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82130" autoAdjust="0"/>
  </p:normalViewPr>
  <p:slideViewPr>
    <p:cSldViewPr>
      <p:cViewPr varScale="1">
        <p:scale>
          <a:sx n="75" d="100"/>
          <a:sy n="75" d="100"/>
        </p:scale>
        <p:origin x="1090" y="48"/>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Essex_County_11.09.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Essex_County_11.09.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Overview'!$A$21,'0. Overview'!$A$43,'0. Overview'!$A$67,'0. Overview'!$A$85,'0. Overview'!$A$92,'0. Overview'!$A$114,'0. Overview'!$A$152,'0. Overview'!$A$176,'0. Overview'!$A$197,'0. Overview'!$A$219)</c:f>
              <c:strCache>
                <c:ptCount val="10"/>
                <c:pt idx="0">
                  <c:v>Essex</c:v>
                </c:pt>
                <c:pt idx="1">
                  <c:v>Essex</c:v>
                </c:pt>
                <c:pt idx="2">
                  <c:v>Essex</c:v>
                </c:pt>
                <c:pt idx="3">
                  <c:v>Essex</c:v>
                </c:pt>
                <c:pt idx="4">
                  <c:v>Essex</c:v>
                </c:pt>
                <c:pt idx="5">
                  <c:v>Essex</c:v>
                </c:pt>
                <c:pt idx="6">
                  <c:v>Essex</c:v>
                </c:pt>
                <c:pt idx="7">
                  <c:v>Essex</c:v>
                </c:pt>
                <c:pt idx="8">
                  <c:v>Essex</c:v>
                </c:pt>
                <c:pt idx="9">
                  <c:v>Essex </c:v>
                </c:pt>
              </c:strCache>
            </c:strRef>
          </c:cat>
          <c:val>
            <c:numRef>
              <c:f>('0. Overview'!$C$21,'0. Overview'!$C$43,'0. Overview'!$C$67,'0. Overview'!$C$85,'0. Overview'!$C$92,'0. Overview'!$C$114,'0. Overview'!$C$152,'0. Overview'!$C$176,'0. Overview'!$C$197,'0. Overview'!$C$219)</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32A6-46E1-BA49-0F4F63F44FF1}"/>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Overview'!$A$21,'0. Overview'!$A$43,'0. Overview'!$A$67,'0. Overview'!$A$85,'0. Overview'!$A$92,'0. Overview'!$A$114,'0. Overview'!$A$152,'0. Overview'!$A$176,'0. Overview'!$A$197,'0. Overview'!$A$219)</c:f>
              <c:strCache>
                <c:ptCount val="10"/>
                <c:pt idx="0">
                  <c:v>Essex</c:v>
                </c:pt>
                <c:pt idx="1">
                  <c:v>Essex</c:v>
                </c:pt>
                <c:pt idx="2">
                  <c:v>Essex</c:v>
                </c:pt>
                <c:pt idx="3">
                  <c:v>Essex</c:v>
                </c:pt>
                <c:pt idx="4">
                  <c:v>Essex</c:v>
                </c:pt>
                <c:pt idx="5">
                  <c:v>Essex</c:v>
                </c:pt>
                <c:pt idx="6">
                  <c:v>Essex</c:v>
                </c:pt>
                <c:pt idx="7">
                  <c:v>Essex</c:v>
                </c:pt>
                <c:pt idx="8">
                  <c:v>Essex</c:v>
                </c:pt>
                <c:pt idx="9">
                  <c:v>Essex </c:v>
                </c:pt>
              </c:strCache>
            </c:strRef>
          </c:cat>
          <c:val>
            <c:numRef>
              <c:f>('0. Overview'!$D$21,'0. Overview'!$D$43,'0. Overview'!$D$67,'0. Overview'!$D$85,'0. Overview'!$D$92,'0. Overview'!$D$114,'0. Overview'!$D$152,'0. Overview'!$D$176,'0. Overview'!$D$197,'0. Overview'!$D$219)</c:f>
              <c:numCache>
                <c:formatCode>General</c:formatCode>
                <c:ptCount val="10"/>
                <c:pt idx="0">
                  <c:v>2.875</c:v>
                </c:pt>
                <c:pt idx="1">
                  <c:v>2.875</c:v>
                </c:pt>
                <c:pt idx="2">
                  <c:v>0.875</c:v>
                </c:pt>
                <c:pt idx="3">
                  <c:v>3.875</c:v>
                </c:pt>
                <c:pt idx="4">
                  <c:v>19.875</c:v>
                </c:pt>
                <c:pt idx="5">
                  <c:v>19.875</c:v>
                </c:pt>
                <c:pt idx="6">
                  <c:v>3.875</c:v>
                </c:pt>
                <c:pt idx="7">
                  <c:v>1.875</c:v>
                </c:pt>
                <c:pt idx="8">
                  <c:v>0.875</c:v>
                </c:pt>
                <c:pt idx="9">
                  <c:v>2.875</c:v>
                </c:pt>
              </c:numCache>
            </c:numRef>
          </c:val>
          <c:extLst>
            <c:ext xmlns:c16="http://schemas.microsoft.com/office/drawing/2014/chart" uri="{C3380CC4-5D6E-409C-BE32-E72D297353CC}">
              <c16:uniqueId val="{00000001-32A6-46E1-BA49-0F4F63F44FF1}"/>
            </c:ext>
          </c:extLst>
        </c:ser>
        <c:ser>
          <c:idx val="3"/>
          <c:order val="2"/>
          <c:spPr>
            <a:solidFill>
              <a:schemeClr val="bg1">
                <a:lumMod val="65000"/>
              </a:schemeClr>
            </a:solidFill>
            <a:ln>
              <a:solidFill>
                <a:schemeClr val="tx1">
                  <a:lumMod val="95000"/>
                  <a:lumOff val="5000"/>
                </a:schemeClr>
              </a:solidFill>
            </a:ln>
            <a:effectLst/>
          </c:spPr>
          <c:invertIfNegative val="0"/>
          <c:cat>
            <c:strRef>
              <c:f>('0. Overview'!$A$21,'0. Overview'!$A$43,'0. Overview'!$A$67,'0. Overview'!$A$85,'0. Overview'!$A$92,'0. Overview'!$A$114,'0. Overview'!$A$152,'0. Overview'!$A$176,'0. Overview'!$A$197,'0. Overview'!$A$219)</c:f>
              <c:strCache>
                <c:ptCount val="10"/>
                <c:pt idx="0">
                  <c:v>Essex</c:v>
                </c:pt>
                <c:pt idx="1">
                  <c:v>Essex</c:v>
                </c:pt>
                <c:pt idx="2">
                  <c:v>Essex</c:v>
                </c:pt>
                <c:pt idx="3">
                  <c:v>Essex</c:v>
                </c:pt>
                <c:pt idx="4">
                  <c:v>Essex</c:v>
                </c:pt>
                <c:pt idx="5">
                  <c:v>Essex</c:v>
                </c:pt>
                <c:pt idx="6">
                  <c:v>Essex</c:v>
                </c:pt>
                <c:pt idx="7">
                  <c:v>Essex</c:v>
                </c:pt>
                <c:pt idx="8">
                  <c:v>Essex</c:v>
                </c:pt>
                <c:pt idx="9">
                  <c:v>Essex </c:v>
                </c:pt>
              </c:strCache>
            </c:strRef>
          </c:cat>
          <c:val>
            <c:numRef>
              <c:f>('0. Overview'!$E$21,'0. Overview'!$E$43,'0. Overview'!$E$67,'0. Overview'!$E$85,'0. Overview'!$E$92,'0. Overview'!$E$114,'0. Overview'!$E$152,'0. Overview'!$E$176,'0. Overview'!$E$197,'0. Overview'!$E$219)</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32A6-46E1-BA49-0F4F63F44FF1}"/>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0.66200000000000003</c:v>
                </c:pt>
                <c:pt idx="1">
                  <c:v>0.65100000000000002</c:v>
                </c:pt>
                <c:pt idx="2">
                  <c:v>0.621</c:v>
                </c:pt>
                <c:pt idx="3">
                  <c:v>0.63200000000000001</c:v>
                </c:pt>
                <c:pt idx="4">
                  <c:v>0.628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5">
                  <c:v>0.628</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9">
                  <c:v>188960</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62175</c:v>
                </c:pt>
                <c:pt idx="1">
                  <c:v>62140</c:v>
                </c:pt>
                <c:pt idx="2">
                  <c:v>64645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86368110236221"/>
          <c:y val="2.6953335422200752E-2"/>
          <c:w val="0.81881988188976373"/>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Newark city</c:v>
                </c:pt>
                <c:pt idx="1">
                  <c:v>East Orange city</c:v>
                </c:pt>
                <c:pt idx="2">
                  <c:v>Irvington township</c:v>
                </c:pt>
                <c:pt idx="3">
                  <c:v>Bloomfield township</c:v>
                </c:pt>
                <c:pt idx="4">
                  <c:v>West Orange township</c:v>
                </c:pt>
                <c:pt idx="5">
                  <c:v>Montclair township</c:v>
                </c:pt>
                <c:pt idx="6">
                  <c:v>Belleville township</c:v>
                </c:pt>
                <c:pt idx="7">
                  <c:v>Livingston township</c:v>
                </c:pt>
                <c:pt idx="8">
                  <c:v>City of Orange township</c:v>
                </c:pt>
                <c:pt idx="9">
                  <c:v>Maplewood township</c:v>
                </c:pt>
                <c:pt idx="10">
                  <c:v>Millburn township</c:v>
                </c:pt>
                <c:pt idx="11">
                  <c:v>Nutley township</c:v>
                </c:pt>
                <c:pt idx="12">
                  <c:v>South Orange Village township</c:v>
                </c:pt>
                <c:pt idx="13">
                  <c:v>Verona township</c:v>
                </c:pt>
                <c:pt idx="14">
                  <c:v>Glen Ridge borough</c:v>
                </c:pt>
                <c:pt idx="15">
                  <c:v>West Caldwell township</c:v>
                </c:pt>
                <c:pt idx="16">
                  <c:v>Cedar Grove township</c:v>
                </c:pt>
                <c:pt idx="17">
                  <c:v>North Caldwell borough</c:v>
                </c:pt>
                <c:pt idx="18">
                  <c:v>Fairfield township</c:v>
                </c:pt>
                <c:pt idx="19">
                  <c:v>Caldwell borough</c:v>
                </c:pt>
              </c:strCache>
            </c:strRef>
          </c:cat>
          <c:val>
            <c:numRef>
              <c:f>Sheet1!$B$2:$B$21</c:f>
              <c:numCache>
                <c:formatCode>0</c:formatCode>
                <c:ptCount val="20"/>
                <c:pt idx="0">
                  <c:v>68864</c:v>
                </c:pt>
                <c:pt idx="1">
                  <c:v>15422</c:v>
                </c:pt>
                <c:pt idx="2">
                  <c:v>13698</c:v>
                </c:pt>
                <c:pt idx="3">
                  <c:v>10184</c:v>
                </c:pt>
                <c:pt idx="4">
                  <c:v>9791</c:v>
                </c:pt>
                <c:pt idx="5">
                  <c:v>9582</c:v>
                </c:pt>
                <c:pt idx="6">
                  <c:v>7798</c:v>
                </c:pt>
                <c:pt idx="7">
                  <c:v>7589</c:v>
                </c:pt>
                <c:pt idx="8">
                  <c:v>7558</c:v>
                </c:pt>
                <c:pt idx="9">
                  <c:v>7028</c:v>
                </c:pt>
                <c:pt idx="10">
                  <c:v>6342</c:v>
                </c:pt>
                <c:pt idx="11">
                  <c:v>5847</c:v>
                </c:pt>
                <c:pt idx="12">
                  <c:v>3153</c:v>
                </c:pt>
                <c:pt idx="13">
                  <c:v>2992</c:v>
                </c:pt>
                <c:pt idx="14">
                  <c:v>2465</c:v>
                </c:pt>
                <c:pt idx="15">
                  <c:v>2275</c:v>
                </c:pt>
                <c:pt idx="16">
                  <c:v>2212</c:v>
                </c:pt>
                <c:pt idx="17">
                  <c:v>1656</c:v>
                </c:pt>
                <c:pt idx="18">
                  <c:v>1521</c:v>
                </c:pt>
                <c:pt idx="19">
                  <c:v>1322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0.45</c:v>
                </c:pt>
                <c:pt idx="1">
                  <c:v>0.44</c:v>
                </c:pt>
                <c:pt idx="2">
                  <c:v>0.44</c:v>
                </c:pt>
                <c:pt idx="3">
                  <c:v>0.44</c:v>
                </c:pt>
                <c:pt idx="4">
                  <c:v>0.35</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General</c:formatCode>
                <c:ptCount val="21"/>
                <c:pt idx="0" formatCode="0%">
                  <c:v>0.35</c:v>
                </c:pt>
                <c:pt idx="2" formatCode="0%">
                  <c:v>0.32</c:v>
                </c:pt>
                <c:pt idx="3" formatCode="0%">
                  <c:v>0.3</c:v>
                </c:pt>
                <c:pt idx="4" formatCode="0%">
                  <c:v>0.28999999999999998</c:v>
                </c:pt>
                <c:pt idx="5" formatCode="0%">
                  <c:v>0.28999999999999998</c:v>
                </c:pt>
                <c:pt idx="6">
                  <c:v>0.28999999999999998</c:v>
                </c:pt>
                <c:pt idx="7" formatCode="0%">
                  <c:v>0.28000000000000003</c:v>
                </c:pt>
                <c:pt idx="8" formatCode="0%">
                  <c:v>0.23</c:v>
                </c:pt>
                <c:pt idx="9" formatCode="0%">
                  <c:v>0.22</c:v>
                </c:pt>
                <c:pt idx="10" formatCode="0%">
                  <c:v>0.21</c:v>
                </c:pt>
                <c:pt idx="11" formatCode="0%">
                  <c:v>0.2</c:v>
                </c:pt>
                <c:pt idx="12" formatCode="0%">
                  <c:v>0.19</c:v>
                </c:pt>
                <c:pt idx="13" formatCode="0%">
                  <c:v>0.19</c:v>
                </c:pt>
                <c:pt idx="14" formatCode="0%">
                  <c:v>0.17</c:v>
                </c:pt>
                <c:pt idx="15" formatCode="0%">
                  <c:v>0.15</c:v>
                </c:pt>
                <c:pt idx="16" formatCode="0%">
                  <c:v>0.14000000000000001</c:v>
                </c:pt>
                <c:pt idx="17" formatCode="0%">
                  <c:v>0.14000000000000001</c:v>
                </c:pt>
                <c:pt idx="18" formatCode="0%">
                  <c:v>0.13</c:v>
                </c:pt>
                <c:pt idx="19" formatCode="0%">
                  <c:v>0.13</c:v>
                </c:pt>
                <c:pt idx="20" formatCode="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
                  <c:v>0.35</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6104417670682729E-2"/>
                  <c:y val="-5.791506231683506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4.0160642570281494E-3"/>
                  <c:y val="1.737451869505051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982</c:v>
                </c:pt>
                <c:pt idx="2">
                  <c:v>1453</c:v>
                </c:pt>
                <c:pt idx="3">
                  <c:v>936</c:v>
                </c:pt>
                <c:pt idx="4">
                  <c:v>1125</c:v>
                </c:pt>
                <c:pt idx="5">
                  <c:v>891</c:v>
                </c:pt>
                <c:pt idx="6">
                  <c:v>1019</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4">
                  <c:v>91949</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3">
                  <c:v>91592</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52041</c:v>
                </c:pt>
                <c:pt idx="1">
                  <c:v>54277</c:v>
                </c:pt>
                <c:pt idx="2">
                  <c:v>60430</c:v>
                </c:pt>
                <c:pt idx="3">
                  <c:v>63368</c:v>
                </c:pt>
                <c:pt idx="4">
                  <c:v>64626</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Overview'!$A$243,'0. Overview'!$A$260,'0. Overview'!$A$291,'0. Overview'!$A$311,'0. Overview'!$A$323,'0. Overview'!$A$350,'0. Overview'!$A$380,'0. Overview'!$A$405,'0. Overview'!$A$426)</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Overview'!$C$243,'0. Overview'!$C$260,'0. Overview'!$C$291,'0. Overview'!$C$311,'0. Overview'!$C$323,'0. Overview'!$C$350,'0. Overview'!$C$380,'0. Overview'!$C$405,'0. Overview'!$C$426)</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1348-4104-99CE-AB6234A45411}"/>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Overview'!$A$243,'0. Overview'!$A$260,'0. Overview'!$A$291,'0. Overview'!$A$311,'0. Overview'!$A$323,'0. Overview'!$A$350,'0. Overview'!$A$380,'0. Overview'!$A$405,'0. Overview'!$A$426)</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Overview'!$D$243,'0. Overview'!$D$260,'0. Overview'!$D$291,'0. Overview'!$D$311,'0. Overview'!$D$323,'0. Overview'!$D$350,'0. Overview'!$D$380,'0. Overview'!$D$405,'0. Overview'!$D$426)</c:f>
              <c:numCache>
                <c:formatCode>General</c:formatCode>
                <c:ptCount val="9"/>
                <c:pt idx="0">
                  <c:v>5.875</c:v>
                </c:pt>
                <c:pt idx="1">
                  <c:v>10.875</c:v>
                </c:pt>
                <c:pt idx="2">
                  <c:v>1.875</c:v>
                </c:pt>
                <c:pt idx="3">
                  <c:v>3.875</c:v>
                </c:pt>
                <c:pt idx="4">
                  <c:v>14.875</c:v>
                </c:pt>
                <c:pt idx="5">
                  <c:v>9.875</c:v>
                </c:pt>
                <c:pt idx="6">
                  <c:v>1.875</c:v>
                </c:pt>
                <c:pt idx="7">
                  <c:v>0.875</c:v>
                </c:pt>
                <c:pt idx="8">
                  <c:v>1.875</c:v>
                </c:pt>
              </c:numCache>
            </c:numRef>
          </c:val>
          <c:extLst>
            <c:ext xmlns:c16="http://schemas.microsoft.com/office/drawing/2014/chart" uri="{C3380CC4-5D6E-409C-BE32-E72D297353CC}">
              <c16:uniqueId val="{00000001-1348-4104-99CE-AB6234A45411}"/>
            </c:ext>
          </c:extLst>
        </c:ser>
        <c:ser>
          <c:idx val="3"/>
          <c:order val="2"/>
          <c:spPr>
            <a:solidFill>
              <a:schemeClr val="bg2">
                <a:lumMod val="75000"/>
              </a:schemeClr>
            </a:solidFill>
            <a:ln>
              <a:solidFill>
                <a:schemeClr val="tx1"/>
              </a:solidFill>
            </a:ln>
            <a:effectLst/>
          </c:spPr>
          <c:invertIfNegative val="0"/>
          <c:cat>
            <c:strRef>
              <c:f>('0. Overview'!$A$243,'0. Overview'!$A$260,'0. Overview'!$A$291,'0. Overview'!$A$311,'0. Overview'!$A$323,'0. Overview'!$A$350,'0. Overview'!$A$380,'0. Overview'!$A$405,'0. Overview'!$A$426)</c:f>
              <c:strCache>
                <c:ptCount val="9"/>
                <c:pt idx="0">
                  <c:v>Essex</c:v>
                </c:pt>
                <c:pt idx="1">
                  <c:v>Essex</c:v>
                </c:pt>
                <c:pt idx="2">
                  <c:v>Essex</c:v>
                </c:pt>
                <c:pt idx="3">
                  <c:v>Essex</c:v>
                </c:pt>
                <c:pt idx="4">
                  <c:v>Essex</c:v>
                </c:pt>
                <c:pt idx="5">
                  <c:v>Essex</c:v>
                </c:pt>
                <c:pt idx="6">
                  <c:v>Essex</c:v>
                </c:pt>
                <c:pt idx="7">
                  <c:v>Essex</c:v>
                </c:pt>
                <c:pt idx="8">
                  <c:v>Essex</c:v>
                </c:pt>
              </c:strCache>
            </c:strRef>
          </c:cat>
          <c:val>
            <c:numRef>
              <c:f>('0. Overview'!$E$243,'0. Overview'!$E$260,'0. Overview'!$E$291,'0. Overview'!$E$311,'0. Overview'!$E$323,'0. Overview'!$E$350,'0. Overview'!$E$380,'0. Overview'!$E$405,'0. Overview'!$E$426)</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1348-4104-99CE-AB6234A45411}"/>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2" formatCode="_(&quot;$&quot;* #,##0_);_(&quot;$&quot;* \(#,##0\);_(&quot;$&quot;* &quot;-&quot;??_);_(@_)">
                  <c:v>64626</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Fairfield</c:v>
                </c:pt>
              </c:strCache>
            </c:strRef>
          </c:cat>
          <c:val>
            <c:numRef>
              <c:f>Sheet1!$B$2:$B$11</c:f>
              <c:numCache>
                <c:formatCode>_("$"* #,##0_);_("$"* \(#,##0\);_("$"* "-"??_);_(@_)</c:formatCode>
                <c:ptCount val="10"/>
                <c:pt idx="0">
                  <c:v>35199</c:v>
                </c:pt>
                <c:pt idx="1">
                  <c:v>42966</c:v>
                </c:pt>
                <c:pt idx="2">
                  <c:v>45176</c:v>
                </c:pt>
                <c:pt idx="3">
                  <c:v>48072</c:v>
                </c:pt>
                <c:pt idx="4">
                  <c:v>70311</c:v>
                </c:pt>
                <c:pt idx="5">
                  <c:v>78034</c:v>
                </c:pt>
                <c:pt idx="6">
                  <c:v>96806</c:v>
                </c:pt>
                <c:pt idx="7">
                  <c:v>99276</c:v>
                </c:pt>
                <c:pt idx="8">
                  <c:v>105537</c:v>
                </c:pt>
                <c:pt idx="9">
                  <c:v>122364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Essex County Median $61,510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Caldwell</c:v>
                </c:pt>
                <c:pt idx="7">
                  <c:v>Nutley</c:v>
                </c:pt>
                <c:pt idx="8">
                  <c:v>West Orange</c:v>
                </c:pt>
                <c:pt idx="9">
                  <c:v>Fairfield</c:v>
                </c:pt>
              </c:strCache>
            </c:strRef>
          </c:cat>
          <c:val>
            <c:numRef>
              <c:f>Sheet1!$C$2:$C$11</c:f>
              <c:numCache>
                <c:formatCode>"$"#,##0</c:formatCode>
                <c:ptCount val="10"/>
                <c:pt idx="0">
                  <c:v>61510</c:v>
                </c:pt>
                <c:pt idx="1">
                  <c:v>61510</c:v>
                </c:pt>
                <c:pt idx="2">
                  <c:v>61510</c:v>
                </c:pt>
                <c:pt idx="3">
                  <c:v>61510</c:v>
                </c:pt>
                <c:pt idx="4">
                  <c:v>61510</c:v>
                </c:pt>
                <c:pt idx="5">
                  <c:v>61510</c:v>
                </c:pt>
                <c:pt idx="6">
                  <c:v>61510</c:v>
                </c:pt>
                <c:pt idx="7">
                  <c:v>61510</c:v>
                </c:pt>
                <c:pt idx="8">
                  <c:v>61510</c:v>
                </c:pt>
                <c:pt idx="9">
                  <c:v>61510</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32459983979507612"/>
          <c:y val="0.9608046931091585"/>
          <c:w val="0.20076285312925821"/>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8" formatCode="0%">
                  <c:v>0.161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0.218</c:v>
                </c:pt>
                <c:pt idx="1">
                  <c:v>0.182</c:v>
                </c:pt>
                <c:pt idx="2">
                  <c:v>0.17299999999999999</c:v>
                </c:pt>
                <c:pt idx="3">
                  <c:v>0.18099999999999999</c:v>
                </c:pt>
                <c:pt idx="4">
                  <c:v>0.161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City of Orange</c:v>
                </c:pt>
                <c:pt idx="2">
                  <c:v>Irvington</c:v>
                </c:pt>
                <c:pt idx="3">
                  <c:v>East Orange</c:v>
                </c:pt>
                <c:pt idx="4">
                  <c:v>Belleville</c:v>
                </c:pt>
                <c:pt idx="5">
                  <c:v>Bloomfield</c:v>
                </c:pt>
                <c:pt idx="6">
                  <c:v>Caldwell</c:v>
                </c:pt>
                <c:pt idx="7">
                  <c:v>Maplewood</c:v>
                </c:pt>
                <c:pt idx="8">
                  <c:v>West Orange</c:v>
                </c:pt>
                <c:pt idx="9">
                  <c:v>Montclair</c:v>
                </c:pt>
              </c:strCache>
            </c:strRef>
          </c:cat>
          <c:val>
            <c:numRef>
              <c:f>Sheet1!$B$2:$B$11</c:f>
              <c:numCache>
                <c:formatCode>0%</c:formatCode>
                <c:ptCount val="10"/>
                <c:pt idx="0">
                  <c:v>0.33300000000000002</c:v>
                </c:pt>
                <c:pt idx="1">
                  <c:v>0.249</c:v>
                </c:pt>
                <c:pt idx="2">
                  <c:v>0.246</c:v>
                </c:pt>
                <c:pt idx="3">
                  <c:v>0.222</c:v>
                </c:pt>
                <c:pt idx="4">
                  <c:v>0.14099999999999999</c:v>
                </c:pt>
                <c:pt idx="5">
                  <c:v>8.8999999999999996E-2</c:v>
                </c:pt>
                <c:pt idx="6">
                  <c:v>7.0999999999999994E-2</c:v>
                </c:pt>
                <c:pt idx="7">
                  <c:v>6.8000000000000005E-2</c:v>
                </c:pt>
                <c:pt idx="8">
                  <c:v>6.5000000000000002E-2</c:v>
                </c:pt>
                <c:pt idx="9">
                  <c:v>6.3E-2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Essex County avg. 18.7%</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Newark</c:v>
                </c:pt>
                <c:pt idx="1">
                  <c:v>City of Orange</c:v>
                </c:pt>
                <c:pt idx="2">
                  <c:v>Irvington</c:v>
                </c:pt>
                <c:pt idx="3">
                  <c:v>East Orange</c:v>
                </c:pt>
                <c:pt idx="4">
                  <c:v>Belleville</c:v>
                </c:pt>
                <c:pt idx="5">
                  <c:v>Bloomfield</c:v>
                </c:pt>
                <c:pt idx="6">
                  <c:v>Caldwell</c:v>
                </c:pt>
                <c:pt idx="7">
                  <c:v>Maplewood</c:v>
                </c:pt>
                <c:pt idx="8">
                  <c:v>West Orange</c:v>
                </c:pt>
                <c:pt idx="9">
                  <c:v>Montclair</c:v>
                </c:pt>
              </c:strCache>
            </c:strRef>
          </c:cat>
          <c:val>
            <c:numRef>
              <c:f>Sheet1!$C$2:$C$11</c:f>
              <c:numCache>
                <c:formatCode>0%</c:formatCode>
                <c:ptCount val="10"/>
                <c:pt idx="0">
                  <c:v>0.187</c:v>
                </c:pt>
                <c:pt idx="1">
                  <c:v>0.187</c:v>
                </c:pt>
                <c:pt idx="2">
                  <c:v>0.187</c:v>
                </c:pt>
                <c:pt idx="3">
                  <c:v>0.187</c:v>
                </c:pt>
                <c:pt idx="4">
                  <c:v>0.187</c:v>
                </c:pt>
                <c:pt idx="5">
                  <c:v>0.187</c:v>
                </c:pt>
                <c:pt idx="6">
                  <c:v>0.187</c:v>
                </c:pt>
                <c:pt idx="7">
                  <c:v>0.187</c:v>
                </c:pt>
                <c:pt idx="8">
                  <c:v>0.187</c:v>
                </c:pt>
                <c:pt idx="9">
                  <c:v>0.187</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841979444240113"/>
          <c:y val="0.92248508709138632"/>
          <c:w val="0.23997426129131519"/>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20" formatCode="0%">
                  <c:v>0.24710859049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88199670181494139"/>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0.3</c:v>
                </c:pt>
                <c:pt idx="1">
                  <c:v>0.28999999999999998</c:v>
                </c:pt>
                <c:pt idx="2">
                  <c:v>0.3</c:v>
                </c:pt>
                <c:pt idx="3">
                  <c:v>0.3</c:v>
                </c:pt>
                <c:pt idx="4">
                  <c:v>0.28999999999999998</c:v>
                </c:pt>
                <c:pt idx="5">
                  <c:v>0.28000000000000003</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6" formatCode="0.0%">
                  <c:v>0.107</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9667334809934902"/>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0.127</c:v>
                </c:pt>
                <c:pt idx="1">
                  <c:v>0.107</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5.000000000000001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22248</c:v>
                </c:pt>
                <c:pt idx="1">
                  <c:v>21825</c:v>
                </c:pt>
                <c:pt idx="2">
                  <c:v>20792</c:v>
                </c:pt>
                <c:pt idx="3">
                  <c:v>20844</c:v>
                </c:pt>
                <c:pt idx="4">
                  <c:v>21901</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Essex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0.46600000000000003</c:v>
                </c:pt>
                <c:pt idx="1">
                  <c:v>0.41899999999999998</c:v>
                </c:pt>
                <c:pt idx="2">
                  <c:v>6.0000000000000001E-3</c:v>
                </c:pt>
                <c:pt idx="3">
                  <c:v>6.5000000000000002E-2</c:v>
                </c:pt>
                <c:pt idx="4">
                  <c:v>1E-3</c:v>
                </c:pt>
                <c:pt idx="5">
                  <c:v>7.8E-2</c:v>
                </c:pt>
                <c:pt idx="6">
                  <c:v>0.23799999999999999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52039</c:v>
                </c:pt>
                <c:pt idx="1">
                  <c:v>54502</c:v>
                </c:pt>
                <c:pt idx="2">
                  <c:v>55440</c:v>
                </c:pt>
                <c:pt idx="3">
                  <c:v>54869</c:v>
                </c:pt>
                <c:pt idx="4">
                  <c:v>55059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62327</c:v>
                </c:pt>
                <c:pt idx="1">
                  <c:v>55898</c:v>
                </c:pt>
                <c:pt idx="2">
                  <c:v>54425</c:v>
                </c:pt>
                <c:pt idx="3">
                  <c:v>49283</c:v>
                </c:pt>
                <c:pt idx="4">
                  <c:v>47559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Essex</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757.75</c:v>
                </c:pt>
                <c:pt idx="2">
                  <c:v>900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2">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2" formatCode="&quot;$&quot;#,##0_);[Red]\(&quot;$&quot;#,##0\)">
                  <c:v>900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5">
                  <c:v>36.1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34.799999999999997</c:v>
                </c:pt>
                <c:pt idx="1">
                  <c:v>34.6</c:v>
                </c:pt>
                <c:pt idx="2">
                  <c:v>35.1</c:v>
                </c:pt>
                <c:pt idx="3" formatCode="0.0">
                  <c:v>34.4</c:v>
                </c:pt>
                <c:pt idx="4" formatCode="0.0">
                  <c:v>36.1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19">
                  <c:v>0.15</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19">
                  <c:v>7.5</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17" formatCode="0.0%">
                  <c:v>5.8000000000000003E-2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6.0999999999999999E-2</c:v>
                </c:pt>
                <c:pt idx="1">
                  <c:v>5.2999999999999999E-2</c:v>
                </c:pt>
                <c:pt idx="2">
                  <c:v>5.5E-2</c:v>
                </c:pt>
                <c:pt idx="3">
                  <c:v>6.9000000000000006E-2</c:v>
                </c:pt>
                <c:pt idx="4">
                  <c:v>5.8000000000000003E-2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2.5394562007874016E-2"/>
                  <c:y val="3.25722174844846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7E-418B-9A7F-F20C9CA4E4C3}"/>
                </c:ext>
              </c:extLst>
            </c:dLbl>
            <c:dLbl>
              <c:idx val="4"/>
              <c:layout>
                <c:manualLayout>
                  <c:x val="-2.5394562007874131E-2"/>
                  <c:y val="1.61659684937273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B3-4431-A4C9-75D1CC9E48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0.438</c:v>
                </c:pt>
                <c:pt idx="1">
                  <c:v>0.46700000000000003</c:v>
                </c:pt>
                <c:pt idx="2">
                  <c:v>0.44800000000000001</c:v>
                </c:pt>
                <c:pt idx="3">
                  <c:v>0.42699999999999999</c:v>
                </c:pt>
                <c:pt idx="4">
                  <c:v>0.46600000000000003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or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0.40799999999999997</c:v>
                </c:pt>
                <c:pt idx="1">
                  <c:v>0.41499999999999998</c:v>
                </c:pt>
                <c:pt idx="2">
                  <c:v>0.41099999999999998</c:v>
                </c:pt>
                <c:pt idx="3">
                  <c:v>0.41099999999999998</c:v>
                </c:pt>
                <c:pt idx="4">
                  <c:v>0.41899999999999998</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7.0000000000000001E-3</c:v>
                </c:pt>
                <c:pt idx="1">
                  <c:v>6.0000000000000001E-3</c:v>
                </c:pt>
                <c:pt idx="2">
                  <c:v>3.0000000000000001E-3</c:v>
                </c:pt>
                <c:pt idx="3">
                  <c:v>5.0000000000000001E-3</c:v>
                </c:pt>
                <c:pt idx="4">
                  <c:v>6.0000000000000001E-3</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0.06</c:v>
                </c:pt>
                <c:pt idx="1">
                  <c:v>0.06</c:v>
                </c:pt>
                <c:pt idx="2">
                  <c:v>6.0999999999999999E-2</c:v>
                </c:pt>
                <c:pt idx="3">
                  <c:v>6.5000000000000002E-2</c:v>
                </c:pt>
                <c:pt idx="4">
                  <c:v>6.5000000000000002E-2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0.224</c:v>
                </c:pt>
                <c:pt idx="1">
                  <c:v>0.22700000000000001</c:v>
                </c:pt>
                <c:pt idx="2">
                  <c:v>0.23200000000000001</c:v>
                </c:pt>
                <c:pt idx="3">
                  <c:v>0.23499999999999999</c:v>
                </c:pt>
                <c:pt idx="4">
                  <c:v>0.23799999999999999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Newark</c:v>
                </c:pt>
                <c:pt idx="1">
                  <c:v>Irvington</c:v>
                </c:pt>
                <c:pt idx="2">
                  <c:v>Nutley</c:v>
                </c:pt>
                <c:pt idx="3">
                  <c:v>East Orange</c:v>
                </c:pt>
                <c:pt idx="4">
                  <c:v>City of Orange</c:v>
                </c:pt>
                <c:pt idx="5">
                  <c:v>Bloomfield</c:v>
                </c:pt>
                <c:pt idx="6">
                  <c:v>West Orange</c:v>
                </c:pt>
                <c:pt idx="7">
                  <c:v>Maplewood</c:v>
                </c:pt>
                <c:pt idx="8">
                  <c:v>Belleville</c:v>
                </c:pt>
                <c:pt idx="9">
                  <c:v>Cedar Grove</c:v>
                </c:pt>
              </c:strCache>
            </c:strRef>
          </c:cat>
          <c:val>
            <c:numRef>
              <c:f>Sheet1!$B$2:$B$11</c:f>
              <c:numCache>
                <c:formatCode>0.0%</c:formatCode>
                <c:ptCount val="10"/>
                <c:pt idx="0">
                  <c:v>8.2000000000000003E-2</c:v>
                </c:pt>
                <c:pt idx="1">
                  <c:v>8.1000000000000003E-2</c:v>
                </c:pt>
                <c:pt idx="2">
                  <c:v>6.9000000000000006E-2</c:v>
                </c:pt>
                <c:pt idx="3">
                  <c:v>6.5000000000000002E-2</c:v>
                </c:pt>
                <c:pt idx="4">
                  <c:v>6.2E-2</c:v>
                </c:pt>
                <c:pt idx="5">
                  <c:v>0.05</c:v>
                </c:pt>
                <c:pt idx="6">
                  <c:v>4.9000000000000002E-2</c:v>
                </c:pt>
                <c:pt idx="7">
                  <c:v>4.8000000000000001E-2</c:v>
                </c:pt>
                <c:pt idx="8">
                  <c:v>4.2000000000000003E-2</c:v>
                </c:pt>
                <c:pt idx="9">
                  <c:v>3.5000000000000003E-2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Essex County avg. 5.80%</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Newark</c:v>
                </c:pt>
                <c:pt idx="1">
                  <c:v>Irvington</c:v>
                </c:pt>
                <c:pt idx="2">
                  <c:v>Nutley</c:v>
                </c:pt>
                <c:pt idx="3">
                  <c:v>East Orange</c:v>
                </c:pt>
                <c:pt idx="4">
                  <c:v>City of Orange</c:v>
                </c:pt>
                <c:pt idx="5">
                  <c:v>Bloomfield</c:v>
                </c:pt>
                <c:pt idx="6">
                  <c:v>West Orange</c:v>
                </c:pt>
                <c:pt idx="7">
                  <c:v>Maplewood</c:v>
                </c:pt>
                <c:pt idx="8">
                  <c:v>Belleville</c:v>
                </c:pt>
                <c:pt idx="9">
                  <c:v>Cedar Grove</c:v>
                </c:pt>
              </c:strCache>
            </c:strRef>
          </c:cat>
          <c:val>
            <c:numRef>
              <c:f>Sheet1!$C$2:$C$11</c:f>
              <c:numCache>
                <c:formatCode>0.00%</c:formatCode>
                <c:ptCount val="10"/>
                <c:pt idx="0">
                  <c:v>5.8000000000000003E-2</c:v>
                </c:pt>
                <c:pt idx="1">
                  <c:v>5.8000000000000003E-2</c:v>
                </c:pt>
                <c:pt idx="2">
                  <c:v>5.8000000000000003E-2</c:v>
                </c:pt>
                <c:pt idx="3">
                  <c:v>5.8000000000000003E-2</c:v>
                </c:pt>
                <c:pt idx="4">
                  <c:v>5.8000000000000003E-2</c:v>
                </c:pt>
                <c:pt idx="5">
                  <c:v>5.8000000000000003E-2</c:v>
                </c:pt>
                <c:pt idx="6">
                  <c:v>5.8000000000000003E-2</c:v>
                </c:pt>
                <c:pt idx="7">
                  <c:v>5.8000000000000003E-2</c:v>
                </c:pt>
                <c:pt idx="8">
                  <c:v>5.8000000000000003E-2</c:v>
                </c:pt>
                <c:pt idx="9">
                  <c:v>5.8000000000000003E-2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89718582974293437"/>
          <c:w val="0.19577436023622047"/>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0">
                  <c:v>84025</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0">
                  <c:v>23026</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6">
                  <c:v>0.745</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6">
                  <c:v>0.63360000000000005</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
                  <c:v>0.88900000000000001</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General</c:formatCode>
                <c:ptCount val="21"/>
                <c:pt idx="0" formatCode="0%">
                  <c:v>0.88300000000000001</c:v>
                </c:pt>
                <c:pt idx="2" formatCode="0%">
                  <c:v>0.89100000000000001</c:v>
                </c:pt>
                <c:pt idx="3" formatCode="0%">
                  <c:v>0.90200000000000002</c:v>
                </c:pt>
                <c:pt idx="4" formatCode="0%">
                  <c:v>0.90400000000000003</c:v>
                </c:pt>
                <c:pt idx="5" formatCode="0%">
                  <c:v>0.90800000000000003</c:v>
                </c:pt>
                <c:pt idx="6" formatCode="0%">
                  <c:v>0.91800000000000004</c:v>
                </c:pt>
                <c:pt idx="7" formatCode="0%">
                  <c:v>0.92800000000000005</c:v>
                </c:pt>
                <c:pt idx="8" formatCode="0%">
                  <c:v>0.93200000000000005</c:v>
                </c:pt>
                <c:pt idx="9" formatCode="0%">
                  <c:v>0.93200000000000005</c:v>
                </c:pt>
                <c:pt idx="10" formatCode="0%">
                  <c:v>0.93200000000000005</c:v>
                </c:pt>
                <c:pt idx="11" formatCode="0%">
                  <c:v>0.93799999999999994</c:v>
                </c:pt>
                <c:pt idx="12" formatCode="0%">
                  <c:v>0.93899999999999995</c:v>
                </c:pt>
                <c:pt idx="13" formatCode="0%">
                  <c:v>0.94</c:v>
                </c:pt>
                <c:pt idx="14" formatCode="0%">
                  <c:v>0.94199999999999995</c:v>
                </c:pt>
                <c:pt idx="15" formatCode="0%">
                  <c:v>0.94299999999999995</c:v>
                </c:pt>
                <c:pt idx="16" formatCode="0%">
                  <c:v>0.94799999999999995</c:v>
                </c:pt>
                <c:pt idx="17" formatCode="0%">
                  <c:v>0.94899999999999995</c:v>
                </c:pt>
                <c:pt idx="18" formatCode="0%">
                  <c:v>0.95299999999999996</c:v>
                </c:pt>
                <c:pt idx="19" formatCode="0%">
                  <c:v>0.95699999999999996</c:v>
                </c:pt>
                <c:pt idx="20" formatCode="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0.94799999999999995</c:v>
                </c:pt>
                <c:pt idx="1">
                  <c:v>0.94099999999999995</c:v>
                </c:pt>
                <c:pt idx="2">
                  <c:v>0.94099999999999995</c:v>
                </c:pt>
                <c:pt idx="3">
                  <c:v>0.94199999999999995</c:v>
                </c:pt>
                <c:pt idx="4">
                  <c:v>0.94599999999999995</c:v>
                </c:pt>
                <c:pt idx="5">
                  <c:v>0.88900000000000001</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19">
                  <c:v>1009</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Essex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9.9000000000000005E-2</c:v>
                </c:pt>
                <c:pt idx="1">
                  <c:v>9.2999999999999999E-2</c:v>
                </c:pt>
                <c:pt idx="2">
                  <c:v>0.125</c:v>
                </c:pt>
                <c:pt idx="3">
                  <c:v>9.4E-2</c:v>
                </c:pt>
                <c:pt idx="4">
                  <c:v>0.1</c:v>
                </c:pt>
                <c:pt idx="5">
                  <c:v>0.10100000000000001</c:v>
                </c:pt>
                <c:pt idx="6">
                  <c:v>9.7000000000000003E-2</c:v>
                </c:pt>
                <c:pt idx="7">
                  <c:v>0.09</c:v>
                </c:pt>
                <c:pt idx="8">
                  <c:v>8.8999999999999996E-2</c:v>
                </c:pt>
                <c:pt idx="9">
                  <c:v>9.9000000000000005E-2</c:v>
                </c:pt>
                <c:pt idx="10">
                  <c:v>9.5000000000000001E-2</c:v>
                </c:pt>
                <c:pt idx="11" formatCode="0.00%">
                  <c:v>8.4000000000000005E-2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8" formatCode="0.0">
                  <c:v>9.6000000000000002E-2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General</c:formatCode>
                <c:ptCount val="21"/>
                <c:pt idx="0" formatCode="0.00%">
                  <c:v>0.14924970000000001</c:v>
                </c:pt>
                <c:pt idx="2" formatCode="0.00%">
                  <c:v>7.6902100000000001E-2</c:v>
                </c:pt>
                <c:pt idx="3">
                  <c:v>7.6046199999999994E-2</c:v>
                </c:pt>
                <c:pt idx="4" formatCode="0.00%">
                  <c:v>7.2376499999999996E-2</c:v>
                </c:pt>
                <c:pt idx="5" formatCode="0.00%">
                  <c:v>7.0564000000000002E-2</c:v>
                </c:pt>
                <c:pt idx="6" formatCode="0.00%">
                  <c:v>6.8658800000000006E-2</c:v>
                </c:pt>
                <c:pt idx="7" formatCode="0.00%">
                  <c:v>6.0443200000000002E-2</c:v>
                </c:pt>
                <c:pt idx="8" formatCode="0.00%">
                  <c:v>6.0172900000000001E-2</c:v>
                </c:pt>
                <c:pt idx="9" formatCode="0.00%">
                  <c:v>5.88604E-2</c:v>
                </c:pt>
                <c:pt idx="10" formatCode="0.00%">
                  <c:v>5.8737499999999998E-2</c:v>
                </c:pt>
                <c:pt idx="11" formatCode="0.00%">
                  <c:v>5.6517600000000001E-2</c:v>
                </c:pt>
                <c:pt idx="12" formatCode="0.00%">
                  <c:v>5.0314499999999998E-2</c:v>
                </c:pt>
                <c:pt idx="13" formatCode="0.00%">
                  <c:v>4.5295000000000002E-2</c:v>
                </c:pt>
                <c:pt idx="14" formatCode="0.00%">
                  <c:v>4.2480900000000002E-2</c:v>
                </c:pt>
                <c:pt idx="15" formatCode="0.00%">
                  <c:v>3.87155E-2</c:v>
                </c:pt>
                <c:pt idx="16" formatCode="0.00%">
                  <c:v>3.5681600000000001E-2</c:v>
                </c:pt>
                <c:pt idx="17" formatCode="0.00%">
                  <c:v>3.4668200000000003E-2</c:v>
                </c:pt>
                <c:pt idx="18" formatCode="0.00%">
                  <c:v>3.2932900000000001E-2</c:v>
                </c:pt>
                <c:pt idx="19" formatCode="0.00%">
                  <c:v>3.1565500000000003E-2</c:v>
                </c:pt>
                <c:pt idx="20" formatCode="0.0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0.0%</c:formatCode>
                <c:ptCount val="21"/>
                <c:pt idx="1">
                  <c:v>9.1101699999999994E-2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4.719927337700671E-2"/>
                  <c:y val="8.33760897885559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BF1-41DC-A890-B3C586EF1A2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8.0116199999999999E-2</c:v>
                </c:pt>
                <c:pt idx="1">
                  <c:v>8.0254900000000004E-2</c:v>
                </c:pt>
                <c:pt idx="2">
                  <c:v>8.3882899999999996E-2</c:v>
                </c:pt>
                <c:pt idx="3">
                  <c:v>9.3583799999999995E-2</c:v>
                </c:pt>
                <c:pt idx="4">
                  <c:v>9.1101699999999994E-2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75</c:v>
                </c:pt>
                <c:pt idx="1">
                  <c:v>75</c:v>
                </c:pt>
                <c:pt idx="2">
                  <c:v>75</c:v>
                </c:pt>
                <c:pt idx="3">
                  <c:v>74</c:v>
                </c:pt>
                <c:pt idx="4">
                  <c:v>74</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8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0.84148259999999997</c:v>
                </c:pt>
                <c:pt idx="1">
                  <c:v>0.86546940000000006</c:v>
                </c:pt>
                <c:pt idx="2">
                  <c:v>0.86539060000000001</c:v>
                </c:pt>
                <c:pt idx="3">
                  <c:v>0.85666189999999998</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70000000000000007"/>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General</c:formatCode>
                <c:ptCount val="21"/>
                <c:pt idx="0" formatCode="0%">
                  <c:v>0.84</c:v>
                </c:pt>
                <c:pt idx="2">
                  <c:v>0.86</c:v>
                </c:pt>
                <c:pt idx="3" formatCode="0%">
                  <c:v>0.87</c:v>
                </c:pt>
                <c:pt idx="4" formatCode="0%">
                  <c:v>0.87</c:v>
                </c:pt>
                <c:pt idx="5" formatCode="0%">
                  <c:v>0.88</c:v>
                </c:pt>
                <c:pt idx="6" formatCode="0%">
                  <c:v>0.89</c:v>
                </c:pt>
                <c:pt idx="7" formatCode="0%">
                  <c:v>0.89</c:v>
                </c:pt>
                <c:pt idx="8" formatCode="0%">
                  <c:v>0.91</c:v>
                </c:pt>
                <c:pt idx="9" formatCode="0%">
                  <c:v>0.91</c:v>
                </c:pt>
                <c:pt idx="10" formatCode="0%">
                  <c:v>0.91</c:v>
                </c:pt>
                <c:pt idx="11" formatCode="0%">
                  <c:v>0.93</c:v>
                </c:pt>
                <c:pt idx="12" formatCode="0%">
                  <c:v>0.93</c:v>
                </c:pt>
                <c:pt idx="13" formatCode="0%">
                  <c:v>0.93</c:v>
                </c:pt>
                <c:pt idx="14" formatCode="0%">
                  <c:v>0.94</c:v>
                </c:pt>
                <c:pt idx="15" formatCode="0%">
                  <c:v>0.94</c:v>
                </c:pt>
                <c:pt idx="16" formatCode="0%">
                  <c:v>0.95</c:v>
                </c:pt>
                <c:pt idx="17" formatCode="0%">
                  <c:v>0.95</c:v>
                </c:pt>
                <c:pt idx="18" formatCode="0%">
                  <c:v>0.95</c:v>
                </c:pt>
                <c:pt idx="19" formatCode="0%">
                  <c:v>0.95</c:v>
                </c:pt>
                <c:pt idx="20" formatCode="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0.0%</c:formatCode>
                <c:ptCount val="21"/>
                <c:pt idx="1">
                  <c:v>0.86</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0.751</c:v>
                </c:pt>
                <c:pt idx="1">
                  <c:v>0.78900000000000003</c:v>
                </c:pt>
                <c:pt idx="2">
                  <c:v>0.81200000000000006</c:v>
                </c:pt>
                <c:pt idx="3">
                  <c:v>0.84399999999999997</c:v>
                </c:pt>
                <c:pt idx="4">
                  <c:v>0.83499999999999996</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0">
                  <c:v>0.83499999999999996</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5">
                  <c:v>319.10000000000002</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1">
                  <c:v>167.9</c:v>
                </c:pt>
                <c:pt idx="12">
                  <c:v>250.5</c:v>
                </c:pt>
                <c:pt idx="13">
                  <c:v>253.3</c:v>
                </c:pt>
                <c:pt idx="14">
                  <c:v>279.7</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78</c:v>
                </c:pt>
                <c:pt idx="1">
                  <c:v>193</c:v>
                </c:pt>
                <c:pt idx="2">
                  <c:v>740</c:v>
                </c:pt>
                <c:pt idx="3">
                  <c:v>1543</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1196</c:v>
                </c:pt>
                <c:pt idx="1">
                  <c:v>7215</c:v>
                </c:pt>
                <c:pt idx="2">
                  <c:v>2837</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0">
                  <c:v>7.5027600000000003</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833956692913391"/>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 Essex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10.25728</c:v>
                </c:pt>
                <c:pt idx="1">
                  <c:v>10.05203</c:v>
                </c:pt>
                <c:pt idx="2">
                  <c:v>8.2841500000000003</c:v>
                </c:pt>
                <c:pt idx="3">
                  <c:v>7.1916700000000002</c:v>
                </c:pt>
                <c:pt idx="4">
                  <c:v>7.5027600000000003</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20">
                  <c:v>210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20">
                  <c:v>1439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1">
                  <c:v>63</c:v>
                </c:pt>
                <c:pt idx="2">
                  <c:v>62</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0" formatCode="0.00">
                  <c:v>74</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8.3000000000000007</c:v>
                </c:pt>
                <c:pt idx="1">
                  <c:v>8.1999999999999993</c:v>
                </c:pt>
                <c:pt idx="2">
                  <c:v>8.1999999999999993</c:v>
                </c:pt>
                <c:pt idx="3">
                  <c:v>8.1</c:v>
                </c:pt>
                <c:pt idx="4">
                  <c:v>8.3000000000000007</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14">
                  <c:v>8.3000000000000007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19">
                  <c:v>6420</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A4D-447B-A4F1-4732EDCD7787}"/>
                </c:ext>
              </c:extLst>
            </c:dLbl>
            <c:dLbl>
              <c:idx val="3"/>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4D-447B-A4F1-4732EDCD778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6075</c:v>
                </c:pt>
                <c:pt idx="1">
                  <c:v>6437</c:v>
                </c:pt>
                <c:pt idx="2">
                  <c:v>6210</c:v>
                </c:pt>
                <c:pt idx="3">
                  <c:v>6677</c:v>
                </c:pt>
                <c:pt idx="4">
                  <c:v>6420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0167648677038131"/>
                  <c:y val="-5.390624668391693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415095603453809"/>
                      <c:h val="1.68868099848173E-2"/>
                    </c:manualLayout>
                  </c15:layout>
                </c:ext>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4.5154731432327684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3.3768777533674604E-2"/>
                  <c:y val="-0.1078124933678338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Terroristic Threats</c:v>
                </c:pt>
                <c:pt idx="4">
                  <c:v>Contempt of Court</c:v>
                </c:pt>
                <c:pt idx="5">
                  <c:v>Burglary</c:v>
                </c:pt>
                <c:pt idx="6">
                  <c:v>Other</c:v>
                </c:pt>
              </c:strCache>
            </c:strRef>
          </c:cat>
          <c:val>
            <c:numRef>
              <c:f>Sheet1!$B$2:$B$8</c:f>
              <c:numCache>
                <c:formatCode>General</c:formatCode>
                <c:ptCount val="7"/>
                <c:pt idx="0">
                  <c:v>3909</c:v>
                </c:pt>
                <c:pt idx="1">
                  <c:v>1182</c:v>
                </c:pt>
                <c:pt idx="2">
                  <c:v>581</c:v>
                </c:pt>
                <c:pt idx="3">
                  <c:v>503</c:v>
                </c:pt>
                <c:pt idx="4" formatCode="#,##0">
                  <c:v>127</c:v>
                </c:pt>
                <c:pt idx="5">
                  <c:v>101</c:v>
                </c:pt>
                <c:pt idx="6">
                  <c:v>152</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3">
                  <c:v>55151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3">
                  <c:v>49475</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51335</c:v>
                </c:pt>
                <c:pt idx="1">
                  <c:v>52156</c:v>
                </c:pt>
                <c:pt idx="2">
                  <c:v>55855</c:v>
                </c:pt>
                <c:pt idx="3">
                  <c:v>57568</c:v>
                </c:pt>
                <c:pt idx="4">
                  <c:v>55151</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45346</c:v>
                </c:pt>
                <c:pt idx="1">
                  <c:v>46521</c:v>
                </c:pt>
                <c:pt idx="2">
                  <c:v>45735</c:v>
                </c:pt>
                <c:pt idx="3">
                  <c:v>49588</c:v>
                </c:pt>
                <c:pt idx="4">
                  <c:v>49475</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18">
                  <c:v>304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146</c:v>
                </c:pt>
                <c:pt idx="1">
                  <c:v>271</c:v>
                </c:pt>
                <c:pt idx="2">
                  <c:v>370</c:v>
                </c:pt>
                <c:pt idx="3">
                  <c:v>368</c:v>
                </c:pt>
                <c:pt idx="4">
                  <c:v>428</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pt idx="2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3">
                  <c:v>0.16304347826087001</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0.26500000000000001</c:v>
                </c:pt>
                <c:pt idx="1">
                  <c:v>0.248</c:v>
                </c:pt>
                <c:pt idx="2">
                  <c:v>0.28499999999999998</c:v>
                </c:pt>
                <c:pt idx="3">
                  <c:v>0.28699999999999998</c:v>
                </c:pt>
                <c:pt idx="4">
                  <c:v>0.28999999999999998</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Essex</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0.25</c:v>
                </c:pt>
                <c:pt idx="1">
                  <c:v>0.46</c:v>
                </c:pt>
                <c:pt idx="2">
                  <c:v>0.06</c:v>
                </c:pt>
                <c:pt idx="3">
                  <c:v>0.05</c:v>
                </c:pt>
                <c:pt idx="4">
                  <c:v>0.14000000000000001</c:v>
                </c:pt>
                <c:pt idx="5">
                  <c:v>0.04</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4</c:v>
                </c:pt>
                <c:pt idx="3">
                  <c:v>2</c:v>
                </c:pt>
                <c:pt idx="4">
                  <c:v>3</c:v>
                </c:pt>
                <c:pt idx="5">
                  <c:v>1</c:v>
                </c:pt>
                <c:pt idx="6">
                  <c:v>1</c:v>
                </c:pt>
                <c:pt idx="7">
                  <c:v>1</c:v>
                </c:pt>
                <c:pt idx="8">
                  <c:v>1</c:v>
                </c:pt>
                <c:pt idx="9">
                  <c:v>8</c:v>
                </c:pt>
                <c:pt idx="10">
                  <c:v>4</c:v>
                </c:pt>
                <c:pt idx="11">
                  <c:v>1</c:v>
                </c:pt>
                <c:pt idx="12">
                  <c:v>0</c:v>
                </c:pt>
                <c:pt idx="13">
                  <c:v>2</c:v>
                </c:pt>
                <c:pt idx="14">
                  <c:v>1</c:v>
                </c:pt>
                <c:pt idx="15">
                  <c:v>5</c:v>
                </c:pt>
                <c:pt idx="16">
                  <c:v>1</c:v>
                </c:pt>
                <c:pt idx="17">
                  <c:v>1</c:v>
                </c:pt>
                <c:pt idx="18">
                  <c:v>6</c:v>
                </c:pt>
                <c:pt idx="19">
                  <c:v>2</c:v>
                </c:pt>
                <c:pt idx="20">
                  <c:v>3</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6">
                  <c:v>0.11600000000000001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660635505668177E-2"/>
          <c:y val="6.5454554825276276E-2"/>
          <c:w val="0.96433936449433177"/>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9.4E-2</c:v>
                </c:pt>
                <c:pt idx="1">
                  <c:v>0.104</c:v>
                </c:pt>
                <c:pt idx="2">
                  <c:v>0.11700000000000001</c:v>
                </c:pt>
                <c:pt idx="3">
                  <c:v>0.08</c:v>
                </c:pt>
                <c:pt idx="4">
                  <c:v>0.11600000000000001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6.0999999999999999E-2</c:v>
                </c:pt>
                <c:pt idx="1">
                  <c:v>0.11799999999999999</c:v>
                </c:pt>
                <c:pt idx="2" formatCode="0.0%">
                  <c:v>0.158</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7.1999999999999995E-2</c:v>
                </c:pt>
                <c:pt idx="1">
                  <c:v>0.161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2">
                  <c:v>0.14699999999999999</c:v>
                </c:pt>
                <c:pt idx="13">
                  <c:v>0.159</c:v>
                </c:pt>
                <c:pt idx="14">
                  <c:v>0.16500000000000001</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1">
                  <c:v>0.14299999999999999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8.4914398982467318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0.11</c:v>
                </c:pt>
                <c:pt idx="1">
                  <c:v>0.129</c:v>
                </c:pt>
                <c:pt idx="2">
                  <c:v>0.13100000000000001</c:v>
                </c:pt>
                <c:pt idx="3">
                  <c:v>0.112</c:v>
                </c:pt>
                <c:pt idx="4">
                  <c:v>0.14299999999999999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0.00%</c:formatCode>
                <c:ptCount val="5"/>
                <c:pt idx="0">
                  <c:v>0.18</c:v>
                </c:pt>
                <c:pt idx="1">
                  <c:v>6.7000000000000004E-2</c:v>
                </c:pt>
                <c:pt idx="2" formatCode="0.0%">
                  <c:v>0.217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9.8000000000000004E-2</c:v>
                </c:pt>
                <c:pt idx="1">
                  <c:v>0.186</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5">
                  <c:v>9.2999999999999999E-2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5">
                  <c:v>0.28999999999999998</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0">
                  <c:v>6.2</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19" formatCode="0">
                  <c:v>22004</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9">
                  <c:v>22101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20">
                  <c:v>1696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19">
                  <c:v>1125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7.3761609907120745E-2"/>
                  <c:y val="-8.23773918936854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6D5-441E-B817-8329277E18F7}"/>
                </c:ext>
              </c:extLst>
            </c:dLbl>
            <c:dLbl>
              <c:idx val="3"/>
              <c:layout>
                <c:manualLayout>
                  <c:x val="-0.10472136222910224"/>
                  <c:y val="-7.1468299422805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19-4954-ACE9-E01C21078097}"/>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1029</c:v>
                </c:pt>
                <c:pt idx="1">
                  <c:v>1057</c:v>
                </c:pt>
                <c:pt idx="2">
                  <c:v>1039</c:v>
                </c:pt>
                <c:pt idx="3">
                  <c:v>1085</c:v>
                </c:pt>
                <c:pt idx="4">
                  <c:v>1125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6617-4B68-A63C-5FC9E213117E}"/>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General</c:formatCode>
                <c:ptCount val="21"/>
                <c:pt idx="0" formatCode="0.0%">
                  <c:v>7.5999999999999998E-2</c:v>
                </c:pt>
                <c:pt idx="2" formatCode="0.0%">
                  <c:v>3.6999999999999998E-2</c:v>
                </c:pt>
                <c:pt idx="3" formatCode="0.0%">
                  <c:v>3.5999999999999997E-2</c:v>
                </c:pt>
                <c:pt idx="4" formatCode="0.0%">
                  <c:v>0.03</c:v>
                </c:pt>
                <c:pt idx="5">
                  <c:v>2.8000000000000001E-2</c:v>
                </c:pt>
                <c:pt idx="6" formatCode="0.0%">
                  <c:v>2.7E-2</c:v>
                </c:pt>
                <c:pt idx="7" formatCode="0.0%">
                  <c:v>2.5000000000000001E-2</c:v>
                </c:pt>
                <c:pt idx="8" formatCode="0.0%">
                  <c:v>2.5000000000000001E-2</c:v>
                </c:pt>
                <c:pt idx="9" formatCode="0.0%">
                  <c:v>2.3E-2</c:v>
                </c:pt>
                <c:pt idx="10" formatCode="0.0%">
                  <c:v>2.3E-2</c:v>
                </c:pt>
                <c:pt idx="11" formatCode="0.0%">
                  <c:v>2.1000000000000001E-2</c:v>
                </c:pt>
                <c:pt idx="12" formatCode="0.0%">
                  <c:v>0.02</c:v>
                </c:pt>
                <c:pt idx="13" formatCode="0.0%">
                  <c:v>1.9E-2</c:v>
                </c:pt>
                <c:pt idx="14" formatCode="0.0%">
                  <c:v>1.7000000000000001E-2</c:v>
                </c:pt>
                <c:pt idx="15" formatCode="0.0%">
                  <c:v>1.6E-2</c:v>
                </c:pt>
                <c:pt idx="16" formatCode="0.0%">
                  <c:v>1.2E-2</c:v>
                </c:pt>
                <c:pt idx="17" formatCode="0.0%">
                  <c:v>1.0999999999999999E-2</c:v>
                </c:pt>
                <c:pt idx="18" formatCode="0.0%">
                  <c:v>8.9999999999999993E-3</c:v>
                </c:pt>
                <c:pt idx="19" formatCode="0.0%">
                  <c:v>5.0000000000000001E-3</c:v>
                </c:pt>
                <c:pt idx="20" formatCode="0.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1">
                  <c:v>0.04</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229522824138021"/>
          <c:y val="0.87545389326334211"/>
          <c:w val="0.11452455282147037"/>
          <c:h val="3.751168928967868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16" formatCode="0%">
                  <c:v>323</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19">
                  <c:v>3031</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19">
                  <c:v>3031</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412</c:v>
                </c:pt>
                <c:pt idx="1">
                  <c:v>430</c:v>
                </c:pt>
                <c:pt idx="2">
                  <c:v>392</c:v>
                </c:pt>
                <c:pt idx="3">
                  <c:v>345</c:v>
                </c:pt>
                <c:pt idx="4">
                  <c:v>342</c:v>
                </c:pt>
                <c:pt idx="5">
                  <c:v>344</c:v>
                </c:pt>
                <c:pt idx="6">
                  <c:v>267</c:v>
                </c:pt>
                <c:pt idx="7">
                  <c:v>228</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863</c:v>
                </c:pt>
                <c:pt idx="1">
                  <c:v>748</c:v>
                </c:pt>
                <c:pt idx="2">
                  <c:v>739</c:v>
                </c:pt>
                <c:pt idx="3">
                  <c:v>720</c:v>
                </c:pt>
                <c:pt idx="4">
                  <c:v>713</c:v>
                </c:pt>
                <c:pt idx="5">
                  <c:v>660</c:v>
                </c:pt>
                <c:pt idx="6">
                  <c:v>485</c:v>
                </c:pt>
                <c:pt idx="7">
                  <c:v>368</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20">
                  <c:v>4944</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City of Orange township</c:v>
                </c:pt>
                <c:pt idx="1">
                  <c:v>Irvington township</c:v>
                </c:pt>
                <c:pt idx="2">
                  <c:v>Newark city</c:v>
                </c:pt>
                <c:pt idx="3">
                  <c:v>Belleville township</c:v>
                </c:pt>
                <c:pt idx="4">
                  <c:v>West Orange township</c:v>
                </c:pt>
                <c:pt idx="5">
                  <c:v>East Orange city</c:v>
                </c:pt>
                <c:pt idx="6">
                  <c:v>Millburn township</c:v>
                </c:pt>
                <c:pt idx="7">
                  <c:v>Livingston township</c:v>
                </c:pt>
                <c:pt idx="8">
                  <c:v>Bloomfield township</c:v>
                </c:pt>
                <c:pt idx="9">
                  <c:v>Nutley township</c:v>
                </c:pt>
              </c:strCache>
            </c:strRef>
          </c:cat>
          <c:val>
            <c:numRef>
              <c:f>Sheet1!$B$2:$B$11</c:f>
              <c:numCache>
                <c:formatCode>0.00%</c:formatCode>
                <c:ptCount val="10"/>
                <c:pt idx="0">
                  <c:v>0.38400000000000001</c:v>
                </c:pt>
                <c:pt idx="1">
                  <c:v>0.35699999999999998</c:v>
                </c:pt>
                <c:pt idx="2">
                  <c:v>0.318</c:v>
                </c:pt>
                <c:pt idx="3">
                  <c:v>0.30099999999999999</c:v>
                </c:pt>
                <c:pt idx="4">
                  <c:v>0.30099999999999999</c:v>
                </c:pt>
                <c:pt idx="5">
                  <c:v>0.27400000000000002</c:v>
                </c:pt>
                <c:pt idx="6">
                  <c:v>0.26100000000000001</c:v>
                </c:pt>
                <c:pt idx="7">
                  <c:v>0.25900000000000001</c:v>
                </c:pt>
                <c:pt idx="8">
                  <c:v>0.25</c:v>
                </c:pt>
                <c:pt idx="9">
                  <c:v>0.19600000000000001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Essex County avg. 27.2%</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City of Orange township</c:v>
                </c:pt>
                <c:pt idx="1">
                  <c:v>Irvington township</c:v>
                </c:pt>
                <c:pt idx="2">
                  <c:v>Newark city</c:v>
                </c:pt>
                <c:pt idx="3">
                  <c:v>Belleville township</c:v>
                </c:pt>
                <c:pt idx="4">
                  <c:v>West Orange township</c:v>
                </c:pt>
                <c:pt idx="5">
                  <c:v>East Orange city</c:v>
                </c:pt>
                <c:pt idx="6">
                  <c:v>Millburn township</c:v>
                </c:pt>
                <c:pt idx="7">
                  <c:v>Livingston township</c:v>
                </c:pt>
                <c:pt idx="8">
                  <c:v>Bloomfield township</c:v>
                </c:pt>
                <c:pt idx="9">
                  <c:v>Nutley township</c:v>
                </c:pt>
              </c:strCache>
            </c:strRef>
          </c:cat>
          <c:val>
            <c:numRef>
              <c:f>Sheet1!$C$2:$C$11</c:f>
              <c:numCache>
                <c:formatCode>0%</c:formatCode>
                <c:ptCount val="10"/>
                <c:pt idx="0">
                  <c:v>0.27200000000000002</c:v>
                </c:pt>
                <c:pt idx="1">
                  <c:v>0.27200000000000002</c:v>
                </c:pt>
                <c:pt idx="2">
                  <c:v>0.27200000000000002</c:v>
                </c:pt>
                <c:pt idx="3">
                  <c:v>0.27200000000000002</c:v>
                </c:pt>
                <c:pt idx="4">
                  <c:v>0.27200000000000002</c:v>
                </c:pt>
                <c:pt idx="5">
                  <c:v>0.27200000000000002</c:v>
                </c:pt>
                <c:pt idx="6">
                  <c:v>0.27200000000000002</c:v>
                </c:pt>
                <c:pt idx="7">
                  <c:v>0.27200000000000002</c:v>
                </c:pt>
                <c:pt idx="8">
                  <c:v>0.27200000000000002</c:v>
                </c:pt>
                <c:pt idx="9">
                  <c:v>0.27200000000000002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40025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9">
                  <c:v>4.87</c:v>
                </c:pt>
                <c:pt idx="10">
                  <c:v>4.91</c:v>
                </c:pt>
                <c:pt idx="11">
                  <c:v>4.91</c:v>
                </c:pt>
                <c:pt idx="12">
                  <c:v>5.16</c:v>
                </c:pt>
                <c:pt idx="13">
                  <c:v>5.47</c:v>
                </c:pt>
                <c:pt idx="14">
                  <c:v>5.68</c:v>
                </c:pt>
                <c:pt idx="15">
                  <c:v>5.93</c:v>
                </c:pt>
                <c:pt idx="16">
                  <c:v>6.06</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17">
                  <c:v>7.43</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essexresourcenet.org/community-services/family-support-services/" TargetMode="External"/><Relationship Id="rId7" Type="http://schemas.openxmlformats.org/officeDocument/2006/relationships/hyperlink" Target="https://www.nj.gov/dcf/families/support/success/#7"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njarch.org/" TargetMode="External"/><Relationship Id="rId5" Type="http://schemas.openxmlformats.org/officeDocument/2006/relationships/hyperlink" Target="http://www.fsoec.org/" TargetMode="External"/><Relationship Id="rId4" Type="http://schemas.openxmlformats.org/officeDocument/2006/relationships/hyperlink" Target="https://programsforparents.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Revised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City of Orange Township and Irvington Township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below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slightly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similar numbers of children are in each age grouping.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East Orange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monthly cost of living budget estimates how much income a family is likely to need (across 7 components) to attain a modest yet adequate standard of living.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similar to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City of Orange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similar to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decreased over the two years shown.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for most counties from 2015-2017.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decrease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lower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and pre-K childcare and around as expected for toddler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higher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Newark and Irvington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74.50% of Essex County’s population has received at least one dose of the COVID-19 vaccination.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63.36% of Essex County’s population has been fully vaccinated against COVID-19.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highlight>
                <a:srgbClr val="FFFF00"/>
              </a:highlight>
              <a:latin typeface="Calibri" panose="020F0502020204030204" pitchFamily="34" charset="0"/>
              <a:ea typeface="Calibri" panose="020F0502020204030204" pitchFamily="34" charset="0"/>
            </a:endParaRPr>
          </a:p>
          <a:p>
            <a:r>
              <a:rPr lang="en-US" sz="1800" dirty="0">
                <a:effectLst/>
                <a:highlight>
                  <a:srgbClr val="FFFF00"/>
                </a:highlight>
                <a:latin typeface="Calibri" panose="020F0502020204030204" pitchFamily="34" charset="0"/>
                <a:ea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515978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be fairly stable over time except the most recent year.</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high school graduation rate of the NJ counties.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increase slightly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 and harassment.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increased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16.30%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increase.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outpatient, followed by community support service.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Hispanic/Latino residents reported symptoms of mental health distress most frequently, followed by Black/African American residents.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Hispanic/Latino residents reported diagnosed depression most frequently, followed by White/non-Hispanic residents.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“Other” minority, and Hispanic/ Latino residents, and lower proportions of White and Asian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lowest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2</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nd</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highest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2435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596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https://www.Essexresourcenet.org/community-services/family-support-services/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https://programsforparents.org/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http://www.fsoec.org/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https://njarch.org/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https://www.nj.gov/dcf/families/support/success/#7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Hispanic/Latino residents has increased slightly.  This county’s population of White residents has varied over time.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3</a:t>
            </a:r>
            <a:r>
              <a:rPr lang="en-US" baseline="30000" dirty="0"/>
              <a:t>rd</a:t>
            </a:r>
            <a:r>
              <a:rPr lang="en-US" dirty="0"/>
              <a:t> highest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highest index of Black/White residential segregation of the NJ counties.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remain fairly steady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above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7.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10.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Essex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23C4E8FA-F523-487C-933A-E8D53A22D4A9}"/>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01D4F7F8-549A-448F-B9E7-DBAB2E3D70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4E44D6B7-82DD-4750-B1E2-89EF5CAD5F3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2" name="Picture 11">
            <a:extLst>
              <a:ext uri="{FF2B5EF4-FFF2-40B4-BE49-F238E27FC236}">
                <a16:creationId xmlns:a16="http://schemas.microsoft.com/office/drawing/2014/main" id="{456CB5D1-8809-44F9-97C8-630116E65D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7">
            <a:extLst>
              <a:ext uri="{FF2B5EF4-FFF2-40B4-BE49-F238E27FC236}">
                <a16:creationId xmlns:a16="http://schemas.microsoft.com/office/drawing/2014/main" id="{F48B0052-45FF-48C4-963F-87F5C31F7F9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05" y="850472"/>
            <a:ext cx="885423" cy="1676400"/>
          </a:xfrm>
          <a:prstGeom prst="rect">
            <a:avLst/>
          </a:prstGeom>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9">
            <a:extLst>
              <a:ext uri="{FF2B5EF4-FFF2-40B4-BE49-F238E27FC236}">
                <a16:creationId xmlns:a16="http://schemas.microsoft.com/office/drawing/2014/main" id="{6FCA129A-128A-48AB-AD43-9F78D785CEF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405889" y="4355672"/>
            <a:ext cx="885423" cy="1676400"/>
          </a:xfrm>
          <a:prstGeom prst="rect">
            <a:avLst/>
          </a:prstGeom>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7">
            <a:extLst>
              <a:ext uri="{FF2B5EF4-FFF2-40B4-BE49-F238E27FC236}">
                <a16:creationId xmlns:a16="http://schemas.microsoft.com/office/drawing/2014/main" id="{BE0E9E05-0111-40EB-A875-A42BE2E2501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1511" y="393272"/>
            <a:ext cx="885423" cy="1676400"/>
          </a:xfrm>
          <a:prstGeom prst="rect">
            <a:avLst/>
          </a:prstGeom>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7">
            <a:extLst>
              <a:ext uri="{FF2B5EF4-FFF2-40B4-BE49-F238E27FC236}">
                <a16:creationId xmlns:a16="http://schemas.microsoft.com/office/drawing/2014/main" id="{3E8EE321-E9A2-4BA9-945E-372D93EF634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08438" y="393272"/>
            <a:ext cx="885423" cy="1676400"/>
          </a:xfrm>
          <a:prstGeom prst="rect">
            <a:avLst/>
          </a:prstGeom>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70E5A151-5DAE-4822-A054-65A2432B981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120469" y="2590799"/>
            <a:ext cx="885423" cy="1676400"/>
          </a:xfrm>
          <a:prstGeom prst="rect">
            <a:avLst/>
          </a:prstGeom>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75194E8D-914D-4035-A2D7-9993FDA3611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48538" y="439623"/>
            <a:ext cx="885423" cy="1676400"/>
          </a:xfrm>
          <a:prstGeom prst="rect">
            <a:avLst/>
          </a:prstGeom>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A4927015-86B4-472D-A832-A22A69FBA21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610280" y="379791"/>
            <a:ext cx="780188" cy="1477155"/>
          </a:xfrm>
          <a:prstGeom prst="rect">
            <a:avLst/>
          </a:prstGeom>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6">
            <a:extLst>
              <a:ext uri="{FF2B5EF4-FFF2-40B4-BE49-F238E27FC236}">
                <a16:creationId xmlns:a16="http://schemas.microsoft.com/office/drawing/2014/main" id="{412670EF-55AF-4F54-89B5-793842E7DC7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3520" y="4812871"/>
            <a:ext cx="885423" cy="1676400"/>
          </a:xfrm>
          <a:prstGeom prst="rect">
            <a:avLst/>
          </a:prstGeom>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8">
            <a:extLst>
              <a:ext uri="{FF2B5EF4-FFF2-40B4-BE49-F238E27FC236}">
                <a16:creationId xmlns:a16="http://schemas.microsoft.com/office/drawing/2014/main" id="{AEF2082E-941B-4B54-AA41-7BA2E7D646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11">
            <a:extLst>
              <a:ext uri="{FF2B5EF4-FFF2-40B4-BE49-F238E27FC236}">
                <a16:creationId xmlns:a16="http://schemas.microsoft.com/office/drawing/2014/main" id="{BC3DE88B-09EF-4096-A07E-AB2E39F1B1B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62037" y="4758753"/>
            <a:ext cx="885423" cy="1676400"/>
          </a:xfrm>
          <a:prstGeom prst="rect">
            <a:avLst/>
          </a:prstGeom>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12">
            <a:extLst>
              <a:ext uri="{FF2B5EF4-FFF2-40B4-BE49-F238E27FC236}">
                <a16:creationId xmlns:a16="http://schemas.microsoft.com/office/drawing/2014/main" id="{59FF753F-15D1-4FDB-88CE-EA69BB1BD971}"/>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816606" y="317072"/>
            <a:ext cx="885423" cy="1676400"/>
          </a:xfrm>
          <a:prstGeom prst="rect">
            <a:avLst/>
          </a:prstGeom>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8">
            <a:extLst>
              <a:ext uri="{FF2B5EF4-FFF2-40B4-BE49-F238E27FC236}">
                <a16:creationId xmlns:a16="http://schemas.microsoft.com/office/drawing/2014/main" id="{0CAC9337-64C4-409D-8A6B-0AB01C0B3E2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719124" y="365867"/>
            <a:ext cx="738773" cy="1398742"/>
          </a:xfrm>
          <a:prstGeom prst="rect">
            <a:avLst/>
          </a:prstGeom>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10">
            <a:extLst>
              <a:ext uri="{FF2B5EF4-FFF2-40B4-BE49-F238E27FC236}">
                <a16:creationId xmlns:a16="http://schemas.microsoft.com/office/drawing/2014/main" id="{1515CD3E-6E60-4669-9D8F-9147CEEE75F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5603" y="418734"/>
            <a:ext cx="828219" cy="1568094"/>
          </a:xfrm>
          <a:prstGeom prst="rect">
            <a:avLst/>
          </a:prstGeom>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11">
            <a:extLst>
              <a:ext uri="{FF2B5EF4-FFF2-40B4-BE49-F238E27FC236}">
                <a16:creationId xmlns:a16="http://schemas.microsoft.com/office/drawing/2014/main" id="{67F01E78-ECEC-4FDF-BD5A-B094A8D2A1AB}"/>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68536" y="813539"/>
            <a:ext cx="846718" cy="1603119"/>
          </a:xfrm>
          <a:prstGeom prst="rect">
            <a:avLst/>
          </a:prstGeom>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13">
            <a:extLst>
              <a:ext uri="{FF2B5EF4-FFF2-40B4-BE49-F238E27FC236}">
                <a16:creationId xmlns:a16="http://schemas.microsoft.com/office/drawing/2014/main" id="{0171C234-EDBF-4626-8000-7422699136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77529" y="472686"/>
            <a:ext cx="813897" cy="1540978"/>
          </a:xfrm>
          <a:prstGeom prst="rect">
            <a:avLst/>
          </a:prstGeom>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D8D47DFB-37E4-4F35-BE86-40CBED8FC7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29814" y="259864"/>
            <a:ext cx="885423" cy="1676400"/>
          </a:xfrm>
          <a:prstGeom prst="rect">
            <a:avLst/>
          </a:prstGeom>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8">
            <a:extLst>
              <a:ext uri="{FF2B5EF4-FFF2-40B4-BE49-F238E27FC236}">
                <a16:creationId xmlns:a16="http://schemas.microsoft.com/office/drawing/2014/main" id="{7283BFE4-9593-4CE4-AC20-D161E6732EF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595520" y="359215"/>
            <a:ext cx="823489" cy="1559138"/>
          </a:xfrm>
          <a:prstGeom prst="rect">
            <a:avLst/>
          </a:prstGeom>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9">
            <a:extLst>
              <a:ext uri="{FF2B5EF4-FFF2-40B4-BE49-F238E27FC236}">
                <a16:creationId xmlns:a16="http://schemas.microsoft.com/office/drawing/2014/main" id="{DCCA6AC7-F190-4467-8613-FD7184C441A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90845" y="351052"/>
            <a:ext cx="745706" cy="1411870"/>
          </a:xfrm>
          <a:prstGeom prst="rect">
            <a:avLst/>
          </a:prstGeom>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8">
            <a:extLst>
              <a:ext uri="{FF2B5EF4-FFF2-40B4-BE49-F238E27FC236}">
                <a16:creationId xmlns:a16="http://schemas.microsoft.com/office/drawing/2014/main" id="{7D6D3F57-65B2-4AD5-A848-55C068BA6EE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84405" y="850472"/>
            <a:ext cx="885423" cy="1676400"/>
          </a:xfrm>
          <a:prstGeom prst="rect">
            <a:avLst/>
          </a:prstGeom>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057C4380-32E0-4F09-B0E4-EFC629A8BDED}"/>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67811C5D-AD24-40C9-B3EC-E95DAB8E66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DB0082B3-79ED-4DD7-9A4D-8E66EBBD61D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091C7E53-47C0-43BA-BA58-381ACD5CF6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CD3A7741-1667-4DC4-BCE8-F1CE39E7585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060108B8-25BA-402E-AC32-90A295DC96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EA072942-F726-409F-A8BB-02BEEFA1DC9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1" name="Picture 10">
            <a:extLst>
              <a:ext uri="{FF2B5EF4-FFF2-40B4-BE49-F238E27FC236}">
                <a16:creationId xmlns:a16="http://schemas.microsoft.com/office/drawing/2014/main" id="{51866465-A7D6-44CE-B3BC-01D3EA57BF5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DD3612F1-E24F-4170-A1BF-6CA5CF2C5E6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10" name="Picture 9">
            <a:extLst>
              <a:ext uri="{FF2B5EF4-FFF2-40B4-BE49-F238E27FC236}">
                <a16:creationId xmlns:a16="http://schemas.microsoft.com/office/drawing/2014/main" id="{578D20A2-C8C1-43FA-8098-1A72D547C5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63BEA102-AC3D-43E1-88AB-F19A120D0C7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30442BB3-7CE0-4086-B6CF-7F94AD60550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EA92F084-5A12-4EAF-8CB7-AB68C177DF5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Essex</a:t>
            </a:r>
          </a:p>
          <a:p>
            <a:r>
              <a:rPr lang="en-US" dirty="0">
                <a:latin typeface="Franklin Gothic Medium Cond" panose="020B0606030402020204" pitchFamily="34" charset="0"/>
              </a:rPr>
              <a:t>County</a:t>
            </a:r>
          </a:p>
        </p:txBody>
      </p:sp>
      <p:pic>
        <p:nvPicPr>
          <p:cNvPr id="8" name="Picture 7">
            <a:extLst>
              <a:ext uri="{FF2B5EF4-FFF2-40B4-BE49-F238E27FC236}">
                <a16:creationId xmlns:a16="http://schemas.microsoft.com/office/drawing/2014/main" id="{0AC8E7CC-B90B-4659-B761-06A2D22370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93404" y="59618"/>
            <a:ext cx="512205" cy="969775"/>
          </a:xfrm>
          <a:prstGeom prst="rect">
            <a:avLst/>
          </a:prstGeom>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slideLayout" Target="../slideLayouts/slideLayout18.xml"/><Relationship Id="rId7" Type="http://schemas.openxmlformats.org/officeDocument/2006/relationships/image" Target="../media/image20.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B8E227-396B-408A-9E70-A0A0C5674F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2400" y="-457199"/>
            <a:ext cx="12953999" cy="73152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Essex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11">
            <a:extLst>
              <a:ext uri="{FF2B5EF4-FFF2-40B4-BE49-F238E27FC236}">
                <a16:creationId xmlns:a16="http://schemas.microsoft.com/office/drawing/2014/main" id="{7B3B902B-4F78-4DDA-A02E-8742A5A0CB8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50195" y="4736390"/>
            <a:ext cx="901920" cy="1707634"/>
          </a:xfrm>
          <a:prstGeom prst="rect">
            <a:avLst/>
          </a:prstGeom>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3459279345"/>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457412873"/>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433509680"/>
              </p:ext>
            </p:extLst>
          </p:nvPr>
        </p:nvGraphicFramePr>
        <p:xfrm>
          <a:off x="8866237" y="4203971"/>
          <a:ext cx="2899902"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036704765"/>
              </p:ext>
            </p:extLst>
          </p:nvPr>
        </p:nvGraphicFramePr>
        <p:xfrm>
          <a:off x="3249706" y="567672"/>
          <a:ext cx="6520665" cy="43853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920638917"/>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683630042"/>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3392155874"/>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solidFill>
                  <a:schemeClr val="tx1">
                    <a:lumMod val="95000"/>
                    <a:lumOff val="5000"/>
                  </a:schemeClr>
                </a:solidFill>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927061848"/>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2656787498"/>
              </p:ext>
            </p:extLst>
          </p:nvPr>
        </p:nvGraphicFramePr>
        <p:xfrm>
          <a:off x="3175000" y="610440"/>
          <a:ext cx="8128000" cy="613673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880399245"/>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409141646"/>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930603059"/>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091379392"/>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262076623"/>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252798-5371-42B3-948C-75D209BAC4A8}"/>
              </a:ext>
            </a:extLst>
          </p:cNvPr>
          <p:cNvPicPr>
            <a:picLocks noChangeAspect="1"/>
          </p:cNvPicPr>
          <p:nvPr/>
        </p:nvPicPr>
        <p:blipFill>
          <a:blip r:embed="rId2">
            <a:duotone>
              <a:prstClr val="black"/>
              <a:schemeClr val="accent6">
                <a:lumMod val="60000"/>
                <a:lumOff val="40000"/>
                <a:tint val="45000"/>
                <a:satMod val="400000"/>
              </a:schemeClr>
            </a:duotone>
            <a:extLst>
              <a:ext uri="{28A0092B-C50C-407E-A947-70E740481C1C}">
                <a14:useLocalDpi xmlns:a14="http://schemas.microsoft.com/office/drawing/2010/main"/>
              </a:ext>
            </a:extLst>
          </a:blip>
          <a:stretch>
            <a:fillRect/>
          </a:stretch>
        </p:blipFill>
        <p:spPr>
          <a:xfrm>
            <a:off x="4800600" y="124818"/>
            <a:ext cx="5947295" cy="6275982"/>
          </a:xfrm>
          <a:prstGeom prst="rect">
            <a:avLst/>
          </a:prstGeom>
        </p:spPr>
      </p:pic>
      <p:pic>
        <p:nvPicPr>
          <p:cNvPr id="5" name="Picture 4">
            <a:extLst>
              <a:ext uri="{FF2B5EF4-FFF2-40B4-BE49-F238E27FC236}">
                <a16:creationId xmlns:a16="http://schemas.microsoft.com/office/drawing/2014/main" id="{E5A1A09B-6F71-43DB-A876-6F0B4B4A5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609600"/>
            <a:ext cx="2121853" cy="4017374"/>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1751515969"/>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1113197137"/>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91484032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22023286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1857078630"/>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2342534376"/>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500880186"/>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1565939709"/>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767201366"/>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05976700"/>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99549048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119154811"/>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3669335941"/>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159250978"/>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3125901738"/>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124392854"/>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31189800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253033408"/>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1300765503"/>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930564224"/>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3535462238"/>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827554844"/>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71313067"/>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4150798327"/>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260523235"/>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367741336"/>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3936633821"/>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877811654"/>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52264955"/>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924767741"/>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162069011"/>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392444437"/>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048924990"/>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404617556"/>
              </p:ext>
            </p:extLst>
          </p:nvPr>
        </p:nvGraphicFramePr>
        <p:xfrm>
          <a:off x="8487009" y="4393513"/>
          <a:ext cx="3506869"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2734500146"/>
              </p:ext>
            </p:extLst>
          </p:nvPr>
        </p:nvGraphicFramePr>
        <p:xfrm>
          <a:off x="3144347" y="612485"/>
          <a:ext cx="6981872" cy="570779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224909392"/>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366288096"/>
              </p:ext>
            </p:extLst>
          </p:nvPr>
        </p:nvGraphicFramePr>
        <p:xfrm>
          <a:off x="3158171" y="870405"/>
          <a:ext cx="6916558" cy="5795366"/>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30126272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112565275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76222585"/>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907106692"/>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1930333026"/>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7307741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570451350"/>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952945816"/>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271925877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1138223265"/>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1849334643"/>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09976278"/>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11753021"/>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60082897"/>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Attorney General</a:t>
            </a:r>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838110314"/>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415347052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4592044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634830226"/>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273248200"/>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4027382386"/>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52277183"/>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515484888"/>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00418693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2509934108"/>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3061274500"/>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186009409"/>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1604718256"/>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92650081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03209769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Essex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1186670348"/>
              </p:ext>
            </p:extLst>
          </p:nvPr>
        </p:nvGraphicFramePr>
        <p:xfrm>
          <a:off x="7543801" y="935169"/>
          <a:ext cx="4800599" cy="6126824"/>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849499877"/>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99327577"/>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243534825"/>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871191680"/>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2722041181"/>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09711980"/>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1441418232"/>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Programs for Parents </a:t>
            </a:r>
            <a:r>
              <a:rPr lang="en-US" sz="1200" dirty="0">
                <a:solidFill>
                  <a:srgbClr val="C00000"/>
                </a:solidFill>
                <a:latin typeface="Franklin Gothic Medium" panose="020B0603020102020204" pitchFamily="34" charset="0"/>
              </a:rPr>
              <a:t>[Childcare]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Inspire the Youth </a:t>
            </a:r>
            <a:r>
              <a:rPr lang="en-US" sz="1200" dirty="0">
                <a:solidFill>
                  <a:srgbClr val="C00000"/>
                </a:solidFill>
                <a:latin typeface="Franklin Gothic Medium" panose="020B0603020102020204" pitchFamily="34" charset="0"/>
              </a:rPr>
              <a:t>[Mentoring/Tutoring for families involved in CMO or MRSS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Project 99 </a:t>
            </a:r>
            <a:r>
              <a:rPr lang="en-US" sz="1200" dirty="0">
                <a:solidFill>
                  <a:srgbClr val="C00000"/>
                </a:solidFill>
                <a:latin typeface="Franklin Gothic Medium" panose="020B0603020102020204" pitchFamily="34" charset="0"/>
              </a:rPr>
              <a:t>[Child centered and family focused intensive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Kinship Navigator Program/Salvation Army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Support Organization of Essex County </a:t>
            </a:r>
            <a:r>
              <a:rPr lang="en-US" sz="1200" dirty="0">
                <a:solidFill>
                  <a:srgbClr val="C00000"/>
                </a:solidFill>
                <a:latin typeface="Franklin Gothic Medium" panose="020B0603020102020204" pitchFamily="34" charset="0"/>
              </a:rPr>
              <a:t>[peer support, education, advocacy]</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Kinship Legal Guardian Resource Center</a:t>
            </a:r>
          </a:p>
          <a:p>
            <a:endParaRPr lang="en-US" sz="1600" dirty="0">
              <a:latin typeface="Franklin Gothic Medium" panose="020B0603020102020204" pitchFamily="34" charset="0"/>
            </a:endParaRPr>
          </a:p>
          <a:p>
            <a:r>
              <a:rPr lang="en-US" sz="1600" dirty="0">
                <a:latin typeface="Franklin Gothic Medium" panose="020B0603020102020204" pitchFamily="34" charset="0"/>
              </a:rPr>
              <a:t>New Jersey Adoption Resource Clearing House </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Success Centers located throughout Essex County (9 centers)</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www.essexresourcenet.org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2037106843"/>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Essex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3153264215"/>
              </p:ext>
            </p:extLst>
          </p:nvPr>
        </p:nvGraphicFramePr>
        <p:xfrm>
          <a:off x="7029427" y="1178112"/>
          <a:ext cx="5314973" cy="583228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Essex- Newark Legal Services</a:t>
            </a:r>
          </a:p>
          <a:p>
            <a:r>
              <a:rPr lang="en-US" sz="1400" spc="-20" dirty="0">
                <a:latin typeface="Franklin Gothic Medium" panose="020B0603020102020204" pitchFamily="34" charset="0"/>
              </a:rPr>
              <a:t>  Essex County Legal Aid Association</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NJ</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 / Human Rights</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Human Rights First</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Community Health Law Project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Education</a:t>
            </a:r>
          </a:p>
          <a:p>
            <a:r>
              <a:rPr lang="en-US" sz="1400" spc="-20" dirty="0">
                <a:latin typeface="Franklin Gothic Medium" panose="020B0603020102020204" pitchFamily="34" charset="0"/>
              </a:rPr>
              <a:t>  Education Law Center</a:t>
            </a:r>
          </a:p>
          <a:p>
            <a:r>
              <a:rPr lang="en-US" sz="1400" spc="-20" dirty="0">
                <a:latin typeface="Franklin Gothic Medium" panose="020B0603020102020204" pitchFamily="34" charset="0"/>
              </a:rPr>
              <a:t> </a:t>
            </a:r>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 </a:t>
            </a:r>
          </a:p>
          <a:p>
            <a:r>
              <a:rPr lang="en-US" sz="1400" spc="-20" dirty="0">
                <a:latin typeface="Franklin Gothic Medium" panose="020B0603020102020204" pitchFamily="34" charset="0"/>
              </a:rPr>
              <a:t>  Partners for Women &amp; Justice</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a:p>
            <a:r>
              <a:rPr lang="en-US" sz="1400" dirty="0">
                <a:solidFill>
                  <a:srgbClr val="C00000"/>
                </a:solidFill>
                <a:latin typeface="Franklin Gothic Medium" panose="020B0603020102020204" pitchFamily="34" charset="0"/>
              </a:rPr>
              <a:t>  </a:t>
            </a:r>
            <a:r>
              <a:rPr lang="en-US" sz="1400" dirty="0">
                <a:latin typeface="Franklin Gothic Medium" panose="020B0603020102020204" pitchFamily="34" charset="0"/>
              </a:rPr>
              <a:t>KIND </a:t>
            </a:r>
            <a:r>
              <a:rPr lang="en-US" sz="1400" dirty="0">
                <a:solidFill>
                  <a:srgbClr val="C00000"/>
                </a:solidFill>
                <a:latin typeface="Franklin Gothic Medium" panose="020B0603020102020204" pitchFamily="34" charset="0"/>
              </a:rPr>
              <a:t>[Refugee &amp; Immigrant Children]</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c19041354356f81a85cd&quot;,&quot;SmartGridHorizontal&quot;:0,&quot;LinkedExcelSources&quot;:{&quot;618a971e383938345c058b52&quot;:&quot;{{Desktop}}\\County Workbooks\\Essex_County_11.09.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24973</TotalTime>
  <Words>10020</Words>
  <Application>Microsoft Office PowerPoint</Application>
  <PresentationFormat>Widescreen</PresentationFormat>
  <Paragraphs>856</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1696</cp:revision>
  <dcterms:created xsi:type="dcterms:W3CDTF">2006-08-16T00:00:00Z</dcterms:created>
  <dcterms:modified xsi:type="dcterms:W3CDTF">2021-12-01T00:28:00Z</dcterms:modified>
</cp:coreProperties>
</file>