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1090" autoAdjust="0"/>
  </p:normalViewPr>
  <p:slideViewPr>
    <p:cSldViewPr>
      <p:cViewPr varScale="1">
        <p:scale>
          <a:sx n="97" d="100"/>
          <a:sy n="97" d="100"/>
        </p:scale>
        <p:origin x="432" y="11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Essex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0.441</c:v>
                </c:pt>
                <c:pt idx="1">
                  <c:v>0.41499999999999998</c:v>
                </c:pt>
                <c:pt idx="2">
                  <c:v>6.0000000000000001E-3</c:v>
                </c:pt>
                <c:pt idx="3">
                  <c:v>5.8000000000000003E-2</c:v>
                </c:pt>
                <c:pt idx="4">
                  <c:v>2E-3</c:v>
                </c:pt>
                <c:pt idx="5">
                  <c:v>0.106</c:v>
                </c:pt>
                <c:pt idx="6">
                  <c:v>0.224</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505883664"/>
        <c:axId val="710816560"/>
      </c:barChart>
      <c:catAx>
        <c:axId val="5058836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816560"/>
        <c:crosses val="autoZero"/>
        <c:auto val="1"/>
        <c:lblAlgn val="ctr"/>
        <c:lblOffset val="100"/>
        <c:noMultiLvlLbl val="0"/>
      </c:catAx>
      <c:valAx>
        <c:axId val="710816560"/>
        <c:scaling>
          <c:orientation val="minMax"/>
          <c:max val="1"/>
        </c:scaling>
        <c:delete val="1"/>
        <c:axPos val="l"/>
        <c:numFmt formatCode="0%" sourceLinked="1"/>
        <c:majorTickMark val="none"/>
        <c:minorTickMark val="none"/>
        <c:tickLblPos val="nextTo"/>
        <c:crossAx val="505883664"/>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9">
                  <c:v>190780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510130080"/>
        <c:axId val="510130472"/>
      </c:barChart>
      <c:catAx>
        <c:axId val="510130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130472"/>
        <c:crosses val="autoZero"/>
        <c:auto val="1"/>
        <c:lblAlgn val="ctr"/>
        <c:lblOffset val="100"/>
        <c:noMultiLvlLbl val="0"/>
      </c:catAx>
      <c:valAx>
        <c:axId val="51013047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0130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4064648"/>
        <c:axId val="34406425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6">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6" formatCode="#,##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4065432"/>
        <c:axId val="344065040"/>
      </c:barChart>
      <c:valAx>
        <c:axId val="34406425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4064648"/>
        <c:crosses val="max"/>
        <c:crossBetween val="between"/>
      </c:valAx>
      <c:catAx>
        <c:axId val="34406464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4064256"/>
        <c:crosses val="autoZero"/>
        <c:auto val="1"/>
        <c:lblAlgn val="ctr"/>
        <c:lblOffset val="100"/>
        <c:noMultiLvlLbl val="0"/>
      </c:catAx>
      <c:valAx>
        <c:axId val="344065040"/>
        <c:scaling>
          <c:orientation val="minMax"/>
          <c:max val="1"/>
        </c:scaling>
        <c:delete val="1"/>
        <c:axPos val="b"/>
        <c:numFmt formatCode="General" sourceLinked="1"/>
        <c:majorTickMark val="out"/>
        <c:minorTickMark val="none"/>
        <c:tickLblPos val="nextTo"/>
        <c:crossAx val="344065432"/>
        <c:crosses val="autoZero"/>
        <c:crossBetween val="between"/>
      </c:valAx>
      <c:catAx>
        <c:axId val="344065432"/>
        <c:scaling>
          <c:orientation val="minMax"/>
        </c:scaling>
        <c:delete val="1"/>
        <c:axPos val="r"/>
        <c:numFmt formatCode="General" sourceLinked="1"/>
        <c:majorTickMark val="out"/>
        <c:minorTickMark val="none"/>
        <c:tickLblPos val="nextTo"/>
        <c:crossAx val="34406504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New Jersey</c:v>
                </c:pt>
                <c:pt idx="1">
                  <c:v>Newark</c:v>
                </c:pt>
                <c:pt idx="2">
                  <c:v>East Orange</c:v>
                </c:pt>
                <c:pt idx="3">
                  <c:v>Irvington</c:v>
                </c:pt>
                <c:pt idx="4">
                  <c:v>West Orange</c:v>
                </c:pt>
                <c:pt idx="5">
                  <c:v>Bloomfield Township</c:v>
                </c:pt>
                <c:pt idx="6">
                  <c:v>Montclair</c:v>
                </c:pt>
                <c:pt idx="7">
                  <c:v>Livingston</c:v>
                </c:pt>
                <c:pt idx="8">
                  <c:v>City of Orange Township</c:v>
                </c:pt>
                <c:pt idx="9">
                  <c:v>Maplewood</c:v>
                </c:pt>
                <c:pt idx="10">
                  <c:v>Belleville Township</c:v>
                </c:pt>
              </c:strCache>
            </c:strRef>
          </c:cat>
          <c:val>
            <c:numRef>
              <c:f>Sheet1!$B$2:$B$12</c:f>
              <c:numCache>
                <c:formatCode>0%</c:formatCode>
                <c:ptCount val="11"/>
                <c:pt idx="0">
                  <c:v>0.318</c:v>
                </c:pt>
                <c:pt idx="1">
                  <c:v>0.36399999999999999</c:v>
                </c:pt>
                <c:pt idx="2">
                  <c:v>0.33800000000000002</c:v>
                </c:pt>
                <c:pt idx="3">
                  <c:v>0.36099999999999999</c:v>
                </c:pt>
                <c:pt idx="4">
                  <c:v>0.27800000000000002</c:v>
                </c:pt>
                <c:pt idx="5">
                  <c:v>0.34100000000000003</c:v>
                </c:pt>
                <c:pt idx="6">
                  <c:v>0.28699999999999998</c:v>
                </c:pt>
                <c:pt idx="7">
                  <c:v>0.23599999999999999</c:v>
                </c:pt>
                <c:pt idx="8">
                  <c:v>0.379</c:v>
                </c:pt>
                <c:pt idx="9">
                  <c:v>0.32900000000000001</c:v>
                </c:pt>
                <c:pt idx="10">
                  <c:v>0.36199999999999999</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New Jersey</c:v>
                </c:pt>
                <c:pt idx="1">
                  <c:v>Newark</c:v>
                </c:pt>
                <c:pt idx="2">
                  <c:v>East Orange</c:v>
                </c:pt>
                <c:pt idx="3">
                  <c:v>Irvington</c:v>
                </c:pt>
                <c:pt idx="4">
                  <c:v>West Orange</c:v>
                </c:pt>
                <c:pt idx="5">
                  <c:v>Bloomfield Township</c:v>
                </c:pt>
                <c:pt idx="6">
                  <c:v>Montclair</c:v>
                </c:pt>
                <c:pt idx="7">
                  <c:v>Livingston</c:v>
                </c:pt>
                <c:pt idx="8">
                  <c:v>City of Orange Township</c:v>
                </c:pt>
                <c:pt idx="9">
                  <c:v>Maplewood</c:v>
                </c:pt>
                <c:pt idx="10">
                  <c:v>Belleville Township</c:v>
                </c:pt>
              </c:strCache>
            </c:strRef>
          </c:cat>
          <c:val>
            <c:numRef>
              <c:f>Sheet1!$C$2:$C$12</c:f>
              <c:numCache>
                <c:formatCode>0%</c:formatCode>
                <c:ptCount val="11"/>
                <c:pt idx="0">
                  <c:v>0.33400000000000002</c:v>
                </c:pt>
                <c:pt idx="1">
                  <c:v>0.32100000000000001</c:v>
                </c:pt>
                <c:pt idx="2">
                  <c:v>0.33600000000000002</c:v>
                </c:pt>
                <c:pt idx="3">
                  <c:v>0.33800000000000002</c:v>
                </c:pt>
                <c:pt idx="4">
                  <c:v>0.36099999999999999</c:v>
                </c:pt>
                <c:pt idx="5">
                  <c:v>0.32800000000000001</c:v>
                </c:pt>
                <c:pt idx="6">
                  <c:v>0.35399999999999998</c:v>
                </c:pt>
                <c:pt idx="7">
                  <c:v>0.35299999999999998</c:v>
                </c:pt>
                <c:pt idx="8">
                  <c:v>0.311</c:v>
                </c:pt>
                <c:pt idx="9">
                  <c:v>0.34499999999999997</c:v>
                </c:pt>
                <c:pt idx="10">
                  <c:v>0.30399999999999999</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New Jersey</c:v>
                </c:pt>
                <c:pt idx="1">
                  <c:v>Newark</c:v>
                </c:pt>
                <c:pt idx="2">
                  <c:v>East Orange</c:v>
                </c:pt>
                <c:pt idx="3">
                  <c:v>Irvington</c:v>
                </c:pt>
                <c:pt idx="4">
                  <c:v>West Orange</c:v>
                </c:pt>
                <c:pt idx="5">
                  <c:v>Bloomfield Township</c:v>
                </c:pt>
                <c:pt idx="6">
                  <c:v>Montclair</c:v>
                </c:pt>
                <c:pt idx="7">
                  <c:v>Livingston</c:v>
                </c:pt>
                <c:pt idx="8">
                  <c:v>City of Orange Township</c:v>
                </c:pt>
                <c:pt idx="9">
                  <c:v>Maplewood</c:v>
                </c:pt>
                <c:pt idx="10">
                  <c:v>Belleville Township</c:v>
                </c:pt>
              </c:strCache>
            </c:strRef>
          </c:cat>
          <c:val>
            <c:numRef>
              <c:f>Sheet1!$D$2:$D$12</c:f>
              <c:numCache>
                <c:formatCode>0%</c:formatCode>
                <c:ptCount val="11"/>
                <c:pt idx="0">
                  <c:v>0.34799999999999998</c:v>
                </c:pt>
                <c:pt idx="1">
                  <c:v>0.315</c:v>
                </c:pt>
                <c:pt idx="2">
                  <c:v>0.32600000000000001</c:v>
                </c:pt>
                <c:pt idx="3">
                  <c:v>0.30199999999999999</c:v>
                </c:pt>
                <c:pt idx="4">
                  <c:v>0.36099999999999999</c:v>
                </c:pt>
                <c:pt idx="5">
                  <c:v>0.33100000000000002</c:v>
                </c:pt>
                <c:pt idx="6">
                  <c:v>0.35799999999999998</c:v>
                </c:pt>
                <c:pt idx="7">
                  <c:v>0.41099999999999998</c:v>
                </c:pt>
                <c:pt idx="8">
                  <c:v>0.311</c:v>
                </c:pt>
                <c:pt idx="9">
                  <c:v>0.32700000000000001</c:v>
                </c:pt>
                <c:pt idx="10">
                  <c:v>0.33400000000000002</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44225440"/>
        <c:axId val="344225832"/>
      </c:barChart>
      <c:catAx>
        <c:axId val="344225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225832"/>
        <c:crosses val="autoZero"/>
        <c:auto val="1"/>
        <c:lblAlgn val="ctr"/>
        <c:lblOffset val="100"/>
        <c:noMultiLvlLbl val="0"/>
      </c:catAx>
      <c:valAx>
        <c:axId val="34422583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225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4226616"/>
        <c:axId val="705844888"/>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20">
                  <c:v>5984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20">
                  <c:v>5984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705845672"/>
        <c:axId val="705845280"/>
      </c:barChart>
      <c:catAx>
        <c:axId val="344226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5844888"/>
        <c:crosses val="autoZero"/>
        <c:auto val="1"/>
        <c:lblAlgn val="ctr"/>
        <c:lblOffset val="100"/>
        <c:noMultiLvlLbl val="0"/>
      </c:catAx>
      <c:valAx>
        <c:axId val="705844888"/>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226616"/>
        <c:crosses val="autoZero"/>
        <c:crossBetween val="between"/>
      </c:valAx>
      <c:valAx>
        <c:axId val="705845280"/>
        <c:scaling>
          <c:orientation val="minMax"/>
          <c:max val="7000"/>
        </c:scaling>
        <c:delete val="1"/>
        <c:axPos val="t"/>
        <c:numFmt formatCode="General" sourceLinked="1"/>
        <c:majorTickMark val="out"/>
        <c:minorTickMark val="none"/>
        <c:tickLblPos val="nextTo"/>
        <c:crossAx val="705845672"/>
        <c:crosses val="max"/>
        <c:crossBetween val="between"/>
      </c:valAx>
      <c:catAx>
        <c:axId val="705845672"/>
        <c:scaling>
          <c:orientation val="minMax"/>
        </c:scaling>
        <c:delete val="1"/>
        <c:axPos val="l"/>
        <c:numFmt formatCode="General" sourceLinked="1"/>
        <c:majorTickMark val="out"/>
        <c:minorTickMark val="none"/>
        <c:tickLblPos val="nextTo"/>
        <c:crossAx val="705845280"/>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282</c:v>
                </c:pt>
                <c:pt idx="1">
                  <c:v>371</c:v>
                </c:pt>
                <c:pt idx="2">
                  <c:v>412</c:v>
                </c:pt>
                <c:pt idx="3">
                  <c:v>430</c:v>
                </c:pt>
                <c:pt idx="4">
                  <c:v>392</c:v>
                </c:pt>
                <c:pt idx="5">
                  <c:v>345</c:v>
                </c:pt>
                <c:pt idx="6">
                  <c:v>342</c:v>
                </c:pt>
                <c:pt idx="7">
                  <c:v>344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 </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929</c:v>
                </c:pt>
                <c:pt idx="1">
                  <c:v>896</c:v>
                </c:pt>
                <c:pt idx="2">
                  <c:v>862</c:v>
                </c:pt>
                <c:pt idx="3">
                  <c:v>748</c:v>
                </c:pt>
                <c:pt idx="4">
                  <c:v>739</c:v>
                </c:pt>
                <c:pt idx="5">
                  <c:v>720</c:v>
                </c:pt>
                <c:pt idx="6">
                  <c:v>713</c:v>
                </c:pt>
                <c:pt idx="7">
                  <c:v>660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705846456"/>
        <c:axId val="381760632"/>
      </c:barChart>
      <c:catAx>
        <c:axId val="705846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760632"/>
        <c:crosses val="autoZero"/>
        <c:auto val="1"/>
        <c:lblAlgn val="ctr"/>
        <c:lblOffset val="100"/>
        <c:noMultiLvlLbl val="0"/>
      </c:catAx>
      <c:valAx>
        <c:axId val="381760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5846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5" formatCode="0%">
                  <c:v>0.19600000000000001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81761416"/>
        <c:axId val="381761808"/>
      </c:barChart>
      <c:catAx>
        <c:axId val="381761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761808"/>
        <c:crosses val="autoZero"/>
        <c:auto val="1"/>
        <c:lblAlgn val="ctr"/>
        <c:lblOffset val="100"/>
        <c:noMultiLvlLbl val="0"/>
      </c:catAx>
      <c:valAx>
        <c:axId val="381761808"/>
        <c:scaling>
          <c:orientation val="minMax"/>
          <c:max val="0.25"/>
          <c:min val="0"/>
        </c:scaling>
        <c:delete val="1"/>
        <c:axPos val="b"/>
        <c:numFmt formatCode="0%" sourceLinked="1"/>
        <c:majorTickMark val="out"/>
        <c:minorTickMark val="none"/>
        <c:tickLblPos val="nextTo"/>
        <c:crossAx val="38176141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c:v>
                </c:pt>
                <c:pt idx="1">
                  <c:v>0.20699999999999999</c:v>
                </c:pt>
                <c:pt idx="2">
                  <c:v>0.20899999999999999</c:v>
                </c:pt>
                <c:pt idx="3">
                  <c:v>0.20599999999999999</c:v>
                </c:pt>
                <c:pt idx="4">
                  <c:v>0.19600000000000001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505117120"/>
        <c:axId val="505117512"/>
      </c:lineChart>
      <c:catAx>
        <c:axId val="50511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5117512"/>
        <c:crosses val="autoZero"/>
        <c:auto val="1"/>
        <c:lblAlgn val="ctr"/>
        <c:lblOffset val="100"/>
        <c:noMultiLvlLbl val="0"/>
      </c:catAx>
      <c:valAx>
        <c:axId val="505117512"/>
        <c:scaling>
          <c:orientation val="minMax"/>
          <c:max val="1"/>
          <c:min val="0"/>
        </c:scaling>
        <c:delete val="1"/>
        <c:axPos val="l"/>
        <c:numFmt formatCode="0%" sourceLinked="1"/>
        <c:majorTickMark val="out"/>
        <c:minorTickMark val="none"/>
        <c:tickLblPos val="nextTo"/>
        <c:crossAx val="505117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City of Orange</c:v>
                </c:pt>
                <c:pt idx="2">
                  <c:v>Irvington</c:v>
                </c:pt>
                <c:pt idx="3">
                  <c:v>East Orange</c:v>
                </c:pt>
                <c:pt idx="4">
                  <c:v>Belleville</c:v>
                </c:pt>
                <c:pt idx="5">
                  <c:v>Bloomfield</c:v>
                </c:pt>
                <c:pt idx="6">
                  <c:v>West Orange</c:v>
                </c:pt>
                <c:pt idx="7">
                  <c:v>Maplewood</c:v>
                </c:pt>
                <c:pt idx="8">
                  <c:v>Montclair</c:v>
                </c:pt>
                <c:pt idx="9">
                  <c:v>Nutley</c:v>
                </c:pt>
              </c:strCache>
            </c:strRef>
          </c:cat>
          <c:val>
            <c:numRef>
              <c:f>Sheet1!$B$2:$B$11</c:f>
              <c:numCache>
                <c:formatCode>0%</c:formatCode>
                <c:ptCount val="10"/>
                <c:pt idx="0">
                  <c:v>0.34100000000000003</c:v>
                </c:pt>
                <c:pt idx="1">
                  <c:v>0.313</c:v>
                </c:pt>
                <c:pt idx="2">
                  <c:v>0.28899999999999998</c:v>
                </c:pt>
                <c:pt idx="3">
                  <c:v>0.221</c:v>
                </c:pt>
                <c:pt idx="4">
                  <c:v>0.112</c:v>
                </c:pt>
                <c:pt idx="5">
                  <c:v>9.0999999999999998E-2</c:v>
                </c:pt>
                <c:pt idx="6">
                  <c:v>8.8999999999999996E-2</c:v>
                </c:pt>
                <c:pt idx="7">
                  <c:v>6.9000000000000006E-2</c:v>
                </c:pt>
                <c:pt idx="8">
                  <c:v>6.8000000000000005E-2</c:v>
                </c:pt>
                <c:pt idx="9">
                  <c:v>5.3999999999999999E-2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Newark</c:v>
                </c:pt>
                <c:pt idx="1">
                  <c:v>City of Orange</c:v>
                </c:pt>
                <c:pt idx="2">
                  <c:v>Irvington</c:v>
                </c:pt>
                <c:pt idx="3">
                  <c:v>East Orange</c:v>
                </c:pt>
                <c:pt idx="4">
                  <c:v>Belleville</c:v>
                </c:pt>
                <c:pt idx="5">
                  <c:v>Bloomfield</c:v>
                </c:pt>
                <c:pt idx="6">
                  <c:v>West Orange</c:v>
                </c:pt>
                <c:pt idx="7">
                  <c:v>Maplewood</c:v>
                </c:pt>
                <c:pt idx="8">
                  <c:v>Montclair</c:v>
                </c:pt>
                <c:pt idx="9">
                  <c:v>Nutley</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Newark</c:v>
                </c:pt>
                <c:pt idx="1">
                  <c:v>City of Orange</c:v>
                </c:pt>
                <c:pt idx="2">
                  <c:v>Irvington</c:v>
                </c:pt>
                <c:pt idx="3">
                  <c:v>East Orange</c:v>
                </c:pt>
                <c:pt idx="4">
                  <c:v>Belleville</c:v>
                </c:pt>
                <c:pt idx="5">
                  <c:v>Bloomfield</c:v>
                </c:pt>
                <c:pt idx="6">
                  <c:v>West Orange</c:v>
                </c:pt>
                <c:pt idx="7">
                  <c:v>Maplewood</c:v>
                </c:pt>
                <c:pt idx="8">
                  <c:v>Montclair</c:v>
                </c:pt>
                <c:pt idx="9">
                  <c:v>Nutley</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Essex County avg. 19.60%</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c:v>
                </c:pt>
                <c:pt idx="1">
                  <c:v>City of Orange</c:v>
                </c:pt>
                <c:pt idx="2">
                  <c:v>Irvington</c:v>
                </c:pt>
                <c:pt idx="3">
                  <c:v>East Orange</c:v>
                </c:pt>
                <c:pt idx="4">
                  <c:v>Belleville</c:v>
                </c:pt>
                <c:pt idx="5">
                  <c:v>Bloomfield</c:v>
                </c:pt>
                <c:pt idx="6">
                  <c:v>West Orange</c:v>
                </c:pt>
                <c:pt idx="7">
                  <c:v>Maplewood</c:v>
                </c:pt>
                <c:pt idx="8">
                  <c:v>Montclair</c:v>
                </c:pt>
                <c:pt idx="9">
                  <c:v>Nutley</c:v>
                </c:pt>
              </c:strCache>
            </c:strRef>
          </c:cat>
          <c:val>
            <c:numRef>
              <c:f>Sheet1!$E$2:$E$11</c:f>
              <c:numCache>
                <c:formatCode>0%</c:formatCode>
                <c:ptCount val="10"/>
                <c:pt idx="0">
                  <c:v>0.19600000000000001</c:v>
                </c:pt>
                <c:pt idx="1">
                  <c:v>0.19600000000000001</c:v>
                </c:pt>
                <c:pt idx="2">
                  <c:v>0.19600000000000001</c:v>
                </c:pt>
                <c:pt idx="3">
                  <c:v>0.19600000000000001</c:v>
                </c:pt>
                <c:pt idx="4">
                  <c:v>0.19600000000000001</c:v>
                </c:pt>
                <c:pt idx="5">
                  <c:v>0.19600000000000001</c:v>
                </c:pt>
                <c:pt idx="6">
                  <c:v>0.19600000000000001</c:v>
                </c:pt>
                <c:pt idx="7">
                  <c:v>0.19600000000000001</c:v>
                </c:pt>
                <c:pt idx="8">
                  <c:v>0.19600000000000001</c:v>
                </c:pt>
                <c:pt idx="9">
                  <c:v>0.19600000000000001</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506730920"/>
        <c:axId val="517014656"/>
      </c:barChart>
      <c:catAx>
        <c:axId val="5067309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014656"/>
        <c:crosses val="autoZero"/>
        <c:auto val="1"/>
        <c:lblAlgn val="ctr"/>
        <c:lblOffset val="100"/>
        <c:noMultiLvlLbl val="0"/>
      </c:catAx>
      <c:valAx>
        <c:axId val="517014656"/>
        <c:scaling>
          <c:orientation val="minMax"/>
          <c:max val="0.8"/>
        </c:scaling>
        <c:delete val="1"/>
        <c:axPos val="b"/>
        <c:numFmt formatCode="0%" sourceLinked="1"/>
        <c:majorTickMark val="out"/>
        <c:minorTickMark val="none"/>
        <c:tickLblPos val="nextTo"/>
        <c:crossAx val="506730920"/>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21251615710704988"/>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1228</c:v>
                </c:pt>
                <c:pt idx="1">
                  <c:v>982</c:v>
                </c:pt>
                <c:pt idx="2">
                  <c:v>1453</c:v>
                </c:pt>
                <c:pt idx="3">
                  <c:v>936</c:v>
                </c:pt>
                <c:pt idx="4">
                  <c:v>1125</c:v>
                </c:pt>
                <c:pt idx="5">
                  <c:v>891</c:v>
                </c:pt>
                <c:pt idx="6">
                  <c:v>1019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3">
                  <c:v>91592</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509986720"/>
        <c:axId val="631699400"/>
      </c:barChart>
      <c:catAx>
        <c:axId val="509986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1699400"/>
        <c:crosses val="autoZero"/>
        <c:auto val="1"/>
        <c:lblAlgn val="ctr"/>
        <c:lblOffset val="100"/>
        <c:noMultiLvlLbl val="0"/>
      </c:catAx>
      <c:valAx>
        <c:axId val="631699400"/>
        <c:scaling>
          <c:orientation val="minMax"/>
        </c:scaling>
        <c:delete val="1"/>
        <c:axPos val="b"/>
        <c:numFmt formatCode="&quot;$&quot;#,##0_);[Red]\(&quot;$&quot;#,##0\)" sourceLinked="1"/>
        <c:majorTickMark val="none"/>
        <c:minorTickMark val="none"/>
        <c:tickLblPos val="nextTo"/>
        <c:crossAx val="509986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0.45800000000000002</c:v>
                </c:pt>
                <c:pt idx="1">
                  <c:v>0.44900000000000001</c:v>
                </c:pt>
                <c:pt idx="2">
                  <c:v>0.44</c:v>
                </c:pt>
                <c:pt idx="3">
                  <c:v>0.438</c:v>
                </c:pt>
                <c:pt idx="4">
                  <c:v>0.441</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or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0.42599999999999999</c:v>
                </c:pt>
                <c:pt idx="1">
                  <c:v>0.42</c:v>
                </c:pt>
                <c:pt idx="2">
                  <c:v>0.41399999999999998</c:v>
                </c:pt>
                <c:pt idx="3">
                  <c:v>0.41599999999999998</c:v>
                </c:pt>
                <c:pt idx="4">
                  <c:v>0.41499999999999998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8.9999999999999993E-3</c:v>
                </c:pt>
                <c:pt idx="1">
                  <c:v>8.9999999999999993E-3</c:v>
                </c:pt>
                <c:pt idx="2">
                  <c:v>7.0000000000000001E-3</c:v>
                </c:pt>
                <c:pt idx="3">
                  <c:v>7.0000000000000001E-3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0.00%</c:formatCode>
                <c:ptCount val="5"/>
                <c:pt idx="0">
                  <c:v>5.2999999999999999E-2</c:v>
                </c:pt>
                <c:pt idx="1">
                  <c:v>5.5E-2</c:v>
                </c:pt>
                <c:pt idx="2">
                  <c:v>5.6000000000000001E-2</c:v>
                </c:pt>
                <c:pt idx="3">
                  <c:v>5.7000000000000002E-2</c:v>
                </c:pt>
                <c:pt idx="4">
                  <c:v>5.8000000000000003E-2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0.00%</c:formatCode>
                <c:ptCount val="5"/>
                <c:pt idx="0">
                  <c:v>0.20799999999999999</c:v>
                </c:pt>
                <c:pt idx="1">
                  <c:v>0.21299999999999999</c:v>
                </c:pt>
                <c:pt idx="2">
                  <c:v>0.217</c:v>
                </c:pt>
                <c:pt idx="3">
                  <c:v>0.22</c:v>
                </c:pt>
                <c:pt idx="4">
                  <c:v>0.224</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84847536"/>
        <c:axId val="384847928"/>
      </c:lineChart>
      <c:catAx>
        <c:axId val="38484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4847928"/>
        <c:crosses val="autoZero"/>
        <c:auto val="1"/>
        <c:lblAlgn val="ctr"/>
        <c:lblOffset val="100"/>
        <c:noMultiLvlLbl val="0"/>
      </c:catAx>
      <c:valAx>
        <c:axId val="384847928"/>
        <c:scaling>
          <c:orientation val="minMax"/>
        </c:scaling>
        <c:delete val="1"/>
        <c:axPos val="l"/>
        <c:numFmt formatCode="0%" sourceLinked="1"/>
        <c:majorTickMark val="none"/>
        <c:minorTickMark val="none"/>
        <c:tickLblPos val="nextTo"/>
        <c:crossAx val="384847536"/>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0"/>
                  <c:y val="8.659939467026081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914-4375-9D2D-157A0F398A0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55095</c:v>
                </c:pt>
                <c:pt idx="1">
                  <c:v>54499</c:v>
                </c:pt>
                <c:pt idx="2">
                  <c:v>53976</c:v>
                </c:pt>
                <c:pt idx="3">
                  <c:v>54860</c:v>
                </c:pt>
                <c:pt idx="4">
                  <c:v>57365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517444656"/>
        <c:axId val="517445048"/>
      </c:lineChart>
      <c:catAx>
        <c:axId val="51744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7445048"/>
        <c:crosses val="autoZero"/>
        <c:auto val="1"/>
        <c:lblAlgn val="ctr"/>
        <c:lblOffset val="100"/>
        <c:noMultiLvlLbl val="0"/>
      </c:catAx>
      <c:valAx>
        <c:axId val="517445048"/>
        <c:scaling>
          <c:orientation val="minMax"/>
        </c:scaling>
        <c:delete val="1"/>
        <c:axPos val="l"/>
        <c:numFmt formatCode="_(&quot;$&quot;* #,##0_);_(&quot;$&quot;* \(#,##0\);_(&quot;$&quot;* &quot;-&quot;??_);_(@_)" sourceLinked="1"/>
        <c:majorTickMark val="out"/>
        <c:minorTickMark val="none"/>
        <c:tickLblPos val="nextTo"/>
        <c:crossAx val="517444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General</c:formatCode>
                <c:ptCount val="21"/>
                <c:pt idx="0" formatCode="_(&quot;$&quot;* #,##0_);_(&quot;$&quot;* \(#,##0\);_(&quot;$&quot;* &quot;-&quot;??_);_(@_)">
                  <c:v>50000</c:v>
                </c:pt>
                <c:pt idx="2" formatCode="_(&quot;$&quot;* #,##0_);_(&quot;$&quot;* \(#,##0\);_(&quot;$&quot;* &quot;-&quot;??_);_(@_)">
                  <c:v>57514</c:v>
                </c:pt>
                <c:pt idx="3" formatCode="_(&quot;$&quot;* #,##0_);_(&quot;$&quot;* \(#,##0\);_(&quot;$&quot;* &quot;-&quot;??_);_(@_)">
                  <c:v>62332</c:v>
                </c:pt>
                <c:pt idx="4" formatCode="_(&quot;$&quot;* #,##0_);_(&quot;$&quot;* \(#,##0\);_(&quot;$&quot;* &quot;-&quot;??_);_(@_)">
                  <c:v>62681</c:v>
                </c:pt>
                <c:pt idx="5" formatCode="_(&quot;$&quot;* #,##0_);_(&quot;$&quot;* \(#,##0\);_(&quot;$&quot;* &quot;-&quot;??_);_(@_)">
                  <c:v>63339</c:v>
                </c:pt>
                <c:pt idx="6" formatCode="_(&quot;$&quot;* #,##0_);_(&quot;$&quot;* \(#,##0\);_(&quot;$&quot;* &quot;-&quot;??_);_(@_)">
                  <c:v>63934</c:v>
                </c:pt>
                <c:pt idx="7" formatCode="_(&quot;$&quot;* #,##0_);_(&quot;$&quot;* \(#,##0\);_(&quot;$&quot;* &quot;-&quot;??_);_(@_)">
                  <c:v>65037</c:v>
                </c:pt>
                <c:pt idx="8" formatCode="_(&quot;$&quot;* #,##0_);_(&quot;$&quot;* \(#,##0\);_(&quot;$&quot;* &quot;-&quot;??_);_(@_)">
                  <c:v>65771</c:v>
                </c:pt>
                <c:pt idx="9" formatCode="_(&quot;$&quot;* #,##0_);_(&quot;$&quot;* \(#,##0\);_(&quot;$&quot;* &quot;-&quot;??_);_(@_)">
                  <c:v>73376</c:v>
                </c:pt>
                <c:pt idx="10" formatCode="_(&quot;$&quot;* #,##0_);_(&quot;$&quot;* \(#,##0\);_(&quot;$&quot;* &quot;-&quot;??_);_(@_)">
                  <c:v>75500</c:v>
                </c:pt>
                <c:pt idx="11" formatCode="_(&quot;$&quot;* #,##0_);_(&quot;$&quot;* \(#,##0\);_(&quot;$&quot;* &quot;-&quot;??_);_(@_)">
                  <c:v>77027</c:v>
                </c:pt>
                <c:pt idx="12" formatCode="_(&quot;$&quot;* #,##0_);_(&quot;$&quot;* \(#,##0\);_(&quot;$&quot;* &quot;-&quot;??_);_(@_)">
                  <c:v>81489</c:v>
                </c:pt>
                <c:pt idx="13" formatCode="_(&quot;$&quot;* #,##0_);_(&quot;$&quot;* \(#,##0\);_(&quot;$&quot;* &quot;-&quot;??_);_(@_)">
                  <c:v>82839</c:v>
                </c:pt>
                <c:pt idx="14" formatCode="_(&quot;$&quot;* #,##0_);_(&quot;$&quot;* \(#,##0\);_(&quot;$&quot;* &quot;-&quot;??_);_(@_)">
                  <c:v>83133</c:v>
                </c:pt>
                <c:pt idx="15" formatCode="_(&quot;$&quot;* #,##0_);_(&quot;$&quot;* \(#,##0\);_(&quot;$&quot;* &quot;-&quot;??_);_(@_)">
                  <c:v>89238</c:v>
                </c:pt>
                <c:pt idx="16" formatCode="_(&quot;$&quot;* #,##0_);_(&quot;$&quot;* \(#,##0\);_(&quot;$&quot;* &quot;-&quot;??_);_(@_)">
                  <c:v>91572</c:v>
                </c:pt>
                <c:pt idx="17" formatCode="_(&quot;$&quot;* #,##0_);_(&quot;$&quot;* \(#,##0\);_(&quot;$&quot;* &quot;-&quot;??_);_(@_)">
                  <c:v>91807</c:v>
                </c:pt>
                <c:pt idx="18" formatCode="_(&quot;$&quot;* #,##0_);_(&quot;$&quot;* \(#,##0\);_(&quot;$&quot;* &quot;-&quot;??_);_(@_)">
                  <c:v>106046</c:v>
                </c:pt>
                <c:pt idx="19" formatCode="_(&quot;$&quot;* #,##0_);_(&quot;$&quot;* \(#,##0\);_(&quot;$&quot;* &quot;-&quot;??_);_(@_)">
                  <c:v>107034</c:v>
                </c:pt>
                <c:pt idx="20" formatCode="_(&quot;$&quot;* #,##0_);_(&quot;$&quot;* \(#,##0\);_(&quot;$&quot;* &quot;-&quot;??_);_(@_)">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_("$"* #,##0_);_("$"* \(#,##0\);_("$"* "-"??_);_(@_)</c:formatCode>
                <c:ptCount val="21"/>
                <c:pt idx="1">
                  <c:v>57365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517077512"/>
        <c:axId val="509987744"/>
      </c:barChart>
      <c:catAx>
        <c:axId val="517077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987744"/>
        <c:crosses val="autoZero"/>
        <c:auto val="1"/>
        <c:lblAlgn val="ctr"/>
        <c:lblOffset val="100"/>
        <c:noMultiLvlLbl val="0"/>
      </c:catAx>
      <c:valAx>
        <c:axId val="509987744"/>
        <c:scaling>
          <c:orientation val="minMax"/>
        </c:scaling>
        <c:delete val="1"/>
        <c:axPos val="b"/>
        <c:numFmt formatCode="_(&quot;$&quot;* #,##0_);_(&quot;$&quot;* \(#,##0\);_(&quot;$&quot;* &quot;-&quot;??_);_(@_)" sourceLinked="1"/>
        <c:majorTickMark val="none"/>
        <c:minorTickMark val="none"/>
        <c:tickLblPos val="nextTo"/>
        <c:crossAx val="517077512"/>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City of Orange</c:v>
                </c:pt>
                <c:pt idx="2">
                  <c:v>Irvington</c:v>
                </c:pt>
                <c:pt idx="3">
                  <c:v>East Orange</c:v>
                </c:pt>
                <c:pt idx="4">
                  <c:v>Belleville</c:v>
                </c:pt>
                <c:pt idx="5">
                  <c:v>Bloomfield</c:v>
                </c:pt>
                <c:pt idx="6">
                  <c:v>Caldwell</c:v>
                </c:pt>
                <c:pt idx="7">
                  <c:v>Nutley</c:v>
                </c:pt>
                <c:pt idx="8">
                  <c:v>West Orange</c:v>
                </c:pt>
                <c:pt idx="9">
                  <c:v>West Caldwell</c:v>
                </c:pt>
              </c:strCache>
            </c:strRef>
          </c:cat>
          <c:val>
            <c:numRef>
              <c:f>Sheet1!$B$2:$B$11</c:f>
              <c:numCache>
                <c:formatCode>_("$"* #,##0_);_("$"* \(#,##0\);_("$"* "-"??_);_(@_)</c:formatCode>
                <c:ptCount val="10"/>
                <c:pt idx="0">
                  <c:v>34826</c:v>
                </c:pt>
                <c:pt idx="1">
                  <c:v>38645</c:v>
                </c:pt>
                <c:pt idx="2">
                  <c:v>39734</c:v>
                </c:pt>
                <c:pt idx="3">
                  <c:v>41819</c:v>
                </c:pt>
                <c:pt idx="4">
                  <c:v>67292</c:v>
                </c:pt>
                <c:pt idx="5">
                  <c:v>74961</c:v>
                </c:pt>
                <c:pt idx="6">
                  <c:v>85162</c:v>
                </c:pt>
                <c:pt idx="7">
                  <c:v>93691</c:v>
                </c:pt>
                <c:pt idx="8">
                  <c:v>93954</c:v>
                </c:pt>
                <c:pt idx="9">
                  <c:v>105931</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Essex County median $57,365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c:v>
                </c:pt>
                <c:pt idx="1">
                  <c:v>City of Orange</c:v>
                </c:pt>
                <c:pt idx="2">
                  <c:v>Irvington</c:v>
                </c:pt>
                <c:pt idx="3">
                  <c:v>East Orange</c:v>
                </c:pt>
                <c:pt idx="4">
                  <c:v>Belleville</c:v>
                </c:pt>
                <c:pt idx="5">
                  <c:v>Bloomfield</c:v>
                </c:pt>
                <c:pt idx="6">
                  <c:v>Caldwell</c:v>
                </c:pt>
                <c:pt idx="7">
                  <c:v>Nutley</c:v>
                </c:pt>
                <c:pt idx="8">
                  <c:v>West Orange</c:v>
                </c:pt>
                <c:pt idx="9">
                  <c:v>West Caldwell</c:v>
                </c:pt>
              </c:strCache>
            </c:strRef>
          </c:cat>
          <c:val>
            <c:numRef>
              <c:f>Sheet1!$C$2:$C$11</c:f>
              <c:numCache>
                <c:formatCode>"$"#,##0</c:formatCode>
                <c:ptCount val="10"/>
                <c:pt idx="0">
                  <c:v>57365</c:v>
                </c:pt>
                <c:pt idx="1">
                  <c:v>57365</c:v>
                </c:pt>
                <c:pt idx="2">
                  <c:v>57365</c:v>
                </c:pt>
                <c:pt idx="3">
                  <c:v>57365</c:v>
                </c:pt>
                <c:pt idx="4">
                  <c:v>57365</c:v>
                </c:pt>
                <c:pt idx="5">
                  <c:v>57365</c:v>
                </c:pt>
                <c:pt idx="6">
                  <c:v>57365</c:v>
                </c:pt>
                <c:pt idx="7">
                  <c:v>57365</c:v>
                </c:pt>
                <c:pt idx="8">
                  <c:v>57365</c:v>
                </c:pt>
                <c:pt idx="9">
                  <c:v>57365</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517207312"/>
        <c:axId val="517207704"/>
      </c:barChart>
      <c:catAx>
        <c:axId val="517207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207704"/>
        <c:crosses val="autoZero"/>
        <c:auto val="1"/>
        <c:lblAlgn val="ctr"/>
        <c:lblOffset val="100"/>
        <c:noMultiLvlLbl val="0"/>
      </c:catAx>
      <c:valAx>
        <c:axId val="517207704"/>
        <c:scaling>
          <c:orientation val="minMax"/>
        </c:scaling>
        <c:delete val="1"/>
        <c:axPos val="b"/>
        <c:numFmt formatCode="_(&quot;$&quot;* #,##0_);_(&quot;$&quot;* \(#,##0\);_(&quot;$&quot;* &quot;-&quot;??_);_(@_)" sourceLinked="1"/>
        <c:majorTickMark val="none"/>
        <c:minorTickMark val="none"/>
        <c:tickLblPos val="nextTo"/>
        <c:crossAx val="517207312"/>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31192406601560729"/>
          <c:y val="0.9608046931091585"/>
          <c:w val="0.26836697995309194"/>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6">
                  <c:v>0.22</c:v>
                </c:pt>
                <c:pt idx="17">
                  <c:v>0.23</c:v>
                </c:pt>
                <c:pt idx="18">
                  <c:v>0.23</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9">
                  <c:v>0.25</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81322976"/>
        <c:axId val="510404392"/>
      </c:barChart>
      <c:catAx>
        <c:axId val="381322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04392"/>
        <c:crosses val="autoZero"/>
        <c:auto val="1"/>
        <c:lblAlgn val="ctr"/>
        <c:lblOffset val="100"/>
        <c:noMultiLvlLbl val="0"/>
      </c:catAx>
      <c:valAx>
        <c:axId val="510404392"/>
        <c:scaling>
          <c:orientation val="minMax"/>
        </c:scaling>
        <c:delete val="1"/>
        <c:axPos val="b"/>
        <c:numFmt formatCode="0%" sourceLinked="1"/>
        <c:majorTickMark val="none"/>
        <c:minorTickMark val="none"/>
        <c:tickLblPos val="nextTo"/>
        <c:crossAx val="3813229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0.28000000000000003</c:v>
                </c:pt>
                <c:pt idx="1">
                  <c:v>0.28999999999999998</c:v>
                </c:pt>
                <c:pt idx="2">
                  <c:v>0.3</c:v>
                </c:pt>
                <c:pt idx="3">
                  <c:v>0.28999999999999998</c:v>
                </c:pt>
                <c:pt idx="4">
                  <c:v>0.3</c:v>
                </c:pt>
                <c:pt idx="5">
                  <c:v>0.3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510405176"/>
        <c:axId val="510405568"/>
      </c:lineChart>
      <c:catAx>
        <c:axId val="510405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05568"/>
        <c:crosses val="autoZero"/>
        <c:auto val="1"/>
        <c:lblAlgn val="ctr"/>
        <c:lblOffset val="100"/>
        <c:noMultiLvlLbl val="0"/>
      </c:catAx>
      <c:valAx>
        <c:axId val="510405568"/>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405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Essex</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0.17399999999999999</c:v>
                </c:pt>
                <c:pt idx="1">
                  <c:v>0.17100000000000001</c:v>
                </c:pt>
                <c:pt idx="2">
                  <c:v>0.16300000000000001</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510405960"/>
        <c:axId val="344817520"/>
      </c:lineChart>
      <c:catAx>
        <c:axId val="51040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817520"/>
        <c:crosses val="autoZero"/>
        <c:auto val="1"/>
        <c:lblAlgn val="ctr"/>
        <c:lblOffset val="100"/>
        <c:noMultiLvlLbl val="0"/>
      </c:catAx>
      <c:valAx>
        <c:axId val="34481752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405960"/>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20">
                  <c:v>0.16300000000000001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818304"/>
        <c:axId val="344818696"/>
      </c:barChart>
      <c:catAx>
        <c:axId val="344818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818696"/>
        <c:crosses val="autoZero"/>
        <c:auto val="1"/>
        <c:lblAlgn val="ctr"/>
        <c:lblOffset val="100"/>
        <c:noMultiLvlLbl val="0"/>
      </c:catAx>
      <c:valAx>
        <c:axId val="344818696"/>
        <c:scaling>
          <c:orientation val="minMax"/>
        </c:scaling>
        <c:delete val="1"/>
        <c:axPos val="b"/>
        <c:numFmt formatCode="0.0%" sourceLinked="1"/>
        <c:majorTickMark val="none"/>
        <c:minorTickMark val="none"/>
        <c:tickLblPos val="nextTo"/>
        <c:crossAx val="34481830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3.4569524365267175E-2"/>
                  <c:y val="-4.22385587712937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C5-4B3C-8BB9-18529C59F4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23849</c:v>
                </c:pt>
                <c:pt idx="1">
                  <c:v>22564</c:v>
                </c:pt>
                <c:pt idx="2">
                  <c:v>22248</c:v>
                </c:pt>
                <c:pt idx="3">
                  <c:v>21825</c:v>
                </c:pt>
                <c:pt idx="4" formatCode="General">
                  <c:v>20792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819480"/>
        <c:axId val="344819872"/>
      </c:lineChart>
      <c:catAx>
        <c:axId val="344819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819872"/>
        <c:crosses val="autoZero"/>
        <c:auto val="1"/>
        <c:lblAlgn val="ctr"/>
        <c:lblOffset val="100"/>
        <c:noMultiLvlLbl val="0"/>
      </c:catAx>
      <c:valAx>
        <c:axId val="344819872"/>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819480"/>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53327</c:v>
                </c:pt>
                <c:pt idx="1">
                  <c:v>52818</c:v>
                </c:pt>
                <c:pt idx="2">
                  <c:v>52039</c:v>
                </c:pt>
                <c:pt idx="3">
                  <c:v>54502</c:v>
                </c:pt>
                <c:pt idx="4">
                  <c:v>55440</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820656"/>
        <c:axId val="344821048"/>
      </c:lineChart>
      <c:catAx>
        <c:axId val="34482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821048"/>
        <c:crosses val="autoZero"/>
        <c:auto val="1"/>
        <c:lblAlgn val="ctr"/>
        <c:lblOffset val="100"/>
        <c:noMultiLvlLbl val="0"/>
      </c:catAx>
      <c:valAx>
        <c:axId val="3448210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820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64362</c:v>
                </c:pt>
                <c:pt idx="1">
                  <c:v>64464</c:v>
                </c:pt>
                <c:pt idx="2">
                  <c:v>62064</c:v>
                </c:pt>
                <c:pt idx="3">
                  <c:v>62327</c:v>
                </c:pt>
                <c:pt idx="4">
                  <c:v>55898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507715176"/>
        <c:axId val="507715568"/>
      </c:lineChart>
      <c:catAx>
        <c:axId val="507715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715568"/>
        <c:crosses val="autoZero"/>
        <c:auto val="1"/>
        <c:lblAlgn val="ctr"/>
        <c:lblOffset val="100"/>
        <c:noMultiLvlLbl val="0"/>
      </c:catAx>
      <c:valAx>
        <c:axId val="507715568"/>
        <c:scaling>
          <c:orientation val="minMax"/>
          <c:max val="15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715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Sheet1!$B$2:$B$4</c:f>
              <c:numCache>
                <c:formatCode>0%</c:formatCode>
                <c:ptCount val="3"/>
                <c:pt idx="0">
                  <c:v>0.96199999999999997</c:v>
                </c:pt>
                <c:pt idx="1">
                  <c:v>0.745</c:v>
                </c:pt>
                <c:pt idx="2">
                  <c:v>4.2000000000000003E-2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or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Sheet1!$C$2:$C$4</c:f>
              <c:numCache>
                <c:formatCode>0%</c:formatCode>
                <c:ptCount val="3"/>
                <c:pt idx="0">
                  <c:v>2E-3</c:v>
                </c:pt>
                <c:pt idx="1">
                  <c:v>1.7999999999999999E-2</c:v>
                </c:pt>
                <c:pt idx="2">
                  <c:v>0.88300000000000001</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Sheet1!$D$2:$D$4</c:f>
              <c:numCache>
                <c:formatCode>0%</c:formatCode>
                <c:ptCount val="3"/>
                <c:pt idx="0">
                  <c:v>3.5000000000000003E-2</c:v>
                </c:pt>
                <c:pt idx="1">
                  <c:v>0.246</c:v>
                </c:pt>
                <c:pt idx="2">
                  <c:v>1.6E-2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Sheet1!$E$2:$E$4</c:f>
              <c:numCache>
                <c:formatCode>0%</c:formatCode>
                <c:ptCount val="3"/>
                <c:pt idx="0">
                  <c:v>6.0999999999999999E-2</c:v>
                </c:pt>
                <c:pt idx="1">
                  <c:v>0.04</c:v>
                </c:pt>
                <c:pt idx="2">
                  <c:v>9.1999999999999998E-2</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84848712"/>
        <c:axId val="382016960"/>
      </c:barChart>
      <c:catAx>
        <c:axId val="384848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16960"/>
        <c:crosses val="autoZero"/>
        <c:auto val="1"/>
        <c:lblAlgn val="ctr"/>
        <c:lblOffset val="100"/>
        <c:noMultiLvlLbl val="0"/>
      </c:catAx>
      <c:valAx>
        <c:axId val="382016960"/>
        <c:scaling>
          <c:orientation val="minMax"/>
        </c:scaling>
        <c:delete val="1"/>
        <c:axPos val="l"/>
        <c:numFmt formatCode="0%" sourceLinked="1"/>
        <c:majorTickMark val="none"/>
        <c:minorTickMark val="none"/>
        <c:tickLblPos val="nextTo"/>
        <c:crossAx val="384848712"/>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Essex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840</c:v>
                </c:pt>
                <c:pt idx="1">
                  <c:v>757.75</c:v>
                </c:pt>
                <c:pt idx="2">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507717528"/>
        <c:axId val="507718312"/>
      </c:barChart>
      <c:catAx>
        <c:axId val="507717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718312"/>
        <c:crosses val="autoZero"/>
        <c:auto val="1"/>
        <c:lblAlgn val="ctr"/>
        <c:lblOffset val="100"/>
        <c:noMultiLvlLbl val="0"/>
      </c:catAx>
      <c:valAx>
        <c:axId val="5077183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717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
                  <c:v>840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"$"#,##0_);[Red]\("$"#,##0\)</c:formatCode>
                <c:ptCount val="22"/>
                <c:pt idx="1">
                  <c:v>900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79048608"/>
        <c:axId val="379049000"/>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79049784"/>
        <c:axId val="379049392"/>
      </c:lineChart>
      <c:catAx>
        <c:axId val="37904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49000"/>
        <c:crosses val="autoZero"/>
        <c:auto val="1"/>
        <c:lblAlgn val="ctr"/>
        <c:lblOffset val="100"/>
        <c:noMultiLvlLbl val="0"/>
      </c:catAx>
      <c:valAx>
        <c:axId val="3790490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48608"/>
        <c:crosses val="autoZero"/>
        <c:crossBetween val="between"/>
      </c:valAx>
      <c:valAx>
        <c:axId val="379049392"/>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79049784"/>
        <c:crosses val="max"/>
        <c:crossBetween val="between"/>
      </c:valAx>
      <c:catAx>
        <c:axId val="379049784"/>
        <c:scaling>
          <c:orientation val="minMax"/>
        </c:scaling>
        <c:delete val="1"/>
        <c:axPos val="b"/>
        <c:numFmt formatCode="General" sourceLinked="1"/>
        <c:majorTickMark val="out"/>
        <c:minorTickMark val="none"/>
        <c:tickLblPos val="nextTo"/>
        <c:crossAx val="379049392"/>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3">
                  <c:v>34.4</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79050568"/>
        <c:axId val="379050960"/>
      </c:barChart>
      <c:catAx>
        <c:axId val="379050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50960"/>
        <c:crosses val="autoZero"/>
        <c:auto val="1"/>
        <c:lblAlgn val="ctr"/>
        <c:lblOffset val="100"/>
        <c:noMultiLvlLbl val="0"/>
      </c:catAx>
      <c:valAx>
        <c:axId val="379050960"/>
        <c:scaling>
          <c:orientation val="minMax"/>
        </c:scaling>
        <c:delete val="1"/>
        <c:axPos val="t"/>
        <c:numFmt formatCode="General" sourceLinked="1"/>
        <c:majorTickMark val="none"/>
        <c:minorTickMark val="none"/>
        <c:tickLblPos val="nextTo"/>
        <c:crossAx val="379050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32.4</c:v>
                </c:pt>
                <c:pt idx="1">
                  <c:v>33.200000000000003</c:v>
                </c:pt>
                <c:pt idx="2">
                  <c:v>33.6</c:v>
                </c:pt>
                <c:pt idx="3" formatCode="0.0">
                  <c:v>33.9</c:v>
                </c:pt>
                <c:pt idx="4" formatCode="0.0">
                  <c:v>34.4</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79051744"/>
        <c:axId val="637622440"/>
      </c:lineChart>
      <c:catAx>
        <c:axId val="37905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7622440"/>
        <c:crosses val="autoZero"/>
        <c:auto val="1"/>
        <c:lblAlgn val="ctr"/>
        <c:lblOffset val="100"/>
        <c:noMultiLvlLbl val="0"/>
      </c:catAx>
      <c:valAx>
        <c:axId val="637622440"/>
        <c:scaling>
          <c:orientation val="minMax"/>
          <c:max val="40"/>
          <c:min val="0"/>
        </c:scaling>
        <c:delete val="1"/>
        <c:axPos val="l"/>
        <c:numFmt formatCode="General" sourceLinked="1"/>
        <c:majorTickMark val="none"/>
        <c:minorTickMark val="none"/>
        <c:tickLblPos val="nextTo"/>
        <c:crossAx val="379051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Millburn</c:v>
                </c:pt>
                <c:pt idx="1">
                  <c:v>Maplewood</c:v>
                </c:pt>
                <c:pt idx="2">
                  <c:v>Glen Ridge</c:v>
                </c:pt>
                <c:pt idx="3">
                  <c:v>Montclair</c:v>
                </c:pt>
                <c:pt idx="4">
                  <c:v>South Orange</c:v>
                </c:pt>
                <c:pt idx="5">
                  <c:v>Essex Fells</c:v>
                </c:pt>
                <c:pt idx="6">
                  <c:v>Newark</c:v>
                </c:pt>
                <c:pt idx="7">
                  <c:v>City of Orange</c:v>
                </c:pt>
                <c:pt idx="8">
                  <c:v>East Orange</c:v>
                </c:pt>
                <c:pt idx="9">
                  <c:v>Irvington</c:v>
                </c:pt>
              </c:strCache>
            </c:strRef>
          </c:cat>
          <c:val>
            <c:numRef>
              <c:f>Sheet1!$B$2:$B$11</c:f>
              <c:numCache>
                <c:formatCode>General</c:formatCode>
                <c:ptCount val="10"/>
                <c:pt idx="0">
                  <c:v>41.4</c:v>
                </c:pt>
                <c:pt idx="1">
                  <c:v>41.1</c:v>
                </c:pt>
                <c:pt idx="2">
                  <c:v>40</c:v>
                </c:pt>
                <c:pt idx="3" formatCode="0.0">
                  <c:v>38.5</c:v>
                </c:pt>
                <c:pt idx="4">
                  <c:v>37.4</c:v>
                </c:pt>
                <c:pt idx="5">
                  <c:v>36</c:v>
                </c:pt>
                <c:pt idx="6">
                  <c:v>35.5</c:v>
                </c:pt>
                <c:pt idx="7" formatCode="0.0">
                  <c:v>34.6</c:v>
                </c:pt>
                <c:pt idx="8">
                  <c:v>34.4</c:v>
                </c:pt>
                <c:pt idx="9">
                  <c:v>34.1</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Essex Avg. 34.4</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Millburn</c:v>
                </c:pt>
                <c:pt idx="1">
                  <c:v>Maplewood</c:v>
                </c:pt>
                <c:pt idx="2">
                  <c:v>Glen Ridge</c:v>
                </c:pt>
                <c:pt idx="3">
                  <c:v>Montclair</c:v>
                </c:pt>
                <c:pt idx="4">
                  <c:v>South Orange</c:v>
                </c:pt>
                <c:pt idx="5">
                  <c:v>Essex Fells</c:v>
                </c:pt>
                <c:pt idx="6">
                  <c:v>Newark</c:v>
                </c:pt>
                <c:pt idx="7">
                  <c:v>City of Orange</c:v>
                </c:pt>
                <c:pt idx="8">
                  <c:v>East Orange</c:v>
                </c:pt>
                <c:pt idx="9">
                  <c:v>Irvington</c:v>
                </c:pt>
              </c:strCache>
            </c:strRef>
          </c:cat>
          <c:val>
            <c:numRef>
              <c:f>Sheet1!$C$2:$C$11</c:f>
              <c:numCache>
                <c:formatCode>General</c:formatCode>
                <c:ptCount val="10"/>
                <c:pt idx="0">
                  <c:v>34.4</c:v>
                </c:pt>
                <c:pt idx="1">
                  <c:v>34.4</c:v>
                </c:pt>
                <c:pt idx="2">
                  <c:v>34.4</c:v>
                </c:pt>
                <c:pt idx="3">
                  <c:v>34.4</c:v>
                </c:pt>
                <c:pt idx="4">
                  <c:v>34.4</c:v>
                </c:pt>
                <c:pt idx="5">
                  <c:v>34.4</c:v>
                </c:pt>
                <c:pt idx="6">
                  <c:v>34.4</c:v>
                </c:pt>
                <c:pt idx="7">
                  <c:v>34.4</c:v>
                </c:pt>
                <c:pt idx="8">
                  <c:v>34.4</c:v>
                </c:pt>
                <c:pt idx="9">
                  <c:v>34.4</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37623224"/>
        <c:axId val="637623616"/>
      </c:barChart>
      <c:catAx>
        <c:axId val="6376232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7623616"/>
        <c:crosses val="autoZero"/>
        <c:auto val="1"/>
        <c:lblAlgn val="ctr"/>
        <c:lblOffset val="100"/>
        <c:noMultiLvlLbl val="0"/>
      </c:catAx>
      <c:valAx>
        <c:axId val="637623616"/>
        <c:scaling>
          <c:orientation val="minMax"/>
        </c:scaling>
        <c:delete val="1"/>
        <c:axPos val="t"/>
        <c:numFmt formatCode="General" sourceLinked="1"/>
        <c:majorTickMark val="none"/>
        <c:minorTickMark val="none"/>
        <c:tickLblPos val="nextTo"/>
        <c:crossAx val="637623224"/>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3759399606299216"/>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General</c:formatCode>
                <c:ptCount val="21"/>
                <c:pt idx="0" formatCode="0%">
                  <c:v>0.11</c:v>
                </c:pt>
                <c:pt idx="2" formatCode="0%">
                  <c:v>0.17</c:v>
                </c:pt>
                <c:pt idx="3" formatCode="0%">
                  <c:v>0.18</c:v>
                </c:pt>
                <c:pt idx="4">
                  <c:v>0.18</c:v>
                </c:pt>
                <c:pt idx="5" formatCode="0%">
                  <c:v>0.18</c:v>
                </c:pt>
                <c:pt idx="6" formatCode="0%">
                  <c:v>0.19</c:v>
                </c:pt>
                <c:pt idx="7" formatCode="0%">
                  <c:v>0.21</c:v>
                </c:pt>
                <c:pt idx="8" formatCode="0%">
                  <c:v>0.21</c:v>
                </c:pt>
                <c:pt idx="9" formatCode="0%">
                  <c:v>0.21</c:v>
                </c:pt>
                <c:pt idx="10" formatCode="0%">
                  <c:v>0.21</c:v>
                </c:pt>
                <c:pt idx="11" formatCode="0%">
                  <c:v>0.21</c:v>
                </c:pt>
                <c:pt idx="12" formatCode="0%">
                  <c:v>0.22</c:v>
                </c:pt>
                <c:pt idx="13" formatCode="0%">
                  <c:v>0.22</c:v>
                </c:pt>
                <c:pt idx="14">
                  <c:v>0.23</c:v>
                </c:pt>
                <c:pt idx="15" formatCode="0%">
                  <c:v>0.23</c:v>
                </c:pt>
                <c:pt idx="16" formatCode="0%">
                  <c:v>0.23</c:v>
                </c:pt>
                <c:pt idx="17" formatCode="0%">
                  <c:v>0.23</c:v>
                </c:pt>
                <c:pt idx="18" formatCode="0%">
                  <c:v>0.24</c:v>
                </c:pt>
                <c:pt idx="19" formatCode="0%">
                  <c:v>0.24</c:v>
                </c:pt>
                <c:pt idx="20" formatCode="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1">
                  <c:v>0.15</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637624008"/>
        <c:axId val="635181112"/>
      </c:barChart>
      <c:catAx>
        <c:axId val="637624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5181112"/>
        <c:crosses val="autoZero"/>
        <c:auto val="1"/>
        <c:lblAlgn val="ctr"/>
        <c:lblOffset val="100"/>
        <c:noMultiLvlLbl val="0"/>
      </c:catAx>
      <c:valAx>
        <c:axId val="635181112"/>
        <c:scaling>
          <c:orientation val="minMax"/>
        </c:scaling>
        <c:delete val="1"/>
        <c:axPos val="b"/>
        <c:numFmt formatCode="0%" sourceLinked="1"/>
        <c:majorTickMark val="none"/>
        <c:minorTickMark val="none"/>
        <c:tickLblPos val="nextTo"/>
        <c:crossAx val="637624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General</c:formatCode>
                <c:ptCount val="21"/>
                <c:pt idx="0" formatCode="&quot;$&quot;#,##0">
                  <c:v>7101</c:v>
                </c:pt>
                <c:pt idx="2" formatCode="&quot;$&quot;#,##0">
                  <c:v>11964</c:v>
                </c:pt>
                <c:pt idx="3" formatCode="&quot;$&quot;#,##0">
                  <c:v>12054</c:v>
                </c:pt>
                <c:pt idx="4" formatCode="&quot;$&quot;#,##0_);[Red]\(&quot;$&quot;#,##0\)">
                  <c:v>12067</c:v>
                </c:pt>
                <c:pt idx="5" formatCode="&quot;$&quot;#,##0">
                  <c:v>13115</c:v>
                </c:pt>
                <c:pt idx="6" formatCode="&quot;$&quot;#,##0">
                  <c:v>13138</c:v>
                </c:pt>
                <c:pt idx="7" formatCode="&quot;$&quot;#,##0">
                  <c:v>13142</c:v>
                </c:pt>
                <c:pt idx="8" formatCode="&quot;$&quot;#,##0">
                  <c:v>13251</c:v>
                </c:pt>
                <c:pt idx="9" formatCode="&quot;$&quot;#,##0">
                  <c:v>13307</c:v>
                </c:pt>
                <c:pt idx="10" formatCode="&quot;$&quot;#,##0">
                  <c:v>14055</c:v>
                </c:pt>
                <c:pt idx="11" formatCode="&quot;$&quot;#,##0">
                  <c:v>14103</c:v>
                </c:pt>
                <c:pt idx="12" formatCode="&quot;$&quot;#,##0">
                  <c:v>14119</c:v>
                </c:pt>
                <c:pt idx="13" formatCode="&quot;$&quot;#,##0">
                  <c:v>14191</c:v>
                </c:pt>
                <c:pt idx="14" formatCode="&quot;$&quot;#,##0">
                  <c:v>14246</c:v>
                </c:pt>
                <c:pt idx="15" formatCode="&quot;$&quot;#,##0">
                  <c:v>14303</c:v>
                </c:pt>
                <c:pt idx="16" formatCode="&quot;$&quot;#,##0">
                  <c:v>14705</c:v>
                </c:pt>
                <c:pt idx="17" formatCode="&quot;$&quot;#,##0">
                  <c:v>14858</c:v>
                </c:pt>
                <c:pt idx="18" formatCode="&quot;$&quot;#,##0">
                  <c:v>15106</c:v>
                </c:pt>
                <c:pt idx="19" formatCode="&quot;$&quot;#,##0">
                  <c:v>15640</c:v>
                </c:pt>
                <c:pt idx="20" formatCode="&quot;$&quot;#,##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"$"#,##0</c:formatCode>
                <c:ptCount val="21"/>
                <c:pt idx="1">
                  <c:v>10465</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635181896"/>
        <c:axId val="635182288"/>
      </c:barChart>
      <c:catAx>
        <c:axId val="635181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5182288"/>
        <c:crosses val="autoZero"/>
        <c:auto val="1"/>
        <c:lblAlgn val="ctr"/>
        <c:lblOffset val="100"/>
        <c:noMultiLvlLbl val="0"/>
      </c:catAx>
      <c:valAx>
        <c:axId val="635182288"/>
        <c:scaling>
          <c:orientation val="minMax"/>
        </c:scaling>
        <c:delete val="1"/>
        <c:axPos val="b"/>
        <c:numFmt formatCode="&quot;$&quot;#,##0" sourceLinked="1"/>
        <c:majorTickMark val="none"/>
        <c:minorTickMark val="none"/>
        <c:tickLblPos val="nextTo"/>
        <c:crossAx val="635181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7" formatCode="0.0%">
                  <c:v>5.7000000000000002E-2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635183072"/>
        <c:axId val="635183464"/>
      </c:barChart>
      <c:catAx>
        <c:axId val="6351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5183464"/>
        <c:crosses val="autoZero"/>
        <c:auto val="1"/>
        <c:lblAlgn val="ctr"/>
        <c:lblOffset val="100"/>
        <c:noMultiLvlLbl val="0"/>
      </c:catAx>
      <c:valAx>
        <c:axId val="635183464"/>
        <c:scaling>
          <c:orientation val="minMax"/>
        </c:scaling>
        <c:delete val="1"/>
        <c:axPos val="b"/>
        <c:numFmt formatCode="0.0%" sourceLinked="1"/>
        <c:majorTickMark val="none"/>
        <c:minorTickMark val="none"/>
        <c:tickLblPos val="nextTo"/>
        <c:crossAx val="635183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7.0999999999999994E-2</c:v>
                </c:pt>
                <c:pt idx="1">
                  <c:v>6.3E-2</c:v>
                </c:pt>
                <c:pt idx="2">
                  <c:v>0.06</c:v>
                </c:pt>
                <c:pt idx="3">
                  <c:v>5.7000000000000002E-2</c:v>
                </c:pt>
                <c:pt idx="4">
                  <c:v>5.7000000000000002E-2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635184248"/>
        <c:axId val="635184640"/>
      </c:lineChart>
      <c:catAx>
        <c:axId val="635184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5184640"/>
        <c:crosses val="autoZero"/>
        <c:auto val="1"/>
        <c:lblAlgn val="ctr"/>
        <c:lblOffset val="100"/>
        <c:noMultiLvlLbl val="0"/>
      </c:catAx>
      <c:valAx>
        <c:axId val="635184640"/>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5184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Irvington</c:v>
                </c:pt>
                <c:pt idx="1">
                  <c:v>Newark</c:v>
                </c:pt>
                <c:pt idx="2">
                  <c:v>Maplewood</c:v>
                </c:pt>
                <c:pt idx="3">
                  <c:v>East Orange</c:v>
                </c:pt>
                <c:pt idx="4">
                  <c:v>West Orange</c:v>
                </c:pt>
                <c:pt idx="5">
                  <c:v>Cedar Grove</c:v>
                </c:pt>
                <c:pt idx="6">
                  <c:v>City of Orange</c:v>
                </c:pt>
                <c:pt idx="7">
                  <c:v>West Caldwell</c:v>
                </c:pt>
                <c:pt idx="8">
                  <c:v>Nutley</c:v>
                </c:pt>
                <c:pt idx="9">
                  <c:v>Belleville</c:v>
                </c:pt>
              </c:strCache>
            </c:strRef>
          </c:cat>
          <c:val>
            <c:numRef>
              <c:f>Sheet1!$B$2:$B$11</c:f>
              <c:numCache>
                <c:formatCode>0.0%</c:formatCode>
                <c:ptCount val="10"/>
                <c:pt idx="0">
                  <c:v>0.10199999999999999</c:v>
                </c:pt>
                <c:pt idx="1">
                  <c:v>0.08</c:v>
                </c:pt>
                <c:pt idx="2">
                  <c:v>6.3E-2</c:v>
                </c:pt>
                <c:pt idx="3">
                  <c:v>5.8000000000000003E-2</c:v>
                </c:pt>
                <c:pt idx="4">
                  <c:v>5.8000000000000003E-2</c:v>
                </c:pt>
                <c:pt idx="5">
                  <c:v>5.7000000000000002E-2</c:v>
                </c:pt>
                <c:pt idx="6">
                  <c:v>5.5E-2</c:v>
                </c:pt>
                <c:pt idx="7">
                  <c:v>4.3999999999999997E-2</c:v>
                </c:pt>
                <c:pt idx="8">
                  <c:v>4.1000000000000002E-2</c:v>
                </c:pt>
                <c:pt idx="9">
                  <c:v>0.04</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Essex County avg. 5.70%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Irvington</c:v>
                </c:pt>
                <c:pt idx="1">
                  <c:v>Newark</c:v>
                </c:pt>
                <c:pt idx="2">
                  <c:v>Maplewood</c:v>
                </c:pt>
                <c:pt idx="3">
                  <c:v>East Orange</c:v>
                </c:pt>
                <c:pt idx="4">
                  <c:v>West Orange</c:v>
                </c:pt>
                <c:pt idx="5">
                  <c:v>Cedar Grove</c:v>
                </c:pt>
                <c:pt idx="6">
                  <c:v>City of Orange</c:v>
                </c:pt>
                <c:pt idx="7">
                  <c:v>West Caldwell</c:v>
                </c:pt>
                <c:pt idx="8">
                  <c:v>Nutley</c:v>
                </c:pt>
                <c:pt idx="9">
                  <c:v>Belleville</c:v>
                </c:pt>
              </c:strCache>
            </c:strRef>
          </c:cat>
          <c:val>
            <c:numRef>
              <c:f>Sheet1!$C$2:$C$11</c:f>
              <c:numCache>
                <c:formatCode>0.00%</c:formatCode>
                <c:ptCount val="10"/>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62386776"/>
        <c:axId val="362387168"/>
      </c:barChart>
      <c:catAx>
        <c:axId val="362386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387168"/>
        <c:crosses val="autoZero"/>
        <c:auto val="1"/>
        <c:lblAlgn val="ctr"/>
        <c:lblOffset val="100"/>
        <c:noMultiLvlLbl val="0"/>
      </c:catAx>
      <c:valAx>
        <c:axId val="362387168"/>
        <c:scaling>
          <c:orientation val="minMax"/>
          <c:max val="0.5"/>
        </c:scaling>
        <c:delete val="1"/>
        <c:axPos val="b"/>
        <c:numFmt formatCode="0.0%" sourceLinked="1"/>
        <c:majorTickMark val="none"/>
        <c:minorTickMark val="none"/>
        <c:tickLblPos val="nextTo"/>
        <c:crossAx val="36238677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718582974293437"/>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0.248</c:v>
                </c:pt>
                <c:pt idx="1">
                  <c:v>0.252</c:v>
                </c:pt>
                <c:pt idx="2">
                  <c:v>0.255</c:v>
                </c:pt>
                <c:pt idx="3">
                  <c:v>0.251</c:v>
                </c:pt>
                <c:pt idx="4">
                  <c:v>0.25800000000000001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82017744"/>
        <c:axId val="382018136"/>
      </c:lineChart>
      <c:catAx>
        <c:axId val="38201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18136"/>
        <c:crosses val="autoZero"/>
        <c:auto val="1"/>
        <c:lblAlgn val="ctr"/>
        <c:lblOffset val="100"/>
        <c:noMultiLvlLbl val="0"/>
      </c:catAx>
      <c:valAx>
        <c:axId val="382018136"/>
        <c:scaling>
          <c:orientation val="minMax"/>
          <c:max val="1"/>
        </c:scaling>
        <c:delete val="1"/>
        <c:axPos val="l"/>
        <c:numFmt formatCode="0%" sourceLinked="1"/>
        <c:majorTickMark val="none"/>
        <c:minorTickMark val="none"/>
        <c:tickLblPos val="nextTo"/>
        <c:crossAx val="382017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0">
                  <c:v>75674</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0">
                  <c:v>15104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62387952"/>
        <c:axId val="362388344"/>
      </c:barChart>
      <c:catAx>
        <c:axId val="36238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388344"/>
        <c:crosses val="autoZero"/>
        <c:auto val="1"/>
        <c:lblAlgn val="ctr"/>
        <c:lblOffset val="100"/>
        <c:noMultiLvlLbl val="0"/>
      </c:catAx>
      <c:valAx>
        <c:axId val="362388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238795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9" formatCode="0%">
                  <c:v>0.94199999999999995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62389128"/>
        <c:axId val="362389520"/>
      </c:barChart>
      <c:catAx>
        <c:axId val="36238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389520"/>
        <c:crosses val="autoZero"/>
        <c:auto val="1"/>
        <c:lblAlgn val="ctr"/>
        <c:lblOffset val="100"/>
        <c:noMultiLvlLbl val="0"/>
      </c:catAx>
      <c:valAx>
        <c:axId val="362389520"/>
        <c:scaling>
          <c:orientation val="minMax"/>
          <c:max val="1"/>
          <c:min val="0.8"/>
        </c:scaling>
        <c:delete val="1"/>
        <c:axPos val="l"/>
        <c:numFmt formatCode="General" sourceLinked="1"/>
        <c:majorTickMark val="out"/>
        <c:minorTickMark val="none"/>
        <c:tickLblPos val="nextTo"/>
        <c:crossAx val="36238912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c:v>
                </c:pt>
                <c:pt idx="1">
                  <c:v>0.85199999999999998</c:v>
                </c:pt>
                <c:pt idx="2">
                  <c:v>0.94799999999999995</c:v>
                </c:pt>
                <c:pt idx="3">
                  <c:v>0.94099999999999995</c:v>
                </c:pt>
                <c:pt idx="4">
                  <c:v>0.94099999999999995</c:v>
                </c:pt>
                <c:pt idx="5">
                  <c:v>0.94199999999999995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713548432"/>
        <c:axId val="713548824"/>
      </c:lineChart>
      <c:catAx>
        <c:axId val="7135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548824"/>
        <c:crosses val="autoZero"/>
        <c:auto val="1"/>
        <c:lblAlgn val="ctr"/>
        <c:lblOffset val="100"/>
        <c:noMultiLvlLbl val="0"/>
      </c:catAx>
      <c:valAx>
        <c:axId val="713548824"/>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3548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9">
                  <c:v>1069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8">
                  <c:v>534</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713549608"/>
        <c:axId val="713550000"/>
      </c:barChart>
      <c:catAx>
        <c:axId val="713549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550000"/>
        <c:crosses val="autoZero"/>
        <c:auto val="1"/>
        <c:lblAlgn val="ctr"/>
        <c:lblOffset val="100"/>
        <c:noMultiLvlLbl val="0"/>
      </c:catAx>
      <c:valAx>
        <c:axId val="713550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35496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898</c:v>
                </c:pt>
                <c:pt idx="1">
                  <c:v>1061</c:v>
                </c:pt>
                <c:pt idx="2">
                  <c:v>1069</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57406872"/>
        <c:axId val="357407264"/>
      </c:lineChart>
      <c:catAx>
        <c:axId val="357406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407264"/>
        <c:crosses val="autoZero"/>
        <c:auto val="1"/>
        <c:lblAlgn val="ctr"/>
        <c:lblOffset val="100"/>
        <c:noMultiLvlLbl val="0"/>
      </c:catAx>
      <c:valAx>
        <c:axId val="3574072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406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Essex</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1506</c:v>
                </c:pt>
                <c:pt idx="1">
                  <c:v>1264</c:v>
                </c:pt>
                <c:pt idx="2">
                  <c:v>1272</c:v>
                </c:pt>
                <c:pt idx="3">
                  <c:v>1373</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90019336"/>
        <c:axId val="390019728"/>
      </c:lineChart>
      <c:catAx>
        <c:axId val="390019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019728"/>
        <c:crosses val="autoZero"/>
        <c:auto val="1"/>
        <c:lblAlgn val="ctr"/>
        <c:lblOffset val="100"/>
        <c:noMultiLvlLbl val="0"/>
      </c:catAx>
      <c:valAx>
        <c:axId val="39001972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01933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1274</c:v>
                </c:pt>
                <c:pt idx="1">
                  <c:v>1311</c:v>
                </c:pt>
                <c:pt idx="2">
                  <c:v>1354</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90020512"/>
        <c:axId val="390020904"/>
      </c:lineChart>
      <c:catAx>
        <c:axId val="3900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020904"/>
        <c:crosses val="autoZero"/>
        <c:auto val="1"/>
        <c:lblAlgn val="ctr"/>
        <c:lblOffset val="100"/>
        <c:noMultiLvlLbl val="0"/>
      </c:catAx>
      <c:valAx>
        <c:axId val="39002090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00205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Essex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5.6000000000000001E-2</c:v>
                </c:pt>
                <c:pt idx="1">
                  <c:v>5.8000000000000003E-2</c:v>
                </c:pt>
                <c:pt idx="2">
                  <c:v>5.3999999999999999E-2</c:v>
                </c:pt>
                <c:pt idx="3">
                  <c:v>4.9000000000000002E-2</c:v>
                </c:pt>
                <c:pt idx="4">
                  <c:v>4.4999999999999998E-2</c:v>
                </c:pt>
                <c:pt idx="5">
                  <c:v>4.2000000000000003E-2</c:v>
                </c:pt>
                <c:pt idx="6">
                  <c:v>4.3999999999999997E-2</c:v>
                </c:pt>
                <c:pt idx="7">
                  <c:v>5.3999999999999999E-2</c:v>
                </c:pt>
                <c:pt idx="8">
                  <c:v>5.3999999999999999E-2</c:v>
                </c:pt>
                <c:pt idx="9">
                  <c:v>4.9000000000000002E-2</c:v>
                </c:pt>
                <c:pt idx="10">
                  <c:v>3.6999999999999998E-2</c:v>
                </c:pt>
                <c:pt idx="11" formatCode="0.00%">
                  <c:v>3.7999999999999999E-2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90021688"/>
        <c:axId val="390022080"/>
      </c:lineChart>
      <c:catAx>
        <c:axId val="39002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022080"/>
        <c:crosses val="autoZero"/>
        <c:auto val="1"/>
        <c:lblAlgn val="ctr"/>
        <c:lblOffset val="100"/>
        <c:noMultiLvlLbl val="1"/>
      </c:catAx>
      <c:valAx>
        <c:axId val="3900220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0021688"/>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6" formatCode="0.0">
                  <c:v>4.9000000000000002E-2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84838960"/>
        <c:axId val="384839352"/>
      </c:barChart>
      <c:catAx>
        <c:axId val="384838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839352"/>
        <c:crosses val="autoZero"/>
        <c:auto val="1"/>
        <c:lblAlgn val="ctr"/>
        <c:lblOffset val="100"/>
        <c:noMultiLvlLbl val="0"/>
      </c:catAx>
      <c:valAx>
        <c:axId val="384839352"/>
        <c:scaling>
          <c:orientation val="minMax"/>
        </c:scaling>
        <c:delete val="1"/>
        <c:axPos val="b"/>
        <c:numFmt formatCode="0.0%" sourceLinked="1"/>
        <c:majorTickMark val="none"/>
        <c:minorTickMark val="none"/>
        <c:tickLblPos val="nextTo"/>
        <c:crossAx val="3848389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8083585222614"/>
          <c:y val="3.2812427773055111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4">
                  <c:v>54160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4">
                  <c:v>46013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84841312"/>
        <c:axId val="384842488"/>
      </c:barChart>
      <c:catAx>
        <c:axId val="384841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4842488"/>
        <c:crosses val="autoZero"/>
        <c:auto val="1"/>
        <c:lblAlgn val="ctr"/>
        <c:lblOffset val="100"/>
        <c:noMultiLvlLbl val="0"/>
      </c:catAx>
      <c:valAx>
        <c:axId val="384842488"/>
        <c:scaling>
          <c:orientation val="minMax"/>
        </c:scaling>
        <c:delete val="1"/>
        <c:axPos val="b"/>
        <c:numFmt formatCode="General" sourceLinked="1"/>
        <c:majorTickMark val="none"/>
        <c:minorTickMark val="none"/>
        <c:tickLblPos val="nextTo"/>
        <c:crossAx val="384841312"/>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5">
                  <c:v>0.25850000000000001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57582328"/>
        <c:axId val="357582720"/>
      </c:barChart>
      <c:catAx>
        <c:axId val="357582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82720"/>
        <c:crosses val="autoZero"/>
        <c:auto val="1"/>
        <c:lblAlgn val="ctr"/>
        <c:lblOffset val="100"/>
        <c:noMultiLvlLbl val="0"/>
      </c:catAx>
      <c:valAx>
        <c:axId val="357582720"/>
        <c:scaling>
          <c:orientation val="minMax"/>
        </c:scaling>
        <c:delete val="1"/>
        <c:axPos val="b"/>
        <c:numFmt formatCode="0%" sourceLinked="1"/>
        <c:majorTickMark val="none"/>
        <c:minorTickMark val="none"/>
        <c:tickLblPos val="nextTo"/>
        <c:crossAx val="3575823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Essex</c:v>
                </c:pt>
                <c:pt idx="1">
                  <c:v>New Jersey</c:v>
                </c:pt>
                <c:pt idx="2">
                  <c:v>United States</c:v>
                </c:pt>
              </c:strCache>
            </c:strRef>
          </c:cat>
          <c:val>
            <c:numRef>
              <c:f>Sheet1!$B$2:$B$4</c:f>
              <c:numCache>
                <c:formatCode>_("$"* #,##0_);_("$"* \(#,##0\);_("$"* "-"??_);_(@_)</c:formatCode>
                <c:ptCount val="3"/>
                <c:pt idx="0">
                  <c:v>54160</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Essex</c:v>
                </c:pt>
                <c:pt idx="1">
                  <c:v>New Jersey</c:v>
                </c:pt>
                <c:pt idx="2">
                  <c:v>United States</c:v>
                </c:pt>
              </c:strCache>
            </c:strRef>
          </c:cat>
          <c:val>
            <c:numRef>
              <c:f>Sheet1!$C$2:$C$4</c:f>
              <c:numCache>
                <c:formatCode>_("$"* #,##0_);_("$"* \(#,##0\);_("$"* "-"??_);_(@_)</c:formatCode>
                <c:ptCount val="3"/>
                <c:pt idx="0">
                  <c:v>46013</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91195112"/>
        <c:axId val="391195504"/>
      </c:barChart>
      <c:catAx>
        <c:axId val="391195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1195504"/>
        <c:crosses val="autoZero"/>
        <c:auto val="1"/>
        <c:lblAlgn val="ctr"/>
        <c:lblOffset val="100"/>
        <c:noMultiLvlLbl val="0"/>
      </c:catAx>
      <c:valAx>
        <c:axId val="391195504"/>
        <c:scaling>
          <c:orientation val="minMax"/>
        </c:scaling>
        <c:delete val="1"/>
        <c:axPos val="b"/>
        <c:numFmt formatCode="_(&quot;$&quot;* #,##0_);_(&quot;$&quot;* \(#,##0\);_(&quot;$&quot;* &quot;-&quot;??_);_(@_)" sourceLinked="1"/>
        <c:majorTickMark val="none"/>
        <c:minorTickMark val="none"/>
        <c:tickLblPos val="nextTo"/>
        <c:crossAx val="391195112"/>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52708</c:v>
                </c:pt>
                <c:pt idx="1">
                  <c:v>52538</c:v>
                </c:pt>
                <c:pt idx="2">
                  <c:v>52731</c:v>
                </c:pt>
                <c:pt idx="3">
                  <c:v>52747</c:v>
                </c:pt>
                <c:pt idx="4">
                  <c:v>54160</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45087</c:v>
                </c:pt>
                <c:pt idx="1">
                  <c:v>44823</c:v>
                </c:pt>
                <c:pt idx="2">
                  <c:v>44930</c:v>
                </c:pt>
                <c:pt idx="3">
                  <c:v>45606</c:v>
                </c:pt>
                <c:pt idx="4">
                  <c:v>46013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91196288"/>
        <c:axId val="391196680"/>
      </c:lineChart>
      <c:catAx>
        <c:axId val="39119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1196680"/>
        <c:crosses val="autoZero"/>
        <c:auto val="1"/>
        <c:lblAlgn val="ctr"/>
        <c:lblOffset val="100"/>
        <c:noMultiLvlLbl val="0"/>
      </c:catAx>
      <c:valAx>
        <c:axId val="3911966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1196288"/>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Caldwell</c:v>
                </c:pt>
                <c:pt idx="1">
                  <c:v>Verona</c:v>
                </c:pt>
                <c:pt idx="2">
                  <c:v>Newark</c:v>
                </c:pt>
              </c:strCache>
            </c:strRef>
          </c:cat>
          <c:val>
            <c:numRef>
              <c:f>Sheet1!$B$2:$B$4</c:f>
              <c:numCache>
                <c:formatCode>_("$"* #,##0_);_("$"* \(#,##0\);_("$"* "-"??_);_(@_)</c:formatCode>
                <c:ptCount val="3"/>
                <c:pt idx="0">
                  <c:v>182586</c:v>
                </c:pt>
                <c:pt idx="1">
                  <c:v>90401</c:v>
                </c:pt>
                <c:pt idx="2">
                  <c:v>36771</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Caldwell</c:v>
                </c:pt>
                <c:pt idx="1">
                  <c:v>Verona</c:v>
                </c:pt>
                <c:pt idx="2">
                  <c:v>Newark</c:v>
                </c:pt>
              </c:strCache>
            </c:strRef>
          </c:cat>
          <c:val>
            <c:numRef>
              <c:f>Sheet1!$C$2:$C$4</c:f>
              <c:numCache>
                <c:formatCode>_("$"* #,##0_);_("$"* \(#,##0\);_("$"* "-"??_);_(@_)</c:formatCode>
                <c:ptCount val="3"/>
                <c:pt idx="0">
                  <c:v>78500</c:v>
                </c:pt>
                <c:pt idx="1">
                  <c:v>70826</c:v>
                </c:pt>
                <c:pt idx="2">
                  <c:v>32401</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91197464"/>
        <c:axId val="391197856"/>
      </c:barChart>
      <c:catAx>
        <c:axId val="391197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1197856"/>
        <c:crosses val="autoZero"/>
        <c:auto val="1"/>
        <c:lblAlgn val="ctr"/>
        <c:lblOffset val="100"/>
        <c:noMultiLvlLbl val="0"/>
      </c:catAx>
      <c:valAx>
        <c:axId val="3911978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1197464"/>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dLbl>
              <c:idx val="20"/>
              <c:layout>
                <c:manualLayout>
                  <c:x val="3.0985221358022143E-2"/>
                  <c:y val="-6.94444571020082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FE-479E-93C6-FC196F43D3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20">
                  <c:v>4527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19">
                  <c:v>820</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91198248"/>
        <c:axId val="39119864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91199424"/>
        <c:axId val="391199032"/>
      </c:lineChart>
      <c:catAx>
        <c:axId val="391198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91198640"/>
        <c:crosses val="autoZero"/>
        <c:auto val="1"/>
        <c:lblAlgn val="ctr"/>
        <c:lblOffset val="100"/>
        <c:noMultiLvlLbl val="0"/>
      </c:catAx>
      <c:valAx>
        <c:axId val="39119864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198248"/>
        <c:crosses val="autoZero"/>
        <c:crossBetween val="between"/>
      </c:valAx>
      <c:valAx>
        <c:axId val="3911990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199424"/>
        <c:crosses val="max"/>
        <c:crossBetween val="between"/>
      </c:valAx>
      <c:catAx>
        <c:axId val="391199424"/>
        <c:scaling>
          <c:orientation val="minMax"/>
        </c:scaling>
        <c:delete val="1"/>
        <c:axPos val="b"/>
        <c:numFmt formatCode="General" sourceLinked="1"/>
        <c:majorTickMark val="out"/>
        <c:minorTickMark val="none"/>
        <c:tickLblPos val="nextTo"/>
        <c:crossAx val="39119903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62487354724891386"/>
          <c:y val="1.9348939076432464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124</c:v>
                </c:pt>
                <c:pt idx="1">
                  <c:v>195</c:v>
                </c:pt>
                <c:pt idx="2">
                  <c:v>2297</c:v>
                </c:pt>
                <c:pt idx="3">
                  <c:v>1911</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9.5467357262394192E-2"/>
                  <c:y val="1.11111143514477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2628</c:v>
                </c:pt>
                <c:pt idx="1">
                  <c:v>9351</c:v>
                </c:pt>
                <c:pt idx="2">
                  <c:v>3418</c:v>
                </c:pt>
                <c:pt idx="3">
                  <c:v>77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2">
                  <c:v>10</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91200992"/>
        <c:axId val="391201384"/>
      </c:barChart>
      <c:catAx>
        <c:axId val="39120099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91201384"/>
        <c:crosses val="autoZero"/>
        <c:auto val="1"/>
        <c:lblAlgn val="ctr"/>
        <c:lblOffset val="100"/>
        <c:noMultiLvlLbl val="0"/>
      </c:catAx>
      <c:valAx>
        <c:axId val="391201384"/>
        <c:scaling>
          <c:orientation val="minMax"/>
        </c:scaling>
        <c:delete val="1"/>
        <c:axPos val="b"/>
        <c:numFmt formatCode="General" sourceLinked="1"/>
        <c:majorTickMark val="none"/>
        <c:minorTickMark val="none"/>
        <c:tickLblPos val="nextTo"/>
        <c:crossAx val="39120099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Essex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14</c:v>
                </c:pt>
                <c:pt idx="1">
                  <c:v>14</c:v>
                </c:pt>
                <c:pt idx="2">
                  <c:v>13</c:v>
                </c:pt>
                <c:pt idx="3">
                  <c:v>10</c:v>
                </c:pt>
                <c:pt idx="4">
                  <c:v>10</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91202168"/>
        <c:axId val="509172024"/>
      </c:lineChart>
      <c:catAx>
        <c:axId val="391202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172024"/>
        <c:crosses val="autoZero"/>
        <c:auto val="1"/>
        <c:lblAlgn val="ctr"/>
        <c:lblOffset val="100"/>
        <c:noMultiLvlLbl val="0"/>
      </c:catAx>
      <c:valAx>
        <c:axId val="509172024"/>
        <c:scaling>
          <c:orientation val="minMax"/>
          <c:max val="32"/>
          <c:min val="0"/>
        </c:scaling>
        <c:delete val="1"/>
        <c:axPos val="l"/>
        <c:numFmt formatCode="General" sourceLinked="1"/>
        <c:majorTickMark val="none"/>
        <c:minorTickMark val="none"/>
        <c:tickLblPos val="nextTo"/>
        <c:crossAx val="391202168"/>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pt idx="5">
                  <c:v>13.7</c:v>
                </c:pt>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509172808"/>
        <c:axId val="509173200"/>
      </c:barChart>
      <c:catAx>
        <c:axId val="509172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3200"/>
        <c:crosses val="autoZero"/>
        <c:auto val="1"/>
        <c:lblAlgn val="ctr"/>
        <c:lblOffset val="100"/>
        <c:noMultiLvlLbl val="0"/>
      </c:catAx>
      <c:valAx>
        <c:axId val="509173200"/>
        <c:scaling>
          <c:orientation val="minMax"/>
        </c:scaling>
        <c:delete val="1"/>
        <c:axPos val="b"/>
        <c:numFmt formatCode="General" sourceLinked="1"/>
        <c:majorTickMark val="none"/>
        <c:minorTickMark val="none"/>
        <c:tickLblPos val="nextTo"/>
        <c:crossAx val="50917280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Essex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17.600000000000001</c:v>
                </c:pt>
                <c:pt idx="1">
                  <c:v>14.6</c:v>
                </c:pt>
                <c:pt idx="2">
                  <c:v>16.2</c:v>
                </c:pt>
                <c:pt idx="3">
                  <c:v>14.7</c:v>
                </c:pt>
                <c:pt idx="4">
                  <c:v>13.7</c:v>
                </c:pt>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509173984"/>
        <c:axId val="509174376"/>
      </c:lineChart>
      <c:catAx>
        <c:axId val="50917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174376"/>
        <c:crosses val="autoZero"/>
        <c:auto val="1"/>
        <c:lblAlgn val="ctr"/>
        <c:lblOffset val="100"/>
        <c:noMultiLvlLbl val="0"/>
      </c:catAx>
      <c:valAx>
        <c:axId val="509174376"/>
        <c:scaling>
          <c:orientation val="minMax"/>
        </c:scaling>
        <c:delete val="1"/>
        <c:axPos val="l"/>
        <c:numFmt formatCode="General" sourceLinked="1"/>
        <c:majorTickMark val="none"/>
        <c:minorTickMark val="none"/>
        <c:tickLblPos val="nextTo"/>
        <c:crossAx val="5091739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City of Orange township</c:v>
                </c:pt>
                <c:pt idx="1">
                  <c:v>Irvington township</c:v>
                </c:pt>
                <c:pt idx="2">
                  <c:v>Belleville township</c:v>
                </c:pt>
                <c:pt idx="3">
                  <c:v>Newark city</c:v>
                </c:pt>
                <c:pt idx="4">
                  <c:v>West Orange township</c:v>
                </c:pt>
                <c:pt idx="5">
                  <c:v>Bloomfield township</c:v>
                </c:pt>
                <c:pt idx="6">
                  <c:v>East Orange city</c:v>
                </c:pt>
                <c:pt idx="7">
                  <c:v>Livingston township</c:v>
                </c:pt>
                <c:pt idx="8">
                  <c:v>Millburn township</c:v>
                </c:pt>
                <c:pt idx="9">
                  <c:v>Maplewood township</c:v>
                </c:pt>
              </c:strCache>
            </c:strRef>
          </c:cat>
          <c:val>
            <c:numRef>
              <c:f>Sheet1!$B$2:$B$11</c:f>
              <c:numCache>
                <c:formatCode>0.00%</c:formatCode>
                <c:ptCount val="10"/>
                <c:pt idx="0">
                  <c:v>0.36699999999999999</c:v>
                </c:pt>
                <c:pt idx="1">
                  <c:v>0.32600000000000001</c:v>
                </c:pt>
                <c:pt idx="2">
                  <c:v>0.30299999999999999</c:v>
                </c:pt>
                <c:pt idx="3">
                  <c:v>0.29399999999999998</c:v>
                </c:pt>
                <c:pt idx="4">
                  <c:v>0.29299999999999998</c:v>
                </c:pt>
                <c:pt idx="5">
                  <c:v>0.25900000000000001</c:v>
                </c:pt>
                <c:pt idx="6">
                  <c:v>0.25900000000000001</c:v>
                </c:pt>
                <c:pt idx="7">
                  <c:v>0.23799999999999999</c:v>
                </c:pt>
                <c:pt idx="8">
                  <c:v>0.22500000000000001</c:v>
                </c:pt>
                <c:pt idx="9">
                  <c:v>0.19400000000000001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Essex County avg. 25.80%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City of Orange township</c:v>
                </c:pt>
                <c:pt idx="1">
                  <c:v>Irvington township</c:v>
                </c:pt>
                <c:pt idx="2">
                  <c:v>Belleville township</c:v>
                </c:pt>
                <c:pt idx="3">
                  <c:v>Newark city</c:v>
                </c:pt>
                <c:pt idx="4">
                  <c:v>West Orange township</c:v>
                </c:pt>
                <c:pt idx="5">
                  <c:v>Bloomfield township</c:v>
                </c:pt>
                <c:pt idx="6">
                  <c:v>East Orange city</c:v>
                </c:pt>
                <c:pt idx="7">
                  <c:v>Livingston township</c:v>
                </c:pt>
                <c:pt idx="8">
                  <c:v>Millburn township</c:v>
                </c:pt>
                <c:pt idx="9">
                  <c:v>Maplewood township</c:v>
                </c:pt>
              </c:strCache>
            </c:strRef>
          </c:cat>
          <c:val>
            <c:numRef>
              <c:f>Sheet1!$C$2:$C$11</c:f>
              <c:numCache>
                <c:formatCode>0%</c:formatCode>
                <c:ptCount val="10"/>
                <c:pt idx="0">
                  <c:v>0.25800000000000001</c:v>
                </c:pt>
                <c:pt idx="1">
                  <c:v>0.25800000000000001</c:v>
                </c:pt>
                <c:pt idx="2">
                  <c:v>0.25800000000000001</c:v>
                </c:pt>
                <c:pt idx="3">
                  <c:v>0.25800000000000001</c:v>
                </c:pt>
                <c:pt idx="4">
                  <c:v>0.25800000000000001</c:v>
                </c:pt>
                <c:pt idx="5">
                  <c:v>0.25800000000000001</c:v>
                </c:pt>
                <c:pt idx="6">
                  <c:v>0.25800000000000001</c:v>
                </c:pt>
                <c:pt idx="7">
                  <c:v>0.25800000000000001</c:v>
                </c:pt>
                <c:pt idx="8">
                  <c:v>0.25800000000000001</c:v>
                </c:pt>
                <c:pt idx="9">
                  <c:v>0.25800000000000001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57583504"/>
        <c:axId val="357583896"/>
      </c:barChart>
      <c:catAx>
        <c:axId val="357583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583896"/>
        <c:crosses val="autoZero"/>
        <c:auto val="1"/>
        <c:lblAlgn val="ctr"/>
        <c:lblOffset val="100"/>
        <c:noMultiLvlLbl val="0"/>
      </c:catAx>
      <c:valAx>
        <c:axId val="357583896"/>
        <c:scaling>
          <c:orientation val="minMax"/>
        </c:scaling>
        <c:delete val="1"/>
        <c:axPos val="b"/>
        <c:numFmt formatCode="0.00%" sourceLinked="1"/>
        <c:majorTickMark val="none"/>
        <c:minorTickMark val="none"/>
        <c:tickLblPos val="nextTo"/>
        <c:crossAx val="35758350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 non-Hispanic</c:v>
                </c:pt>
                <c:pt idx="2">
                  <c:v>Hispanic (any race)</c:v>
                </c:pt>
                <c:pt idx="3">
                  <c:v>Asian, non-Hispanic</c:v>
                </c:pt>
                <c:pt idx="4">
                  <c:v>Two or more races, non-Hispanic</c:v>
                </c:pt>
              </c:strCache>
            </c:strRef>
          </c:cat>
          <c:val>
            <c:numRef>
              <c:f>Sheet1!$B$2:$B$6</c:f>
              <c:numCache>
                <c:formatCode>General</c:formatCode>
                <c:ptCount val="5"/>
                <c:pt idx="1">
                  <c:v>31.8</c:v>
                </c:pt>
                <c:pt idx="2">
                  <c:v>6.4</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509175160"/>
        <c:axId val="509175552"/>
      </c:barChart>
      <c:catAx>
        <c:axId val="50917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5552"/>
        <c:crosses val="autoZero"/>
        <c:auto val="1"/>
        <c:lblAlgn val="ctr"/>
        <c:lblOffset val="100"/>
        <c:noMultiLvlLbl val="0"/>
      </c:catAx>
      <c:valAx>
        <c:axId val="5091755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5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3.4</c:v>
                </c:pt>
                <c:pt idx="1">
                  <c:v>27.8</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509176336"/>
        <c:axId val="509176728"/>
      </c:barChart>
      <c:catAx>
        <c:axId val="50917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6728"/>
        <c:crosses val="autoZero"/>
        <c:auto val="1"/>
        <c:lblAlgn val="ctr"/>
        <c:lblOffset val="100"/>
        <c:noMultiLvlLbl val="0"/>
      </c:catAx>
      <c:valAx>
        <c:axId val="509176728"/>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6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20">
                  <c:v>6437</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509177512"/>
        <c:axId val="509177904"/>
      </c:barChart>
      <c:catAx>
        <c:axId val="509177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7904"/>
        <c:crosses val="autoZero"/>
        <c:auto val="1"/>
        <c:lblAlgn val="ctr"/>
        <c:lblOffset val="100"/>
        <c:noMultiLvlLbl val="0"/>
      </c:catAx>
      <c:valAx>
        <c:axId val="509177904"/>
        <c:scaling>
          <c:orientation val="minMax"/>
        </c:scaling>
        <c:delete val="1"/>
        <c:axPos val="b"/>
        <c:numFmt formatCode="General" sourceLinked="1"/>
        <c:majorTickMark val="none"/>
        <c:minorTickMark val="none"/>
        <c:tickLblPos val="nextTo"/>
        <c:crossAx val="5091775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3503</c:v>
                </c:pt>
                <c:pt idx="1">
                  <c:v>5241</c:v>
                </c:pt>
                <c:pt idx="2">
                  <c:v>5940</c:v>
                </c:pt>
                <c:pt idx="3">
                  <c:v>6075</c:v>
                </c:pt>
                <c:pt idx="4">
                  <c:v>6437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509178688"/>
        <c:axId val="509179080"/>
      </c:lineChart>
      <c:catAx>
        <c:axId val="50917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9080"/>
        <c:crosses val="autoZero"/>
        <c:auto val="1"/>
        <c:lblAlgn val="ctr"/>
        <c:lblOffset val="100"/>
        <c:noMultiLvlLbl val="0"/>
      </c:catAx>
      <c:valAx>
        <c:axId val="509179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178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Newark</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1890</c:v>
                </c:pt>
                <c:pt idx="1">
                  <c:v>1257</c:v>
                </c:pt>
                <c:pt idx="2">
                  <c:v>700</c:v>
                </c:pt>
                <c:pt idx="3">
                  <c:v>2236</c:v>
                </c:pt>
                <c:pt idx="4">
                  <c:v>2728</c:v>
                </c:pt>
                <c:pt idx="5">
                  <c:v>2517</c:v>
                </c:pt>
                <c:pt idx="6">
                  <c:v>2709</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East Orange</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809</c:v>
                </c:pt>
                <c:pt idx="1">
                  <c:v>699</c:v>
                </c:pt>
                <c:pt idx="2">
                  <c:v>483</c:v>
                </c:pt>
                <c:pt idx="3">
                  <c:v>854</c:v>
                </c:pt>
                <c:pt idx="4">
                  <c:v>1081</c:v>
                </c:pt>
                <c:pt idx="5">
                  <c:v>1132</c:v>
                </c:pt>
                <c:pt idx="6">
                  <c:v>1266</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Irvington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912</c:v>
                </c:pt>
                <c:pt idx="1">
                  <c:v>300</c:v>
                </c:pt>
                <c:pt idx="2">
                  <c:v>839</c:v>
                </c:pt>
                <c:pt idx="3">
                  <c:v>639</c:v>
                </c:pt>
                <c:pt idx="4">
                  <c:v>671</c:v>
                </c:pt>
                <c:pt idx="5">
                  <c:v>838</c:v>
                </c:pt>
                <c:pt idx="6">
                  <c:v>756</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Bloomfield</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206</c:v>
                </c:pt>
                <c:pt idx="1">
                  <c:v>237</c:v>
                </c:pt>
                <c:pt idx="2">
                  <c:v>176</c:v>
                </c:pt>
                <c:pt idx="3">
                  <c:v>211</c:v>
                </c:pt>
                <c:pt idx="4">
                  <c:v>217</c:v>
                </c:pt>
                <c:pt idx="5">
                  <c:v>250</c:v>
                </c:pt>
                <c:pt idx="6">
                  <c:v>289</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Nutley</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175</c:v>
                </c:pt>
                <c:pt idx="1">
                  <c:v>164</c:v>
                </c:pt>
                <c:pt idx="2">
                  <c:v>166</c:v>
                </c:pt>
                <c:pt idx="3">
                  <c:v>200</c:v>
                </c:pt>
                <c:pt idx="4">
                  <c:v>243</c:v>
                </c:pt>
                <c:pt idx="5">
                  <c:v>192</c:v>
                </c:pt>
                <c:pt idx="6">
                  <c:v>264</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City of Orange</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294</c:v>
                </c:pt>
                <c:pt idx="1">
                  <c:v>287</c:v>
                </c:pt>
                <c:pt idx="2">
                  <c:v>287</c:v>
                </c:pt>
                <c:pt idx="3">
                  <c:v>166</c:v>
                </c:pt>
                <c:pt idx="4">
                  <c:v>176</c:v>
                </c:pt>
                <c:pt idx="5">
                  <c:v>235</c:v>
                </c:pt>
                <c:pt idx="6">
                  <c:v>217</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Belleville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190</c:v>
                </c:pt>
                <c:pt idx="1">
                  <c:v>226</c:v>
                </c:pt>
                <c:pt idx="2">
                  <c:v>164</c:v>
                </c:pt>
                <c:pt idx="3">
                  <c:v>246</c:v>
                </c:pt>
                <c:pt idx="4">
                  <c:v>211</c:v>
                </c:pt>
                <c:pt idx="5">
                  <c:v>231</c:v>
                </c:pt>
                <c:pt idx="6">
                  <c:v>211</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West Orange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156</c:v>
                </c:pt>
                <c:pt idx="1">
                  <c:v>101</c:v>
                </c:pt>
                <c:pt idx="2">
                  <c:v>72</c:v>
                </c:pt>
                <c:pt idx="3">
                  <c:v>66</c:v>
                </c:pt>
                <c:pt idx="4">
                  <c:v>59</c:v>
                </c:pt>
                <c:pt idx="5">
                  <c:v>127</c:v>
                </c:pt>
                <c:pt idx="6">
                  <c:v>172</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Montclair</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102</c:v>
                </c:pt>
                <c:pt idx="1">
                  <c:v>3</c:v>
                </c:pt>
                <c:pt idx="2">
                  <c:v>141</c:v>
                </c:pt>
                <c:pt idx="3">
                  <c:v>137</c:v>
                </c:pt>
                <c:pt idx="4">
                  <c:v>119</c:v>
                </c:pt>
                <c:pt idx="5">
                  <c:v>135</c:v>
                </c:pt>
                <c:pt idx="6">
                  <c:v>138</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Maplewood</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71</c:v>
                </c:pt>
                <c:pt idx="1">
                  <c:v>93</c:v>
                </c:pt>
                <c:pt idx="2">
                  <c:v>103</c:v>
                </c:pt>
                <c:pt idx="3">
                  <c:v>75</c:v>
                </c:pt>
                <c:pt idx="4">
                  <c:v>73</c:v>
                </c:pt>
                <c:pt idx="5">
                  <c:v>55</c:v>
                </c:pt>
                <c:pt idx="6">
                  <c:v>54</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57827840"/>
        <c:axId val="357828232"/>
      </c:lineChart>
      <c:catAx>
        <c:axId val="35782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828232"/>
        <c:crosses val="autoZero"/>
        <c:auto val="1"/>
        <c:lblAlgn val="ctr"/>
        <c:lblOffset val="100"/>
        <c:noMultiLvlLbl val="0"/>
      </c:catAx>
      <c:valAx>
        <c:axId val="357828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8278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114</c:v>
                </c:pt>
                <c:pt idx="1">
                  <c:v>146</c:v>
                </c:pt>
                <c:pt idx="2">
                  <c:v>271</c:v>
                </c:pt>
                <c:pt idx="3">
                  <c:v>370</c:v>
                </c:pt>
                <c:pt idx="4">
                  <c:v>390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57830192"/>
        <c:axId val="357830584"/>
      </c:lineChart>
      <c:catAx>
        <c:axId val="35783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830584"/>
        <c:crosses val="autoZero"/>
        <c:auto val="1"/>
        <c:lblAlgn val="ctr"/>
        <c:lblOffset val="100"/>
        <c:noMultiLvlLbl val="0"/>
      </c:catAx>
      <c:valAx>
        <c:axId val="3578305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830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5">
                  <c:v>5.4054054054054099E-2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57831368"/>
        <c:axId val="357831760"/>
      </c:barChart>
      <c:catAx>
        <c:axId val="3578313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831760"/>
        <c:crosses val="autoZero"/>
        <c:auto val="1"/>
        <c:lblAlgn val="ctr"/>
        <c:lblOffset val="100"/>
        <c:noMultiLvlLbl val="0"/>
      </c:catAx>
      <c:valAx>
        <c:axId val="357831760"/>
        <c:scaling>
          <c:orientation val="minMax"/>
        </c:scaling>
        <c:delete val="1"/>
        <c:axPos val="t"/>
        <c:numFmt formatCode="0%" sourceLinked="1"/>
        <c:majorTickMark val="none"/>
        <c:minorTickMark val="none"/>
        <c:tickLblPos val="nextTo"/>
        <c:crossAx val="357831368"/>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5">
                  <c:v>-4.6490004649000501E-2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57832544"/>
        <c:axId val="357832936"/>
      </c:barChart>
      <c:catAx>
        <c:axId val="35783254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832936"/>
        <c:crosses val="autoZero"/>
        <c:auto val="1"/>
        <c:lblAlgn val="ctr"/>
        <c:lblOffset val="100"/>
        <c:noMultiLvlLbl val="0"/>
      </c:catAx>
      <c:valAx>
        <c:axId val="357832936"/>
        <c:scaling>
          <c:orientation val="minMax"/>
        </c:scaling>
        <c:delete val="1"/>
        <c:axPos val="t"/>
        <c:numFmt formatCode="0%" sourceLinked="1"/>
        <c:majorTickMark val="none"/>
        <c:minorTickMark val="none"/>
        <c:tickLblPos val="nextTo"/>
        <c:crossAx val="35783254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0.66200000000000003</c:v>
                </c:pt>
                <c:pt idx="1">
                  <c:v>0.65900000000000003</c:v>
                </c:pt>
                <c:pt idx="2">
                  <c:v>0.66</c:v>
                </c:pt>
                <c:pt idx="3">
                  <c:v>0.66200000000000003</c:v>
                </c:pt>
                <c:pt idx="4">
                  <c:v>0.65400000000000003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83042168"/>
        <c:axId val="383042560"/>
      </c:lineChart>
      <c:catAx>
        <c:axId val="383042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042560"/>
        <c:crosses val="autoZero"/>
        <c:auto val="1"/>
        <c:lblAlgn val="ctr"/>
        <c:lblOffset val="100"/>
        <c:noMultiLvlLbl val="0"/>
      </c:catAx>
      <c:valAx>
        <c:axId val="383042560"/>
        <c:scaling>
          <c:orientation val="minMax"/>
          <c:max val="1"/>
        </c:scaling>
        <c:delete val="1"/>
        <c:axPos val="l"/>
        <c:numFmt formatCode="0%" sourceLinked="1"/>
        <c:majorTickMark val="out"/>
        <c:minorTickMark val="none"/>
        <c:tickLblPos val="nextTo"/>
        <c:crossAx val="383042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9.7214312396278028E-3"/>
                  <c:y val="-4.2857146565470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CD-456F-B1C4-A0F05692B0E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6921</c:v>
                </c:pt>
                <c:pt idx="1">
                  <c:v>5414</c:v>
                </c:pt>
                <c:pt idx="2">
                  <c:v>2925</c:v>
                </c:pt>
                <c:pt idx="3" formatCode="#,##0">
                  <c:v>2151</c:v>
                </c:pt>
                <c:pt idx="4" formatCode="#,##0">
                  <c:v>2051</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57833720"/>
        <c:axId val="357834112"/>
      </c:lineChart>
      <c:catAx>
        <c:axId val="357833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834112"/>
        <c:crosses val="autoZero"/>
        <c:auto val="1"/>
        <c:lblAlgn val="ctr"/>
        <c:lblOffset val="100"/>
        <c:noMultiLvlLbl val="0"/>
      </c:catAx>
      <c:valAx>
        <c:axId val="35783411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833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0.23</c:v>
                </c:pt>
                <c:pt idx="1">
                  <c:v>0.44</c:v>
                </c:pt>
                <c:pt idx="2">
                  <c:v>0.05</c:v>
                </c:pt>
                <c:pt idx="3">
                  <c:v>0.06</c:v>
                </c:pt>
                <c:pt idx="4">
                  <c:v>0.18</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0</c:v>
                </c:pt>
                <c:pt idx="3">
                  <c:v>2</c:v>
                </c:pt>
                <c:pt idx="4">
                  <c:v>3</c:v>
                </c:pt>
                <c:pt idx="5">
                  <c:v>1</c:v>
                </c:pt>
                <c:pt idx="6">
                  <c:v>1</c:v>
                </c:pt>
                <c:pt idx="7">
                  <c:v>1</c:v>
                </c:pt>
                <c:pt idx="8">
                  <c:v>1</c:v>
                </c:pt>
                <c:pt idx="9">
                  <c:v>8</c:v>
                </c:pt>
                <c:pt idx="10">
                  <c:v>4</c:v>
                </c:pt>
                <c:pt idx="11">
                  <c:v>1</c:v>
                </c:pt>
                <c:pt idx="12">
                  <c:v>0</c:v>
                </c:pt>
                <c:pt idx="13">
                  <c:v>2</c:v>
                </c:pt>
                <c:pt idx="14">
                  <c:v>1</c:v>
                </c:pt>
                <c:pt idx="15">
                  <c:v>5</c:v>
                </c:pt>
                <c:pt idx="16">
                  <c:v>1</c:v>
                </c:pt>
                <c:pt idx="17">
                  <c:v>1</c:v>
                </c:pt>
                <c:pt idx="18">
                  <c:v>6</c:v>
                </c:pt>
                <c:pt idx="19">
                  <c:v>2</c:v>
                </c:pt>
                <c:pt idx="20">
                  <c:v>3</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160170240"/>
        <c:axId val="160170632"/>
      </c:barChart>
      <c:catAx>
        <c:axId val="160170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0170632"/>
        <c:crosses val="autoZero"/>
        <c:auto val="1"/>
        <c:lblAlgn val="ctr"/>
        <c:lblOffset val="100"/>
        <c:noMultiLvlLbl val="0"/>
      </c:catAx>
      <c:valAx>
        <c:axId val="160170632"/>
        <c:scaling>
          <c:orientation val="minMax"/>
        </c:scaling>
        <c:delete val="1"/>
        <c:axPos val="b"/>
        <c:numFmt formatCode="General" sourceLinked="1"/>
        <c:majorTickMark val="none"/>
        <c:minorTickMark val="none"/>
        <c:tickLblPos val="nextTo"/>
        <c:crossAx val="160170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2">
                  <c:v>0.08</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160171416"/>
        <c:axId val="160171808"/>
      </c:barChart>
      <c:catAx>
        <c:axId val="160171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171808"/>
        <c:crosses val="autoZero"/>
        <c:auto val="1"/>
        <c:lblAlgn val="ctr"/>
        <c:lblOffset val="100"/>
        <c:noMultiLvlLbl val="0"/>
      </c:catAx>
      <c:valAx>
        <c:axId val="160171808"/>
        <c:scaling>
          <c:orientation val="minMax"/>
        </c:scaling>
        <c:delete val="1"/>
        <c:axPos val="b"/>
        <c:numFmt formatCode="0.0%" sourceLinked="1"/>
        <c:majorTickMark val="none"/>
        <c:minorTickMark val="none"/>
        <c:tickLblPos val="nextTo"/>
        <c:crossAx val="1601714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0.125</c:v>
                </c:pt>
                <c:pt idx="1">
                  <c:v>9.4E-2</c:v>
                </c:pt>
                <c:pt idx="2">
                  <c:v>0.104</c:v>
                </c:pt>
                <c:pt idx="3">
                  <c:v>0.11700000000000001</c:v>
                </c:pt>
                <c:pt idx="4">
                  <c:v>0.08</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160172592"/>
        <c:axId val="160172984"/>
      </c:lineChart>
      <c:catAx>
        <c:axId val="16017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172984"/>
        <c:crosses val="autoZero"/>
        <c:auto val="1"/>
        <c:lblAlgn val="ctr"/>
        <c:lblOffset val="100"/>
        <c:noMultiLvlLbl val="0"/>
      </c:catAx>
      <c:valAx>
        <c:axId val="1601729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172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0.11</c:v>
                </c:pt>
                <c:pt idx="1">
                  <c:v>0.08</c:v>
                </c:pt>
                <c:pt idx="2" formatCode="0.0%">
                  <c:v>7.6999999999999999E-2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160173768"/>
        <c:axId val="160174160"/>
      </c:barChart>
      <c:catAx>
        <c:axId val="160173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174160"/>
        <c:crosses val="autoZero"/>
        <c:auto val="1"/>
        <c:lblAlgn val="ctr"/>
        <c:lblOffset val="100"/>
        <c:noMultiLvlLbl val="0"/>
      </c:catAx>
      <c:valAx>
        <c:axId val="160174160"/>
        <c:scaling>
          <c:orientation val="minMax"/>
          <c:max val="0.30000000000000004"/>
        </c:scaling>
        <c:delete val="1"/>
        <c:axPos val="t"/>
        <c:numFmt formatCode="0.00%" sourceLinked="1"/>
        <c:majorTickMark val="none"/>
        <c:minorTickMark val="none"/>
        <c:tickLblPos val="nextTo"/>
        <c:crossAx val="160173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0.08</c:v>
                </c:pt>
                <c:pt idx="1">
                  <c:v>0.08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160174944"/>
        <c:axId val="160175336"/>
      </c:barChart>
      <c:catAx>
        <c:axId val="160174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175336"/>
        <c:crosses val="autoZero"/>
        <c:auto val="1"/>
        <c:lblAlgn val="ctr"/>
        <c:lblOffset val="100"/>
        <c:noMultiLvlLbl val="0"/>
      </c:catAx>
      <c:valAx>
        <c:axId val="160175336"/>
        <c:scaling>
          <c:orientation val="minMax"/>
          <c:max val="0.30000000000000004"/>
          <c:min val="0"/>
        </c:scaling>
        <c:delete val="1"/>
        <c:axPos val="b"/>
        <c:numFmt formatCode="0.0%" sourceLinked="1"/>
        <c:majorTickMark val="none"/>
        <c:minorTickMark val="none"/>
        <c:tickLblPos val="nextTo"/>
        <c:crossAx val="160174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General</c:formatCode>
                <c:ptCount val="21"/>
                <c:pt idx="0" formatCode="0.0%">
                  <c:v>8.2000000000000003E-2</c:v>
                </c:pt>
                <c:pt idx="2" formatCode="0.0%">
                  <c:v>0.13200000000000001</c:v>
                </c:pt>
                <c:pt idx="3" formatCode="0.0%">
                  <c:v>0.13600000000000001</c:v>
                </c:pt>
                <c:pt idx="4" formatCode="0.0%">
                  <c:v>0.13600000000000001</c:v>
                </c:pt>
                <c:pt idx="5" formatCode="0.0%">
                  <c:v>0.14299999999999999</c:v>
                </c:pt>
                <c:pt idx="6" formatCode="0.0%">
                  <c:v>0.14399999999999999</c:v>
                </c:pt>
                <c:pt idx="7" formatCode="0.0%">
                  <c:v>0.14699999999999999</c:v>
                </c:pt>
                <c:pt idx="8" formatCode="0.0%">
                  <c:v>0.14899999999999999</c:v>
                </c:pt>
                <c:pt idx="9" formatCode="0.0%">
                  <c:v>0.14899999999999999</c:v>
                </c:pt>
                <c:pt idx="10" formatCode="0.0%">
                  <c:v>0.151</c:v>
                </c:pt>
                <c:pt idx="11" formatCode="0.0%">
                  <c:v>0.16400000000000001</c:v>
                </c:pt>
                <c:pt idx="12" formatCode="0.0%">
                  <c:v>0.16600000000000001</c:v>
                </c:pt>
                <c:pt idx="13" formatCode="0.0%">
                  <c:v>0.18</c:v>
                </c:pt>
                <c:pt idx="14" formatCode="0.0%">
                  <c:v>0.185</c:v>
                </c:pt>
                <c:pt idx="15" formatCode="0.0%">
                  <c:v>0.187</c:v>
                </c:pt>
                <c:pt idx="16" formatCode="0.0%">
                  <c:v>0.19</c:v>
                </c:pt>
                <c:pt idx="17" formatCode="0.0%">
                  <c:v>0.192</c:v>
                </c:pt>
                <c:pt idx="18" formatCode="0.0%">
                  <c:v>0.19400000000000001</c:v>
                </c:pt>
                <c:pt idx="19" formatCode="0.0%">
                  <c:v>0.19500000000000001</c:v>
                </c:pt>
                <c:pt idx="20" formatCode="0.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
                  <c:v>0.112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160176120"/>
        <c:axId val="511717344"/>
      </c:barChart>
      <c:catAx>
        <c:axId val="160176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17344"/>
        <c:crosses val="autoZero"/>
        <c:auto val="1"/>
        <c:lblAlgn val="ctr"/>
        <c:lblOffset val="100"/>
        <c:noMultiLvlLbl val="0"/>
      </c:catAx>
      <c:valAx>
        <c:axId val="511717344"/>
        <c:scaling>
          <c:orientation val="minMax"/>
        </c:scaling>
        <c:delete val="1"/>
        <c:axPos val="b"/>
        <c:numFmt formatCode="0.0%" sourceLinked="1"/>
        <c:majorTickMark val="none"/>
        <c:minorTickMark val="none"/>
        <c:tickLblPos val="nextTo"/>
        <c:crossAx val="1601761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0.115</c:v>
                </c:pt>
                <c:pt idx="1">
                  <c:v>0.11</c:v>
                </c:pt>
                <c:pt idx="2">
                  <c:v>0.129</c:v>
                </c:pt>
                <c:pt idx="3">
                  <c:v>0.13100000000000001</c:v>
                </c:pt>
                <c:pt idx="4">
                  <c:v>0.112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11718128"/>
        <c:axId val="511718520"/>
      </c:lineChart>
      <c:catAx>
        <c:axId val="51171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1718520"/>
        <c:crosses val="autoZero"/>
        <c:auto val="1"/>
        <c:lblAlgn val="ctr"/>
        <c:lblOffset val="100"/>
        <c:noMultiLvlLbl val="0"/>
      </c:catAx>
      <c:valAx>
        <c:axId val="51171852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1718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0.125</c:v>
                </c:pt>
                <c:pt idx="1">
                  <c:v>7.3999999999999996E-2</c:v>
                </c:pt>
                <c:pt idx="2" formatCode="0.0%">
                  <c:v>0.17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1719304"/>
        <c:axId val="511719696"/>
      </c:barChart>
      <c:catAx>
        <c:axId val="511719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19696"/>
        <c:crosses val="autoZero"/>
        <c:auto val="1"/>
        <c:lblAlgn val="ctr"/>
        <c:lblOffset val="100"/>
        <c:noMultiLvlLbl val="0"/>
      </c:catAx>
      <c:valAx>
        <c:axId val="511719696"/>
        <c:scaling>
          <c:orientation val="minMax"/>
          <c:max val="0.30000000000000004"/>
        </c:scaling>
        <c:delete val="1"/>
        <c:axPos val="t"/>
        <c:numFmt formatCode="0.00%" sourceLinked="1"/>
        <c:majorTickMark val="none"/>
        <c:minorTickMark val="none"/>
        <c:tickLblPos val="nextTo"/>
        <c:crossAx val="511719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5">
                  <c:v>0.65400000000000003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83043344"/>
        <c:axId val="510230296"/>
      </c:barChart>
      <c:catAx>
        <c:axId val="383043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30296"/>
        <c:crosses val="autoZero"/>
        <c:auto val="1"/>
        <c:lblAlgn val="ctr"/>
        <c:lblOffset val="100"/>
        <c:noMultiLvlLbl val="0"/>
      </c:catAx>
      <c:valAx>
        <c:axId val="510230296"/>
        <c:scaling>
          <c:orientation val="minMax"/>
        </c:scaling>
        <c:delete val="1"/>
        <c:axPos val="b"/>
        <c:numFmt formatCode="0%" sourceLinked="1"/>
        <c:majorTickMark val="none"/>
        <c:minorTickMark val="none"/>
        <c:tickLblPos val="nextTo"/>
        <c:crossAx val="38304334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9.5000000000000001E-2</c:v>
                </c:pt>
                <c:pt idx="1">
                  <c:v>0.13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11720480"/>
        <c:axId val="511720872"/>
      </c:barChart>
      <c:catAx>
        <c:axId val="511720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20872"/>
        <c:crosses val="autoZero"/>
        <c:auto val="1"/>
        <c:lblAlgn val="ctr"/>
        <c:lblOffset val="100"/>
        <c:noMultiLvlLbl val="0"/>
      </c:catAx>
      <c:valAx>
        <c:axId val="511720872"/>
        <c:scaling>
          <c:orientation val="minMax"/>
          <c:max val="0.30000000000000004"/>
          <c:min val="0"/>
        </c:scaling>
        <c:delete val="1"/>
        <c:axPos val="b"/>
        <c:numFmt formatCode="0.0%" sourceLinked="1"/>
        <c:majorTickMark val="none"/>
        <c:minorTickMark val="none"/>
        <c:tickLblPos val="nextTo"/>
        <c:crossAx val="511720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9" formatCode="0">
                  <c:v>21553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9">
                  <c:v>22189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511722048"/>
        <c:axId val="511722440"/>
      </c:barChart>
      <c:catAx>
        <c:axId val="511722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22440"/>
        <c:crosses val="autoZero"/>
        <c:auto val="1"/>
        <c:lblAlgn val="ctr"/>
        <c:lblOffset val="100"/>
        <c:noMultiLvlLbl val="0"/>
      </c:catAx>
      <c:valAx>
        <c:axId val="511722440"/>
        <c:scaling>
          <c:orientation val="minMax"/>
        </c:scaling>
        <c:delete val="1"/>
        <c:axPos val="b"/>
        <c:numFmt formatCode="General" sourceLinked="1"/>
        <c:majorTickMark val="none"/>
        <c:minorTickMark val="none"/>
        <c:tickLblPos val="nextTo"/>
        <c:crossAx val="511722048"/>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3" formatCode="0.0%">
                  <c:v>0.1512</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3" formatCode="0.0%">
                  <c:v>0.15359999999999999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511723224"/>
        <c:axId val="511723616"/>
      </c:barChart>
      <c:catAx>
        <c:axId val="511723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23616"/>
        <c:crosses val="autoZero"/>
        <c:auto val="1"/>
        <c:lblAlgn val="ctr"/>
        <c:lblOffset val="100"/>
        <c:noMultiLvlLbl val="0"/>
      </c:catAx>
      <c:valAx>
        <c:axId val="511723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23224"/>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20">
                  <c:v>1494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511724400"/>
        <c:axId val="511724792"/>
      </c:barChart>
      <c:catAx>
        <c:axId val="51172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24792"/>
        <c:crosses val="autoZero"/>
        <c:auto val="1"/>
        <c:lblAlgn val="ctr"/>
        <c:lblOffset val="100"/>
        <c:noMultiLvlLbl val="0"/>
      </c:catAx>
      <c:valAx>
        <c:axId val="511724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1724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Essex Fells borough</c:v>
                </c:pt>
                <c:pt idx="1">
                  <c:v>West Caldwell township</c:v>
                </c:pt>
                <c:pt idx="2">
                  <c:v>Belleville township</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Essex County Avg. 65.40%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Essex Fells borough</c:v>
                </c:pt>
                <c:pt idx="1">
                  <c:v>West Caldwell township</c:v>
                </c:pt>
                <c:pt idx="2">
                  <c:v>Belleville township</c:v>
                </c:pt>
              </c:strCache>
            </c:strRef>
          </c:cat>
          <c:val>
            <c:numRef>
              <c:f>Sheet1!$D$2:$D$4</c:f>
              <c:numCache>
                <c:formatCode>0%</c:formatCode>
                <c:ptCount val="3"/>
                <c:pt idx="0">
                  <c:v>0.65400000000000003</c:v>
                </c:pt>
                <c:pt idx="1">
                  <c:v>0.65400000000000003</c:v>
                </c:pt>
                <c:pt idx="2">
                  <c:v>0.65400000000000003</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510231472"/>
        <c:axId val="510231864"/>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Essex Fells borough</c:v>
                </c:pt>
                <c:pt idx="1">
                  <c:v>West Caldwell township</c:v>
                </c:pt>
                <c:pt idx="2">
                  <c:v>Belleville township</c:v>
                </c:pt>
              </c:strCache>
            </c:strRef>
          </c:cat>
          <c:val>
            <c:numRef>
              <c:f>Sheet1!$B$2:$B$4</c:f>
              <c:numCache>
                <c:formatCode>0%</c:formatCode>
                <c:ptCount val="3"/>
                <c:pt idx="0">
                  <c:v>0.89400000000000002</c:v>
                </c:pt>
                <c:pt idx="1">
                  <c:v>0.81799999999999995</c:v>
                </c:pt>
                <c:pt idx="2">
                  <c:v>0.47799999999999998</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510129296"/>
        <c:axId val="510128904"/>
      </c:barChart>
      <c:catAx>
        <c:axId val="510231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31864"/>
        <c:crosses val="autoZero"/>
        <c:auto val="1"/>
        <c:lblAlgn val="ctr"/>
        <c:lblOffset val="100"/>
        <c:noMultiLvlLbl val="0"/>
      </c:catAx>
      <c:valAx>
        <c:axId val="510231864"/>
        <c:scaling>
          <c:orientation val="minMax"/>
        </c:scaling>
        <c:delete val="1"/>
        <c:axPos val="b"/>
        <c:numFmt formatCode="0%" sourceLinked="1"/>
        <c:majorTickMark val="none"/>
        <c:minorTickMark val="none"/>
        <c:tickLblPos val="nextTo"/>
        <c:crossAx val="510231472"/>
        <c:crosses val="autoZero"/>
        <c:crossBetween val="between"/>
      </c:valAx>
      <c:valAx>
        <c:axId val="510128904"/>
        <c:scaling>
          <c:orientation val="minMax"/>
        </c:scaling>
        <c:delete val="1"/>
        <c:axPos val="t"/>
        <c:numFmt formatCode="0%" sourceLinked="1"/>
        <c:majorTickMark val="out"/>
        <c:minorTickMark val="none"/>
        <c:tickLblPos val="nextTo"/>
        <c:crossAx val="510129296"/>
        <c:crosses val="max"/>
        <c:crossBetween val="between"/>
      </c:valAx>
      <c:catAx>
        <c:axId val="510129296"/>
        <c:scaling>
          <c:orientation val="minMax"/>
        </c:scaling>
        <c:delete val="1"/>
        <c:axPos val="l"/>
        <c:numFmt formatCode="General" sourceLinked="1"/>
        <c:majorTickMark val="out"/>
        <c:minorTickMark val="none"/>
        <c:tickLblPos val="nextTo"/>
        <c:crossAx val="510128904"/>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462598425196854"/>
          <c:y val="0.8090689093830643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essex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s://www.probononj.org/ProviderDirectory.aspx" TargetMode="External"/><Relationship Id="rId5" Type="http://schemas.openxmlformats.org/officeDocument/2006/relationships/hyperlink" Target="http://www.fsoec.org/" TargetMode="External"/><Relationship Id="rId4" Type="http://schemas.openxmlformats.org/officeDocument/2006/relationships/hyperlink" Target="https://www.embrella.org/suppor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2</a:t>
            </a:r>
            <a:r>
              <a:rPr lang="en-US" baseline="30000" dirty="0"/>
              <a:t>nd</a:t>
            </a:r>
            <a:r>
              <a:rPr lang="en-US" dirty="0"/>
              <a:t> highest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similar numbers of children are in each age grouping. </a:t>
            </a:r>
          </a:p>
          <a:p>
            <a:r>
              <a:rPr lang="en-US" dirty="0"/>
              <a:t> </a:t>
            </a:r>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the percentages of children per age category vary slightly compared to each other, and compared to the overall percentages in NJ.</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highest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4980</a:t>
            </a:r>
          </a:p>
          <a:p>
            <a:pPr marL="640594" lvl="1" indent="-174708">
              <a:buFont typeface="Arial" panose="020B0604020202020204" pitchFamily="34" charset="0"/>
              <a:buChar char="•"/>
            </a:pPr>
            <a:r>
              <a:rPr lang="en-US" dirty="0"/>
              <a:t>Out-of-home placement: 1004</a:t>
            </a:r>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lower in 2018 than in previous 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families living in poverty than the NJ average. </a:t>
            </a:r>
          </a:p>
          <a:p>
            <a:pPr marL="640594" lvl="1"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remained steady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Newark and City of Orange have the highest poverty rates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4</a:t>
            </a:r>
            <a:r>
              <a:rPr lang="en-US" baseline="30000" dirty="0"/>
              <a:t>th</a:t>
            </a:r>
            <a:r>
              <a:rPr lang="en-US" dirty="0"/>
              <a:t> least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lower than the state median and similar to than the national median.  </a:t>
            </a:r>
          </a:p>
          <a:p>
            <a:pPr marL="174708" indent="-174708">
              <a:buFont typeface="Arial" panose="020B0604020202020204" pitchFamily="34" charset="0"/>
              <a:buChar char="•"/>
            </a:pPr>
            <a:r>
              <a:rPr lang="en-US" dirty="0"/>
              <a:t>This county’s median household income tended to increase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Newark and City of Orange have the lowest median household income.</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 county’s percentage of households experiencing severe housing burden has increased slightly between 2014 and 2019. </a:t>
            </a:r>
          </a:p>
          <a:p>
            <a:endParaRPr lang="en-US" dirty="0" smtClean="0"/>
          </a:p>
          <a:p>
            <a:r>
              <a:rPr lang="en-US" dirty="0" smtClean="0"/>
              <a:t>Severe housing burden is defined as households with at least 1 of 4 housing problems including: overcrowding, high housing costs, lack of kitchen facilities, or lack of plumbing facilities. </a:t>
            </a:r>
          </a:p>
          <a:p>
            <a:endParaRPr lang="en-US" dirty="0" smtClean="0"/>
          </a:p>
          <a:p>
            <a:r>
              <a:rPr lang="en-US" dirty="0" smtClean="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endParaRPr lang="en-US" dirty="0" smtClean="0"/>
          </a:p>
          <a:p>
            <a:r>
              <a:rPr lang="en-US" dirty="0" smtClean="0"/>
              <a:t>Municipality data available? 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996773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slightly decreasing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higher than the state average and higher than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slightly decreased between 2013 and 2017.</a:t>
            </a:r>
          </a:p>
          <a:p>
            <a:pPr marL="174708" indent="-174708">
              <a:buFont typeface="Arial" panose="020B0604020202020204" pitchFamily="34" charset="0"/>
              <a:buChar char="•"/>
            </a:pPr>
            <a:r>
              <a:rPr lang="en-US" dirty="0"/>
              <a:t>The number of children receiving FRL has increased between the school years shown. </a:t>
            </a:r>
          </a:p>
          <a:p>
            <a:pPr marL="174708" indent="-174708">
              <a:buFont typeface="Arial" panose="020B0604020202020204" pitchFamily="34" charset="0"/>
              <a:buChar char="•"/>
            </a:pPr>
            <a:r>
              <a:rPr lang="en-US" dirty="0"/>
              <a:t>The number of children receiving NJ SNAP benefits (formerly food stamps) has decreased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middling side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toddler and pre-K childcare costs appear slightly higher than 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slightly longer commute to work than the state average of 31.5 minutes.</a:t>
            </a:r>
          </a:p>
          <a:p>
            <a:pPr marL="640594" lvl="1" indent="-174708">
              <a:buFont typeface="Arial" panose="020B0604020202020204" pitchFamily="34" charset="0"/>
              <a:buChar char="•"/>
            </a:pPr>
            <a:r>
              <a:rPr lang="en-US" dirty="0"/>
              <a:t>Only 4 counties in NJ have estimated average commute times shorter than the national average. </a:t>
            </a:r>
          </a:p>
          <a:p>
            <a:pPr marL="174708" indent="-174708">
              <a:buFont typeface="Arial" panose="020B0604020202020204" pitchFamily="34" charset="0"/>
              <a:buChar char="•"/>
            </a:pPr>
            <a:r>
              <a:rPr lang="en-US" dirty="0"/>
              <a:t>This county’s average travel time to work has tended to increase slightly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Milburn and Maplewood have the longest average commute times.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a:t>
            </a:r>
            <a:r>
              <a:rPr lang="en-US" dirty="0" smtClean="0"/>
              <a:t>Black/African American, </a:t>
            </a:r>
            <a:r>
              <a:rPr lang="en-US" dirty="0" smtClean="0"/>
              <a:t>Hispanic/Latino</a:t>
            </a:r>
            <a:r>
              <a:rPr lang="en-US" dirty="0"/>
              <a:t>, </a:t>
            </a:r>
            <a:r>
              <a:rPr lang="en-US" dirty="0" smtClean="0"/>
              <a:t>and “Other” residents</a:t>
            </a:r>
            <a:r>
              <a:rPr lang="en-US" dirty="0"/>
              <a:t>, and lower proportions of White and Asian 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2</a:t>
            </a:r>
            <a:r>
              <a:rPr lang="en-US" baseline="30000" dirty="0"/>
              <a:t>nd</a:t>
            </a:r>
            <a:r>
              <a:rPr lang="en-US" dirty="0"/>
              <a:t> lowest proportion of their income on transportation as compared to other NJ counties.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the 2</a:t>
            </a:r>
            <a:r>
              <a:rPr lang="en-US" baseline="30000" dirty="0"/>
              <a:t>nd</a:t>
            </a:r>
            <a:r>
              <a:rPr lang="en-US" dirty="0"/>
              <a:t> lowest 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minors without insurance than the state average. </a:t>
            </a:r>
          </a:p>
          <a:p>
            <a:pPr marL="640594" lvl="1" indent="-174708">
              <a:buFont typeface="Arial" panose="020B0604020202020204" pitchFamily="34" charset="0"/>
              <a:buChar char="•"/>
            </a:pPr>
            <a:r>
              <a:rPr lang="en-US" dirty="0"/>
              <a:t>Only 4 counties in NJ have higher estimated percentages of children without insurance than the national average. </a:t>
            </a:r>
          </a:p>
          <a:p>
            <a:pPr marL="174708" indent="-174708">
              <a:buFont typeface="Arial" panose="020B0604020202020204" pitchFamily="34" charset="0"/>
              <a:buChar char="•"/>
            </a:pPr>
            <a:r>
              <a:rPr lang="en-US" dirty="0"/>
              <a:t>In this county, the percentage of minors without insurance has decreased slightly over 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Irvington and Newark have the largest percentages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child immunization rates have remained mostly steady between 2013 and 2019.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highest report of late or lack of prenatal care of the NJ counties.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reports of late or lack of prenatal care has increased </a:t>
            </a:r>
            <a:r>
              <a:rPr lang="en-US"/>
              <a:t>between 2016 </a:t>
            </a:r>
            <a:r>
              <a:rPr lang="en-US" dirty="0"/>
              <a:t>and 2018.</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higher weekly wage than the state average.</a:t>
            </a:r>
          </a:p>
          <a:p>
            <a:pPr marL="174708" indent="-174708">
              <a:buFont typeface="Arial" panose="020B0604020202020204" pitchFamily="34" charset="0"/>
              <a:buChar char="•"/>
            </a:pPr>
            <a:r>
              <a:rPr lang="en-US" dirty="0"/>
              <a:t>In this county, the average annual wage has increased slightly between 2016 and 2018.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fairly steady by race,</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White residents decreasing and Hispanic/Latino residents increasing very slightly.</a:t>
            </a:r>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higher than the state's rate and tended to follow similar patterns across the year.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higher than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both males and females tend to have a lower median income than the state average, and a slightly higher median income to the national average.</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for males and females has slightly increased between 2013 and 2017. Men consistently earn about $8K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the highest one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9</a:t>
            </a:r>
            <a:r>
              <a:rPr lang="en-US" baseline="30000" dirty="0"/>
              <a:t>th</a:t>
            </a:r>
            <a:r>
              <a:rPr lang="en-US" dirty="0"/>
              <a:t> highest juvenile arrest rate in the state.</a:t>
            </a:r>
          </a:p>
          <a:p>
            <a:pPr marL="174708" indent="-174708">
              <a:buFont typeface="Arial" panose="020B0604020202020204" pitchFamily="34" charset="0"/>
              <a:buChar char="•"/>
            </a:pPr>
            <a:r>
              <a:rPr lang="en-US" dirty="0"/>
              <a:t>This rate has decreased slightly between 2012 and 2016, and is similar to the NJ average.</a:t>
            </a:r>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for most counties, and for some years.</a:t>
            </a:r>
          </a:p>
          <a:p>
            <a:pPr marL="174708" indent="-174708">
              <a:buFont typeface="Arial" panose="020B0604020202020204" pitchFamily="34" charset="0"/>
              <a:buChar char="•"/>
            </a:pPr>
            <a:r>
              <a:rPr lang="en-US" dirty="0"/>
              <a:t> Of the counties with data available, this county’s homicide rate was at the top.</a:t>
            </a:r>
          </a:p>
          <a:p>
            <a:pPr marL="174708" indent="-174708">
              <a:buFont typeface="Arial" panose="020B0604020202020204" pitchFamily="34" charset="0"/>
              <a:buChar char="•"/>
            </a:pPr>
            <a:r>
              <a:rPr lang="en-US" dirty="0"/>
              <a:t>For years with calculated rates for this county, the homicide rate tended to decrease slightly.</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Fairfield is composed of mostly White residents, while a majority of East Orange residents are Black/African </a:t>
            </a:r>
            <a:r>
              <a:rPr lang="en-US" dirty="0" smtClean="0"/>
              <a:t>American. </a:t>
            </a:r>
            <a:endParaRPr lang="en-US" dirty="0"/>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Blanks indicate the number of deaths was too small to calculate reliable rates. Most counties will have blanks in this section.</a:t>
            </a:r>
          </a:p>
          <a:p>
            <a:pPr marL="174708" indent="-174708">
              <a:buFont typeface="Arial" panose="020B0604020202020204" pitchFamily="34" charset="0"/>
              <a:buChar char="•"/>
            </a:pPr>
            <a:r>
              <a:rPr lang="en-US" dirty="0"/>
              <a:t>This county’s homicide rates for Black, non-Hispanic residents was higher than for Hispanic residents.  </a:t>
            </a:r>
          </a:p>
          <a:p>
            <a:pPr marL="174708" indent="-174708">
              <a:buFont typeface="Arial" panose="020B0604020202020204" pitchFamily="34" charset="0"/>
              <a:buChar char="•"/>
            </a:pPr>
            <a:r>
              <a:rPr lang="en-US" dirty="0"/>
              <a:t>Males had higher homicide rates than Females.</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highest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has increased between 2012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Newark had the highest number of domestic violence incidents reported in the county. </a:t>
            </a:r>
          </a:p>
          <a:p>
            <a:r>
              <a:rPr lang="en-US" dirty="0"/>
              <a:t> </a:t>
            </a:r>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increased steadily, roughly tripling in 5 years.</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overdoses 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majority of mental health programs available are outpatient, followed supportive housing.</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above the state average. </a:t>
            </a:r>
          </a:p>
          <a:p>
            <a:pPr marL="174708" indent="-174708">
              <a:buFont typeface="Arial" panose="020B0604020202020204" pitchFamily="34" charset="0"/>
              <a:buChar char="•"/>
            </a:pPr>
            <a:r>
              <a:rPr lang="en-US" dirty="0"/>
              <a:t>This counties percentage of foreign-born residents has increased slightly over the past 5 years. </a:t>
            </a:r>
          </a:p>
          <a:p>
            <a:r>
              <a:rPr lang="en-US" dirty="0"/>
              <a:t> </a:t>
            </a:r>
          </a:p>
          <a:p>
            <a:r>
              <a:rPr lang="en-US" dirty="0"/>
              <a:t> </a:t>
            </a:r>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below the state average.</a:t>
            </a:r>
          </a:p>
          <a:p>
            <a:pPr marL="174708" indent="-174708">
              <a:buFont typeface="Arial" panose="020B0604020202020204" pitchFamily="34" charset="0"/>
              <a:buChar char="•"/>
            </a:pPr>
            <a:r>
              <a:rPr lang="en-US" dirty="0"/>
              <a:t>Over time, the percentage of the population reporting mental health distress in this phone survey has slightly decreased.</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non-Hispanic residents reported symptoms of mental health distress most frequently, followed by Black/African/American, non-Hispanic, then Hispanic/Latino residents. </a:t>
            </a:r>
          </a:p>
          <a:p>
            <a:pPr marL="174708" indent="-174708">
              <a:buFont typeface="Arial" panose="020B0604020202020204" pitchFamily="34" charset="0"/>
              <a:buChar char="•"/>
            </a:pPr>
            <a:r>
              <a:rPr lang="en-US" dirty="0"/>
              <a:t>Symptoms of mental health distress were reported by Women at a similar rate to 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below the state average.</a:t>
            </a:r>
          </a:p>
          <a:p>
            <a:pPr marL="174708" indent="-174708">
              <a:buFont typeface="Arial" panose="020B0604020202020204" pitchFamily="34" charset="0"/>
              <a:buChar char="•"/>
            </a:pPr>
            <a:r>
              <a:rPr lang="en-US" dirty="0"/>
              <a:t>Over time, the percentage of the population reporting depression in this phone survey has varied slightly. </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Hispanic/Latino resident reported diagnosed depression, most frequently, followed by White, non-Hispanic, then Black, non-Hispanic residents.</a:t>
            </a:r>
          </a:p>
          <a:p>
            <a:pPr marL="174708" indent="-174708">
              <a:buFont typeface="Arial" panose="020B0604020202020204" pitchFamily="34" charset="0"/>
              <a:buChar char="•"/>
            </a:pPr>
            <a:r>
              <a:rPr lang="en-US" dirty="0"/>
              <a:t>Diagnosed depression was reported more frequently by Women than by Men. </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2</a:t>
            </a:r>
            <a:r>
              <a:rPr lang="en-US" baseline="30000" dirty="0"/>
              <a:t>nd</a:t>
            </a:r>
            <a:r>
              <a:rPr lang="en-US" dirty="0"/>
              <a:t> highest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below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highest number 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a:t>Did not include individual counselors. Is not an exhaustive list.</a:t>
            </a:r>
          </a:p>
          <a:p>
            <a:r>
              <a:rPr lang="en-US" dirty="0"/>
              <a:t> </a:t>
            </a:r>
          </a:p>
          <a:p>
            <a:r>
              <a:rPr lang="en-US" b="1" dirty="0"/>
              <a:t>Sources include:</a:t>
            </a:r>
            <a:endParaRPr lang="en-US" dirty="0"/>
          </a:p>
          <a:p>
            <a:pPr defTabSz="921223">
              <a:defRPr/>
            </a:pPr>
            <a:r>
              <a:rPr lang="en-US" dirty="0" smtClean="0"/>
              <a:t>16.1. </a:t>
            </a:r>
            <a:r>
              <a:rPr lang="en-US" dirty="0" smtClean="0">
                <a:hlinkClick r:id="rId3"/>
              </a:rPr>
              <a:t>https://www.Essexresourcenet.org/community-services/family-support-services/</a:t>
            </a:r>
            <a:r>
              <a:rPr lang="en-US" dirty="0" smtClean="0"/>
              <a:t> </a:t>
            </a:r>
          </a:p>
          <a:p>
            <a:pPr defTabSz="921223">
              <a:defRPr/>
            </a:pPr>
            <a:r>
              <a:rPr lang="en-US" dirty="0" smtClean="0">
                <a:hlinkClick r:id="rId4"/>
              </a:rPr>
              <a:t>https://www.embrella.org/support/</a:t>
            </a:r>
            <a:endParaRPr lang="en-US" dirty="0" smtClean="0"/>
          </a:p>
          <a:p>
            <a:pPr defTabSz="921223">
              <a:defRPr/>
            </a:pPr>
            <a:r>
              <a:rPr lang="en-US" dirty="0" smtClean="0">
                <a:hlinkClick r:id="rId5"/>
              </a:rPr>
              <a:t>http://www.fsoec.org/</a:t>
            </a:r>
            <a:endParaRPr lang="en-US" dirty="0" smtClean="0"/>
          </a:p>
          <a:p>
            <a:pPr defTabSz="921223">
              <a:defRPr/>
            </a:pPr>
            <a:endParaRPr lang="en-US" smtClean="0"/>
          </a:p>
          <a:p>
            <a:pPr defTabSz="921223">
              <a:defRPr/>
            </a:pPr>
            <a:r>
              <a:rPr lang="en-US" smtClean="0"/>
              <a:t>16.2</a:t>
            </a:r>
            <a:r>
              <a:rPr lang="en-US" dirty="0" smtClean="0"/>
              <a:t>. </a:t>
            </a:r>
            <a:r>
              <a:rPr lang="en-US" dirty="0" smtClean="0">
                <a:hlinkClick r:id="rId6"/>
              </a:rPr>
              <a:t>https://www.probononj.org/ProviderDirectory.aspx</a:t>
            </a:r>
            <a:endParaRPr lang="en-US" dirty="0" smtClean="0"/>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City of Orange township and Irvington township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below the state average.</a:t>
            </a:r>
          </a:p>
          <a:p>
            <a:pPr marL="174708" indent="-174708">
              <a:buFont typeface="Arial" panose="020B0604020202020204" pitchFamily="34" charset="0"/>
              <a:buChar char="•"/>
            </a:pPr>
            <a:r>
              <a:rPr lang="en-US" dirty="0"/>
              <a:t>In this county, the percentage of the population who speaks English ONLY has remained steady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Belleville township has the lowest proportion of residents who speak English-only, while Essex Fells borough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itle 1">
            <a:extLst>
              <a:ext uri="{FF2B5EF4-FFF2-40B4-BE49-F238E27FC236}">
                <a16:creationId xmlns:a16="http://schemas.microsoft.com/office/drawing/2014/main" id="{B174D015-0C4B-4048-9105-5C80F75BB3C9}"/>
              </a:ext>
            </a:extLst>
          </p:cNvPr>
          <p:cNvSpPr txBox="1">
            <a:spLocks/>
          </p:cNvSpPr>
          <p:nvPr userDrawn="1"/>
        </p:nvSpPr>
        <p:spPr>
          <a:xfrm>
            <a:off x="-69866" y="39983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Essex</a:t>
            </a:r>
          </a:p>
          <a:p>
            <a:pPr>
              <a:lnSpc>
                <a:spcPct val="90000"/>
              </a:lnSpc>
            </a:pPr>
            <a:r>
              <a:rPr lang="en-US" spc="-200" dirty="0">
                <a:solidFill>
                  <a:schemeClr val="bg1"/>
                </a:solidFill>
                <a:latin typeface="Franklin Gothic Demi" panose="020B0703020102020204" pitchFamily="34" charset="0"/>
              </a:rPr>
              <a:t>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118" y="319160"/>
            <a:ext cx="2121853" cy="4017374"/>
          </a:xfrm>
          <a:prstGeom prst="rect">
            <a:avLst/>
          </a:prstGeom>
        </p:spPr>
      </p:pic>
      <p:pic>
        <p:nvPicPr>
          <p:cNvPr id="6" name="Picture 5"/>
          <p:cNvPicPr>
            <a:picLocks noChangeAspect="1"/>
          </p:cNvPicPr>
          <p:nvPr userDrawn="1"/>
        </p:nvPicPr>
        <p:blipFill>
          <a:blip r:embed="rId3">
            <a:duotone>
              <a:prstClr val="black"/>
              <a:schemeClr val="accent6">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4307048" y="124682"/>
            <a:ext cx="6262525" cy="6608634"/>
          </a:xfrm>
          <a:prstGeom prst="rect">
            <a:avLst/>
          </a:prstGeom>
        </p:spPr>
      </p:pic>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8"/>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
        <p:nvSpPr>
          <p:cNvPr id="12" name="Rectangle 11">
            <a:extLst>
              <a:ext uri="{FF2B5EF4-FFF2-40B4-BE49-F238E27FC236}">
                <a16:creationId xmlns:a16="http://schemas.microsoft.com/office/drawing/2014/main" id="{375B0E80-599F-43BA-88E2-C71088FC466C}"/>
              </a:ext>
            </a:extLst>
          </p:cNvPr>
          <p:cNvSpPr/>
          <p:nvPr userDrawn="1"/>
        </p:nvSpPr>
        <p:spPr>
          <a:xfrm>
            <a:off x="3553634" y="821724"/>
            <a:ext cx="4046701" cy="6400800"/>
          </a:xfrm>
          <a:prstGeom prst="rect">
            <a:avLst/>
          </a:prstGeom>
        </p:spPr>
        <p:txBody>
          <a:bodyPr wrap="square">
            <a:noAutofit/>
          </a:bodyPr>
          <a:lstStyle/>
          <a:p>
            <a:pPr>
              <a:spcBef>
                <a:spcPts val="600"/>
              </a:spcBef>
            </a:pPr>
            <a:r>
              <a:rPr lang="en-US" sz="1400" spc="-20" dirty="0">
                <a:latin typeface="Franklin Gothic Medium" panose="020B0603020102020204" pitchFamily="34" charset="0"/>
              </a:rPr>
              <a:t>Programs for Parents </a:t>
            </a:r>
            <a:r>
              <a:rPr lang="en-US" sz="1200" spc="-20" dirty="0">
                <a:solidFill>
                  <a:srgbClr val="C00000"/>
                </a:solidFill>
                <a:latin typeface="Franklin Gothic Medium" panose="020B0603020102020204" pitchFamily="34" charset="0"/>
              </a:rPr>
              <a:t>{childcare]</a:t>
            </a:r>
          </a:p>
          <a:p>
            <a:pPr>
              <a:spcBef>
                <a:spcPts val="600"/>
              </a:spcBef>
            </a:pPr>
            <a:r>
              <a:rPr lang="en-US" sz="1400" spc="-20" dirty="0">
                <a:latin typeface="Franklin Gothic Medium" panose="020B0603020102020204" pitchFamily="34" charset="0"/>
              </a:rPr>
              <a:t>Inspire the Youth </a:t>
            </a:r>
            <a:r>
              <a:rPr lang="en-US" sz="1200" spc="-20" dirty="0">
                <a:solidFill>
                  <a:srgbClr val="C00000"/>
                </a:solidFill>
                <a:latin typeface="Franklin Gothic Medium" panose="020B0603020102020204" pitchFamily="34" charset="0"/>
              </a:rPr>
              <a:t>[Mentoring/Tutoring for families involved in CMO or MRSS services]</a:t>
            </a:r>
          </a:p>
          <a:p>
            <a:pPr>
              <a:spcBef>
                <a:spcPts val="600"/>
              </a:spcBef>
            </a:pPr>
            <a:r>
              <a:rPr lang="en-US" sz="1400" spc="-20" dirty="0">
                <a:latin typeface="Franklin Gothic Medium" panose="020B0603020102020204" pitchFamily="34" charset="0"/>
              </a:rPr>
              <a:t>Project 99 </a:t>
            </a:r>
            <a:r>
              <a:rPr lang="en-US" sz="1200" spc="-20" dirty="0">
                <a:solidFill>
                  <a:srgbClr val="C00000"/>
                </a:solidFill>
                <a:latin typeface="Franklin Gothic Medium" panose="020B0603020102020204" pitchFamily="34" charset="0"/>
              </a:rPr>
              <a:t>[Child centered and family focused intensive services]</a:t>
            </a:r>
          </a:p>
          <a:p>
            <a:pPr>
              <a:spcBef>
                <a:spcPts val="600"/>
              </a:spcBef>
            </a:pPr>
            <a:r>
              <a:rPr lang="en-US" sz="1400" spc="-20" dirty="0">
                <a:latin typeface="Franklin Gothic Medium" panose="020B0603020102020204" pitchFamily="34" charset="0"/>
              </a:rPr>
              <a:t>Kinship Navigator Program/Salvation Army </a:t>
            </a:r>
          </a:p>
          <a:p>
            <a:pPr>
              <a:spcBef>
                <a:spcPts val="600"/>
              </a:spcBef>
            </a:pPr>
            <a:r>
              <a:rPr lang="en-US" sz="1400" spc="-20" dirty="0" err="1">
                <a:latin typeface="Franklin Gothic Medium" panose="020B0603020102020204" pitchFamily="34" charset="0"/>
              </a:rPr>
              <a:t>Embrella</a:t>
            </a:r>
            <a:r>
              <a:rPr lang="en-US" sz="1400" spc="-20" dirty="0">
                <a:latin typeface="Franklin Gothic Medium" panose="020B0603020102020204" pitchFamily="34" charset="0"/>
              </a:rPr>
              <a:t> </a:t>
            </a:r>
            <a:r>
              <a:rPr lang="en-US" sz="1200" spc="-20" dirty="0">
                <a:solidFill>
                  <a:srgbClr val="C00000"/>
                </a:solidFill>
                <a:latin typeface="Franklin Gothic Medium" panose="020B0603020102020204" pitchFamily="34" charset="0"/>
              </a:rPr>
              <a:t>[Embracing and empowering foster, adoptive &amp; kinship families]</a:t>
            </a:r>
          </a:p>
          <a:p>
            <a:pPr>
              <a:spcBef>
                <a:spcPts val="600"/>
              </a:spcBef>
            </a:pPr>
            <a:r>
              <a:rPr lang="en-US" sz="1400" spc="-20" dirty="0">
                <a:latin typeface="Franklin Gothic Medium" panose="020B0603020102020204" pitchFamily="34" charset="0"/>
              </a:rPr>
              <a:t>Family Support Organization of Essex County </a:t>
            </a:r>
            <a:r>
              <a:rPr lang="en-US" sz="1200" spc="-20" dirty="0">
                <a:solidFill>
                  <a:srgbClr val="C00000"/>
                </a:solidFill>
                <a:latin typeface="Franklin Gothic Medium" panose="020B0603020102020204" pitchFamily="34" charset="0"/>
              </a:rPr>
              <a:t>[peer support, education, advocacy]</a:t>
            </a:r>
          </a:p>
          <a:p>
            <a:pPr>
              <a:spcBef>
                <a:spcPts val="600"/>
              </a:spcBef>
            </a:pPr>
            <a:r>
              <a:rPr lang="en-US" sz="1400" spc="-20" dirty="0">
                <a:latin typeface="Franklin Gothic Medium" panose="020B0603020102020204" pitchFamily="34" charset="0"/>
              </a:rPr>
              <a:t>New Jersey Kinship Legal Guardian Resource Center</a:t>
            </a:r>
          </a:p>
          <a:p>
            <a:pPr>
              <a:spcBef>
                <a:spcPts val="600"/>
              </a:spcBef>
            </a:pPr>
            <a:r>
              <a:rPr lang="en-US" sz="1400" spc="-20" dirty="0">
                <a:latin typeface="Franklin Gothic Medium" panose="020B0603020102020204" pitchFamily="34" charset="0"/>
              </a:rPr>
              <a:t>New Jersey Adoption Resource Clearing House </a:t>
            </a:r>
          </a:p>
          <a:p>
            <a:pPr>
              <a:spcBef>
                <a:spcPts val="600"/>
              </a:spcBef>
            </a:pPr>
            <a:r>
              <a:rPr lang="en-US" sz="1400" spc="-20" dirty="0">
                <a:latin typeface="Franklin Gothic Medium" panose="020B0603020102020204" pitchFamily="34" charset="0"/>
              </a:rPr>
              <a:t>Family Success Centers located throughout Essex County (9 centers)</a:t>
            </a:r>
          </a:p>
          <a:p>
            <a:endParaRPr lang="en-US" sz="1200" spc="-20" dirty="0">
              <a:solidFill>
                <a:srgbClr val="C00000"/>
              </a:solidFill>
              <a:latin typeface="Franklin Gothic Medium" panose="020B0603020102020204" pitchFamily="34" charset="0"/>
            </a:endParaRPr>
          </a:p>
          <a:p>
            <a:endParaRPr lang="en-US" sz="900" dirty="0">
              <a:solidFill>
                <a:srgbClr val="C00000"/>
              </a:solidFill>
              <a:latin typeface="Franklin Gothic Medium" panose="020B0603020102020204" pitchFamily="34" charset="0"/>
            </a:endParaRPr>
          </a:p>
          <a:p>
            <a:endParaRPr lang="en-US" sz="900" dirty="0">
              <a:solidFill>
                <a:srgbClr val="C00000"/>
              </a:solidFill>
              <a:latin typeface="Franklin Gothic Medium" panose="020B0603020102020204" pitchFamily="34" charset="0"/>
            </a:endParaRPr>
          </a:p>
          <a:p>
            <a:endParaRPr lang="en-US" sz="1050" dirty="0">
              <a:latin typeface="Franklin Gothic Medium" panose="020B0603020102020204" pitchFamily="34" charset="0"/>
            </a:endParaRPr>
          </a:p>
          <a:p>
            <a:pPr defTabSz="904046">
              <a:defRPr/>
            </a:pPr>
            <a:r>
              <a:rPr lang="en-US" sz="1050" dirty="0">
                <a:latin typeface="Franklin Gothic Medium" panose="020B0603020102020204" pitchFamily="34" charset="0"/>
              </a:rPr>
              <a:t>Sources: Essexresourcenet.org, www.embrella.org/support/, </a:t>
            </a:r>
          </a:p>
          <a:p>
            <a:r>
              <a:rPr lang="en-US" sz="1050" dirty="0">
                <a:latin typeface="Franklin Gothic Medium" panose="020B0603020102020204" pitchFamily="34" charset="0"/>
              </a:rPr>
              <a:t>*35+ agencies described, not all are included here.</a:t>
            </a:r>
          </a:p>
          <a:p>
            <a:endParaRPr lang="en-US" sz="1050" dirty="0">
              <a:latin typeface="Franklin Gothic Medium" panose="020B0603020102020204" pitchFamily="34" charset="0"/>
            </a:endParaRPr>
          </a:p>
        </p:txBody>
      </p:sp>
      <p:sp>
        <p:nvSpPr>
          <p:cNvPr id="13" name="Rectangle 12">
            <a:extLst>
              <a:ext uri="{FF2B5EF4-FFF2-40B4-BE49-F238E27FC236}">
                <a16:creationId xmlns:a16="http://schemas.microsoft.com/office/drawing/2014/main" id="{C4C8D5A1-FD7A-47F2-82EE-68F312D0283E}"/>
              </a:ext>
            </a:extLst>
          </p:cNvPr>
          <p:cNvSpPr/>
          <p:nvPr userDrawn="1"/>
        </p:nvSpPr>
        <p:spPr>
          <a:xfrm>
            <a:off x="8001000" y="659851"/>
            <a:ext cx="3886200" cy="5577840"/>
          </a:xfrm>
          <a:prstGeom prst="rect">
            <a:avLst/>
          </a:prstGeom>
        </p:spPr>
        <p:txBody>
          <a:bodyPr wrap="square">
            <a:noAutofit/>
          </a:bodyPr>
          <a:lstStyle/>
          <a:p>
            <a:r>
              <a:rPr lang="en-US" sz="1050" dirty="0">
                <a:solidFill>
                  <a:srgbClr val="C00000"/>
                </a:solidFill>
                <a:latin typeface="Franklin Gothic Medium" panose="020B0603020102020204" pitchFamily="34" charset="0"/>
              </a:rPr>
              <a:t>General</a:t>
            </a:r>
          </a:p>
          <a:p>
            <a:r>
              <a:rPr lang="en-US" sz="1200" spc="-20" dirty="0">
                <a:latin typeface="Franklin Gothic Medium" panose="020B0603020102020204" pitchFamily="34" charset="0"/>
              </a:rPr>
              <a:t>  Essex Legal Aid Association</a:t>
            </a:r>
          </a:p>
          <a:p>
            <a:r>
              <a:rPr lang="en-US" sz="1200" spc="-20" dirty="0">
                <a:latin typeface="Franklin Gothic Medium" panose="020B0603020102020204" pitchFamily="34" charset="0"/>
              </a:rPr>
              <a:t>  Legal Services of NJ</a:t>
            </a:r>
          </a:p>
          <a:p>
            <a:r>
              <a:rPr lang="en-US" sz="1200" spc="-20" dirty="0">
                <a:latin typeface="Franklin Gothic Medium" panose="020B0603020102020204" pitchFamily="34" charset="0"/>
              </a:rPr>
              <a:t>  ACLU of NJ</a:t>
            </a:r>
          </a:p>
          <a:p>
            <a:r>
              <a:rPr lang="en-US" sz="1200" spc="-20" dirty="0">
                <a:latin typeface="Franklin Gothic Medium" panose="020B0603020102020204" pitchFamily="34" charset="0"/>
              </a:rPr>
              <a:t>  Volunteer Lawyers for Justice</a:t>
            </a:r>
          </a:p>
          <a:p>
            <a:r>
              <a:rPr lang="en-US" sz="1050" dirty="0">
                <a:solidFill>
                  <a:srgbClr val="C00000"/>
                </a:solidFill>
                <a:latin typeface="Franklin Gothic Medium" panose="020B0603020102020204" pitchFamily="34" charset="0"/>
              </a:rPr>
              <a:t>Immigration / Human Rights</a:t>
            </a:r>
          </a:p>
          <a:p>
            <a:r>
              <a:rPr lang="en-US" sz="1200" spc="-20" dirty="0">
                <a:latin typeface="Franklin Gothic Medium" panose="020B0603020102020204" pitchFamily="34" charset="0"/>
              </a:rPr>
              <a:t>  AFSC Immigrant Rights Program</a:t>
            </a:r>
          </a:p>
          <a:p>
            <a:r>
              <a:rPr lang="en-US" sz="1200" spc="-20" dirty="0">
                <a:latin typeface="Franklin Gothic Medium" panose="020B0603020102020204" pitchFamily="34" charset="0"/>
              </a:rPr>
              <a:t>  Human Rights First</a:t>
            </a:r>
          </a:p>
          <a:p>
            <a:r>
              <a:rPr lang="en-US" sz="1050" dirty="0">
                <a:solidFill>
                  <a:srgbClr val="C00000"/>
                </a:solidFill>
                <a:latin typeface="Franklin Gothic Medium" panose="020B0603020102020204" pitchFamily="34" charset="0"/>
              </a:rPr>
              <a:t>Disability</a:t>
            </a:r>
          </a:p>
          <a:p>
            <a:r>
              <a:rPr lang="en-US" sz="1200" spc="-20" dirty="0">
                <a:latin typeface="Franklin Gothic Medium" panose="020B0603020102020204" pitchFamily="34" charset="0"/>
              </a:rPr>
              <a:t>  Community Health Law Project</a:t>
            </a:r>
          </a:p>
          <a:p>
            <a:r>
              <a:rPr lang="en-US" sz="1200" spc="-20" dirty="0">
                <a:latin typeface="Franklin Gothic Medium" panose="020B0603020102020204" pitchFamily="34" charset="0"/>
              </a:rPr>
              <a:t>  Disability Rights NJ</a:t>
            </a:r>
          </a:p>
          <a:p>
            <a:pPr lvl="0"/>
            <a:r>
              <a:rPr lang="en-US" sz="1050" dirty="0">
                <a:solidFill>
                  <a:srgbClr val="C00000"/>
                </a:solidFill>
                <a:latin typeface="Franklin Gothic Medium" panose="020B0603020102020204" pitchFamily="34" charset="0"/>
              </a:rPr>
              <a:t>Human Rights</a:t>
            </a:r>
          </a:p>
          <a:p>
            <a:r>
              <a:rPr lang="en-US" sz="1050" dirty="0">
                <a:solidFill>
                  <a:srgbClr val="C00000"/>
                </a:solidFill>
                <a:latin typeface="Franklin Gothic Medium" panose="020B0603020102020204" pitchFamily="34" charset="0"/>
              </a:rPr>
              <a:t>Education</a:t>
            </a:r>
          </a:p>
          <a:p>
            <a:r>
              <a:rPr lang="en-US" sz="1200" spc="-20" dirty="0">
                <a:latin typeface="Franklin Gothic Medium" panose="020B0603020102020204" pitchFamily="34" charset="0"/>
              </a:rPr>
              <a:t>  Education Law Center</a:t>
            </a:r>
          </a:p>
          <a:p>
            <a:pPr fontAlgn="base"/>
            <a:r>
              <a:rPr lang="en-US" sz="1200" spc="-20" dirty="0">
                <a:latin typeface="Franklin Gothic Medium" panose="020B0603020102020204" pitchFamily="34" charset="0"/>
              </a:rPr>
              <a:t>  Rutgers School of Law Special Education Clinic</a:t>
            </a:r>
          </a:p>
          <a:p>
            <a:pPr fontAlgn="base"/>
            <a:r>
              <a:rPr lang="en-US" sz="1200" spc="-20" dirty="0">
                <a:latin typeface="Franklin Gothic Medium" panose="020B0603020102020204" pitchFamily="34" charset="0"/>
              </a:rPr>
              <a:t>  SPAN Parent Advocacy Network</a:t>
            </a:r>
          </a:p>
          <a:p>
            <a:r>
              <a:rPr lang="en-US" sz="1050" dirty="0">
                <a:solidFill>
                  <a:srgbClr val="C00000"/>
                </a:solidFill>
                <a:latin typeface="Franklin Gothic Medium" panose="020B0603020102020204" pitchFamily="34" charset="0"/>
              </a:rPr>
              <a:t>Intimate Partner Violence</a:t>
            </a:r>
          </a:p>
          <a:p>
            <a:r>
              <a:rPr lang="en-US" sz="1200" spc="-20" dirty="0">
                <a:latin typeface="Franklin Gothic Medium" panose="020B0603020102020204" pitchFamily="34" charset="0"/>
              </a:rPr>
              <a:t>  </a:t>
            </a:r>
            <a:r>
              <a:rPr lang="en-US" sz="1200" spc="-20" dirty="0" err="1">
                <a:latin typeface="Franklin Gothic Medium" panose="020B0603020102020204" pitchFamily="34" charset="0"/>
              </a:rPr>
              <a:t>Manavi</a:t>
            </a:r>
            <a:r>
              <a:rPr lang="en-US" sz="1050" dirty="0">
                <a:latin typeface="Franklin Gothic Medium" panose="020B0603020102020204" pitchFamily="34" charset="0"/>
              </a:rPr>
              <a:t> </a:t>
            </a:r>
            <a:r>
              <a:rPr lang="en-US" sz="1050" dirty="0">
                <a:solidFill>
                  <a:srgbClr val="C00000"/>
                </a:solidFill>
                <a:latin typeface="Franklin Gothic Medium" panose="020B0603020102020204" pitchFamily="34" charset="0"/>
              </a:rPr>
              <a:t>[Women's Rights]</a:t>
            </a:r>
          </a:p>
          <a:p>
            <a:r>
              <a:rPr lang="en-US" sz="1200" spc="-20" dirty="0">
                <a:latin typeface="Franklin Gothic Medium" panose="020B0603020102020204" pitchFamily="34" charset="0"/>
              </a:rPr>
              <a:t>  Partners for Women &amp; Justice</a:t>
            </a:r>
          </a:p>
          <a:p>
            <a:r>
              <a:rPr lang="en-US" sz="1200" spc="-20" dirty="0">
                <a:latin typeface="Franklin Gothic Medium" panose="020B0603020102020204" pitchFamily="34" charset="0"/>
              </a:rPr>
              <a:t>  Family Connections</a:t>
            </a:r>
          </a:p>
          <a:p>
            <a:r>
              <a:rPr lang="en-US" sz="1200" spc="-20" dirty="0">
                <a:latin typeface="Franklin Gothic Medium" panose="020B0603020102020204" pitchFamily="34" charset="0"/>
              </a:rPr>
              <a:t>  Essex County </a:t>
            </a:r>
            <a:r>
              <a:rPr lang="en-US" sz="1200" spc="-20" dirty="0" err="1">
                <a:latin typeface="Franklin Gothic Medium" panose="020B0603020102020204" pitchFamily="34" charset="0"/>
              </a:rPr>
              <a:t>Fanuky</a:t>
            </a:r>
            <a:r>
              <a:rPr lang="en-US" sz="1200" spc="-20" dirty="0">
                <a:latin typeface="Franklin Gothic Medium" panose="020B0603020102020204" pitchFamily="34" charset="0"/>
              </a:rPr>
              <a:t> Justice Center</a:t>
            </a:r>
          </a:p>
          <a:p>
            <a:r>
              <a:rPr lang="en-US" sz="1200" spc="-20" dirty="0">
                <a:latin typeface="Franklin Gothic Medium" panose="020B0603020102020204" pitchFamily="34" charset="0"/>
              </a:rPr>
              <a:t>  The Rachel Coalition</a:t>
            </a:r>
          </a:p>
          <a:p>
            <a:r>
              <a:rPr lang="en-US" sz="1050" dirty="0">
                <a:solidFill>
                  <a:srgbClr val="C00000"/>
                </a:solidFill>
                <a:latin typeface="Franklin Gothic Medium" panose="020B0603020102020204" pitchFamily="34" charset="0"/>
              </a:rPr>
              <a:t>Military</a:t>
            </a:r>
          </a:p>
          <a:p>
            <a:r>
              <a:rPr lang="en-US" sz="1200" spc="-20" dirty="0">
                <a:latin typeface="Franklin Gothic Medium" panose="020B0603020102020204" pitchFamily="34" charset="0"/>
              </a:rPr>
              <a:t>  Military Legal Assistance Program</a:t>
            </a:r>
          </a:p>
          <a:p>
            <a:r>
              <a:rPr lang="en-US" sz="1050" dirty="0">
                <a:solidFill>
                  <a:srgbClr val="C00000"/>
                </a:solidFill>
                <a:latin typeface="Franklin Gothic Medium" panose="020B0603020102020204" pitchFamily="34" charset="0"/>
              </a:rPr>
              <a:t>LGBTQ</a:t>
            </a:r>
          </a:p>
          <a:p>
            <a:r>
              <a:rPr lang="en-US" sz="1200" spc="-20" dirty="0">
                <a:latin typeface="Franklin Gothic Medium" panose="020B0603020102020204" pitchFamily="34" charset="0"/>
              </a:rPr>
              <a:t>  LGBT Bar Association of Greater NY</a:t>
            </a:r>
          </a:p>
          <a:p>
            <a:r>
              <a:rPr lang="en-US" sz="1050" dirty="0">
                <a:solidFill>
                  <a:srgbClr val="C00000"/>
                </a:solidFill>
                <a:latin typeface="Franklin Gothic Medium" panose="020B0603020102020204" pitchFamily="34" charset="0"/>
              </a:rPr>
              <a:t>Children</a:t>
            </a:r>
          </a:p>
          <a:p>
            <a:r>
              <a:rPr lang="en-US" sz="1200" spc="-20" dirty="0">
                <a:latin typeface="Franklin Gothic Medium" panose="020B0603020102020204" pitchFamily="34" charset="0"/>
              </a:rPr>
              <a:t>  Unchained at Last</a:t>
            </a:r>
            <a:r>
              <a:rPr lang="en-US" sz="1050" dirty="0">
                <a:latin typeface="Franklin Gothic Medium" panose="020B0603020102020204" pitchFamily="34" charset="0"/>
              </a:rPr>
              <a:t> </a:t>
            </a:r>
            <a:r>
              <a:rPr lang="en-US" sz="1050" dirty="0">
                <a:solidFill>
                  <a:srgbClr val="C00000"/>
                </a:solidFill>
                <a:latin typeface="Franklin Gothic Medium" panose="020B0603020102020204" pitchFamily="34" charset="0"/>
              </a:rPr>
              <a:t>[Child Marriage]</a:t>
            </a:r>
          </a:p>
          <a:p>
            <a:r>
              <a:rPr lang="en-US" sz="1100" spc="-20" dirty="0">
                <a:latin typeface="Franklin Gothic Medium" panose="020B0603020102020204" pitchFamily="34" charset="0"/>
              </a:rPr>
              <a:t>  KIND </a:t>
            </a:r>
            <a:r>
              <a:rPr lang="en-US" sz="1100" dirty="0">
                <a:solidFill>
                  <a:srgbClr val="C00000"/>
                </a:solidFill>
                <a:latin typeface="Franklin Gothic Medium" panose="020B0603020102020204" pitchFamily="34" charset="0"/>
              </a:rPr>
              <a:t>[Refugee &amp; Immigrant Children]</a:t>
            </a:r>
          </a:p>
          <a:p>
            <a:pPr fontAlgn="base"/>
            <a:r>
              <a:rPr lang="en-US" sz="1200" spc="-20" dirty="0">
                <a:latin typeface="Franklin Gothic Medium" panose="020B0603020102020204" pitchFamily="34" charset="0"/>
              </a:rPr>
              <a:t>  ACNJ – Children’s Legal Resource Center</a:t>
            </a:r>
          </a:p>
          <a:p>
            <a:pPr fontAlgn="base"/>
            <a:r>
              <a:rPr lang="en-US" sz="1200" spc="-20" dirty="0">
                <a:latin typeface="Franklin Gothic Medium" panose="020B0603020102020204" pitchFamily="34" charset="0"/>
              </a:rPr>
              <a:t>  Rutgers School of Law Child Advocacy Clinic</a:t>
            </a:r>
          </a:p>
          <a:p>
            <a:endParaRPr lang="en-US" sz="1050" dirty="0">
              <a:solidFill>
                <a:srgbClr val="C00000"/>
              </a:solidFill>
              <a:latin typeface="Franklin Gothic Medium" panose="020B0603020102020204" pitchFamily="34" charset="0"/>
            </a:endParaRPr>
          </a:p>
          <a:p>
            <a:endParaRPr lang="en-US" sz="105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127" y="895176"/>
            <a:ext cx="838200" cy="1586992"/>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4963" y="4379386"/>
            <a:ext cx="838200" cy="1586992"/>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2050" y="437976"/>
            <a:ext cx="838200" cy="1586992"/>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2050" y="418831"/>
            <a:ext cx="838200" cy="1586992"/>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57370" y="2606608"/>
            <a:ext cx="838200" cy="1586992"/>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368" y="484327"/>
            <a:ext cx="838200" cy="1586992"/>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8742" y="395508"/>
            <a:ext cx="752857" cy="1425410"/>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5344" y="4857575"/>
            <a:ext cx="838200" cy="1586992"/>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577" y="4719820"/>
            <a:ext cx="838200" cy="1586992"/>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90352" y="361776"/>
            <a:ext cx="838200" cy="1586992"/>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2999" y="290404"/>
            <a:ext cx="725055" cy="1372771"/>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44217" y="345494"/>
            <a:ext cx="838200" cy="1586992"/>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0" y="714983"/>
            <a:ext cx="838200" cy="1586992"/>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4160" y="435911"/>
            <a:ext cx="838200" cy="1586992"/>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6357" y="304800"/>
            <a:ext cx="838200" cy="1586992"/>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5289" y="935539"/>
            <a:ext cx="838200" cy="1586992"/>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sp>
        <p:nvSpPr>
          <p:cNvPr id="6" name="TextBox 5"/>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7.xml"/><Relationship Id="rId7" Type="http://schemas.openxmlformats.org/officeDocument/2006/relationships/image" Target="../media/image2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23.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5.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7.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9.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6.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5.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0.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29.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2.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38.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7.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6.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5.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2.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5.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4.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59.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58.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1.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0.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68.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7.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0.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69.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1.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4.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3.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5.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78.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79.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2.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0.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57199"/>
            <a:ext cx="12953999" cy="73152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Essex County</a:t>
              </a:r>
              <a:endParaRPr lang="en-US" sz="3600" b="1" dirty="0">
                <a:latin typeface="Franklin Gothic Medium Cond" panose="020B0606030402020204" pitchFamily="34" charset="0"/>
              </a:endParaRPr>
            </a:p>
          </p:txBody>
        </p:sp>
        <p:pic>
          <p:nvPicPr>
            <p:cNvPr id="8" name="Picture 7">
              <a:extLst>
                <a:ext uri="{FF2B5EF4-FFF2-40B4-BE49-F238E27FC236}">
                  <a16:creationId xmlns:a16="http://schemas.microsoft.com/office/drawing/2014/main" id="{8A456035-9BDC-465B-9177-FE95E2FE52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55670" y="2073763"/>
              <a:ext cx="796287" cy="1507637"/>
            </a:xfrm>
            <a:prstGeom prst="rect">
              <a:avLst/>
            </a:prstGeom>
          </p:spPr>
        </p:pic>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1629" y="4697205"/>
            <a:ext cx="907867" cy="1718896"/>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82201420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33127794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578205297"/>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691957226"/>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7282749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00529971"/>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496691655"/>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66162680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025148934"/>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700720079"/>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602983176"/>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4138527" y="4800600"/>
            <a:ext cx="7811298" cy="4572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3573755693"/>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006065654"/>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808083379"/>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22108319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64945088"/>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87235166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556953342"/>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56913405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32662545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891701150"/>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280934655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2362102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09227939"/>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1885035200"/>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454071977"/>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0403951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6001619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07166972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69949582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3765442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60433822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38194364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381927709"/>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70852089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869551076"/>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268456203"/>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6520912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58701653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70902282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87140265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13666570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47212620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530328551"/>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60991540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999113162"/>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00839050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163310793"/>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010914174"/>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327202691"/>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61447591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2455815567"/>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837985125"/>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72272789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268126944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19189517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265731629"/>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438918415"/>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928195374"/>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2816682015"/>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2748165699"/>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64749315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252234494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30233232"/>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35578857"/>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3760132747"/>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904289"/>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419815128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31395780"/>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835963284"/>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58580426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7046"/>
          <a:stretch/>
        </p:blipFill>
        <p:spPr>
          <a:xfrm>
            <a:off x="7467600" y="1029442"/>
            <a:ext cx="4876800" cy="5603907"/>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Essex County Basic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00400" y="609600"/>
            <a:ext cx="4457187" cy="5998464"/>
          </a:xfrm>
          <a:prstGeom prst="rect">
            <a:avLst/>
          </a:prstGeom>
        </p:spPr>
      </p:pic>
      <p:sp>
        <p:nvSpPr>
          <p:cNvPr id="4" name="TextBox 1"/>
          <p:cNvSpPr txBox="1"/>
          <p:nvPr/>
        </p:nvSpPr>
        <p:spPr>
          <a:xfrm>
            <a:off x="7618231" y="902694"/>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12">
            <a:extLst>
              <a:ext uri="{FF2B5EF4-FFF2-40B4-BE49-F238E27FC236}">
                <a16:creationId xmlns:a16="http://schemas.microsoft.com/office/drawing/2014/main" id="{C930BC7D-94F5-4A40-A6BB-CB148FB641CB}"/>
              </a:ext>
            </a:extLst>
          </p:cNvPr>
          <p:cNvSpPr txBox="1"/>
          <p:nvPr/>
        </p:nvSpPr>
        <p:spPr>
          <a:xfrm>
            <a:off x="7675180"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a:cs typeface="Calibri"/>
            </a:endParaRPr>
          </a:p>
        </p:txBody>
      </p:sp>
      <p:sp>
        <p:nvSpPr>
          <p:cNvPr id="6" name="TextBox 6"/>
          <p:cNvSpPr txBox="1"/>
          <p:nvPr/>
        </p:nvSpPr>
        <p:spPr>
          <a:xfrm>
            <a:off x="10790729"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14931416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70876502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59197220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499704850"/>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39985186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8887847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53609046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75631335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417338925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39702439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3907846848"/>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23993214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8294"/>
          <a:stretch/>
        </p:blipFill>
        <p:spPr>
          <a:xfrm>
            <a:off x="7020935" y="1051045"/>
            <a:ext cx="5171065" cy="528578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a:t>
            </a:r>
            <a:r>
              <a:rPr lang="en-US" sz="3200" b="1" smtClean="0">
                <a:latin typeface="Franklin Gothic Medium"/>
              </a:rPr>
              <a:t>– Essex </a:t>
            </a:r>
            <a:r>
              <a:rPr lang="en-US" sz="3200" b="1" dirty="0" smtClean="0">
                <a:latin typeface="Franklin Gothic Medium"/>
              </a:rPr>
              <a:t>County Service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00400" y="609600"/>
            <a:ext cx="3958830" cy="5720807"/>
          </a:xfrm>
          <a:prstGeom prst="rect">
            <a:avLst/>
          </a:prstGeom>
        </p:spPr>
      </p:pic>
      <p:sp>
        <p:nvSpPr>
          <p:cNvPr id="4" name="TextBox 6"/>
          <p:cNvSpPr txBox="1"/>
          <p:nvPr/>
        </p:nvSpPr>
        <p:spPr>
          <a:xfrm>
            <a:off x="7091074" y="898219"/>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p>
        </p:txBody>
      </p:sp>
      <p:sp>
        <p:nvSpPr>
          <p:cNvPr id="5" name="TextBox 7"/>
          <p:cNvSpPr txBox="1"/>
          <p:nvPr/>
        </p:nvSpPr>
        <p:spPr>
          <a:xfrm>
            <a:off x="10895860" y="90851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p>
        </p:txBody>
      </p:sp>
      <p:sp>
        <p:nvSpPr>
          <p:cNvPr id="6" name="TextBox 3">
            <a:extLst>
              <a:ext uri="{FF2B5EF4-FFF2-40B4-BE49-F238E27FC236}">
                <a16:creationId xmlns:a16="http://schemas.microsoft.com/office/drawing/2014/main" id="{CDDCFF91-1C58-4D34-B8C7-9B82799E3EEF}"/>
              </a:ext>
            </a:extLst>
          </p:cNvPr>
          <p:cNvSpPr txBox="1"/>
          <p:nvPr/>
        </p:nvSpPr>
        <p:spPr>
          <a:xfrm>
            <a:off x="7149036" y="603179"/>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2fc323437218499099b&quot;,&quot;SmartGridHorizontal&quot;:0,&quot;LinkedExcelSources&quot;:{&quot;5e271508383938077ce0e0d8&quot;:&quot;{{PptFile}}\\Linked Files\\workbooks\\Essex_QA_01-15-2020-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8306</TotalTime>
  <Words>9325</Words>
  <Application>Microsoft Office PowerPoint</Application>
  <PresentationFormat>Widescreen</PresentationFormat>
  <Paragraphs>808</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1324</cp:revision>
  <dcterms:created xsi:type="dcterms:W3CDTF">2006-08-16T00:00:00Z</dcterms:created>
  <dcterms:modified xsi:type="dcterms:W3CDTF">2020-01-31T19:48:43Z</dcterms:modified>
</cp:coreProperties>
</file>