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0.xml" ContentType="application/vnd.openxmlformats-officedocument.presentationml.tags+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xml" ContentType="application/vnd.openxmlformats-officedocument.drawingml.chartshape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11.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12.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15.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16.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18.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19.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20.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21.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22.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23.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4.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5.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6.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7.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8.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29.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30.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31.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32.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2.xml" ContentType="application/vnd.openxmlformats-officedocument.drawingml.chartshape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notesSlides/notesSlide33.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notesSlides/notesSlide34.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notesSlides/notesSlide35.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36.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notesSlides/notesSlide37.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notesSlides/notesSlide38.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notesSlides/notesSlide39.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notesSlides/notesSlide40.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notesSlides/notesSlide41.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notesSlides/notesSlide42.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notesSlides/notesSlide43.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notesSlides/notesSlide44.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notesSlides/notesSlide45.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notesSlides/notesSlide46.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notesSlides/notesSlide47.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notesSlides/notesSlide48.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9.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50.xml" ContentType="application/vnd.openxmlformats-officedocument.presentationml.notesSlid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51.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notesSlides/notesSlide52.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notesSlides/notesSlide53.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notesSlides/notesSlide54.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notesSlides/notesSlide55.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56.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notesSlides/notesSlide57.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notesSlides/notesSlide58.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notesSlides/notesSlide59.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notesSlides/notesSlide60.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notesSlides/notesSlide61.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notesSlides/notesSlide62.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3.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notesSlides/notesSlide64.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notesSlides/notesSlide65.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1"/>
  </p:notesMasterIdLst>
  <p:handoutMasterIdLst>
    <p:handoutMasterId r:id="rId92"/>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365" r:id="rId15"/>
    <p:sldId id="366" r:id="rId16"/>
    <p:sldId id="367" r:id="rId17"/>
    <p:sldId id="368" r:id="rId18"/>
    <p:sldId id="370" r:id="rId19"/>
    <p:sldId id="371" r:id="rId20"/>
    <p:sldId id="372" r:id="rId21"/>
    <p:sldId id="373" r:id="rId22"/>
    <p:sldId id="374" r:id="rId23"/>
    <p:sldId id="460" r:id="rId24"/>
    <p:sldId id="380" r:id="rId25"/>
    <p:sldId id="375" r:id="rId26"/>
    <p:sldId id="378" r:id="rId27"/>
    <p:sldId id="376" r:id="rId28"/>
    <p:sldId id="465" r:id="rId29"/>
    <p:sldId id="461" r:id="rId30"/>
    <p:sldId id="390" r:id="rId31"/>
    <p:sldId id="381" r:id="rId32"/>
    <p:sldId id="382" r:id="rId33"/>
    <p:sldId id="383" r:id="rId34"/>
    <p:sldId id="393" r:id="rId35"/>
    <p:sldId id="418" r:id="rId36"/>
    <p:sldId id="388" r:id="rId37"/>
    <p:sldId id="386" r:id="rId38"/>
    <p:sldId id="387" r:id="rId39"/>
    <p:sldId id="396" r:id="rId40"/>
    <p:sldId id="394" r:id="rId41"/>
    <p:sldId id="395" r:id="rId42"/>
    <p:sldId id="397" r:id="rId43"/>
    <p:sldId id="401" r:id="rId44"/>
    <p:sldId id="417" r:id="rId45"/>
    <p:sldId id="415" r:id="rId46"/>
    <p:sldId id="416" r:id="rId47"/>
    <p:sldId id="402" r:id="rId48"/>
    <p:sldId id="403" r:id="rId49"/>
    <p:sldId id="404" r:id="rId50"/>
    <p:sldId id="405" r:id="rId51"/>
    <p:sldId id="406" r:id="rId52"/>
    <p:sldId id="407" r:id="rId53"/>
    <p:sldId id="408" r:id="rId54"/>
    <p:sldId id="409" r:id="rId55"/>
    <p:sldId id="410" r:id="rId56"/>
    <p:sldId id="411" r:id="rId57"/>
    <p:sldId id="412" r:id="rId58"/>
    <p:sldId id="462" r:id="rId59"/>
    <p:sldId id="425" r:id="rId60"/>
    <p:sldId id="419" r:id="rId61"/>
    <p:sldId id="420" r:id="rId62"/>
    <p:sldId id="422" r:id="rId63"/>
    <p:sldId id="423" r:id="rId64"/>
    <p:sldId id="424" r:id="rId65"/>
    <p:sldId id="426" r:id="rId66"/>
    <p:sldId id="427" r:id="rId67"/>
    <p:sldId id="429" r:id="rId68"/>
    <p:sldId id="430" r:id="rId69"/>
    <p:sldId id="431" r:id="rId70"/>
    <p:sldId id="436" r:id="rId71"/>
    <p:sldId id="437" r:id="rId72"/>
    <p:sldId id="438" r:id="rId73"/>
    <p:sldId id="440" r:id="rId74"/>
    <p:sldId id="441" r:id="rId75"/>
    <p:sldId id="432" r:id="rId76"/>
    <p:sldId id="442" r:id="rId77"/>
    <p:sldId id="443" r:id="rId78"/>
    <p:sldId id="466" r:id="rId79"/>
    <p:sldId id="433" r:id="rId80"/>
    <p:sldId id="445" r:id="rId81"/>
    <p:sldId id="446" r:id="rId82"/>
    <p:sldId id="447" r:id="rId83"/>
    <p:sldId id="448" r:id="rId84"/>
    <p:sldId id="463" r:id="rId85"/>
    <p:sldId id="434" r:id="rId86"/>
    <p:sldId id="449" r:id="rId87"/>
    <p:sldId id="452" r:id="rId88"/>
    <p:sldId id="435" r:id="rId89"/>
    <p:sldId id="464" r:id="rId90"/>
  </p:sldIdLst>
  <p:sldSz cx="12192000" cy="6858000"/>
  <p:notesSz cx="6858000" cy="9144000"/>
  <p:custDataLst>
    <p:tags r:id="rId9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47" autoAdjust="0"/>
    <p:restoredTop sz="76309" autoAdjust="0"/>
  </p:normalViewPr>
  <p:slideViewPr>
    <p:cSldViewPr>
      <p:cViewPr varScale="1">
        <p:scale>
          <a:sx n="55" d="100"/>
          <a:sy n="55" d="100"/>
        </p:scale>
        <p:origin x="738" y="108"/>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oleObject" Target="file:///\\172.19.45.40\units\IFF\OREP\Data%20HUB\04-Needs%20Assessment\2020-2021\Workbooks%202020-2021\Sliders%20(completed)\Cumberland_Slider.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172.19.45.40\units\IFF\OREP\Data%20HUB\04-Needs%20Assessment\2020-2021\Workbooks%202020-2021\Sliders%20(completed)\Cumberland_Slider.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2.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0000">
                  <a:srgbClr val="FFFF00"/>
                </a:gs>
                <a:gs pos="100000">
                  <a:srgbClr val="FF0000"/>
                </a:gs>
              </a:gsLst>
              <a:path path="circle">
                <a:fillToRect l="100000" t="100000"/>
              </a:path>
              <a:tileRect r="-100000" b="-100000"/>
            </a:gradFill>
            <a:ln>
              <a:noFill/>
            </a:ln>
            <a:effectLst/>
          </c:spPr>
          <c:invertIfNegative val="0"/>
          <c:cat>
            <c:strRef>
              <c:f>'[Cumberland_Slider.xlsx]0. Overview'!$A$19,'[Cumberland_Slider.xlsx]0. Overview'!$A$45,'[Cumberland_Slider.xlsx]0. Overview'!$A$63,'[Cumberland_Slider.xlsx]0. Overview'!$A$78,'[Cumberland_Slider.xlsx]0. Overview'!$A$92,'[Cumberland_Slider.xlsx]0. Overview'!$A$133,'[Cumberland_Slider.xlsx]0. Overview'!$A$141,'[Cumberland_Slider.xlsx]0. Overview'!$A$165,'[Cumberland_Slider.xlsx]0. Overview'!$A$183,'[Cumberland_Slider.xlsx]0. Overview'!$A$204,'[Cumberland_Slider.xlsx]0. Overview'!$A$239</c:f>
              <c:strCache>
                <c:ptCount val="11"/>
                <c:pt idx="0">
                  <c:v>Cumberland</c:v>
                </c:pt>
                <c:pt idx="1">
                  <c:v>Cumberland</c:v>
                </c:pt>
                <c:pt idx="2">
                  <c:v>Cumberland</c:v>
                </c:pt>
                <c:pt idx="3">
                  <c:v>Cumberland</c:v>
                </c:pt>
                <c:pt idx="4">
                  <c:v>Cumberland</c:v>
                </c:pt>
                <c:pt idx="5">
                  <c:v>Cumberland</c:v>
                </c:pt>
                <c:pt idx="6">
                  <c:v>Cumberland</c:v>
                </c:pt>
                <c:pt idx="7">
                  <c:v>Cumberland</c:v>
                </c:pt>
                <c:pt idx="8">
                  <c:v>Cumberland</c:v>
                </c:pt>
                <c:pt idx="9">
                  <c:v>Cumberland</c:v>
                </c:pt>
                <c:pt idx="10">
                  <c:v>Cumberland </c:v>
                </c:pt>
              </c:strCache>
            </c:strRef>
          </c:cat>
          <c:val>
            <c:numRef>
              <c:f>'[Cumberland_Slider.xlsx]0. Overview'!$C$19,'[Cumberland_Slider.xlsx]0. Overview'!$C$45,'[Cumberland_Slider.xlsx]0. Overview'!$C$63,'[Cumberland_Slider.xlsx]0. Overview'!$C$78,'[Cumberland_Slider.xlsx]0. Overview'!$C$92,'[Cumberland_Slider.xlsx]0. Overview'!$C$133,'[Cumberland_Slider.xlsx]0. Overview'!$C$141,'[Cumberland_Slider.xlsx]0. Overview'!$C$165,'[Cumberland_Slider.xlsx]0. Overview'!$C$183,'[Cumberland_Slider.xlsx]0. Overview'!$C$204,'[Cumberland_Slider.xlsx]0. Overview'!$C$239</c:f>
              <c:numCache>
                <c:formatCode>General</c:formatCode>
                <c:ptCount val="11"/>
                <c:pt idx="0">
                  <c:v>22</c:v>
                </c:pt>
                <c:pt idx="1">
                  <c:v>22</c:v>
                </c:pt>
                <c:pt idx="2">
                  <c:v>22</c:v>
                </c:pt>
                <c:pt idx="3">
                  <c:v>22</c:v>
                </c:pt>
                <c:pt idx="4">
                  <c:v>22</c:v>
                </c:pt>
                <c:pt idx="5">
                  <c:v>22</c:v>
                </c:pt>
                <c:pt idx="6">
                  <c:v>22</c:v>
                </c:pt>
                <c:pt idx="7">
                  <c:v>22</c:v>
                </c:pt>
                <c:pt idx="8">
                  <c:v>22</c:v>
                </c:pt>
                <c:pt idx="9">
                  <c:v>22</c:v>
                </c:pt>
                <c:pt idx="10">
                  <c:v>22</c:v>
                </c:pt>
              </c:numCache>
            </c:numRef>
          </c:val>
          <c:extLst>
            <c:ext xmlns:c16="http://schemas.microsoft.com/office/drawing/2014/chart" uri="{C3380CC4-5D6E-409C-BE32-E72D297353CC}">
              <c16:uniqueId val="{00000000-68F3-431A-9DCA-66091B374F63}"/>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'[Cumberland_Slider.xlsx]0. Overview'!$A$19,'[Cumberland_Slider.xlsx]0. Overview'!$A$45,'[Cumberland_Slider.xlsx]0. Overview'!$A$63,'[Cumberland_Slider.xlsx]0. Overview'!$A$78,'[Cumberland_Slider.xlsx]0. Overview'!$A$92,'[Cumberland_Slider.xlsx]0. Overview'!$A$133,'[Cumberland_Slider.xlsx]0. Overview'!$A$141,'[Cumberland_Slider.xlsx]0. Overview'!$A$165,'[Cumberland_Slider.xlsx]0. Overview'!$A$183,'[Cumberland_Slider.xlsx]0. Overview'!$A$204,'[Cumberland_Slider.xlsx]0. Overview'!$A$239</c:f>
              <c:strCache>
                <c:ptCount val="11"/>
                <c:pt idx="0">
                  <c:v>Cumberland</c:v>
                </c:pt>
                <c:pt idx="1">
                  <c:v>Cumberland</c:v>
                </c:pt>
                <c:pt idx="2">
                  <c:v>Cumberland</c:v>
                </c:pt>
                <c:pt idx="3">
                  <c:v>Cumberland</c:v>
                </c:pt>
                <c:pt idx="4">
                  <c:v>Cumberland</c:v>
                </c:pt>
                <c:pt idx="5">
                  <c:v>Cumberland</c:v>
                </c:pt>
                <c:pt idx="6">
                  <c:v>Cumberland</c:v>
                </c:pt>
                <c:pt idx="7">
                  <c:v>Cumberland</c:v>
                </c:pt>
                <c:pt idx="8">
                  <c:v>Cumberland</c:v>
                </c:pt>
                <c:pt idx="9">
                  <c:v>Cumberland</c:v>
                </c:pt>
                <c:pt idx="10">
                  <c:v>Cumberland </c:v>
                </c:pt>
              </c:strCache>
            </c:strRef>
          </c:cat>
          <c:val>
            <c:numRef>
              <c:f>'[Cumberland_Slider.xlsx]0. Overview'!$D$19,'[Cumberland_Slider.xlsx]0. Overview'!$D$45,'[Cumberland_Slider.xlsx]0. Overview'!$D$63,'[Cumberland_Slider.xlsx]0. Overview'!$D$78,'[Cumberland_Slider.xlsx]0. Overview'!$D$92,'[Cumberland_Slider.xlsx]0. Overview'!$D$133,'[Cumberland_Slider.xlsx]0. Overview'!$D$141,'[Cumberland_Slider.xlsx]0. Overview'!$D$165,'[Cumberland_Slider.xlsx]0. Overview'!$D$183,'[Cumberland_Slider.xlsx]0. Overview'!$D$204,'[Cumberland_Slider.xlsx]0. Overview'!$D$239</c:f>
              <c:numCache>
                <c:formatCode>General</c:formatCode>
                <c:ptCount val="11"/>
                <c:pt idx="0">
                  <c:v>4.875</c:v>
                </c:pt>
                <c:pt idx="1">
                  <c:v>0.875</c:v>
                </c:pt>
                <c:pt idx="2">
                  <c:v>4.875</c:v>
                </c:pt>
                <c:pt idx="3">
                  <c:v>11.875</c:v>
                </c:pt>
                <c:pt idx="4">
                  <c:v>19.875</c:v>
                </c:pt>
                <c:pt idx="5">
                  <c:v>0.875</c:v>
                </c:pt>
                <c:pt idx="6">
                  <c:v>14.875</c:v>
                </c:pt>
                <c:pt idx="7">
                  <c:v>12.875</c:v>
                </c:pt>
                <c:pt idx="8">
                  <c:v>16.875</c:v>
                </c:pt>
                <c:pt idx="9">
                  <c:v>15.875</c:v>
                </c:pt>
                <c:pt idx="10">
                  <c:v>2.875</c:v>
                </c:pt>
              </c:numCache>
            </c:numRef>
          </c:val>
          <c:extLst>
            <c:ext xmlns:c16="http://schemas.microsoft.com/office/drawing/2014/chart" uri="{C3380CC4-5D6E-409C-BE32-E72D297353CC}">
              <c16:uniqueId val="{00000001-68F3-431A-9DCA-66091B374F63}"/>
            </c:ext>
          </c:extLst>
        </c:ser>
        <c:ser>
          <c:idx val="3"/>
          <c:order val="2"/>
          <c:spPr>
            <a:solidFill>
              <a:schemeClr val="bg2">
                <a:lumMod val="75000"/>
              </a:schemeClr>
            </a:solidFill>
            <a:ln>
              <a:solidFill>
                <a:schemeClr val="tx1"/>
              </a:solidFill>
            </a:ln>
            <a:effectLst/>
          </c:spPr>
          <c:invertIfNegative val="0"/>
          <c:cat>
            <c:strRef>
              <c:f>'[Cumberland_Slider.xlsx]0. Overview'!$A$19,'[Cumberland_Slider.xlsx]0. Overview'!$A$45,'[Cumberland_Slider.xlsx]0. Overview'!$A$63,'[Cumberland_Slider.xlsx]0. Overview'!$A$78,'[Cumberland_Slider.xlsx]0. Overview'!$A$92,'[Cumberland_Slider.xlsx]0. Overview'!$A$133,'[Cumberland_Slider.xlsx]0. Overview'!$A$141,'[Cumberland_Slider.xlsx]0. Overview'!$A$165,'[Cumberland_Slider.xlsx]0. Overview'!$A$183,'[Cumberland_Slider.xlsx]0. Overview'!$A$204,'[Cumberland_Slider.xlsx]0. Overview'!$A$239</c:f>
              <c:strCache>
                <c:ptCount val="11"/>
                <c:pt idx="0">
                  <c:v>Cumberland</c:v>
                </c:pt>
                <c:pt idx="1">
                  <c:v>Cumberland</c:v>
                </c:pt>
                <c:pt idx="2">
                  <c:v>Cumberland</c:v>
                </c:pt>
                <c:pt idx="3">
                  <c:v>Cumberland</c:v>
                </c:pt>
                <c:pt idx="4">
                  <c:v>Cumberland</c:v>
                </c:pt>
                <c:pt idx="5">
                  <c:v>Cumberland</c:v>
                </c:pt>
                <c:pt idx="6">
                  <c:v>Cumberland</c:v>
                </c:pt>
                <c:pt idx="7">
                  <c:v>Cumberland</c:v>
                </c:pt>
                <c:pt idx="8">
                  <c:v>Cumberland</c:v>
                </c:pt>
                <c:pt idx="9">
                  <c:v>Cumberland</c:v>
                </c:pt>
                <c:pt idx="10">
                  <c:v>Cumberland </c:v>
                </c:pt>
              </c:strCache>
            </c:strRef>
          </c:cat>
          <c:val>
            <c:numRef>
              <c:f>'[Cumberland_Slider.xlsx]0. Overview'!$E$19,'[Cumberland_Slider.xlsx]0. Overview'!$E$45,'[Cumberland_Slider.xlsx]0. Overview'!$E$63,'[Cumberland_Slider.xlsx]0. Overview'!$E$78,'[Cumberland_Slider.xlsx]0. Overview'!$E$92,'[Cumberland_Slider.xlsx]0. Overview'!$E$133,'[Cumberland_Slider.xlsx]0. Overview'!$E$141,'[Cumberland_Slider.xlsx]0. Overview'!$E$165,'[Cumberland_Slider.xlsx]0. Overview'!$E$183,'[Cumberland_Slider.xlsx]0. Overview'!$E$204,'[Cumberland_Slider.xlsx]0. Overview'!$E$239</c:f>
              <c:numCache>
                <c:formatCode>General</c:formatCode>
                <c:ptCount val="11"/>
                <c:pt idx="0">
                  <c:v>0.25</c:v>
                </c:pt>
                <c:pt idx="1">
                  <c:v>0.25</c:v>
                </c:pt>
                <c:pt idx="2">
                  <c:v>0.25</c:v>
                </c:pt>
                <c:pt idx="3">
                  <c:v>0.25</c:v>
                </c:pt>
                <c:pt idx="4">
                  <c:v>0.25</c:v>
                </c:pt>
                <c:pt idx="5">
                  <c:v>0.25</c:v>
                </c:pt>
                <c:pt idx="6">
                  <c:v>0.25</c:v>
                </c:pt>
                <c:pt idx="7">
                  <c:v>0.25</c:v>
                </c:pt>
                <c:pt idx="8">
                  <c:v>0.25</c:v>
                </c:pt>
                <c:pt idx="9">
                  <c:v>0.25</c:v>
                </c:pt>
                <c:pt idx="10">
                  <c:v>0.25</c:v>
                </c:pt>
              </c:numCache>
            </c:numRef>
          </c:val>
          <c:extLst>
            <c:ext xmlns:c16="http://schemas.microsoft.com/office/drawing/2014/chart" uri="{C3380CC4-5D6E-409C-BE32-E72D297353CC}">
              <c16:uniqueId val="{00000002-68F3-431A-9DCA-66091B374F63}"/>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Sheet1!$B$2:$B$22</c:f>
              <c:numCache>
                <c:formatCode>General</c:formatCode>
                <c:ptCount val="21"/>
                <c:pt idx="0" formatCode="0%">
                  <c:v>0.40400000000000003</c:v>
                </c:pt>
                <c:pt idx="1">
                  <c:v>0.50600000000000001</c:v>
                </c:pt>
                <c:pt idx="2" formatCode="0%">
                  <c:v>0.52700000000000002</c:v>
                </c:pt>
                <c:pt idx="3" formatCode="0%">
                  <c:v>0.54</c:v>
                </c:pt>
                <c:pt idx="4" formatCode="0%">
                  <c:v>0.59</c:v>
                </c:pt>
                <c:pt idx="5" formatCode="0%">
                  <c:v>0.628</c:v>
                </c:pt>
                <c:pt idx="6" formatCode="0%">
                  <c:v>0.64800000000000002</c:v>
                </c:pt>
                <c:pt idx="7" formatCode="0%">
                  <c:v>0.68</c:v>
                </c:pt>
                <c:pt idx="9" formatCode="0%">
                  <c:v>0.73</c:v>
                </c:pt>
                <c:pt idx="10" formatCode="0%">
                  <c:v>0.746</c:v>
                </c:pt>
                <c:pt idx="11" formatCode="0%">
                  <c:v>0.81399999999999995</c:v>
                </c:pt>
                <c:pt idx="12" formatCode="0%">
                  <c:v>0.82599999999999996</c:v>
                </c:pt>
                <c:pt idx="13" formatCode="0%">
                  <c:v>0.86499999999999999</c:v>
                </c:pt>
                <c:pt idx="14" formatCode="0%">
                  <c:v>0.88100000000000001</c:v>
                </c:pt>
                <c:pt idx="15" formatCode="0%">
                  <c:v>0.88100000000000001</c:v>
                </c:pt>
                <c:pt idx="16" formatCode="0%">
                  <c:v>0.88800000000000001</c:v>
                </c:pt>
                <c:pt idx="17" formatCode="0%">
                  <c:v>0.89600000000000002</c:v>
                </c:pt>
                <c:pt idx="18" formatCode="0%">
                  <c:v>0.90100000000000002</c:v>
                </c:pt>
                <c:pt idx="19">
                  <c:v>0.91500000000000004</c:v>
                </c:pt>
                <c:pt idx="20">
                  <c:v>0.92100000000000004</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Sheet1!$C$2:$C$22</c:f>
              <c:numCache>
                <c:formatCode>General</c:formatCode>
                <c:ptCount val="21"/>
                <c:pt idx="8">
                  <c:v>0.71199999999999997</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68%</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Sheet1!$D$2:$D$22</c:f>
              <c:numCache>
                <c:formatCode>0%</c:formatCode>
                <c:ptCount val="21"/>
                <c:pt idx="0">
                  <c:v>0.68</c:v>
                </c:pt>
                <c:pt idx="1">
                  <c:v>0.68</c:v>
                </c:pt>
                <c:pt idx="2">
                  <c:v>0.68</c:v>
                </c:pt>
                <c:pt idx="3">
                  <c:v>0.68</c:v>
                </c:pt>
                <c:pt idx="4">
                  <c:v>0.68</c:v>
                </c:pt>
                <c:pt idx="5">
                  <c:v>0.68</c:v>
                </c:pt>
                <c:pt idx="6">
                  <c:v>0.68</c:v>
                </c:pt>
                <c:pt idx="7">
                  <c:v>0.68</c:v>
                </c:pt>
                <c:pt idx="8">
                  <c:v>0.68</c:v>
                </c:pt>
                <c:pt idx="9">
                  <c:v>0.68</c:v>
                </c:pt>
                <c:pt idx="10">
                  <c:v>0.68</c:v>
                </c:pt>
                <c:pt idx="11">
                  <c:v>0.68</c:v>
                </c:pt>
                <c:pt idx="12">
                  <c:v>0.68</c:v>
                </c:pt>
                <c:pt idx="13">
                  <c:v>0.68</c:v>
                </c:pt>
                <c:pt idx="14">
                  <c:v>0.68</c:v>
                </c:pt>
                <c:pt idx="15">
                  <c:v>0.68</c:v>
                </c:pt>
                <c:pt idx="16">
                  <c:v>0.68</c:v>
                </c:pt>
                <c:pt idx="17">
                  <c:v>0.68</c:v>
                </c:pt>
                <c:pt idx="18">
                  <c:v>0.68</c:v>
                </c:pt>
                <c:pt idx="19" formatCode="General">
                  <c:v>0.68</c:v>
                </c:pt>
                <c:pt idx="20" formatCode="General">
                  <c:v>0.68</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09018208661418E-2"/>
          <c:y val="3.5156247837337118E-2"/>
          <c:w val="0.88390981791338585"/>
          <c:h val="0.89663380311061747"/>
        </c:manualLayout>
      </c:layout>
      <c:barChart>
        <c:barDir val="bar"/>
        <c:grouping val="clustered"/>
        <c:varyColors val="0"/>
        <c:ser>
          <c:idx val="1"/>
          <c:order val="1"/>
          <c:tx>
            <c:strRef>
              <c:f>Sheet1!$C$1</c:f>
              <c:strCache>
                <c:ptCount val="1"/>
                <c:pt idx="0">
                  <c:v>NJ avg. 68%</c:v>
                </c:pt>
              </c:strCache>
            </c:strRef>
          </c:tx>
          <c:spPr>
            <a:solidFill>
              <a:schemeClr val="bg1"/>
            </a:solidFill>
            <a:ln>
              <a:solidFill>
                <a:schemeClr val="bg1"/>
              </a:solidFill>
            </a:ln>
            <a:effectLst/>
          </c:spPr>
          <c:invertIfNegative val="0"/>
          <c:cat>
            <c:strRef>
              <c:f>Sheet1!$A$2:$A$4</c:f>
              <c:strCache>
                <c:ptCount val="3"/>
                <c:pt idx="0">
                  <c:v>Downe township</c:v>
                </c:pt>
                <c:pt idx="1">
                  <c:v>Shiloh borough</c:v>
                </c:pt>
                <c:pt idx="2">
                  <c:v>Bridgeton City</c:v>
                </c:pt>
              </c:strCache>
            </c:strRef>
          </c:cat>
          <c:val>
            <c:numRef>
              <c:f>Sheet1!$C$2:$C$4</c:f>
              <c:numCache>
                <c:formatCode>0%</c:formatCode>
                <c:ptCount val="3"/>
                <c:pt idx="0">
                  <c:v>0.68</c:v>
                </c:pt>
                <c:pt idx="1">
                  <c:v>0.68</c:v>
                </c:pt>
                <c:pt idx="2">
                  <c:v>0.68</c:v>
                </c:pt>
              </c:numCache>
            </c:numRef>
          </c:val>
          <c:extLst>
            <c:ext xmlns:c16="http://schemas.microsoft.com/office/drawing/2014/chart" uri="{C3380CC4-5D6E-409C-BE32-E72D297353CC}">
              <c16:uniqueId val="{00000001-DFB7-40F8-B00C-329BFDAA0288}"/>
            </c:ext>
          </c:extLst>
        </c:ser>
        <c:ser>
          <c:idx val="2"/>
          <c:order val="2"/>
          <c:tx>
            <c:strRef>
              <c:f>Sheet1!$D$1</c:f>
              <c:strCache>
                <c:ptCount val="1"/>
                <c:pt idx="0">
                  <c:v>Cumberland county avg 72.2%</c:v>
                </c:pt>
              </c:strCache>
            </c:strRef>
          </c:tx>
          <c:spPr>
            <a:solidFill>
              <a:schemeClr val="bg1"/>
            </a:solidFill>
            <a:ln>
              <a:solidFill>
                <a:schemeClr val="bg1"/>
              </a:solidFill>
            </a:ln>
            <a:effectLst/>
          </c:spPr>
          <c:invertIfNegative val="0"/>
          <c:trendline>
            <c:spPr>
              <a:ln w="19050" cap="rnd">
                <a:solidFill>
                  <a:schemeClr val="accent3"/>
                </a:solidFill>
                <a:prstDash val="sysDot"/>
              </a:ln>
              <a:effectLst/>
            </c:spPr>
            <c:trendlineType val="linear"/>
            <c:dispRSqr val="0"/>
            <c:dispEq val="0"/>
          </c:trendline>
          <c:cat>
            <c:strRef>
              <c:f>Sheet1!$A$2:$A$4</c:f>
              <c:strCache>
                <c:ptCount val="3"/>
                <c:pt idx="0">
                  <c:v>Downe township</c:v>
                </c:pt>
                <c:pt idx="1">
                  <c:v>Shiloh borough</c:v>
                </c:pt>
                <c:pt idx="2">
                  <c:v>Bridgeton City</c:v>
                </c:pt>
              </c:strCache>
            </c:strRef>
          </c:cat>
          <c:val>
            <c:numRef>
              <c:f>Sheet1!$D$2:$D$4</c:f>
              <c:numCache>
                <c:formatCode>0%</c:formatCode>
                <c:ptCount val="3"/>
                <c:pt idx="0">
                  <c:v>0.72199999999999998</c:v>
                </c:pt>
                <c:pt idx="1">
                  <c:v>0.72199999999999998</c:v>
                </c:pt>
                <c:pt idx="2">
                  <c:v>0.72199999999999998</c:v>
                </c:pt>
              </c:numCache>
            </c:numRef>
          </c:val>
          <c:extLst>
            <c:ext xmlns:c16="http://schemas.microsoft.com/office/drawing/2014/chart" uri="{C3380CC4-5D6E-409C-BE32-E72D297353CC}">
              <c16:uniqueId val="{00000002-DFB7-40F8-B00C-329BFDAA0288}"/>
            </c:ext>
          </c:extLst>
        </c:ser>
        <c:dLbls>
          <c:showLegendKey val="0"/>
          <c:showVal val="0"/>
          <c:showCatName val="0"/>
          <c:showSerName val="0"/>
          <c:showPercent val="0"/>
          <c:showBubbleSize val="0"/>
        </c:dLbls>
        <c:gapWidth val="500"/>
        <c:overlap val="26"/>
        <c:axId val="341897584"/>
        <c:axId val="341897976"/>
      </c:barChar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Downe township</c:v>
                </c:pt>
                <c:pt idx="1">
                  <c:v>Shiloh borough</c:v>
                </c:pt>
                <c:pt idx="2">
                  <c:v>Bridgeton City</c:v>
                </c:pt>
              </c:strCache>
            </c:strRef>
          </c:cat>
          <c:val>
            <c:numRef>
              <c:f>Sheet1!$B$2:$B$4</c:f>
              <c:numCache>
                <c:formatCode>0%</c:formatCode>
                <c:ptCount val="3"/>
                <c:pt idx="0">
                  <c:v>0.99099999999999999</c:v>
                </c:pt>
                <c:pt idx="1">
                  <c:v>0.92400000000000004</c:v>
                </c:pt>
                <c:pt idx="2">
                  <c:v>0.53400000000000003</c:v>
                </c:pt>
              </c:numCache>
            </c:numRef>
          </c:val>
          <c:extLst>
            <c:ext xmlns:c16="http://schemas.microsoft.com/office/drawing/2014/chart" uri="{C3380CC4-5D6E-409C-BE32-E72D297353CC}">
              <c16:uniqueId val="{00000000-DFB7-40F8-B00C-329BFDAA0288}"/>
            </c:ext>
          </c:extLst>
        </c:ser>
        <c:dLbls>
          <c:showLegendKey val="0"/>
          <c:showVal val="0"/>
          <c:showCatName val="0"/>
          <c:showSerName val="0"/>
          <c:showPercent val="0"/>
          <c:showBubbleSize val="0"/>
        </c:dLbls>
        <c:gapWidth val="500"/>
        <c:axId val="341898760"/>
        <c:axId val="341898368"/>
      </c:barChart>
      <c:catAx>
        <c:axId val="341897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897976"/>
        <c:crosses val="autoZero"/>
        <c:auto val="1"/>
        <c:lblAlgn val="ctr"/>
        <c:lblOffset val="100"/>
        <c:noMultiLvlLbl val="0"/>
      </c:catAx>
      <c:valAx>
        <c:axId val="341897976"/>
        <c:scaling>
          <c:orientation val="minMax"/>
        </c:scaling>
        <c:delete val="1"/>
        <c:axPos val="b"/>
        <c:numFmt formatCode="0%" sourceLinked="1"/>
        <c:majorTickMark val="none"/>
        <c:minorTickMark val="none"/>
        <c:tickLblPos val="nextTo"/>
        <c:crossAx val="341897584"/>
        <c:crosses val="autoZero"/>
        <c:crossBetween val="between"/>
      </c:valAx>
      <c:valAx>
        <c:axId val="341898368"/>
        <c:scaling>
          <c:orientation val="minMax"/>
        </c:scaling>
        <c:delete val="1"/>
        <c:axPos val="t"/>
        <c:numFmt formatCode="0%" sourceLinked="1"/>
        <c:majorTickMark val="out"/>
        <c:minorTickMark val="none"/>
        <c:tickLblPos val="nextTo"/>
        <c:crossAx val="341898760"/>
        <c:crosses val="max"/>
        <c:crossBetween val="between"/>
      </c:valAx>
      <c:catAx>
        <c:axId val="341898760"/>
        <c:scaling>
          <c:orientation val="minMax"/>
        </c:scaling>
        <c:delete val="1"/>
        <c:axPos val="l"/>
        <c:numFmt formatCode="General" sourceLinked="1"/>
        <c:majorTickMark val="out"/>
        <c:minorTickMark val="none"/>
        <c:tickLblPos val="nextTo"/>
        <c:crossAx val="341898368"/>
        <c:crosses val="autoZero"/>
        <c:auto val="1"/>
        <c:lblAlgn val="ctr"/>
        <c:lblOffset val="100"/>
        <c:noMultiLvlLbl val="0"/>
      </c:cat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3968134842519685"/>
          <c:y val="0.81141265923888661"/>
          <c:w val="0.42042999507874013"/>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6.5803961191207138E-3"/>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Sheet1!$B$2:$B$22</c:f>
              <c:numCache>
                <c:formatCode>#,##0</c:formatCode>
                <c:ptCount val="21"/>
                <c:pt idx="0">
                  <c:v>12948</c:v>
                </c:pt>
                <c:pt idx="1">
                  <c:v>15941</c:v>
                </c:pt>
                <c:pt idx="2">
                  <c:v>20306</c:v>
                </c:pt>
                <c:pt idx="3">
                  <c:v>22811</c:v>
                </c:pt>
                <c:pt idx="4">
                  <c:v>27195</c:v>
                </c:pt>
                <c:pt idx="6">
                  <c:v>55412</c:v>
                </c:pt>
                <c:pt idx="7">
                  <c:v>62962</c:v>
                </c:pt>
                <c:pt idx="8">
                  <c:v>69973</c:v>
                </c:pt>
                <c:pt idx="9">
                  <c:v>77967</c:v>
                </c:pt>
                <c:pt idx="10">
                  <c:v>91220</c:v>
                </c:pt>
                <c:pt idx="11">
                  <c:v>102167</c:v>
                </c:pt>
                <c:pt idx="12">
                  <c:v>113661</c:v>
                </c:pt>
                <c:pt idx="13">
                  <c:v>118661</c:v>
                </c:pt>
                <c:pt idx="14">
                  <c:v>129478</c:v>
                </c:pt>
                <c:pt idx="15">
                  <c:v>129760</c:v>
                </c:pt>
                <c:pt idx="16">
                  <c:v>136356</c:v>
                </c:pt>
                <c:pt idx="17">
                  <c:v>146540</c:v>
                </c:pt>
                <c:pt idx="18">
                  <c:v>177926</c:v>
                </c:pt>
                <c:pt idx="19">
                  <c:v>188960</c:v>
                </c:pt>
                <c:pt idx="20">
                  <c:v>196067</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Sheet1!$C$2:$C$22</c:f>
              <c:numCache>
                <c:formatCode>General</c:formatCode>
                <c:ptCount val="21"/>
                <c:pt idx="5" formatCode="#,##0">
                  <c:v>35460</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3418995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1.5625E-2"/>
          <c:y val="2.406814748657559E-2"/>
          <c:w val="0.96562499999999996"/>
          <c:h val="0.90350223418565934"/>
        </c:manualLayout>
      </c:layout>
      <c:barChart>
        <c:barDir val="bar"/>
        <c:grouping val="percentStacked"/>
        <c:varyColors val="0"/>
        <c:ser>
          <c:idx val="1"/>
          <c:order val="1"/>
          <c:tx>
            <c:strRef>
              <c:f>Sheet1!$C$1</c:f>
              <c:strCache>
                <c:ptCount val="1"/>
                <c:pt idx="0">
                  <c:v># &lt;18 who are &lt;6</c:v>
                </c:pt>
              </c:strCache>
            </c:strRef>
          </c:tx>
          <c:spPr>
            <a:solidFill>
              <a:schemeClr val="dk1">
                <a:tint val="5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Sheet1!$C$2:$C$23</c:f>
              <c:numCache>
                <c:formatCode>#,##0</c:formatCode>
                <c:ptCount val="22"/>
                <c:pt idx="0">
                  <c:v>16156</c:v>
                </c:pt>
                <c:pt idx="1">
                  <c:v>58936</c:v>
                </c:pt>
                <c:pt idx="2">
                  <c:v>28176</c:v>
                </c:pt>
                <c:pt idx="3">
                  <c:v>36314</c:v>
                </c:pt>
                <c:pt idx="4">
                  <c:v>4640</c:v>
                </c:pt>
                <c:pt idx="5">
                  <c:v>10707</c:v>
                </c:pt>
                <c:pt idx="6">
                  <c:v>62175</c:v>
                </c:pt>
                <c:pt idx="7">
                  <c:v>19052</c:v>
                </c:pt>
                <c:pt idx="8">
                  <c:v>53905</c:v>
                </c:pt>
                <c:pt idx="9">
                  <c:v>5971</c:v>
                </c:pt>
                <c:pt idx="10">
                  <c:v>25727</c:v>
                </c:pt>
                <c:pt idx="11">
                  <c:v>56466</c:v>
                </c:pt>
                <c:pt idx="12">
                  <c:v>36043</c:v>
                </c:pt>
                <c:pt idx="13">
                  <c:v>28636</c:v>
                </c:pt>
                <c:pt idx="14">
                  <c:v>50386</c:v>
                </c:pt>
                <c:pt idx="15">
                  <c:v>39400</c:v>
                </c:pt>
                <c:pt idx="16">
                  <c:v>4409</c:v>
                </c:pt>
                <c:pt idx="17">
                  <c:v>20000</c:v>
                </c:pt>
                <c:pt idx="18">
                  <c:v>7191</c:v>
                </c:pt>
                <c:pt idx="19">
                  <c:v>42413</c:v>
                </c:pt>
                <c:pt idx="20">
                  <c:v>6641</c:v>
                </c:pt>
                <c:pt idx="21">
                  <c:v>613344</c:v>
                </c:pt>
              </c:numCache>
            </c:numRef>
          </c:val>
          <c:extLst>
            <c:ext xmlns:c16="http://schemas.microsoft.com/office/drawing/2014/chart" uri="{C3380CC4-5D6E-409C-BE32-E72D297353CC}">
              <c16:uniqueId val="{00000001-E1BA-475B-8D05-6FF6AB4D6188}"/>
            </c:ext>
          </c:extLst>
        </c:ser>
        <c:ser>
          <c:idx val="2"/>
          <c:order val="2"/>
          <c:tx>
            <c:strRef>
              <c:f>Sheet1!$D$1</c:f>
              <c:strCache>
                <c:ptCount val="1"/>
                <c:pt idx="0">
                  <c:v># &lt;18 who are between 6 &amp; 11</c:v>
                </c:pt>
              </c:strCache>
            </c:strRef>
          </c:tx>
          <c:spPr>
            <a:pattFill prst="ltDnDiag">
              <a:fgClr>
                <a:schemeClr val="tx1"/>
              </a:fgClr>
              <a:bgClr>
                <a:schemeClr val="bg1"/>
              </a:bgClr>
            </a:pattFill>
            <a:ln>
              <a:solidFill>
                <a:schemeClr val="tx1"/>
              </a:solidFill>
            </a:ln>
            <a:effectLst/>
          </c:spPr>
          <c:invertIfNegative val="0"/>
          <c:dLbls>
            <c:spPr>
              <a:solidFill>
                <a:schemeClr val="bg1"/>
              </a:solidFill>
              <a:ln>
                <a:solidFill>
                  <a:schemeClr val="bg1">
                    <a:lumMod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Sheet1!$D$2:$D$23</c:f>
              <c:numCache>
                <c:formatCode>#,##0</c:formatCode>
                <c:ptCount val="22"/>
                <c:pt idx="0">
                  <c:v>19384</c:v>
                </c:pt>
                <c:pt idx="1">
                  <c:v>64666</c:v>
                </c:pt>
                <c:pt idx="2">
                  <c:v>30467</c:v>
                </c:pt>
                <c:pt idx="3">
                  <c:v>38497</c:v>
                </c:pt>
                <c:pt idx="4">
                  <c:v>5636</c:v>
                </c:pt>
                <c:pt idx="5">
                  <c:v>12902</c:v>
                </c:pt>
                <c:pt idx="6">
                  <c:v>62140</c:v>
                </c:pt>
                <c:pt idx="7">
                  <c:v>20063</c:v>
                </c:pt>
                <c:pt idx="8">
                  <c:v>43302</c:v>
                </c:pt>
                <c:pt idx="9">
                  <c:v>8349</c:v>
                </c:pt>
                <c:pt idx="10">
                  <c:v>25465</c:v>
                </c:pt>
                <c:pt idx="11">
                  <c:v>57469</c:v>
                </c:pt>
                <c:pt idx="12">
                  <c:v>45883</c:v>
                </c:pt>
                <c:pt idx="13">
                  <c:v>35735</c:v>
                </c:pt>
                <c:pt idx="14">
                  <c:v>49841</c:v>
                </c:pt>
                <c:pt idx="15">
                  <c:v>37002</c:v>
                </c:pt>
                <c:pt idx="16">
                  <c:v>4045</c:v>
                </c:pt>
                <c:pt idx="17">
                  <c:v>23739</c:v>
                </c:pt>
                <c:pt idx="18">
                  <c:v>9909</c:v>
                </c:pt>
                <c:pt idx="19">
                  <c:v>41993</c:v>
                </c:pt>
                <c:pt idx="20">
                  <c:v>5786</c:v>
                </c:pt>
                <c:pt idx="21">
                  <c:v>642273</c:v>
                </c:pt>
              </c:numCache>
            </c:numRef>
          </c:val>
          <c:extLst>
            <c:ext xmlns:c16="http://schemas.microsoft.com/office/drawing/2014/chart" uri="{C3380CC4-5D6E-409C-BE32-E72D297353CC}">
              <c16:uniqueId val="{00000000-C27A-4A4F-A7C6-7A298A78E64A}"/>
            </c:ext>
          </c:extLst>
        </c:ser>
        <c:ser>
          <c:idx val="3"/>
          <c:order val="3"/>
          <c:tx>
            <c:strRef>
              <c:f>Sheet1!$E$1</c:f>
              <c:strCache>
                <c:ptCount val="1"/>
                <c:pt idx="0">
                  <c:v># &lt;18 who are between 12 and 17</c:v>
                </c:pt>
              </c:strCache>
            </c:strRef>
          </c:tx>
          <c:spPr>
            <a:solidFill>
              <a:srgbClr val="C00000"/>
            </a:solidFill>
            <a:ln>
              <a:noFill/>
            </a:ln>
            <a:effectLst/>
          </c:spPr>
          <c:invertIfNegative val="0"/>
          <c:dLbls>
            <c:spPr>
              <a:solidFill>
                <a:schemeClr val="bg1"/>
              </a:solidFill>
              <a:ln>
                <a:solidFill>
                  <a:schemeClr val="dk1">
                    <a:lumMod val="25000"/>
                    <a:lumOff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shade val="95000"/>
                          <a:satMod val="10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Sheet1!$E$2:$E$23</c:f>
              <c:numCache>
                <c:formatCode>#,##0</c:formatCode>
                <c:ptCount val="22"/>
                <c:pt idx="0">
                  <c:v>19872</c:v>
                </c:pt>
                <c:pt idx="1">
                  <c:v>72465</c:v>
                </c:pt>
                <c:pt idx="2">
                  <c:v>32577</c:v>
                </c:pt>
                <c:pt idx="3">
                  <c:v>38850</c:v>
                </c:pt>
                <c:pt idx="4">
                  <c:v>5665</c:v>
                </c:pt>
                <c:pt idx="5">
                  <c:v>11851</c:v>
                </c:pt>
                <c:pt idx="6">
                  <c:v>64645</c:v>
                </c:pt>
                <c:pt idx="7">
                  <c:v>23847</c:v>
                </c:pt>
                <c:pt idx="8">
                  <c:v>39149</c:v>
                </c:pt>
                <c:pt idx="9">
                  <c:v>8491</c:v>
                </c:pt>
                <c:pt idx="10">
                  <c:v>26775</c:v>
                </c:pt>
                <c:pt idx="11">
                  <c:v>63991</c:v>
                </c:pt>
                <c:pt idx="12">
                  <c:v>47552</c:v>
                </c:pt>
                <c:pt idx="13">
                  <c:v>37796</c:v>
                </c:pt>
                <c:pt idx="14">
                  <c:v>46313</c:v>
                </c:pt>
                <c:pt idx="15">
                  <c:v>42259</c:v>
                </c:pt>
                <c:pt idx="16">
                  <c:v>4494</c:v>
                </c:pt>
                <c:pt idx="17">
                  <c:v>26234</c:v>
                </c:pt>
                <c:pt idx="18">
                  <c:v>10095</c:v>
                </c:pt>
                <c:pt idx="19">
                  <c:v>45354</c:v>
                </c:pt>
                <c:pt idx="20">
                  <c:v>7879</c:v>
                </c:pt>
                <c:pt idx="21">
                  <c:v>676154</c:v>
                </c:pt>
              </c:numCache>
            </c:numRef>
          </c:val>
          <c:extLst>
            <c:ext xmlns:c16="http://schemas.microsoft.com/office/drawing/2014/chart" uri="{C3380CC4-5D6E-409C-BE32-E72D297353CC}">
              <c16:uniqueId val="{00000000-6385-469E-91DA-42A65CB3B71D}"/>
            </c:ext>
          </c:extLst>
        </c:ser>
        <c:dLbls>
          <c:showLegendKey val="0"/>
          <c:showVal val="0"/>
          <c:showCatName val="0"/>
          <c:showSerName val="0"/>
          <c:showPercent val="0"/>
          <c:showBubbleSize val="0"/>
        </c:dLbls>
        <c:gapWidth val="150"/>
        <c:overlap val="100"/>
        <c:axId val="342398808"/>
        <c:axId val="342398416"/>
      </c:barChart>
      <c:barChart>
        <c:barDir val="bar"/>
        <c:grouping val="clustered"/>
        <c:varyColors val="0"/>
        <c:ser>
          <c:idx val="0"/>
          <c:order val="0"/>
          <c:tx>
            <c:strRef>
              <c:f>Sheet1!$B$1</c:f>
              <c:strCache>
                <c:ptCount val="1"/>
                <c:pt idx="0">
                  <c:v>Copy County</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Sheet1!$B$2:$B$23</c:f>
              <c:numCache>
                <c:formatCode>General</c:formatCode>
                <c:ptCount val="22"/>
                <c:pt idx="5">
                  <c:v>1</c:v>
                </c:pt>
              </c:numCache>
            </c:numRef>
          </c:val>
          <c:extLst>
            <c:ext xmlns:c16="http://schemas.microsoft.com/office/drawing/2014/chart" uri="{C3380CC4-5D6E-409C-BE32-E72D297353CC}">
              <c16:uniqueId val="{00000000-E1BA-475B-8D05-6FF6AB4D6188}"/>
            </c:ext>
          </c:extLst>
        </c:ser>
        <c:ser>
          <c:idx val="4"/>
          <c:order val="4"/>
          <c:tx>
            <c:strRef>
              <c:f>Sheet1!$F$1</c:f>
              <c:strCache>
                <c:ptCount val="1"/>
                <c:pt idx="0">
                  <c:v>Copy County 2</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Sheet1!$F$2:$F$23</c:f>
              <c:numCache>
                <c:formatCode>General</c:formatCode>
                <c:ptCount val="22"/>
                <c:pt idx="5" formatCode="#,##0">
                  <c:v>1</c:v>
                </c:pt>
              </c:numCache>
            </c:numRef>
          </c:val>
          <c:extLst>
            <c:ext xmlns:c16="http://schemas.microsoft.com/office/drawing/2014/chart" uri="{C3380CC4-5D6E-409C-BE32-E72D297353CC}">
              <c16:uniqueId val="{00000001-6385-469E-91DA-42A65CB3B71D}"/>
            </c:ext>
          </c:extLst>
        </c:ser>
        <c:dLbls>
          <c:showLegendKey val="0"/>
          <c:showVal val="0"/>
          <c:showCatName val="0"/>
          <c:showSerName val="0"/>
          <c:showPercent val="0"/>
          <c:showBubbleSize val="0"/>
        </c:dLbls>
        <c:gapWidth val="100"/>
        <c:overlap val="-100"/>
        <c:axId val="342399592"/>
        <c:axId val="342399200"/>
      </c:barChart>
      <c:valAx>
        <c:axId val="342398416"/>
        <c:scaling>
          <c:orientation val="minMax"/>
        </c:scaling>
        <c:delete val="0"/>
        <c:axPos val="t"/>
        <c:numFmt formatCode="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42398808"/>
        <c:crosses val="max"/>
        <c:crossBetween val="between"/>
      </c:valAx>
      <c:catAx>
        <c:axId val="342398808"/>
        <c:scaling>
          <c:orientation val="minMax"/>
        </c:scaling>
        <c:delete val="0"/>
        <c:axPos val="l"/>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42398416"/>
        <c:crosses val="autoZero"/>
        <c:auto val="1"/>
        <c:lblAlgn val="ctr"/>
        <c:lblOffset val="100"/>
        <c:noMultiLvlLbl val="0"/>
      </c:catAx>
      <c:valAx>
        <c:axId val="342399200"/>
        <c:scaling>
          <c:orientation val="minMax"/>
          <c:max val="1"/>
        </c:scaling>
        <c:delete val="1"/>
        <c:axPos val="b"/>
        <c:numFmt formatCode="General" sourceLinked="1"/>
        <c:majorTickMark val="out"/>
        <c:minorTickMark val="none"/>
        <c:tickLblPos val="nextTo"/>
        <c:crossAx val="342399592"/>
        <c:crosses val="autoZero"/>
        <c:crossBetween val="between"/>
      </c:valAx>
      <c:catAx>
        <c:axId val="342399592"/>
        <c:scaling>
          <c:orientation val="minMax"/>
        </c:scaling>
        <c:delete val="1"/>
        <c:axPos val="r"/>
        <c:numFmt formatCode="General" sourceLinked="1"/>
        <c:majorTickMark val="out"/>
        <c:minorTickMark val="none"/>
        <c:tickLblPos val="nextTo"/>
        <c:crossAx val="342399200"/>
        <c:crosses val="max"/>
        <c:auto val="1"/>
        <c:lblAlgn val="ctr"/>
        <c:lblOffset val="100"/>
        <c:noMultiLvlLbl val="0"/>
      </c:catAx>
      <c:spPr>
        <a:noFill/>
        <a:ln>
          <a:noFill/>
        </a:ln>
        <a:effectLst/>
      </c:spPr>
    </c:plotArea>
    <c:legend>
      <c:legendPos val="b"/>
      <c:legendEntry>
        <c:idx val="3"/>
        <c:delete val="1"/>
      </c:legendEntry>
      <c:legendEntry>
        <c:idx val="4"/>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prstDash val="soli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Vineland city</c:v>
                </c:pt>
                <c:pt idx="1">
                  <c:v>Bridgeton City</c:v>
                </c:pt>
                <c:pt idx="2">
                  <c:v>Millville city </c:v>
                </c:pt>
                <c:pt idx="3">
                  <c:v>Upper Deerfield township</c:v>
                </c:pt>
                <c:pt idx="4">
                  <c:v>Commercial township</c:v>
                </c:pt>
                <c:pt idx="5">
                  <c:v>Fairfield township</c:v>
                </c:pt>
                <c:pt idx="6">
                  <c:v>Hopewell township</c:v>
                </c:pt>
                <c:pt idx="7">
                  <c:v>Lawrence township</c:v>
                </c:pt>
                <c:pt idx="8">
                  <c:v>Deerfield township</c:v>
                </c:pt>
                <c:pt idx="9">
                  <c:v>Maurice River township</c:v>
                </c:pt>
                <c:pt idx="10">
                  <c:v>Downe township</c:v>
                </c:pt>
                <c:pt idx="11">
                  <c:v>Stow Creek township</c:v>
                </c:pt>
                <c:pt idx="12">
                  <c:v>Greenwich township</c:v>
                </c:pt>
                <c:pt idx="13">
                  <c:v>Shiloh borough</c:v>
                </c:pt>
              </c:strCache>
            </c:strRef>
          </c:cat>
          <c:val>
            <c:numRef>
              <c:f>Sheet1!$B$2:$B$15</c:f>
              <c:numCache>
                <c:formatCode>0</c:formatCode>
                <c:ptCount val="14"/>
                <c:pt idx="0">
                  <c:v>14246</c:v>
                </c:pt>
                <c:pt idx="1">
                  <c:v>7271</c:v>
                </c:pt>
                <c:pt idx="2">
                  <c:v>6727</c:v>
                </c:pt>
                <c:pt idx="3">
                  <c:v>1791</c:v>
                </c:pt>
                <c:pt idx="4">
                  <c:v>1264</c:v>
                </c:pt>
                <c:pt idx="5">
                  <c:v>1226</c:v>
                </c:pt>
                <c:pt idx="6">
                  <c:v>856</c:v>
                </c:pt>
                <c:pt idx="7">
                  <c:v>840</c:v>
                </c:pt>
                <c:pt idx="8">
                  <c:v>668</c:v>
                </c:pt>
                <c:pt idx="9">
                  <c:v>497</c:v>
                </c:pt>
                <c:pt idx="10">
                  <c:v>249</c:v>
                </c:pt>
                <c:pt idx="11">
                  <c:v>195</c:v>
                </c:pt>
                <c:pt idx="12">
                  <c:v>124</c:v>
                </c:pt>
                <c:pt idx="13">
                  <c:v>89</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Sheet1!$C$2:$C$22</c:f>
              <c:numCache>
                <c:formatCode>General</c:formatCode>
                <c:ptCount val="21"/>
                <c:pt idx="0">
                  <c:v>310</c:v>
                </c:pt>
                <c:pt idx="1">
                  <c:v>536</c:v>
                </c:pt>
                <c:pt idx="2">
                  <c:v>595</c:v>
                </c:pt>
                <c:pt idx="3">
                  <c:v>606</c:v>
                </c:pt>
                <c:pt idx="4">
                  <c:v>665</c:v>
                </c:pt>
                <c:pt idx="5">
                  <c:v>781</c:v>
                </c:pt>
                <c:pt idx="6">
                  <c:v>1140</c:v>
                </c:pt>
                <c:pt idx="7">
                  <c:v>1362</c:v>
                </c:pt>
                <c:pt idx="8">
                  <c:v>1556</c:v>
                </c:pt>
                <c:pt idx="9">
                  <c:v>1592</c:v>
                </c:pt>
                <c:pt idx="10">
                  <c:v>1626</c:v>
                </c:pt>
                <c:pt idx="11">
                  <c:v>1673</c:v>
                </c:pt>
                <c:pt idx="12">
                  <c:v>1694</c:v>
                </c:pt>
                <c:pt idx="13">
                  <c:v>1739</c:v>
                </c:pt>
                <c:pt idx="14">
                  <c:v>1982</c:v>
                </c:pt>
                <c:pt idx="15">
                  <c:v>2317</c:v>
                </c:pt>
                <c:pt idx="16">
                  <c:v>2446</c:v>
                </c:pt>
                <c:pt idx="17">
                  <c:v>2869</c:v>
                </c:pt>
                <c:pt idx="18">
                  <c:v>2937</c:v>
                </c:pt>
                <c:pt idx="19">
                  <c:v>4144</c:v>
                </c:pt>
                <c:pt idx="20">
                  <c:v>4600</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Sheet1!$D$2:$D$22</c:f>
              <c:numCache>
                <c:formatCode>General</c:formatCode>
                <c:ptCount val="21"/>
                <c:pt idx="0">
                  <c:v>11</c:v>
                </c:pt>
                <c:pt idx="1">
                  <c:v>45</c:v>
                </c:pt>
                <c:pt idx="2">
                  <c:v>83</c:v>
                </c:pt>
                <c:pt idx="3">
                  <c:v>107</c:v>
                </c:pt>
                <c:pt idx="4">
                  <c:v>42</c:v>
                </c:pt>
                <c:pt idx="5">
                  <c:v>55</c:v>
                </c:pt>
                <c:pt idx="6">
                  <c:v>70</c:v>
                </c:pt>
                <c:pt idx="7">
                  <c:v>312</c:v>
                </c:pt>
                <c:pt idx="8">
                  <c:v>157</c:v>
                </c:pt>
                <c:pt idx="9">
                  <c:v>204</c:v>
                </c:pt>
                <c:pt idx="10">
                  <c:v>261</c:v>
                </c:pt>
                <c:pt idx="11">
                  <c:v>157</c:v>
                </c:pt>
                <c:pt idx="12">
                  <c:v>239</c:v>
                </c:pt>
                <c:pt idx="13">
                  <c:v>232</c:v>
                </c:pt>
                <c:pt idx="14">
                  <c:v>243</c:v>
                </c:pt>
                <c:pt idx="15">
                  <c:v>196</c:v>
                </c:pt>
                <c:pt idx="16">
                  <c:v>297</c:v>
                </c:pt>
                <c:pt idx="17">
                  <c:v>251</c:v>
                </c:pt>
                <c:pt idx="18">
                  <c:v>186</c:v>
                </c:pt>
                <c:pt idx="19">
                  <c:v>752</c:v>
                </c:pt>
                <c:pt idx="20">
                  <c:v>542</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Sheet1!$E$2:$E$22</c:f>
              <c:numCache>
                <c:formatCode>General</c:formatCode>
                <c:ptCount val="21"/>
                <c:pt idx="0">
                  <c:v>321</c:v>
                </c:pt>
                <c:pt idx="1">
                  <c:v>581</c:v>
                </c:pt>
                <c:pt idx="2">
                  <c:v>678</c:v>
                </c:pt>
                <c:pt idx="3">
                  <c:v>713</c:v>
                </c:pt>
                <c:pt idx="4">
                  <c:v>707</c:v>
                </c:pt>
                <c:pt idx="5">
                  <c:v>836</c:v>
                </c:pt>
                <c:pt idx="6">
                  <c:v>1210</c:v>
                </c:pt>
                <c:pt idx="7">
                  <c:v>1674</c:v>
                </c:pt>
                <c:pt idx="8">
                  <c:v>1713</c:v>
                </c:pt>
                <c:pt idx="9">
                  <c:v>1796</c:v>
                </c:pt>
                <c:pt idx="10">
                  <c:v>1887</c:v>
                </c:pt>
                <c:pt idx="11">
                  <c:v>1830</c:v>
                </c:pt>
                <c:pt idx="12">
                  <c:v>1933</c:v>
                </c:pt>
                <c:pt idx="13">
                  <c:v>1971</c:v>
                </c:pt>
                <c:pt idx="14">
                  <c:v>2225</c:v>
                </c:pt>
                <c:pt idx="15">
                  <c:v>2513</c:v>
                </c:pt>
                <c:pt idx="16">
                  <c:v>2743</c:v>
                </c:pt>
                <c:pt idx="17">
                  <c:v>3120</c:v>
                </c:pt>
                <c:pt idx="18">
                  <c:v>3123</c:v>
                </c:pt>
                <c:pt idx="19">
                  <c:v>4896</c:v>
                </c:pt>
                <c:pt idx="20">
                  <c:v>5142</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Sheet1!$B$2:$B$22</c:f>
              <c:numCache>
                <c:formatCode>General</c:formatCode>
                <c:ptCount val="21"/>
                <c:pt idx="12">
                  <c:v>1933</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Sheet1!$F$2:$F$22</c:f>
              <c:numCache>
                <c:formatCode>General</c:formatCode>
                <c:ptCount val="21"/>
                <c:pt idx="12">
                  <c:v>1933</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2012</c:v>
                </c:pt>
                <c:pt idx="1">
                  <c:v>2013</c:v>
                </c:pt>
                <c:pt idx="2">
                  <c:v>2014</c:v>
                </c:pt>
                <c:pt idx="3">
                  <c:v>2015</c:v>
                </c:pt>
                <c:pt idx="4">
                  <c:v>2016</c:v>
                </c:pt>
                <c:pt idx="5">
                  <c:v>2017</c:v>
                </c:pt>
                <c:pt idx="6">
                  <c:v>2018</c:v>
                </c:pt>
                <c:pt idx="7">
                  <c:v>2019</c:v>
                </c:pt>
              </c:numCache>
            </c:numRef>
          </c:cat>
          <c:val>
            <c:numRef>
              <c:f>Sheet1!$B$2:$B$9</c:f>
              <c:numCache>
                <c:formatCode>General</c:formatCode>
                <c:ptCount val="8"/>
                <c:pt idx="0">
                  <c:v>75</c:v>
                </c:pt>
                <c:pt idx="1">
                  <c:v>67</c:v>
                </c:pt>
                <c:pt idx="2">
                  <c:v>85</c:v>
                </c:pt>
                <c:pt idx="3">
                  <c:v>68</c:v>
                </c:pt>
                <c:pt idx="4">
                  <c:v>115</c:v>
                </c:pt>
                <c:pt idx="5">
                  <c:v>117</c:v>
                </c:pt>
                <c:pt idx="6">
                  <c:v>96</c:v>
                </c:pt>
                <c:pt idx="7">
                  <c:v>106</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2012</c:v>
                </c:pt>
                <c:pt idx="1">
                  <c:v>2013</c:v>
                </c:pt>
                <c:pt idx="2">
                  <c:v>2014</c:v>
                </c:pt>
                <c:pt idx="3">
                  <c:v>2015</c:v>
                </c:pt>
                <c:pt idx="4">
                  <c:v>2016</c:v>
                </c:pt>
                <c:pt idx="5">
                  <c:v>2017</c:v>
                </c:pt>
                <c:pt idx="6">
                  <c:v>2018</c:v>
                </c:pt>
                <c:pt idx="7">
                  <c:v>2019</c:v>
                </c:pt>
              </c:numCache>
            </c:numRef>
          </c:cat>
          <c:val>
            <c:numRef>
              <c:f>Sheet1!$C$2:$C$9</c:f>
              <c:numCache>
                <c:formatCode>General</c:formatCode>
                <c:ptCount val="8"/>
                <c:pt idx="0">
                  <c:v>132</c:v>
                </c:pt>
                <c:pt idx="1">
                  <c:v>165</c:v>
                </c:pt>
                <c:pt idx="2">
                  <c:v>166</c:v>
                </c:pt>
                <c:pt idx="3">
                  <c:v>178</c:v>
                </c:pt>
                <c:pt idx="4">
                  <c:v>195</c:v>
                </c:pt>
                <c:pt idx="5">
                  <c:v>211</c:v>
                </c:pt>
                <c:pt idx="6">
                  <c:v>165</c:v>
                </c:pt>
                <c:pt idx="7">
                  <c:v>133</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Sheet1!$B$2:$B$22</c:f>
              <c:numCache>
                <c:formatCode>0%</c:formatCode>
                <c:ptCount val="21"/>
                <c:pt idx="0">
                  <c:v>1.2999999999999999E-2</c:v>
                </c:pt>
                <c:pt idx="1">
                  <c:v>4.2000000000000003E-2</c:v>
                </c:pt>
                <c:pt idx="2">
                  <c:v>4.9000000000000002E-2</c:v>
                </c:pt>
                <c:pt idx="3">
                  <c:v>0.05</c:v>
                </c:pt>
                <c:pt idx="4">
                  <c:v>5.2999999999999999E-2</c:v>
                </c:pt>
                <c:pt idx="5">
                  <c:v>0.06</c:v>
                </c:pt>
                <c:pt idx="6">
                  <c:v>6.2E-2</c:v>
                </c:pt>
                <c:pt idx="7">
                  <c:v>6.3E-2</c:v>
                </c:pt>
                <c:pt idx="8">
                  <c:v>7.0999999999999994E-2</c:v>
                </c:pt>
                <c:pt idx="9">
                  <c:v>8.6999999999999994E-2</c:v>
                </c:pt>
                <c:pt idx="10">
                  <c:v>9.2999999999999999E-2</c:v>
                </c:pt>
                <c:pt idx="11">
                  <c:v>9.9000000000000005E-2</c:v>
                </c:pt>
                <c:pt idx="12">
                  <c:v>0.111</c:v>
                </c:pt>
                <c:pt idx="13">
                  <c:v>0.11600000000000001</c:v>
                </c:pt>
                <c:pt idx="14">
                  <c:v>0.11899999999999999</c:v>
                </c:pt>
                <c:pt idx="15">
                  <c:v>0.13400000000000001</c:v>
                </c:pt>
                <c:pt idx="17">
                  <c:v>0.151</c:v>
                </c:pt>
                <c:pt idx="18">
                  <c:v>0.161</c:v>
                </c:pt>
                <c:pt idx="19">
                  <c:v>0.16200000000000001</c:v>
                </c:pt>
                <c:pt idx="20">
                  <c:v>0.16900000000000001</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Sheet1!$C$2:$C$22</c:f>
              <c:numCache>
                <c:formatCode>General</c:formatCode>
                <c:ptCount val="21"/>
                <c:pt idx="16" formatCode="0%">
                  <c:v>0.13400000000000001</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14%</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Sheet1!$D$2:$D$22</c:f>
              <c:numCache>
                <c:formatCode>0%</c:formatCode>
                <c:ptCount val="21"/>
                <c:pt idx="0">
                  <c:v>0.13800000000000001</c:v>
                </c:pt>
                <c:pt idx="1">
                  <c:v>0.13800000000000001</c:v>
                </c:pt>
                <c:pt idx="2">
                  <c:v>0.13800000000000001</c:v>
                </c:pt>
                <c:pt idx="3">
                  <c:v>0.13800000000000001</c:v>
                </c:pt>
                <c:pt idx="4">
                  <c:v>0.13800000000000001</c:v>
                </c:pt>
                <c:pt idx="5">
                  <c:v>0.13800000000000001</c:v>
                </c:pt>
                <c:pt idx="6">
                  <c:v>0.13800000000000001</c:v>
                </c:pt>
                <c:pt idx="7">
                  <c:v>0.13800000000000001</c:v>
                </c:pt>
                <c:pt idx="8">
                  <c:v>0.13800000000000001</c:v>
                </c:pt>
                <c:pt idx="9">
                  <c:v>0.13800000000000001</c:v>
                </c:pt>
                <c:pt idx="10">
                  <c:v>0.13800000000000001</c:v>
                </c:pt>
                <c:pt idx="11">
                  <c:v>0.13800000000000001</c:v>
                </c:pt>
                <c:pt idx="12">
                  <c:v>0.13800000000000001</c:v>
                </c:pt>
                <c:pt idx="13">
                  <c:v>0.13800000000000001</c:v>
                </c:pt>
                <c:pt idx="14">
                  <c:v>0.13800000000000001</c:v>
                </c:pt>
                <c:pt idx="15">
                  <c:v>0.13800000000000001</c:v>
                </c:pt>
                <c:pt idx="16">
                  <c:v>0.13800000000000001</c:v>
                </c:pt>
                <c:pt idx="17">
                  <c:v>0.13800000000000001</c:v>
                </c:pt>
                <c:pt idx="18">
                  <c:v>0.13800000000000001</c:v>
                </c:pt>
                <c:pt idx="19">
                  <c:v>0.13800000000000001</c:v>
                </c:pt>
                <c:pt idx="20">
                  <c:v>0.13800000000000001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10%</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Sheet1!$E$2:$E$22</c:f>
              <c:numCache>
                <c:formatCode>0%</c:formatCode>
                <c:ptCount val="21"/>
                <c:pt idx="0">
                  <c:v>9.6000000000000002E-2</c:v>
                </c:pt>
                <c:pt idx="1">
                  <c:v>9.6000000000000002E-2</c:v>
                </c:pt>
                <c:pt idx="2">
                  <c:v>9.6000000000000002E-2</c:v>
                </c:pt>
                <c:pt idx="3">
                  <c:v>9.6000000000000002E-2</c:v>
                </c:pt>
                <c:pt idx="4">
                  <c:v>9.6000000000000002E-2</c:v>
                </c:pt>
                <c:pt idx="5">
                  <c:v>9.6000000000000002E-2</c:v>
                </c:pt>
                <c:pt idx="6">
                  <c:v>9.6000000000000002E-2</c:v>
                </c:pt>
                <c:pt idx="7">
                  <c:v>9.6000000000000002E-2</c:v>
                </c:pt>
                <c:pt idx="8">
                  <c:v>9.6000000000000002E-2</c:v>
                </c:pt>
                <c:pt idx="9">
                  <c:v>9.6000000000000002E-2</c:v>
                </c:pt>
                <c:pt idx="10">
                  <c:v>9.6000000000000002E-2</c:v>
                </c:pt>
                <c:pt idx="11">
                  <c:v>9.6000000000000002E-2</c:v>
                </c:pt>
                <c:pt idx="12">
                  <c:v>9.6000000000000002E-2</c:v>
                </c:pt>
                <c:pt idx="13">
                  <c:v>9.6000000000000002E-2</c:v>
                </c:pt>
                <c:pt idx="14">
                  <c:v>9.6000000000000002E-2</c:v>
                </c:pt>
                <c:pt idx="15">
                  <c:v>9.6000000000000002E-2</c:v>
                </c:pt>
                <c:pt idx="16">
                  <c:v>9.6000000000000002E-2</c:v>
                </c:pt>
                <c:pt idx="17">
                  <c:v>9.6000000000000002E-2</c:v>
                </c:pt>
                <c:pt idx="18">
                  <c:v>9.6000000000000002E-2</c:v>
                </c:pt>
                <c:pt idx="19">
                  <c:v>9.6000000000000002E-2</c:v>
                </c:pt>
                <c:pt idx="20">
                  <c:v>9.6000000000000002E-2</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8926732788110537"/>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0.20200000000000001</c:v>
                </c:pt>
                <c:pt idx="1">
                  <c:v>0.23899999999999999</c:v>
                </c:pt>
                <c:pt idx="2">
                  <c:v>0.22800000000000001</c:v>
                </c:pt>
                <c:pt idx="3">
                  <c:v>0.158</c:v>
                </c:pt>
                <c:pt idx="4">
                  <c:v>0.13400000000000001</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Bridgeton City</c:v>
                </c:pt>
                <c:pt idx="1">
                  <c:v>Lawrence township</c:v>
                </c:pt>
                <c:pt idx="2">
                  <c:v>Millville city </c:v>
                </c:pt>
                <c:pt idx="3">
                  <c:v>Upper Deerfield township</c:v>
                </c:pt>
                <c:pt idx="4">
                  <c:v>Commercial township</c:v>
                </c:pt>
                <c:pt idx="5">
                  <c:v>Shiloh borough</c:v>
                </c:pt>
                <c:pt idx="6">
                  <c:v>Deerfield township</c:v>
                </c:pt>
                <c:pt idx="7">
                  <c:v>Fairfield township</c:v>
                </c:pt>
                <c:pt idx="8">
                  <c:v>Stow Creek township</c:v>
                </c:pt>
                <c:pt idx="9">
                  <c:v>Vineland city</c:v>
                </c:pt>
              </c:strCache>
            </c:strRef>
          </c:cat>
          <c:val>
            <c:numRef>
              <c:f>Sheet1!$B$2:$B$11</c:f>
              <c:numCache>
                <c:formatCode>0%</c:formatCode>
                <c:ptCount val="10"/>
                <c:pt idx="0">
                  <c:v>0.34599999999999997</c:v>
                </c:pt>
                <c:pt idx="1">
                  <c:v>0.22900000000000001</c:v>
                </c:pt>
                <c:pt idx="2">
                  <c:v>0.219</c:v>
                </c:pt>
                <c:pt idx="3">
                  <c:v>0.219</c:v>
                </c:pt>
                <c:pt idx="4">
                  <c:v>0.19600000000000001</c:v>
                </c:pt>
                <c:pt idx="5">
                  <c:v>0.191</c:v>
                </c:pt>
                <c:pt idx="6">
                  <c:v>0.17299999999999999</c:v>
                </c:pt>
                <c:pt idx="7">
                  <c:v>0.16400000000000001</c:v>
                </c:pt>
                <c:pt idx="8">
                  <c:v>0.154</c:v>
                </c:pt>
                <c:pt idx="9">
                  <c:v>0.127</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Cumberland county avg 19.1%</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Bridgeton City</c:v>
                </c:pt>
                <c:pt idx="1">
                  <c:v>Lawrence township</c:v>
                </c:pt>
                <c:pt idx="2">
                  <c:v>Millville city </c:v>
                </c:pt>
                <c:pt idx="3">
                  <c:v>Upper Deerfield township</c:v>
                </c:pt>
                <c:pt idx="4">
                  <c:v>Commercial township</c:v>
                </c:pt>
                <c:pt idx="5">
                  <c:v>Shiloh borough</c:v>
                </c:pt>
                <c:pt idx="6">
                  <c:v>Deerfield township</c:v>
                </c:pt>
                <c:pt idx="7">
                  <c:v>Fairfield township</c:v>
                </c:pt>
                <c:pt idx="8">
                  <c:v>Stow Creek township</c:v>
                </c:pt>
                <c:pt idx="9">
                  <c:v>Vineland city</c:v>
                </c:pt>
              </c:strCache>
            </c:strRef>
          </c:cat>
          <c:val>
            <c:numRef>
              <c:f>Sheet1!$C$2:$C$11</c:f>
              <c:numCache>
                <c:formatCode>0%</c:formatCode>
                <c:ptCount val="10"/>
                <c:pt idx="0">
                  <c:v>0.191</c:v>
                </c:pt>
                <c:pt idx="1">
                  <c:v>0.191</c:v>
                </c:pt>
                <c:pt idx="2">
                  <c:v>0.191</c:v>
                </c:pt>
                <c:pt idx="3">
                  <c:v>0.191</c:v>
                </c:pt>
                <c:pt idx="4">
                  <c:v>0.191</c:v>
                </c:pt>
                <c:pt idx="5">
                  <c:v>0.191</c:v>
                </c:pt>
                <c:pt idx="6">
                  <c:v>0.191</c:v>
                </c:pt>
                <c:pt idx="7">
                  <c:v>0.191</c:v>
                </c:pt>
                <c:pt idx="8">
                  <c:v>0.191</c:v>
                </c:pt>
                <c:pt idx="9">
                  <c:v>0.191</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19463097014934128"/>
          <c:y val="0.92501033961663881"/>
          <c:w val="0.20569431962237375"/>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'[Cumberland_Slider.xlsx]0. Overview'!$A$259,'[Cumberland_Slider.xlsx]0. Overview'!$A$289,'[Cumberland_Slider.xlsx]0. Overview'!$A$308,'[Cumberland_Slider.xlsx]0. Overview'!$A$323,'[Cumberland_Slider.xlsx]0. Overview'!$A$339,'[Cumberland_Slider.xlsx]0. Overview'!$A$361,'[Cumberland_Slider.xlsx]0. Overview'!$A$398,'[Cumberland_Slider.xlsx]0. Overview'!$A$423,'[Cumberland_Slider.xlsx]0. Overview'!$A$431</c:f>
              <c:strCache>
                <c:ptCount val="9"/>
                <c:pt idx="0">
                  <c:v>Cumberland</c:v>
                </c:pt>
                <c:pt idx="1">
                  <c:v>Cumberland</c:v>
                </c:pt>
                <c:pt idx="2">
                  <c:v>Cumberland</c:v>
                </c:pt>
                <c:pt idx="3">
                  <c:v>Cumberland</c:v>
                </c:pt>
                <c:pt idx="4">
                  <c:v>Cumberland</c:v>
                </c:pt>
                <c:pt idx="5">
                  <c:v>Cumberland</c:v>
                </c:pt>
                <c:pt idx="6">
                  <c:v>Cumberland</c:v>
                </c:pt>
                <c:pt idx="7">
                  <c:v>Cumberland</c:v>
                </c:pt>
                <c:pt idx="8">
                  <c:v>Cumberland</c:v>
                </c:pt>
              </c:strCache>
            </c:strRef>
          </c:cat>
          <c:val>
            <c:numRef>
              <c:f>'[Cumberland_Slider.xlsx]0. Overview'!$C$259,'[Cumberland_Slider.xlsx]0. Overview'!$C$289,'[Cumberland_Slider.xlsx]0. Overview'!$C$308,'[Cumberland_Slider.xlsx]0. Overview'!$C$323,'[Cumberland_Slider.xlsx]0. Overview'!$C$339,'[Cumberland_Slider.xlsx]0. Overview'!$C$361,'[Cumberland_Slider.xlsx]0. Overview'!$C$398,'[Cumberland_Slider.xlsx]0. Overview'!$C$423,'[Cumberland_Slider.xlsx]0. Overview'!$C$431</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28FF-44A4-8432-AA96D16D8D2C}"/>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'[Cumberland_Slider.xlsx]0. Overview'!$A$259,'[Cumberland_Slider.xlsx]0. Overview'!$A$289,'[Cumberland_Slider.xlsx]0. Overview'!$A$308,'[Cumberland_Slider.xlsx]0. Overview'!$A$323,'[Cumberland_Slider.xlsx]0. Overview'!$A$339,'[Cumberland_Slider.xlsx]0. Overview'!$A$361,'[Cumberland_Slider.xlsx]0. Overview'!$A$398,'[Cumberland_Slider.xlsx]0. Overview'!$A$423,'[Cumberland_Slider.xlsx]0. Overview'!$A$431</c:f>
              <c:strCache>
                <c:ptCount val="9"/>
                <c:pt idx="0">
                  <c:v>Cumberland</c:v>
                </c:pt>
                <c:pt idx="1">
                  <c:v>Cumberland</c:v>
                </c:pt>
                <c:pt idx="2">
                  <c:v>Cumberland</c:v>
                </c:pt>
                <c:pt idx="3">
                  <c:v>Cumberland</c:v>
                </c:pt>
                <c:pt idx="4">
                  <c:v>Cumberland</c:v>
                </c:pt>
                <c:pt idx="5">
                  <c:v>Cumberland</c:v>
                </c:pt>
                <c:pt idx="6">
                  <c:v>Cumberland</c:v>
                </c:pt>
                <c:pt idx="7">
                  <c:v>Cumberland</c:v>
                </c:pt>
                <c:pt idx="8">
                  <c:v>Cumberland</c:v>
                </c:pt>
              </c:strCache>
            </c:strRef>
          </c:cat>
          <c:val>
            <c:numRef>
              <c:f>'[Cumberland_Slider.xlsx]0. Overview'!$D$259,'[Cumberland_Slider.xlsx]0. Overview'!$D$289,'[Cumberland_Slider.xlsx]0. Overview'!$D$308,'[Cumberland_Slider.xlsx]0. Overview'!$D$323,'[Cumberland_Slider.xlsx]0. Overview'!$D$339,'[Cumberland_Slider.xlsx]0. Overview'!$D$361,'[Cumberland_Slider.xlsx]0. Overview'!$D$398,'[Cumberland_Slider.xlsx]0. Overview'!$D$423,'[Cumberland_Slider.xlsx]0. Overview'!$D$431</c:f>
              <c:numCache>
                <c:formatCode>General</c:formatCode>
                <c:ptCount val="9"/>
                <c:pt idx="0">
                  <c:v>8.875</c:v>
                </c:pt>
                <c:pt idx="1">
                  <c:v>0.875</c:v>
                </c:pt>
                <c:pt idx="2">
                  <c:v>3.875</c:v>
                </c:pt>
                <c:pt idx="3">
                  <c:v>10.875</c:v>
                </c:pt>
                <c:pt idx="4">
                  <c:v>17.875</c:v>
                </c:pt>
                <c:pt idx="5">
                  <c:v>17.875</c:v>
                </c:pt>
                <c:pt idx="6">
                  <c:v>2.875</c:v>
                </c:pt>
                <c:pt idx="7">
                  <c:v>1.875</c:v>
                </c:pt>
                <c:pt idx="8">
                  <c:v>15.875</c:v>
                </c:pt>
              </c:numCache>
            </c:numRef>
          </c:val>
          <c:extLst>
            <c:ext xmlns:c16="http://schemas.microsoft.com/office/drawing/2014/chart" uri="{C3380CC4-5D6E-409C-BE32-E72D297353CC}">
              <c16:uniqueId val="{00000001-28FF-44A4-8432-AA96D16D8D2C}"/>
            </c:ext>
          </c:extLst>
        </c:ser>
        <c:ser>
          <c:idx val="3"/>
          <c:order val="2"/>
          <c:spPr>
            <a:solidFill>
              <a:schemeClr val="bg2">
                <a:lumMod val="75000"/>
              </a:schemeClr>
            </a:solidFill>
            <a:ln>
              <a:solidFill>
                <a:schemeClr val="tx1"/>
              </a:solidFill>
            </a:ln>
            <a:effectLst/>
          </c:spPr>
          <c:invertIfNegative val="0"/>
          <c:cat>
            <c:strRef>
              <c:f>'[Cumberland_Slider.xlsx]0. Overview'!$A$259,'[Cumberland_Slider.xlsx]0. Overview'!$A$289,'[Cumberland_Slider.xlsx]0. Overview'!$A$308,'[Cumberland_Slider.xlsx]0. Overview'!$A$323,'[Cumberland_Slider.xlsx]0. Overview'!$A$339,'[Cumberland_Slider.xlsx]0. Overview'!$A$361,'[Cumberland_Slider.xlsx]0. Overview'!$A$398,'[Cumberland_Slider.xlsx]0. Overview'!$A$423,'[Cumberland_Slider.xlsx]0. Overview'!$A$431</c:f>
              <c:strCache>
                <c:ptCount val="9"/>
                <c:pt idx="0">
                  <c:v>Cumberland</c:v>
                </c:pt>
                <c:pt idx="1">
                  <c:v>Cumberland</c:v>
                </c:pt>
                <c:pt idx="2">
                  <c:v>Cumberland</c:v>
                </c:pt>
                <c:pt idx="3">
                  <c:v>Cumberland</c:v>
                </c:pt>
                <c:pt idx="4">
                  <c:v>Cumberland</c:v>
                </c:pt>
                <c:pt idx="5">
                  <c:v>Cumberland</c:v>
                </c:pt>
                <c:pt idx="6">
                  <c:v>Cumberland</c:v>
                </c:pt>
                <c:pt idx="7">
                  <c:v>Cumberland</c:v>
                </c:pt>
                <c:pt idx="8">
                  <c:v>Cumberland</c:v>
                </c:pt>
              </c:strCache>
            </c:strRef>
          </c:cat>
          <c:val>
            <c:numRef>
              <c:f>'[Cumberland_Slider.xlsx]0. Overview'!$E$259,'[Cumberland_Slider.xlsx]0. Overview'!$E$289,'[Cumberland_Slider.xlsx]0. Overview'!$E$308,'[Cumberland_Slider.xlsx]0. Overview'!$E$323,'[Cumberland_Slider.xlsx]0. Overview'!$E$339,'[Cumberland_Slider.xlsx]0. Overview'!$E$361,'[Cumberland_Slider.xlsx]0. Overview'!$E$398,'[Cumberland_Slider.xlsx]0. Overview'!$E$423,'[Cumberland_Slider.xlsx]0. Overview'!$E$431</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28FF-44A4-8432-AA96D16D8D2C}"/>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Cumberland</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Sheet1!$B$1:$H$1</c:f>
              <c:strCache>
                <c:ptCount val="7"/>
                <c:pt idx="0">
                  <c:v>Housing</c:v>
                </c:pt>
                <c:pt idx="1">
                  <c:v>Food </c:v>
                </c:pt>
                <c:pt idx="2">
                  <c:v>Child Care</c:v>
                </c:pt>
                <c:pt idx="3">
                  <c:v>Transportation</c:v>
                </c:pt>
                <c:pt idx="4">
                  <c:v>Health Care</c:v>
                </c:pt>
                <c:pt idx="5">
                  <c:v>Other Necessities</c:v>
                </c:pt>
                <c:pt idx="6">
                  <c:v>Taxes</c:v>
                </c:pt>
              </c:strCache>
            </c:strRef>
          </c:cat>
          <c:val>
            <c:numRef>
              <c:f>Sheet1!$B$2:$H$2</c:f>
              <c:numCache>
                <c:formatCode>_("$"* #,##0_);_("$"* \(#,##0\);_("$"* "-"??_);_(@_)</c:formatCode>
                <c:ptCount val="7"/>
                <c:pt idx="0">
                  <c:v>1155</c:v>
                </c:pt>
                <c:pt idx="1">
                  <c:v>701</c:v>
                </c:pt>
                <c:pt idx="2">
                  <c:v>1427</c:v>
                </c:pt>
                <c:pt idx="3">
                  <c:v>1222</c:v>
                </c:pt>
                <c:pt idx="4">
                  <c:v>1125</c:v>
                </c:pt>
                <c:pt idx="5">
                  <c:v>749</c:v>
                </c:pt>
                <c:pt idx="6">
                  <c:v>948</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Sheet1!$B$2:$B$22</c:f>
              <c:numCache>
                <c:formatCode>General</c:formatCode>
                <c:ptCount val="21"/>
                <c:pt idx="0" formatCode="&quot;$&quot;#,##0_);[Red]\(&quot;$&quot;#,##0\)">
                  <c:v>87509</c:v>
                </c:pt>
                <c:pt idx="2" formatCode="&quot;$&quot;#,##0_);[Red]\(&quot;$&quot;#,##0\)">
                  <c:v>91520</c:v>
                </c:pt>
                <c:pt idx="3" formatCode="&quot;$&quot;#,##0_);[Red]\(&quot;$&quot;#,##0\)">
                  <c:v>91592</c:v>
                </c:pt>
                <c:pt idx="4" formatCode="&quot;$&quot;#,##0_);[Red]\(&quot;$&quot;#,##0\)">
                  <c:v>91949</c:v>
                </c:pt>
                <c:pt idx="5" formatCode="&quot;$&quot;#,##0_);[Red]\(&quot;$&quot;#,##0\)">
                  <c:v>92286</c:v>
                </c:pt>
                <c:pt idx="6" formatCode="&quot;$&quot;#,##0_);[Red]\(&quot;$&quot;#,##0\)">
                  <c:v>92937</c:v>
                </c:pt>
                <c:pt idx="7" formatCode="&quot;$&quot;#,##0_);[Red]\(&quot;$&quot;#,##0\)">
                  <c:v>93158</c:v>
                </c:pt>
                <c:pt idx="8" formatCode="&quot;$&quot;#,##0_);[Red]\(&quot;$&quot;#,##0\)">
                  <c:v>94171</c:v>
                </c:pt>
                <c:pt idx="9" formatCode="&quot;$&quot;#,##0_);[Red]\(&quot;$&quot;#,##0\)">
                  <c:v>94533</c:v>
                </c:pt>
                <c:pt idx="10" formatCode="&quot;$&quot;#,##0_);[Red]\(&quot;$&quot;#,##0\)">
                  <c:v>94960</c:v>
                </c:pt>
                <c:pt idx="11" formatCode="&quot;$&quot;#,##0_);[Red]\(&quot;$&quot;#,##0\)">
                  <c:v>95493</c:v>
                </c:pt>
                <c:pt idx="12" formatCode="&quot;$&quot;#,##0_);[Red]\(&quot;$&quot;#,##0\)">
                  <c:v>97494</c:v>
                </c:pt>
                <c:pt idx="13" formatCode="&quot;$&quot;#,##0_);[Red]\(&quot;$&quot;#,##0\)">
                  <c:v>98043</c:v>
                </c:pt>
                <c:pt idx="14" formatCode="&quot;$&quot;#,##0_);[Red]\(&quot;$&quot;#,##0\)">
                  <c:v>100814</c:v>
                </c:pt>
                <c:pt idx="15" formatCode="&quot;$&quot;#,##0_);[Red]\(&quot;$&quot;#,##0\)">
                  <c:v>101370</c:v>
                </c:pt>
                <c:pt idx="16" formatCode="&quot;$&quot;#,##0_);[Red]\(&quot;$&quot;#,##0\)">
                  <c:v>101927</c:v>
                </c:pt>
                <c:pt idx="17" formatCode="&quot;$&quot;#,##0_);[Red]\(&quot;$&quot;#,##0\)">
                  <c:v>104121</c:v>
                </c:pt>
                <c:pt idx="18" formatCode="&quot;$&quot;#,##0_);[Red]\(&quot;$&quot;#,##0\)">
                  <c:v>105042</c:v>
                </c:pt>
                <c:pt idx="19" formatCode="&quot;$&quot;#,##0_);[Red]\(&quot;$&quot;#,##0\)">
                  <c:v>110247</c:v>
                </c:pt>
                <c:pt idx="20" formatCode="&quot;$&quot;#,##0_);[Red]\(&quot;$&quot;#,##0\)">
                  <c:v>111459</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Sheet1!$C$2:$C$22</c:f>
              <c:numCache>
                <c:formatCode>General</c:formatCode>
                <c:ptCount val="21"/>
                <c:pt idx="1">
                  <c:v>87920</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51315</c:v>
                </c:pt>
                <c:pt idx="1">
                  <c:v>49110</c:v>
                </c:pt>
                <c:pt idx="2">
                  <c:v>52627</c:v>
                </c:pt>
                <c:pt idx="3">
                  <c:v>52795</c:v>
                </c:pt>
                <c:pt idx="4">
                  <c:v>54587</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Sheet1!$B$2:$B$22</c:f>
              <c:numCache>
                <c:formatCode>"$"#,##0_);\("$"#,##0\)</c:formatCode>
                <c:ptCount val="21"/>
                <c:pt idx="1">
                  <c:v>63389</c:v>
                </c:pt>
                <c:pt idx="2" formatCode="_(&quot;$&quot;* #,##0_);_(&quot;$&quot;* \(#,##0\);_(&quot;$&quot;* &quot;-&quot;??_);_(@_)">
                  <c:v>64626</c:v>
                </c:pt>
                <c:pt idx="3" formatCode="_(&quot;$&quot;* #,##0_);_(&quot;$&quot;* \(#,##0\);_(&quot;$&quot;* &quot;-&quot;??_);_(@_)">
                  <c:v>68531</c:v>
                </c:pt>
                <c:pt idx="4" formatCode="_(&quot;$&quot;* #,##0_);_(&quot;$&quot;* \(#,##0\);_(&quot;$&quot;* &quot;-&quot;??_);_(@_)">
                  <c:v>69980</c:v>
                </c:pt>
                <c:pt idx="5" formatCode="_(&quot;$&quot;* #,##0_);_(&quot;$&quot;* \(#,##0\);_(&quot;$&quot;* &quot;-&quot;??_);_(@_)">
                  <c:v>73672</c:v>
                </c:pt>
                <c:pt idx="6" formatCode="_(&quot;$&quot;* #,##0_);_(&quot;$&quot;* \(#,##0\);_(&quot;$&quot;* &quot;-&quot;??_);_(@_)">
                  <c:v>76093</c:v>
                </c:pt>
                <c:pt idx="7" formatCode="_(&quot;$&quot;* #,##0_);_(&quot;$&quot;* \(#,##0\);_(&quot;$&quot;* &quot;-&quot;??_);_(@_)">
                  <c:v>77040</c:v>
                </c:pt>
                <c:pt idx="8" formatCode="_(&quot;$&quot;* #,##0_);_(&quot;$&quot;* \(#,##0\);_(&quot;$&quot;* &quot;-&quot;??_);_(@_)">
                  <c:v>78808</c:v>
                </c:pt>
                <c:pt idx="9" formatCode="_(&quot;$&quot;* #,##0_);_(&quot;$&quot;* \(#,##0\);_(&quot;$&quot;* &quot;-&quot;??_);_(@_)">
                  <c:v>79492</c:v>
                </c:pt>
                <c:pt idx="10" formatCode="_(&quot;$&quot;* #,##0_);_(&quot;$&quot;* \(#,##0\);_(&quot;$&quot;* &quot;-&quot;??_);_(@_)">
                  <c:v>80339</c:v>
                </c:pt>
                <c:pt idx="11" formatCode="_(&quot;$&quot;* #,##0_);_(&quot;$&quot;* \(#,##0\);_(&quot;$&quot;* &quot;-&quot;??_);_(@_)">
                  <c:v>84479</c:v>
                </c:pt>
                <c:pt idx="12" formatCode="_(&quot;$&quot;* #,##0_);_(&quot;$&quot;* \(#,##0\);_(&quot;$&quot;* &quot;-&quot;??_);_(@_)">
                  <c:v>88797</c:v>
                </c:pt>
                <c:pt idx="13" formatCode="_(&quot;$&quot;* #,##0_);_(&quot;$&quot;* \(#,##0\);_(&quot;$&quot;* &quot;-&quot;??_);_(@_)">
                  <c:v>89447</c:v>
                </c:pt>
                <c:pt idx="14" formatCode="_(&quot;$&quot;* #,##0_);_(&quot;$&quot;* \(#,##0\);_(&quot;$&quot;* &quot;-&quot;??_);_(@_)">
                  <c:v>93418</c:v>
                </c:pt>
                <c:pt idx="15" formatCode="_(&quot;$&quot;* #,##0_);_(&quot;$&quot;* \(#,##0\);_(&quot;$&quot;* &quot;-&quot;??_);_(@_)">
                  <c:v>101130</c:v>
                </c:pt>
                <c:pt idx="16" formatCode="_(&quot;$&quot;* #,##0_);_(&quot;$&quot;* \(#,##0\);_(&quot;$&quot;* &quot;-&quot;??_);_(@_)">
                  <c:v>102870</c:v>
                </c:pt>
                <c:pt idx="17" formatCode="_(&quot;$&quot;* #,##0_);_(&quot;$&quot;* \(#,##0\);_(&quot;$&quot;* &quot;-&quot;??_);_(@_)">
                  <c:v>108827</c:v>
                </c:pt>
                <c:pt idx="18" formatCode="_(&quot;$&quot;* #,##0_);_(&quot;$&quot;* \(#,##0\);_(&quot;$&quot;* &quot;-&quot;??_);_(@_)">
                  <c:v>111587</c:v>
                </c:pt>
                <c:pt idx="19" formatCode="_(&quot;$&quot;* #,##0_);_(&quot;$&quot;* \(#,##0\);_(&quot;$&quot;* &quot;-&quot;??_);_(@_)">
                  <c:v>116155</c:v>
                </c:pt>
                <c:pt idx="20" formatCode="_(&quot;$&quot;* #,##0_);_(&quot;$&quot;* \(#,##0\);_(&quot;$&quot;* &quot;-&quot;??_);_(@_)">
                  <c:v>116283</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Sheet1!$C$2:$C$22</c:f>
              <c:numCache>
                <c:formatCode>General</c:formatCode>
                <c:ptCount val="21"/>
                <c:pt idx="0" formatCode="_(&quot;$&quot;* #,##0_);_(&quot;$&quot;* \(#,##0\);_(&quot;$&quot;* &quot;-&quot;??_);_(@_)">
                  <c:v>54587</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$85,751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Sheet1!$D$2:$D$22</c:f>
              <c:numCache>
                <c:formatCode>"$"#,##0_);[Red]\("$"#,##0\)</c:formatCode>
                <c:ptCount val="21"/>
                <c:pt idx="0">
                  <c:v>85751</c:v>
                </c:pt>
                <c:pt idx="1">
                  <c:v>85751</c:v>
                </c:pt>
                <c:pt idx="2">
                  <c:v>85751</c:v>
                </c:pt>
                <c:pt idx="3">
                  <c:v>85751</c:v>
                </c:pt>
                <c:pt idx="4">
                  <c:v>85751</c:v>
                </c:pt>
                <c:pt idx="5">
                  <c:v>85751</c:v>
                </c:pt>
                <c:pt idx="6">
                  <c:v>85751</c:v>
                </c:pt>
                <c:pt idx="7">
                  <c:v>85751</c:v>
                </c:pt>
                <c:pt idx="8">
                  <c:v>85751</c:v>
                </c:pt>
                <c:pt idx="9">
                  <c:v>85751</c:v>
                </c:pt>
                <c:pt idx="10">
                  <c:v>85751</c:v>
                </c:pt>
                <c:pt idx="11">
                  <c:v>85751</c:v>
                </c:pt>
                <c:pt idx="12">
                  <c:v>85751</c:v>
                </c:pt>
                <c:pt idx="13">
                  <c:v>85751</c:v>
                </c:pt>
                <c:pt idx="14">
                  <c:v>85751</c:v>
                </c:pt>
                <c:pt idx="15">
                  <c:v>85751</c:v>
                </c:pt>
                <c:pt idx="16">
                  <c:v>85751</c:v>
                </c:pt>
                <c:pt idx="17">
                  <c:v>85751</c:v>
                </c:pt>
                <c:pt idx="18">
                  <c:v>85751</c:v>
                </c:pt>
                <c:pt idx="19">
                  <c:v>85751</c:v>
                </c:pt>
                <c:pt idx="20">
                  <c:v>85751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$65,712</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Sheet1!$E$2:$E$22</c:f>
              <c:numCache>
                <c:formatCode>"$"#,##0_);[Red]\("$"#,##0\)</c:formatCode>
                <c:ptCount val="21"/>
                <c:pt idx="0">
                  <c:v>65712</c:v>
                </c:pt>
                <c:pt idx="1">
                  <c:v>65712</c:v>
                </c:pt>
                <c:pt idx="2">
                  <c:v>65712</c:v>
                </c:pt>
                <c:pt idx="3">
                  <c:v>65712</c:v>
                </c:pt>
                <c:pt idx="4">
                  <c:v>65712</c:v>
                </c:pt>
                <c:pt idx="5">
                  <c:v>65712</c:v>
                </c:pt>
                <c:pt idx="6">
                  <c:v>65712</c:v>
                </c:pt>
                <c:pt idx="7">
                  <c:v>65712</c:v>
                </c:pt>
                <c:pt idx="8">
                  <c:v>65712</c:v>
                </c:pt>
                <c:pt idx="9">
                  <c:v>65712</c:v>
                </c:pt>
                <c:pt idx="10">
                  <c:v>65712</c:v>
                </c:pt>
                <c:pt idx="11">
                  <c:v>65712</c:v>
                </c:pt>
                <c:pt idx="12">
                  <c:v>65712</c:v>
                </c:pt>
                <c:pt idx="13">
                  <c:v>65712</c:v>
                </c:pt>
                <c:pt idx="14">
                  <c:v>65712</c:v>
                </c:pt>
                <c:pt idx="15">
                  <c:v>65712</c:v>
                </c:pt>
                <c:pt idx="16">
                  <c:v>65712</c:v>
                </c:pt>
                <c:pt idx="17">
                  <c:v>65712</c:v>
                </c:pt>
                <c:pt idx="18">
                  <c:v>65712</c:v>
                </c:pt>
                <c:pt idx="19">
                  <c:v>65712</c:v>
                </c:pt>
                <c:pt idx="20">
                  <c:v>65712</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quot;$&quot;#,##0_);\(&quot;$&quot;#,##0\)"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43204479542536545"/>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Bridgeton City</c:v>
                </c:pt>
                <c:pt idx="1">
                  <c:v>Commercial township</c:v>
                </c:pt>
                <c:pt idx="2">
                  <c:v>Downe township</c:v>
                </c:pt>
                <c:pt idx="3">
                  <c:v>Vineland city</c:v>
                </c:pt>
                <c:pt idx="4">
                  <c:v>Fairfield township</c:v>
                </c:pt>
                <c:pt idx="5">
                  <c:v>Upper Deerfield township</c:v>
                </c:pt>
                <c:pt idx="6">
                  <c:v>Millville city </c:v>
                </c:pt>
                <c:pt idx="7">
                  <c:v>Shiloh borough</c:v>
                </c:pt>
                <c:pt idx="8">
                  <c:v>Deerfield township</c:v>
                </c:pt>
                <c:pt idx="9">
                  <c:v>Stow Creek township</c:v>
                </c:pt>
              </c:strCache>
            </c:strRef>
          </c:cat>
          <c:val>
            <c:numRef>
              <c:f>Sheet1!$B$2:$B$11</c:f>
              <c:numCache>
                <c:formatCode>_("$"* #,##0_);_("$"* \(#,##0\);_("$"* "-"??_);_(@_)</c:formatCode>
                <c:ptCount val="10"/>
                <c:pt idx="0">
                  <c:v>37804</c:v>
                </c:pt>
                <c:pt idx="1">
                  <c:v>44856</c:v>
                </c:pt>
                <c:pt idx="2">
                  <c:v>52321</c:v>
                </c:pt>
                <c:pt idx="3">
                  <c:v>54476</c:v>
                </c:pt>
                <c:pt idx="4">
                  <c:v>55134</c:v>
                </c:pt>
                <c:pt idx="5">
                  <c:v>56534</c:v>
                </c:pt>
                <c:pt idx="6">
                  <c:v>58138</c:v>
                </c:pt>
                <c:pt idx="7">
                  <c:v>63125</c:v>
                </c:pt>
                <c:pt idx="8">
                  <c:v>64324</c:v>
                </c:pt>
                <c:pt idx="9">
                  <c:v>64659</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Cumberland median $54,149</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Bridgeton City</c:v>
                </c:pt>
                <c:pt idx="1">
                  <c:v>Commercial township</c:v>
                </c:pt>
                <c:pt idx="2">
                  <c:v>Downe township</c:v>
                </c:pt>
                <c:pt idx="3">
                  <c:v>Vineland city</c:v>
                </c:pt>
                <c:pt idx="4">
                  <c:v>Fairfield township</c:v>
                </c:pt>
                <c:pt idx="5">
                  <c:v>Upper Deerfield township</c:v>
                </c:pt>
                <c:pt idx="6">
                  <c:v>Millville city </c:v>
                </c:pt>
                <c:pt idx="7">
                  <c:v>Shiloh borough</c:v>
                </c:pt>
                <c:pt idx="8">
                  <c:v>Deerfield township</c:v>
                </c:pt>
                <c:pt idx="9">
                  <c:v>Stow Creek township</c:v>
                </c:pt>
              </c:strCache>
            </c:strRef>
          </c:cat>
          <c:val>
            <c:numRef>
              <c:f>Sheet1!$C$2:$C$11</c:f>
              <c:numCache>
                <c:formatCode>"$"#,##0</c:formatCode>
                <c:ptCount val="10"/>
                <c:pt idx="0">
                  <c:v>54149</c:v>
                </c:pt>
                <c:pt idx="1">
                  <c:v>54149</c:v>
                </c:pt>
                <c:pt idx="2">
                  <c:v>54149</c:v>
                </c:pt>
                <c:pt idx="3">
                  <c:v>54149</c:v>
                </c:pt>
                <c:pt idx="4">
                  <c:v>54149</c:v>
                </c:pt>
                <c:pt idx="5">
                  <c:v>54149</c:v>
                </c:pt>
                <c:pt idx="6">
                  <c:v>54149</c:v>
                </c:pt>
                <c:pt idx="7">
                  <c:v>54149</c:v>
                </c:pt>
                <c:pt idx="8">
                  <c:v>54149</c:v>
                </c:pt>
                <c:pt idx="9">
                  <c:v>54149</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53867957473721617"/>
          <c:y val="0.9608046931091585"/>
          <c:w val="0.21766388483521662"/>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Warren</c:v>
                </c:pt>
                <c:pt idx="3">
                  <c:v>Gloucester</c:v>
                </c:pt>
                <c:pt idx="4">
                  <c:v>Sussex</c:v>
                </c:pt>
                <c:pt idx="5">
                  <c:v>Burlington</c:v>
                </c:pt>
                <c:pt idx="6">
                  <c:v>Somerset</c:v>
                </c:pt>
                <c:pt idx="7">
                  <c:v>Salem</c:v>
                </c:pt>
                <c:pt idx="8">
                  <c:v>Middlesex</c:v>
                </c:pt>
                <c:pt idx="9">
                  <c:v>Mercer</c:v>
                </c:pt>
                <c:pt idx="10">
                  <c:v>Monmouth</c:v>
                </c:pt>
                <c:pt idx="11">
                  <c:v>Ocean</c:v>
                </c:pt>
                <c:pt idx="12">
                  <c:v>Camden</c:v>
                </c:pt>
                <c:pt idx="13">
                  <c:v>Cape May</c:v>
                </c:pt>
                <c:pt idx="14">
                  <c:v>Bergen</c:v>
                </c:pt>
                <c:pt idx="15">
                  <c:v>Union</c:v>
                </c:pt>
                <c:pt idx="16">
                  <c:v>Cumberland</c:v>
                </c:pt>
                <c:pt idx="17">
                  <c:v>Atlantic</c:v>
                </c:pt>
                <c:pt idx="18">
                  <c:v>Hudson</c:v>
                </c:pt>
                <c:pt idx="19">
                  <c:v>Essex</c:v>
                </c:pt>
                <c:pt idx="20">
                  <c:v>Passaic</c:v>
                </c:pt>
              </c:strCache>
            </c:strRef>
          </c:cat>
          <c:val>
            <c:numRef>
              <c:f>Sheet1!$B$2:$B$22</c:f>
              <c:numCache>
                <c:formatCode>0%</c:formatCode>
                <c:ptCount val="21"/>
                <c:pt idx="0">
                  <c:v>0.14000000000000001</c:v>
                </c:pt>
                <c:pt idx="1">
                  <c:v>0.14000000000000001</c:v>
                </c:pt>
                <c:pt idx="2">
                  <c:v>0.14000000000000001</c:v>
                </c:pt>
                <c:pt idx="3">
                  <c:v>0.14000000000000001</c:v>
                </c:pt>
                <c:pt idx="4">
                  <c:v>0.14000000000000001</c:v>
                </c:pt>
                <c:pt idx="5">
                  <c:v>0.14000000000000001</c:v>
                </c:pt>
                <c:pt idx="6">
                  <c:v>0.15</c:v>
                </c:pt>
                <c:pt idx="7">
                  <c:v>0.16</c:v>
                </c:pt>
                <c:pt idx="8">
                  <c:v>0.17</c:v>
                </c:pt>
                <c:pt idx="9">
                  <c:v>0.17</c:v>
                </c:pt>
                <c:pt idx="10">
                  <c:v>0.18</c:v>
                </c:pt>
                <c:pt idx="11">
                  <c:v>0.18</c:v>
                </c:pt>
                <c:pt idx="12">
                  <c:v>0.18</c:v>
                </c:pt>
                <c:pt idx="13">
                  <c:v>0.19</c:v>
                </c:pt>
                <c:pt idx="14">
                  <c:v>0.2</c:v>
                </c:pt>
                <c:pt idx="15">
                  <c:v>0.21</c:v>
                </c:pt>
                <c:pt idx="17">
                  <c:v>0.21</c:v>
                </c:pt>
                <c:pt idx="18">
                  <c:v>0.22</c:v>
                </c:pt>
                <c:pt idx="19">
                  <c:v>0.25</c:v>
                </c:pt>
                <c:pt idx="20">
                  <c:v>0.25</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Warren</c:v>
                </c:pt>
                <c:pt idx="3">
                  <c:v>Gloucester</c:v>
                </c:pt>
                <c:pt idx="4">
                  <c:v>Sussex</c:v>
                </c:pt>
                <c:pt idx="5">
                  <c:v>Burlington</c:v>
                </c:pt>
                <c:pt idx="6">
                  <c:v>Somerset</c:v>
                </c:pt>
                <c:pt idx="7">
                  <c:v>Salem</c:v>
                </c:pt>
                <c:pt idx="8">
                  <c:v>Middlesex</c:v>
                </c:pt>
                <c:pt idx="9">
                  <c:v>Mercer</c:v>
                </c:pt>
                <c:pt idx="10">
                  <c:v>Monmouth</c:v>
                </c:pt>
                <c:pt idx="11">
                  <c:v>Ocean</c:v>
                </c:pt>
                <c:pt idx="12">
                  <c:v>Camden</c:v>
                </c:pt>
                <c:pt idx="13">
                  <c:v>Cape May</c:v>
                </c:pt>
                <c:pt idx="14">
                  <c:v>Bergen</c:v>
                </c:pt>
                <c:pt idx="15">
                  <c:v>Union</c:v>
                </c:pt>
                <c:pt idx="16">
                  <c:v>Cumberland</c:v>
                </c:pt>
                <c:pt idx="17">
                  <c:v>Atlantic</c:v>
                </c:pt>
                <c:pt idx="18">
                  <c:v>Hudson</c:v>
                </c:pt>
                <c:pt idx="19">
                  <c:v>Essex</c:v>
                </c:pt>
                <c:pt idx="20">
                  <c:v>Passaic</c:v>
                </c:pt>
              </c:strCache>
            </c:strRef>
          </c:cat>
          <c:val>
            <c:numRef>
              <c:f>Sheet1!$C$2:$C$22</c:f>
              <c:numCache>
                <c:formatCode>General</c:formatCode>
                <c:ptCount val="21"/>
                <c:pt idx="16">
                  <c:v>0.21</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19%</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Warren</c:v>
                </c:pt>
                <c:pt idx="3">
                  <c:v>Gloucester</c:v>
                </c:pt>
                <c:pt idx="4">
                  <c:v>Sussex</c:v>
                </c:pt>
                <c:pt idx="5">
                  <c:v>Burlington</c:v>
                </c:pt>
                <c:pt idx="6">
                  <c:v>Somerset</c:v>
                </c:pt>
                <c:pt idx="7">
                  <c:v>Salem</c:v>
                </c:pt>
                <c:pt idx="8">
                  <c:v>Middlesex</c:v>
                </c:pt>
                <c:pt idx="9">
                  <c:v>Mercer</c:v>
                </c:pt>
                <c:pt idx="10">
                  <c:v>Monmouth</c:v>
                </c:pt>
                <c:pt idx="11">
                  <c:v>Ocean</c:v>
                </c:pt>
                <c:pt idx="12">
                  <c:v>Camden</c:v>
                </c:pt>
                <c:pt idx="13">
                  <c:v>Cape May</c:v>
                </c:pt>
                <c:pt idx="14">
                  <c:v>Bergen</c:v>
                </c:pt>
                <c:pt idx="15">
                  <c:v>Union</c:v>
                </c:pt>
                <c:pt idx="16">
                  <c:v>Cumberland</c:v>
                </c:pt>
                <c:pt idx="17">
                  <c:v>Atlantic</c:v>
                </c:pt>
                <c:pt idx="18">
                  <c:v>Hudson</c:v>
                </c:pt>
                <c:pt idx="19">
                  <c:v>Essex</c:v>
                </c:pt>
                <c:pt idx="20">
                  <c:v>Passaic</c:v>
                </c:pt>
              </c:strCache>
            </c:strRef>
          </c:cat>
          <c:val>
            <c:numRef>
              <c:f>Sheet1!$D$2:$D$22</c:f>
              <c:numCache>
                <c:formatCode>0%</c:formatCode>
                <c:ptCount val="21"/>
                <c:pt idx="0">
                  <c:v>0.19</c:v>
                </c:pt>
                <c:pt idx="1">
                  <c:v>0.19</c:v>
                </c:pt>
                <c:pt idx="2">
                  <c:v>0.19</c:v>
                </c:pt>
                <c:pt idx="3">
                  <c:v>0.19</c:v>
                </c:pt>
                <c:pt idx="4">
                  <c:v>0.19</c:v>
                </c:pt>
                <c:pt idx="5">
                  <c:v>0.19</c:v>
                </c:pt>
                <c:pt idx="6">
                  <c:v>0.19</c:v>
                </c:pt>
                <c:pt idx="7">
                  <c:v>0.19</c:v>
                </c:pt>
                <c:pt idx="8">
                  <c:v>0.19</c:v>
                </c:pt>
                <c:pt idx="9">
                  <c:v>0.19</c:v>
                </c:pt>
                <c:pt idx="10">
                  <c:v>0.19</c:v>
                </c:pt>
                <c:pt idx="11">
                  <c:v>0.19</c:v>
                </c:pt>
                <c:pt idx="12">
                  <c:v>0.19</c:v>
                </c:pt>
                <c:pt idx="13">
                  <c:v>0.19</c:v>
                </c:pt>
                <c:pt idx="14">
                  <c:v>0.19</c:v>
                </c:pt>
                <c:pt idx="15">
                  <c:v>0.19</c:v>
                </c:pt>
                <c:pt idx="16">
                  <c:v>0.19</c:v>
                </c:pt>
                <c:pt idx="17">
                  <c:v>0.19</c:v>
                </c:pt>
                <c:pt idx="18">
                  <c:v>0.19</c:v>
                </c:pt>
                <c:pt idx="19">
                  <c:v>0.19</c:v>
                </c:pt>
                <c:pt idx="20">
                  <c:v>0.19</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291301673228347"/>
          <c:y val="0.926747717032635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2015</c:v>
                </c:pt>
                <c:pt idx="1">
                  <c:v>2016</c:v>
                </c:pt>
                <c:pt idx="2">
                  <c:v>2017</c:v>
                </c:pt>
                <c:pt idx="3">
                  <c:v>2018</c:v>
                </c:pt>
                <c:pt idx="4">
                  <c:v>2019</c:v>
                </c:pt>
                <c:pt idx="5">
                  <c:v>2020</c:v>
                </c:pt>
              </c:numCache>
            </c:numRef>
          </c:cat>
          <c:val>
            <c:numRef>
              <c:f>Sheet1!$B$2:$B$7</c:f>
              <c:numCache>
                <c:formatCode>0%</c:formatCode>
                <c:ptCount val="6"/>
                <c:pt idx="0">
                  <c:v>0.22</c:v>
                </c:pt>
                <c:pt idx="1">
                  <c:v>0.23</c:v>
                </c:pt>
                <c:pt idx="2">
                  <c:v>0.24</c:v>
                </c:pt>
                <c:pt idx="3">
                  <c:v>0.23</c:v>
                </c:pt>
                <c:pt idx="4">
                  <c:v>0.22</c:v>
                </c:pt>
                <c:pt idx="5">
                  <c:v>0.23</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Sheet1!$B$2:$B$22</c:f>
              <c:numCache>
                <c:formatCode>0.0%</c:formatCode>
                <c:ptCount val="21"/>
                <c:pt idx="0">
                  <c:v>5.1999999999999998E-2</c:v>
                </c:pt>
                <c:pt idx="1">
                  <c:v>5.2999999999999999E-2</c:v>
                </c:pt>
                <c:pt idx="2">
                  <c:v>5.2999999999999999E-2</c:v>
                </c:pt>
                <c:pt idx="3">
                  <c:v>6.4000000000000001E-2</c:v>
                </c:pt>
                <c:pt idx="4">
                  <c:v>6.5000000000000002E-2</c:v>
                </c:pt>
                <c:pt idx="5">
                  <c:v>7.0999999999999994E-2</c:v>
                </c:pt>
                <c:pt idx="6">
                  <c:v>7.2999999999999995E-2</c:v>
                </c:pt>
                <c:pt idx="7">
                  <c:v>7.4999999999999997E-2</c:v>
                </c:pt>
                <c:pt idx="8">
                  <c:v>7.8E-2</c:v>
                </c:pt>
                <c:pt idx="9">
                  <c:v>8.2000000000000003E-2</c:v>
                </c:pt>
                <c:pt idx="10">
                  <c:v>8.2000000000000003E-2</c:v>
                </c:pt>
                <c:pt idx="11">
                  <c:v>8.8999999999999996E-2</c:v>
                </c:pt>
                <c:pt idx="12" formatCode="General">
                  <c:v>8.8999999999999996E-2</c:v>
                </c:pt>
                <c:pt idx="13">
                  <c:v>0.10299999999999999</c:v>
                </c:pt>
                <c:pt idx="14">
                  <c:v>0.104</c:v>
                </c:pt>
                <c:pt idx="15">
                  <c:v>0.109</c:v>
                </c:pt>
                <c:pt idx="16">
                  <c:v>0.113</c:v>
                </c:pt>
                <c:pt idx="17">
                  <c:v>0.114</c:v>
                </c:pt>
                <c:pt idx="18">
                  <c:v>0.11700000000000001</c:v>
                </c:pt>
                <c:pt idx="20">
                  <c:v>0.127</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Sheet1!$C$2:$C$22</c:f>
              <c:numCache>
                <c:formatCode>General</c:formatCode>
                <c:ptCount val="21"/>
                <c:pt idx="19" formatCode="0.0%">
                  <c:v>0.126</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11.5%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Sheet1!$D$2:$D$22</c:f>
              <c:numCache>
                <c:formatCode>0.00%</c:formatCode>
                <c:ptCount val="21"/>
                <c:pt idx="0">
                  <c:v>0.115</c:v>
                </c:pt>
                <c:pt idx="1">
                  <c:v>0.115</c:v>
                </c:pt>
                <c:pt idx="2">
                  <c:v>0.115</c:v>
                </c:pt>
                <c:pt idx="3">
                  <c:v>0.115</c:v>
                </c:pt>
                <c:pt idx="4">
                  <c:v>0.115</c:v>
                </c:pt>
                <c:pt idx="5">
                  <c:v>0.115</c:v>
                </c:pt>
                <c:pt idx="6">
                  <c:v>0.115</c:v>
                </c:pt>
                <c:pt idx="7">
                  <c:v>0.115</c:v>
                </c:pt>
                <c:pt idx="8">
                  <c:v>0.115</c:v>
                </c:pt>
                <c:pt idx="9">
                  <c:v>0.115</c:v>
                </c:pt>
                <c:pt idx="10">
                  <c:v>0.115</c:v>
                </c:pt>
                <c:pt idx="11">
                  <c:v>0.115</c:v>
                </c:pt>
                <c:pt idx="12">
                  <c:v>0.115</c:v>
                </c:pt>
                <c:pt idx="13">
                  <c:v>0.115</c:v>
                </c:pt>
                <c:pt idx="14">
                  <c:v>0.115</c:v>
                </c:pt>
                <c:pt idx="15">
                  <c:v>0.115</c:v>
                </c:pt>
                <c:pt idx="16">
                  <c:v>0.115</c:v>
                </c:pt>
                <c:pt idx="17">
                  <c:v>0.115</c:v>
                </c:pt>
                <c:pt idx="18">
                  <c:v>0.115</c:v>
                </c:pt>
                <c:pt idx="19">
                  <c:v>0.115</c:v>
                </c:pt>
                <c:pt idx="20">
                  <c:v>0.115</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8.7%</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Sheet1!$E$2:$E$22</c:f>
              <c:numCache>
                <c:formatCode>0.00%</c:formatCode>
                <c:ptCount val="21"/>
                <c:pt idx="0">
                  <c:v>8.6999999999999994E-2</c:v>
                </c:pt>
                <c:pt idx="1">
                  <c:v>8.6999999999999994E-2</c:v>
                </c:pt>
                <c:pt idx="2">
                  <c:v>8.6999999999999994E-2</c:v>
                </c:pt>
                <c:pt idx="3">
                  <c:v>8.6999999999999994E-2</c:v>
                </c:pt>
                <c:pt idx="4">
                  <c:v>8.6999999999999994E-2</c:v>
                </c:pt>
                <c:pt idx="5">
                  <c:v>8.6999999999999994E-2</c:v>
                </c:pt>
                <c:pt idx="6">
                  <c:v>8.6999999999999994E-2</c:v>
                </c:pt>
                <c:pt idx="7">
                  <c:v>8.6999999999999994E-2</c:v>
                </c:pt>
                <c:pt idx="8">
                  <c:v>8.6999999999999994E-2</c:v>
                </c:pt>
                <c:pt idx="9">
                  <c:v>8.6999999999999994E-2</c:v>
                </c:pt>
                <c:pt idx="10">
                  <c:v>8.6999999999999994E-2</c:v>
                </c:pt>
                <c:pt idx="11">
                  <c:v>8.6999999999999994E-2</c:v>
                </c:pt>
                <c:pt idx="12">
                  <c:v>8.6999999999999994E-2</c:v>
                </c:pt>
                <c:pt idx="13">
                  <c:v>8.6999999999999994E-2</c:v>
                </c:pt>
                <c:pt idx="14">
                  <c:v>8.6999999999999994E-2</c:v>
                </c:pt>
                <c:pt idx="15">
                  <c:v>8.6999999999999994E-2</c:v>
                </c:pt>
                <c:pt idx="16">
                  <c:v>8.6999999999999994E-2</c:v>
                </c:pt>
                <c:pt idx="17">
                  <c:v>8.6999999999999994E-2</c:v>
                </c:pt>
                <c:pt idx="18">
                  <c:v>8.6999999999999994E-2</c:v>
                </c:pt>
                <c:pt idx="19">
                  <c:v>8.6999999999999994E-2</c:v>
                </c:pt>
                <c:pt idx="20">
                  <c:v>8.6999999999999994E-2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6825258366141729"/>
          <c:y val="0.88696869658138922"/>
          <c:w val="0.33693220964566928"/>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2014</c:v>
                </c:pt>
                <c:pt idx="1">
                  <c:v>2015</c:v>
                </c:pt>
                <c:pt idx="2">
                  <c:v>2016</c:v>
                </c:pt>
                <c:pt idx="3">
                  <c:v>2017</c:v>
                </c:pt>
                <c:pt idx="4">
                  <c:v>2018</c:v>
                </c:pt>
              </c:strCache>
            </c:strRef>
          </c:cat>
          <c:val>
            <c:numRef>
              <c:f>Sheet1!$A$2:$E$2</c:f>
              <c:numCache>
                <c:formatCode>_(* #,##0_);_(* \(#,##0\);_(* "-"??_);_(@_)</c:formatCode>
                <c:ptCount val="5"/>
                <c:pt idx="0">
                  <c:v>6270</c:v>
                </c:pt>
                <c:pt idx="1">
                  <c:v>5978</c:v>
                </c:pt>
                <c:pt idx="2">
                  <c:v>5270</c:v>
                </c:pt>
                <c:pt idx="3">
                  <c:v>5287</c:v>
                </c:pt>
                <c:pt idx="4">
                  <c:v>5062</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2015-16</c:v>
                </c:pt>
                <c:pt idx="1">
                  <c:v>2016-17</c:v>
                </c:pt>
                <c:pt idx="2">
                  <c:v>2017-18</c:v>
                </c:pt>
                <c:pt idx="3">
                  <c:v>2018-19</c:v>
                </c:pt>
                <c:pt idx="4">
                  <c:v>2019-20</c:v>
                </c:pt>
              </c:strCache>
            </c:strRef>
          </c:cat>
          <c:val>
            <c:numRef>
              <c:f>Sheet1!$A$2:$E$2</c:f>
              <c:numCache>
                <c:formatCode>#,##0</c:formatCode>
                <c:ptCount val="5"/>
                <c:pt idx="0">
                  <c:v>16263</c:v>
                </c:pt>
                <c:pt idx="1">
                  <c:v>16370</c:v>
                </c:pt>
                <c:pt idx="2">
                  <c:v>16449</c:v>
                </c:pt>
                <c:pt idx="3">
                  <c:v>16442</c:v>
                </c:pt>
                <c:pt idx="4">
                  <c:v>16346</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Cumberland</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0.68799999999999994</c:v>
                </c:pt>
                <c:pt idx="1">
                  <c:v>0.23699999999999999</c:v>
                </c:pt>
                <c:pt idx="2">
                  <c:v>2.1999999999999999E-2</c:v>
                </c:pt>
                <c:pt idx="3">
                  <c:v>2.5999999999999999E-2</c:v>
                </c:pt>
                <c:pt idx="4">
                  <c:v>1E-3</c:v>
                </c:pt>
                <c:pt idx="5">
                  <c:v>8.2000000000000003E-2</c:v>
                </c:pt>
                <c:pt idx="6">
                  <c:v>0.318</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0.69499999999999995</c:v>
                </c:pt>
                <c:pt idx="1">
                  <c:v>0.151</c:v>
                </c:pt>
                <c:pt idx="2">
                  <c:v>6.0000000000000001E-3</c:v>
                </c:pt>
                <c:pt idx="3">
                  <c:v>0.107</c:v>
                </c:pt>
                <c:pt idx="4">
                  <c:v>1E-3</c:v>
                </c:pt>
                <c:pt idx="5">
                  <c:v>7.0999999999999994E-2</c:v>
                </c:pt>
                <c:pt idx="6">
                  <c:v>0.20899999999999999</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2016</c:v>
                </c:pt>
                <c:pt idx="1">
                  <c:v>2017</c:v>
                </c:pt>
                <c:pt idx="2">
                  <c:v>2018</c:v>
                </c:pt>
                <c:pt idx="3">
                  <c:v>2019</c:v>
                </c:pt>
                <c:pt idx="4">
                  <c:v>2020</c:v>
                </c:pt>
              </c:strCache>
            </c:strRef>
          </c:cat>
          <c:val>
            <c:numRef>
              <c:f>Sheet1!$A$2:$E$2</c:f>
              <c:numCache>
                <c:formatCode>#,##0</c:formatCode>
                <c:ptCount val="5"/>
                <c:pt idx="0">
                  <c:v>14767</c:v>
                </c:pt>
                <c:pt idx="1">
                  <c:v>13676</c:v>
                </c:pt>
                <c:pt idx="2">
                  <c:v>13420</c:v>
                </c:pt>
                <c:pt idx="3">
                  <c:v>12029</c:v>
                </c:pt>
                <c:pt idx="4">
                  <c:v>12694</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Sheet1!$B$2:$D$2</c:f>
              <c:numCache>
                <c:formatCode>"$"#,##0_);[Red]\("$"#,##0\)</c:formatCode>
                <c:ptCount val="3"/>
                <c:pt idx="0">
                  <c:v>700</c:v>
                </c:pt>
                <c:pt idx="1">
                  <c:v>700</c:v>
                </c:pt>
                <c:pt idx="2">
                  <c:v>700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Cumberland</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Sheet1!$B$3:$D$3</c:f>
              <c:numCache>
                <c:formatCode>"$"#,##0_);[Red]\("$"#,##0\)</c:formatCode>
                <c:ptCount val="3"/>
                <c:pt idx="0">
                  <c:v>700</c:v>
                </c:pt>
                <c:pt idx="1">
                  <c:v>700</c:v>
                </c:pt>
                <c:pt idx="2">
                  <c:v>700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Sheet1!$B$4:$D$4</c:f>
              <c:numCache>
                <c:formatCode>"$"#,##0_);[Red]\("$"#,##0\)</c:formatCode>
                <c:ptCount val="3"/>
                <c:pt idx="0">
                  <c:v>1420</c:v>
                </c:pt>
                <c:pt idx="1">
                  <c:v>1443</c:v>
                </c:pt>
                <c:pt idx="2">
                  <c:v>1025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Sheet1!$B$2:$B$23</c:f>
              <c:numCache>
                <c:formatCode>General</c:formatCode>
                <c:ptCount val="22"/>
                <c:pt idx="0">
                  <c:v>700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Sheet1!$C$2:$C$23</c:f>
              <c:numCache>
                <c:formatCode>"$"#,##0_);[Red]\("$"#,##0\)</c:formatCode>
                <c:ptCount val="22"/>
                <c:pt idx="0">
                  <c:v>700</c:v>
                </c:pt>
                <c:pt idx="1">
                  <c:v>863.48</c:v>
                </c:pt>
                <c:pt idx="2">
                  <c:v>840</c:v>
                </c:pt>
                <c:pt idx="3">
                  <c:v>760</c:v>
                </c:pt>
                <c:pt idx="4">
                  <c:v>840</c:v>
                </c:pt>
                <c:pt idx="5">
                  <c:v>1040</c:v>
                </c:pt>
                <c:pt idx="6">
                  <c:v>900</c:v>
                </c:pt>
                <c:pt idx="7">
                  <c:v>900</c:v>
                </c:pt>
                <c:pt idx="8">
                  <c:v>825</c:v>
                </c:pt>
                <c:pt idx="9">
                  <c:v>1384</c:v>
                </c:pt>
                <c:pt idx="10">
                  <c:v>1050</c:v>
                </c:pt>
                <c:pt idx="11">
                  <c:v>1125.8</c:v>
                </c:pt>
                <c:pt idx="12">
                  <c:v>1216</c:v>
                </c:pt>
                <c:pt idx="13">
                  <c:v>1081</c:v>
                </c:pt>
                <c:pt idx="14">
                  <c:v>1125</c:v>
                </c:pt>
                <c:pt idx="15">
                  <c:v>956.25</c:v>
                </c:pt>
                <c:pt idx="16">
                  <c:v>1250</c:v>
                </c:pt>
                <c:pt idx="17">
                  <c:v>1270</c:v>
                </c:pt>
                <c:pt idx="18">
                  <c:v>1000</c:v>
                </c:pt>
                <c:pt idx="19">
                  <c:v>1420</c:v>
                </c:pt>
                <c:pt idx="20">
                  <c:v>1375</c:v>
                </c:pt>
                <c:pt idx="21">
                  <c:v>1044</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Sheet1!$D$2:$D$23</c:f>
              <c:numCache>
                <c:formatCode>"$"#,##0_);[Red]\("$"#,##0\)</c:formatCode>
                <c:ptCount val="22"/>
                <c:pt idx="0">
                  <c:v>700</c:v>
                </c:pt>
                <c:pt idx="1">
                  <c:v>740</c:v>
                </c:pt>
                <c:pt idx="2">
                  <c:v>757.75</c:v>
                </c:pt>
                <c:pt idx="3">
                  <c:v>740</c:v>
                </c:pt>
                <c:pt idx="4">
                  <c:v>840</c:v>
                </c:pt>
                <c:pt idx="5">
                  <c:v>909</c:v>
                </c:pt>
                <c:pt idx="6">
                  <c:v>810</c:v>
                </c:pt>
                <c:pt idx="7">
                  <c:v>900</c:v>
                </c:pt>
                <c:pt idx="8">
                  <c:v>757.75</c:v>
                </c:pt>
                <c:pt idx="9">
                  <c:v>1184</c:v>
                </c:pt>
                <c:pt idx="10">
                  <c:v>950</c:v>
                </c:pt>
                <c:pt idx="11">
                  <c:v>996</c:v>
                </c:pt>
                <c:pt idx="12">
                  <c:v>1120</c:v>
                </c:pt>
                <c:pt idx="13">
                  <c:v>975</c:v>
                </c:pt>
                <c:pt idx="14">
                  <c:v>1020</c:v>
                </c:pt>
                <c:pt idx="15">
                  <c:v>910</c:v>
                </c:pt>
                <c:pt idx="16">
                  <c:v>1020</c:v>
                </c:pt>
                <c:pt idx="17">
                  <c:v>1100</c:v>
                </c:pt>
                <c:pt idx="18">
                  <c:v>970</c:v>
                </c:pt>
                <c:pt idx="19">
                  <c:v>1443</c:v>
                </c:pt>
                <c:pt idx="20">
                  <c:v>1154</c:v>
                </c:pt>
                <c:pt idx="21">
                  <c:v>952</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Sheet1!$E$2:$E$23</c:f>
              <c:numCache>
                <c:formatCode>"$"#,##0_);[Red]\("$"#,##0\)</c:formatCode>
                <c:ptCount val="22"/>
                <c:pt idx="0">
                  <c:v>700</c:v>
                </c:pt>
                <c:pt idx="1">
                  <c:v>720</c:v>
                </c:pt>
                <c:pt idx="2">
                  <c:v>900</c:v>
                </c:pt>
                <c:pt idx="3">
                  <c:v>700</c:v>
                </c:pt>
                <c:pt idx="4">
                  <c:v>800</c:v>
                </c:pt>
                <c:pt idx="5">
                  <c:v>737</c:v>
                </c:pt>
                <c:pt idx="6">
                  <c:v>723</c:v>
                </c:pt>
                <c:pt idx="7">
                  <c:v>760</c:v>
                </c:pt>
                <c:pt idx="8">
                  <c:v>725</c:v>
                </c:pt>
                <c:pt idx="9">
                  <c:v>1000</c:v>
                </c:pt>
                <c:pt idx="10">
                  <c:v>820</c:v>
                </c:pt>
                <c:pt idx="11">
                  <c:v>775</c:v>
                </c:pt>
                <c:pt idx="12">
                  <c:v>860</c:v>
                </c:pt>
                <c:pt idx="13">
                  <c:v>834</c:v>
                </c:pt>
                <c:pt idx="14">
                  <c:v>900</c:v>
                </c:pt>
                <c:pt idx="15">
                  <c:v>800</c:v>
                </c:pt>
                <c:pt idx="16">
                  <c:v>989</c:v>
                </c:pt>
                <c:pt idx="17">
                  <c:v>945</c:v>
                </c:pt>
                <c:pt idx="18">
                  <c:v>945</c:v>
                </c:pt>
                <c:pt idx="19">
                  <c:v>835</c:v>
                </c:pt>
                <c:pt idx="20">
                  <c:v>1025</c:v>
                </c:pt>
                <c:pt idx="21">
                  <c:v>833</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PreK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Sheet1!$F$2:$F$23</c:f>
              <c:numCache>
                <c:formatCode>General</c:formatCode>
                <c:ptCount val="22"/>
                <c:pt idx="0" formatCode="&quot;$&quot;#,##0_);[Red]\(&quot;$&quot;#,##0\)">
                  <c:v>700</c:v>
                </c:pt>
              </c:numCache>
            </c:numRef>
          </c:val>
          <c:extLst>
            <c:ext xmlns:c16="http://schemas.microsoft.com/office/drawing/2014/chart" uri="{C3380CC4-5D6E-409C-BE32-E72D297353CC}">
              <c16:uniqueId val="{00000001-E349-4999-BF44-BDCBA0D04AB7}"/>
            </c:ext>
          </c:extLst>
        </c:ser>
        <c:dLbls>
          <c:showLegendKey val="0"/>
          <c:showVal val="0"/>
          <c:showCatName val="0"/>
          <c:showSerName val="0"/>
          <c:showPercent val="0"/>
          <c:showBubbleSize val="0"/>
        </c:dLbls>
        <c:gapWidth val="0"/>
        <c:axId val="344954792"/>
        <c:axId val="344955184"/>
      </c:barChart>
      <c:lineChart>
        <c:grouping val="standard"/>
        <c:varyColors val="0"/>
        <c:ser>
          <c:idx val="4"/>
          <c:order val="5"/>
          <c:tx>
            <c:strRef>
              <c:f>Sheet1!$G$1</c:f>
              <c:strCache>
                <c:ptCount val="1"/>
                <c:pt idx="0">
                  <c:v>Median Household Income</c:v>
                </c:pt>
              </c:strCache>
            </c:strRef>
          </c:tx>
          <c:spPr>
            <a:ln w="28575" cap="rnd">
              <a:solidFill>
                <a:schemeClr val="tx1"/>
              </a:solidFill>
              <a:round/>
            </a:ln>
            <a:effectLst/>
          </c:spPr>
          <c:marker>
            <c:symbol val="none"/>
          </c:marker>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Sheet1!$G$2:$G$23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116115</c:v>
                </c:pt>
                <c:pt idx="20">
                  <c:v>116283</c:v>
                </c:pt>
                <c:pt idx="21">
                  <c:v>85751</c:v>
                </c:pt>
              </c:numCache>
            </c:numRef>
          </c:val>
          <c:smooth val="0"/>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4"/>
        <c:delete val="1"/>
      </c:legendEntry>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7482691680632121"/>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Sheet1!$B$2:$B$22</c:f>
              <c:numCache>
                <c:formatCode>General</c:formatCode>
                <c:ptCount val="21"/>
                <c:pt idx="0">
                  <c:v>37.9</c:v>
                </c:pt>
                <c:pt idx="1">
                  <c:v>37.200000000000003</c:v>
                </c:pt>
                <c:pt idx="2">
                  <c:v>36.9</c:v>
                </c:pt>
                <c:pt idx="3">
                  <c:v>36.6</c:v>
                </c:pt>
                <c:pt idx="4">
                  <c:v>36.200000000000003</c:v>
                </c:pt>
                <c:pt idx="5">
                  <c:v>36.1</c:v>
                </c:pt>
                <c:pt idx="6">
                  <c:v>34.9</c:v>
                </c:pt>
                <c:pt idx="7">
                  <c:v>34.200000000000003</c:v>
                </c:pt>
                <c:pt idx="8">
                  <c:v>33.700000000000003</c:v>
                </c:pt>
                <c:pt idx="9">
                  <c:v>32.9</c:v>
                </c:pt>
                <c:pt idx="10">
                  <c:v>32.4</c:v>
                </c:pt>
                <c:pt idx="11">
                  <c:v>32.200000000000003</c:v>
                </c:pt>
                <c:pt idx="12">
                  <c:v>30.5</c:v>
                </c:pt>
                <c:pt idx="13">
                  <c:v>30.5</c:v>
                </c:pt>
                <c:pt idx="14">
                  <c:v>29.7</c:v>
                </c:pt>
                <c:pt idx="15">
                  <c:v>29.6</c:v>
                </c:pt>
                <c:pt idx="16">
                  <c:v>29.3</c:v>
                </c:pt>
                <c:pt idx="17">
                  <c:v>27.8</c:v>
                </c:pt>
                <c:pt idx="18">
                  <c:v>26.1</c:v>
                </c:pt>
                <c:pt idx="20">
                  <c:v>24.1</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Sheet1!$C$2:$C$22</c:f>
              <c:numCache>
                <c:formatCode>General</c:formatCode>
                <c:ptCount val="21"/>
                <c:pt idx="19">
                  <c:v>24.7</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27.6</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Sheet1!$D$2:$D$22</c:f>
              <c:numCache>
                <c:formatCode>General</c:formatCode>
                <c:ptCount val="21"/>
                <c:pt idx="0">
                  <c:v>27.6</c:v>
                </c:pt>
                <c:pt idx="1">
                  <c:v>27.6</c:v>
                </c:pt>
                <c:pt idx="2">
                  <c:v>27.6</c:v>
                </c:pt>
                <c:pt idx="3">
                  <c:v>27.6</c:v>
                </c:pt>
                <c:pt idx="4">
                  <c:v>27.6</c:v>
                </c:pt>
                <c:pt idx="5">
                  <c:v>27.6</c:v>
                </c:pt>
                <c:pt idx="6">
                  <c:v>27.6</c:v>
                </c:pt>
                <c:pt idx="7">
                  <c:v>27.6</c:v>
                </c:pt>
                <c:pt idx="8">
                  <c:v>27.6</c:v>
                </c:pt>
                <c:pt idx="9">
                  <c:v>27.6</c:v>
                </c:pt>
                <c:pt idx="10">
                  <c:v>27.6</c:v>
                </c:pt>
                <c:pt idx="11">
                  <c:v>27.6</c:v>
                </c:pt>
                <c:pt idx="12">
                  <c:v>27.6</c:v>
                </c:pt>
                <c:pt idx="13">
                  <c:v>27.6</c:v>
                </c:pt>
                <c:pt idx="14">
                  <c:v>27.6</c:v>
                </c:pt>
                <c:pt idx="15">
                  <c:v>27.6</c:v>
                </c:pt>
                <c:pt idx="16">
                  <c:v>27.6</c:v>
                </c:pt>
                <c:pt idx="17">
                  <c:v>27.6</c:v>
                </c:pt>
                <c:pt idx="18">
                  <c:v>27.6</c:v>
                </c:pt>
                <c:pt idx="19">
                  <c:v>27.6</c:v>
                </c:pt>
                <c:pt idx="20">
                  <c:v>27.6</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33.1</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Sheet1!$E$2:$E$22</c:f>
              <c:numCache>
                <c:formatCode>General</c:formatCode>
                <c:ptCount val="21"/>
                <c:pt idx="0">
                  <c:v>33.1</c:v>
                </c:pt>
                <c:pt idx="1">
                  <c:v>33.1</c:v>
                </c:pt>
                <c:pt idx="2">
                  <c:v>33.1</c:v>
                </c:pt>
                <c:pt idx="3">
                  <c:v>33.1</c:v>
                </c:pt>
                <c:pt idx="4">
                  <c:v>33.1</c:v>
                </c:pt>
                <c:pt idx="5">
                  <c:v>33.1</c:v>
                </c:pt>
                <c:pt idx="6">
                  <c:v>33.1</c:v>
                </c:pt>
                <c:pt idx="7">
                  <c:v>33.1</c:v>
                </c:pt>
                <c:pt idx="8">
                  <c:v>33.1</c:v>
                </c:pt>
                <c:pt idx="9">
                  <c:v>33.1</c:v>
                </c:pt>
                <c:pt idx="10">
                  <c:v>33.1</c:v>
                </c:pt>
                <c:pt idx="11">
                  <c:v>33.1</c:v>
                </c:pt>
                <c:pt idx="12">
                  <c:v>33.1</c:v>
                </c:pt>
                <c:pt idx="13">
                  <c:v>33.1</c:v>
                </c:pt>
                <c:pt idx="14">
                  <c:v>33.1</c:v>
                </c:pt>
                <c:pt idx="15">
                  <c:v>33.1</c:v>
                </c:pt>
                <c:pt idx="16">
                  <c:v>33.1</c:v>
                </c:pt>
                <c:pt idx="17">
                  <c:v>33.1</c:v>
                </c:pt>
                <c:pt idx="18">
                  <c:v>33.1</c:v>
                </c:pt>
                <c:pt idx="19">
                  <c:v>33.1</c:v>
                </c:pt>
                <c:pt idx="20">
                  <c:v>33.1</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22.9</c:v>
                </c:pt>
                <c:pt idx="1">
                  <c:v>24.5</c:v>
                </c:pt>
                <c:pt idx="2">
                  <c:v>23.7</c:v>
                </c:pt>
                <c:pt idx="3" formatCode="0.0">
                  <c:v>23.4</c:v>
                </c:pt>
                <c:pt idx="4" formatCode="0.0">
                  <c:v>24.7</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Greenwich township</c:v>
                </c:pt>
                <c:pt idx="1">
                  <c:v>Stow Creek township</c:v>
                </c:pt>
                <c:pt idx="2">
                  <c:v>Commerical township</c:v>
                </c:pt>
                <c:pt idx="3">
                  <c:v>Upper Deerfield township</c:v>
                </c:pt>
                <c:pt idx="4">
                  <c:v>Downe township</c:v>
                </c:pt>
                <c:pt idx="5">
                  <c:v>Shiloh borough</c:v>
                </c:pt>
                <c:pt idx="6">
                  <c:v>Lawrence township</c:v>
                </c:pt>
                <c:pt idx="7">
                  <c:v>Bridgeton city</c:v>
                </c:pt>
                <c:pt idx="8">
                  <c:v>Hopewell township</c:v>
                </c:pt>
                <c:pt idx="9">
                  <c:v>Maurice River township</c:v>
                </c:pt>
              </c:strCache>
            </c:strRef>
          </c:cat>
          <c:val>
            <c:numRef>
              <c:f>Sheet1!$B$2:$B$11</c:f>
              <c:numCache>
                <c:formatCode>General</c:formatCode>
                <c:ptCount val="10"/>
                <c:pt idx="0">
                  <c:v>33</c:v>
                </c:pt>
                <c:pt idx="1">
                  <c:v>27.9</c:v>
                </c:pt>
                <c:pt idx="2">
                  <c:v>27</c:v>
                </c:pt>
                <c:pt idx="3" formatCode="0.0">
                  <c:v>26.2</c:v>
                </c:pt>
                <c:pt idx="4">
                  <c:v>25.7</c:v>
                </c:pt>
                <c:pt idx="5">
                  <c:v>25.5</c:v>
                </c:pt>
                <c:pt idx="6">
                  <c:v>25.2</c:v>
                </c:pt>
                <c:pt idx="7" formatCode="0.0">
                  <c:v>24.8</c:v>
                </c:pt>
                <c:pt idx="8">
                  <c:v>24.3</c:v>
                </c:pt>
                <c:pt idx="9">
                  <c:v>24.1</c:v>
                </c:pt>
              </c:numCache>
            </c:numRef>
          </c:val>
          <c:extLst>
            <c:ext xmlns:c16="http://schemas.microsoft.com/office/drawing/2014/chart" uri="{C3380CC4-5D6E-409C-BE32-E72D297353CC}">
              <c16:uniqueId val="{00000000-9938-47C6-8AA8-4EC4279D8E67}"/>
            </c:ext>
          </c:extLst>
        </c:ser>
        <c:ser>
          <c:idx val="1"/>
          <c:order val="1"/>
          <c:tx>
            <c:strRef>
              <c:f>Sheet1!$C$1</c:f>
              <c:strCache>
                <c:ptCount val="1"/>
                <c:pt idx="0">
                  <c:v>Cumberland County avg 23.6</c:v>
                </c:pt>
              </c:strCache>
            </c:strRef>
          </c:tx>
          <c:spPr>
            <a:solidFill>
              <a:schemeClr val="bg1"/>
            </a:solidFill>
            <a:ln>
              <a:noFill/>
            </a:ln>
            <a:effectLst/>
          </c:spPr>
          <c:invertIfNegative val="0"/>
          <c:trendline>
            <c:name>Passaic avg 27.6</c:name>
            <c:spPr>
              <a:ln w="19050" cap="rnd">
                <a:solidFill>
                  <a:schemeClr val="accent2"/>
                </a:solidFill>
                <a:prstDash val="sysDot"/>
              </a:ln>
              <a:effectLst/>
            </c:spPr>
            <c:trendlineType val="linear"/>
            <c:dispRSqr val="0"/>
            <c:dispEq val="0"/>
          </c:trendline>
          <c:cat>
            <c:strRef>
              <c:f>Sheet1!$A$2:$A$11</c:f>
              <c:strCache>
                <c:ptCount val="10"/>
                <c:pt idx="0">
                  <c:v>Greenwich township</c:v>
                </c:pt>
                <c:pt idx="1">
                  <c:v>Stow Creek township</c:v>
                </c:pt>
                <c:pt idx="2">
                  <c:v>Commerical township</c:v>
                </c:pt>
                <c:pt idx="3">
                  <c:v>Upper Deerfield township</c:v>
                </c:pt>
                <c:pt idx="4">
                  <c:v>Downe township</c:v>
                </c:pt>
                <c:pt idx="5">
                  <c:v>Shiloh borough</c:v>
                </c:pt>
                <c:pt idx="6">
                  <c:v>Lawrence township</c:v>
                </c:pt>
                <c:pt idx="7">
                  <c:v>Bridgeton city</c:v>
                </c:pt>
                <c:pt idx="8">
                  <c:v>Hopewell township</c:v>
                </c:pt>
                <c:pt idx="9">
                  <c:v>Maurice River township</c:v>
                </c:pt>
              </c:strCache>
            </c:strRef>
          </c:cat>
          <c:val>
            <c:numRef>
              <c:f>Sheet1!$C$2:$C$11</c:f>
              <c:numCache>
                <c:formatCode>General</c:formatCode>
                <c:ptCount val="10"/>
                <c:pt idx="0">
                  <c:v>23.6</c:v>
                </c:pt>
                <c:pt idx="1">
                  <c:v>23.6</c:v>
                </c:pt>
                <c:pt idx="2">
                  <c:v>23.6</c:v>
                </c:pt>
                <c:pt idx="3">
                  <c:v>23.6</c:v>
                </c:pt>
                <c:pt idx="4">
                  <c:v>23.6</c:v>
                </c:pt>
                <c:pt idx="5">
                  <c:v>23.6</c:v>
                </c:pt>
                <c:pt idx="6">
                  <c:v>23.6</c:v>
                </c:pt>
                <c:pt idx="7">
                  <c:v>23.6</c:v>
                </c:pt>
                <c:pt idx="8">
                  <c:v>23.6</c:v>
                </c:pt>
                <c:pt idx="9">
                  <c:v>23.6</c:v>
                </c:pt>
              </c:numCache>
            </c:numRef>
          </c:val>
          <c:extLst>
            <c:ext xmlns:c16="http://schemas.microsoft.com/office/drawing/2014/chart" uri="{C3380CC4-5D6E-409C-BE32-E72D297353CC}">
              <c16:uniqueId val="{00000001-9938-47C6-8AA8-4EC4279D8E67}"/>
            </c:ext>
          </c:extLst>
        </c:ser>
        <c:dLbls>
          <c:showLegendKey val="0"/>
          <c:showVal val="0"/>
          <c:showCatName val="0"/>
          <c:showSerName val="0"/>
          <c:showPercent val="0"/>
          <c:showBubbleSize val="0"/>
        </c:dLbls>
        <c:gapWidth val="182"/>
        <c:axId val="345215320"/>
        <c:axId val="345215712"/>
      </c:barChart>
      <c:catAx>
        <c:axId val="3452153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5712"/>
        <c:crosses val="autoZero"/>
        <c:auto val="1"/>
        <c:lblAlgn val="ctr"/>
        <c:lblOffset val="100"/>
        <c:noMultiLvlLbl val="0"/>
      </c:catAx>
      <c:valAx>
        <c:axId val="345215712"/>
        <c:scaling>
          <c:orientation val="minMax"/>
        </c:scaling>
        <c:delete val="1"/>
        <c:axPos val="t"/>
        <c:numFmt formatCode="General" sourceLinked="1"/>
        <c:majorTickMark val="none"/>
        <c:minorTickMark val="none"/>
        <c:tickLblPos val="nextTo"/>
        <c:crossAx val="345215320"/>
        <c:crosses val="autoZero"/>
        <c:crossBetween val="between"/>
      </c:valAx>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2"/>
        <c:delete val="1"/>
      </c:legendEntry>
      <c:layout>
        <c:manualLayout>
          <c:xMode val="edge"/>
          <c:yMode val="edge"/>
          <c:x val="0.5782189960629921"/>
          <c:y val="0.89194630339897252"/>
          <c:w val="0.25293700787401574"/>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1">
                  <c:v>0.24</c:v>
                </c:pt>
                <c:pt idx="2">
                  <c:v>0.24</c:v>
                </c:pt>
                <c:pt idx="3">
                  <c:v>0.23</c:v>
                </c:pt>
                <c:pt idx="4" formatCode="General">
                  <c:v>0.23</c:v>
                </c:pt>
                <c:pt idx="5">
                  <c:v>0.23</c:v>
                </c:pt>
                <c:pt idx="6">
                  <c:v>0.23</c:v>
                </c:pt>
                <c:pt idx="7">
                  <c:v>0.22</c:v>
                </c:pt>
                <c:pt idx="8">
                  <c:v>0.22</c:v>
                </c:pt>
                <c:pt idx="9">
                  <c:v>0.21</c:v>
                </c:pt>
                <c:pt idx="10">
                  <c:v>0.21</c:v>
                </c:pt>
                <c:pt idx="11">
                  <c:v>0.21</c:v>
                </c:pt>
                <c:pt idx="12">
                  <c:v>0.21</c:v>
                </c:pt>
                <c:pt idx="13">
                  <c:v>0.21</c:v>
                </c:pt>
                <c:pt idx="14" formatCode="General">
                  <c:v>0.19</c:v>
                </c:pt>
                <c:pt idx="15">
                  <c:v>0.18</c:v>
                </c:pt>
                <c:pt idx="16">
                  <c:v>0.18</c:v>
                </c:pt>
                <c:pt idx="17">
                  <c:v>0.18</c:v>
                </c:pt>
                <c:pt idx="18">
                  <c:v>0.17</c:v>
                </c:pt>
                <c:pt idx="19">
                  <c:v>0.15</c:v>
                </c:pt>
                <c:pt idx="20">
                  <c:v>0.11</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0">
                  <c:v>0.27</c:v>
                </c:pt>
              </c:numCache>
            </c:numRef>
          </c:val>
          <c:extLst>
            <c:ext xmlns:c16="http://schemas.microsoft.com/office/drawing/2014/chart" uri="{C3380CC4-5D6E-409C-BE32-E72D297353CC}">
              <c16:uniqueId val="{00000002-F0B7-43ED-A3D1-798AB923E08D}"/>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Total Auto Cost</c:v>
                </c:pt>
              </c:strCache>
            </c:strRef>
          </c:tx>
          <c:spPr>
            <a:solidFill>
              <a:srgbClr val="C00000"/>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Union</c:v>
                </c:pt>
                <c:pt idx="4">
                  <c:v>Passaic</c:v>
                </c:pt>
                <c:pt idx="5">
                  <c:v>Camden</c:v>
                </c:pt>
                <c:pt idx="6">
                  <c:v>Cape May</c:v>
                </c:pt>
                <c:pt idx="7">
                  <c:v>Middlesex</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Sheet1!$B$2:$B$22</c:f>
              <c:numCache>
                <c:formatCode>"$"#,##0</c:formatCode>
                <c:ptCount val="21"/>
                <c:pt idx="0">
                  <c:v>6912</c:v>
                </c:pt>
                <c:pt idx="1">
                  <c:v>10139</c:v>
                </c:pt>
                <c:pt idx="2">
                  <c:v>11584</c:v>
                </c:pt>
                <c:pt idx="3">
                  <c:v>11658</c:v>
                </c:pt>
                <c:pt idx="4" formatCode="&quot;$&quot;#,##0_);[Red]\(&quot;$&quot;#,##0\)">
                  <c:v>11672</c:v>
                </c:pt>
                <c:pt idx="5">
                  <c:v>12657</c:v>
                </c:pt>
                <c:pt idx="6">
                  <c:v>12658</c:v>
                </c:pt>
                <c:pt idx="7">
                  <c:v>12680</c:v>
                </c:pt>
                <c:pt idx="8">
                  <c:v>12778</c:v>
                </c:pt>
                <c:pt idx="9">
                  <c:v>12807</c:v>
                </c:pt>
                <c:pt idx="10">
                  <c:v>13524</c:v>
                </c:pt>
                <c:pt idx="12">
                  <c:v>13607</c:v>
                </c:pt>
                <c:pt idx="13">
                  <c:v>13686</c:v>
                </c:pt>
                <c:pt idx="14">
                  <c:v>13735</c:v>
                </c:pt>
                <c:pt idx="15">
                  <c:v>13789</c:v>
                </c:pt>
                <c:pt idx="16">
                  <c:v>14173</c:v>
                </c:pt>
                <c:pt idx="17">
                  <c:v>14329</c:v>
                </c:pt>
                <c:pt idx="18">
                  <c:v>14559</c:v>
                </c:pt>
                <c:pt idx="19">
                  <c:v>15068</c:v>
                </c:pt>
                <c:pt idx="20">
                  <c:v>15283</c:v>
                </c:pt>
              </c:numCache>
            </c:numRef>
          </c:val>
          <c:extLst>
            <c:ext xmlns:c16="http://schemas.microsoft.com/office/drawing/2014/chart" uri="{C3380CC4-5D6E-409C-BE32-E72D297353CC}">
              <c16:uniqueId val="{00000000-6C66-44D8-98E8-3426CDBA57D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trendline>
            <c:name>NJ avg $10,724</c:name>
            <c:spPr>
              <a:ln w="19050" cap="rnd">
                <a:solidFill>
                  <a:schemeClr val="accent2"/>
                </a:solidFill>
                <a:prstDash val="sysDot"/>
              </a:ln>
              <a:effectLst/>
            </c:spPr>
            <c:trendlineType val="linear"/>
            <c:dispRSqr val="0"/>
            <c:dispEq val="0"/>
          </c:trendline>
          <c:cat>
            <c:strRef>
              <c:f>Sheet1!$A$2:$A$22</c:f>
              <c:strCache>
                <c:ptCount val="21"/>
                <c:pt idx="0">
                  <c:v>Hudson</c:v>
                </c:pt>
                <c:pt idx="1">
                  <c:v>Essex</c:v>
                </c:pt>
                <c:pt idx="2">
                  <c:v>Bergen</c:v>
                </c:pt>
                <c:pt idx="3">
                  <c:v>Union</c:v>
                </c:pt>
                <c:pt idx="4">
                  <c:v>Passaic</c:v>
                </c:pt>
                <c:pt idx="5">
                  <c:v>Camden</c:v>
                </c:pt>
                <c:pt idx="6">
                  <c:v>Cape May</c:v>
                </c:pt>
                <c:pt idx="7">
                  <c:v>Middlesex</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Sheet1!$C$2:$C$22</c:f>
              <c:numCache>
                <c:formatCode>General</c:formatCode>
                <c:ptCount val="21"/>
                <c:pt idx="11" formatCode="&quot;$&quot;#,##0">
                  <c:v>13568</c:v>
                </c:pt>
              </c:numCache>
            </c:numRef>
          </c:val>
          <c:extLst>
            <c:ext xmlns:c16="http://schemas.microsoft.com/office/drawing/2014/chart" uri="{C3380CC4-5D6E-409C-BE32-E72D297353CC}">
              <c16:uniqueId val="{00000001-6C66-44D8-98E8-3426CDBA57DF}"/>
            </c:ext>
          </c:extLst>
        </c:ser>
        <c:dLbls>
          <c:showLegendKey val="0"/>
          <c:showVal val="0"/>
          <c:showCatName val="0"/>
          <c:showSerName val="0"/>
          <c:showPercent val="0"/>
          <c:showBubbleSize val="0"/>
        </c:dLbls>
        <c:gapWidth val="182"/>
        <c:axId val="345217672"/>
        <c:axId val="345919424"/>
      </c:barChart>
      <c:catAx>
        <c:axId val="3452176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19424"/>
        <c:crosses val="autoZero"/>
        <c:auto val="1"/>
        <c:lblAlgn val="ctr"/>
        <c:lblOffset val="100"/>
        <c:noMultiLvlLbl val="0"/>
      </c:catAx>
      <c:valAx>
        <c:axId val="345919424"/>
        <c:scaling>
          <c:orientation val="minMax"/>
        </c:scaling>
        <c:delete val="1"/>
        <c:axPos val="b"/>
        <c:numFmt formatCode="&quot;$&quot;#,##0" sourceLinked="1"/>
        <c:majorTickMark val="none"/>
        <c:minorTickMark val="none"/>
        <c:tickLblPos val="nextTo"/>
        <c:crossAx val="3452176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Sheet1!$B$2:$B$22</c:f>
              <c:numCache>
                <c:formatCode>0.0%</c:formatCode>
                <c:ptCount val="21"/>
                <c:pt idx="0">
                  <c:v>1.4E-2</c:v>
                </c:pt>
                <c:pt idx="1">
                  <c:v>1.4999999999999999E-2</c:v>
                </c:pt>
                <c:pt idx="2">
                  <c:v>1.4999999999999999E-2</c:v>
                </c:pt>
                <c:pt idx="3">
                  <c:v>1.9E-2</c:v>
                </c:pt>
                <c:pt idx="4">
                  <c:v>2.1999999999999999E-2</c:v>
                </c:pt>
                <c:pt idx="5">
                  <c:v>2.5000000000000001E-2</c:v>
                </c:pt>
                <c:pt idx="7">
                  <c:v>2.7E-2</c:v>
                </c:pt>
                <c:pt idx="8">
                  <c:v>2.9000000000000001E-2</c:v>
                </c:pt>
                <c:pt idx="9">
                  <c:v>2.9000000000000001E-2</c:v>
                </c:pt>
                <c:pt idx="10">
                  <c:v>0.03</c:v>
                </c:pt>
                <c:pt idx="11">
                  <c:v>3.6999999999999998E-2</c:v>
                </c:pt>
                <c:pt idx="12">
                  <c:v>3.9E-2</c:v>
                </c:pt>
                <c:pt idx="13">
                  <c:v>4.5999999999999999E-2</c:v>
                </c:pt>
                <c:pt idx="14">
                  <c:v>0.05</c:v>
                </c:pt>
                <c:pt idx="15">
                  <c:v>5.0999999999999997E-2</c:v>
                </c:pt>
                <c:pt idx="16">
                  <c:v>5.1999999999999998E-2</c:v>
                </c:pt>
                <c:pt idx="17">
                  <c:v>5.8000000000000003E-2</c:v>
                </c:pt>
                <c:pt idx="18">
                  <c:v>6.3E-2</c:v>
                </c:pt>
                <c:pt idx="19">
                  <c:v>6.4000000000000001E-2</c:v>
                </c:pt>
                <c:pt idx="20">
                  <c:v>7.3999999999999996E-2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Sheet1!$C$2:$C$22</c:f>
              <c:numCache>
                <c:formatCode>General</c:formatCode>
                <c:ptCount val="21"/>
                <c:pt idx="6" formatCode="0.0%">
                  <c:v>2.5000000000000001E-2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4.3%</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Sheet1!$D$2:$D$22</c:f>
              <c:numCache>
                <c:formatCode>0.00%</c:formatCode>
                <c:ptCount val="21"/>
                <c:pt idx="0">
                  <c:v>4.2999999999999997E-2</c:v>
                </c:pt>
                <c:pt idx="1">
                  <c:v>4.2999999999999997E-2</c:v>
                </c:pt>
                <c:pt idx="2">
                  <c:v>4.2999999999999997E-2</c:v>
                </c:pt>
                <c:pt idx="3">
                  <c:v>4.2999999999999997E-2</c:v>
                </c:pt>
                <c:pt idx="4">
                  <c:v>4.2999999999999997E-2</c:v>
                </c:pt>
                <c:pt idx="5">
                  <c:v>4.2999999999999997E-2</c:v>
                </c:pt>
                <c:pt idx="6">
                  <c:v>4.2999999999999997E-2</c:v>
                </c:pt>
                <c:pt idx="7">
                  <c:v>4.2999999999999997E-2</c:v>
                </c:pt>
                <c:pt idx="8">
                  <c:v>4.2999999999999997E-2</c:v>
                </c:pt>
                <c:pt idx="9">
                  <c:v>4.2999999999999997E-2</c:v>
                </c:pt>
                <c:pt idx="10">
                  <c:v>4.2999999999999997E-2</c:v>
                </c:pt>
                <c:pt idx="11">
                  <c:v>4.2999999999999997E-2</c:v>
                </c:pt>
                <c:pt idx="12">
                  <c:v>4.2999999999999997E-2</c:v>
                </c:pt>
                <c:pt idx="13">
                  <c:v>4.2999999999999997E-2</c:v>
                </c:pt>
                <c:pt idx="14">
                  <c:v>4.2999999999999997E-2</c:v>
                </c:pt>
                <c:pt idx="15">
                  <c:v>4.2999999999999997E-2</c:v>
                </c:pt>
                <c:pt idx="16">
                  <c:v>4.2999999999999997E-2</c:v>
                </c:pt>
                <c:pt idx="17">
                  <c:v>4.2999999999999997E-2</c:v>
                </c:pt>
                <c:pt idx="18">
                  <c:v>4.2999999999999997E-2</c:v>
                </c:pt>
                <c:pt idx="19">
                  <c:v>4.2999999999999997E-2</c:v>
                </c:pt>
                <c:pt idx="20">
                  <c:v>4.2999999999999997E-2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Sheet1!$E$2:$E$22</c:f>
              <c:numCache>
                <c:formatCode>0.00%</c:formatCode>
                <c:ptCount val="21"/>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pt idx="10">
                  <c:v>5.7000000000000002E-2</c:v>
                </c:pt>
                <c:pt idx="11">
                  <c:v>5.7000000000000002E-2</c:v>
                </c:pt>
                <c:pt idx="12">
                  <c:v>5.7000000000000002E-2</c:v>
                </c:pt>
                <c:pt idx="13">
                  <c:v>5.7000000000000002E-2</c:v>
                </c:pt>
                <c:pt idx="14">
                  <c:v>5.7000000000000002E-2</c:v>
                </c:pt>
                <c:pt idx="15">
                  <c:v>5.7000000000000002E-2</c:v>
                </c:pt>
                <c:pt idx="16">
                  <c:v>5.7000000000000002E-2</c:v>
                </c:pt>
                <c:pt idx="17">
                  <c:v>5.7000000000000002E-2</c:v>
                </c:pt>
                <c:pt idx="18">
                  <c:v>5.7000000000000002E-2</c:v>
                </c:pt>
                <c:pt idx="19">
                  <c:v>5.7000000000000002E-2</c:v>
                </c:pt>
                <c:pt idx="20">
                  <c:v>5.7000000000000002E-2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b"/>
        <c:numFmt formatCode="0.0%" sourceLinked="1"/>
        <c:majorTickMark val="none"/>
        <c:minorTickMark val="none"/>
        <c:tickLblPos val="nextTo"/>
        <c:crossAx val="3459202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0.0%</c:formatCode>
                <c:ptCount val="5"/>
                <c:pt idx="0">
                  <c:v>3.1E-2</c:v>
                </c:pt>
                <c:pt idx="1">
                  <c:v>6.2E-2</c:v>
                </c:pt>
                <c:pt idx="2">
                  <c:v>6.3E-2</c:v>
                </c:pt>
                <c:pt idx="3">
                  <c:v>4.4999999999999998E-2</c:v>
                </c:pt>
                <c:pt idx="4">
                  <c:v>2.5000000000000001E-2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1.0149927971486099E-2"/>
          <c:w val="0.96562499999999996"/>
          <c:h val="0.93428727816263901"/>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0.74099999999999999</c:v>
                </c:pt>
                <c:pt idx="1">
                  <c:v>0.70599999999999996</c:v>
                </c:pt>
                <c:pt idx="2">
                  <c:v>0.72499999999999998</c:v>
                </c:pt>
                <c:pt idx="3">
                  <c:v>0.67900000000000005</c:v>
                </c:pt>
                <c:pt idx="4">
                  <c:v>0.68799999999999994</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0%</c:formatCode>
                <c:ptCount val="5"/>
                <c:pt idx="0">
                  <c:v>0.221</c:v>
                </c:pt>
                <c:pt idx="1">
                  <c:v>0.22</c:v>
                </c:pt>
                <c:pt idx="2">
                  <c:v>0.222</c:v>
                </c:pt>
                <c:pt idx="3">
                  <c:v>0.221</c:v>
                </c:pt>
                <c:pt idx="4">
                  <c:v>0.23699999999999999</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Sheet1!$D$2:$D$6</c:f>
              <c:numCache>
                <c:formatCode>0%</c:formatCode>
                <c:ptCount val="5"/>
                <c:pt idx="0">
                  <c:v>2.5000000000000001E-2</c:v>
                </c:pt>
                <c:pt idx="1">
                  <c:v>2.1999999999999999E-2</c:v>
                </c:pt>
                <c:pt idx="2">
                  <c:v>1.4999999999999999E-2</c:v>
                </c:pt>
                <c:pt idx="3">
                  <c:v>0.02</c:v>
                </c:pt>
                <c:pt idx="4">
                  <c:v>2.1999999999999999E-2</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dLbl>
              <c:idx val="0"/>
              <c:layout>
                <c:manualLayout>
                  <c:x val="4.6874999999999998E-3"/>
                  <c:y val="1.563123370171351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B313-4416-BDF8-92187E174AB9}"/>
                </c:ext>
              </c:extLst>
            </c:dLbl>
            <c:dLbl>
              <c:idx val="1"/>
              <c:layout>
                <c:manualLayout>
                  <c:x val="-5.729100483608997E-17"/>
                  <c:y val="2.009730047363165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313-4416-BDF8-92187E174AB9}"/>
                </c:ext>
              </c:extLst>
            </c:dLbl>
            <c:dLbl>
              <c:idx val="2"/>
              <c:layout>
                <c:manualLayout>
                  <c:x val="3.1250000000000002E-3"/>
                  <c:y val="1.339820031575443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313-4416-BDF8-92187E174AB9}"/>
                </c:ext>
              </c:extLst>
            </c:dLbl>
            <c:dLbl>
              <c:idx val="3"/>
              <c:layout>
                <c:manualLayout>
                  <c:x val="-1.5625000000001146E-3"/>
                  <c:y val="1.563123370171351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313-4416-BDF8-92187E174AB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Sheet1!$E$2:$E$6</c:f>
              <c:numCache>
                <c:formatCode>0%</c:formatCode>
                <c:ptCount val="5"/>
                <c:pt idx="0">
                  <c:v>1.9E-2</c:v>
                </c:pt>
                <c:pt idx="1">
                  <c:v>2.1999999999999999E-2</c:v>
                </c:pt>
                <c:pt idx="2">
                  <c:v>1.7000000000000001E-2</c:v>
                </c:pt>
                <c:pt idx="3">
                  <c:v>1.7999999999999999E-2</c:v>
                </c:pt>
                <c:pt idx="4">
                  <c:v>2.5999999999999999E-2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Sheet1!$F$2:$F$6</c:f>
              <c:numCache>
                <c:formatCode>0%</c:formatCode>
                <c:ptCount val="5"/>
                <c:pt idx="0">
                  <c:v>0.29699999999999999</c:v>
                </c:pt>
                <c:pt idx="1">
                  <c:v>0.30199999999999999</c:v>
                </c:pt>
                <c:pt idx="2">
                  <c:v>0.308</c:v>
                </c:pt>
                <c:pt idx="3">
                  <c:v>0.314</c:v>
                </c:pt>
                <c:pt idx="4">
                  <c:v>0.318</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Upper Deerfield township</c:v>
                </c:pt>
                <c:pt idx="1">
                  <c:v>Bridgeton City</c:v>
                </c:pt>
                <c:pt idx="2">
                  <c:v>Greenwich township</c:v>
                </c:pt>
                <c:pt idx="3">
                  <c:v>Commercial township</c:v>
                </c:pt>
                <c:pt idx="4">
                  <c:v>Deerfield township</c:v>
                </c:pt>
                <c:pt idx="5">
                  <c:v>Fairfield township</c:v>
                </c:pt>
                <c:pt idx="6">
                  <c:v>Vineland city</c:v>
                </c:pt>
                <c:pt idx="7">
                  <c:v>Hopewell township</c:v>
                </c:pt>
                <c:pt idx="8">
                  <c:v>Shiloh borough</c:v>
                </c:pt>
                <c:pt idx="9">
                  <c:v>Millville city </c:v>
                </c:pt>
              </c:strCache>
            </c:strRef>
          </c:cat>
          <c:val>
            <c:numRef>
              <c:f>Sheet1!$B$2:$B$11</c:f>
              <c:numCache>
                <c:formatCode>0.0%</c:formatCode>
                <c:ptCount val="10"/>
                <c:pt idx="0">
                  <c:v>0.112</c:v>
                </c:pt>
                <c:pt idx="1">
                  <c:v>7.5999999999999998E-2</c:v>
                </c:pt>
                <c:pt idx="2">
                  <c:v>6.3E-2</c:v>
                </c:pt>
                <c:pt idx="3">
                  <c:v>4.7E-2</c:v>
                </c:pt>
                <c:pt idx="4">
                  <c:v>4.5999999999999999E-2</c:v>
                </c:pt>
                <c:pt idx="5">
                  <c:v>4.4999999999999998E-2</c:v>
                </c:pt>
                <c:pt idx="6">
                  <c:v>4.1000000000000002E-2</c:v>
                </c:pt>
                <c:pt idx="7">
                  <c:v>3.9E-2</c:v>
                </c:pt>
                <c:pt idx="8">
                  <c:v>3.4000000000000002E-2</c:v>
                </c:pt>
                <c:pt idx="9">
                  <c:v>1.4E-2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Cumberland county avg 4.5%</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Upper Deerfield township</c:v>
                </c:pt>
                <c:pt idx="1">
                  <c:v>Bridgeton City</c:v>
                </c:pt>
                <c:pt idx="2">
                  <c:v>Greenwich township</c:v>
                </c:pt>
                <c:pt idx="3">
                  <c:v>Commercial township</c:v>
                </c:pt>
                <c:pt idx="4">
                  <c:v>Deerfield township</c:v>
                </c:pt>
                <c:pt idx="5">
                  <c:v>Fairfield township</c:v>
                </c:pt>
                <c:pt idx="6">
                  <c:v>Vineland city</c:v>
                </c:pt>
                <c:pt idx="7">
                  <c:v>Hopewell township</c:v>
                </c:pt>
                <c:pt idx="8">
                  <c:v>Shiloh borough</c:v>
                </c:pt>
                <c:pt idx="9">
                  <c:v>Millville city </c:v>
                </c:pt>
              </c:strCache>
            </c:strRef>
          </c:cat>
          <c:val>
            <c:numRef>
              <c:f>Sheet1!$C$2:$C$11</c:f>
              <c:numCache>
                <c:formatCode>0.00%</c:formatCode>
                <c:ptCount val="10"/>
                <c:pt idx="0">
                  <c:v>4.4999999999999998E-2</c:v>
                </c:pt>
                <c:pt idx="1">
                  <c:v>4.4999999999999998E-2</c:v>
                </c:pt>
                <c:pt idx="2">
                  <c:v>4.4999999999999998E-2</c:v>
                </c:pt>
                <c:pt idx="3">
                  <c:v>4.4999999999999998E-2</c:v>
                </c:pt>
                <c:pt idx="4">
                  <c:v>4.4999999999999998E-2</c:v>
                </c:pt>
                <c:pt idx="5">
                  <c:v>4.4999999999999998E-2</c:v>
                </c:pt>
                <c:pt idx="6">
                  <c:v>4.4999999999999998E-2</c:v>
                </c:pt>
                <c:pt idx="7">
                  <c:v>4.4999999999999998E-2</c:v>
                </c:pt>
                <c:pt idx="8">
                  <c:v>4.4999999999999998E-2</c:v>
                </c:pt>
                <c:pt idx="9">
                  <c:v>4.4999999999999998E-2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8.0237819881889758E-2"/>
          <c:y val="0.89718582974293437"/>
          <c:w val="0.2332743602362205"/>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12">
                  <c:v>17950</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Medicaid Participation (Nov, 2020) New Jersey Family Care, Non-ABD 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79677</c:v>
                </c:pt>
                <c:pt idx="1">
                  <c:v>57900</c:v>
                </c:pt>
                <c:pt idx="2">
                  <c:v>57416</c:v>
                </c:pt>
                <c:pt idx="3">
                  <c:v>55927</c:v>
                </c:pt>
                <c:pt idx="4">
                  <c:v>45352</c:v>
                </c:pt>
                <c:pt idx="5">
                  <c:v>43298</c:v>
                </c:pt>
                <c:pt idx="6">
                  <c:v>38895</c:v>
                </c:pt>
                <c:pt idx="7">
                  <c:v>31083</c:v>
                </c:pt>
                <c:pt idx="8">
                  <c:v>24661</c:v>
                </c:pt>
                <c:pt idx="9">
                  <c:v>24631</c:v>
                </c:pt>
                <c:pt idx="10">
                  <c:v>24093</c:v>
                </c:pt>
                <c:pt idx="11">
                  <c:v>18966</c:v>
                </c:pt>
                <c:pt idx="12">
                  <c:v>17950</c:v>
                </c:pt>
                <c:pt idx="13">
                  <c:v>14552</c:v>
                </c:pt>
                <c:pt idx="14">
                  <c:v>11320</c:v>
                </c:pt>
                <c:pt idx="15">
                  <c:v>9956</c:v>
                </c:pt>
                <c:pt idx="16">
                  <c:v>5462</c:v>
                </c:pt>
                <c:pt idx="17">
                  <c:v>5224</c:v>
                </c:pt>
                <c:pt idx="18">
                  <c:v>4893</c:v>
                </c:pt>
                <c:pt idx="19">
                  <c:v>3811</c:v>
                </c:pt>
                <c:pt idx="20">
                  <c:v>2443</c:v>
                </c:pt>
                <c:pt idx="21">
                  <c:v>5</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Medicaid Participation (Nov, 2020) New Jersey Family Care, Non-ABD Adults</c:v>
                </c:pt>
              </c:strCache>
            </c:strRef>
          </c:tx>
          <c:spPr>
            <a:solidFill>
              <a:schemeClr val="bg1">
                <a:lumMod val="75000"/>
              </a:schemeClr>
            </a:solidFill>
            <a:ln>
              <a:noFill/>
            </a:ln>
            <a:effectLst/>
          </c:spPr>
          <c:invertIfNegative val="0"/>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18896</c:v>
                </c:pt>
                <c:pt idx="1">
                  <c:v>11473</c:v>
                </c:pt>
                <c:pt idx="2">
                  <c:v>9371</c:v>
                </c:pt>
                <c:pt idx="3">
                  <c:v>10716</c:v>
                </c:pt>
                <c:pt idx="4">
                  <c:v>12082</c:v>
                </c:pt>
                <c:pt idx="5">
                  <c:v>10148</c:v>
                </c:pt>
                <c:pt idx="6">
                  <c:v>7790</c:v>
                </c:pt>
                <c:pt idx="7">
                  <c:v>7524</c:v>
                </c:pt>
                <c:pt idx="8">
                  <c:v>5133</c:v>
                </c:pt>
                <c:pt idx="9">
                  <c:v>4906</c:v>
                </c:pt>
                <c:pt idx="10">
                  <c:v>5362</c:v>
                </c:pt>
                <c:pt idx="11">
                  <c:v>5533</c:v>
                </c:pt>
                <c:pt idx="12">
                  <c:v>3768</c:v>
                </c:pt>
                <c:pt idx="13">
                  <c:v>3968</c:v>
                </c:pt>
                <c:pt idx="14">
                  <c:v>2665</c:v>
                </c:pt>
                <c:pt idx="15">
                  <c:v>2035</c:v>
                </c:pt>
                <c:pt idx="16">
                  <c:v>1317</c:v>
                </c:pt>
                <c:pt idx="17">
                  <c:v>1365</c:v>
                </c:pt>
                <c:pt idx="18">
                  <c:v>2837</c:v>
                </c:pt>
                <c:pt idx="19">
                  <c:v>1056</c:v>
                </c:pt>
                <c:pt idx="20">
                  <c:v>544</c:v>
                </c:pt>
                <c:pt idx="21">
                  <c:v>3</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12">
                  <c:v>3768</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7736449901804237"/>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Mercer</c:v>
                </c:pt>
                <c:pt idx="2">
                  <c:v>Monmouth</c:v>
                </c:pt>
                <c:pt idx="3">
                  <c:v>Hunterdon</c:v>
                </c:pt>
                <c:pt idx="4">
                  <c:v>Morris</c:v>
                </c:pt>
                <c:pt idx="5">
                  <c:v>Union</c:v>
                </c:pt>
                <c:pt idx="6">
                  <c:v>Hudson</c:v>
                </c:pt>
                <c:pt idx="7">
                  <c:v>Atlantic</c:v>
                </c:pt>
                <c:pt idx="8">
                  <c:v>Sussex</c:v>
                </c:pt>
                <c:pt idx="9">
                  <c:v>Warren</c:v>
                </c:pt>
                <c:pt idx="10">
                  <c:v>Essex</c:v>
                </c:pt>
                <c:pt idx="11">
                  <c:v>Passaic</c:v>
                </c:pt>
                <c:pt idx="12">
                  <c:v>Camden</c:v>
                </c:pt>
                <c:pt idx="13">
                  <c:v>Bergen</c:v>
                </c:pt>
                <c:pt idx="14">
                  <c:v>Burlington</c:v>
                </c:pt>
                <c:pt idx="15">
                  <c:v>Somerset</c:v>
                </c:pt>
                <c:pt idx="16">
                  <c:v>Cumberland</c:v>
                </c:pt>
                <c:pt idx="17">
                  <c:v>Middlesex</c:v>
                </c:pt>
                <c:pt idx="18">
                  <c:v>Gloucester</c:v>
                </c:pt>
                <c:pt idx="19">
                  <c:v>Cape May</c:v>
                </c:pt>
                <c:pt idx="20">
                  <c:v>Salem</c:v>
                </c:pt>
              </c:strCache>
            </c:strRef>
          </c:cat>
          <c:val>
            <c:numRef>
              <c:f>Sheet1!$B$2:$B$22</c:f>
              <c:numCache>
                <c:formatCode>General</c:formatCode>
                <c:ptCount val="21"/>
                <c:pt idx="16">
                  <c:v>0.95599999999999996</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Mercer</c:v>
                </c:pt>
                <c:pt idx="2">
                  <c:v>Monmouth</c:v>
                </c:pt>
                <c:pt idx="3">
                  <c:v>Hunterdon</c:v>
                </c:pt>
                <c:pt idx="4">
                  <c:v>Morris</c:v>
                </c:pt>
                <c:pt idx="5">
                  <c:v>Union</c:v>
                </c:pt>
                <c:pt idx="6">
                  <c:v>Hudson</c:v>
                </c:pt>
                <c:pt idx="7">
                  <c:v>Atlantic</c:v>
                </c:pt>
                <c:pt idx="8">
                  <c:v>Sussex</c:v>
                </c:pt>
                <c:pt idx="9">
                  <c:v>Warren</c:v>
                </c:pt>
                <c:pt idx="10">
                  <c:v>Essex</c:v>
                </c:pt>
                <c:pt idx="11">
                  <c:v>Passaic</c:v>
                </c:pt>
                <c:pt idx="12">
                  <c:v>Camden</c:v>
                </c:pt>
                <c:pt idx="13">
                  <c:v>Bergen</c:v>
                </c:pt>
                <c:pt idx="14">
                  <c:v>Burlington</c:v>
                </c:pt>
                <c:pt idx="15">
                  <c:v>Somerset</c:v>
                </c:pt>
                <c:pt idx="16">
                  <c:v>Cumberland</c:v>
                </c:pt>
                <c:pt idx="17">
                  <c:v>Middlesex</c:v>
                </c:pt>
                <c:pt idx="18">
                  <c:v>Gloucester</c:v>
                </c:pt>
                <c:pt idx="19">
                  <c:v>Cape May</c:v>
                </c:pt>
                <c:pt idx="20">
                  <c:v>Salem</c:v>
                </c:pt>
              </c:strCache>
            </c:strRef>
          </c:cat>
          <c:val>
            <c:numRef>
              <c:f>Sheet1!$C$2:$C$22</c:f>
              <c:numCache>
                <c:formatCode>0%</c:formatCode>
                <c:ptCount val="21"/>
                <c:pt idx="0">
                  <c:v>0.91400000000000003</c:v>
                </c:pt>
                <c:pt idx="1">
                  <c:v>0.91900000000000004</c:v>
                </c:pt>
                <c:pt idx="2">
                  <c:v>0.93100000000000005</c:v>
                </c:pt>
                <c:pt idx="3">
                  <c:v>0.93400000000000005</c:v>
                </c:pt>
                <c:pt idx="4">
                  <c:v>0.93600000000000005</c:v>
                </c:pt>
                <c:pt idx="5">
                  <c:v>0.93600000000000005</c:v>
                </c:pt>
                <c:pt idx="6">
                  <c:v>0.93899999999999995</c:v>
                </c:pt>
                <c:pt idx="7">
                  <c:v>0.94099999999999995</c:v>
                </c:pt>
                <c:pt idx="8">
                  <c:v>0.94399999999999995</c:v>
                </c:pt>
                <c:pt idx="9">
                  <c:v>0.94499999999999995</c:v>
                </c:pt>
                <c:pt idx="10">
                  <c:v>0.94599999999999995</c:v>
                </c:pt>
                <c:pt idx="11">
                  <c:v>0.94799999999999995</c:v>
                </c:pt>
                <c:pt idx="12">
                  <c:v>0.95099999999999996</c:v>
                </c:pt>
                <c:pt idx="13">
                  <c:v>0.95299999999999996</c:v>
                </c:pt>
                <c:pt idx="14">
                  <c:v>0.95299999999999996</c:v>
                </c:pt>
                <c:pt idx="15">
                  <c:v>0.95399999999999996</c:v>
                </c:pt>
                <c:pt idx="17">
                  <c:v>0.95899999999999996</c:v>
                </c:pt>
                <c:pt idx="18">
                  <c:v>0.96399999999999997</c:v>
                </c:pt>
                <c:pt idx="19">
                  <c:v>0.96599999999999997</c:v>
                </c:pt>
                <c:pt idx="20">
                  <c:v>0.96899999999999997</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94.4%</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Mercer</c:v>
                </c:pt>
                <c:pt idx="2">
                  <c:v>Monmouth</c:v>
                </c:pt>
                <c:pt idx="3">
                  <c:v>Hunterdon</c:v>
                </c:pt>
                <c:pt idx="4">
                  <c:v>Morris</c:v>
                </c:pt>
                <c:pt idx="5">
                  <c:v>Union</c:v>
                </c:pt>
                <c:pt idx="6">
                  <c:v>Hudson</c:v>
                </c:pt>
                <c:pt idx="7">
                  <c:v>Atlantic</c:v>
                </c:pt>
                <c:pt idx="8">
                  <c:v>Sussex</c:v>
                </c:pt>
                <c:pt idx="9">
                  <c:v>Warren</c:v>
                </c:pt>
                <c:pt idx="10">
                  <c:v>Essex</c:v>
                </c:pt>
                <c:pt idx="11">
                  <c:v>Passaic</c:v>
                </c:pt>
                <c:pt idx="12">
                  <c:v>Camden</c:v>
                </c:pt>
                <c:pt idx="13">
                  <c:v>Bergen</c:v>
                </c:pt>
                <c:pt idx="14">
                  <c:v>Burlington</c:v>
                </c:pt>
                <c:pt idx="15">
                  <c:v>Somerset</c:v>
                </c:pt>
                <c:pt idx="16">
                  <c:v>Cumberland</c:v>
                </c:pt>
                <c:pt idx="17">
                  <c:v>Middlesex</c:v>
                </c:pt>
                <c:pt idx="18">
                  <c:v>Gloucester</c:v>
                </c:pt>
                <c:pt idx="19">
                  <c:v>Cape May</c:v>
                </c:pt>
                <c:pt idx="20">
                  <c:v>Salem</c:v>
                </c:pt>
              </c:strCache>
            </c:strRef>
          </c:cat>
          <c:val>
            <c:numRef>
              <c:f>Sheet1!$D$2:$D$22</c:f>
              <c:numCache>
                <c:formatCode>0%</c:formatCode>
                <c:ptCount val="21"/>
                <c:pt idx="0">
                  <c:v>0.94</c:v>
                </c:pt>
                <c:pt idx="1">
                  <c:v>0.94</c:v>
                </c:pt>
                <c:pt idx="2">
                  <c:v>0.94</c:v>
                </c:pt>
                <c:pt idx="3">
                  <c:v>0.94</c:v>
                </c:pt>
                <c:pt idx="4">
                  <c:v>0.94</c:v>
                </c:pt>
                <c:pt idx="5">
                  <c:v>0.94</c:v>
                </c:pt>
                <c:pt idx="6">
                  <c:v>0.94</c:v>
                </c:pt>
                <c:pt idx="7">
                  <c:v>0.94</c:v>
                </c:pt>
                <c:pt idx="8">
                  <c:v>0.94</c:v>
                </c:pt>
                <c:pt idx="9">
                  <c:v>0.94</c:v>
                </c:pt>
                <c:pt idx="10">
                  <c:v>0.94</c:v>
                </c:pt>
                <c:pt idx="11">
                  <c:v>0.94</c:v>
                </c:pt>
                <c:pt idx="12">
                  <c:v>0.94</c:v>
                </c:pt>
                <c:pt idx="13">
                  <c:v>0.94</c:v>
                </c:pt>
                <c:pt idx="14">
                  <c:v>0.94</c:v>
                </c:pt>
                <c:pt idx="15">
                  <c:v>0.94</c:v>
                </c:pt>
                <c:pt idx="16">
                  <c:v>0.94</c:v>
                </c:pt>
                <c:pt idx="17">
                  <c:v>0.94</c:v>
                </c:pt>
                <c:pt idx="18">
                  <c:v>0.94</c:v>
                </c:pt>
                <c:pt idx="19">
                  <c:v>0.94</c:v>
                </c:pt>
                <c:pt idx="20">
                  <c:v>0.94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7920360479415594"/>
          <c:y val="0.26966977958373395"/>
          <c:w val="0.11351201292146174"/>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2014-2015</c:v>
                </c:pt>
                <c:pt idx="1">
                  <c:v>2015-2016</c:v>
                </c:pt>
                <c:pt idx="2">
                  <c:v>2016-2017</c:v>
                </c:pt>
                <c:pt idx="3">
                  <c:v>2017-2018</c:v>
                </c:pt>
                <c:pt idx="4">
                  <c:v>2018-2019</c:v>
                </c:pt>
                <c:pt idx="5">
                  <c:v>2019-2020</c:v>
                </c:pt>
              </c:strCache>
            </c:strRef>
          </c:cat>
          <c:val>
            <c:numRef>
              <c:f>Sheet1!$B$2:$B$7</c:f>
              <c:numCache>
                <c:formatCode>0%</c:formatCode>
                <c:ptCount val="6"/>
                <c:pt idx="0">
                  <c:v>0.94699999999999995</c:v>
                </c:pt>
                <c:pt idx="1">
                  <c:v>0.97</c:v>
                </c:pt>
                <c:pt idx="2">
                  <c:v>0.96899999999999997</c:v>
                </c:pt>
                <c:pt idx="3">
                  <c:v>0.97599999999999998</c:v>
                </c:pt>
                <c:pt idx="4">
                  <c:v>0.96699999999999997</c:v>
                </c:pt>
                <c:pt idx="5">
                  <c:v>0.95599999999999996</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Sheet1!$B$2:$B$23</c:f>
              <c:numCache>
                <c:formatCode>General</c:formatCode>
                <c:ptCount val="22"/>
                <c:pt idx="4">
                  <c:v>152</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Sheet1!$C$2:$C$23</c:f>
              <c:numCache>
                <c:formatCode>General</c:formatCode>
                <c:ptCount val="22"/>
                <c:pt idx="0">
                  <c:v>23</c:v>
                </c:pt>
                <c:pt idx="1">
                  <c:v>44</c:v>
                </c:pt>
                <c:pt idx="2">
                  <c:v>45</c:v>
                </c:pt>
                <c:pt idx="3">
                  <c:v>78</c:v>
                </c:pt>
                <c:pt idx="5">
                  <c:v>159</c:v>
                </c:pt>
                <c:pt idx="6">
                  <c:v>161</c:v>
                </c:pt>
                <c:pt idx="7">
                  <c:v>183</c:v>
                </c:pt>
                <c:pt idx="8">
                  <c:v>189</c:v>
                </c:pt>
                <c:pt idx="9">
                  <c:v>240</c:v>
                </c:pt>
                <c:pt idx="10">
                  <c:v>242</c:v>
                </c:pt>
                <c:pt idx="11">
                  <c:v>319</c:v>
                </c:pt>
                <c:pt idx="12">
                  <c:v>373</c:v>
                </c:pt>
                <c:pt idx="13">
                  <c:v>401</c:v>
                </c:pt>
                <c:pt idx="14">
                  <c:v>472</c:v>
                </c:pt>
                <c:pt idx="15">
                  <c:v>487</c:v>
                </c:pt>
                <c:pt idx="16">
                  <c:v>500</c:v>
                </c:pt>
                <c:pt idx="17">
                  <c:v>596</c:v>
                </c:pt>
                <c:pt idx="18">
                  <c:v>651</c:v>
                </c:pt>
                <c:pt idx="19">
                  <c:v>1009</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377811680"/>
        <c:axId val="343057696"/>
      </c:barChart>
      <c:catAx>
        <c:axId val="37781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7696"/>
        <c:crosses val="autoZero"/>
        <c:auto val="1"/>
        <c:lblAlgn val="ctr"/>
        <c:lblOffset val="100"/>
        <c:noMultiLvlLbl val="0"/>
      </c:catAx>
      <c:valAx>
        <c:axId val="34305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16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2017</c:v>
                </c:pt>
                <c:pt idx="1">
                  <c:v>2018</c:v>
                </c:pt>
                <c:pt idx="2">
                  <c:v>2019</c:v>
                </c:pt>
              </c:strCache>
            </c:strRef>
          </c:cat>
          <c:val>
            <c:numRef>
              <c:f>Sheet1!$B$2:$D$2</c:f>
              <c:numCache>
                <c:formatCode>General</c:formatCode>
                <c:ptCount val="3"/>
                <c:pt idx="0">
                  <c:v>113</c:v>
                </c:pt>
                <c:pt idx="1">
                  <c:v>113</c:v>
                </c:pt>
                <c:pt idx="2">
                  <c:v>152</c:v>
                </c:pt>
              </c:numCache>
            </c:numRef>
          </c:val>
          <c:smooth val="0"/>
          <c:extLst>
            <c:ext xmlns:c16="http://schemas.microsoft.com/office/drawing/2014/chart" uri="{C3380CC4-5D6E-409C-BE32-E72D297353CC}">
              <c16:uniqueId val="{00000000-76BB-4ED6-A3D0-587F91D78F89}"/>
            </c:ext>
          </c:extLst>
        </c:ser>
        <c:dLbls>
          <c:showLegendKey val="0"/>
          <c:showVal val="0"/>
          <c:showCatName val="0"/>
          <c:showSerName val="0"/>
          <c:showPercent val="0"/>
          <c:showBubbleSize val="0"/>
        </c:dLbls>
        <c:marker val="1"/>
        <c:smooth val="0"/>
        <c:axId val="378085880"/>
        <c:axId val="378086272"/>
      </c:lineChart>
      <c:catAx>
        <c:axId val="378085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6272"/>
        <c:crosses val="autoZero"/>
        <c:auto val="1"/>
        <c:lblAlgn val="ctr"/>
        <c:lblOffset val="100"/>
        <c:noMultiLvlLbl val="0"/>
      </c:catAx>
      <c:valAx>
        <c:axId val="37808627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58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416869098225247E-2"/>
          <c:y val="0.15681898341148653"/>
          <c:w val="0.90670087018190249"/>
          <c:h val="0.73031975927993908"/>
        </c:manualLayout>
      </c:layout>
      <c:lineChart>
        <c:grouping val="standard"/>
        <c:varyColors val="0"/>
        <c:ser>
          <c:idx val="0"/>
          <c:order val="0"/>
          <c:tx>
            <c:strRef>
              <c:f>Sheet1!$A$2</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Sheet1!$B$2:$E$2</c:f>
              <c:numCache>
                <c:formatCode>_("$"* #,##0_);_("$"* \(#,##0\);_("$"* "-"??_);_(@_)</c:formatCode>
                <c:ptCount val="4"/>
                <c:pt idx="0">
                  <c:v>1400</c:v>
                </c:pt>
                <c:pt idx="1">
                  <c:v>1236</c:v>
                </c:pt>
                <c:pt idx="2">
                  <c:v>1216</c:v>
                </c:pt>
                <c:pt idx="3">
                  <c:v>1332</c:v>
                </c:pt>
              </c:numCache>
            </c:numRef>
          </c:val>
          <c:smooth val="0"/>
          <c:extLst>
            <c:ext xmlns:c16="http://schemas.microsoft.com/office/drawing/2014/chart" uri="{C3380CC4-5D6E-409C-BE32-E72D297353CC}">
              <c16:uniqueId val="{00000004-CC2C-4192-A917-D06B6DBEBECC}"/>
            </c:ext>
          </c:extLst>
        </c:ser>
        <c:ser>
          <c:idx val="1"/>
          <c:order val="1"/>
          <c:tx>
            <c:strRef>
              <c:f>Sheet1!$A$3</c:f>
              <c:strCache>
                <c:ptCount val="1"/>
                <c:pt idx="0">
                  <c:v>Cumberland</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Sheet1!$B$3:$E$3</c:f>
              <c:numCache>
                <c:formatCode>_("$"* #,##0_);_("$"* \(#,##0\);_("$"* "-"??_);_(@_)</c:formatCode>
                <c:ptCount val="4"/>
                <c:pt idx="0">
                  <c:v>889</c:v>
                </c:pt>
                <c:pt idx="1">
                  <c:v>890</c:v>
                </c:pt>
                <c:pt idx="2">
                  <c:v>888</c:v>
                </c:pt>
                <c:pt idx="3">
                  <c:v>968</c:v>
                </c:pt>
              </c:numCache>
            </c:numRef>
          </c:val>
          <c:smooth val="0"/>
          <c:extLst>
            <c:ext xmlns:c16="http://schemas.microsoft.com/office/drawing/2014/chart" uri="{C3380CC4-5D6E-409C-BE32-E72D297353CC}">
              <c16:uniqueId val="{00000005-CC2C-4192-A917-D06B6DBEBECC}"/>
            </c:ext>
          </c:extLst>
        </c:ser>
        <c:dLbls>
          <c:showLegendKey val="0"/>
          <c:showVal val="0"/>
          <c:showCatName val="0"/>
          <c:showSerName val="0"/>
          <c:showPercent val="0"/>
          <c:showBubbleSize val="0"/>
        </c:dLbls>
        <c:marker val="1"/>
        <c:smooth val="0"/>
        <c:axId val="378087056"/>
        <c:axId val="378087448"/>
      </c:lineChart>
      <c:catAx>
        <c:axId val="378087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7448"/>
        <c:crosses val="autoZero"/>
        <c:auto val="1"/>
        <c:lblAlgn val="ctr"/>
        <c:lblOffset val="100"/>
        <c:noMultiLvlLbl val="0"/>
      </c:catAx>
      <c:valAx>
        <c:axId val="378087448"/>
        <c:scaling>
          <c:orientation val="minMax"/>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7056"/>
        <c:crosses val="autoZero"/>
        <c:crossBetween val="between"/>
      </c:valAx>
      <c:spPr>
        <a:noFill/>
        <a:ln>
          <a:noFill/>
        </a:ln>
        <a:effectLst/>
      </c:spPr>
    </c:plotArea>
    <c:legend>
      <c:legendPos val="b"/>
      <c:layout>
        <c:manualLayout>
          <c:xMode val="edge"/>
          <c:yMode val="edge"/>
          <c:x val="0.72627986635253816"/>
          <c:y val="4.5150496553426622E-3"/>
          <c:w val="0.25396815440365172"/>
          <c:h val="7.66614823536556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244248364905912E-2"/>
          <c:y val="3.0862019123383783E-2"/>
          <c:w val="0.91565428149709804"/>
          <c:h val="0.79916303644320497"/>
        </c:manualLayout>
      </c:layout>
      <c:lineChart>
        <c:grouping val="standard"/>
        <c:varyColors val="0"/>
        <c:ser>
          <c:idx val="0"/>
          <c:order val="0"/>
          <c:tx>
            <c:strRef>
              <c:f>Sheet1!$B$1</c:f>
              <c:strCache>
                <c:ptCount val="1"/>
                <c:pt idx="0">
                  <c:v>Annual Average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2017</c:v>
                </c:pt>
                <c:pt idx="1">
                  <c:v>2018</c:v>
                </c:pt>
                <c:pt idx="2">
                  <c:v>2019</c:v>
                </c:pt>
              </c:numCache>
            </c:numRef>
          </c:cat>
          <c:val>
            <c:numRef>
              <c:f>Sheet1!$B$2:$B$4</c:f>
              <c:numCache>
                <c:formatCode>_("$"* #,##0_);_("$"* \(#,##0\);_("$"* "-"??_);_(@_)</c:formatCode>
                <c:ptCount val="3"/>
                <c:pt idx="0">
                  <c:v>869</c:v>
                </c:pt>
                <c:pt idx="1">
                  <c:v>888</c:v>
                </c:pt>
                <c:pt idx="2">
                  <c:v>909</c:v>
                </c:pt>
              </c:numCache>
            </c:numRef>
          </c:val>
          <c:smooth val="0"/>
          <c:extLst>
            <c:ext xmlns:c16="http://schemas.microsoft.com/office/drawing/2014/chart" uri="{C3380CC4-5D6E-409C-BE32-E72D297353CC}">
              <c16:uniqueId val="{00000000-728D-4024-928B-CA3CD3B007C4}"/>
            </c:ext>
          </c:extLst>
        </c:ser>
        <c:dLbls>
          <c:showLegendKey val="0"/>
          <c:showVal val="0"/>
          <c:showCatName val="0"/>
          <c:showSerName val="0"/>
          <c:showPercent val="0"/>
          <c:showBubbleSize val="0"/>
        </c:dLbls>
        <c:marker val="1"/>
        <c:smooth val="0"/>
        <c:axId val="378088232"/>
        <c:axId val="378088624"/>
      </c:lineChart>
      <c:catAx>
        <c:axId val="378088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8624"/>
        <c:crosses val="autoZero"/>
        <c:auto val="1"/>
        <c:lblAlgn val="ctr"/>
        <c:lblOffset val="100"/>
        <c:noMultiLvlLbl val="0"/>
      </c:catAx>
      <c:valAx>
        <c:axId val="378088624"/>
        <c:scaling>
          <c:orientation val="minMax"/>
          <c:min val="0"/>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82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Cumberland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19-Oct</c:v>
                </c:pt>
                <c:pt idx="1">
                  <c:v>19-Nov</c:v>
                </c:pt>
                <c:pt idx="2">
                  <c:v>19-Dec</c:v>
                </c:pt>
                <c:pt idx="3">
                  <c:v>20-Jan</c:v>
                </c:pt>
                <c:pt idx="4">
                  <c:v>20-Feb</c:v>
                </c:pt>
                <c:pt idx="5">
                  <c:v>20-Mar</c:v>
                </c:pt>
                <c:pt idx="6">
                  <c:v>20-Apr</c:v>
                </c:pt>
                <c:pt idx="7">
                  <c:v>20-May</c:v>
                </c:pt>
                <c:pt idx="8">
                  <c:v>20-Jun</c:v>
                </c:pt>
                <c:pt idx="9">
                  <c:v>20-Jul</c:v>
                </c:pt>
                <c:pt idx="10">
                  <c:v>20-Aug</c:v>
                </c:pt>
                <c:pt idx="11">
                  <c:v>20-Sep</c:v>
                </c:pt>
              </c:strCache>
            </c:strRef>
          </c:cat>
          <c:val>
            <c:numRef>
              <c:f>Sheet1!$B$2:$M$2</c:f>
              <c:numCache>
                <c:formatCode>0.0%</c:formatCode>
                <c:ptCount val="12"/>
                <c:pt idx="0">
                  <c:v>0.05</c:v>
                </c:pt>
                <c:pt idx="1">
                  <c:v>5.2999999999999999E-2</c:v>
                </c:pt>
                <c:pt idx="2">
                  <c:v>0.06</c:v>
                </c:pt>
                <c:pt idx="3">
                  <c:v>7.2999999999999995E-2</c:v>
                </c:pt>
                <c:pt idx="4">
                  <c:v>6.8000000000000005E-2</c:v>
                </c:pt>
                <c:pt idx="5">
                  <c:v>0.06</c:v>
                </c:pt>
                <c:pt idx="6">
                  <c:v>0.16500000000000001</c:v>
                </c:pt>
                <c:pt idx="7">
                  <c:v>0.151</c:v>
                </c:pt>
                <c:pt idx="8">
                  <c:v>0.16700000000000001</c:v>
                </c:pt>
                <c:pt idx="9">
                  <c:v>0.151</c:v>
                </c:pt>
                <c:pt idx="10">
                  <c:v>0.115</c:v>
                </c:pt>
                <c:pt idx="11" formatCode="0.00%">
                  <c:v>6.7000000000000004E-2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dLbl>
              <c:idx val="6"/>
              <c:layout>
                <c:manualLayout>
                  <c:x val="-1.3767988053217486E-2"/>
                  <c:y val="3.28178514929086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033F-4B7A-BCE4-8C65365F1A9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19-Oct</c:v>
                </c:pt>
                <c:pt idx="1">
                  <c:v>19-Nov</c:v>
                </c:pt>
                <c:pt idx="2">
                  <c:v>19-Dec</c:v>
                </c:pt>
                <c:pt idx="3">
                  <c:v>20-Jan</c:v>
                </c:pt>
                <c:pt idx="4">
                  <c:v>20-Feb</c:v>
                </c:pt>
                <c:pt idx="5">
                  <c:v>20-Mar</c:v>
                </c:pt>
                <c:pt idx="6">
                  <c:v>20-Apr</c:v>
                </c:pt>
                <c:pt idx="7">
                  <c:v>20-May</c:v>
                </c:pt>
                <c:pt idx="8">
                  <c:v>20-Jun</c:v>
                </c:pt>
                <c:pt idx="9">
                  <c:v>20-Jul</c:v>
                </c:pt>
                <c:pt idx="10">
                  <c:v>20-Aug</c:v>
                </c:pt>
                <c:pt idx="11">
                  <c:v>20-Sep</c:v>
                </c:pt>
              </c:strCache>
            </c:strRef>
          </c:cat>
          <c:val>
            <c:numRef>
              <c:f>Sheet1!$B$3:$M$3</c:f>
              <c:numCache>
                <c:formatCode>0.0%</c:formatCode>
                <c:ptCount val="12"/>
                <c:pt idx="0">
                  <c:v>3.4000000000000002E-2</c:v>
                </c:pt>
                <c:pt idx="1">
                  <c:v>3.5000000000000003E-2</c:v>
                </c:pt>
                <c:pt idx="2">
                  <c:v>3.5999999999999997E-2</c:v>
                </c:pt>
                <c:pt idx="3">
                  <c:v>4.3999999999999997E-2</c:v>
                </c:pt>
                <c:pt idx="4">
                  <c:v>4.2000000000000003E-2</c:v>
                </c:pt>
                <c:pt idx="5">
                  <c:v>3.6999999999999998E-2</c:v>
                </c:pt>
                <c:pt idx="6">
                  <c:v>0.159</c:v>
                </c:pt>
                <c:pt idx="7">
                  <c:v>0.151</c:v>
                </c:pt>
                <c:pt idx="8">
                  <c:v>0.16600000000000001</c:v>
                </c:pt>
                <c:pt idx="9">
                  <c:v>0.14399999999999999</c:v>
                </c:pt>
                <c:pt idx="10">
                  <c:v>0.111</c:v>
                </c:pt>
                <c:pt idx="11" formatCode="0.00%">
                  <c:v>6.5000000000000002E-2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Middlesex</c:v>
                </c:pt>
                <c:pt idx="6">
                  <c:v>Monmouth</c:v>
                </c:pt>
                <c:pt idx="7">
                  <c:v>Warren</c:v>
                </c:pt>
                <c:pt idx="8">
                  <c:v>Bergen</c:v>
                </c:pt>
                <c:pt idx="9">
                  <c:v>Gloucester </c:v>
                </c:pt>
                <c:pt idx="10">
                  <c:v>Sussex</c:v>
                </c:pt>
                <c:pt idx="11">
                  <c:v>Ocean</c:v>
                </c:pt>
                <c:pt idx="12">
                  <c:v>Camden </c:v>
                </c:pt>
                <c:pt idx="13">
                  <c:v>Union</c:v>
                </c:pt>
                <c:pt idx="14">
                  <c:v>Hudson </c:v>
                </c:pt>
                <c:pt idx="15">
                  <c:v>Salem</c:v>
                </c:pt>
                <c:pt idx="16">
                  <c:v>Essex </c:v>
                </c:pt>
                <c:pt idx="17">
                  <c:v>Passaic</c:v>
                </c:pt>
                <c:pt idx="18">
                  <c:v>Cumberland </c:v>
                </c:pt>
                <c:pt idx="19">
                  <c:v>Atlantic</c:v>
                </c:pt>
                <c:pt idx="20">
                  <c:v>Cape May </c:v>
                </c:pt>
              </c:strCache>
            </c:strRef>
          </c:cat>
          <c:val>
            <c:numRef>
              <c:f>Sheet1!$B$2:$B$22</c:f>
              <c:numCache>
                <c:formatCode>0.0%</c:formatCode>
                <c:ptCount val="21"/>
                <c:pt idx="0">
                  <c:v>0.04</c:v>
                </c:pt>
                <c:pt idx="1">
                  <c:v>4.2000000000000003E-2</c:v>
                </c:pt>
                <c:pt idx="2">
                  <c:v>4.3999999999999997E-2</c:v>
                </c:pt>
                <c:pt idx="3">
                  <c:v>4.4999999999999998E-2</c:v>
                </c:pt>
                <c:pt idx="4">
                  <c:v>4.5999999999999999E-2</c:v>
                </c:pt>
                <c:pt idx="5">
                  <c:v>4.8000000000000001E-2</c:v>
                </c:pt>
                <c:pt idx="6">
                  <c:v>4.8000000000000001E-2</c:v>
                </c:pt>
                <c:pt idx="7">
                  <c:v>4.8000000000000001E-2</c:v>
                </c:pt>
                <c:pt idx="8">
                  <c:v>0.05</c:v>
                </c:pt>
                <c:pt idx="9">
                  <c:v>5.1999999999999998E-2</c:v>
                </c:pt>
                <c:pt idx="10">
                  <c:v>5.1999999999999998E-2</c:v>
                </c:pt>
                <c:pt idx="11">
                  <c:v>5.2999999999999999E-2</c:v>
                </c:pt>
                <c:pt idx="12">
                  <c:v>5.7000000000000002E-2</c:v>
                </c:pt>
                <c:pt idx="13">
                  <c:v>5.7000000000000002E-2</c:v>
                </c:pt>
                <c:pt idx="14">
                  <c:v>5.7000000000000002E-2</c:v>
                </c:pt>
                <c:pt idx="15">
                  <c:v>6.2E-2</c:v>
                </c:pt>
                <c:pt idx="16">
                  <c:v>6.9000000000000006E-2</c:v>
                </c:pt>
                <c:pt idx="17">
                  <c:v>7.0000000000000007E-2</c:v>
                </c:pt>
                <c:pt idx="19">
                  <c:v>8.5000000000000006E-2</c:v>
                </c:pt>
                <c:pt idx="20">
                  <c:v>0.11700000000000001</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Middlesex</c:v>
                </c:pt>
                <c:pt idx="6">
                  <c:v>Monmouth</c:v>
                </c:pt>
                <c:pt idx="7">
                  <c:v>Warren</c:v>
                </c:pt>
                <c:pt idx="8">
                  <c:v>Bergen</c:v>
                </c:pt>
                <c:pt idx="9">
                  <c:v>Gloucester </c:v>
                </c:pt>
                <c:pt idx="10">
                  <c:v>Sussex</c:v>
                </c:pt>
                <c:pt idx="11">
                  <c:v>Ocean</c:v>
                </c:pt>
                <c:pt idx="12">
                  <c:v>Camden </c:v>
                </c:pt>
                <c:pt idx="13">
                  <c:v>Union</c:v>
                </c:pt>
                <c:pt idx="14">
                  <c:v>Hudson </c:v>
                </c:pt>
                <c:pt idx="15">
                  <c:v>Salem</c:v>
                </c:pt>
                <c:pt idx="16">
                  <c:v>Essex </c:v>
                </c:pt>
                <c:pt idx="17">
                  <c:v>Passaic</c:v>
                </c:pt>
                <c:pt idx="18">
                  <c:v>Cumberland </c:v>
                </c:pt>
                <c:pt idx="19">
                  <c:v>Atlantic</c:v>
                </c:pt>
                <c:pt idx="20">
                  <c:v>Cape May </c:v>
                </c:pt>
              </c:strCache>
            </c:strRef>
          </c:cat>
          <c:val>
            <c:numRef>
              <c:f>Sheet1!$C$2:$C$22</c:f>
              <c:numCache>
                <c:formatCode>General</c:formatCode>
                <c:ptCount val="21"/>
                <c:pt idx="18" formatCode="0.0">
                  <c:v>7.0999999999999994E-2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Mercer</c:v>
                </c:pt>
                <c:pt idx="4">
                  <c:v>Burlington</c:v>
                </c:pt>
                <c:pt idx="5">
                  <c:v>Middlesex</c:v>
                </c:pt>
                <c:pt idx="6">
                  <c:v>Monmouth</c:v>
                </c:pt>
                <c:pt idx="7">
                  <c:v>Warren</c:v>
                </c:pt>
                <c:pt idx="8">
                  <c:v>Bergen</c:v>
                </c:pt>
                <c:pt idx="9">
                  <c:v>Gloucester </c:v>
                </c:pt>
                <c:pt idx="10">
                  <c:v>Sussex</c:v>
                </c:pt>
                <c:pt idx="11">
                  <c:v>Ocean</c:v>
                </c:pt>
                <c:pt idx="12">
                  <c:v>Camden </c:v>
                </c:pt>
                <c:pt idx="13">
                  <c:v>Union</c:v>
                </c:pt>
                <c:pt idx="14">
                  <c:v>Hudson </c:v>
                </c:pt>
                <c:pt idx="15">
                  <c:v>Salem</c:v>
                </c:pt>
                <c:pt idx="16">
                  <c:v>Essex </c:v>
                </c:pt>
                <c:pt idx="17">
                  <c:v>Passaic</c:v>
                </c:pt>
                <c:pt idx="18">
                  <c:v>Cumberland </c:v>
                </c:pt>
                <c:pt idx="19">
                  <c:v>Atlantic</c:v>
                </c:pt>
                <c:pt idx="20">
                  <c:v>Cape May </c:v>
                </c:pt>
              </c:strCache>
            </c:strRef>
          </c:cat>
          <c:val>
            <c:numRef>
              <c:f>Sheet1!$D$2:$D$22</c:f>
              <c:numCache>
                <c:formatCode>0.0%</c:formatCode>
                <c:ptCount val="21"/>
                <c:pt idx="0">
                  <c:v>5.5E-2</c:v>
                </c:pt>
                <c:pt idx="1">
                  <c:v>5.5E-2</c:v>
                </c:pt>
                <c:pt idx="2">
                  <c:v>5.5E-2</c:v>
                </c:pt>
                <c:pt idx="3">
                  <c:v>5.5E-2</c:v>
                </c:pt>
                <c:pt idx="4">
                  <c:v>5.5E-2</c:v>
                </c:pt>
                <c:pt idx="5">
                  <c:v>5.5E-2</c:v>
                </c:pt>
                <c:pt idx="6">
                  <c:v>5.5E-2</c:v>
                </c:pt>
                <c:pt idx="7">
                  <c:v>5.5E-2</c:v>
                </c:pt>
                <c:pt idx="8">
                  <c:v>5.5E-2</c:v>
                </c:pt>
                <c:pt idx="9">
                  <c:v>5.5E-2</c:v>
                </c:pt>
                <c:pt idx="10">
                  <c:v>5.5E-2</c:v>
                </c:pt>
                <c:pt idx="11">
                  <c:v>5.5E-2</c:v>
                </c:pt>
                <c:pt idx="12">
                  <c:v>5.5E-2</c:v>
                </c:pt>
                <c:pt idx="13">
                  <c:v>5.5E-2</c:v>
                </c:pt>
                <c:pt idx="14">
                  <c:v>5.5E-2</c:v>
                </c:pt>
                <c:pt idx="15">
                  <c:v>5.5E-2</c:v>
                </c:pt>
                <c:pt idx="16">
                  <c:v>5.5E-2</c:v>
                </c:pt>
                <c:pt idx="17">
                  <c:v>5.5E-2</c:v>
                </c:pt>
                <c:pt idx="18">
                  <c:v>5.5E-2</c:v>
                </c:pt>
                <c:pt idx="19">
                  <c:v>5.5E-2</c:v>
                </c:pt>
                <c:pt idx="20">
                  <c:v>5.5E-2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36910836924767459"/>
          <c:y val="0.90985015318343054"/>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26170126332268E-2"/>
          <c:y val="5.0654580722408173E-2"/>
          <c:w val="0.91351008858267713"/>
          <c:h val="0.83590305760594685"/>
        </c:manualLayout>
      </c:layout>
      <c:barChart>
        <c:barDir val="col"/>
        <c:grouping val="clustered"/>
        <c:varyColors val="0"/>
        <c:ser>
          <c:idx val="0"/>
          <c:order val="0"/>
          <c:tx>
            <c:strRef>
              <c:f>Sheet1!$B$1</c:f>
              <c:strCache>
                <c:ptCount val="1"/>
                <c:pt idx="0">
                  <c:v>White</c:v>
                </c:pt>
              </c:strCache>
            </c:strRef>
          </c:tx>
          <c:spPr>
            <a:solidFill>
              <a:schemeClr val="bg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Greenwich township</c:v>
                </c:pt>
                <c:pt idx="1">
                  <c:v>Millville city </c:v>
                </c:pt>
                <c:pt idx="2">
                  <c:v>Fairfield township</c:v>
                </c:pt>
              </c:strCache>
            </c:strRef>
          </c:cat>
          <c:val>
            <c:numRef>
              <c:f>Sheet1!$B$2:$B$4</c:f>
              <c:numCache>
                <c:formatCode>0%</c:formatCode>
                <c:ptCount val="3"/>
                <c:pt idx="0">
                  <c:v>0.94</c:v>
                </c:pt>
                <c:pt idx="1">
                  <c:v>0.78900000000000003</c:v>
                </c:pt>
                <c:pt idx="2">
                  <c:v>0.4</c:v>
                </c:pt>
              </c:numCache>
            </c:numRef>
          </c:val>
          <c:extLst>
            <c:ext xmlns:c16="http://schemas.microsoft.com/office/drawing/2014/chart" uri="{C3380CC4-5D6E-409C-BE32-E72D297353CC}">
              <c16:uniqueId val="{00000000-B271-4421-881E-79EF7090C540}"/>
            </c:ext>
          </c:extLst>
        </c:ser>
        <c:ser>
          <c:idx val="1"/>
          <c:order val="1"/>
          <c:tx>
            <c:strRef>
              <c:f>Sheet1!$C$1</c:f>
              <c:strCache>
                <c:ptCount val="1"/>
                <c:pt idx="0">
                  <c:v>Black/ African American</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Greenwich township</c:v>
                </c:pt>
                <c:pt idx="1">
                  <c:v>Millville city </c:v>
                </c:pt>
                <c:pt idx="2">
                  <c:v>Fairfield township</c:v>
                </c:pt>
              </c:strCache>
            </c:strRef>
          </c:cat>
          <c:val>
            <c:numRef>
              <c:f>Sheet1!$C$2:$C$4</c:f>
              <c:numCache>
                <c:formatCode>0%</c:formatCode>
                <c:ptCount val="3"/>
                <c:pt idx="0">
                  <c:v>4.7E-2</c:v>
                </c:pt>
                <c:pt idx="1">
                  <c:v>0.182</c:v>
                </c:pt>
                <c:pt idx="2">
                  <c:v>0.52300000000000002</c:v>
                </c:pt>
              </c:numCache>
            </c:numRef>
          </c:val>
          <c:extLst>
            <c:ext xmlns:c16="http://schemas.microsoft.com/office/drawing/2014/chart" uri="{C3380CC4-5D6E-409C-BE32-E72D297353CC}">
              <c16:uniqueId val="{00000001-B271-4421-881E-79EF7090C540}"/>
            </c:ext>
          </c:extLst>
        </c:ser>
        <c:ser>
          <c:idx val="2"/>
          <c:order val="2"/>
          <c:tx>
            <c:strRef>
              <c:f>Sheet1!$D$1</c:f>
              <c:strCache>
                <c:ptCount val="1"/>
                <c:pt idx="0">
                  <c:v>Asian</c:v>
                </c:pt>
              </c:strCache>
            </c:strRef>
          </c:tx>
          <c:spPr>
            <a:pattFill prst="ltDnDiag">
              <a:fgClr>
                <a:schemeClr val="tx1"/>
              </a:fgClr>
              <a:bgClr>
                <a:schemeClr val="bg1"/>
              </a:bgClr>
            </a:patt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Greenwich township</c:v>
                </c:pt>
                <c:pt idx="1">
                  <c:v>Millville city </c:v>
                </c:pt>
                <c:pt idx="2">
                  <c:v>Fairfield township</c:v>
                </c:pt>
              </c:strCache>
            </c:strRef>
          </c:cat>
          <c:val>
            <c:numRef>
              <c:f>Sheet1!$D$2:$D$4</c:f>
              <c:numCache>
                <c:formatCode>0%</c:formatCode>
                <c:ptCount val="3"/>
                <c:pt idx="0">
                  <c:v>0.08</c:v>
                </c:pt>
                <c:pt idx="1">
                  <c:v>3.2000000000000001E-2</c:v>
                </c:pt>
                <c:pt idx="2">
                  <c:v>1.0999999999999999E-2</c:v>
                </c:pt>
              </c:numCache>
            </c:numRef>
          </c:val>
          <c:extLst>
            <c:ext xmlns:c16="http://schemas.microsoft.com/office/drawing/2014/chart" uri="{C3380CC4-5D6E-409C-BE32-E72D297353CC}">
              <c16:uniqueId val="{00000002-B271-4421-881E-79EF7090C540}"/>
            </c:ext>
          </c:extLst>
        </c:ser>
        <c:ser>
          <c:idx val="3"/>
          <c:order val="3"/>
          <c:tx>
            <c:strRef>
              <c:f>Sheet1!$E$1</c:f>
              <c:strCache>
                <c:ptCount val="1"/>
                <c:pt idx="0">
                  <c:v>Hispanic/ Latino</c:v>
                </c:pt>
              </c:strCache>
            </c:strRef>
          </c:tx>
          <c:spPr>
            <a:solidFill>
              <a:srgbClr val="C00000"/>
            </a:solidFill>
            <a:ln>
              <a:solidFill>
                <a:schemeClr val="tx1"/>
              </a:solidFill>
            </a:ln>
            <a:effectLst/>
          </c:spPr>
          <c:invertIfNegative val="0"/>
          <c:dLbls>
            <c:dLbl>
              <c:idx val="0"/>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E0B-4088-AE19-C4FF4BC17644}"/>
                </c:ext>
              </c:extLst>
            </c:dLbl>
            <c:dLbl>
              <c:idx val="1"/>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E0B-4088-AE19-C4FF4BC17644}"/>
                </c:ext>
              </c:extLst>
            </c:dLbl>
            <c:dLbl>
              <c:idx val="2"/>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E0B-4088-AE19-C4FF4BC1764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Greenwich township</c:v>
                </c:pt>
                <c:pt idx="1">
                  <c:v>Millville city </c:v>
                </c:pt>
                <c:pt idx="2">
                  <c:v>Fairfield township</c:v>
                </c:pt>
              </c:strCache>
            </c:strRef>
          </c:cat>
          <c:val>
            <c:numRef>
              <c:f>Sheet1!$E$2:$E$4</c:f>
              <c:numCache>
                <c:formatCode>0%</c:formatCode>
                <c:ptCount val="3"/>
                <c:pt idx="0">
                  <c:v>0</c:v>
                </c:pt>
                <c:pt idx="1">
                  <c:v>0.183</c:v>
                </c:pt>
                <c:pt idx="2">
                  <c:v>0.13900000000000001</c:v>
                </c:pt>
              </c:numCache>
            </c:numRef>
          </c:val>
          <c:extLst>
            <c:ext xmlns:c16="http://schemas.microsoft.com/office/drawing/2014/chart" uri="{C3380CC4-5D6E-409C-BE32-E72D297353CC}">
              <c16:uniqueId val="{00000000-BE0B-4088-AE19-C4FF4BC17644}"/>
            </c:ext>
          </c:extLst>
        </c:ser>
        <c:dLbls>
          <c:showLegendKey val="0"/>
          <c:showVal val="0"/>
          <c:showCatName val="0"/>
          <c:showSerName val="0"/>
          <c:showPercent val="0"/>
          <c:showBubbleSize val="0"/>
        </c:dLbls>
        <c:gapWidth val="109"/>
        <c:overlap val="-14"/>
        <c:axId val="341696016"/>
        <c:axId val="341095016"/>
      </c:barChart>
      <c:catAx>
        <c:axId val="341696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095016"/>
        <c:crosses val="autoZero"/>
        <c:auto val="1"/>
        <c:lblAlgn val="ctr"/>
        <c:lblOffset val="100"/>
        <c:noMultiLvlLbl val="0"/>
      </c:catAx>
      <c:valAx>
        <c:axId val="341095016"/>
        <c:scaling>
          <c:orientation val="minMax"/>
        </c:scaling>
        <c:delete val="1"/>
        <c:axPos val="l"/>
        <c:numFmt formatCode="0%" sourceLinked="1"/>
        <c:majorTickMark val="none"/>
        <c:minorTickMark val="none"/>
        <c:tickLblPos val="nextTo"/>
        <c:crossAx val="341696016"/>
        <c:crosses val="autoZero"/>
        <c:crossBetween val="between"/>
      </c:valAx>
      <c:spPr>
        <a:noFill/>
        <a:ln>
          <a:noFill/>
        </a:ln>
        <a:effectLst/>
      </c:spPr>
    </c:plotArea>
    <c:legend>
      <c:legendPos val="b"/>
      <c:layout>
        <c:manualLayout>
          <c:xMode val="edge"/>
          <c:yMode val="edge"/>
          <c:x val="0.44083341535433068"/>
          <c:y val="0"/>
          <c:w val="0.41930146457881806"/>
          <c:h val="4.037956678255567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72305610236221"/>
          <c:y val="3.2812497981514643E-2"/>
          <c:w val="0.88658944389763783"/>
          <c:h val="0.95991504921782422"/>
        </c:manualLayout>
      </c:layout>
      <c:barChart>
        <c:barDir val="bar"/>
        <c:grouping val="clustered"/>
        <c:varyColors val="0"/>
        <c:ser>
          <c:idx val="0"/>
          <c:order val="0"/>
          <c:tx>
            <c:strRef>
              <c:f>Sheet1!$B$1</c:f>
              <c:strCache>
                <c:ptCount val="1"/>
                <c:pt idx="0">
                  <c:v>Males Copy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Sheet1!$B$2:$B$22</c:f>
              <c:numCache>
                <c:formatCode>General</c:formatCode>
                <c:ptCount val="21"/>
                <c:pt idx="0" formatCode="_(&quot;$&quot;* #,##0_);_(&quot;$&quot;* \(#,##0\);_(&quot;$&quot;* &quot;-&quot;??_);_(@_)">
                  <c:v>48475</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Sheet1!$C$2:$C$22</c:f>
              <c:numCache>
                <c:formatCode>_("$"* #,##0_);_("$"* \(#,##0\);_("$"* "-"??_);_(@_)</c:formatCode>
                <c:ptCount val="21"/>
                <c:pt idx="0">
                  <c:v>48475</c:v>
                </c:pt>
                <c:pt idx="1">
                  <c:v>50804</c:v>
                </c:pt>
                <c:pt idx="2">
                  <c:v>51381</c:v>
                </c:pt>
                <c:pt idx="3">
                  <c:v>55151</c:v>
                </c:pt>
                <c:pt idx="4">
                  <c:v>55444</c:v>
                </c:pt>
                <c:pt idx="5">
                  <c:v>57069</c:v>
                </c:pt>
                <c:pt idx="6">
                  <c:v>57290</c:v>
                </c:pt>
                <c:pt idx="7">
                  <c:v>61826</c:v>
                </c:pt>
                <c:pt idx="8">
                  <c:v>65618</c:v>
                </c:pt>
                <c:pt idx="9">
                  <c:v>65744</c:v>
                </c:pt>
                <c:pt idx="10">
                  <c:v>68365</c:v>
                </c:pt>
                <c:pt idx="11">
                  <c:v>69262</c:v>
                </c:pt>
                <c:pt idx="12">
                  <c:v>70126</c:v>
                </c:pt>
                <c:pt idx="13">
                  <c:v>70376</c:v>
                </c:pt>
                <c:pt idx="14">
                  <c:v>71622</c:v>
                </c:pt>
                <c:pt idx="15">
                  <c:v>73782</c:v>
                </c:pt>
                <c:pt idx="16">
                  <c:v>78131</c:v>
                </c:pt>
                <c:pt idx="17">
                  <c:v>85136</c:v>
                </c:pt>
                <c:pt idx="18">
                  <c:v>85139</c:v>
                </c:pt>
                <c:pt idx="19">
                  <c:v>90100</c:v>
                </c:pt>
                <c:pt idx="20">
                  <c:v>91140</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Sheet1!$D$2:$D$22</c:f>
              <c:numCache>
                <c:formatCode>_("$"* #,##0_);_("$"* \(#,##0\);_("$"* "-"??_);_(@_)</c:formatCode>
                <c:ptCount val="21"/>
                <c:pt idx="0">
                  <c:v>37240</c:v>
                </c:pt>
                <c:pt idx="1">
                  <c:v>42462</c:v>
                </c:pt>
                <c:pt idx="2">
                  <c:v>44029</c:v>
                </c:pt>
                <c:pt idx="3">
                  <c:v>49475</c:v>
                </c:pt>
                <c:pt idx="4">
                  <c:v>56062</c:v>
                </c:pt>
                <c:pt idx="5">
                  <c:v>50585</c:v>
                </c:pt>
                <c:pt idx="6">
                  <c:v>51083</c:v>
                </c:pt>
                <c:pt idx="7">
                  <c:v>53860</c:v>
                </c:pt>
                <c:pt idx="8">
                  <c:v>56292</c:v>
                </c:pt>
                <c:pt idx="9">
                  <c:v>53136</c:v>
                </c:pt>
                <c:pt idx="10">
                  <c:v>40948</c:v>
                </c:pt>
                <c:pt idx="11">
                  <c:v>50334</c:v>
                </c:pt>
                <c:pt idx="12">
                  <c:v>54272</c:v>
                </c:pt>
                <c:pt idx="13">
                  <c:v>52376</c:v>
                </c:pt>
                <c:pt idx="14">
                  <c:v>54780</c:v>
                </c:pt>
                <c:pt idx="15">
                  <c:v>57163</c:v>
                </c:pt>
                <c:pt idx="16">
                  <c:v>64035</c:v>
                </c:pt>
                <c:pt idx="17">
                  <c:v>55707</c:v>
                </c:pt>
                <c:pt idx="18">
                  <c:v>64846</c:v>
                </c:pt>
                <c:pt idx="19">
                  <c:v>65402</c:v>
                </c:pt>
                <c:pt idx="20">
                  <c:v>67965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Femals copy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Sheet1!$E$2:$E$22</c:f>
              <c:numCache>
                <c:formatCode>General</c:formatCode>
                <c:ptCount val="21"/>
                <c:pt idx="0" formatCode="_(&quot;$&quot;* #,##0_);_(&quot;$&quot;* \(#,##0\);_(&quot;$&quot;* &quot;-&quot;??_);_(@_)">
                  <c:v>37240</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_(&quot;$&quot;* #,##0_);_(&quot;$&quot;* \(#,##0\);_(&quot;$&quot;* &quot;-&quot;??_);_(@_)"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7599926181102363"/>
          <c:y val="3.6651080422546922E-3"/>
          <c:w val="0.13443288480501936"/>
          <c:h val="3.649956032474751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5091043307086"/>
          <c:y val="2.2838022348239135E-2"/>
          <c:w val="0.85286158956692915"/>
          <c:h val="0.94297981753123106"/>
        </c:manualLayout>
      </c:layout>
      <c:barChart>
        <c:barDir val="bar"/>
        <c:grouping val="clustered"/>
        <c:varyColors val="0"/>
        <c:ser>
          <c:idx val="1"/>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Cumberland</c:v>
                </c:pt>
                <c:pt idx="1">
                  <c:v>New Jersey</c:v>
                </c:pt>
                <c:pt idx="2">
                  <c:v>United States</c:v>
                </c:pt>
              </c:strCache>
            </c:strRef>
          </c:cat>
          <c:val>
            <c:numRef>
              <c:f>Sheet1!$B$2:$B$4</c:f>
              <c:numCache>
                <c:formatCode>_("$"* #,##0_);_("$"* \(#,##0\);_("$"* "-"??_);_(@_)</c:formatCode>
                <c:ptCount val="3"/>
                <c:pt idx="0">
                  <c:v>48475</c:v>
                </c:pt>
                <c:pt idx="1">
                  <c:v>67007</c:v>
                </c:pt>
                <c:pt idx="2">
                  <c:v>52989</c:v>
                </c:pt>
              </c:numCache>
            </c:numRef>
          </c:val>
          <c:extLst>
            <c:ext xmlns:c16="http://schemas.microsoft.com/office/drawing/2014/chart" uri="{C3380CC4-5D6E-409C-BE32-E72D297353CC}">
              <c16:uniqueId val="{00000001-3F04-4D28-982B-61A8D6D96226}"/>
            </c:ext>
          </c:extLst>
        </c:ser>
        <c:ser>
          <c:idx val="0"/>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Cumberland</c:v>
                </c:pt>
                <c:pt idx="1">
                  <c:v>New Jersey</c:v>
                </c:pt>
                <c:pt idx="2">
                  <c:v>United States</c:v>
                </c:pt>
              </c:strCache>
            </c:strRef>
          </c:cat>
          <c:val>
            <c:numRef>
              <c:f>Sheet1!$C$2:$C$4</c:f>
              <c:numCache>
                <c:formatCode>_("$"* #,##0_);_("$"* \(#,##0\);_("$"* "-"??_);_(@_)</c:formatCode>
                <c:ptCount val="3"/>
                <c:pt idx="0">
                  <c:v>37240</c:v>
                </c:pt>
                <c:pt idx="1">
                  <c:v>53810</c:v>
                </c:pt>
                <c:pt idx="2">
                  <c:v>43215</c:v>
                </c:pt>
              </c:numCache>
            </c:numRef>
          </c:val>
          <c:extLst>
            <c:ext xmlns:c16="http://schemas.microsoft.com/office/drawing/2014/chart" uri="{C3380CC4-5D6E-409C-BE32-E72D297353CC}">
              <c16:uniqueId val="{00000000-3F04-4D28-982B-61A8D6D96226}"/>
            </c:ext>
          </c:extLst>
        </c:ser>
        <c:dLbls>
          <c:showLegendKey val="0"/>
          <c:showVal val="0"/>
          <c:showCatName val="0"/>
          <c:showSerName val="0"/>
          <c:showPercent val="0"/>
          <c:showBubbleSize val="0"/>
        </c:dLbls>
        <c:gapWidth val="182"/>
        <c:axId val="378092936"/>
        <c:axId val="379072648"/>
      </c:barChart>
      <c:catAx>
        <c:axId val="3780929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2648"/>
        <c:crosses val="autoZero"/>
        <c:auto val="1"/>
        <c:lblAlgn val="ctr"/>
        <c:lblOffset val="100"/>
        <c:noMultiLvlLbl val="0"/>
      </c:catAx>
      <c:valAx>
        <c:axId val="379072648"/>
        <c:scaling>
          <c:orientation val="minMax"/>
        </c:scaling>
        <c:delete val="1"/>
        <c:axPos val="b"/>
        <c:numFmt formatCode="_(&quot;$&quot;* #,##0_);_(&quot;$&quot;* \(#,##0\);_(&quot;$&quot;* &quot;-&quot;??_);_(@_)" sourceLinked="1"/>
        <c:majorTickMark val="none"/>
        <c:minorTickMark val="none"/>
        <c:tickLblPos val="nextTo"/>
        <c:crossAx val="378092936"/>
        <c:crosses val="autoZero"/>
        <c:crossBetween val="between"/>
      </c:valAx>
      <c:spPr>
        <a:noFill/>
        <a:ln>
          <a:noFill/>
        </a:ln>
        <a:effectLst/>
      </c:spPr>
    </c:plotArea>
    <c:legend>
      <c:legendPos val="b"/>
      <c:layout>
        <c:manualLayout>
          <c:xMode val="edge"/>
          <c:yMode val="edge"/>
          <c:x val="0.83796555118110239"/>
          <c:y val="7.9720142940822927E-3"/>
          <c:w val="0.13044347065111037"/>
          <c:h val="3.343260870702462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39399</c:v>
                </c:pt>
                <c:pt idx="1">
                  <c:v>42142</c:v>
                </c:pt>
                <c:pt idx="2">
                  <c:v>42356</c:v>
                </c:pt>
                <c:pt idx="3">
                  <c:v>43204</c:v>
                </c:pt>
                <c:pt idx="4">
                  <c:v>48475</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_("$"* #,##0_);_("$"* \(#,##0\);_("$"* "-"??_);_(@_)</c:formatCode>
                <c:ptCount val="5"/>
                <c:pt idx="0">
                  <c:v>36551</c:v>
                </c:pt>
                <c:pt idx="1">
                  <c:v>32263</c:v>
                </c:pt>
                <c:pt idx="2">
                  <c:v>38995</c:v>
                </c:pt>
                <c:pt idx="3">
                  <c:v>36226</c:v>
                </c:pt>
                <c:pt idx="4">
                  <c:v>37240</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Greenwich township</c:v>
                </c:pt>
                <c:pt idx="1">
                  <c:v>Deerfield township</c:v>
                </c:pt>
                <c:pt idx="2">
                  <c:v>Maurice River township</c:v>
                </c:pt>
              </c:strCache>
            </c:strRef>
          </c:cat>
          <c:val>
            <c:numRef>
              <c:f>Sheet1!$B$2:$B$4</c:f>
              <c:numCache>
                <c:formatCode>_("$"* #,##0_);_("$"* \(#,##0\);_("$"* "-"??_);_(@_)</c:formatCode>
                <c:ptCount val="3"/>
                <c:pt idx="0">
                  <c:v>75865</c:v>
                </c:pt>
                <c:pt idx="1">
                  <c:v>51094</c:v>
                </c:pt>
                <c:pt idx="2">
                  <c:v>27917</c:v>
                </c:pt>
              </c:numCache>
            </c:numRef>
          </c:val>
          <c:extLst>
            <c:ext xmlns:c16="http://schemas.microsoft.com/office/drawing/2014/chart" uri="{C3380CC4-5D6E-409C-BE32-E72D297353CC}">
              <c16:uniqueId val="{00000000-3BD3-434A-9E42-14AC776C7377}"/>
            </c:ext>
          </c:extLst>
        </c:ser>
        <c:ser>
          <c:idx val="1"/>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Greenwich township</c:v>
                </c:pt>
                <c:pt idx="1">
                  <c:v>Deerfield township</c:v>
                </c:pt>
                <c:pt idx="2">
                  <c:v>Maurice River township</c:v>
                </c:pt>
              </c:strCache>
            </c:strRef>
          </c:cat>
          <c:val>
            <c:numRef>
              <c:f>Sheet1!$C$2:$C$4</c:f>
              <c:numCache>
                <c:formatCode>_("$"* #,##0_);_("$"* \(#,##0\);_("$"* "-"??_);_(@_)</c:formatCode>
                <c:ptCount val="3"/>
                <c:pt idx="0">
                  <c:v>44063</c:v>
                </c:pt>
                <c:pt idx="1">
                  <c:v>36607</c:v>
                </c:pt>
                <c:pt idx="2">
                  <c:v>44000</c:v>
                </c:pt>
              </c:numCache>
            </c:numRef>
          </c:val>
          <c:extLst>
            <c:ext xmlns:c16="http://schemas.microsoft.com/office/drawing/2014/chart" uri="{C3380CC4-5D6E-409C-BE32-E72D297353CC}">
              <c16:uniqueId val="{00000001-3BD3-434A-9E42-14AC776C7377}"/>
            </c:ext>
          </c:extLst>
        </c:ser>
        <c:dLbls>
          <c:showLegendKey val="0"/>
          <c:showVal val="0"/>
          <c:showCatName val="0"/>
          <c:showSerName val="0"/>
          <c:showPercent val="0"/>
          <c:showBubbleSize val="0"/>
        </c:dLbls>
        <c:gapWidth val="219"/>
        <c:overlap val="-27"/>
        <c:axId val="379074608"/>
        <c:axId val="379075000"/>
      </c:barChart>
      <c:catAx>
        <c:axId val="379074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5000"/>
        <c:crosses val="autoZero"/>
        <c:auto val="1"/>
        <c:lblAlgn val="ctr"/>
        <c:lblOffset val="100"/>
        <c:noMultiLvlLbl val="0"/>
      </c:catAx>
      <c:valAx>
        <c:axId val="379075000"/>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4608"/>
        <c:crosses val="autoZero"/>
        <c:crossBetween val="between"/>
      </c:valAx>
      <c:spPr>
        <a:noFill/>
        <a:ln>
          <a:noFill/>
        </a:ln>
        <a:effectLst/>
      </c:spPr>
    </c:plotArea>
    <c:legend>
      <c:legendPos val="b"/>
      <c:layout>
        <c:manualLayout>
          <c:xMode val="edge"/>
          <c:yMode val="edge"/>
          <c:x val="0.82331721692683146"/>
          <c:y val="3.0943957250002655E-2"/>
          <c:w val="0.15161118018142469"/>
          <c:h val="4.780689466910043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Sussex</c:v>
                </c:pt>
                <c:pt idx="3">
                  <c:v>Somerset</c:v>
                </c:pt>
                <c:pt idx="4">
                  <c:v>Warren</c:v>
                </c:pt>
                <c:pt idx="5">
                  <c:v>Bergen</c:v>
                </c:pt>
                <c:pt idx="6">
                  <c:v>Ocean</c:v>
                </c:pt>
                <c:pt idx="7">
                  <c:v>Gloucester</c:v>
                </c:pt>
                <c:pt idx="8">
                  <c:v>Middlesex</c:v>
                </c:pt>
                <c:pt idx="9">
                  <c:v>Monmouth</c:v>
                </c:pt>
                <c:pt idx="10">
                  <c:v>Burlington</c:v>
                </c:pt>
                <c:pt idx="11">
                  <c:v>Cape May</c:v>
                </c:pt>
                <c:pt idx="12">
                  <c:v>Atlantic</c:v>
                </c:pt>
                <c:pt idx="13">
                  <c:v>Union</c:v>
                </c:pt>
                <c:pt idx="14">
                  <c:v>Salem</c:v>
                </c:pt>
                <c:pt idx="15">
                  <c:v>Hudson</c:v>
                </c:pt>
                <c:pt idx="16">
                  <c:v>Passaic</c:v>
                </c:pt>
                <c:pt idx="17">
                  <c:v>Mercer</c:v>
                </c:pt>
                <c:pt idx="18">
                  <c:v>Camden</c:v>
                </c:pt>
                <c:pt idx="19">
                  <c:v>Essex</c:v>
                </c:pt>
                <c:pt idx="20">
                  <c:v>Cumberland</c:v>
                </c:pt>
              </c:strCache>
            </c:strRef>
          </c:cat>
          <c:val>
            <c:numRef>
              <c:f>Sheet1!$B$2:$B$22</c:f>
              <c:numCache>
                <c:formatCode>General</c:formatCode>
                <c:ptCount val="21"/>
                <c:pt idx="20">
                  <c:v>631</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Sussex</c:v>
                </c:pt>
                <c:pt idx="3">
                  <c:v>Somerset</c:v>
                </c:pt>
                <c:pt idx="4">
                  <c:v>Warren</c:v>
                </c:pt>
                <c:pt idx="5">
                  <c:v>Bergen</c:v>
                </c:pt>
                <c:pt idx="6">
                  <c:v>Ocean</c:v>
                </c:pt>
                <c:pt idx="7">
                  <c:v>Gloucester</c:v>
                </c:pt>
                <c:pt idx="8">
                  <c:v>Middlesex</c:v>
                </c:pt>
                <c:pt idx="9">
                  <c:v>Monmouth</c:v>
                </c:pt>
                <c:pt idx="10">
                  <c:v>Burlington</c:v>
                </c:pt>
                <c:pt idx="11">
                  <c:v>Cape May</c:v>
                </c:pt>
                <c:pt idx="12">
                  <c:v>Atlantic</c:v>
                </c:pt>
                <c:pt idx="13">
                  <c:v>Union</c:v>
                </c:pt>
                <c:pt idx="14">
                  <c:v>Salem</c:v>
                </c:pt>
                <c:pt idx="15">
                  <c:v>Hudson</c:v>
                </c:pt>
                <c:pt idx="16">
                  <c:v>Passaic</c:v>
                </c:pt>
                <c:pt idx="17">
                  <c:v>Mercer</c:v>
                </c:pt>
                <c:pt idx="18">
                  <c:v>Camden</c:v>
                </c:pt>
                <c:pt idx="19">
                  <c:v>Essex</c:v>
                </c:pt>
                <c:pt idx="20">
                  <c:v>Cumberland</c:v>
                </c:pt>
              </c:strCache>
            </c:strRef>
          </c:cat>
          <c:val>
            <c:numRef>
              <c:f>Sheet1!$C$2:$C$22</c:f>
              <c:numCache>
                <c:formatCode>General</c:formatCode>
                <c:ptCount val="21"/>
                <c:pt idx="0">
                  <c:v>58</c:v>
                </c:pt>
                <c:pt idx="1">
                  <c:v>267</c:v>
                </c:pt>
                <c:pt idx="2">
                  <c:v>76</c:v>
                </c:pt>
                <c:pt idx="3">
                  <c:v>183</c:v>
                </c:pt>
                <c:pt idx="4">
                  <c:v>78</c:v>
                </c:pt>
                <c:pt idx="5">
                  <c:v>709</c:v>
                </c:pt>
                <c:pt idx="6">
                  <c:v>555</c:v>
                </c:pt>
                <c:pt idx="7">
                  <c:v>301</c:v>
                </c:pt>
                <c:pt idx="8">
                  <c:v>1059</c:v>
                </c:pt>
                <c:pt idx="9">
                  <c:v>830</c:v>
                </c:pt>
                <c:pt idx="10">
                  <c:v>663</c:v>
                </c:pt>
                <c:pt idx="11">
                  <c:v>161</c:v>
                </c:pt>
                <c:pt idx="12">
                  <c:v>672</c:v>
                </c:pt>
                <c:pt idx="13">
                  <c:v>1578</c:v>
                </c:pt>
                <c:pt idx="14">
                  <c:v>181</c:v>
                </c:pt>
                <c:pt idx="15">
                  <c:v>2275</c:v>
                </c:pt>
                <c:pt idx="16">
                  <c:v>1842</c:v>
                </c:pt>
                <c:pt idx="17">
                  <c:v>1364</c:v>
                </c:pt>
                <c:pt idx="18">
                  <c:v>1924</c:v>
                </c:pt>
                <c:pt idx="19">
                  <c:v>3028</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lineChart>
        <c:grouping val="standard"/>
        <c:varyColors val="0"/>
        <c:ser>
          <c:idx val="2"/>
          <c:order val="2"/>
          <c:tx>
            <c:strRef>
              <c:f>Sheet1!$D$1</c:f>
              <c:strCache>
                <c:ptCount val="1"/>
                <c:pt idx="0">
                  <c:v>Violent Crime Rate per 1,000</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Sheet1!$A$2:$A$22</c:f>
              <c:strCache>
                <c:ptCount val="21"/>
                <c:pt idx="0">
                  <c:v>Hunterdon</c:v>
                </c:pt>
                <c:pt idx="1">
                  <c:v>Morris</c:v>
                </c:pt>
                <c:pt idx="2">
                  <c:v>Sussex</c:v>
                </c:pt>
                <c:pt idx="3">
                  <c:v>Somerset</c:v>
                </c:pt>
                <c:pt idx="4">
                  <c:v>Warren</c:v>
                </c:pt>
                <c:pt idx="5">
                  <c:v>Bergen</c:v>
                </c:pt>
                <c:pt idx="6">
                  <c:v>Ocean</c:v>
                </c:pt>
                <c:pt idx="7">
                  <c:v>Gloucester</c:v>
                </c:pt>
                <c:pt idx="8">
                  <c:v>Middlesex</c:v>
                </c:pt>
                <c:pt idx="9">
                  <c:v>Monmouth</c:v>
                </c:pt>
                <c:pt idx="10">
                  <c:v>Burlington</c:v>
                </c:pt>
                <c:pt idx="11">
                  <c:v>Cape May</c:v>
                </c:pt>
                <c:pt idx="12">
                  <c:v>Atlantic</c:v>
                </c:pt>
                <c:pt idx="13">
                  <c:v>Union</c:v>
                </c:pt>
                <c:pt idx="14">
                  <c:v>Salem</c:v>
                </c:pt>
                <c:pt idx="15">
                  <c:v>Hudson</c:v>
                </c:pt>
                <c:pt idx="16">
                  <c:v>Passaic</c:v>
                </c:pt>
                <c:pt idx="17">
                  <c:v>Mercer</c:v>
                </c:pt>
                <c:pt idx="18">
                  <c:v>Camden</c:v>
                </c:pt>
                <c:pt idx="19">
                  <c:v>Essex</c:v>
                </c:pt>
                <c:pt idx="20">
                  <c:v>Cumberland</c:v>
                </c:pt>
              </c:strCache>
            </c:strRef>
          </c:cat>
          <c:val>
            <c:numRef>
              <c:f>Sheet1!$D$2:$D$22</c:f>
              <c:numCache>
                <c:formatCode>General</c:formatCode>
                <c:ptCount val="21"/>
                <c:pt idx="0">
                  <c:v>0.5</c:v>
                </c:pt>
                <c:pt idx="1">
                  <c:v>0.5</c:v>
                </c:pt>
                <c:pt idx="2">
                  <c:v>0.5</c:v>
                </c:pt>
                <c:pt idx="3">
                  <c:v>0.6</c:v>
                </c:pt>
                <c:pt idx="4">
                  <c:v>0.7</c:v>
                </c:pt>
                <c:pt idx="5">
                  <c:v>0.8</c:v>
                </c:pt>
                <c:pt idx="6">
                  <c:v>0.9</c:v>
                </c:pt>
                <c:pt idx="7">
                  <c:v>1</c:v>
                </c:pt>
                <c:pt idx="8">
                  <c:v>1.3</c:v>
                </c:pt>
                <c:pt idx="9">
                  <c:v>1.3</c:v>
                </c:pt>
                <c:pt idx="10">
                  <c:v>1.5</c:v>
                </c:pt>
                <c:pt idx="11">
                  <c:v>1.8</c:v>
                </c:pt>
                <c:pt idx="12">
                  <c:v>2.5</c:v>
                </c:pt>
                <c:pt idx="13">
                  <c:v>2.8</c:v>
                </c:pt>
                <c:pt idx="14">
                  <c:v>2.9</c:v>
                </c:pt>
                <c:pt idx="15">
                  <c:v>3.3</c:v>
                </c:pt>
                <c:pt idx="16">
                  <c:v>3.6</c:v>
                </c:pt>
                <c:pt idx="17">
                  <c:v>3.7</c:v>
                </c:pt>
                <c:pt idx="18">
                  <c:v>3.8</c:v>
                </c:pt>
                <c:pt idx="19">
                  <c:v>3.8</c:v>
                </c:pt>
                <c:pt idx="20">
                  <c:v>4.2</c:v>
                </c:pt>
              </c:numCache>
            </c:numRef>
          </c:val>
          <c:smooth val="0"/>
          <c:extLst>
            <c:ext xmlns:c16="http://schemas.microsoft.com/office/drawing/2014/chart" uri="{C3380CC4-5D6E-409C-BE32-E72D297353CC}">
              <c16:uniqueId val="{00000000-6A6B-4F7A-9D35-B0FC40E147CF}"/>
            </c:ext>
          </c:extLst>
        </c:ser>
        <c:dLbls>
          <c:showLegendKey val="0"/>
          <c:showVal val="0"/>
          <c:showCatName val="0"/>
          <c:showSerName val="0"/>
          <c:showPercent val="0"/>
          <c:showBubbleSize val="0"/>
        </c:dLbls>
        <c:marker val="1"/>
        <c:smooth val="0"/>
        <c:axId val="379076960"/>
        <c:axId val="379076568"/>
      </c:line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valAx>
        <c:axId val="379076568"/>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6960"/>
        <c:crosses val="max"/>
        <c:crossBetween val="between"/>
      </c:valAx>
      <c:catAx>
        <c:axId val="379076960"/>
        <c:scaling>
          <c:orientation val="minMax"/>
        </c:scaling>
        <c:delete val="1"/>
        <c:axPos val="b"/>
        <c:numFmt formatCode="General" sourceLinked="1"/>
        <c:majorTickMark val="out"/>
        <c:minorTickMark val="none"/>
        <c:tickLblPos val="nextTo"/>
        <c:crossAx val="379076568"/>
        <c:crosses val="autoZero"/>
        <c:auto val="1"/>
        <c:lblAlgn val="ctr"/>
        <c:lblOffset val="100"/>
        <c:noMultiLvlLbl val="0"/>
      </c:catAx>
      <c:spPr>
        <a:noFill/>
        <a:ln>
          <a:noFill/>
        </a:ln>
        <a:effectLst/>
      </c:spPr>
    </c:plotArea>
    <c:legend>
      <c:legendPos val="t"/>
      <c:legendEntry>
        <c:idx val="0"/>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CF75-4244-A626-75A8FBFC0599}"/>
                </c:ext>
              </c:extLst>
            </c:dLbl>
            <c:dLbl>
              <c:idx val="2"/>
              <c:layout>
                <c:manualLayout>
                  <c:x val="-4.1055409662619349E-2"/>
                  <c:y val="0.1659219304259510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CF75-4244-A626-75A8FBFC0599}"/>
                </c:ext>
              </c:extLst>
            </c:dLbl>
            <c:dLbl>
              <c:idx val="3"/>
              <c:layout>
                <c:manualLayout>
                  <c:x val="6.0698416514904617E-2"/>
                  <c:y val="-0.31176799285451007"/>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7</c:v>
                </c:pt>
                <c:pt idx="1">
                  <c:v>72</c:v>
                </c:pt>
                <c:pt idx="2">
                  <c:v>235</c:v>
                </c:pt>
                <c:pt idx="3">
                  <c:v>317</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5E99-47CB-AD62-97A1DF6719AF}"/>
                </c:ext>
              </c:extLst>
            </c:dLbl>
            <c:dLbl>
              <c:idx val="1"/>
              <c:layout>
                <c:manualLayout>
                  <c:x val="0.44127642609614443"/>
                  <c:y val="4.5291351791003728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5E99-47CB-AD62-97A1DF6719AF}"/>
                </c:ext>
              </c:extLst>
            </c:dLbl>
            <c:dLbl>
              <c:idx val="2"/>
              <c:layout>
                <c:manualLayout>
                  <c:x val="-3.1184269786512956E-2"/>
                  <c:y val="3.8235648362685468E-3"/>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816</c:v>
                </c:pt>
                <c:pt idx="1">
                  <c:v>3103</c:v>
                </c:pt>
                <c:pt idx="2">
                  <c:v>128</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7.5792886091647325E-3"/>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Sheet1!$B$2:$B$22</c:f>
              <c:numCache>
                <c:formatCode>General</c:formatCode>
                <c:ptCount val="21"/>
                <c:pt idx="0">
                  <c:v>5</c:v>
                </c:pt>
                <c:pt idx="1">
                  <c:v>6</c:v>
                </c:pt>
                <c:pt idx="2">
                  <c:v>6</c:v>
                </c:pt>
                <c:pt idx="3">
                  <c:v>6</c:v>
                </c:pt>
                <c:pt idx="4">
                  <c:v>6</c:v>
                </c:pt>
                <c:pt idx="5">
                  <c:v>7</c:v>
                </c:pt>
                <c:pt idx="6">
                  <c:v>7</c:v>
                </c:pt>
                <c:pt idx="7">
                  <c:v>8</c:v>
                </c:pt>
                <c:pt idx="8">
                  <c:v>8</c:v>
                </c:pt>
                <c:pt idx="9">
                  <c:v>9</c:v>
                </c:pt>
                <c:pt idx="10">
                  <c:v>9</c:v>
                </c:pt>
                <c:pt idx="11">
                  <c:v>10</c:v>
                </c:pt>
                <c:pt idx="12">
                  <c:v>10</c:v>
                </c:pt>
                <c:pt idx="13">
                  <c:v>11</c:v>
                </c:pt>
                <c:pt idx="14">
                  <c:v>12</c:v>
                </c:pt>
                <c:pt idx="15">
                  <c:v>15</c:v>
                </c:pt>
                <c:pt idx="16">
                  <c:v>15</c:v>
                </c:pt>
                <c:pt idx="18">
                  <c:v>17</c:v>
                </c:pt>
                <c:pt idx="19">
                  <c:v>23</c:v>
                </c:pt>
                <c:pt idx="20">
                  <c:v>31</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Sheet1!$C$2:$C$22</c:f>
              <c:numCache>
                <c:formatCode>General</c:formatCode>
                <c:ptCount val="21"/>
                <c:pt idx="17">
                  <c:v>16</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10</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Sheet1!$D$2:$D$22</c:f>
              <c:numCache>
                <c:formatCode>General</c:formatCode>
                <c:ptCount val="21"/>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8552706692913388"/>
          <c:y val="0.924415688665161"/>
          <c:w val="9.17054625984252E-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Cumberland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25</c:v>
                </c:pt>
                <c:pt idx="1">
                  <c:v>23</c:v>
                </c:pt>
                <c:pt idx="2">
                  <c:v>19</c:v>
                </c:pt>
                <c:pt idx="3">
                  <c:v>16</c:v>
                </c:pt>
                <c:pt idx="4">
                  <c:v>16</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Sheet1!$C$2:$C$6</c:f>
              <c:numCache>
                <c:formatCode>General</c:formatCode>
                <c:ptCount val="5"/>
                <c:pt idx="0">
                  <c:v>15</c:v>
                </c:pt>
                <c:pt idx="1">
                  <c:v>12</c:v>
                </c:pt>
                <c:pt idx="2">
                  <c:v>12</c:v>
                </c:pt>
                <c:pt idx="3">
                  <c:v>11</c:v>
                </c:pt>
                <c:pt idx="4">
                  <c:v>10</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Crime guns recovered</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Sussex</c:v>
                </c:pt>
                <c:pt idx="3">
                  <c:v>Morris</c:v>
                </c:pt>
                <c:pt idx="4">
                  <c:v>Salem</c:v>
                </c:pt>
                <c:pt idx="5">
                  <c:v>Somerset</c:v>
                </c:pt>
                <c:pt idx="6">
                  <c:v>Cape May</c:v>
                </c:pt>
                <c:pt idx="7">
                  <c:v>Gloucester</c:v>
                </c:pt>
                <c:pt idx="8">
                  <c:v>Cumberland</c:v>
                </c:pt>
                <c:pt idx="9">
                  <c:v>Burlington</c:v>
                </c:pt>
                <c:pt idx="10">
                  <c:v>Bergen</c:v>
                </c:pt>
                <c:pt idx="11">
                  <c:v>Hudson</c:v>
                </c:pt>
                <c:pt idx="12">
                  <c:v>Monmouth</c:v>
                </c:pt>
                <c:pt idx="13">
                  <c:v>Ocean</c:v>
                </c:pt>
                <c:pt idx="14">
                  <c:v>Atlantic</c:v>
                </c:pt>
                <c:pt idx="15">
                  <c:v>Passaic</c:v>
                </c:pt>
                <c:pt idx="16">
                  <c:v>Middlesex</c:v>
                </c:pt>
                <c:pt idx="17">
                  <c:v>Union</c:v>
                </c:pt>
                <c:pt idx="18">
                  <c:v>Camden</c:v>
                </c:pt>
                <c:pt idx="19">
                  <c:v>Mercer</c:v>
                </c:pt>
                <c:pt idx="20">
                  <c:v>Essex</c:v>
                </c:pt>
              </c:strCache>
            </c:strRef>
          </c:cat>
          <c:val>
            <c:numRef>
              <c:f>Sheet1!$B$2:$B$22</c:f>
              <c:numCache>
                <c:formatCode>General</c:formatCode>
                <c:ptCount val="21"/>
                <c:pt idx="0">
                  <c:v>2</c:v>
                </c:pt>
                <c:pt idx="1">
                  <c:v>2</c:v>
                </c:pt>
                <c:pt idx="2">
                  <c:v>3</c:v>
                </c:pt>
                <c:pt idx="3">
                  <c:v>5</c:v>
                </c:pt>
                <c:pt idx="4">
                  <c:v>5</c:v>
                </c:pt>
                <c:pt idx="5">
                  <c:v>6</c:v>
                </c:pt>
                <c:pt idx="6">
                  <c:v>8</c:v>
                </c:pt>
                <c:pt idx="7">
                  <c:v>10</c:v>
                </c:pt>
                <c:pt idx="9">
                  <c:v>12</c:v>
                </c:pt>
                <c:pt idx="10">
                  <c:v>13</c:v>
                </c:pt>
                <c:pt idx="11">
                  <c:v>15</c:v>
                </c:pt>
                <c:pt idx="12">
                  <c:v>16</c:v>
                </c:pt>
                <c:pt idx="13">
                  <c:v>16</c:v>
                </c:pt>
                <c:pt idx="14">
                  <c:v>18</c:v>
                </c:pt>
                <c:pt idx="15">
                  <c:v>19</c:v>
                </c:pt>
                <c:pt idx="16">
                  <c:v>19</c:v>
                </c:pt>
                <c:pt idx="17">
                  <c:v>20</c:v>
                </c:pt>
                <c:pt idx="18">
                  <c:v>51</c:v>
                </c:pt>
                <c:pt idx="19">
                  <c:v>59</c:v>
                </c:pt>
                <c:pt idx="20">
                  <c:v>66</c:v>
                </c:pt>
              </c:numCache>
            </c:numRef>
          </c:val>
          <c:extLst>
            <c:ext xmlns:c16="http://schemas.microsoft.com/office/drawing/2014/chart" uri="{C3380CC4-5D6E-409C-BE32-E72D297353CC}">
              <c16:uniqueId val="{00000000-A602-4D18-B643-EB6B7BDC8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Sussex</c:v>
                </c:pt>
                <c:pt idx="3">
                  <c:v>Morris</c:v>
                </c:pt>
                <c:pt idx="4">
                  <c:v>Salem</c:v>
                </c:pt>
                <c:pt idx="5">
                  <c:v>Somerset</c:v>
                </c:pt>
                <c:pt idx="6">
                  <c:v>Cape May</c:v>
                </c:pt>
                <c:pt idx="7">
                  <c:v>Gloucester</c:v>
                </c:pt>
                <c:pt idx="8">
                  <c:v>Cumberland</c:v>
                </c:pt>
                <c:pt idx="9">
                  <c:v>Burlington</c:v>
                </c:pt>
                <c:pt idx="10">
                  <c:v>Bergen</c:v>
                </c:pt>
                <c:pt idx="11">
                  <c:v>Hudson</c:v>
                </c:pt>
                <c:pt idx="12">
                  <c:v>Monmouth</c:v>
                </c:pt>
                <c:pt idx="13">
                  <c:v>Ocean</c:v>
                </c:pt>
                <c:pt idx="14">
                  <c:v>Atlantic</c:v>
                </c:pt>
                <c:pt idx="15">
                  <c:v>Passaic</c:v>
                </c:pt>
                <c:pt idx="16">
                  <c:v>Middlesex</c:v>
                </c:pt>
                <c:pt idx="17">
                  <c:v>Union</c:v>
                </c:pt>
                <c:pt idx="18">
                  <c:v>Camden</c:v>
                </c:pt>
                <c:pt idx="19">
                  <c:v>Mercer</c:v>
                </c:pt>
                <c:pt idx="20">
                  <c:v>Essex</c:v>
                </c:pt>
              </c:strCache>
            </c:strRef>
          </c:cat>
          <c:val>
            <c:numRef>
              <c:f>Sheet1!$C$2:$C$22</c:f>
              <c:numCache>
                <c:formatCode>General</c:formatCode>
                <c:ptCount val="21"/>
                <c:pt idx="8">
                  <c:v>11</c:v>
                </c:pt>
              </c:numCache>
            </c:numRef>
          </c:val>
          <c:extLst>
            <c:ext xmlns:c16="http://schemas.microsoft.com/office/drawing/2014/chart" uri="{C3380CC4-5D6E-409C-BE32-E72D297353CC}">
              <c16:uniqueId val="{00000001-A602-4D18-B643-EB6B7BDC8976}"/>
            </c:ext>
          </c:extLst>
        </c:ser>
        <c:dLbls>
          <c:showLegendKey val="0"/>
          <c:showVal val="0"/>
          <c:showCatName val="0"/>
          <c:showSerName val="0"/>
          <c:showPercent val="0"/>
          <c:showBubbleSize val="0"/>
        </c:dLbls>
        <c:gapWidth val="182"/>
        <c:axId val="379945520"/>
        <c:axId val="379945912"/>
      </c:barChart>
      <c:catAx>
        <c:axId val="379945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45912"/>
        <c:crosses val="autoZero"/>
        <c:auto val="1"/>
        <c:lblAlgn val="ctr"/>
        <c:lblOffset val="100"/>
        <c:noMultiLvlLbl val="0"/>
      </c:catAx>
      <c:valAx>
        <c:axId val="379945912"/>
        <c:scaling>
          <c:orientation val="minMax"/>
        </c:scaling>
        <c:delete val="1"/>
        <c:axPos val="b"/>
        <c:numFmt formatCode="General" sourceLinked="1"/>
        <c:majorTickMark val="none"/>
        <c:minorTickMark val="none"/>
        <c:tickLblPos val="nextTo"/>
        <c:crossAx val="379945520"/>
        <c:crosses val="autoZero"/>
        <c:crossBetween val="between"/>
      </c:valAx>
      <c:spPr>
        <a:noFill/>
        <a:ln>
          <a:noFill/>
        </a:ln>
        <a:effectLst/>
      </c:spPr>
    </c:plotArea>
    <c:legend>
      <c:legendPos val="b"/>
      <c:legendEntry>
        <c:idx val="0"/>
        <c:delete val="1"/>
      </c:legendEntry>
      <c:legendEntry>
        <c:idx val="1"/>
        <c:delete val="1"/>
      </c:legendEntry>
      <c:layout>
        <c:manualLayout>
          <c:xMode val="edge"/>
          <c:yMode val="edge"/>
          <c:x val="0.24063791830708664"/>
          <c:y val="0.94266265116494519"/>
          <c:w val="0.13838489370046275"/>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0.113</c:v>
                </c:pt>
                <c:pt idx="1">
                  <c:v>9.6000000000000002E-2</c:v>
                </c:pt>
                <c:pt idx="2">
                  <c:v>0.106</c:v>
                </c:pt>
                <c:pt idx="3">
                  <c:v>9.2999999999999999E-2</c:v>
                </c:pt>
                <c:pt idx="4">
                  <c:v>0.11700000000000001</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54545454545456E-2"/>
          <c:y val="0.52298856572458963"/>
          <c:w val="0.90909090909090906"/>
          <c:h val="0.30267363871931829"/>
        </c:manualLayout>
      </c:layout>
      <c:lineChart>
        <c:grouping val="standard"/>
        <c:varyColors val="0"/>
        <c:ser>
          <c:idx val="0"/>
          <c:order val="0"/>
          <c:tx>
            <c:strRef>
              <c:f>Sheet1!$B$1</c:f>
              <c:strCache>
                <c:ptCount val="1"/>
                <c:pt idx="0">
                  <c:v>Cumberland Couty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19-Nov</c:v>
                </c:pt>
                <c:pt idx="1">
                  <c:v>19-Dec</c:v>
                </c:pt>
                <c:pt idx="2">
                  <c:v>20-Jan</c:v>
                </c:pt>
                <c:pt idx="3">
                  <c:v>20-Feb</c:v>
                </c:pt>
                <c:pt idx="4">
                  <c:v>20-Mar</c:v>
                </c:pt>
                <c:pt idx="5">
                  <c:v>20-Apr</c:v>
                </c:pt>
                <c:pt idx="6">
                  <c:v>20-May</c:v>
                </c:pt>
                <c:pt idx="7">
                  <c:v>20-Jun</c:v>
                </c:pt>
                <c:pt idx="8">
                  <c:v>20-Jul</c:v>
                </c:pt>
                <c:pt idx="9">
                  <c:v>20-Aug</c:v>
                </c:pt>
                <c:pt idx="10">
                  <c:v>20-Sep</c:v>
                </c:pt>
                <c:pt idx="11">
                  <c:v>20-Oct</c:v>
                </c:pt>
              </c:strCache>
            </c:strRef>
          </c:cat>
          <c:val>
            <c:numRef>
              <c:f>Sheet1!$B$2:$B$13</c:f>
              <c:numCache>
                <c:formatCode>General</c:formatCode>
                <c:ptCount val="12"/>
                <c:pt idx="0">
                  <c:v>13</c:v>
                </c:pt>
                <c:pt idx="1">
                  <c:v>4</c:v>
                </c:pt>
                <c:pt idx="2">
                  <c:v>12</c:v>
                </c:pt>
                <c:pt idx="3">
                  <c:v>12</c:v>
                </c:pt>
                <c:pt idx="4">
                  <c:v>8</c:v>
                </c:pt>
                <c:pt idx="5">
                  <c:v>4</c:v>
                </c:pt>
                <c:pt idx="6">
                  <c:v>4</c:v>
                </c:pt>
                <c:pt idx="7">
                  <c:v>8</c:v>
                </c:pt>
                <c:pt idx="8">
                  <c:v>11</c:v>
                </c:pt>
                <c:pt idx="9">
                  <c:v>9</c:v>
                </c:pt>
                <c:pt idx="10">
                  <c:v>27</c:v>
                </c:pt>
                <c:pt idx="11">
                  <c:v>11</c:v>
                </c:pt>
              </c:numCache>
            </c:numRef>
          </c:val>
          <c:smooth val="0"/>
          <c:extLst>
            <c:ext xmlns:c16="http://schemas.microsoft.com/office/drawing/2014/chart" uri="{C3380CC4-5D6E-409C-BE32-E72D297353CC}">
              <c16:uniqueId val="{00000000-9830-4563-B5F8-0E191FF24018}"/>
            </c:ext>
          </c:extLst>
        </c:ser>
        <c:dLbls>
          <c:showLegendKey val="0"/>
          <c:showVal val="0"/>
          <c:showCatName val="0"/>
          <c:showSerName val="0"/>
          <c:showPercent val="0"/>
          <c:showBubbleSize val="0"/>
        </c:dLbls>
        <c:marker val="1"/>
        <c:smooth val="0"/>
        <c:axId val="379946696"/>
        <c:axId val="379947088"/>
      </c:lineChart>
      <c:catAx>
        <c:axId val="37994669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947088"/>
        <c:crosses val="autoZero"/>
        <c:auto val="1"/>
        <c:lblAlgn val="ctr"/>
        <c:lblOffset val="100"/>
        <c:noMultiLvlLbl val="1"/>
      </c:catAx>
      <c:valAx>
        <c:axId val="379947088"/>
        <c:scaling>
          <c:orientation val="minMax"/>
        </c:scaling>
        <c:delete val="1"/>
        <c:axPos val="l"/>
        <c:numFmt formatCode="General" sourceLinked="1"/>
        <c:majorTickMark val="none"/>
        <c:minorTickMark val="none"/>
        <c:tickLblPos val="nextTo"/>
        <c:crossAx val="37994669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ayout>
        <c:manualLayout>
          <c:xMode val="edge"/>
          <c:yMode val="edge"/>
          <c:x val="0.21022083691256105"/>
          <c:y val="2.3609850289105005E-2"/>
          <c:w val="0.65468042240061819"/>
          <c:h val="8.73646055163840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Crime guns recovered</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Sheet1!$A$2:$A$26</c:f>
              <c:strCache>
                <c:ptCount val="25"/>
                <c:pt idx="0">
                  <c:v>Depford</c:v>
                </c:pt>
                <c:pt idx="1">
                  <c:v>North Brunswick</c:v>
                </c:pt>
                <c:pt idx="2">
                  <c:v>New Brunsiwck</c:v>
                </c:pt>
                <c:pt idx="3">
                  <c:v>Paulsboro</c:v>
                </c:pt>
                <c:pt idx="4">
                  <c:v>Franklin Township</c:v>
                </c:pt>
                <c:pt idx="5">
                  <c:v>Marlboro</c:v>
                </c:pt>
                <c:pt idx="6">
                  <c:v>Woodridge</c:v>
                </c:pt>
                <c:pt idx="7">
                  <c:v>Linden</c:v>
                </c:pt>
                <c:pt idx="8">
                  <c:v>Asbury Park</c:v>
                </c:pt>
                <c:pt idx="9">
                  <c:v>Blackwood</c:v>
                </c:pt>
                <c:pt idx="10">
                  <c:v>Orange</c:v>
                </c:pt>
                <c:pt idx="11">
                  <c:v>Irvington</c:v>
                </c:pt>
                <c:pt idx="12">
                  <c:v>Ocean View</c:v>
                </c:pt>
                <c:pt idx="13">
                  <c:v>Hamilton</c:v>
                </c:pt>
                <c:pt idx="14">
                  <c:v>East Orange</c:v>
                </c:pt>
                <c:pt idx="15">
                  <c:v>Millville</c:v>
                </c:pt>
                <c:pt idx="16">
                  <c:v>Seaside Park</c:v>
                </c:pt>
                <c:pt idx="17">
                  <c:v>Ewing</c:v>
                </c:pt>
                <c:pt idx="18">
                  <c:v>Elizabeth</c:v>
                </c:pt>
                <c:pt idx="19">
                  <c:v>Atlantic City</c:v>
                </c:pt>
                <c:pt idx="20">
                  <c:v>Jersey City</c:v>
                </c:pt>
                <c:pt idx="21">
                  <c:v>Paterson</c:v>
                </c:pt>
                <c:pt idx="22">
                  <c:v>Camden</c:v>
                </c:pt>
                <c:pt idx="23">
                  <c:v>Trenton</c:v>
                </c:pt>
                <c:pt idx="24">
                  <c:v>Newark</c:v>
                </c:pt>
              </c:strCache>
            </c:strRef>
          </c:cat>
          <c:val>
            <c:numRef>
              <c:f>Sheet1!$B$2:$B$26</c:f>
              <c:numCache>
                <c:formatCode>General</c:formatCode>
                <c:ptCount val="25"/>
                <c:pt idx="0">
                  <c:v>3</c:v>
                </c:pt>
                <c:pt idx="1">
                  <c:v>3</c:v>
                </c:pt>
                <c:pt idx="2">
                  <c:v>3</c:v>
                </c:pt>
                <c:pt idx="3">
                  <c:v>3</c:v>
                </c:pt>
                <c:pt idx="4">
                  <c:v>3</c:v>
                </c:pt>
                <c:pt idx="5">
                  <c:v>3</c:v>
                </c:pt>
                <c:pt idx="6">
                  <c:v>4</c:v>
                </c:pt>
                <c:pt idx="7">
                  <c:v>4</c:v>
                </c:pt>
                <c:pt idx="8">
                  <c:v>4</c:v>
                </c:pt>
                <c:pt idx="9">
                  <c:v>4</c:v>
                </c:pt>
                <c:pt idx="10">
                  <c:v>5</c:v>
                </c:pt>
                <c:pt idx="11">
                  <c:v>5</c:v>
                </c:pt>
                <c:pt idx="12">
                  <c:v>5</c:v>
                </c:pt>
                <c:pt idx="13">
                  <c:v>6</c:v>
                </c:pt>
                <c:pt idx="14">
                  <c:v>6</c:v>
                </c:pt>
                <c:pt idx="15">
                  <c:v>6</c:v>
                </c:pt>
                <c:pt idx="16">
                  <c:v>7</c:v>
                </c:pt>
                <c:pt idx="17">
                  <c:v>9</c:v>
                </c:pt>
                <c:pt idx="18">
                  <c:v>9</c:v>
                </c:pt>
                <c:pt idx="19">
                  <c:v>10</c:v>
                </c:pt>
                <c:pt idx="20">
                  <c:v>13</c:v>
                </c:pt>
                <c:pt idx="21">
                  <c:v>16</c:v>
                </c:pt>
                <c:pt idx="22">
                  <c:v>39</c:v>
                </c:pt>
                <c:pt idx="23">
                  <c:v>42</c:v>
                </c:pt>
                <c:pt idx="24">
                  <c:v>44</c:v>
                </c:pt>
              </c:numCache>
            </c:numRef>
          </c:val>
          <c:extLst>
            <c:ext xmlns:c16="http://schemas.microsoft.com/office/drawing/2014/chart" uri="{C3380CC4-5D6E-409C-BE32-E72D297353CC}">
              <c16:uniqueId val="{00000000-2D6F-4CDA-A50B-0F48185ACA6B}"/>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Sheet1!$B$2:$B$22</c:f>
              <c:numCache>
                <c:formatCode>General</c:formatCode>
                <c:ptCount val="21"/>
                <c:pt idx="0">
                  <c:v>570</c:v>
                </c:pt>
                <c:pt idx="1">
                  <c:v>773</c:v>
                </c:pt>
                <c:pt idx="2" formatCode="#,##0">
                  <c:v>1265</c:v>
                </c:pt>
                <c:pt idx="3" formatCode="#,##0">
                  <c:v>1311</c:v>
                </c:pt>
                <c:pt idx="4" formatCode="#,##0">
                  <c:v>1339</c:v>
                </c:pt>
                <c:pt idx="5" formatCode="#,##0">
                  <c:v>1802</c:v>
                </c:pt>
                <c:pt idx="6" formatCode="#,##0">
                  <c:v>1840</c:v>
                </c:pt>
                <c:pt idx="7" formatCode="#,##0">
                  <c:v>2139</c:v>
                </c:pt>
                <c:pt idx="8" formatCode="#,##0">
                  <c:v>2417</c:v>
                </c:pt>
                <c:pt idx="9" formatCode="#,##0">
                  <c:v>2451</c:v>
                </c:pt>
                <c:pt idx="11" formatCode="#,##0">
                  <c:v>2656</c:v>
                </c:pt>
                <c:pt idx="12" formatCode="#,##0">
                  <c:v>3054</c:v>
                </c:pt>
                <c:pt idx="13" formatCode="#,##0">
                  <c:v>3187</c:v>
                </c:pt>
                <c:pt idx="14" formatCode="#,##0">
                  <c:v>3410</c:v>
                </c:pt>
                <c:pt idx="15" formatCode="#,##0">
                  <c:v>3514</c:v>
                </c:pt>
                <c:pt idx="16" formatCode="#,##0">
                  <c:v>3747</c:v>
                </c:pt>
                <c:pt idx="17" formatCode="#,##0">
                  <c:v>4336</c:v>
                </c:pt>
                <c:pt idx="18" formatCode="#,##0">
                  <c:v>4372</c:v>
                </c:pt>
                <c:pt idx="19" formatCode="#,##0">
                  <c:v>6420</c:v>
                </c:pt>
                <c:pt idx="20" formatCode="#,##0">
                  <c:v>6532</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Sheet1!$C$2:$C$22</c:f>
              <c:numCache>
                <c:formatCode>General</c:formatCode>
                <c:ptCount val="21"/>
                <c:pt idx="10">
                  <c:v>2510</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2589</c:v>
                </c:pt>
                <c:pt idx="1">
                  <c:v>2676</c:v>
                </c:pt>
                <c:pt idx="2">
                  <c:v>3027</c:v>
                </c:pt>
                <c:pt idx="3">
                  <c:v>2744</c:v>
                </c:pt>
                <c:pt idx="4">
                  <c:v>2510</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Millville City </c:v>
                </c:pt>
              </c:strCache>
            </c:strRef>
          </c:tx>
          <c:spPr>
            <a:ln w="28575" cap="rnd">
              <a:solidFill>
                <a:srgbClr val="C00000"/>
              </a:solidFill>
              <a:round/>
            </a:ln>
            <a:effectLst/>
          </c:spPr>
          <c:marker>
            <c:symbol val="triangle"/>
            <c:size val="5"/>
            <c:spPr>
              <a:solidFill>
                <a:srgbClr val="C00000"/>
              </a:solidFill>
              <a:ln w="9525">
                <a:solidFill>
                  <a:srgbClr val="C00000"/>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Sheet1!$B$2:$H$2</c:f>
              <c:numCache>
                <c:formatCode>General</c:formatCode>
                <c:ptCount val="7"/>
                <c:pt idx="0">
                  <c:v>1063</c:v>
                </c:pt>
                <c:pt idx="1">
                  <c:v>1028</c:v>
                </c:pt>
                <c:pt idx="2">
                  <c:v>708</c:v>
                </c:pt>
                <c:pt idx="3">
                  <c:v>1273</c:v>
                </c:pt>
                <c:pt idx="4">
                  <c:v>1119</c:v>
                </c:pt>
                <c:pt idx="5">
                  <c:v>1112</c:v>
                </c:pt>
                <c:pt idx="6">
                  <c:v>879</c:v>
                </c:pt>
              </c:numCache>
            </c:numRef>
          </c:val>
          <c:smooth val="0"/>
          <c:extLst>
            <c:ext xmlns:c16="http://schemas.microsoft.com/office/drawing/2014/chart" uri="{C3380CC4-5D6E-409C-BE32-E72D297353CC}">
              <c16:uniqueId val="{00000000-DC12-400E-9C0F-86066DE46CF4}"/>
            </c:ext>
          </c:extLst>
        </c:ser>
        <c:ser>
          <c:idx val="1"/>
          <c:order val="1"/>
          <c:tx>
            <c:strRef>
              <c:f>Sheet1!$A$3</c:f>
              <c:strCache>
                <c:ptCount val="1"/>
                <c:pt idx="0">
                  <c:v>Bridgeton City </c:v>
                </c:pt>
              </c:strCache>
            </c:strRef>
          </c:tx>
          <c:spPr>
            <a:ln w="28575" cap="rnd">
              <a:solidFill>
                <a:srgbClr val="C00000"/>
              </a:solidFill>
              <a:prstDash val="sysDash"/>
              <a:round/>
            </a:ln>
            <a:effectLst/>
          </c:spPr>
          <c:marker>
            <c:symbol val="square"/>
            <c:size val="5"/>
            <c:spPr>
              <a:solidFill>
                <a:srgbClr val="C00000"/>
              </a:solidFill>
              <a:ln w="9525">
                <a:solidFill>
                  <a:srgbClr val="C00000"/>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Sheet1!$B$3:$H$3</c:f>
              <c:numCache>
                <c:formatCode>General</c:formatCode>
                <c:ptCount val="7"/>
                <c:pt idx="0">
                  <c:v>820</c:v>
                </c:pt>
                <c:pt idx="1">
                  <c:v>751</c:v>
                </c:pt>
                <c:pt idx="2">
                  <c:v>760</c:v>
                </c:pt>
                <c:pt idx="3">
                  <c:v>367</c:v>
                </c:pt>
                <c:pt idx="4">
                  <c:v>762</c:v>
                </c:pt>
                <c:pt idx="5">
                  <c:v>788</c:v>
                </c:pt>
                <c:pt idx="6">
                  <c:v>852</c:v>
                </c:pt>
              </c:numCache>
            </c:numRef>
          </c:val>
          <c:smooth val="0"/>
          <c:extLst>
            <c:ext xmlns:c16="http://schemas.microsoft.com/office/drawing/2014/chart" uri="{C3380CC4-5D6E-409C-BE32-E72D297353CC}">
              <c16:uniqueId val="{00000001-DC12-400E-9C0F-86066DE46CF4}"/>
            </c:ext>
          </c:extLst>
        </c:ser>
        <c:ser>
          <c:idx val="2"/>
          <c:order val="2"/>
          <c:tx>
            <c:strRef>
              <c:f>Sheet1!$A$4</c:f>
              <c:strCache>
                <c:ptCount val="1"/>
                <c:pt idx="0">
                  <c:v>Vineland City </c:v>
                </c:pt>
              </c:strCache>
            </c:strRef>
          </c:tx>
          <c:spPr>
            <a:ln w="28575" cap="rnd">
              <a:solidFill>
                <a:schemeClr val="tx1"/>
              </a:solidFill>
              <a:prstDash val="sysDash"/>
              <a:round/>
            </a:ln>
            <a:effectLst/>
          </c:spPr>
          <c:marker>
            <c:symbol val="triangle"/>
            <c:size val="5"/>
            <c:spPr>
              <a:solidFill>
                <a:schemeClr val="tx1"/>
              </a:solidFill>
              <a:ln w="9525">
                <a:solidFill>
                  <a:schemeClr val="tx1"/>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Sheet1!$B$4:$H$4</c:f>
              <c:numCache>
                <c:formatCode>General</c:formatCode>
                <c:ptCount val="7"/>
                <c:pt idx="0">
                  <c:v>1085</c:v>
                </c:pt>
                <c:pt idx="1">
                  <c:v>759</c:v>
                </c:pt>
                <c:pt idx="2">
                  <c:v>712</c:v>
                </c:pt>
                <c:pt idx="3">
                  <c:v>679</c:v>
                </c:pt>
                <c:pt idx="4">
                  <c:v>846</c:v>
                </c:pt>
                <c:pt idx="5">
                  <c:v>480</c:v>
                </c:pt>
                <c:pt idx="6">
                  <c:v>373</c:v>
                </c:pt>
              </c:numCache>
            </c:numRef>
          </c:val>
          <c:smooth val="0"/>
          <c:extLst>
            <c:ext xmlns:c16="http://schemas.microsoft.com/office/drawing/2014/chart" uri="{C3380CC4-5D6E-409C-BE32-E72D297353CC}">
              <c16:uniqueId val="{00000002-DC12-400E-9C0F-86066DE46CF4}"/>
            </c:ext>
          </c:extLst>
        </c:ser>
        <c:ser>
          <c:idx val="3"/>
          <c:order val="3"/>
          <c:tx>
            <c:strRef>
              <c:f>Sheet1!$A$5</c:f>
              <c:strCache>
                <c:ptCount val="1"/>
                <c:pt idx="0">
                  <c:v>Commercial Twp. </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Sheet1!$B$5:$H$5</c:f>
              <c:numCache>
                <c:formatCode>General</c:formatCode>
                <c:ptCount val="7"/>
                <c:pt idx="0">
                  <c:v>94</c:v>
                </c:pt>
                <c:pt idx="1">
                  <c:v>86</c:v>
                </c:pt>
                <c:pt idx="2">
                  <c:v>72</c:v>
                </c:pt>
                <c:pt idx="3">
                  <c:v>67</c:v>
                </c:pt>
                <c:pt idx="4">
                  <c:v>71</c:v>
                </c:pt>
                <c:pt idx="5">
                  <c:v>116</c:v>
                </c:pt>
                <c:pt idx="6">
                  <c:v>120</c:v>
                </c:pt>
              </c:numCache>
            </c:numRef>
          </c:val>
          <c:smooth val="0"/>
          <c:extLst>
            <c:ext xmlns:c16="http://schemas.microsoft.com/office/drawing/2014/chart" uri="{C3380CC4-5D6E-409C-BE32-E72D297353CC}">
              <c16:uniqueId val="{00000003-DC12-400E-9C0F-86066DE46CF4}"/>
            </c:ext>
          </c:extLst>
        </c:ser>
        <c:ser>
          <c:idx val="4"/>
          <c:order val="4"/>
          <c:tx>
            <c:strRef>
              <c:f>Sheet1!$A$6</c:f>
              <c:strCache>
                <c:ptCount val="1"/>
                <c:pt idx="0">
                  <c:v>Upper Deerfield </c:v>
                </c:pt>
              </c:strCache>
            </c:strRef>
          </c:tx>
          <c:spPr>
            <a:ln w="28575" cap="rnd">
              <a:solidFill>
                <a:schemeClr val="bg1">
                  <a:lumMod val="75000"/>
                </a:schemeClr>
              </a:solidFill>
              <a:prstDash val="sysDot"/>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Sheet1!$B$6:$H$6</c:f>
              <c:numCache>
                <c:formatCode>General</c:formatCode>
                <c:ptCount val="7"/>
                <c:pt idx="0">
                  <c:v>97</c:v>
                </c:pt>
                <c:pt idx="1">
                  <c:v>129</c:v>
                </c:pt>
                <c:pt idx="2">
                  <c:v>105</c:v>
                </c:pt>
                <c:pt idx="3">
                  <c:v>91</c:v>
                </c:pt>
                <c:pt idx="4">
                  <c:v>62</c:v>
                </c:pt>
                <c:pt idx="5">
                  <c:v>80</c:v>
                </c:pt>
                <c:pt idx="6">
                  <c:v>94</c:v>
                </c:pt>
              </c:numCache>
            </c:numRef>
          </c:val>
          <c:smooth val="0"/>
          <c:extLst>
            <c:ext xmlns:c16="http://schemas.microsoft.com/office/drawing/2014/chart" uri="{C3380CC4-5D6E-409C-BE32-E72D297353CC}">
              <c16:uniqueId val="{00000004-DC12-400E-9C0F-86066DE46CF4}"/>
            </c:ext>
          </c:extLst>
        </c:ser>
        <c:ser>
          <c:idx val="5"/>
          <c:order val="5"/>
          <c:tx>
            <c:strRef>
              <c:f>Sheet1!$A$7</c:f>
              <c:strCache>
                <c:ptCount val="1"/>
                <c:pt idx="0">
                  <c:v>Fairfield Twp. </c:v>
                </c:pt>
              </c:strCache>
            </c:strRef>
          </c:tx>
          <c:spPr>
            <a:ln w="28575" cap="rnd">
              <a:solidFill>
                <a:schemeClr val="bg1">
                  <a:lumMod val="75000"/>
                </a:schemeClr>
              </a:solidFill>
              <a:prstDash val="dash"/>
              <a:round/>
            </a:ln>
            <a:effectLst/>
          </c:spPr>
          <c:marker>
            <c:symbol val="dash"/>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Sheet1!$B$7:$H$7</c:f>
              <c:numCache>
                <c:formatCode>General</c:formatCode>
                <c:ptCount val="7"/>
                <c:pt idx="0">
                  <c:v>115</c:v>
                </c:pt>
                <c:pt idx="1">
                  <c:v>112</c:v>
                </c:pt>
                <c:pt idx="2">
                  <c:v>101</c:v>
                </c:pt>
                <c:pt idx="3">
                  <c:v>83</c:v>
                </c:pt>
                <c:pt idx="4">
                  <c:v>59</c:v>
                </c:pt>
                <c:pt idx="5">
                  <c:v>69</c:v>
                </c:pt>
                <c:pt idx="6">
                  <c:v>67</c:v>
                </c:pt>
              </c:numCache>
            </c:numRef>
          </c:val>
          <c:smooth val="0"/>
          <c:extLst>
            <c:ext xmlns:c16="http://schemas.microsoft.com/office/drawing/2014/chart" uri="{C3380CC4-5D6E-409C-BE32-E72D297353CC}">
              <c16:uniqueId val="{00000005-DC12-400E-9C0F-86066DE46CF4}"/>
            </c:ext>
          </c:extLst>
        </c:ser>
        <c:ser>
          <c:idx val="6"/>
          <c:order val="6"/>
          <c:tx>
            <c:strRef>
              <c:f>Sheet1!$A$8</c:f>
              <c:strCache>
                <c:ptCount val="1"/>
                <c:pt idx="0">
                  <c:v>Hopewell Twp. </c:v>
                </c:pt>
              </c:strCache>
            </c:strRef>
          </c:tx>
          <c:spPr>
            <a:ln w="28575" cap="rnd">
              <a:solidFill>
                <a:srgbClr val="C00000"/>
              </a:solidFill>
              <a:prstDash val="dashDot"/>
              <a:round/>
            </a:ln>
            <a:effectLst/>
          </c:spPr>
          <c:marker>
            <c:symbol val="circle"/>
            <c:size val="5"/>
            <c:spPr>
              <a:solidFill>
                <a:srgbClr val="C00000"/>
              </a:solidFill>
              <a:ln w="9525">
                <a:solidFill>
                  <a:srgbClr val="C00000"/>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Sheet1!$B$8:$H$8</c:f>
              <c:numCache>
                <c:formatCode>General</c:formatCode>
                <c:ptCount val="7"/>
                <c:pt idx="0">
                  <c:v>31</c:v>
                </c:pt>
                <c:pt idx="1">
                  <c:v>40</c:v>
                </c:pt>
                <c:pt idx="2">
                  <c:v>33</c:v>
                </c:pt>
                <c:pt idx="3">
                  <c:v>30</c:v>
                </c:pt>
                <c:pt idx="4">
                  <c:v>19</c:v>
                </c:pt>
                <c:pt idx="5">
                  <c:v>19</c:v>
                </c:pt>
                <c:pt idx="6">
                  <c:v>32</c:v>
                </c:pt>
              </c:numCache>
            </c:numRef>
          </c:val>
          <c:smooth val="0"/>
          <c:extLst>
            <c:ext xmlns:c16="http://schemas.microsoft.com/office/drawing/2014/chart" uri="{C3380CC4-5D6E-409C-BE32-E72D297353CC}">
              <c16:uniqueId val="{00000006-DC12-400E-9C0F-86066DE46CF4}"/>
            </c:ext>
          </c:extLst>
        </c:ser>
        <c:ser>
          <c:idx val="7"/>
          <c:order val="7"/>
          <c:tx>
            <c:strRef>
              <c:f>Sheet1!$A$9</c:f>
              <c:strCache>
                <c:ptCount val="1"/>
                <c:pt idx="0">
                  <c:v>Lawrence Twp. </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Sheet1!$B$9:$H$9</c:f>
              <c:numCache>
                <c:formatCode>General</c:formatCode>
                <c:ptCount val="7"/>
                <c:pt idx="0">
                  <c:v>24</c:v>
                </c:pt>
                <c:pt idx="1">
                  <c:v>19</c:v>
                </c:pt>
                <c:pt idx="2">
                  <c:v>25</c:v>
                </c:pt>
                <c:pt idx="3">
                  <c:v>23</c:v>
                </c:pt>
                <c:pt idx="4">
                  <c:v>15</c:v>
                </c:pt>
                <c:pt idx="5">
                  <c:v>14</c:v>
                </c:pt>
                <c:pt idx="6">
                  <c:v>29</c:v>
                </c:pt>
              </c:numCache>
            </c:numRef>
          </c:val>
          <c:smooth val="0"/>
          <c:extLst>
            <c:ext xmlns:c16="http://schemas.microsoft.com/office/drawing/2014/chart" uri="{C3380CC4-5D6E-409C-BE32-E72D297353CC}">
              <c16:uniqueId val="{00000008-EBBA-4677-A301-59B30819F665}"/>
            </c:ext>
          </c:extLst>
        </c:ser>
        <c:ser>
          <c:idx val="8"/>
          <c:order val="8"/>
          <c:tx>
            <c:strRef>
              <c:f>Sheet1!$A$10</c:f>
              <c:strCache>
                <c:ptCount val="1"/>
                <c:pt idx="0">
                  <c:v>Deerfield Twp. </c:v>
                </c:pt>
              </c:strCache>
            </c:strRef>
          </c:tx>
          <c:spPr>
            <a:ln w="28575" cap="rnd">
              <a:solidFill>
                <a:schemeClr val="bg1">
                  <a:lumMod val="75000"/>
                </a:schemeClr>
              </a:solidFill>
              <a:prstDash val="lgDash"/>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Sheet1!$B$10:$H$10</c:f>
              <c:numCache>
                <c:formatCode>General</c:formatCode>
                <c:ptCount val="7"/>
                <c:pt idx="0">
                  <c:v>39</c:v>
                </c:pt>
                <c:pt idx="1">
                  <c:v>55</c:v>
                </c:pt>
                <c:pt idx="2">
                  <c:v>41</c:v>
                </c:pt>
                <c:pt idx="3">
                  <c:v>30</c:v>
                </c:pt>
                <c:pt idx="4">
                  <c:v>31</c:v>
                </c:pt>
                <c:pt idx="5">
                  <c:v>26</c:v>
                </c:pt>
                <c:pt idx="6">
                  <c:v>20</c:v>
                </c:pt>
              </c:numCache>
            </c:numRef>
          </c:val>
          <c:smooth val="0"/>
          <c:extLst>
            <c:ext xmlns:c16="http://schemas.microsoft.com/office/drawing/2014/chart" uri="{C3380CC4-5D6E-409C-BE32-E72D297353CC}">
              <c16:uniqueId val="{00000009-EBBA-4677-A301-59B30819F665}"/>
            </c:ext>
          </c:extLst>
        </c:ser>
        <c:ser>
          <c:idx val="9"/>
          <c:order val="9"/>
          <c:tx>
            <c:strRef>
              <c:f>Sheet1!$A$11</c:f>
              <c:strCache>
                <c:ptCount val="1"/>
                <c:pt idx="0">
                  <c:v>Maurice River </c:v>
                </c:pt>
              </c:strCache>
            </c:strRef>
          </c:tx>
          <c:spPr>
            <a:ln w="28575" cap="rnd">
              <a:solidFill>
                <a:schemeClr val="tx1"/>
              </a:solidFill>
              <a:prstDash val="sysDot"/>
              <a:round/>
            </a:ln>
            <a:effectLst/>
          </c:spPr>
          <c:marker>
            <c:symbol val="circle"/>
            <c:size val="5"/>
            <c:spPr>
              <a:solidFill>
                <a:schemeClr val="tx1"/>
              </a:solidFill>
              <a:ln w="9525">
                <a:solidFill>
                  <a:schemeClr val="tx1"/>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Sheet1!$B$11:$H$11</c:f>
              <c:numCache>
                <c:formatCode>General</c:formatCode>
                <c:ptCount val="7"/>
                <c:pt idx="0">
                  <c:v>20</c:v>
                </c:pt>
                <c:pt idx="1">
                  <c:v>26</c:v>
                </c:pt>
                <c:pt idx="2">
                  <c:v>10</c:v>
                </c:pt>
                <c:pt idx="3">
                  <c:v>9</c:v>
                </c:pt>
                <c:pt idx="4">
                  <c:v>14</c:v>
                </c:pt>
                <c:pt idx="5">
                  <c:v>19</c:v>
                </c:pt>
                <c:pt idx="6">
                  <c:v>17</c:v>
                </c:pt>
              </c:numCache>
            </c:numRef>
          </c:val>
          <c:smooth val="0"/>
          <c:extLst>
            <c:ext xmlns:c16="http://schemas.microsoft.com/office/drawing/2014/chart" uri="{C3380CC4-5D6E-409C-BE32-E72D297353CC}">
              <c16:uniqueId val="{0000000A-EBBA-4677-A301-59B30819F665}"/>
            </c:ext>
          </c:extLst>
        </c:ser>
        <c:dLbls>
          <c:showLegendKey val="0"/>
          <c:showVal val="0"/>
          <c:showCatName val="0"/>
          <c:showSerName val="0"/>
          <c:showPercent val="0"/>
          <c:showBubbleSize val="0"/>
        </c:dLbls>
        <c:marker val="1"/>
        <c:smooth val="0"/>
        <c:axId val="379952576"/>
        <c:axId val="380649656"/>
      </c:lineChart>
      <c:catAx>
        <c:axId val="379952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0649656"/>
        <c:crosses val="autoZero"/>
        <c:auto val="1"/>
        <c:lblAlgn val="ctr"/>
        <c:lblOffset val="100"/>
        <c:noMultiLvlLbl val="0"/>
      </c:catAx>
      <c:valAx>
        <c:axId val="3806496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95257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dTable>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1137618164825567"/>
          <c:y val="5.9568416007129858E-2"/>
          <c:w val="0.56735589636734129"/>
          <c:h val="0.80011173248091227"/>
        </c:manualLayout>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4-D320-4A31-BCFD-13DA331548F2}"/>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9A81-4FD8-AC5D-DB8C459DCEE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A-D320-4A31-BCFD-13DA331548F2}"/>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C-D320-4A31-BCFD-13DA331548F2}"/>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B-D320-4A31-BCFD-13DA331548F2}"/>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9-D320-4A31-BCFD-13DA331548F2}"/>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8-D320-4A31-BCFD-13DA331548F2}"/>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7-D320-4A31-BCFD-13DA331548F2}"/>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6-D320-4A31-BCFD-13DA331548F2}"/>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D320-4A31-BCFD-13DA331548F2}"/>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2-D320-4A31-BCFD-13DA331548F2}"/>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1-D320-4A31-BCFD-13DA331548F2}"/>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19-9A81-4FD8-AC5D-DB8C459DCEE9}"/>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3-D320-4A31-BCFD-13DA331548F2}"/>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5C32-4293-8D3D-2F76DA07A176}"/>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5C32-4293-8D3D-2F76DA07A176}"/>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5C32-4293-8D3D-2F76DA07A176}"/>
              </c:ext>
            </c:extLst>
          </c:dPt>
          <c:dPt>
            <c:idx val="17"/>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23-5C32-4293-8D3D-2F76DA07A176}"/>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5C32-4293-8D3D-2F76DA07A176}"/>
              </c:ext>
            </c:extLst>
          </c:dPt>
          <c:dLbls>
            <c:dLbl>
              <c:idx val="0"/>
              <c:layout>
                <c:manualLayout>
                  <c:x val="0.18437500000000001"/>
                  <c:y val="-8.7170000204197448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D320-4A31-BCFD-13DA331548F2}"/>
                </c:ext>
              </c:extLst>
            </c:dLbl>
            <c:dLbl>
              <c:idx val="1"/>
              <c:layout>
                <c:manualLayout>
                  <c:x val="9.6875000000000003E-2"/>
                  <c:y val="-1.525475003573455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9A81-4FD8-AC5D-DB8C459DCEE9}"/>
                </c:ext>
              </c:extLst>
            </c:dLbl>
            <c:dLbl>
              <c:idx val="2"/>
              <c:layout>
                <c:manualLayout>
                  <c:x val="0.24531249999999999"/>
                  <c:y val="0.15690600036755539"/>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D320-4A31-BCFD-13DA331548F2}"/>
                </c:ext>
              </c:extLst>
            </c:dLbl>
            <c:dLbl>
              <c:idx val="3"/>
              <c:layout>
                <c:manualLayout>
                  <c:x val="-4.0625000000000001E-2"/>
                  <c:y val="0.12857575030119106"/>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D320-4A31-BCFD-13DA331548F2}"/>
                </c:ext>
              </c:extLst>
            </c:dLbl>
            <c:dLbl>
              <c:idx val="4"/>
              <c:layout>
                <c:manualLayout>
                  <c:x val="0.24531249999999999"/>
                  <c:y val="0.20702875048496891"/>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D320-4A31-BCFD-13DA331548F2}"/>
                </c:ext>
              </c:extLst>
            </c:dLbl>
            <c:dLbl>
              <c:idx val="5"/>
              <c:layout>
                <c:manualLayout>
                  <c:x val="0.25624999999999998"/>
                  <c:y val="2.179250005104936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D320-4A31-BCFD-13DA331548F2}"/>
                </c:ext>
              </c:extLst>
            </c:dLbl>
            <c:dLbl>
              <c:idx val="6"/>
              <c:layout>
                <c:manualLayout>
                  <c:x val="0.19218750000000001"/>
                  <c:y val="7.1915250168462883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D320-4A31-BCFD-13DA331548F2}"/>
                </c:ext>
              </c:extLst>
            </c:dLbl>
            <c:dLbl>
              <c:idx val="7"/>
              <c:layout>
                <c:manualLayout>
                  <c:x val="0.12343749999999988"/>
                  <c:y val="0.1460097503420307"/>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D320-4A31-BCFD-13DA331548F2}"/>
                </c:ext>
              </c:extLst>
            </c:dLbl>
            <c:dLbl>
              <c:idx val="8"/>
              <c:layout>
                <c:manualLayout>
                  <c:x val="5.3124999999999999E-2"/>
                  <c:y val="0.1874155004390245"/>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D320-4A31-BCFD-13DA331548F2}"/>
                </c:ext>
              </c:extLst>
            </c:dLbl>
            <c:dLbl>
              <c:idx val="9"/>
              <c:layout>
                <c:manualLayout>
                  <c:x val="-7.3437500000000003E-2"/>
                  <c:y val="0.20267025047475906"/>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D320-4A31-BCFD-13DA331548F2}"/>
                </c:ext>
              </c:extLst>
            </c:dLbl>
            <c:dLbl>
              <c:idx val="10"/>
              <c:layout>
                <c:manualLayout>
                  <c:x val="-0.14687500000000006"/>
                  <c:y val="0.11484374293530125"/>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D320-4A31-BCFD-13DA331548F2}"/>
                </c:ext>
              </c:extLst>
            </c:dLbl>
            <c:dLbl>
              <c:idx val="11"/>
              <c:layout>
                <c:manualLayout>
                  <c:x val="-0.22187499999999999"/>
                  <c:y val="6.5624995963029287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320-4A31-BCFD-13DA331548F2}"/>
                </c:ext>
              </c:extLst>
            </c:dLbl>
            <c:dLbl>
              <c:idx val="12"/>
              <c:layout>
                <c:manualLayout>
                  <c:x val="-0.121875"/>
                  <c:y val="-5.0122750117413531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9-9A81-4FD8-AC5D-DB8C459DCEE9}"/>
                </c:ext>
              </c:extLst>
            </c:dLbl>
            <c:dLbl>
              <c:idx val="13"/>
              <c:layout>
                <c:manualLayout>
                  <c:x val="-0.21250000000000002"/>
                  <c:y val="-8.9349250209302386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320-4A31-BCFD-13DA331548F2}"/>
                </c:ext>
              </c:extLst>
            </c:dLbl>
            <c:dLbl>
              <c:idx val="14"/>
              <c:layout>
                <c:manualLayout>
                  <c:x val="-2.9576062142824312E-2"/>
                  <c:y val="-5.829225183060620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D-5C32-4293-8D3D-2F76DA07A176}"/>
                </c:ext>
              </c:extLst>
            </c:dLbl>
            <c:dLbl>
              <c:idx val="15"/>
              <c:layout>
                <c:manualLayout>
                  <c:x val="2.9576062142824256E-2"/>
                  <c:y val="9.4395278196419269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F-5C32-4293-8D3D-2F76DA07A176}"/>
                </c:ext>
              </c:extLst>
            </c:dLbl>
            <c:dLbl>
              <c:idx val="16"/>
              <c:layout>
                <c:manualLayout>
                  <c:x val="0.20391916530052551"/>
                  <c:y val="-3.5123824445179273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1-5C32-4293-8D3D-2F76DA07A176}"/>
                </c:ext>
              </c:extLst>
            </c:dLbl>
            <c:dLbl>
              <c:idx val="17"/>
              <c:layout>
                <c:manualLayout>
                  <c:x val="3.5802601541313581E-2"/>
                  <c:y val="-7.4638126946005939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3-5C32-4293-8D3D-2F76DA07A176}"/>
                </c:ext>
              </c:extLst>
            </c:dLbl>
            <c:dLbl>
              <c:idx val="18"/>
              <c:layout>
                <c:manualLayout>
                  <c:x val="-0.10118126522545165"/>
                  <c:y val="-9.2200039168595593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5-5C32-4293-8D3D-2F76DA07A17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Sheet1!$A$2:$A$20</c:f>
              <c:strCache>
                <c:ptCount val="19"/>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pt idx="14">
                  <c:v>Criminal coercion</c:v>
                </c:pt>
                <c:pt idx="15">
                  <c:v>Contempt of Court</c:v>
                </c:pt>
                <c:pt idx="16">
                  <c:v>Other Crime Causing SBI</c:v>
                </c:pt>
                <c:pt idx="17">
                  <c:v>Robbery</c:v>
                </c:pt>
                <c:pt idx="18">
                  <c:v>Cyber Harassment</c:v>
                </c:pt>
              </c:strCache>
            </c:strRef>
          </c:cat>
          <c:val>
            <c:numRef>
              <c:f>Sheet1!$B$2:$B$20</c:f>
              <c:numCache>
                <c:formatCode>#,##0</c:formatCode>
                <c:ptCount val="19"/>
                <c:pt idx="0" formatCode="General">
                  <c:v>39</c:v>
                </c:pt>
                <c:pt idx="1">
                  <c:v>25693</c:v>
                </c:pt>
                <c:pt idx="2">
                  <c:v>2040</c:v>
                </c:pt>
                <c:pt idx="3" formatCode="General">
                  <c:v>26</c:v>
                </c:pt>
                <c:pt idx="4" formatCode="General">
                  <c:v>129</c:v>
                </c:pt>
                <c:pt idx="5" formatCode="General">
                  <c:v>67</c:v>
                </c:pt>
                <c:pt idx="6" formatCode="General">
                  <c:v>224</c:v>
                </c:pt>
                <c:pt idx="7" formatCode="General">
                  <c:v>56</c:v>
                </c:pt>
                <c:pt idx="8" formatCode="General">
                  <c:v>7</c:v>
                </c:pt>
                <c:pt idx="9">
                  <c:v>4092</c:v>
                </c:pt>
                <c:pt idx="10" formatCode="General">
                  <c:v>577</c:v>
                </c:pt>
                <c:pt idx="11" formatCode="General">
                  <c:v>264</c:v>
                </c:pt>
                <c:pt idx="12">
                  <c:v>24679</c:v>
                </c:pt>
                <c:pt idx="13" formatCode="General">
                  <c:v>245</c:v>
                </c:pt>
                <c:pt idx="14" formatCode="General">
                  <c:v>16</c:v>
                </c:pt>
                <c:pt idx="15" formatCode="General">
                  <c:v>2492</c:v>
                </c:pt>
                <c:pt idx="16" formatCode="General">
                  <c:v>56</c:v>
                </c:pt>
                <c:pt idx="17" formatCode="General">
                  <c:v>161</c:v>
                </c:pt>
                <c:pt idx="18" formatCode="General">
                  <c:v>287</c:v>
                </c:pt>
              </c:numCache>
            </c:numRef>
          </c:val>
          <c:extLst>
            <c:ext xmlns:c16="http://schemas.microsoft.com/office/drawing/2014/chart" uri="{C3380CC4-5D6E-409C-BE32-E72D297353CC}">
              <c16:uniqueId val="{00000000-D320-4A31-BCFD-13DA331548F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8FDA-461A-863D-0289773ABB37}"/>
                </c:ext>
              </c:extLst>
            </c:dLbl>
            <c:dLbl>
              <c:idx val="1"/>
              <c:layout>
                <c:manualLayout>
                  <c:x val="0.10781250000000001"/>
                  <c:y val="7.499999538631910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8FDA-461A-863D-0289773ABB37}"/>
                </c:ext>
              </c:extLst>
            </c:dLbl>
            <c:dLbl>
              <c:idx val="2"/>
              <c:layout>
                <c:manualLayout>
                  <c:x val="-3.0382696891438878E-2"/>
                  <c:y val="0.1007812438003664"/>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8FDA-461A-863D-0289773ABB37}"/>
                </c:ext>
              </c:extLst>
            </c:dLbl>
            <c:dLbl>
              <c:idx val="3"/>
              <c:layout>
                <c:manualLayout>
                  <c:x val="-5.4333972371063792E-2"/>
                  <c:y val="-0.1101562432236563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8FDA-461A-863D-0289773ABB37}"/>
                </c:ext>
              </c:extLst>
            </c:dLbl>
            <c:dLbl>
              <c:idx val="4"/>
              <c:layout>
                <c:manualLayout>
                  <c:x val="9.854791227806331E-2"/>
                  <c:y val="-5.6249996539739396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8FDA-461A-863D-0289773ABB37}"/>
                </c:ext>
              </c:extLst>
            </c:dLbl>
            <c:dLbl>
              <c:idx val="5"/>
              <c:layout>
                <c:manualLayout>
                  <c:x val="9.164889091792526E-2"/>
                  <c:y val="-0.1101562432236563"/>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8FDA-461A-863D-0289773ABB37}"/>
                </c:ext>
              </c:extLst>
            </c:dLbl>
            <c:dLbl>
              <c:idx val="6"/>
              <c:layout>
                <c:manualLayout>
                  <c:x val="5.6591941927208412E-3"/>
                  <c:y val="0.15937499019592827"/>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8FDA-461A-863D-0289773ABB37}"/>
                </c:ext>
              </c:extLst>
            </c:dLbl>
            <c:dLbl>
              <c:idx val="7"/>
              <c:layout>
                <c:manualLayout>
                  <c:x val="4.8910907997787939E-2"/>
                  <c:y val="-5.8593746395561884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8FDA-461A-863D-0289773ABB37}"/>
                </c:ext>
              </c:extLst>
            </c:dLbl>
            <c:dLbl>
              <c:idx val="8"/>
              <c:layout>
                <c:manualLayout>
                  <c:x val="0.11703337072346705"/>
                  <c:y val="-8.906249452125403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8FDA-461A-863D-0289773ABB37}"/>
                </c:ext>
              </c:extLst>
            </c:dLbl>
            <c:dLbl>
              <c:idx val="9"/>
              <c:layout>
                <c:manualLayout>
                  <c:x val="6.568323120650689E-2"/>
                  <c:y val="-5.156249682809446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8FDA-461A-863D-0289773ABB37}"/>
                </c:ext>
              </c:extLst>
            </c:dLbl>
            <c:dLbl>
              <c:idx val="10"/>
              <c:layout>
                <c:manualLayout>
                  <c:x val="0.10965148892840047"/>
                  <c:y val="-3.749999769315959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8FDA-461A-863D-0289773ABB37}"/>
                </c:ext>
              </c:extLst>
            </c:dLbl>
            <c:dLbl>
              <c:idx val="11"/>
              <c:layout>
                <c:manualLayout>
                  <c:x val="0.13571570109529521"/>
                  <c:y val="1.640624899075732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8FDA-461A-863D-0289773ABB37}"/>
                </c:ext>
              </c:extLst>
            </c:dLbl>
            <c:dLbl>
              <c:idx val="12"/>
              <c:layout>
                <c:manualLayout>
                  <c:x val="0.10047341291230544"/>
                  <c:y val="-1.8749998846579838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8FDA-461A-863D-0289773ABB37}"/>
                </c:ext>
              </c:extLst>
            </c:dLbl>
            <c:dLbl>
              <c:idx val="13"/>
              <c:layout>
                <c:manualLayout>
                  <c:x val="0.10881507447175698"/>
                  <c:y val="-7.9687495097964134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8FDA-461A-863D-0289773ABB37}"/>
                </c:ext>
              </c:extLst>
            </c:dLbl>
            <c:dLbl>
              <c:idx val="14"/>
              <c:layout>
                <c:manualLayout>
                  <c:x val="1.1835614038296419E-2"/>
                  <c:y val="7.9687495097963953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D-30ED-475B-86B2-3D1C58B1EF88}"/>
                </c:ext>
              </c:extLst>
            </c:dLbl>
            <c:dLbl>
              <c:idx val="15"/>
              <c:layout>
                <c:manualLayout>
                  <c:x val="-7.2493135984565235E-2"/>
                  <c:y val="4.4531247260627016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F-30ED-475B-86B2-3D1C58B1EF88}"/>
                </c:ext>
              </c:extLst>
            </c:dLbl>
            <c:dLbl>
              <c:idx val="16"/>
              <c:layout>
                <c:manualLayout>
                  <c:x val="5.621916668190774E-2"/>
                  <c:y val="-7.0312495674674319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1-30ED-475B-86B2-3D1C58B1EF88}"/>
                </c:ext>
              </c:extLst>
            </c:dLbl>
            <c:dLbl>
              <c:idx val="17"/>
              <c:layout>
                <c:manualLayout>
                  <c:x val="-0.12723285091168593"/>
                  <c:y val="-4.6874997116449916E-3"/>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3-30ED-475B-86B2-3D1C58B1EF88}"/>
                </c:ext>
              </c:extLst>
            </c:dLbl>
            <c:dLbl>
              <c:idx val="18"/>
              <c:layout>
                <c:manualLayout>
                  <c:x val="-4.5863004398398417E-2"/>
                  <c:y val="-8.2031244953786608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Sheet1!$A$2:$A$20</c:f>
              <c:strCache>
                <c:ptCount val="19"/>
                <c:pt idx="0">
                  <c:v>Homicide</c:v>
                </c:pt>
                <c:pt idx="1">
                  <c:v>Criminal restraint</c:v>
                </c:pt>
                <c:pt idx="2">
                  <c:v>False imprisonment</c:v>
                </c:pt>
                <c:pt idx="3">
                  <c:v>Criminal Sexual Contact</c:v>
                </c:pt>
                <c:pt idx="4">
                  <c:v>Lewdness</c:v>
                </c:pt>
                <c:pt idx="5">
                  <c:v>Criminal trespass</c:v>
                </c:pt>
                <c:pt idx="6">
                  <c:v>Criminal mischief</c:v>
                </c:pt>
                <c:pt idx="7">
                  <c:v>Stalking</c:v>
                </c:pt>
                <c:pt idx="8">
                  <c:v>Criminal Coercion</c:v>
                </c:pt>
                <c:pt idx="9">
                  <c:v>Contempt of Court</c:v>
                </c:pt>
                <c:pt idx="10">
                  <c:v>Other Crime Causing SBI</c:v>
                </c:pt>
                <c:pt idx="11">
                  <c:v>Sexual Assault</c:v>
                </c:pt>
                <c:pt idx="12">
                  <c:v>Robbery</c:v>
                </c:pt>
                <c:pt idx="13">
                  <c:v>Assault</c:v>
                </c:pt>
                <c:pt idx="14">
                  <c:v>Burglary</c:v>
                </c:pt>
                <c:pt idx="15">
                  <c:v>Kidnapping</c:v>
                </c:pt>
                <c:pt idx="16">
                  <c:v>Terroristic Threats</c:v>
                </c:pt>
                <c:pt idx="17">
                  <c:v>Harassment</c:v>
                </c:pt>
                <c:pt idx="18">
                  <c:v>Cyber Harassment</c:v>
                </c:pt>
              </c:strCache>
            </c:strRef>
          </c:cat>
          <c:val>
            <c:numRef>
              <c:f>Sheet1!$B$2:$B$20</c:f>
              <c:numCache>
                <c:formatCode>#,##0</c:formatCode>
                <c:ptCount val="19"/>
                <c:pt idx="0" formatCode="General">
                  <c:v>1</c:v>
                </c:pt>
                <c:pt idx="1">
                  <c:v>4</c:v>
                </c:pt>
                <c:pt idx="2" formatCode="General">
                  <c:v>2</c:v>
                </c:pt>
                <c:pt idx="3" formatCode="General">
                  <c:v>2</c:v>
                </c:pt>
                <c:pt idx="4" formatCode="General">
                  <c:v>1</c:v>
                </c:pt>
                <c:pt idx="5" formatCode="General">
                  <c:v>9</c:v>
                </c:pt>
                <c:pt idx="6" formatCode="General">
                  <c:v>156</c:v>
                </c:pt>
                <c:pt idx="7" formatCode="General">
                  <c:v>7</c:v>
                </c:pt>
                <c:pt idx="8" formatCode="General">
                  <c:v>1</c:v>
                </c:pt>
                <c:pt idx="9">
                  <c:v>94</c:v>
                </c:pt>
                <c:pt idx="10" formatCode="General">
                  <c:v>3</c:v>
                </c:pt>
                <c:pt idx="11" formatCode="General">
                  <c:v>12</c:v>
                </c:pt>
                <c:pt idx="12">
                  <c:v>5</c:v>
                </c:pt>
                <c:pt idx="13" formatCode="General">
                  <c:v>1137</c:v>
                </c:pt>
                <c:pt idx="14" formatCode="General">
                  <c:v>26</c:v>
                </c:pt>
                <c:pt idx="15" formatCode="General">
                  <c:v>3</c:v>
                </c:pt>
                <c:pt idx="16" formatCode="General">
                  <c:v>46</c:v>
                </c:pt>
                <c:pt idx="17" formatCode="General">
                  <c:v>1059</c:v>
                </c:pt>
                <c:pt idx="18" formatCode="General">
                  <c:v>7</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38</c:v>
                </c:pt>
                <c:pt idx="1">
                  <c:v>53</c:v>
                </c:pt>
                <c:pt idx="2">
                  <c:v>75</c:v>
                </c:pt>
                <c:pt idx="3">
                  <c:v>113</c:v>
                </c:pt>
                <c:pt idx="4">
                  <c:v>91</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Camden</c:v>
                </c:pt>
                <c:pt idx="5">
                  <c:v>Bergen</c:v>
                </c:pt>
                <c:pt idx="6">
                  <c:v>Burlington</c:v>
                </c:pt>
                <c:pt idx="7">
                  <c:v>Middlesex</c:v>
                </c:pt>
                <c:pt idx="8">
                  <c:v>Union</c:v>
                </c:pt>
                <c:pt idx="9">
                  <c:v>Hudson</c:v>
                </c:pt>
                <c:pt idx="10">
                  <c:v>Gloucester</c:v>
                </c:pt>
                <c:pt idx="11">
                  <c:v>Atlantic</c:v>
                </c:pt>
                <c:pt idx="12">
                  <c:v>Ocean</c:v>
                </c:pt>
                <c:pt idx="13">
                  <c:v>Morris</c:v>
                </c:pt>
                <c:pt idx="14">
                  <c:v>Somerset</c:v>
                </c:pt>
                <c:pt idx="15">
                  <c:v>Passaic</c:v>
                </c:pt>
                <c:pt idx="16">
                  <c:v>Monmouth</c:v>
                </c:pt>
                <c:pt idx="17">
                  <c:v>Cumberland</c:v>
                </c:pt>
                <c:pt idx="18">
                  <c:v>Mercer</c:v>
                </c:pt>
                <c:pt idx="19">
                  <c:v>Warren</c:v>
                </c:pt>
                <c:pt idx="20">
                  <c:v>Hunterdon</c:v>
                </c:pt>
              </c:strCache>
            </c:strRef>
          </c:cat>
          <c:val>
            <c:numRef>
              <c:f>Sheet1!$B$2:$B$22</c:f>
              <c:numCache>
                <c:formatCode>0%</c:formatCode>
                <c:ptCount val="21"/>
                <c:pt idx="0">
                  <c:v>0.39</c:v>
                </c:pt>
                <c:pt idx="1">
                  <c:v>0.26</c:v>
                </c:pt>
                <c:pt idx="2">
                  <c:v>0.17</c:v>
                </c:pt>
                <c:pt idx="3">
                  <c:v>0.1</c:v>
                </c:pt>
                <c:pt idx="4">
                  <c:v>0.03</c:v>
                </c:pt>
                <c:pt idx="5">
                  <c:v>0.03</c:v>
                </c:pt>
                <c:pt idx="6">
                  <c:v>0.02</c:v>
                </c:pt>
                <c:pt idx="7">
                  <c:v>-0.01</c:v>
                </c:pt>
                <c:pt idx="8">
                  <c:v>-0.02</c:v>
                </c:pt>
                <c:pt idx="9">
                  <c:v>-0.03</c:v>
                </c:pt>
                <c:pt idx="10">
                  <c:v>-0.05</c:v>
                </c:pt>
                <c:pt idx="11">
                  <c:v>-0.05</c:v>
                </c:pt>
                <c:pt idx="12">
                  <c:v>-0.06</c:v>
                </c:pt>
                <c:pt idx="13">
                  <c:v>-0.09</c:v>
                </c:pt>
                <c:pt idx="14">
                  <c:v>-0.1</c:v>
                </c:pt>
                <c:pt idx="15">
                  <c:v>-0.13</c:v>
                </c:pt>
                <c:pt idx="16">
                  <c:v>-0.15</c:v>
                </c:pt>
                <c:pt idx="18">
                  <c:v>-0.22</c:v>
                </c:pt>
                <c:pt idx="19">
                  <c:v>-0.33</c:v>
                </c:pt>
                <c:pt idx="20">
                  <c:v>-0.35</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Camden</c:v>
                </c:pt>
                <c:pt idx="5">
                  <c:v>Bergen</c:v>
                </c:pt>
                <c:pt idx="6">
                  <c:v>Burlington</c:v>
                </c:pt>
                <c:pt idx="7">
                  <c:v>Middlesex</c:v>
                </c:pt>
                <c:pt idx="8">
                  <c:v>Union</c:v>
                </c:pt>
                <c:pt idx="9">
                  <c:v>Hudson</c:v>
                </c:pt>
                <c:pt idx="10">
                  <c:v>Gloucester</c:v>
                </c:pt>
                <c:pt idx="11">
                  <c:v>Atlantic</c:v>
                </c:pt>
                <c:pt idx="12">
                  <c:v>Ocean</c:v>
                </c:pt>
                <c:pt idx="13">
                  <c:v>Morris</c:v>
                </c:pt>
                <c:pt idx="14">
                  <c:v>Somerset</c:v>
                </c:pt>
                <c:pt idx="15">
                  <c:v>Passaic</c:v>
                </c:pt>
                <c:pt idx="16">
                  <c:v>Monmouth</c:v>
                </c:pt>
                <c:pt idx="17">
                  <c:v>Cumberland</c:v>
                </c:pt>
                <c:pt idx="18">
                  <c:v>Mercer</c:v>
                </c:pt>
                <c:pt idx="19">
                  <c:v>Warren</c:v>
                </c:pt>
                <c:pt idx="20">
                  <c:v>Hunterdon</c:v>
                </c:pt>
              </c:strCache>
            </c:strRef>
          </c:cat>
          <c:val>
            <c:numRef>
              <c:f>Sheet1!$C$2:$C$22</c:f>
              <c:numCache>
                <c:formatCode>General</c:formatCode>
                <c:ptCount val="21"/>
                <c:pt idx="17">
                  <c:v>-0.19</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-3%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Cape May</c:v>
                </c:pt>
                <c:pt idx="2">
                  <c:v>Sussex</c:v>
                </c:pt>
                <c:pt idx="3">
                  <c:v>Essex</c:v>
                </c:pt>
                <c:pt idx="4">
                  <c:v>Camden</c:v>
                </c:pt>
                <c:pt idx="5">
                  <c:v>Bergen</c:v>
                </c:pt>
                <c:pt idx="6">
                  <c:v>Burlington</c:v>
                </c:pt>
                <c:pt idx="7">
                  <c:v>Middlesex</c:v>
                </c:pt>
                <c:pt idx="8">
                  <c:v>Union</c:v>
                </c:pt>
                <c:pt idx="9">
                  <c:v>Hudson</c:v>
                </c:pt>
                <c:pt idx="10">
                  <c:v>Gloucester</c:v>
                </c:pt>
                <c:pt idx="11">
                  <c:v>Atlantic</c:v>
                </c:pt>
                <c:pt idx="12">
                  <c:v>Ocean</c:v>
                </c:pt>
                <c:pt idx="13">
                  <c:v>Morris</c:v>
                </c:pt>
                <c:pt idx="14">
                  <c:v>Somerset</c:v>
                </c:pt>
                <c:pt idx="15">
                  <c:v>Passaic</c:v>
                </c:pt>
                <c:pt idx="16">
                  <c:v>Monmouth</c:v>
                </c:pt>
                <c:pt idx="17">
                  <c:v>Cumberland</c:v>
                </c:pt>
                <c:pt idx="18">
                  <c:v>Mercer</c:v>
                </c:pt>
                <c:pt idx="19">
                  <c:v>Warren</c:v>
                </c:pt>
                <c:pt idx="20">
                  <c:v>Hunterdon</c:v>
                </c:pt>
              </c:strCache>
            </c:strRef>
          </c:cat>
          <c:val>
            <c:numRef>
              <c:f>Sheet1!$D$2:$D$22</c:f>
              <c:numCache>
                <c:formatCode>0%</c:formatCode>
                <c:ptCount val="21"/>
                <c:pt idx="0">
                  <c:v>-0.03</c:v>
                </c:pt>
                <c:pt idx="1">
                  <c:v>-0.03</c:v>
                </c:pt>
                <c:pt idx="2">
                  <c:v>-0.03</c:v>
                </c:pt>
                <c:pt idx="3">
                  <c:v>-0.03</c:v>
                </c:pt>
                <c:pt idx="4">
                  <c:v>-0.03</c:v>
                </c:pt>
                <c:pt idx="5">
                  <c:v>-0.03</c:v>
                </c:pt>
                <c:pt idx="6">
                  <c:v>-0.03</c:v>
                </c:pt>
                <c:pt idx="7">
                  <c:v>-0.03</c:v>
                </c:pt>
                <c:pt idx="8">
                  <c:v>-0.03</c:v>
                </c:pt>
                <c:pt idx="9">
                  <c:v>-0.03</c:v>
                </c:pt>
                <c:pt idx="10">
                  <c:v>-0.03</c:v>
                </c:pt>
                <c:pt idx="11">
                  <c:v>-0.03</c:v>
                </c:pt>
                <c:pt idx="12">
                  <c:v>-0.03</c:v>
                </c:pt>
                <c:pt idx="13">
                  <c:v>-0.03</c:v>
                </c:pt>
                <c:pt idx="14">
                  <c:v>-0.03</c:v>
                </c:pt>
                <c:pt idx="15">
                  <c:v>-0.03</c:v>
                </c:pt>
                <c:pt idx="16">
                  <c:v>-0.03</c:v>
                </c:pt>
                <c:pt idx="17">
                  <c:v>-0.03</c:v>
                </c:pt>
                <c:pt idx="18">
                  <c:v>-0.03</c:v>
                </c:pt>
                <c:pt idx="19">
                  <c:v>-0.03</c:v>
                </c:pt>
                <c:pt idx="20">
                  <c:v>-0.03</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2237416525465971"/>
          <c:y val="0.88904291618524189"/>
          <c:w val="0.21320728111827608"/>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890501728762449"/>
          <c:y val="3.7115972069500389E-2"/>
          <c:w val="0.7419938552172296"/>
          <c:h val="0.9208898262051914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Sheet1!$B$2:$B$22</c:f>
              <c:numCache>
                <c:formatCode>0%</c:formatCode>
                <c:ptCount val="21"/>
                <c:pt idx="0">
                  <c:v>0.246991766941102</c:v>
                </c:pt>
                <c:pt idx="1">
                  <c:v>0.19891193471608301</c:v>
                </c:pt>
                <c:pt idx="2">
                  <c:v>0.12720045428733701</c:v>
                </c:pt>
                <c:pt idx="3">
                  <c:v>0.100794351279788</c:v>
                </c:pt>
                <c:pt idx="4">
                  <c:v>2.5752167261601198E-2</c:v>
                </c:pt>
                <c:pt idx="5">
                  <c:v>-4.6490004649000501E-2</c:v>
                </c:pt>
                <c:pt idx="6">
                  <c:v>-5.3124437241130897E-2</c:v>
                </c:pt>
                <c:pt idx="7">
                  <c:v>-5.63046377241073E-2</c:v>
                </c:pt>
                <c:pt idx="8">
                  <c:v>-6.5494238932686494E-2</c:v>
                </c:pt>
                <c:pt idx="9">
                  <c:v>-7.4297188755020102E-2</c:v>
                </c:pt>
                <c:pt idx="10">
                  <c:v>-0.113578680203046</c:v>
                </c:pt>
                <c:pt idx="11">
                  <c:v>-0.119961916851793</c:v>
                </c:pt>
                <c:pt idx="12">
                  <c:v>-0.140679140679141</c:v>
                </c:pt>
                <c:pt idx="13">
                  <c:v>-0.150105708245243</c:v>
                </c:pt>
                <c:pt idx="14">
                  <c:v>-0.175625259085256</c:v>
                </c:pt>
                <c:pt idx="15">
                  <c:v>-0.22277501381979001</c:v>
                </c:pt>
                <c:pt idx="16">
                  <c:v>-0.230092204526404</c:v>
                </c:pt>
                <c:pt idx="17">
                  <c:v>-0.27638769053781997</c:v>
                </c:pt>
                <c:pt idx="18" formatCode="General">
                  <c:v>-0.33211963589076698</c:v>
                </c:pt>
                <c:pt idx="20">
                  <c:v>-0.389174478379196</c:v>
                </c:pt>
              </c:numCache>
            </c:numRef>
          </c:val>
          <c:extLst>
            <c:ext xmlns:c16="http://schemas.microsoft.com/office/drawing/2014/chart" uri="{C3380CC4-5D6E-409C-BE32-E72D297353CC}">
              <c16:uniqueId val="{00000000-8BE7-430E-9687-D96D4C848B5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Sheet1!$C$2:$C$22</c:f>
              <c:numCache>
                <c:formatCode>General</c:formatCode>
                <c:ptCount val="21"/>
                <c:pt idx="19">
                  <c:v>-0.33959466139396899</c:v>
                </c:pt>
              </c:numCache>
            </c:numRef>
          </c:val>
          <c:extLst>
            <c:ext xmlns:c16="http://schemas.microsoft.com/office/drawing/2014/chart" uri="{C3380CC4-5D6E-409C-BE32-E72D297353CC}">
              <c16:uniqueId val="{00000003-8BE7-430E-9687-D96D4C848B5C}"/>
            </c:ext>
          </c:extLst>
        </c:ser>
        <c:ser>
          <c:idx val="2"/>
          <c:order val="2"/>
          <c:tx>
            <c:strRef>
              <c:f>Sheet1!$D$1</c:f>
              <c:strCache>
                <c:ptCount val="1"/>
                <c:pt idx="0">
                  <c:v>NJ % change -12%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Sheet1!$D$2:$D$22</c:f>
              <c:numCache>
                <c:formatCode>0%</c:formatCode>
                <c:ptCount val="21"/>
                <c:pt idx="0">
                  <c:v>-0.12</c:v>
                </c:pt>
                <c:pt idx="1">
                  <c:v>-0.12</c:v>
                </c:pt>
                <c:pt idx="2">
                  <c:v>-0.12</c:v>
                </c:pt>
                <c:pt idx="3">
                  <c:v>-0.12</c:v>
                </c:pt>
                <c:pt idx="4">
                  <c:v>-0.12</c:v>
                </c:pt>
                <c:pt idx="5">
                  <c:v>-0.12</c:v>
                </c:pt>
                <c:pt idx="6">
                  <c:v>-0.12</c:v>
                </c:pt>
                <c:pt idx="7">
                  <c:v>-0.12</c:v>
                </c:pt>
                <c:pt idx="8">
                  <c:v>-0.12</c:v>
                </c:pt>
                <c:pt idx="9">
                  <c:v>-0.12</c:v>
                </c:pt>
                <c:pt idx="10">
                  <c:v>-0.12</c:v>
                </c:pt>
                <c:pt idx="11">
                  <c:v>-0.12</c:v>
                </c:pt>
                <c:pt idx="12">
                  <c:v>-0.12</c:v>
                </c:pt>
                <c:pt idx="13">
                  <c:v>-0.12</c:v>
                </c:pt>
                <c:pt idx="14">
                  <c:v>-0.12</c:v>
                </c:pt>
                <c:pt idx="15">
                  <c:v>-0.12</c:v>
                </c:pt>
                <c:pt idx="16">
                  <c:v>-0.12</c:v>
                </c:pt>
                <c:pt idx="17">
                  <c:v>-0.12</c:v>
                </c:pt>
                <c:pt idx="18">
                  <c:v>-0.12</c:v>
                </c:pt>
                <c:pt idx="19">
                  <c:v>-0.12</c:v>
                </c:pt>
                <c:pt idx="20">
                  <c:v>-0.12</c:v>
                </c:pt>
              </c:numCache>
            </c:numRef>
          </c:val>
          <c:extLst>
            <c:ext xmlns:c16="http://schemas.microsoft.com/office/drawing/2014/chart" uri="{C3380CC4-5D6E-409C-BE32-E72D297353CC}">
              <c16:uniqueId val="{00000004-8BE7-430E-9687-D96D4C848B5C}"/>
            </c:ext>
          </c:extLst>
        </c:ser>
        <c:dLbls>
          <c:showLegendKey val="0"/>
          <c:showVal val="0"/>
          <c:showCatName val="0"/>
          <c:showSerName val="0"/>
          <c:showPercent val="0"/>
          <c:showBubbleSize val="0"/>
        </c:dLbls>
        <c:gapWidth val="182"/>
        <c:axId val="380653968"/>
        <c:axId val="380654360"/>
      </c:barChart>
      <c:catAx>
        <c:axId val="380653968"/>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4360"/>
        <c:crosses val="autoZero"/>
        <c:auto val="1"/>
        <c:lblAlgn val="ctr"/>
        <c:lblOffset val="100"/>
        <c:noMultiLvlLbl val="0"/>
      </c:catAx>
      <c:valAx>
        <c:axId val="380654360"/>
        <c:scaling>
          <c:orientation val="minMax"/>
        </c:scaling>
        <c:delete val="1"/>
        <c:axPos val="t"/>
        <c:numFmt formatCode="0%" sourceLinked="1"/>
        <c:majorTickMark val="none"/>
        <c:minorTickMark val="none"/>
        <c:tickLblPos val="nextTo"/>
        <c:crossAx val="380653968"/>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993424461071985"/>
          <c:y val="0"/>
          <c:w val="0.34098926132456259"/>
          <c:h val="3.73547052166206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Sussex</c:v>
                </c:pt>
                <c:pt idx="4">
                  <c:v>Ocean</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Sheet1!$B$2:$B$22</c:f>
              <c:numCache>
                <c:formatCode>0%</c:formatCode>
                <c:ptCount val="21"/>
                <c:pt idx="0">
                  <c:v>2.5999999999999999E-2</c:v>
                </c:pt>
                <c:pt idx="1">
                  <c:v>4.8000000000000001E-2</c:v>
                </c:pt>
                <c:pt idx="2">
                  <c:v>0.05</c:v>
                </c:pt>
                <c:pt idx="3">
                  <c:v>7.9000000000000001E-2</c:v>
                </c:pt>
                <c:pt idx="4">
                  <c:v>7.4999999999999997E-2</c:v>
                </c:pt>
                <c:pt idx="5">
                  <c:v>9.2999999999999999E-2</c:v>
                </c:pt>
                <c:pt idx="6">
                  <c:v>0.10199999999999999</c:v>
                </c:pt>
                <c:pt idx="7">
                  <c:v>0.106</c:v>
                </c:pt>
                <c:pt idx="9">
                  <c:v>0.122</c:v>
                </c:pt>
                <c:pt idx="10">
                  <c:v>0.13700000000000001</c:v>
                </c:pt>
                <c:pt idx="11">
                  <c:v>0.16300000000000001</c:v>
                </c:pt>
                <c:pt idx="12">
                  <c:v>0.20599999999999999</c:v>
                </c:pt>
                <c:pt idx="13">
                  <c:v>0.24199999999999999</c:v>
                </c:pt>
                <c:pt idx="14" formatCode="General">
                  <c:v>0.26100000000000001</c:v>
                </c:pt>
                <c:pt idx="15">
                  <c:v>0.28999999999999998</c:v>
                </c:pt>
                <c:pt idx="16">
                  <c:v>0.315</c:v>
                </c:pt>
                <c:pt idx="17">
                  <c:v>0.32</c:v>
                </c:pt>
                <c:pt idx="18" formatCode="General">
                  <c:v>0.33600000000000002</c:v>
                </c:pt>
                <c:pt idx="19">
                  <c:v>0.34200000000000003</c:v>
                </c:pt>
                <c:pt idx="20" formatCode="General">
                  <c:v>0.44600000000000001</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Sussex</c:v>
                </c:pt>
                <c:pt idx="4">
                  <c:v>Ocean</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Sheet1!$C$2:$C$22</c:f>
              <c:numCache>
                <c:formatCode>General</c:formatCode>
                <c:ptCount val="21"/>
                <c:pt idx="8">
                  <c:v>0.11700000000000001</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23%</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Sussex</c:v>
                </c:pt>
                <c:pt idx="4">
                  <c:v>Ocean</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Sheet1!$D$2:$D$22</c:f>
              <c:numCache>
                <c:formatCode>0%</c:formatCode>
                <c:ptCount val="21"/>
                <c:pt idx="0">
                  <c:v>0.23</c:v>
                </c:pt>
                <c:pt idx="1">
                  <c:v>0.23</c:v>
                </c:pt>
                <c:pt idx="2">
                  <c:v>0.23</c:v>
                </c:pt>
                <c:pt idx="3">
                  <c:v>0.23</c:v>
                </c:pt>
                <c:pt idx="4">
                  <c:v>0.23</c:v>
                </c:pt>
                <c:pt idx="5">
                  <c:v>0.23</c:v>
                </c:pt>
                <c:pt idx="6">
                  <c:v>0.23</c:v>
                </c:pt>
                <c:pt idx="7">
                  <c:v>0.23</c:v>
                </c:pt>
                <c:pt idx="8">
                  <c:v>0.23</c:v>
                </c:pt>
                <c:pt idx="9">
                  <c:v>0.23</c:v>
                </c:pt>
                <c:pt idx="10">
                  <c:v>0.23</c:v>
                </c:pt>
                <c:pt idx="11">
                  <c:v>0.23</c:v>
                </c:pt>
                <c:pt idx="12">
                  <c:v>0.23</c:v>
                </c:pt>
                <c:pt idx="13">
                  <c:v>0.23</c:v>
                </c:pt>
                <c:pt idx="14">
                  <c:v>0.23</c:v>
                </c:pt>
                <c:pt idx="15">
                  <c:v>0.23</c:v>
                </c:pt>
                <c:pt idx="16">
                  <c:v>0.23</c:v>
                </c:pt>
                <c:pt idx="17">
                  <c:v>0.23</c:v>
                </c:pt>
                <c:pt idx="18" formatCode="General">
                  <c:v>0.23</c:v>
                </c:pt>
                <c:pt idx="19">
                  <c:v>0.23</c:v>
                </c:pt>
                <c:pt idx="20" formatCode="General">
                  <c:v>0.23</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2260051673228344"/>
          <c:y val="0.92860015203001034"/>
          <c:w val="0.10108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Pop per 1 death</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5781</c:v>
                </c:pt>
                <c:pt idx="1">
                  <c:v>4075</c:v>
                </c:pt>
                <c:pt idx="2">
                  <c:v>2893</c:v>
                </c:pt>
                <c:pt idx="3" formatCode="#,##0">
                  <c:v>2023</c:v>
                </c:pt>
                <c:pt idx="4" formatCode="#,##0">
                  <c:v>1336</c:v>
                </c:pt>
              </c:numCache>
            </c:numRef>
          </c:val>
          <c:smooth val="0"/>
          <c:extLst>
            <c:ext xmlns:c16="http://schemas.microsoft.com/office/drawing/2014/chart" uri="{C3380CC4-5D6E-409C-BE32-E72D297353CC}">
              <c16:uniqueId val="{00000000-1F9F-4529-9652-66D15CE27E6D}"/>
            </c:ext>
          </c:extLst>
        </c:ser>
        <c:dLbls>
          <c:showLegendKey val="0"/>
          <c:showVal val="0"/>
          <c:showCatName val="0"/>
          <c:showSerName val="0"/>
          <c:showPercent val="0"/>
          <c:showBubbleSize val="0"/>
        </c:dLbls>
        <c:marker val="1"/>
        <c:smooth val="0"/>
        <c:axId val="380655144"/>
        <c:axId val="380655536"/>
      </c:lineChart>
      <c:catAx>
        <c:axId val="380655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5536"/>
        <c:crosses val="autoZero"/>
        <c:auto val="1"/>
        <c:lblAlgn val="ctr"/>
        <c:lblOffset val="100"/>
        <c:noMultiLvlLbl val="0"/>
      </c:catAx>
      <c:valAx>
        <c:axId val="380655536"/>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900" dirty="0">
                    <a:solidFill>
                      <a:schemeClr val="tx1"/>
                    </a:solidFill>
                    <a:latin typeface="Franklin Gothic Medium" panose="020B0603020102020204" pitchFamily="34" charset="0"/>
                  </a:rPr>
                  <a:t>Population for every 1 death</a:t>
                </a:r>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5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Cumberland</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2542-40EB-8EDA-07035534AF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Alcohol</c:v>
                </c:pt>
                <c:pt idx="1">
                  <c:v>Heroin</c:v>
                </c:pt>
                <c:pt idx="2">
                  <c:v>Other Opiates</c:v>
                </c:pt>
                <c:pt idx="3">
                  <c:v>Cocaine</c:v>
                </c:pt>
                <c:pt idx="4">
                  <c:v>Marijuana</c:v>
                </c:pt>
                <c:pt idx="5">
                  <c:v>Other Drugs</c:v>
                </c:pt>
              </c:strCache>
            </c:strRef>
          </c:cat>
          <c:val>
            <c:numRef>
              <c:f>Sheet1!$B$2:$G$2</c:f>
              <c:numCache>
                <c:formatCode>0%</c:formatCode>
                <c:ptCount val="6"/>
                <c:pt idx="0">
                  <c:v>0.27</c:v>
                </c:pt>
                <c:pt idx="1">
                  <c:v>0.46</c:v>
                </c:pt>
                <c:pt idx="2">
                  <c:v>0.05</c:v>
                </c:pt>
                <c:pt idx="3">
                  <c:v>0.06</c:v>
                </c:pt>
                <c:pt idx="4">
                  <c:v>0.11</c:v>
                </c:pt>
                <c:pt idx="5">
                  <c:v>0.04</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invertIfNegative val="0"/>
          <c:dPt>
            <c:idx val="0"/>
            <c:invertIfNegative val="0"/>
            <c:bubble3D val="0"/>
            <c:spPr>
              <a:solidFill>
                <a:schemeClr val="dk1">
                  <a:tint val="885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dk1">
                  <a:tint val="5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dk1">
                  <a:tint val="7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rgbClr val="C00000"/>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dk1">
                  <a:tint val="30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dk1">
                  <a:tint val="60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dk1">
                  <a:tint val="80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dk1">
                  <a:tint val="885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dk1">
                  <a:tint val="5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dk1">
                  <a:tint val="7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rgbClr val="C00000"/>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dk1">
                  <a:tint val="30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dk1">
                  <a:tint val="60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dk1">
                  <a:tint val="80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dk1">
                  <a:tint val="885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dk1">
                  <a:tint val="5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dk1">
                  <a:tint val="7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rgbClr val="C00000"/>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dk1">
                  <a:tint val="30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dk1">
                  <a:tint val="60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rgbClr val="C00000"/>
              </a:solidFill>
              <a:ln>
                <a:noFill/>
              </a:ln>
              <a:effectLst/>
            </c:spPr>
            <c:extLst>
              <c:ext xmlns:c16="http://schemas.microsoft.com/office/drawing/2014/chart" uri="{C3380CC4-5D6E-409C-BE32-E72D297353CC}">
                <c16:uniqueId val="{00000029-69C9-402B-95AD-BB01203BDF9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Acute Care Family Support</c:v>
                </c:pt>
                <c:pt idx="1">
                  <c:v>County Mental Health Board</c:v>
                </c:pt>
                <c:pt idx="2">
                  <c:v>Emergency Services</c:v>
                </c:pt>
                <c:pt idx="3">
                  <c:v>Homeless Services (PATH)</c:v>
                </c:pt>
                <c:pt idx="4">
                  <c:v>Integrated Case Management Services</c:v>
                </c:pt>
                <c:pt idx="5">
                  <c:v>Intensive Family Support</c:v>
                </c:pt>
                <c:pt idx="6">
                  <c:v>Intensive Outpatient Tx and Support Services</c:v>
                </c:pt>
                <c:pt idx="7">
                  <c:v>Involuntary Outpatient Commitment</c:v>
                </c:pt>
                <c:pt idx="8">
                  <c:v>Justice Involved Services</c:v>
                </c:pt>
                <c:pt idx="9">
                  <c:v>Outpatient</c:v>
                </c:pt>
                <c:pt idx="10">
                  <c:v>Partial Care</c:v>
                </c:pt>
                <c:pt idx="11">
                  <c:v>Program of Assertive Community Treatment (PACT)</c:v>
                </c:pt>
                <c:pt idx="12">
                  <c:v>Residential Intensive Support Team (RIST)</c:v>
                </c:pt>
                <c:pt idx="13">
                  <c:v>Residential Services</c:v>
                </c:pt>
                <c:pt idx="14">
                  <c:v>Self-Help Center</c:v>
                </c:pt>
                <c:pt idx="15">
                  <c:v>Short Term Care Facility</c:v>
                </c:pt>
                <c:pt idx="16">
                  <c:v>Supported Education</c:v>
                </c:pt>
                <c:pt idx="17">
                  <c:v>Supported Employment</c:v>
                </c:pt>
                <c:pt idx="18">
                  <c:v>Supportive Housing</c:v>
                </c:pt>
                <c:pt idx="19">
                  <c:v>Systems Advocacy</c:v>
                </c:pt>
                <c:pt idx="20">
                  <c:v>Primary Screening Services</c:v>
                </c:pt>
              </c:strCache>
            </c:strRef>
          </c:cat>
          <c:val>
            <c:numRef>
              <c:f>Sheet1!$B$2:$B$22</c:f>
              <c:numCache>
                <c:formatCode>General</c:formatCode>
                <c:ptCount val="21"/>
                <c:pt idx="0">
                  <c:v>0</c:v>
                </c:pt>
                <c:pt idx="1">
                  <c:v>1</c:v>
                </c:pt>
                <c:pt idx="2">
                  <c:v>0</c:v>
                </c:pt>
                <c:pt idx="3">
                  <c:v>1</c:v>
                </c:pt>
                <c:pt idx="4">
                  <c:v>1</c:v>
                </c:pt>
                <c:pt idx="5">
                  <c:v>1</c:v>
                </c:pt>
                <c:pt idx="6">
                  <c:v>1</c:v>
                </c:pt>
                <c:pt idx="7">
                  <c:v>1</c:v>
                </c:pt>
                <c:pt idx="8">
                  <c:v>1</c:v>
                </c:pt>
                <c:pt idx="9">
                  <c:v>2</c:v>
                </c:pt>
                <c:pt idx="10">
                  <c:v>1</c:v>
                </c:pt>
                <c:pt idx="11">
                  <c:v>1</c:v>
                </c:pt>
                <c:pt idx="12">
                  <c:v>1</c:v>
                </c:pt>
                <c:pt idx="13">
                  <c:v>1</c:v>
                </c:pt>
                <c:pt idx="14">
                  <c:v>1</c:v>
                </c:pt>
                <c:pt idx="15">
                  <c:v>1</c:v>
                </c:pt>
                <c:pt idx="16">
                  <c:v>0</c:v>
                </c:pt>
                <c:pt idx="17">
                  <c:v>1</c:v>
                </c:pt>
                <c:pt idx="18">
                  <c:v>1</c:v>
                </c:pt>
                <c:pt idx="19">
                  <c:v>0</c:v>
                </c:pt>
                <c:pt idx="20">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Sheet1!$B$2:$B$22</c:f>
              <c:numCache>
                <c:formatCode>0.0%</c:formatCode>
                <c:ptCount val="21"/>
                <c:pt idx="0">
                  <c:v>6.2E-2</c:v>
                </c:pt>
                <c:pt idx="1">
                  <c:v>7.9000000000000001E-2</c:v>
                </c:pt>
                <c:pt idx="2">
                  <c:v>0.08</c:v>
                </c:pt>
                <c:pt idx="4">
                  <c:v>0.113</c:v>
                </c:pt>
                <c:pt idx="5">
                  <c:v>0.11799999999999999</c:v>
                </c:pt>
                <c:pt idx="6">
                  <c:v>0.12</c:v>
                </c:pt>
                <c:pt idx="7">
                  <c:v>0.124</c:v>
                </c:pt>
                <c:pt idx="8">
                  <c:v>0.129</c:v>
                </c:pt>
                <c:pt idx="9">
                  <c:v>0.13300000000000001</c:v>
                </c:pt>
                <c:pt idx="10">
                  <c:v>0.13500000000000001</c:v>
                </c:pt>
                <c:pt idx="11">
                  <c:v>0.13500000000000001</c:v>
                </c:pt>
                <c:pt idx="12">
                  <c:v>0.13800000000000001</c:v>
                </c:pt>
                <c:pt idx="13">
                  <c:v>0.13900000000000001</c:v>
                </c:pt>
                <c:pt idx="14">
                  <c:v>0.14000000000000001</c:v>
                </c:pt>
                <c:pt idx="15">
                  <c:v>0.14299999999999999</c:v>
                </c:pt>
                <c:pt idx="16">
                  <c:v>0.14499999999999999</c:v>
                </c:pt>
                <c:pt idx="17">
                  <c:v>0.158</c:v>
                </c:pt>
                <c:pt idx="18">
                  <c:v>0.159</c:v>
                </c:pt>
                <c:pt idx="19">
                  <c:v>0.16800000000000001</c:v>
                </c:pt>
                <c:pt idx="20">
                  <c:v>0.17399999999999999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Sheet1!$C$2:$C$22</c:f>
              <c:numCache>
                <c:formatCode>General</c:formatCode>
                <c:ptCount val="21"/>
                <c:pt idx="3">
                  <c:v>0.10299999999999999</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12.1%</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Sheet1!$D$2:$D$22</c:f>
              <c:numCache>
                <c:formatCode>0.0%</c:formatCode>
                <c:ptCount val="21"/>
                <c:pt idx="0">
                  <c:v>0.121</c:v>
                </c:pt>
                <c:pt idx="1">
                  <c:v>0.121</c:v>
                </c:pt>
                <c:pt idx="2">
                  <c:v>0.121</c:v>
                </c:pt>
                <c:pt idx="3">
                  <c:v>0.121</c:v>
                </c:pt>
                <c:pt idx="4">
                  <c:v>0.121</c:v>
                </c:pt>
                <c:pt idx="5">
                  <c:v>0.121</c:v>
                </c:pt>
                <c:pt idx="6">
                  <c:v>0.121</c:v>
                </c:pt>
                <c:pt idx="7">
                  <c:v>0.121</c:v>
                </c:pt>
                <c:pt idx="8">
                  <c:v>0.121</c:v>
                </c:pt>
                <c:pt idx="9">
                  <c:v>0.121</c:v>
                </c:pt>
                <c:pt idx="10">
                  <c:v>0.121</c:v>
                </c:pt>
                <c:pt idx="11">
                  <c:v>0.121</c:v>
                </c:pt>
                <c:pt idx="12">
                  <c:v>0.121</c:v>
                </c:pt>
                <c:pt idx="13">
                  <c:v>0.121</c:v>
                </c:pt>
                <c:pt idx="14">
                  <c:v>0.121</c:v>
                </c:pt>
                <c:pt idx="15">
                  <c:v>0.121</c:v>
                </c:pt>
                <c:pt idx="16">
                  <c:v>0.121</c:v>
                </c:pt>
                <c:pt idx="17">
                  <c:v>0.121</c:v>
                </c:pt>
                <c:pt idx="18">
                  <c:v>0.121</c:v>
                </c:pt>
                <c:pt idx="19">
                  <c:v>0.121</c:v>
                </c:pt>
                <c:pt idx="20">
                  <c:v>0.121</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0.115</c:v>
                </c:pt>
                <c:pt idx="1">
                  <c:v>0.104</c:v>
                </c:pt>
                <c:pt idx="2">
                  <c:v>0.16800000000000001</c:v>
                </c:pt>
                <c:pt idx="3">
                  <c:v>0.124</c:v>
                </c:pt>
                <c:pt idx="4">
                  <c:v>0.10299999999999999</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0.00%</c:formatCode>
                <c:ptCount val="5"/>
                <c:pt idx="0">
                  <c:v>0.11700000000000001</c:v>
                </c:pt>
                <c:pt idx="1">
                  <c:v>5.3999999999999999E-2</c:v>
                </c:pt>
                <c:pt idx="2" formatCode="0.0%">
                  <c:v>0.154</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9.7000000000000003E-2</c:v>
                </c:pt>
                <c:pt idx="1">
                  <c:v>0.11799999999999999</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Sheet1!$B$2:$B$22</c:f>
              <c:numCache>
                <c:formatCode>0.0%</c:formatCode>
                <c:ptCount val="21"/>
                <c:pt idx="0">
                  <c:v>8.2000000000000003E-2</c:v>
                </c:pt>
                <c:pt idx="1">
                  <c:v>0.112</c:v>
                </c:pt>
                <c:pt idx="2">
                  <c:v>0.13200000000000001</c:v>
                </c:pt>
                <c:pt idx="3">
                  <c:v>0.13600000000000001</c:v>
                </c:pt>
                <c:pt idx="4">
                  <c:v>0.13600000000000001</c:v>
                </c:pt>
                <c:pt idx="5">
                  <c:v>0.14299999999999999</c:v>
                </c:pt>
                <c:pt idx="6">
                  <c:v>0.14399999999999999</c:v>
                </c:pt>
                <c:pt idx="7">
                  <c:v>0.14699999999999999</c:v>
                </c:pt>
                <c:pt idx="8">
                  <c:v>0.14899999999999999</c:v>
                </c:pt>
                <c:pt idx="9">
                  <c:v>0.14899999999999999</c:v>
                </c:pt>
                <c:pt idx="10">
                  <c:v>0.151</c:v>
                </c:pt>
                <c:pt idx="11">
                  <c:v>0.16400000000000001</c:v>
                </c:pt>
                <c:pt idx="12">
                  <c:v>0.16600000000000001</c:v>
                </c:pt>
                <c:pt idx="13">
                  <c:v>0.18</c:v>
                </c:pt>
                <c:pt idx="14">
                  <c:v>0.185</c:v>
                </c:pt>
                <c:pt idx="15">
                  <c:v>0.187</c:v>
                </c:pt>
                <c:pt idx="16">
                  <c:v>0.19</c:v>
                </c:pt>
                <c:pt idx="17">
                  <c:v>0.192</c:v>
                </c:pt>
                <c:pt idx="19">
                  <c:v>0.19500000000000001</c:v>
                </c:pt>
                <c:pt idx="20">
                  <c:v>0.20100000000000001</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Sheet1!$C$2:$C$22</c:f>
              <c:numCache>
                <c:formatCode>General</c:formatCode>
                <c:ptCount val="21"/>
                <c:pt idx="18">
                  <c:v>0.19400000000000001</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14.8%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Sheet1!$D$2:$D$22</c:f>
              <c:numCache>
                <c:formatCode>0.0%</c:formatCode>
                <c:ptCount val="21"/>
                <c:pt idx="0">
                  <c:v>0.14799999999999999</c:v>
                </c:pt>
                <c:pt idx="1">
                  <c:v>0.14799999999999999</c:v>
                </c:pt>
                <c:pt idx="2">
                  <c:v>0.14799999999999999</c:v>
                </c:pt>
                <c:pt idx="3">
                  <c:v>0.14799999999999999</c:v>
                </c:pt>
                <c:pt idx="4">
                  <c:v>0.14799999999999999</c:v>
                </c:pt>
                <c:pt idx="5">
                  <c:v>0.14799999999999999</c:v>
                </c:pt>
                <c:pt idx="6">
                  <c:v>0.14799999999999999</c:v>
                </c:pt>
                <c:pt idx="7">
                  <c:v>0.14799999999999999</c:v>
                </c:pt>
                <c:pt idx="8">
                  <c:v>0.14799999999999999</c:v>
                </c:pt>
                <c:pt idx="9">
                  <c:v>0.14799999999999999</c:v>
                </c:pt>
                <c:pt idx="10">
                  <c:v>0.14799999999999999</c:v>
                </c:pt>
                <c:pt idx="11">
                  <c:v>0.14799999999999999</c:v>
                </c:pt>
                <c:pt idx="12">
                  <c:v>0.14799999999999999</c:v>
                </c:pt>
                <c:pt idx="13">
                  <c:v>0.14799999999999999</c:v>
                </c:pt>
                <c:pt idx="14">
                  <c:v>0.14799999999999999</c:v>
                </c:pt>
                <c:pt idx="15">
                  <c:v>0.14799999999999999</c:v>
                </c:pt>
                <c:pt idx="16">
                  <c:v>0.14799999999999999</c:v>
                </c:pt>
                <c:pt idx="17">
                  <c:v>0.14799999999999999</c:v>
                </c:pt>
                <c:pt idx="18">
                  <c:v>0.14799999999999999</c:v>
                </c:pt>
                <c:pt idx="19">
                  <c:v>0.14799999999999999</c:v>
                </c:pt>
                <c:pt idx="20">
                  <c:v>0.14799999999999999</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4265376707994006"/>
          <c:y val="0.93355499226980188"/>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0.15</c:v>
                </c:pt>
                <c:pt idx="1">
                  <c:v>0.13100000000000001</c:v>
                </c:pt>
                <c:pt idx="2">
                  <c:v>0.17299999999999999</c:v>
                </c:pt>
                <c:pt idx="3">
                  <c:v>0.13500000000000001</c:v>
                </c:pt>
                <c:pt idx="4">
                  <c:v>0.19400000000000001</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0.00%</c:formatCode>
                <c:ptCount val="5"/>
                <c:pt idx="0">
                  <c:v>0.3</c:v>
                </c:pt>
                <c:pt idx="1">
                  <c:v>0.11</c:v>
                </c:pt>
                <c:pt idx="2" formatCode="0.0%">
                  <c:v>0.17199999999999999</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4"/>
        </c:scaling>
        <c:delete val="1"/>
        <c:axPos val="t"/>
        <c:numFmt formatCode="0.00%" sourceLinked="1"/>
        <c:majorTickMark val="out"/>
        <c:minorTickMark val="none"/>
        <c:tickLblPos val="nextTo"/>
        <c:crossAx val="3820538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Bridgeton City</c:v>
                </c:pt>
                <c:pt idx="1">
                  <c:v>Vineland city</c:v>
                </c:pt>
                <c:pt idx="2">
                  <c:v>Shiloh borough</c:v>
                </c:pt>
                <c:pt idx="3">
                  <c:v>Lawrence township</c:v>
                </c:pt>
                <c:pt idx="4">
                  <c:v>Upper Deerfield township</c:v>
                </c:pt>
                <c:pt idx="5">
                  <c:v>Fairfield township</c:v>
                </c:pt>
                <c:pt idx="6">
                  <c:v>Maurice River township</c:v>
                </c:pt>
                <c:pt idx="7">
                  <c:v>Millville city </c:v>
                </c:pt>
                <c:pt idx="8">
                  <c:v>Deerfield township</c:v>
                </c:pt>
                <c:pt idx="9">
                  <c:v>Greenwich township</c:v>
                </c:pt>
              </c:strCache>
            </c:strRef>
          </c:cat>
          <c:val>
            <c:numRef>
              <c:f>Sheet1!$B$2:$B$11</c:f>
              <c:numCache>
                <c:formatCode>0.00%</c:formatCode>
                <c:ptCount val="10"/>
                <c:pt idx="0">
                  <c:v>0.214</c:v>
                </c:pt>
                <c:pt idx="1">
                  <c:v>0.113</c:v>
                </c:pt>
                <c:pt idx="2">
                  <c:v>7.2999999999999995E-2</c:v>
                </c:pt>
                <c:pt idx="3">
                  <c:v>7.0000000000000007E-2</c:v>
                </c:pt>
                <c:pt idx="4">
                  <c:v>6.9000000000000006E-2</c:v>
                </c:pt>
                <c:pt idx="5">
                  <c:v>6.5000000000000002E-2</c:v>
                </c:pt>
                <c:pt idx="6">
                  <c:v>5.6000000000000001E-2</c:v>
                </c:pt>
                <c:pt idx="7">
                  <c:v>4.2000000000000003E-2</c:v>
                </c:pt>
                <c:pt idx="8">
                  <c:v>3.5999999999999997E-2</c:v>
                </c:pt>
                <c:pt idx="9">
                  <c:v>0.03</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Cumberland county avg 10.0%</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Bridgeton City</c:v>
                </c:pt>
                <c:pt idx="1">
                  <c:v>Vineland city</c:v>
                </c:pt>
                <c:pt idx="2">
                  <c:v>Shiloh borough</c:v>
                </c:pt>
                <c:pt idx="3">
                  <c:v>Lawrence township</c:v>
                </c:pt>
                <c:pt idx="4">
                  <c:v>Upper Deerfield township</c:v>
                </c:pt>
                <c:pt idx="5">
                  <c:v>Fairfield township</c:v>
                </c:pt>
                <c:pt idx="6">
                  <c:v>Maurice River township</c:v>
                </c:pt>
                <c:pt idx="7">
                  <c:v>Millville city </c:v>
                </c:pt>
                <c:pt idx="8">
                  <c:v>Deerfield township</c:v>
                </c:pt>
                <c:pt idx="9">
                  <c:v>Greenwich township</c:v>
                </c:pt>
              </c:strCache>
            </c:strRef>
          </c:cat>
          <c:val>
            <c:numRef>
              <c:f>Sheet1!$C$2:$C$11</c:f>
              <c:numCache>
                <c:formatCode>0%</c:formatCode>
                <c:ptCount val="10"/>
                <c:pt idx="0">
                  <c:v>0.1</c:v>
                </c:pt>
                <c:pt idx="1">
                  <c:v>0.1</c:v>
                </c:pt>
                <c:pt idx="2">
                  <c:v>0.1</c:v>
                </c:pt>
                <c:pt idx="3">
                  <c:v>0.1</c:v>
                </c:pt>
                <c:pt idx="4">
                  <c:v>0.1</c:v>
                </c:pt>
                <c:pt idx="5">
                  <c:v>0.1</c:v>
                </c:pt>
                <c:pt idx="6">
                  <c:v>0.1</c:v>
                </c:pt>
                <c:pt idx="7">
                  <c:v>0.1</c:v>
                </c:pt>
                <c:pt idx="8">
                  <c:v>0.1</c:v>
                </c:pt>
                <c:pt idx="9">
                  <c:v>0.1</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25493823818897637"/>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0.124</c:v>
                </c:pt>
                <c:pt idx="1">
                  <c:v>0.26200000000000001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002074758133066E-2"/>
          <c:y val="2.4261572049140711E-2"/>
          <c:w val="0.89592326285297763"/>
          <c:h val="0.90272672630115924"/>
        </c:manualLayout>
      </c:layout>
      <c:barChart>
        <c:barDir val="bar"/>
        <c:grouping val="clustered"/>
        <c:varyColors val="0"/>
        <c:ser>
          <c:idx val="1"/>
          <c:order val="0"/>
          <c:tx>
            <c:strRef>
              <c:f>Sheet1!$B$1</c:f>
              <c:strCache>
                <c:ptCount val="1"/>
                <c:pt idx="0">
                  <c:v>2018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Sheet1!$B$2:$B$22</c:f>
              <c:numCache>
                <c:formatCode>General</c:formatCode>
                <c:ptCount val="21"/>
                <c:pt idx="5" formatCode="0">
                  <c:v>5051</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2018</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Sheet1!$C$2:$C$22</c:f>
              <c:numCache>
                <c:formatCode>0</c:formatCode>
                <c:ptCount val="21"/>
                <c:pt idx="0">
                  <c:v>2059</c:v>
                </c:pt>
                <c:pt idx="1">
                  <c:v>2411</c:v>
                </c:pt>
                <c:pt idx="2" formatCode="General">
                  <c:v>2970</c:v>
                </c:pt>
                <c:pt idx="3">
                  <c:v>3500</c:v>
                </c:pt>
                <c:pt idx="4">
                  <c:v>4284</c:v>
                </c:pt>
                <c:pt idx="5">
                  <c:v>5051</c:v>
                </c:pt>
                <c:pt idx="6">
                  <c:v>7754</c:v>
                </c:pt>
                <c:pt idx="7">
                  <c:v>8997</c:v>
                </c:pt>
                <c:pt idx="8">
                  <c:v>9004</c:v>
                </c:pt>
                <c:pt idx="9">
                  <c:v>10275</c:v>
                </c:pt>
                <c:pt idx="10">
                  <c:v>12627</c:v>
                </c:pt>
                <c:pt idx="11">
                  <c:v>13526</c:v>
                </c:pt>
                <c:pt idx="12">
                  <c:v>13311</c:v>
                </c:pt>
                <c:pt idx="13" formatCode="General">
                  <c:v>14469</c:v>
                </c:pt>
                <c:pt idx="14">
                  <c:v>16605</c:v>
                </c:pt>
                <c:pt idx="15">
                  <c:v>15638</c:v>
                </c:pt>
                <c:pt idx="16">
                  <c:v>15217</c:v>
                </c:pt>
                <c:pt idx="17">
                  <c:v>18203</c:v>
                </c:pt>
                <c:pt idx="18">
                  <c:v>18515</c:v>
                </c:pt>
                <c:pt idx="19">
                  <c:v>22189</c:v>
                </c:pt>
                <c:pt idx="20">
                  <c:v>24354</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Sheet1!$D$2:$D$22</c:f>
              <c:numCache>
                <c:formatCode>General</c:formatCode>
                <c:ptCount val="21"/>
                <c:pt idx="0">
                  <c:v>2056</c:v>
                </c:pt>
                <c:pt idx="1">
                  <c:v>2359</c:v>
                </c:pt>
                <c:pt idx="2">
                  <c:v>2936</c:v>
                </c:pt>
                <c:pt idx="3">
                  <c:v>3529</c:v>
                </c:pt>
                <c:pt idx="4">
                  <c:v>4177</c:v>
                </c:pt>
                <c:pt idx="5">
                  <c:v>4995</c:v>
                </c:pt>
                <c:pt idx="6">
                  <c:v>7577</c:v>
                </c:pt>
                <c:pt idx="7">
                  <c:v>8896</c:v>
                </c:pt>
                <c:pt idx="8">
                  <c:v>9004</c:v>
                </c:pt>
                <c:pt idx="9">
                  <c:v>9860</c:v>
                </c:pt>
                <c:pt idx="10">
                  <c:v>12496</c:v>
                </c:pt>
                <c:pt idx="11">
                  <c:v>13101</c:v>
                </c:pt>
                <c:pt idx="12">
                  <c:v>13284</c:v>
                </c:pt>
                <c:pt idx="13">
                  <c:v>14186</c:v>
                </c:pt>
                <c:pt idx="14">
                  <c:v>14364</c:v>
                </c:pt>
                <c:pt idx="15">
                  <c:v>14788</c:v>
                </c:pt>
                <c:pt idx="16">
                  <c:v>14961</c:v>
                </c:pt>
                <c:pt idx="17">
                  <c:v>17177</c:v>
                </c:pt>
                <c:pt idx="18">
                  <c:v>18583</c:v>
                </c:pt>
                <c:pt idx="19">
                  <c:v>22004</c:v>
                </c:pt>
                <c:pt idx="20">
                  <c:v>23642</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Sheet1!$E$2:$E$22</c:f>
              <c:numCache>
                <c:formatCode>General</c:formatCode>
                <c:ptCount val="21"/>
                <c:pt idx="5">
                  <c:v>4995</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Burlington</c:v>
                </c:pt>
                <c:pt idx="11">
                  <c:v>Morris</c:v>
                </c:pt>
                <c:pt idx="12">
                  <c:v>Camden</c:v>
                </c:pt>
                <c:pt idx="13">
                  <c:v>Monmouth</c:v>
                </c:pt>
                <c:pt idx="14">
                  <c:v>Union</c:v>
                </c:pt>
                <c:pt idx="15">
                  <c:v>Hudson</c:v>
                </c:pt>
                <c:pt idx="16">
                  <c:v>Passaic</c:v>
                </c:pt>
                <c:pt idx="17">
                  <c:v>Middlesex</c:v>
                </c:pt>
                <c:pt idx="18">
                  <c:v>Essex</c:v>
                </c:pt>
                <c:pt idx="19">
                  <c:v>Bergen</c:v>
                </c:pt>
                <c:pt idx="20">
                  <c:v>Ocean</c:v>
                </c:pt>
              </c:strCache>
            </c:strRef>
          </c:cat>
          <c:val>
            <c:numRef>
              <c:f>Sheet1!$B$2:$B$22</c:f>
              <c:numCache>
                <c:formatCode>General</c:formatCode>
                <c:ptCount val="21"/>
                <c:pt idx="0">
                  <c:v>75</c:v>
                </c:pt>
                <c:pt idx="1">
                  <c:v>97</c:v>
                </c:pt>
                <c:pt idx="2">
                  <c:v>116</c:v>
                </c:pt>
                <c:pt idx="3">
                  <c:v>126</c:v>
                </c:pt>
                <c:pt idx="4">
                  <c:v>171</c:v>
                </c:pt>
                <c:pt idx="6">
                  <c:v>386</c:v>
                </c:pt>
                <c:pt idx="7">
                  <c:v>404</c:v>
                </c:pt>
                <c:pt idx="8">
                  <c:v>418</c:v>
                </c:pt>
                <c:pt idx="9">
                  <c:v>459</c:v>
                </c:pt>
                <c:pt idx="10">
                  <c:v>509</c:v>
                </c:pt>
                <c:pt idx="11">
                  <c:v>715</c:v>
                </c:pt>
                <c:pt idx="12">
                  <c:v>740</c:v>
                </c:pt>
                <c:pt idx="13">
                  <c:v>904</c:v>
                </c:pt>
                <c:pt idx="14">
                  <c:v>931</c:v>
                </c:pt>
                <c:pt idx="15">
                  <c:v>1036</c:v>
                </c:pt>
                <c:pt idx="16">
                  <c:v>1073</c:v>
                </c:pt>
                <c:pt idx="17">
                  <c:v>1381</c:v>
                </c:pt>
                <c:pt idx="18">
                  <c:v>1401</c:v>
                </c:pt>
                <c:pt idx="19">
                  <c:v>1411</c:v>
                </c:pt>
                <c:pt idx="20">
                  <c:v>1667</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Burlington</c:v>
                </c:pt>
                <c:pt idx="11">
                  <c:v>Morris</c:v>
                </c:pt>
                <c:pt idx="12">
                  <c:v>Camden</c:v>
                </c:pt>
                <c:pt idx="13">
                  <c:v>Monmouth</c:v>
                </c:pt>
                <c:pt idx="14">
                  <c:v>Union</c:v>
                </c:pt>
                <c:pt idx="15">
                  <c:v>Hudson</c:v>
                </c:pt>
                <c:pt idx="16">
                  <c:v>Passaic</c:v>
                </c:pt>
                <c:pt idx="17">
                  <c:v>Middlesex</c:v>
                </c:pt>
                <c:pt idx="18">
                  <c:v>Essex</c:v>
                </c:pt>
                <c:pt idx="19">
                  <c:v>Bergen</c:v>
                </c:pt>
                <c:pt idx="20">
                  <c:v>Ocean</c:v>
                </c:pt>
              </c:strCache>
            </c:strRef>
          </c:cat>
          <c:val>
            <c:numRef>
              <c:f>Sheet1!$C$2:$C$22</c:f>
              <c:numCache>
                <c:formatCode>General</c:formatCode>
                <c:ptCount val="21"/>
                <c:pt idx="5">
                  <c:v>196</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0.73299999999999998</c:v>
                </c:pt>
                <c:pt idx="1">
                  <c:v>0.71099999999999997</c:v>
                </c:pt>
                <c:pt idx="2">
                  <c:v>0.71199999999999997</c:v>
                </c:pt>
                <c:pt idx="3">
                  <c:v>0.72199999999999998</c:v>
                </c:pt>
                <c:pt idx="4">
                  <c:v>0.71199999999999997</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0.63635</cdr:x>
      <cdr:y>0.88822</cdr:y>
    </cdr:from>
    <cdr:to>
      <cdr:x>0.8426</cdr:x>
      <cdr:y>0.93041</cdr:y>
    </cdr:to>
    <cdr:sp macro="" textlink="">
      <cdr:nvSpPr>
        <cdr:cNvPr id="4" name="TextBox 3"/>
        <cdr:cNvSpPr txBox="1"/>
      </cdr:nvSpPr>
      <cdr:spPr>
        <a:xfrm xmlns:a="http://schemas.openxmlformats.org/drawingml/2006/main">
          <a:off x="5172255" y="4812974"/>
          <a:ext cx="16764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0.5042</cdr:x>
      <cdr:y>0.78561</cdr:y>
    </cdr:from>
    <cdr:to>
      <cdr:x>0.6584</cdr:x>
      <cdr:y>0.82451</cdr:y>
    </cdr:to>
    <cdr:sp macro="" textlink="">
      <cdr:nvSpPr>
        <cdr:cNvPr id="2" name="TextBox 5"/>
        <cdr:cNvSpPr txBox="1"/>
      </cdr:nvSpPr>
      <cdr:spPr>
        <a:xfrm xmlns:a="http://schemas.openxmlformats.org/drawingml/2006/main">
          <a:off x="3063713" y="4662347"/>
          <a:ext cx="936971" cy="23085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smtClean="0">
              <a:latin typeface="Franklin Gothic Medium" panose="020B0603020102020204" pitchFamily="34" charset="0"/>
            </a:rPr>
            <a:t>NJ avg. 4.3%</a:t>
          </a:r>
          <a:endParaRPr lang="en-US" sz="900" dirty="0">
            <a:latin typeface="Franklin Gothic Medium" panose="020B06030201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2/15/2021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2/15/2021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www.cgsresourcenet.org/"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Revision 2/15/2021</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Bridgeton City has the lowest proportion of residents who speak English-only, while Downe township has the highest proportion of residents who speak English-only.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 illustrate variation of language in this county, municipalities are organized by lowest, midrange, and highest percentages of English-only language speakers.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a:p>
        </p:txBody>
      </p:sp>
    </p:spTree>
    <p:extLst>
      <p:ext uri="{BB962C8B-B14F-4D97-AF65-F5344CB8AC3E}">
        <p14:creationId xmlns:p14="http://schemas.microsoft.com/office/powerpoint/2010/main" val="2914603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total number of children in this county is the 6th lowest in NJ. (Note that total county population size has not been accounted for in this indicator).</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a:p>
        </p:txBody>
      </p:sp>
    </p:spTree>
    <p:extLst>
      <p:ext uri="{BB962C8B-B14F-4D97-AF65-F5344CB8AC3E}">
        <p14:creationId xmlns:p14="http://schemas.microsoft.com/office/powerpoint/2010/main" val="461474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children between the ages of 6-11 years old is the largest group. </a:t>
            </a:r>
          </a:p>
          <a:p>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19</a:t>
            </a:fld>
            <a:endParaRPr lang="en-US"/>
          </a:p>
        </p:txBody>
      </p:sp>
    </p:spTree>
    <p:extLst>
      <p:ext uri="{BB962C8B-B14F-4D97-AF65-F5344CB8AC3E}">
        <p14:creationId xmlns:p14="http://schemas.microsoft.com/office/powerpoint/2010/main" val="3459688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Vineland city has the highest </a:t>
            </a:r>
            <a:r>
              <a:rPr lang="en-US" sz="1200" kern="1200" dirty="0" smtClean="0">
                <a:solidFill>
                  <a:schemeClr val="tx1"/>
                </a:solidFill>
                <a:effectLst/>
                <a:latin typeface="+mn-lt"/>
                <a:ea typeface="+mn-ea"/>
                <a:cs typeface="+mn-cs"/>
              </a:rPr>
              <a:t>number </a:t>
            </a:r>
            <a:r>
              <a:rPr lang="en-US" sz="1200" kern="1200" dirty="0" smtClean="0">
                <a:solidFill>
                  <a:schemeClr val="tx1"/>
                </a:solidFill>
                <a:effectLst/>
                <a:latin typeface="+mn-lt"/>
                <a:ea typeface="+mn-ea"/>
                <a:cs typeface="+mn-cs"/>
              </a:rPr>
              <a:t>of children. </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20</a:t>
            </a:fld>
            <a:endParaRPr lang="en-US"/>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At the point in time of December 31, 2019, this county had the 9th highest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served (from workbook and the data table behind graph 1.13):</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In-home:  1694</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Out-of-home placement: 239</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NJ, the numbers of children served: </a:t>
            </a:r>
          </a:p>
          <a:p>
            <a:r>
              <a:rPr lang="en-US" sz="1200" kern="1200" dirty="0" smtClean="0">
                <a:solidFill>
                  <a:schemeClr val="tx1"/>
                </a:solidFill>
                <a:effectLst/>
                <a:latin typeface="+mn-lt"/>
                <a:ea typeface="+mn-ea"/>
                <a:cs typeface="+mn-cs"/>
              </a:rPr>
              <a:t>40,147 (in-home); 4,458 (out-of-home placement); 44,632 (total)</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As this data is from a single point-in-time (last day of the 2019 calendar year) the number of children served in total across the full year by CP&amp;P would be higher.</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a:p>
        </p:txBody>
      </p:sp>
    </p:spTree>
    <p:extLst>
      <p:ext uri="{BB962C8B-B14F-4D97-AF65-F5344CB8AC3E}">
        <p14:creationId xmlns:p14="http://schemas.microsoft.com/office/powerpoint/2010/main" val="3225056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At the point in time of December 31 each year, the number of children in CP&amp;P out-of-home placements varied slightly across years.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As this data is from a single point-in-time (last day of the 2019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a:p>
        </p:txBody>
      </p:sp>
    </p:spTree>
    <p:extLst>
      <p:ext uri="{BB962C8B-B14F-4D97-AF65-F5344CB8AC3E}">
        <p14:creationId xmlns:p14="http://schemas.microsoft.com/office/powerpoint/2010/main" val="3061147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families living in poverty is higher than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NJ average.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4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percentage of families living in poverty has tended to decrease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 time.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Census Bureau’s determination of poverty status: </a:t>
            </a:r>
            <a:r>
              <a:rPr lang="en-US" sz="1200" kern="1200" dirty="0" smtClean="0">
                <a:solidFill>
                  <a:schemeClr val="tx1"/>
                </a:solidFill>
                <a:effectLst/>
                <a:latin typeface="+mn-lt"/>
                <a:ea typeface="+mn-ea"/>
                <a:cs typeface="+mn-cs"/>
              </a:rPr>
              <a:t>Poverty</a:t>
            </a:r>
            <a:r>
              <a:rPr lang="en-US" sz="1200" kern="1200" baseline="0" dirty="0" smtClean="0">
                <a:solidFill>
                  <a:schemeClr val="tx1"/>
                </a:solidFill>
                <a:effectLst/>
                <a:latin typeface="+mn-lt"/>
                <a:ea typeface="+mn-ea"/>
                <a:cs typeface="+mn-cs"/>
              </a:rPr>
              <a:t> status is based on </a:t>
            </a:r>
            <a:r>
              <a:rPr lang="en-US" sz="1200" kern="1200" dirty="0" smtClean="0">
                <a:solidFill>
                  <a:schemeClr val="tx1"/>
                </a:solidFill>
                <a:effectLst/>
                <a:latin typeface="+mn-lt"/>
                <a:ea typeface="+mn-ea"/>
                <a:cs typeface="+mn-cs"/>
              </a:rPr>
              <a:t>total family income in the last 12 months, which is compared to a poverty threshold related to their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family size, number of related children,</a:t>
            </a:r>
            <a:r>
              <a:rPr lang="en-US" sz="1200" kern="1200" baseline="0" dirty="0" smtClean="0">
                <a:solidFill>
                  <a:schemeClr val="tx1"/>
                </a:solidFill>
                <a:effectLst/>
                <a:latin typeface="+mn-lt"/>
                <a:ea typeface="+mn-ea"/>
                <a:cs typeface="+mn-cs"/>
              </a:rPr>
              <a:t> and for 1- and 2- person families, age of householder</a:t>
            </a:r>
            <a:r>
              <a:rPr lang="en-US" sz="1200" kern="1200" dirty="0" smtClean="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a:p>
        </p:txBody>
      </p:sp>
    </p:spTree>
    <p:extLst>
      <p:ext uri="{BB962C8B-B14F-4D97-AF65-F5344CB8AC3E}">
        <p14:creationId xmlns:p14="http://schemas.microsoft.com/office/powerpoint/2010/main" val="4035730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Bridgeton City and Lawrence</a:t>
            </a:r>
            <a:r>
              <a:rPr lang="en-US" sz="1200" kern="1200" baseline="0" dirty="0" smtClean="0">
                <a:solidFill>
                  <a:schemeClr val="tx1"/>
                </a:solidFill>
                <a:effectLst/>
                <a:latin typeface="+mn-lt"/>
                <a:ea typeface="+mn-ea"/>
                <a:cs typeface="+mn-cs"/>
              </a:rPr>
              <a:t> h</a:t>
            </a:r>
            <a:r>
              <a:rPr lang="en-US" sz="1200" kern="1200" dirty="0" smtClean="0">
                <a:solidFill>
                  <a:schemeClr val="tx1"/>
                </a:solidFill>
                <a:effectLst/>
                <a:latin typeface="+mn-lt"/>
                <a:ea typeface="+mn-ea"/>
                <a:cs typeface="+mn-cs"/>
              </a:rPr>
              <a:t>ave the highest poverty rates.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a:p>
        </p:txBody>
      </p:sp>
    </p:spTree>
    <p:extLst>
      <p:ext uri="{BB962C8B-B14F-4D97-AF65-F5344CB8AC3E}">
        <p14:creationId xmlns:p14="http://schemas.microsoft.com/office/powerpoint/2010/main" val="2561492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most costly of</a:t>
            </a:r>
            <a:r>
              <a:rPr lang="en-US" sz="1200" kern="1200" baseline="0" dirty="0" smtClean="0">
                <a:solidFill>
                  <a:schemeClr val="tx1"/>
                </a:solidFill>
                <a:effectLst/>
                <a:latin typeface="+mn-lt"/>
                <a:ea typeface="+mn-ea"/>
                <a:cs typeface="+mn-cs"/>
              </a:rPr>
              <a:t> these </a:t>
            </a:r>
            <a:r>
              <a:rPr lang="en-US" sz="1200" kern="1200" dirty="0" smtClean="0">
                <a:solidFill>
                  <a:schemeClr val="tx1"/>
                </a:solidFill>
                <a:effectLst/>
                <a:latin typeface="+mn-lt"/>
                <a:ea typeface="+mn-ea"/>
                <a:cs typeface="+mn-cs"/>
              </a:rPr>
              <a:t>budget components in this county tends to be Child Care.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27</a:t>
            </a:fld>
            <a:endParaRPr lang="en-US"/>
          </a:p>
        </p:txBody>
      </p:sp>
    </p:spTree>
    <p:extLst>
      <p:ext uri="{BB962C8B-B14F-4D97-AF65-F5344CB8AC3E}">
        <p14:creationId xmlns:p14="http://schemas.microsoft.com/office/powerpoint/2010/main" val="3740499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 is the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least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expensive NJ county to live in, based on EPI’s Family Budget Calculator total annual cost of living estimates.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Economic Policy Institute’s Family Budget Calculator estimates community-specific costs for a two-parent,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two-child family to provide a measure of economic security in America.</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a:p>
        </p:txBody>
      </p:sp>
    </p:spTree>
    <p:extLst>
      <p:ext uri="{BB962C8B-B14F-4D97-AF65-F5344CB8AC3E}">
        <p14:creationId xmlns:p14="http://schemas.microsoft.com/office/powerpoint/2010/main" val="2564515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a:p>
        </p:txBody>
      </p:sp>
    </p:spTree>
    <p:extLst>
      <p:ext uri="{BB962C8B-B14F-4D97-AF65-F5344CB8AC3E}">
        <p14:creationId xmlns:p14="http://schemas.microsoft.com/office/powerpoint/2010/main" val="2768670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household income is lower than the national median and lower than the state median.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household income tended to increase 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Median Household Income.</a:t>
            </a:r>
            <a:r>
              <a:rPr lang="en-US" sz="1200" kern="1200" dirty="0" smtClean="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30</a:t>
            </a:fld>
            <a:endParaRPr lang="en-US"/>
          </a:p>
        </p:txBody>
      </p:sp>
    </p:spTree>
    <p:extLst>
      <p:ext uri="{BB962C8B-B14F-4D97-AF65-F5344CB8AC3E}">
        <p14:creationId xmlns:p14="http://schemas.microsoft.com/office/powerpoint/2010/main" val="4221304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Bridgeton City and Commercial have the lowest median household income.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Median Household Income.</a:t>
            </a:r>
            <a:r>
              <a:rPr lang="en-US" sz="1200" kern="1200" dirty="0" smtClean="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a:p>
        </p:txBody>
      </p:sp>
    </p:spTree>
    <p:extLst>
      <p:ext uri="{BB962C8B-B14F-4D97-AF65-F5344CB8AC3E}">
        <p14:creationId xmlns:p14="http://schemas.microsoft.com/office/powerpoint/2010/main" val="1861706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households experiencing severe cost burden is higher than the NJ average.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33</a:t>
            </a:fld>
            <a:endParaRPr lang="en-US"/>
          </a:p>
        </p:txBody>
      </p:sp>
    </p:spTree>
    <p:extLst>
      <p:ext uri="{BB962C8B-B14F-4D97-AF65-F5344CB8AC3E}">
        <p14:creationId xmlns:p14="http://schemas.microsoft.com/office/powerpoint/2010/main" val="3364086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households experiencing severe housing burden has tended to remain mostly steady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a:t>
            </a:r>
            <a:r>
              <a:rPr lang="en-US" sz="1200" kern="1200" baseline="0" dirty="0" smtClean="0">
                <a:solidFill>
                  <a:schemeClr val="tx1"/>
                </a:solidFill>
                <a:effectLst/>
                <a:latin typeface="+mn-lt"/>
                <a:ea typeface="+mn-ea"/>
                <a:cs typeface="+mn-cs"/>
              </a:rPr>
              <a:t> time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a:p>
        </p:txBody>
      </p:sp>
    </p:spTree>
    <p:extLst>
      <p:ext uri="{BB962C8B-B14F-4D97-AF65-F5344CB8AC3E}">
        <p14:creationId xmlns:p14="http://schemas.microsoft.com/office/powerpoint/2010/main" val="3976587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food insecurity rate is higher than the state average and is higher than the U.S. national average.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b="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US" dirty="0" smtClean="0"/>
          </a:p>
          <a:p>
            <a:r>
              <a:rPr lang="en-US" sz="1200" kern="1200" dirty="0" smtClean="0">
                <a:solidFill>
                  <a:schemeClr val="tx1"/>
                </a:solidFill>
                <a:effectLst/>
                <a:latin typeface="+mn-lt"/>
                <a:ea typeface="+mn-ea"/>
                <a:cs typeface="+mn-cs"/>
              </a:rPr>
              <a:t>Food insecurity rates decreased for most counties from 2015-2017.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a:t>
            </a:r>
            <a:r>
              <a:rPr lang="en-US" sz="1200" kern="1200" smtClean="0">
                <a:solidFill>
                  <a:schemeClr val="tx1"/>
                </a:solidFill>
                <a:effectLst/>
                <a:latin typeface="+mn-lt"/>
                <a:ea typeface="+mn-ea"/>
                <a:cs typeface="+mn-cs"/>
              </a:rPr>
              <a:t>Due to this, data prior to 2018 won't be comparable to prior years.</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36</a:t>
            </a:fld>
            <a:endParaRPr lang="en-US"/>
          </a:p>
        </p:txBody>
      </p:sp>
    </p:spTree>
    <p:extLst>
      <p:ext uri="{BB962C8B-B14F-4D97-AF65-F5344CB8AC3E}">
        <p14:creationId xmlns:p14="http://schemas.microsoft.com/office/powerpoint/2010/main" val="3607089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women, infants and children enrolled in the WIC Nutrition Program has tended to decrease between 2014 and 2018.</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receiving FRL has tended to vary across the school years shown.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receiving NJ SNAP benefits (formerly food stamps) has tended to decrease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between 2016 and 2020.</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NJ SNAP</a:t>
            </a:r>
            <a:r>
              <a:rPr lang="en-US" sz="1200" kern="1200" dirty="0" smtClean="0">
                <a:solidFill>
                  <a:schemeClr val="tx1"/>
                </a:solidFill>
                <a:effectLst/>
                <a:latin typeface="+mn-lt"/>
                <a:ea typeface="+mn-ea"/>
                <a:cs typeface="+mn-cs"/>
              </a:rPr>
              <a:t>, formerly </a:t>
            </a:r>
            <a:r>
              <a:rPr lang="en-US" sz="1200" b="1" kern="1200" dirty="0" smtClean="0">
                <a:solidFill>
                  <a:schemeClr val="tx1"/>
                </a:solidFill>
                <a:effectLst/>
                <a:latin typeface="+mn-lt"/>
                <a:ea typeface="+mn-ea"/>
                <a:cs typeface="+mn-cs"/>
              </a:rPr>
              <a:t>Food Stamps</a:t>
            </a:r>
            <a:r>
              <a:rPr lang="en-US" sz="1200" kern="1200" dirty="0" smtClean="0">
                <a:solidFill>
                  <a:schemeClr val="tx1"/>
                </a:solidFill>
                <a:effectLst/>
                <a:latin typeface="+mn-lt"/>
                <a:ea typeface="+mn-ea"/>
                <a:cs typeface="+mn-cs"/>
              </a:rPr>
              <a:t>, is </a:t>
            </a:r>
            <a:r>
              <a:rPr lang="en-US" sz="1200" b="1" kern="1200" dirty="0" smtClean="0">
                <a:solidFill>
                  <a:schemeClr val="tx1"/>
                </a:solidFill>
                <a:effectLst/>
                <a:latin typeface="+mn-lt"/>
                <a:ea typeface="+mn-ea"/>
                <a:cs typeface="+mn-cs"/>
              </a:rPr>
              <a:t>New Jersey's Supplemental Nutrition Assistance Program</a:t>
            </a:r>
            <a:r>
              <a:rPr lang="en-US" sz="1200" kern="1200" dirty="0" smtClean="0">
                <a:solidFill>
                  <a:schemeClr val="tx1"/>
                </a:solidFill>
                <a:effectLst/>
                <a:latin typeface="+mn-lt"/>
                <a:ea typeface="+mn-ea"/>
                <a:cs typeface="+mn-cs"/>
              </a:rPr>
              <a:t> that can help low-income families buy the groceries they need to eat healthy. </a:t>
            </a:r>
          </a:p>
          <a:p>
            <a:r>
              <a:rPr lang="en-US" sz="1200" kern="1200" dirty="0" smtClean="0">
                <a:solidFill>
                  <a:schemeClr val="tx1"/>
                </a:solidFill>
                <a:effectLst/>
                <a:latin typeface="+mn-lt"/>
                <a:ea typeface="+mn-ea"/>
                <a:cs typeface="+mn-cs"/>
              </a:rPr>
              <a:t>Eligibility depends on several factors like income, household size, resources, etc.  Visit </a:t>
            </a:r>
            <a:r>
              <a:rPr lang="en-US" sz="1200" u="sng" kern="1200" dirty="0" smtClean="0">
                <a:solidFill>
                  <a:schemeClr val="tx1"/>
                </a:solidFill>
                <a:effectLst/>
                <a:latin typeface="+mn-lt"/>
                <a:ea typeface="+mn-ea"/>
                <a:cs typeface="+mn-cs"/>
              </a:rPr>
              <a:t>https://www.nj.gov/humanservices/dfd/programs/njsnap/</a:t>
            </a:r>
            <a:r>
              <a:rPr lang="en-US" sz="1200" kern="1200" dirty="0" smtClean="0">
                <a:solidFill>
                  <a:schemeClr val="tx1"/>
                </a:solidFill>
                <a:effectLst/>
                <a:latin typeface="+mn-lt"/>
                <a:ea typeface="+mn-ea"/>
                <a:cs typeface="+mn-cs"/>
              </a:rPr>
              <a:t>  for  information on eligibility standards and program participation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a:p>
        </p:txBody>
      </p:sp>
    </p:spTree>
    <p:extLst>
      <p:ext uri="{BB962C8B-B14F-4D97-AF65-F5344CB8AC3E}">
        <p14:creationId xmlns:p14="http://schemas.microsoft.com/office/powerpoint/2010/main" val="1754227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Infant, toddler, and pre-K median monthly childcare costs in this county tend to be the</a:t>
            </a:r>
            <a:r>
              <a:rPr lang="en-US" sz="1200" kern="1200" baseline="0" dirty="0" smtClean="0">
                <a:solidFill>
                  <a:schemeClr val="tx1"/>
                </a:solidFill>
                <a:effectLst/>
                <a:latin typeface="+mn-lt"/>
                <a:ea typeface="+mn-ea"/>
                <a:cs typeface="+mn-cs"/>
              </a:rPr>
              <a:t> lowest in </a:t>
            </a:r>
            <a:r>
              <a:rPr lang="en-US" sz="1200" kern="1200" dirty="0" smtClean="0">
                <a:solidFill>
                  <a:schemeClr val="tx1"/>
                </a:solidFill>
                <a:effectLst/>
                <a:latin typeface="+mn-lt"/>
                <a:ea typeface="+mn-ea"/>
                <a:cs typeface="+mn-cs"/>
              </a:rPr>
              <a:t>the state.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39</a:t>
            </a:fld>
            <a:endParaRPr lang="en-US"/>
          </a:p>
        </p:txBody>
      </p:sp>
    </p:spTree>
    <p:extLst>
      <p:ext uri="{BB962C8B-B14F-4D97-AF65-F5344CB8AC3E}">
        <p14:creationId xmlns:p14="http://schemas.microsoft.com/office/powerpoint/2010/main" val="1707678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When compared to the county’s median household income, costs appear</a:t>
            </a:r>
            <a:r>
              <a:rPr lang="en-US" sz="1200" kern="1200" baseline="0" dirty="0" smtClean="0">
                <a:solidFill>
                  <a:schemeClr val="tx1"/>
                </a:solidFill>
                <a:effectLst/>
                <a:latin typeface="+mn-lt"/>
                <a:ea typeface="+mn-ea"/>
                <a:cs typeface="+mn-cs"/>
              </a:rPr>
              <a:t> around as expected </a:t>
            </a:r>
            <a:r>
              <a:rPr lang="en-US" sz="1200" kern="1200" dirty="0" smtClean="0">
                <a:solidFill>
                  <a:schemeClr val="tx1"/>
                </a:solidFill>
                <a:effectLst/>
                <a:latin typeface="+mn-lt"/>
                <a:ea typeface="+mn-ea"/>
                <a:cs typeface="+mn-cs"/>
              </a:rPr>
              <a:t>for infant, toddler,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pre-K children.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a:p>
        </p:txBody>
      </p:sp>
    </p:spTree>
    <p:extLst>
      <p:ext uri="{BB962C8B-B14F-4D97-AF65-F5344CB8AC3E}">
        <p14:creationId xmlns:p14="http://schemas.microsoft.com/office/powerpoint/2010/main" val="32445047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commuters tend to have a shorter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commute time to work as compared to the state average of 33.1 minutes.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average travel time to work has tended to increase slightly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 time.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a:p>
        </p:txBody>
      </p:sp>
    </p:spTree>
    <p:extLst>
      <p:ext uri="{BB962C8B-B14F-4D97-AF65-F5344CB8AC3E}">
        <p14:creationId xmlns:p14="http://schemas.microsoft.com/office/powerpoint/2010/main" val="19228936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Greenwich township and Stow Creek</a:t>
            </a:r>
            <a:r>
              <a:rPr lang="en-US" sz="1200" kern="1200" baseline="0" dirty="0" smtClean="0">
                <a:solidFill>
                  <a:schemeClr val="tx1"/>
                </a:solidFill>
                <a:effectLst/>
                <a:latin typeface="+mn-lt"/>
                <a:ea typeface="+mn-ea"/>
                <a:cs typeface="+mn-cs"/>
              </a:rPr>
              <a:t> township </a:t>
            </a:r>
            <a:r>
              <a:rPr lang="en-US" sz="1200" kern="1200" dirty="0" smtClean="0">
                <a:solidFill>
                  <a:schemeClr val="tx1"/>
                </a:solidFill>
                <a:effectLst/>
                <a:latin typeface="+mn-lt"/>
                <a:ea typeface="+mn-ea"/>
                <a:cs typeface="+mn-cs"/>
              </a:rPr>
              <a:t>have the longest average commute times.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a:p>
        </p:txBody>
      </p:sp>
    </p:spTree>
    <p:extLst>
      <p:ext uri="{BB962C8B-B14F-4D97-AF65-F5344CB8AC3E}">
        <p14:creationId xmlns:p14="http://schemas.microsoft.com/office/powerpoint/2010/main" val="3993628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a:p>
        </p:txBody>
      </p:sp>
    </p:spTree>
    <p:extLst>
      <p:ext uri="{BB962C8B-B14F-4D97-AF65-F5344CB8AC3E}">
        <p14:creationId xmlns:p14="http://schemas.microsoft.com/office/powerpoint/2010/main" val="16789134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Residents in this county spend the</a:t>
            </a:r>
            <a:r>
              <a:rPr lang="en-US" sz="1200" kern="1200" baseline="0" dirty="0" smtClean="0">
                <a:solidFill>
                  <a:schemeClr val="tx1"/>
                </a:solidFill>
                <a:effectLst/>
                <a:latin typeface="+mn-lt"/>
                <a:ea typeface="+mn-ea"/>
                <a:cs typeface="+mn-cs"/>
              </a:rPr>
              <a:t> highest</a:t>
            </a:r>
            <a:r>
              <a:rPr lang="en-US" sz="1200" kern="1200" dirty="0" smtClean="0">
                <a:solidFill>
                  <a:schemeClr val="tx1"/>
                </a:solidFill>
                <a:effectLst/>
                <a:latin typeface="+mn-lt"/>
                <a:ea typeface="+mn-ea"/>
                <a:cs typeface="+mn-cs"/>
              </a:rPr>
              <a:t> proportion of their income on transportation as compared to other NJ counties.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Results are based on a "typical regional" profile for income, commuters, and household size for the county. These values are included in Table 8.4 of the County workbook.</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a:p>
        </p:txBody>
      </p:sp>
    </p:spTree>
    <p:extLst>
      <p:ext uri="{BB962C8B-B14F-4D97-AF65-F5344CB8AC3E}">
        <p14:creationId xmlns:p14="http://schemas.microsoft.com/office/powerpoint/2010/main" val="2162283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annual cost of car ownership in this county is estimated to be the 10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as compared to other NJ counties.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"Total Auto Cost" is the sum of "Annual Auto Ownership Cost" and "Annual Gas Cost". [“Annual Gas Cost” is based on the NJ state average of $2.30/gallon from December 10, 2020].  These values are included in Table 8.5 of the County workbook.</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a:p>
        </p:txBody>
      </p:sp>
    </p:spTree>
    <p:extLst>
      <p:ext uri="{BB962C8B-B14F-4D97-AF65-F5344CB8AC3E}">
        <p14:creationId xmlns:p14="http://schemas.microsoft.com/office/powerpoint/2010/main" val="17397198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minors without insurance is lower than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state average.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Only 4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minors without insurance has tended to vary over time.</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47</a:t>
            </a:fld>
            <a:endParaRPr lang="en-US"/>
          </a:p>
        </p:txBody>
      </p:sp>
    </p:spTree>
    <p:extLst>
      <p:ext uri="{BB962C8B-B14F-4D97-AF65-F5344CB8AC3E}">
        <p14:creationId xmlns:p14="http://schemas.microsoft.com/office/powerpoint/2010/main" val="8967104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Upper Deerfield</a:t>
            </a:r>
            <a:r>
              <a:rPr lang="en-US" sz="1200" kern="1200" baseline="0" dirty="0" smtClean="0">
                <a:solidFill>
                  <a:schemeClr val="tx1"/>
                </a:solidFill>
                <a:effectLst/>
                <a:latin typeface="+mn-lt"/>
                <a:ea typeface="+mn-ea"/>
                <a:cs typeface="+mn-cs"/>
              </a:rPr>
              <a:t> township and Bridgeton City </a:t>
            </a:r>
            <a:r>
              <a:rPr lang="en-US" sz="1200" kern="1200" dirty="0" smtClean="0">
                <a:solidFill>
                  <a:schemeClr val="tx1"/>
                </a:solidFill>
                <a:effectLst/>
                <a:latin typeface="+mn-lt"/>
                <a:ea typeface="+mn-ea"/>
                <a:cs typeface="+mn-cs"/>
              </a:rPr>
              <a:t>have the largest percentages of minors without insurance.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48</a:t>
            </a:fld>
            <a:endParaRPr lang="en-US"/>
          </a:p>
        </p:txBody>
      </p:sp>
    </p:spTree>
    <p:extLst>
      <p:ext uri="{BB962C8B-B14F-4D97-AF65-F5344CB8AC3E}">
        <p14:creationId xmlns:p14="http://schemas.microsoft.com/office/powerpoint/2010/main" val="42178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Without accounting for population size, this county has the 9</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a:p>
        </p:txBody>
      </p:sp>
    </p:spTree>
    <p:extLst>
      <p:ext uri="{BB962C8B-B14F-4D97-AF65-F5344CB8AC3E}">
        <p14:creationId xmlns:p14="http://schemas.microsoft.com/office/powerpoint/2010/main" val="2797260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a:p>
        </p:txBody>
      </p:sp>
    </p:spTree>
    <p:extLst>
      <p:ext uri="{BB962C8B-B14F-4D97-AF65-F5344CB8AC3E}">
        <p14:creationId xmlns:p14="http://schemas.microsoft.com/office/powerpoint/2010/main" val="223496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child immunization rates have tended to vary over time.</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51</a:t>
            </a:fld>
            <a:endParaRPr lang="en-US"/>
          </a:p>
        </p:txBody>
      </p:sp>
    </p:spTree>
    <p:extLst>
      <p:ext uri="{BB962C8B-B14F-4D97-AF65-F5344CB8AC3E}">
        <p14:creationId xmlns:p14="http://schemas.microsoft.com/office/powerpoint/2010/main" val="2000595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a:t>
            </a:r>
            <a:r>
              <a:rPr lang="en-US" sz="1200" kern="1200" dirty="0" smtClean="0">
                <a:solidFill>
                  <a:schemeClr val="tx1"/>
                </a:solidFill>
                <a:effectLst/>
                <a:latin typeface="+mn-lt"/>
                <a:ea typeface="+mn-ea"/>
                <a:cs typeface="+mn-cs"/>
              </a:rPr>
              <a:t>4</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lowest reports of late or lack of prenatal care of the NJ counties.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a:p>
        </p:txBody>
      </p:sp>
    </p:spTree>
    <p:extLst>
      <p:ext uri="{BB962C8B-B14F-4D97-AF65-F5344CB8AC3E}">
        <p14:creationId xmlns:p14="http://schemas.microsoft.com/office/powerpoint/2010/main" val="24562025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reports of late or lack of prenatal care has increased slightly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53</a:t>
            </a:fld>
            <a:endParaRPr lang="en-US"/>
          </a:p>
        </p:txBody>
      </p:sp>
    </p:spTree>
    <p:extLst>
      <p:ext uri="{BB962C8B-B14F-4D97-AF65-F5344CB8AC3E}">
        <p14:creationId xmlns:p14="http://schemas.microsoft.com/office/powerpoint/2010/main" val="1127909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Employees in this county tend to earn a  lower weekly wage as compared to the state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average weekly wage has increased slightly over time. </a:t>
            </a: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a:p>
        </p:txBody>
      </p:sp>
    </p:spTree>
    <p:extLst>
      <p:ext uri="{BB962C8B-B14F-4D97-AF65-F5344CB8AC3E}">
        <p14:creationId xmlns:p14="http://schemas.microsoft.com/office/powerpoint/2010/main" val="1158616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Differences between the county and the state’s demographic make-up include higher proportions of Hispanic and Black/African</a:t>
            </a:r>
            <a:r>
              <a:rPr lang="en-US" sz="1200" kern="1200" baseline="0" dirty="0" smtClean="0">
                <a:solidFill>
                  <a:schemeClr val="tx1"/>
                </a:solidFill>
                <a:effectLst/>
                <a:latin typeface="+mn-lt"/>
                <a:ea typeface="+mn-ea"/>
                <a:cs typeface="+mn-cs"/>
              </a:rPr>
              <a:t> American </a:t>
            </a:r>
            <a:r>
              <a:rPr lang="en-US" sz="1200" kern="1200" dirty="0" smtClean="0">
                <a:solidFill>
                  <a:schemeClr val="tx1"/>
                </a:solidFill>
                <a:effectLst/>
                <a:latin typeface="+mn-lt"/>
                <a:ea typeface="+mn-ea"/>
                <a:cs typeface="+mn-cs"/>
              </a:rPr>
              <a:t>minority residents, and lower proportions of Asian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residents in this county.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a:p>
        </p:txBody>
      </p:sp>
    </p:spTree>
    <p:extLst>
      <p:ext uri="{BB962C8B-B14F-4D97-AF65-F5344CB8AC3E}">
        <p14:creationId xmlns:p14="http://schemas.microsoft.com/office/powerpoint/2010/main" val="6664787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The county’s unemployment rate tends to be slightly higher than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state's rate, and tends to follow a similar pattern across the year.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Starting in March 2020, unemployment rates tended to increase due to the COVID-19 pandemic</a:t>
            </a:r>
            <a:r>
              <a:rPr lang="en-US" sz="1200" kern="1200" baseline="0" dirty="0" smtClean="0">
                <a:solidFill>
                  <a:schemeClr val="tx1"/>
                </a:solidFill>
                <a:effectLst/>
                <a:latin typeface="+mn-lt"/>
                <a:ea typeface="+mn-ea"/>
                <a:cs typeface="+mn-cs"/>
              </a:rPr>
              <a:t> and associated shutdowns.</a:t>
            </a:r>
            <a:endParaRPr lang="en-US"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Not seasonally adjusted.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a:p>
        </p:txBody>
      </p:sp>
    </p:spTree>
    <p:extLst>
      <p:ext uri="{BB962C8B-B14F-4D97-AF65-F5344CB8AC3E}">
        <p14:creationId xmlns:p14="http://schemas.microsoft.com/office/powerpoint/2010/main" val="309805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unemployment rate is higher than the state median.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Not seasonally adjusted.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a:p>
        </p:txBody>
      </p:sp>
    </p:spTree>
    <p:extLst>
      <p:ext uri="{BB962C8B-B14F-4D97-AF65-F5344CB8AC3E}">
        <p14:creationId xmlns:p14="http://schemas.microsoft.com/office/powerpoint/2010/main" val="32544154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each NJ county, with the exception of Cape May,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a:p>
        </p:txBody>
      </p:sp>
    </p:spTree>
    <p:extLst>
      <p:ext uri="{BB962C8B-B14F-4D97-AF65-F5344CB8AC3E}">
        <p14:creationId xmlns:p14="http://schemas.microsoft.com/office/powerpoint/2010/main" val="19881716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state median income is higher than the national median income for both males and females.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both males and females tend to have a lower median income than the state average, and a lower median income to the national average.</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a:p>
        </p:txBody>
      </p:sp>
    </p:spTree>
    <p:extLst>
      <p:ext uri="{BB962C8B-B14F-4D97-AF65-F5344CB8AC3E}">
        <p14:creationId xmlns:p14="http://schemas.microsoft.com/office/powerpoint/2010/main" val="32659134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males has increased slightly over time.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females has varied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 time.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Men tended to earned about $3K-$11k more than women.</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60</a:t>
            </a:fld>
            <a:endParaRPr lang="en-US"/>
          </a:p>
        </p:txBody>
      </p:sp>
    </p:spTree>
    <p:extLst>
      <p:ext uri="{BB962C8B-B14F-4D97-AF65-F5344CB8AC3E}">
        <p14:creationId xmlns:p14="http://schemas.microsoft.com/office/powerpoint/2010/main" val="13133804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Three municipalities,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highest, lowest, and a middling median income, were selected to illustrate the variation of income across municipalities.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a:p>
        </p:txBody>
      </p:sp>
    </p:spTree>
    <p:extLst>
      <p:ext uri="{BB962C8B-B14F-4D97-AF65-F5344CB8AC3E}">
        <p14:creationId xmlns:p14="http://schemas.microsoft.com/office/powerpoint/2010/main" val="34232175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violent crime rate [black line] is the highest in the state. </a:t>
            </a:r>
          </a:p>
          <a:p>
            <a:r>
              <a:rPr lang="en-US" sz="1200" kern="1200" dirty="0" smtClean="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Info</a:t>
            </a:r>
            <a:r>
              <a:rPr lang="en-US" sz="1200" kern="1200" dirty="0" smtClean="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a:p>
        </p:txBody>
      </p:sp>
    </p:spTree>
    <p:extLst>
      <p:ext uri="{BB962C8B-B14F-4D97-AF65-F5344CB8AC3E}">
        <p14:creationId xmlns:p14="http://schemas.microsoft.com/office/powerpoint/2010/main" val="15253756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most violent crimes were attributed to aggravated assault and most nonviolent crimes were attributed to larceny.</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a:p>
        </p:txBody>
      </p:sp>
    </p:spTree>
    <p:extLst>
      <p:ext uri="{BB962C8B-B14F-4D97-AF65-F5344CB8AC3E}">
        <p14:creationId xmlns:p14="http://schemas.microsoft.com/office/powerpoint/2010/main" val="41669776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juvenile arrest rate is the 4</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This county’s rate has tended to decrease over time, and is generally above the rate for NJ.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a:p>
        </p:txBody>
      </p:sp>
    </p:spTree>
    <p:extLst>
      <p:ext uri="{BB962C8B-B14F-4D97-AF65-F5344CB8AC3E}">
        <p14:creationId xmlns:p14="http://schemas.microsoft.com/office/powerpoint/2010/main" val="4648599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9</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number of crime guns recovered of the NJ counties.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Across the year, this county's number of recovered crime guns has varied.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Total gun recovery numbers include (1) found property/turned in; (2) guns with possessors; and (3) individuals arrested with more than one crime gun.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a:p>
        </p:txBody>
      </p:sp>
    </p:spTree>
    <p:extLst>
      <p:ext uri="{BB962C8B-B14F-4D97-AF65-F5344CB8AC3E}">
        <p14:creationId xmlns:p14="http://schemas.microsoft.com/office/powerpoint/2010/main" val="1603490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Over the last 5 years for which we have Census data, this county’s proportion of White residents has decreased slightly while the proportion of Hispanic/Latino and Black/African</a:t>
            </a:r>
            <a:r>
              <a:rPr lang="en-US" sz="1200" kern="1200" baseline="0" dirty="0" smtClean="0">
                <a:solidFill>
                  <a:schemeClr val="tx1"/>
                </a:solidFill>
                <a:effectLst/>
                <a:latin typeface="+mn-lt"/>
                <a:ea typeface="+mn-ea"/>
                <a:cs typeface="+mn-cs"/>
              </a:rPr>
              <a:t> American</a:t>
            </a:r>
            <a:r>
              <a:rPr lang="en-US" sz="1200" kern="1200" dirty="0" smtClean="0">
                <a:solidFill>
                  <a:schemeClr val="tx1"/>
                </a:solidFill>
                <a:effectLst/>
                <a:latin typeface="+mn-lt"/>
                <a:ea typeface="+mn-ea"/>
                <a:cs typeface="+mn-cs"/>
              </a:rPr>
              <a:t> residents has increased slightly. Other ethnic/racial groups appear fairly steady.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a:p>
        </p:txBody>
      </p:sp>
    </p:spTree>
    <p:extLst>
      <p:ext uri="{BB962C8B-B14F-4D97-AF65-F5344CB8AC3E}">
        <p14:creationId xmlns:p14="http://schemas.microsoft.com/office/powerpoint/2010/main" val="32719933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October, 2020, and without accounting for population size, municipalities with the most crime guns recovered were Newark, Trenton, and Camden.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Total gun recovery numbers include (1) found property/turned in; (2) guns with possessors; and (3) individuals arrested with more than one crime gun.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a:p>
        </p:txBody>
      </p:sp>
    </p:spTree>
    <p:extLst>
      <p:ext uri="{BB962C8B-B14F-4D97-AF65-F5344CB8AC3E}">
        <p14:creationId xmlns:p14="http://schemas.microsoft.com/office/powerpoint/2010/main" val="17213930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a:t>
            </a:r>
            <a:r>
              <a:rPr lang="en-US" sz="1200" kern="1200" dirty="0" smtClean="0">
                <a:solidFill>
                  <a:schemeClr val="tx1"/>
                </a:solidFill>
                <a:effectLst/>
                <a:latin typeface="+mn-lt"/>
                <a:ea typeface="+mn-ea"/>
                <a:cs typeface="+mn-cs"/>
              </a:rPr>
              <a:t>11</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highest number of reported domestic violence incidents of</a:t>
            </a:r>
            <a:r>
              <a:rPr lang="en-US" sz="1200" kern="1200" baseline="0" dirty="0" smtClean="0">
                <a:solidFill>
                  <a:schemeClr val="tx1"/>
                </a:solidFill>
                <a:effectLst/>
                <a:latin typeface="+mn-lt"/>
                <a:ea typeface="+mn-ea"/>
                <a:cs typeface="+mn-cs"/>
              </a:rPr>
              <a:t> the</a:t>
            </a:r>
            <a:r>
              <a:rPr lang="en-US" sz="1200" kern="1200" dirty="0" smtClean="0">
                <a:solidFill>
                  <a:schemeClr val="tx1"/>
                </a:solidFill>
                <a:effectLst/>
                <a:latin typeface="+mn-lt"/>
                <a:ea typeface="+mn-ea"/>
                <a:cs typeface="+mn-cs"/>
              </a:rPr>
              <a:t> NJ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a:p>
        </p:txBody>
      </p:sp>
    </p:spTree>
    <p:extLst>
      <p:ext uri="{BB962C8B-B14F-4D97-AF65-F5344CB8AC3E}">
        <p14:creationId xmlns:p14="http://schemas.microsoft.com/office/powerpoint/2010/main" val="42496615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domestic violence incidents in this county has tended to vary over 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a:p>
        </p:txBody>
      </p:sp>
    </p:spTree>
    <p:extLst>
      <p:ext uri="{BB962C8B-B14F-4D97-AF65-F5344CB8AC3E}">
        <p14:creationId xmlns:p14="http://schemas.microsoft.com/office/powerpoint/2010/main" val="36675061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and without accounting for population size, Millville City had the highest number of domestic violence incidents reported in the county.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a:p>
        </p:txBody>
      </p:sp>
    </p:spTree>
    <p:extLst>
      <p:ext uri="{BB962C8B-B14F-4D97-AF65-F5344CB8AC3E}">
        <p14:creationId xmlns:p14="http://schemas.microsoft.com/office/powerpoint/2010/main" val="10202136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NJ, most domestic violence offenses were categorized as assault and harassment.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a:p>
        </p:txBody>
      </p:sp>
    </p:spTree>
    <p:extLst>
      <p:ext uri="{BB962C8B-B14F-4D97-AF65-F5344CB8AC3E}">
        <p14:creationId xmlns:p14="http://schemas.microsoft.com/office/powerpoint/2010/main" val="31161203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the county, most domestic violence offenses were categorized as assault and harassment.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a:p>
        </p:txBody>
      </p:sp>
    </p:spTree>
    <p:extLst>
      <p:ext uri="{BB962C8B-B14F-4D97-AF65-F5344CB8AC3E}">
        <p14:creationId xmlns:p14="http://schemas.microsoft.com/office/powerpoint/2010/main" val="3404889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Across a two-year period (2018 to 2019), 7 counties experienced an increase in the percentage of suspected opioid deaths (positive percentages), while the remaining 14 NJ counties experienced a decrease (negative percentages).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-19% change indicates a</a:t>
            </a:r>
            <a:r>
              <a:rPr lang="en-US" sz="1200" kern="1200" baseline="0" dirty="0" smtClean="0">
                <a:solidFill>
                  <a:schemeClr val="tx1"/>
                </a:solidFill>
                <a:effectLst/>
                <a:latin typeface="+mn-lt"/>
                <a:ea typeface="+mn-ea"/>
                <a:cs typeface="+mn-cs"/>
              </a:rPr>
              <a:t> decrease </a:t>
            </a:r>
            <a:r>
              <a:rPr lang="en-US" sz="1200" kern="1200" dirty="0" smtClean="0">
                <a:solidFill>
                  <a:schemeClr val="tx1"/>
                </a:solidFill>
                <a:effectLst/>
                <a:latin typeface="+mn-lt"/>
                <a:ea typeface="+mn-ea"/>
                <a:cs typeface="+mn-cs"/>
              </a:rPr>
              <a:t>in suspected overdose deaths across 2018 to 2019.</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Between 2015 and 2018, the number of suspected opioid deaths in this county has tended to increase, with a slight</a:t>
            </a:r>
            <a:r>
              <a:rPr lang="en-US" sz="1200" kern="1200" baseline="0" dirty="0" smtClean="0">
                <a:solidFill>
                  <a:schemeClr val="tx1"/>
                </a:solidFill>
                <a:effectLst/>
                <a:latin typeface="+mn-lt"/>
                <a:ea typeface="+mn-ea"/>
                <a:cs typeface="+mn-cs"/>
              </a:rPr>
              <a:t> drop in 2019</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a:p>
        </p:txBody>
      </p:sp>
    </p:spTree>
    <p:extLst>
      <p:ext uri="{BB962C8B-B14F-4D97-AF65-F5344CB8AC3E}">
        <p14:creationId xmlns:p14="http://schemas.microsoft.com/office/powerpoint/2010/main" val="33271333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These measures indicate overdose deaths relative to the county population.</a:t>
            </a:r>
          </a:p>
          <a:p>
            <a:r>
              <a:rPr lang="en-US" sz="1200" kern="1200" dirty="0" smtClean="0">
                <a:solidFill>
                  <a:schemeClr val="tx1"/>
                </a:solidFill>
                <a:effectLst/>
                <a:latin typeface="+mn-lt"/>
                <a:ea typeface="+mn-ea"/>
                <a:cs typeface="+mn-cs"/>
              </a:rPr>
              <a:t>Across a two-year period (2017 to 2018),  16 counties experienced an increasing trend of overdose deaths as a proportion of the population (negative % change), while the remaining 5 NJ counties experienced a decreasing trend (positive % change).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Across 2017 to 2018, the -34% change indicates an increasing trend in overdose deaths as a proportion of the population in this county.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Across 2014-2018, the decreasing line indicates that more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people have been dying of overdoses over time in this county.</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a:p>
        </p:txBody>
      </p:sp>
    </p:spTree>
    <p:extLst>
      <p:ext uri="{BB962C8B-B14F-4D97-AF65-F5344CB8AC3E}">
        <p14:creationId xmlns:p14="http://schemas.microsoft.com/office/powerpoint/2010/main" val="20562375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most treatment center admissions were due to Heroin usage.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statewide Substance Abuse Overview provides statistics on substance abuse treatment in New Jersey for calendar year 2018. In 2018, there were 89,629 treatment admissions and 87,516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June 2019 NJSAMS download data.</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77</a:t>
            </a:fld>
            <a:endParaRPr lang="en-US"/>
          </a:p>
        </p:txBody>
      </p:sp>
    </p:spTree>
    <p:extLst>
      <p:ext uri="{BB962C8B-B14F-4D97-AF65-F5344CB8AC3E}">
        <p14:creationId xmlns:p14="http://schemas.microsoft.com/office/powerpoint/2010/main" val="30350798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largest numbers of mental health programs available include Outpatient.</a:t>
            </a:r>
          </a:p>
          <a:p>
            <a:pPr marL="0" lvl="0" indent="0">
              <a:buFont typeface="Arial" panose="020B0604020202020204" pitchFamily="34" charset="0"/>
              <a:buNone/>
            </a:pPr>
            <a:endParaRPr lang="en-US" sz="1200" b="1" kern="1200" dirty="0" smtClean="0">
              <a:solidFill>
                <a:schemeClr val="tx1"/>
              </a:solidFill>
              <a:effectLst/>
              <a:latin typeface="+mn-lt"/>
              <a:ea typeface="+mn-ea"/>
              <a:cs typeface="+mn-cs"/>
            </a:endParaRPr>
          </a:p>
          <a:p>
            <a:pPr marL="0" lvl="0" indent="0">
              <a:buFont typeface="Arial" panose="020B0604020202020204" pitchFamily="34" charset="0"/>
              <a:buNone/>
            </a:pPr>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a:p>
        </p:txBody>
      </p:sp>
    </p:spTree>
    <p:extLst>
      <p:ext uri="{BB962C8B-B14F-4D97-AF65-F5344CB8AC3E}">
        <p14:creationId xmlns:p14="http://schemas.microsoft.com/office/powerpoint/2010/main" val="1646936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Greenwich township and </a:t>
            </a:r>
            <a:r>
              <a:rPr lang="en-US" sz="1200" kern="1200" baseline="0" dirty="0" smtClean="0">
                <a:solidFill>
                  <a:schemeClr val="tx1"/>
                </a:solidFill>
                <a:effectLst/>
                <a:latin typeface="+mn-lt"/>
                <a:ea typeface="+mn-ea"/>
                <a:cs typeface="+mn-cs"/>
              </a:rPr>
              <a:t>Millville City are</a:t>
            </a:r>
            <a:r>
              <a:rPr lang="en-US" sz="1200" kern="1200" dirty="0" smtClean="0">
                <a:solidFill>
                  <a:schemeClr val="tx1"/>
                </a:solidFill>
                <a:effectLst/>
                <a:latin typeface="+mn-lt"/>
                <a:ea typeface="+mn-ea"/>
                <a:cs typeface="+mn-cs"/>
              </a:rPr>
              <a:t> composed of mostly White residents, while</a:t>
            </a:r>
            <a:r>
              <a:rPr lang="en-US" sz="1200" kern="1200" baseline="0" dirty="0" smtClean="0">
                <a:solidFill>
                  <a:schemeClr val="tx1"/>
                </a:solidFill>
                <a:effectLst/>
                <a:latin typeface="+mn-lt"/>
                <a:ea typeface="+mn-ea"/>
                <a:cs typeface="+mn-cs"/>
              </a:rPr>
              <a:t> the majority of residents in</a:t>
            </a:r>
            <a:r>
              <a:rPr lang="en-US" sz="1200" kern="1200" dirty="0" smtClean="0">
                <a:solidFill>
                  <a:schemeClr val="tx1"/>
                </a:solidFill>
                <a:effectLst/>
                <a:latin typeface="+mn-lt"/>
                <a:ea typeface="+mn-ea"/>
                <a:cs typeface="+mn-cs"/>
              </a:rPr>
              <a:t> Fairfield</a:t>
            </a:r>
            <a:r>
              <a:rPr lang="en-US" sz="1200" kern="1200" baseline="0" dirty="0" smtClean="0">
                <a:solidFill>
                  <a:schemeClr val="tx1"/>
                </a:solidFill>
                <a:effectLst/>
                <a:latin typeface="+mn-lt"/>
                <a:ea typeface="+mn-ea"/>
                <a:cs typeface="+mn-cs"/>
              </a:rPr>
              <a:t> township </a:t>
            </a:r>
            <a:r>
              <a:rPr lang="en-US" sz="1200" kern="1200" dirty="0" smtClean="0">
                <a:solidFill>
                  <a:schemeClr val="tx1"/>
                </a:solidFill>
                <a:effectLst/>
                <a:latin typeface="+mn-lt"/>
                <a:ea typeface="+mn-ea"/>
                <a:cs typeface="+mn-cs"/>
              </a:rPr>
              <a:t>are Black/African American. </a:t>
            </a:r>
          </a:p>
          <a:p>
            <a:pPr marL="0" lvl="0" indent="0">
              <a:buFont typeface="Arial" panose="020B0604020202020204" pitchFamily="34" charset="0"/>
              <a:buNone/>
            </a:pPr>
            <a:r>
              <a:rPr lang="en-US"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 illustrate range of county diversity, municipalities are organized by highest, midrange, and lowest percentages of White residents, as this is the largest racial demographic in the state (70%).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Note: Percentages within municipality do not add up to 100% as individuals can identify as more than 1 race. </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a:p>
        </p:txBody>
      </p:sp>
    </p:spTree>
    <p:extLst>
      <p:ext uri="{BB962C8B-B14F-4D97-AF65-F5344CB8AC3E}">
        <p14:creationId xmlns:p14="http://schemas.microsoft.com/office/powerpoint/2010/main" val="10275843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estimated frequency (%) of mental health distress in this county is estimated to be the 4</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the population reporting mental health distress in this phone survey has tended to vary 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Frequent Mental distress: Based on responses indicating 14 or more of the past 30 days "not good".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a:p>
        </p:txBody>
      </p:sp>
    </p:spTree>
    <p:extLst>
      <p:ext uri="{BB962C8B-B14F-4D97-AF65-F5344CB8AC3E}">
        <p14:creationId xmlns:p14="http://schemas.microsoft.com/office/powerpoint/2010/main" val="4344377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Hispanic residents reported symptoms of mental health distress most frequently, followed by White then Black/Africa</a:t>
            </a:r>
            <a:r>
              <a:rPr lang="en-US" sz="1200" kern="1200" baseline="0" dirty="0" smtClean="0">
                <a:solidFill>
                  <a:schemeClr val="tx1"/>
                </a:solidFill>
                <a:effectLst/>
                <a:latin typeface="+mn-lt"/>
                <a:ea typeface="+mn-ea"/>
                <a:cs typeface="+mn-cs"/>
              </a:rPr>
              <a:t>n American residents</a:t>
            </a:r>
            <a:r>
              <a:rPr lang="en-US" sz="1200" kern="1200" dirty="0" smtClean="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Symptoms of mental health distress were reported by Women at a higher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rate as compared to Men.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Frequent Mental distress: Based on responses indicating 14 or more of the past 30 days "not good".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a:p>
        </p:txBody>
      </p:sp>
    </p:spTree>
    <p:extLst>
      <p:ext uri="{BB962C8B-B14F-4D97-AF65-F5344CB8AC3E}">
        <p14:creationId xmlns:p14="http://schemas.microsoft.com/office/powerpoint/2010/main" val="32873784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estimated frequency (%) of diagnosed depression in this county is estimated to be the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highest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as compared to other NJ counties.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the population reporting depression in</a:t>
            </a:r>
            <a:r>
              <a:rPr lang="en-US" sz="1200" kern="1200" baseline="0" dirty="0" smtClean="0">
                <a:solidFill>
                  <a:schemeClr val="tx1"/>
                </a:solidFill>
                <a:effectLst/>
                <a:latin typeface="+mn-lt"/>
                <a:ea typeface="+mn-ea"/>
                <a:cs typeface="+mn-cs"/>
              </a:rPr>
              <a:t> this </a:t>
            </a:r>
            <a:r>
              <a:rPr lang="en-US" sz="1200" kern="1200" baseline="0" smtClean="0">
                <a:solidFill>
                  <a:schemeClr val="tx1"/>
                </a:solidFill>
                <a:effectLst/>
                <a:latin typeface="+mn-lt"/>
                <a:ea typeface="+mn-ea"/>
                <a:cs typeface="+mn-cs"/>
              </a:rPr>
              <a:t>phone survey</a:t>
            </a:r>
            <a:r>
              <a:rPr lang="en-US" sz="1200" kern="120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has tended to vary 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endParaRPr lang="en-US" sz="1200" b="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a:p>
        </p:txBody>
      </p:sp>
    </p:spTree>
    <p:extLst>
      <p:ext uri="{BB962C8B-B14F-4D97-AF65-F5344CB8AC3E}">
        <p14:creationId xmlns:p14="http://schemas.microsoft.com/office/powerpoint/2010/main" val="18842409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In this county, White residents reported diagnosed depression most frequently, followed by Hispanic then Black residents.</a:t>
            </a:r>
          </a:p>
          <a:p>
            <a:pPr lvl="0"/>
            <a:r>
              <a:rPr lang="en-US" sz="1200" kern="1200" dirty="0" smtClean="0">
                <a:solidFill>
                  <a:schemeClr val="tx1"/>
                </a:solidFill>
                <a:effectLst/>
                <a:latin typeface="+mn-lt"/>
                <a:ea typeface="+mn-ea"/>
                <a:cs typeface="+mn-cs"/>
              </a:rPr>
              <a:t>Diagnosed depression was reported by Women at a higher rate as compared to Men.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a:p>
        </p:txBody>
      </p:sp>
    </p:spTree>
    <p:extLst>
      <p:ext uri="{BB962C8B-B14F-4D97-AF65-F5344CB8AC3E}">
        <p14:creationId xmlns:p14="http://schemas.microsoft.com/office/powerpoint/2010/main" val="19027094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6th lowest number of children enrolled in Special Ed services of the NJ counties.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Charter schools were included in the county of registered address.</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a:p>
        </p:txBody>
      </p:sp>
    </p:spTree>
    <p:extLst>
      <p:ext uri="{BB962C8B-B14F-4D97-AF65-F5344CB8AC3E}">
        <p14:creationId xmlns:p14="http://schemas.microsoft.com/office/powerpoint/2010/main" val="15651144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6</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number of children receiving early intervention services of the NJ counties.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a:p>
        </p:txBody>
      </p:sp>
    </p:spTree>
    <p:extLst>
      <p:ext uri="{BB962C8B-B14F-4D97-AF65-F5344CB8AC3E}">
        <p14:creationId xmlns:p14="http://schemas.microsoft.com/office/powerpoint/2010/main" val="9675170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These lists of supports were identified by searching for providers who work with residents of this county. Many supports are available state-wide. </a:t>
            </a:r>
          </a:p>
          <a:p>
            <a:pPr marL="174708" indent="-174708">
              <a:buFont typeface="Arial" panose="020B0604020202020204" pitchFamily="34" charset="0"/>
              <a:buChar char="•"/>
            </a:pPr>
            <a:r>
              <a:rPr lang="en-US" dirty="0" smtClean="0"/>
              <a:t>Did not include individual counselors. Is not an exhaustive list.</a:t>
            </a:r>
          </a:p>
          <a:p>
            <a:r>
              <a:rPr lang="en-US" dirty="0" smtClean="0"/>
              <a:t> </a:t>
            </a:r>
          </a:p>
          <a:p>
            <a:r>
              <a:rPr lang="en-US" b="1" dirty="0" smtClean="0"/>
              <a:t>Sources:</a:t>
            </a:r>
          </a:p>
          <a:p>
            <a:pPr defTabSz="931774">
              <a:defRPr/>
            </a:pPr>
            <a:r>
              <a:rPr lang="en-US" dirty="0" smtClean="0"/>
              <a:t>16.1. </a:t>
            </a:r>
            <a:r>
              <a:rPr lang="en-US" dirty="0" smtClean="0">
                <a:hlinkClick r:id="rId3"/>
              </a:rPr>
              <a:t>http://www.cgsresourcenet.org/</a:t>
            </a:r>
            <a:endParaRPr lang="en-US" dirty="0" smtClean="0"/>
          </a:p>
          <a:p>
            <a:r>
              <a:rPr lang="en-US" dirty="0" smtClean="0"/>
              <a:t>16.2. </a:t>
            </a:r>
            <a:r>
              <a:rPr lang="en-US" u="sng" dirty="0" smtClean="0"/>
              <a:t>https://www.probononj.org/ProviderDirectory.aspx</a:t>
            </a:r>
            <a:endParaRPr lang="en-US" dirty="0" smtClean="0"/>
          </a:p>
          <a:p>
            <a:r>
              <a:rPr lang="en-US" dirty="0" smtClean="0"/>
              <a:t> </a:t>
            </a:r>
          </a:p>
          <a:p>
            <a:r>
              <a:rPr lang="en-US" b="1" dirty="0" smtClean="0"/>
              <a:t>Municipality data available? </a:t>
            </a:r>
            <a:r>
              <a:rPr lang="en-US" dirty="0" smtClean="0"/>
              <a:t>No.</a:t>
            </a:r>
          </a:p>
          <a:p>
            <a:r>
              <a:rPr lang="en-US" smtClean="0"/>
              <a:t> </a:t>
            </a: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a:p>
        </p:txBody>
      </p:sp>
    </p:spTree>
    <p:extLst>
      <p:ext uri="{BB962C8B-B14F-4D97-AF65-F5344CB8AC3E}">
        <p14:creationId xmlns:p14="http://schemas.microsoft.com/office/powerpoint/2010/main" val="1140617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foreign-born residents is below the state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foreign-born residents has tended to remain mostly steady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time.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a:p>
        </p:txBody>
      </p:sp>
    </p:spTree>
    <p:extLst>
      <p:ext uri="{BB962C8B-B14F-4D97-AF65-F5344CB8AC3E}">
        <p14:creationId xmlns:p14="http://schemas.microsoft.com/office/powerpoint/2010/main" val="2495555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Bridgeton City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has the highest proportions of foreign-born residents.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a:p>
        </p:txBody>
      </p:sp>
    </p:spTree>
    <p:extLst>
      <p:ext uri="{BB962C8B-B14F-4D97-AF65-F5344CB8AC3E}">
        <p14:creationId xmlns:p14="http://schemas.microsoft.com/office/powerpoint/2010/main" val="3375214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the population who speaks English ONLY has tended to decrease slightly over time. </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baseline="0" dirty="0" smtClean="0">
                <a:solidFill>
                  <a:schemeClr val="tx1"/>
                </a:solidFill>
                <a:effectLst/>
                <a:latin typeface="+mn-lt"/>
                <a:ea typeface="+mn-ea"/>
                <a:cs typeface="+mn-cs"/>
              </a:rPr>
              <a:t>For chart 1.7, all counties used 1-year 2019 ACS estimates except </a:t>
            </a:r>
            <a:r>
              <a:rPr lang="en-US" sz="1200" kern="1200" dirty="0" smtClean="0">
                <a:solidFill>
                  <a:schemeClr val="tx1"/>
                </a:solidFill>
                <a:effectLst/>
                <a:latin typeface="+mn-lt"/>
                <a:ea typeface="+mn-ea"/>
                <a:cs typeface="+mn-cs"/>
              </a:rPr>
              <a:t>Salem</a:t>
            </a:r>
            <a:r>
              <a:rPr lang="en-US" sz="1200" kern="1200" baseline="0" dirty="0" smtClean="0">
                <a:solidFill>
                  <a:schemeClr val="tx1"/>
                </a:solidFill>
                <a:effectLst/>
                <a:latin typeface="+mn-lt"/>
                <a:ea typeface="+mn-ea"/>
                <a:cs typeface="+mn-cs"/>
              </a:rPr>
              <a:t> County, which did not have 1-year ACS estimates available. Instead, the 5-year ACS estimate was used for Salem. </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a:p>
        </p:txBody>
      </p:sp>
    </p:spTree>
    <p:extLst>
      <p:ext uri="{BB962C8B-B14F-4D97-AF65-F5344CB8AC3E}">
        <p14:creationId xmlns:p14="http://schemas.microsoft.com/office/powerpoint/2010/main" val="1260914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8.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1.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itle 1">
            <a:extLst>
              <a:ext uri="{FF2B5EF4-FFF2-40B4-BE49-F238E27FC236}">
                <a16:creationId xmlns:a16="http://schemas.microsoft.com/office/drawing/2014/main" id="{9A832C4C-3ABC-41B7-8F33-F89FDFC0881E}"/>
              </a:ext>
            </a:extLst>
          </p:cNvPr>
          <p:cNvSpPr txBox="1">
            <a:spLocks/>
          </p:cNvSpPr>
          <p:nvPr userDrawn="1"/>
        </p:nvSpPr>
        <p:spPr>
          <a:xfrm>
            <a:off x="-67911" y="5029200"/>
            <a:ext cx="3246120" cy="1826676"/>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Cumberland County</a:t>
            </a:r>
          </a:p>
          <a:p>
            <a:pPr>
              <a:lnSpc>
                <a:spcPct val="90000"/>
              </a:lnSpc>
              <a:spcBef>
                <a:spcPts val="600"/>
              </a:spcBef>
            </a:pPr>
            <a:r>
              <a:rPr lang="en-US" sz="2400" spc="-100" dirty="0">
                <a:solidFill>
                  <a:schemeClr val="bg1"/>
                </a:solidFill>
                <a:latin typeface="Franklin Gothic Demi" panose="020B0703020102020204" pitchFamily="34" charset="0"/>
              </a:rPr>
              <a:t>New Jersey</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97001868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Rectangle 3">
            <a:extLst>
              <a:ext uri="{FF2B5EF4-FFF2-40B4-BE49-F238E27FC236}">
                <a16:creationId xmlns:a16="http://schemas.microsoft.com/office/drawing/2014/main" id="{A832EAD1-8823-4F78-A97A-6A1CEB1B4BF1}"/>
              </a:ext>
            </a:extLst>
          </p:cNvPr>
          <p:cNvSpPr/>
          <p:nvPr userDrawn="1"/>
        </p:nvSpPr>
        <p:spPr>
          <a:xfrm>
            <a:off x="3246120" y="228600"/>
            <a:ext cx="4572000" cy="6400800"/>
          </a:xfrm>
          <a:prstGeom prst="rect">
            <a:avLst/>
          </a:prstGeom>
        </p:spPr>
        <p:txBody>
          <a:bodyPr wrap="square">
            <a:noAutofit/>
          </a:bodyPr>
          <a:lstStyle/>
          <a:p>
            <a:r>
              <a:rPr lang="en-US" spc="-50" dirty="0">
                <a:latin typeface="Franklin Gothic Medium" panose="020B0603020102020204" pitchFamily="34" charset="0"/>
              </a:rPr>
              <a:t>16.1. Support for Families including Kinship</a:t>
            </a:r>
          </a:p>
          <a:p>
            <a:pPr lvl="1"/>
            <a:endParaRPr lang="en-US" sz="1100" dirty="0">
              <a:latin typeface="Franklin Gothic Medium" panose="020B0603020102020204" pitchFamily="34" charset="0"/>
            </a:endParaRPr>
          </a:p>
        </p:txBody>
      </p:sp>
      <p:sp>
        <p:nvSpPr>
          <p:cNvPr id="6" name="Rectangle 5">
            <a:extLst>
              <a:ext uri="{FF2B5EF4-FFF2-40B4-BE49-F238E27FC236}">
                <a16:creationId xmlns:a16="http://schemas.microsoft.com/office/drawing/2014/main" id="{D2972177-29B4-4859-B354-1D69B288A972}"/>
              </a:ext>
            </a:extLst>
          </p:cNvPr>
          <p:cNvSpPr/>
          <p:nvPr userDrawn="1"/>
        </p:nvSpPr>
        <p:spPr>
          <a:xfrm>
            <a:off x="8001000" y="182880"/>
            <a:ext cx="3886200" cy="822960"/>
          </a:xfrm>
          <a:prstGeom prst="rect">
            <a:avLst/>
          </a:prstGeom>
        </p:spPr>
        <p:txBody>
          <a:bodyPr anchor="t" anchorCtr="0">
            <a:noAutofit/>
          </a:bodyPr>
          <a:lstStyle/>
          <a:p>
            <a:r>
              <a:rPr lang="en-US" spc="-50" dirty="0">
                <a:latin typeface="Franklin Gothic Medium" panose="020B0603020102020204" pitchFamily="34" charset="0"/>
              </a:rPr>
              <a:t>16.2. Pro Bono Legal/Advocacy services</a:t>
            </a:r>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pic>
        <p:nvPicPr>
          <p:cNvPr id="9" name="Picture 8" descr="Image result for cumberland county nj map">
            <a:extLst>
              <a:ext uri="{FF2B5EF4-FFF2-40B4-BE49-F238E27FC236}">
                <a16:creationId xmlns:a16="http://schemas.microsoft.com/office/drawing/2014/main" id="{EE7E0B5B-7618-4A3F-9077-0055DF9B49E9}"/>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48858" y="76200"/>
            <a:ext cx="498942" cy="824753"/>
          </a:xfrm>
          <a:prstGeom prst="rect">
            <a:avLst/>
          </a:prstGeom>
          <a:noFill/>
          <a:ln>
            <a:noFill/>
          </a:ln>
        </p:spPr>
      </p:pic>
      <p:sp>
        <p:nvSpPr>
          <p:cNvPr id="10" name="TextBox 14">
            <a:extLst>
              <a:ext uri="{FF2B5EF4-FFF2-40B4-BE49-F238E27FC236}">
                <a16:creationId xmlns:a16="http://schemas.microsoft.com/office/drawing/2014/main" id="{D7B264FF-2B2B-4192-908B-80F7EA7742B2}"/>
              </a:ext>
            </a:extLst>
          </p:cNvPr>
          <p:cNvSpPr txBox="1"/>
          <p:nvPr userDrawn="1"/>
        </p:nvSpPr>
        <p:spPr>
          <a:xfrm>
            <a:off x="76200" y="162580"/>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Cumberland</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282820371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7" name="Picture 6" descr="Image result for cumberland county nj map">
            <a:extLst>
              <a:ext uri="{FF2B5EF4-FFF2-40B4-BE49-F238E27FC236}">
                <a16:creationId xmlns:a16="http://schemas.microsoft.com/office/drawing/2014/main" id="{3AEDAE63-9068-432C-A3FE-E60DB88E58A2}"/>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91057" y="1147150"/>
            <a:ext cx="706671" cy="1142191"/>
          </a:xfrm>
          <a:prstGeom prst="rect">
            <a:avLst/>
          </a:prstGeom>
          <a:noFill/>
          <a:ln>
            <a:noFill/>
          </a:ln>
        </p:spPr>
      </p:pic>
    </p:spTree>
    <p:extLst>
      <p:ext uri="{BB962C8B-B14F-4D97-AF65-F5344CB8AC3E}">
        <p14:creationId xmlns:p14="http://schemas.microsoft.com/office/powerpoint/2010/main" val="377924465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2" name="Picture 1">
            <a:extLst>
              <a:ext uri="{FF2B5EF4-FFF2-40B4-BE49-F238E27FC236}">
                <a16:creationId xmlns:a16="http://schemas.microsoft.com/office/drawing/2014/main" id="{CB45EDF9-4D1A-43F3-8EA0-8157261630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0"/>
            <a:ext cx="12192000" cy="6857999"/>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761844" y="4593707"/>
            <a:ext cx="2903598" cy="1200329"/>
          </a:xfrm>
          <a:prstGeom prst="rect">
            <a:avLst/>
          </a:prstGeom>
          <a:noFill/>
        </p:spPr>
        <p:txBody>
          <a:bodyPr wrap="square" rtlCol="0">
            <a:spAutoFit/>
          </a:bodyPr>
          <a:lstStyle/>
          <a:p>
            <a:r>
              <a:rPr lang="en-US" sz="7200" b="1" dirty="0">
                <a:latin typeface="Franklin Gothic Medium Cond" panose="020B0606030402020204" pitchFamily="34" charset="0"/>
              </a:rPr>
              <a:t>Poverty</a:t>
            </a:r>
          </a:p>
        </p:txBody>
      </p:sp>
      <p:pic>
        <p:nvPicPr>
          <p:cNvPr id="8" name="Picture 7" descr="Image result for cumberland county nj map">
            <a:extLst>
              <a:ext uri="{FF2B5EF4-FFF2-40B4-BE49-F238E27FC236}">
                <a16:creationId xmlns:a16="http://schemas.microsoft.com/office/drawing/2014/main" id="{3AEDAE63-9068-432C-A3FE-E60DB88E58A2}"/>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07387" y="4593707"/>
            <a:ext cx="706671" cy="1142191"/>
          </a:xfrm>
          <a:prstGeom prst="rect">
            <a:avLst/>
          </a:prstGeom>
          <a:noFill/>
          <a:ln>
            <a:noFill/>
          </a:ln>
        </p:spPr>
      </p:pic>
    </p:spTree>
    <p:extLst>
      <p:ext uri="{BB962C8B-B14F-4D97-AF65-F5344CB8AC3E}">
        <p14:creationId xmlns:p14="http://schemas.microsoft.com/office/powerpoint/2010/main" val="26951318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a:latin typeface="Franklin Gothic Medium Cond" panose="020B0606030402020204" pitchFamily="34" charset="0"/>
                </a:rPr>
                <a:t>Cost of Living</a:t>
              </a:r>
            </a:p>
          </p:txBody>
        </p:sp>
      </p:grpSp>
      <p:pic>
        <p:nvPicPr>
          <p:cNvPr id="7" name="Picture 6" descr="Image result for cumberland county nj map">
            <a:extLst>
              <a:ext uri="{FF2B5EF4-FFF2-40B4-BE49-F238E27FC236}">
                <a16:creationId xmlns:a16="http://schemas.microsoft.com/office/drawing/2014/main" id="{3AEDAE63-9068-432C-A3FE-E60DB88E58A2}"/>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9711" y="662402"/>
            <a:ext cx="656743" cy="1138139"/>
          </a:xfrm>
          <a:prstGeom prst="rect">
            <a:avLst/>
          </a:prstGeom>
          <a:noFill/>
          <a:ln>
            <a:noFill/>
          </a:ln>
        </p:spPr>
      </p:pic>
    </p:spTree>
    <p:extLst>
      <p:ext uri="{BB962C8B-B14F-4D97-AF65-F5344CB8AC3E}">
        <p14:creationId xmlns:p14="http://schemas.microsoft.com/office/powerpoint/2010/main" val="403238994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7" name="Picture 6" descr="Image result for cumberland county nj map">
            <a:extLst>
              <a:ext uri="{FF2B5EF4-FFF2-40B4-BE49-F238E27FC236}">
                <a16:creationId xmlns:a16="http://schemas.microsoft.com/office/drawing/2014/main" id="{3AEDAE63-9068-432C-A3FE-E60DB88E58A2}"/>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89347" y="580106"/>
            <a:ext cx="706671" cy="1142191"/>
          </a:xfrm>
          <a:prstGeom prst="rect">
            <a:avLst/>
          </a:prstGeom>
          <a:noFill/>
          <a:ln>
            <a:noFill/>
          </a:ln>
        </p:spPr>
      </p:pic>
    </p:spTree>
    <p:extLst>
      <p:ext uri="{BB962C8B-B14F-4D97-AF65-F5344CB8AC3E}">
        <p14:creationId xmlns:p14="http://schemas.microsoft.com/office/powerpoint/2010/main" val="424237600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descr="Image result for cumberland county nj map">
            <a:extLst>
              <a:ext uri="{FF2B5EF4-FFF2-40B4-BE49-F238E27FC236}">
                <a16:creationId xmlns:a16="http://schemas.microsoft.com/office/drawing/2014/main" id="{3AEDAE63-9068-432C-A3FE-E60DB88E58A2}"/>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209845" y="2857903"/>
            <a:ext cx="706671" cy="1142191"/>
          </a:xfrm>
          <a:prstGeom prst="rect">
            <a:avLst/>
          </a:prstGeom>
          <a:noFill/>
          <a:ln>
            <a:noFill/>
          </a:ln>
        </p:spPr>
      </p:pic>
    </p:spTree>
    <p:extLst>
      <p:ext uri="{BB962C8B-B14F-4D97-AF65-F5344CB8AC3E}">
        <p14:creationId xmlns:p14="http://schemas.microsoft.com/office/powerpoint/2010/main" val="254901003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6" name="Picture 5" descr="Image result for cumberland county nj map">
            <a:extLst>
              <a:ext uri="{FF2B5EF4-FFF2-40B4-BE49-F238E27FC236}">
                <a16:creationId xmlns:a16="http://schemas.microsoft.com/office/drawing/2014/main" id="{3AEDAE63-9068-432C-A3FE-E60DB88E58A2}"/>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37132" y="706727"/>
            <a:ext cx="706671" cy="1142191"/>
          </a:xfrm>
          <a:prstGeom prst="rect">
            <a:avLst/>
          </a:prstGeom>
          <a:noFill/>
          <a:ln>
            <a:noFill/>
          </a:ln>
        </p:spPr>
      </p:pic>
    </p:spTree>
    <p:extLst>
      <p:ext uri="{BB962C8B-B14F-4D97-AF65-F5344CB8AC3E}">
        <p14:creationId xmlns:p14="http://schemas.microsoft.com/office/powerpoint/2010/main" val="117642529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descr="Image result for cumberland county nj map">
            <a:extLst>
              <a:ext uri="{FF2B5EF4-FFF2-40B4-BE49-F238E27FC236}">
                <a16:creationId xmlns:a16="http://schemas.microsoft.com/office/drawing/2014/main" id="{3AEDAE63-9068-432C-A3FE-E60DB88E58A2}"/>
              </a:ext>
            </a:extLst>
          </p:cNvPr>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31579" y="534205"/>
            <a:ext cx="706671" cy="1142191"/>
          </a:xfrm>
          <a:prstGeom prst="rect">
            <a:avLst/>
          </a:prstGeom>
          <a:noFill/>
          <a:ln>
            <a:noFill/>
          </a:ln>
        </p:spPr>
      </p:pic>
    </p:spTree>
    <p:extLst>
      <p:ext uri="{BB962C8B-B14F-4D97-AF65-F5344CB8AC3E}">
        <p14:creationId xmlns:p14="http://schemas.microsoft.com/office/powerpoint/2010/main" val="2562724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6" name="Picture 5" descr="Image result for cumberland county nj map">
            <a:extLst>
              <a:ext uri="{FF2B5EF4-FFF2-40B4-BE49-F238E27FC236}">
                <a16:creationId xmlns:a16="http://schemas.microsoft.com/office/drawing/2014/main" id="{3AEDAE63-9068-432C-A3FE-E60DB88E58A2}"/>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85187" y="5079975"/>
            <a:ext cx="706671" cy="1142191"/>
          </a:xfrm>
          <a:prstGeom prst="rect">
            <a:avLst/>
          </a:prstGeom>
          <a:noFill/>
          <a:ln>
            <a:noFill/>
          </a:ln>
        </p:spPr>
      </p:pic>
    </p:spTree>
    <p:extLst>
      <p:ext uri="{BB962C8B-B14F-4D97-AF65-F5344CB8AC3E}">
        <p14:creationId xmlns:p14="http://schemas.microsoft.com/office/powerpoint/2010/main" val="172821423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descr="Image result for cumberland county nj map">
            <a:extLst>
              <a:ext uri="{FF2B5EF4-FFF2-40B4-BE49-F238E27FC236}">
                <a16:creationId xmlns:a16="http://schemas.microsoft.com/office/drawing/2014/main" id="{3AEDAE63-9068-432C-A3FE-E60DB88E58A2}"/>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79587" y="5104590"/>
            <a:ext cx="706671" cy="1142191"/>
          </a:xfrm>
          <a:prstGeom prst="rect">
            <a:avLst/>
          </a:prstGeom>
          <a:noFill/>
          <a:ln>
            <a:noFill/>
          </a:ln>
        </p:spPr>
      </p:pic>
    </p:spTree>
    <p:extLst>
      <p:ext uri="{BB962C8B-B14F-4D97-AF65-F5344CB8AC3E}">
        <p14:creationId xmlns:p14="http://schemas.microsoft.com/office/powerpoint/2010/main" val="213035334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93702"/>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Service Needs</a:t>
            </a:r>
            <a:endParaRPr lang="en-US" b="1" dirty="0"/>
          </a:p>
          <a:p>
            <a:pPr lvl="1"/>
            <a:endParaRPr lang="en-US" sz="1200" b="1" dirty="0">
              <a:solidFill>
                <a:srgbClr val="000000"/>
              </a:solidFill>
            </a:endParaRPr>
          </a:p>
          <a:p>
            <a:r>
              <a:rPr lang="en-US" sz="1400" b="1" dirty="0">
                <a:solidFill>
                  <a:srgbClr val="C00000"/>
                </a:solidFill>
              </a:rPr>
              <a:t>Demographics: 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a:t>
            </a:r>
            <a:endParaRPr lang="en-US" sz="1200" b="1" dirty="0">
              <a:cs typeface="Calibri"/>
            </a:endParaRPr>
          </a:p>
          <a:p>
            <a:pPr lvl="1"/>
            <a:r>
              <a:rPr lang="en-US" sz="1200" dirty="0"/>
              <a:t>1.3: </a:t>
            </a:r>
            <a:r>
              <a:rPr lang="en-US" sz="1200" b="1" dirty="0"/>
              <a:t>Illustration of diversity by municipality (%)</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Demographics: Nativity </a:t>
            </a:r>
            <a:endParaRPr lang="en-US" sz="1400" b="1" dirty="0">
              <a:solidFill>
                <a:srgbClr val="C00000"/>
              </a:solidFill>
              <a:cs typeface="Calibri"/>
            </a:endParaRPr>
          </a:p>
          <a:p>
            <a:pPr lvl="1"/>
            <a:r>
              <a:rPr lang="en-US" sz="1200" dirty="0"/>
              <a:t>1.4: </a:t>
            </a:r>
            <a:r>
              <a:rPr lang="en-US" sz="1200" b="1" dirty="0"/>
              <a:t>Population (%) foreign-born in NJ (by county)</a:t>
            </a:r>
            <a:endParaRPr lang="en-US" sz="1200" b="1" dirty="0">
              <a:cs typeface="Calibri"/>
            </a:endParaRPr>
          </a:p>
          <a:p>
            <a:pPr lvl="1"/>
            <a:r>
              <a:rPr lang="en-US" sz="1200" dirty="0"/>
              <a:t>1.5: </a:t>
            </a:r>
            <a:r>
              <a:rPr lang="en-US" sz="1200" b="1" dirty="0"/>
              <a:t>Population (%) foreign-born over time </a:t>
            </a:r>
            <a:endParaRPr lang="en-US" sz="1200" b="1" dirty="0">
              <a:cs typeface="Calibri"/>
            </a:endParaRPr>
          </a:p>
          <a:p>
            <a:pPr lvl="1"/>
            <a:r>
              <a:rPr lang="en-US" sz="1200" dirty="0"/>
              <a:t>1.6: </a:t>
            </a:r>
            <a:r>
              <a:rPr lang="en-US" sz="1200" b="1" dirty="0"/>
              <a:t>Population (%) foreign-born by municipality</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Demographics: Language </a:t>
            </a:r>
            <a:endParaRPr lang="en-US" sz="1400" b="1" dirty="0">
              <a:solidFill>
                <a:srgbClr val="C00000"/>
              </a:solidFill>
              <a:cs typeface="Calibri"/>
            </a:endParaRPr>
          </a:p>
          <a:p>
            <a:pPr lvl="1"/>
            <a:r>
              <a:rPr lang="en-US" sz="1200" dirty="0"/>
              <a:t>1.7: </a:t>
            </a:r>
            <a:r>
              <a:rPr lang="en-US" sz="1200" b="1" dirty="0"/>
              <a:t>Population (%) English-only speakers in NJ (by county)</a:t>
            </a:r>
            <a:endParaRPr lang="en-US" sz="1200" b="1" dirty="0">
              <a:cs typeface="Calibri"/>
            </a:endParaRPr>
          </a:p>
          <a:p>
            <a:pPr lvl="1"/>
            <a:r>
              <a:rPr lang="en-US" sz="1200" dirty="0"/>
              <a:t>1.8: </a:t>
            </a:r>
            <a:r>
              <a:rPr lang="en-US" sz="1200" b="1" dirty="0"/>
              <a:t>Population (%) English-only speakers over time</a:t>
            </a:r>
            <a:endParaRPr lang="en-US" sz="1200" b="1" dirty="0">
              <a:cs typeface="Calibri"/>
            </a:endParaRPr>
          </a:p>
          <a:p>
            <a:pPr lvl="1"/>
            <a:r>
              <a:rPr lang="en-US" sz="1200" dirty="0"/>
              <a:t>1.9: </a:t>
            </a:r>
            <a:r>
              <a:rPr lang="en-US" sz="1200" b="1" dirty="0"/>
              <a:t>Population (%) English-only speakers by municipality</a:t>
            </a:r>
            <a:endParaRPr lang="en-US" sz="1200" b="1" dirty="0">
              <a:cs typeface="Calibri"/>
            </a:endParaRPr>
          </a:p>
          <a:p>
            <a:endParaRPr lang="en-US" sz="1300" b="1" dirty="0">
              <a:solidFill>
                <a:schemeClr val="accent1">
                  <a:lumMod val="75000"/>
                </a:schemeClr>
              </a:solidFill>
            </a:endParaRPr>
          </a:p>
          <a:p>
            <a:r>
              <a:rPr lang="en-US" sz="1400" b="1" dirty="0">
                <a:solidFill>
                  <a:srgbClr val="C00000"/>
                </a:solidFill>
              </a:rPr>
              <a:t>Demographics: 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(by county)</a:t>
            </a:r>
            <a:endParaRPr lang="en-US" sz="1200" b="1" dirty="0">
              <a:cs typeface="Calibri"/>
            </a:endParaRPr>
          </a:p>
          <a:p>
            <a:pPr lvl="1"/>
            <a:r>
              <a:rPr lang="en-US" sz="1200" dirty="0"/>
              <a:t>1.12: </a:t>
            </a:r>
            <a:r>
              <a:rPr lang="en-US" sz="1200" b="1" dirty="0"/>
              <a:t>Children (%) per age category by municipality</a:t>
            </a:r>
            <a:endParaRPr lang="en-US" sz="1200" b="1" dirty="0">
              <a:cs typeface="Calibri"/>
            </a:endParaRPr>
          </a:p>
          <a:p>
            <a:pPr lvl="1"/>
            <a:r>
              <a:rPr lang="en-US" sz="1200" dirty="0"/>
              <a:t>1.13</a:t>
            </a:r>
            <a:r>
              <a:rPr lang="en-US" sz="1200" b="1" dirty="0"/>
              <a:t>:  Children (#)  in the care of CP&amp;P – in and out-of-home placements</a:t>
            </a:r>
            <a:endParaRPr lang="en-US" sz="1200" b="1" dirty="0">
              <a:cs typeface="Calibri"/>
            </a:endParaRPr>
          </a:p>
          <a:p>
            <a:pPr lvl="1"/>
            <a:r>
              <a:rPr lang="en-US" sz="1200" dirty="0"/>
              <a:t>1.14</a:t>
            </a:r>
            <a:r>
              <a:rPr lang="en-US" sz="1200" b="1" dirty="0"/>
              <a:t>:  Children (#) in CP&amp;P out-of-home placement – kin and non-kin placements</a:t>
            </a:r>
            <a:endParaRPr lang="en-US" sz="1200" b="1" dirty="0">
              <a:cs typeface="Calibri"/>
            </a:endParaRPr>
          </a:p>
        </p:txBody>
      </p:sp>
      <p:pic>
        <p:nvPicPr>
          <p:cNvPr id="8" name="Picture 7" descr="Image result for cumberland county nj map">
            <a:extLst>
              <a:ext uri="{FF2B5EF4-FFF2-40B4-BE49-F238E27FC236}">
                <a16:creationId xmlns:a16="http://schemas.microsoft.com/office/drawing/2014/main" id="{EE7E0B5B-7618-4A3F-9077-0055DF9B49E9}"/>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48858" y="76200"/>
            <a:ext cx="498942" cy="824753"/>
          </a:xfrm>
          <a:prstGeom prst="rect">
            <a:avLst/>
          </a:prstGeom>
          <a:noFill/>
          <a:ln>
            <a:noFill/>
          </a:ln>
        </p:spPr>
      </p:pic>
      <p:sp>
        <p:nvSpPr>
          <p:cNvPr id="9" name="TextBox 14">
            <a:extLst>
              <a:ext uri="{FF2B5EF4-FFF2-40B4-BE49-F238E27FC236}">
                <a16:creationId xmlns:a16="http://schemas.microsoft.com/office/drawing/2014/main" id="{D7B264FF-2B2B-4192-908B-80F7EA7742B2}"/>
              </a:ext>
            </a:extLst>
          </p:cNvPr>
          <p:cNvSpPr txBox="1"/>
          <p:nvPr userDrawn="1"/>
        </p:nvSpPr>
        <p:spPr>
          <a:xfrm>
            <a:off x="76200" y="162580"/>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Cumberland</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123711913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rgbClr val="FF0000"/>
                </a:solidFill>
                <a:latin typeface="Franklin Gothic Medium Cond"/>
              </a:rPr>
              <a:t>(HSAC Basic Needs Assessment Category)</a:t>
            </a:r>
            <a:endParaRPr lang="en-US" sz="150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5281868" y="994764"/>
            <a:ext cx="2903598" cy="769441"/>
          </a:xfrm>
          <a:prstGeom prst="rect">
            <a:avLst/>
          </a:prstGeom>
          <a:noFill/>
        </p:spPr>
        <p:txBody>
          <a:bodyPr wrap="square" rtlCol="0">
            <a:spAutoFit/>
          </a:bodyPr>
          <a:lstStyle/>
          <a:p>
            <a:r>
              <a:rPr lang="en-US" sz="4400" b="1" dirty="0">
                <a:latin typeface="Franklin Gothic Medium Cond" panose="020B0606030402020204" pitchFamily="34" charset="0"/>
              </a:rPr>
              <a:t>Employment</a:t>
            </a: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descr="Image result for cumberland county nj map">
            <a:extLst>
              <a:ext uri="{FF2B5EF4-FFF2-40B4-BE49-F238E27FC236}">
                <a16:creationId xmlns:a16="http://schemas.microsoft.com/office/drawing/2014/main" id="{3AEDAE63-9068-432C-A3FE-E60DB88E58A2}"/>
              </a:ext>
            </a:extLst>
          </p:cNvPr>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040199" y="622014"/>
            <a:ext cx="706671" cy="1142191"/>
          </a:xfrm>
          <a:prstGeom prst="rect">
            <a:avLst/>
          </a:prstGeom>
          <a:noFill/>
          <a:ln>
            <a:noFill/>
          </a:ln>
        </p:spPr>
      </p:pic>
    </p:spTree>
    <p:extLst>
      <p:ext uri="{BB962C8B-B14F-4D97-AF65-F5344CB8AC3E}">
        <p14:creationId xmlns:p14="http://schemas.microsoft.com/office/powerpoint/2010/main" val="324902771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811248" y="772850"/>
            <a:ext cx="1928731" cy="1077218"/>
          </a:xfrm>
          <a:prstGeom prst="rect">
            <a:avLst/>
          </a:prstGeom>
          <a:noFill/>
        </p:spPr>
        <p:txBody>
          <a:bodyPr wrap="square" rtlCol="0">
            <a:spAutoFit/>
          </a:bodyPr>
          <a:lstStyle/>
          <a:p>
            <a:r>
              <a:rPr lang="en-US" sz="3200" b="1" dirty="0">
                <a:latin typeface="Franklin Gothic Medium Cond" panose="020B0606030402020204" pitchFamily="34" charset="0"/>
              </a:rPr>
              <a:t>Community Safety</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descr="Image result for cumberland county nj map">
            <a:extLst>
              <a:ext uri="{FF2B5EF4-FFF2-40B4-BE49-F238E27FC236}">
                <a16:creationId xmlns:a16="http://schemas.microsoft.com/office/drawing/2014/main" id="{3AEDAE63-9068-432C-A3FE-E60DB88E58A2}"/>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781384" y="573623"/>
            <a:ext cx="706671" cy="1142191"/>
          </a:xfrm>
          <a:prstGeom prst="rect">
            <a:avLst/>
          </a:prstGeom>
          <a:noFill/>
          <a:ln>
            <a:noFill/>
          </a:ln>
        </p:spPr>
      </p:pic>
    </p:spTree>
    <p:extLst>
      <p:ext uri="{BB962C8B-B14F-4D97-AF65-F5344CB8AC3E}">
        <p14:creationId xmlns:p14="http://schemas.microsoft.com/office/powerpoint/2010/main" val="236337049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sp>
        <p:nvSpPr>
          <p:cNvPr id="11" name="TextBox 10">
            <a:extLst>
              <a:ext uri="{FF2B5EF4-FFF2-40B4-BE49-F238E27FC236}">
                <a16:creationId xmlns:a16="http://schemas.microsoft.com/office/drawing/2014/main" id="{4A4B456B-58D3-46EE-A8F9-BA110B4ED4BE}"/>
              </a:ext>
            </a:extLst>
          </p:cNvPr>
          <p:cNvSpPr txBox="1"/>
          <p:nvPr userDrawn="1"/>
        </p:nvSpPr>
        <p:spPr>
          <a:xfrm>
            <a:off x="8153401" y="1965437"/>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descr="Image result for cumberland county nj map">
            <a:extLst>
              <a:ext uri="{FF2B5EF4-FFF2-40B4-BE49-F238E27FC236}">
                <a16:creationId xmlns:a16="http://schemas.microsoft.com/office/drawing/2014/main" id="{3AEDAE63-9068-432C-A3FE-E60DB88E58A2}"/>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680919" y="676141"/>
            <a:ext cx="706671" cy="1142191"/>
          </a:xfrm>
          <a:prstGeom prst="rect">
            <a:avLst/>
          </a:prstGeom>
          <a:noFill/>
          <a:ln>
            <a:noFill/>
          </a:ln>
        </p:spPr>
      </p:pic>
    </p:spTree>
    <p:extLst>
      <p:ext uri="{BB962C8B-B14F-4D97-AF65-F5344CB8AC3E}">
        <p14:creationId xmlns:p14="http://schemas.microsoft.com/office/powerpoint/2010/main" val="365320107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008883" y="2320161"/>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descr="Image result for cumberland county nj map">
            <a:extLst>
              <a:ext uri="{FF2B5EF4-FFF2-40B4-BE49-F238E27FC236}">
                <a16:creationId xmlns:a16="http://schemas.microsoft.com/office/drawing/2014/main" id="{3AEDAE63-9068-432C-A3FE-E60DB88E58A2}"/>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76660" y="919185"/>
            <a:ext cx="706671" cy="1142191"/>
          </a:xfrm>
          <a:prstGeom prst="rect">
            <a:avLst/>
          </a:prstGeom>
          <a:noFill/>
          <a:ln>
            <a:noFill/>
          </a:ln>
        </p:spPr>
      </p:pic>
    </p:spTree>
    <p:extLst>
      <p:ext uri="{BB962C8B-B14F-4D97-AF65-F5344CB8AC3E}">
        <p14:creationId xmlns:p14="http://schemas.microsoft.com/office/powerpoint/2010/main" val="167655288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9663327" y="615026"/>
            <a:ext cx="2028295" cy="1559347"/>
          </a:xfrm>
          <a:prstGeom prst="rect">
            <a:avLst/>
          </a:prstGeom>
          <a:noFill/>
        </p:spPr>
        <p:txBody>
          <a:bodyPr wrap="square" rtlCol="0">
            <a:spAutoFit/>
          </a:bodyPr>
          <a:lstStyle/>
          <a:p>
            <a:r>
              <a:rPr lang="en-US" sz="4400" b="1" dirty="0">
                <a:latin typeface="Franklin Gothic Medium Cond" panose="020B0606030402020204" pitchFamily="34" charset="0"/>
              </a:rPr>
              <a:t>Mental</a:t>
            </a:r>
          </a:p>
          <a:p>
            <a:r>
              <a:rPr lang="en-US" sz="4400" b="1" dirty="0">
                <a:latin typeface="Franklin Gothic Medium Cond" panose="020B0606030402020204" pitchFamily="34" charset="0"/>
              </a:rPr>
              <a:t>Health</a:t>
            </a:r>
          </a:p>
        </p:txBody>
      </p:sp>
      <p:sp>
        <p:nvSpPr>
          <p:cNvPr id="14" name="TextBox 13">
            <a:extLst>
              <a:ext uri="{FF2B5EF4-FFF2-40B4-BE49-F238E27FC236}">
                <a16:creationId xmlns:a16="http://schemas.microsoft.com/office/drawing/2014/main" id="{2F1F8581-4B41-458F-BB9B-0979B04F7D76}"/>
              </a:ext>
            </a:extLst>
          </p:cNvPr>
          <p:cNvSpPr txBox="1"/>
          <p:nvPr userDrawn="1"/>
        </p:nvSpPr>
        <p:spPr>
          <a:xfrm>
            <a:off x="7943193" y="2031126"/>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15" name="Picture 14" descr="Image result for cumberland county nj map">
            <a:extLst>
              <a:ext uri="{FF2B5EF4-FFF2-40B4-BE49-F238E27FC236}">
                <a16:creationId xmlns:a16="http://schemas.microsoft.com/office/drawing/2014/main" id="{3AEDAE63-9068-432C-A3FE-E60DB88E58A2}"/>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08670" y="722526"/>
            <a:ext cx="706671" cy="1142191"/>
          </a:xfrm>
          <a:prstGeom prst="rect">
            <a:avLst/>
          </a:prstGeom>
          <a:noFill/>
          <a:ln>
            <a:noFill/>
          </a:ln>
        </p:spPr>
      </p:pic>
    </p:spTree>
    <p:extLst>
      <p:ext uri="{BB962C8B-B14F-4D97-AF65-F5344CB8AC3E}">
        <p14:creationId xmlns:p14="http://schemas.microsoft.com/office/powerpoint/2010/main" val="2690377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0808DD12-6064-4859-8CCF-DA9B660139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909" y="0"/>
            <a:ext cx="12243818" cy="6858000"/>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9093200" y="465303"/>
            <a:ext cx="2403822" cy="769441"/>
          </a:xfrm>
          <a:prstGeom prst="rect">
            <a:avLst/>
          </a:prstGeom>
          <a:noFill/>
        </p:spPr>
        <p:txBody>
          <a:bodyPr wrap="square" rtlCol="0">
            <a:spAutoFit/>
          </a:bodyPr>
          <a:lstStyle/>
          <a:p>
            <a:r>
              <a:rPr lang="en-US" sz="4400" b="1" dirty="0">
                <a:latin typeface="Franklin Gothic Medium Cond" panose="020B0606030402020204" pitchFamily="34" charset="0"/>
              </a:rPr>
              <a:t>Education</a:t>
            </a:r>
          </a:p>
        </p:txBody>
      </p:sp>
      <p:pic>
        <p:nvPicPr>
          <p:cNvPr id="7" name="Picture 6" descr="Image result for cumberland county nj map">
            <a:extLst>
              <a:ext uri="{FF2B5EF4-FFF2-40B4-BE49-F238E27FC236}">
                <a16:creationId xmlns:a16="http://schemas.microsoft.com/office/drawing/2014/main" id="{3AEDAE63-9068-432C-A3FE-E60DB88E58A2}"/>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939765" y="482236"/>
            <a:ext cx="706671" cy="1142191"/>
          </a:xfrm>
          <a:prstGeom prst="rect">
            <a:avLst/>
          </a:prstGeom>
          <a:noFill/>
          <a:ln>
            <a:noFill/>
          </a:ln>
        </p:spPr>
      </p:pic>
    </p:spTree>
    <p:extLst>
      <p:ext uri="{BB962C8B-B14F-4D97-AF65-F5344CB8AC3E}">
        <p14:creationId xmlns:p14="http://schemas.microsoft.com/office/powerpoint/2010/main" val="5845187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6" name="Picture 5" descr="Image result for cumberland county nj map">
            <a:extLst>
              <a:ext uri="{FF2B5EF4-FFF2-40B4-BE49-F238E27FC236}">
                <a16:creationId xmlns:a16="http://schemas.microsoft.com/office/drawing/2014/main" id="{3AEDAE63-9068-432C-A3FE-E60DB88E58A2}"/>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91057" y="1147150"/>
            <a:ext cx="706671" cy="1142191"/>
          </a:xfrm>
          <a:prstGeom prst="rect">
            <a:avLst/>
          </a:prstGeom>
          <a:noFill/>
          <a:ln>
            <a:noFill/>
          </a:ln>
        </p:spPr>
      </p:pic>
    </p:spTree>
    <p:extLst>
      <p:ext uri="{BB962C8B-B14F-4D97-AF65-F5344CB8AC3E}">
        <p14:creationId xmlns:p14="http://schemas.microsoft.com/office/powerpoint/2010/main" val="39454205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524315"/>
          </a:xfrm>
          <a:prstGeom prst="rect">
            <a:avLst/>
          </a:prstGeom>
          <a:noFill/>
        </p:spPr>
        <p:txBody>
          <a:bodyPr wrap="square" rtlCol="0">
            <a:spAutoFit/>
          </a:bodyPr>
          <a:lstStyle/>
          <a:p>
            <a:r>
              <a:rPr lang="en-US" sz="1400" b="1" dirty="0">
                <a:solidFill>
                  <a:srgbClr val="C00000"/>
                </a:solidFill>
              </a:rPr>
              <a:t>Poverty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2.1: </a:t>
            </a:r>
            <a:r>
              <a:rPr lang="en-US" sz="1200" b="1" dirty="0"/>
              <a:t>NJ</a:t>
            </a:r>
            <a:r>
              <a:rPr lang="en-US" sz="1200" dirty="0"/>
              <a:t> f</a:t>
            </a:r>
            <a:r>
              <a:rPr lang="en-US" sz="1200" b="1" dirty="0"/>
              <a:t>amilies (%) with children under the age of 18 living in poverty (by county)</a:t>
            </a:r>
            <a:endParaRPr lang="en-US" sz="1200" b="1" dirty="0">
              <a:cs typeface="Calibri"/>
            </a:endParaRPr>
          </a:p>
          <a:p>
            <a:pPr lvl="1"/>
            <a:r>
              <a:rPr lang="en-US" sz="1200" dirty="0"/>
              <a:t>2.2: </a:t>
            </a:r>
            <a:r>
              <a:rPr lang="en-US" sz="1200" b="1" dirty="0"/>
              <a:t>Families (%) with children under the age of 18 living in poverty over time</a:t>
            </a:r>
            <a:endParaRPr lang="en-US" sz="1200" b="1" dirty="0">
              <a:cs typeface="Calibri"/>
            </a:endParaRPr>
          </a:p>
          <a:p>
            <a:pPr lvl="1"/>
            <a:r>
              <a:rPr lang="en-US" sz="1200" dirty="0"/>
              <a:t>2.3: </a:t>
            </a:r>
            <a:r>
              <a:rPr lang="en-US" sz="1200" b="1" dirty="0"/>
              <a:t>Families (%) with children under the age of 18 living in poverty by municipality</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Cost of Living</a:t>
            </a:r>
            <a:endParaRPr lang="en-US" sz="1400" b="1" dirty="0">
              <a:solidFill>
                <a:srgbClr val="C00000"/>
              </a:solidFill>
              <a:cs typeface="Calibri"/>
            </a:endParaRPr>
          </a:p>
          <a:p>
            <a:pPr lvl="1"/>
            <a:r>
              <a:rPr lang="en-US" sz="1200" dirty="0"/>
              <a:t>3.1: </a:t>
            </a:r>
            <a:r>
              <a:rPr lang="en-US" sz="1200" b="1" dirty="0"/>
              <a:t>Monthly cost of living budget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3.2: </a:t>
            </a:r>
            <a:r>
              <a:rPr lang="en-US" sz="1200" b="1" dirty="0"/>
              <a:t>Annual cost of living estimates in NJ (by county</a:t>
            </a:r>
            <a:r>
              <a:rPr lang="en-US" sz="1200" b="1" dirty="0" smtClean="0"/>
              <a:t>)($)</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rgbClr val="376092"/>
              </a:solidFill>
              <a:cs typeface="Calibri"/>
            </a:endParaRPr>
          </a:p>
          <a:p>
            <a:r>
              <a:rPr lang="en-US" sz="1400" b="1" dirty="0">
                <a:solidFill>
                  <a:srgbClr val="C00000"/>
                </a:solidFill>
              </a:rPr>
              <a:t>Income</a:t>
            </a:r>
            <a:endParaRPr lang="en-US" sz="1400" b="1" dirty="0">
              <a:solidFill>
                <a:srgbClr val="C00000"/>
              </a:solidFill>
              <a:cs typeface="Calibri"/>
            </a:endParaRPr>
          </a:p>
          <a:p>
            <a:pPr lvl="1"/>
            <a:r>
              <a:rPr lang="en-US" sz="1200" dirty="0">
                <a:ea typeface="+mn-lt"/>
                <a:cs typeface="+mn-lt"/>
              </a:rPr>
              <a:t>4.1:</a:t>
            </a:r>
            <a:r>
              <a:rPr lang="en-US" sz="1200" b="1" dirty="0">
                <a:ea typeface="+mn-lt"/>
                <a:cs typeface="+mn-lt"/>
              </a:rPr>
              <a:t> Median household income ($) </a:t>
            </a:r>
            <a:r>
              <a:rPr lang="en-US" sz="1200" b="1" dirty="0"/>
              <a:t>in NJ (by county)</a:t>
            </a:r>
            <a:endParaRPr lang="en-US" sz="1200" b="1" dirty="0">
              <a:cs typeface="Calibri"/>
            </a:endParaRPr>
          </a:p>
          <a:p>
            <a:pPr lvl="1"/>
            <a:r>
              <a:rPr lang="en-US" sz="1200" dirty="0">
                <a:ea typeface="+mn-lt"/>
                <a:cs typeface="+mn-lt"/>
              </a:rPr>
              <a:t>4.2: </a:t>
            </a:r>
            <a:r>
              <a:rPr lang="en-US" sz="1200" b="1" dirty="0">
                <a:ea typeface="+mn-lt"/>
                <a:cs typeface="+mn-lt"/>
              </a:rPr>
              <a:t>Median household income ($) over time</a:t>
            </a:r>
            <a:endParaRPr lang="en-US" sz="1400" b="1" dirty="0">
              <a:solidFill>
                <a:srgbClr val="C00000"/>
              </a:solidFill>
            </a:endParaRPr>
          </a:p>
          <a:p>
            <a:pPr lvl="1"/>
            <a:r>
              <a:rPr lang="en-US" sz="1200" dirty="0">
                <a:solidFill>
                  <a:srgbClr val="000000"/>
                </a:solidFill>
                <a:cs typeface="Calibri"/>
              </a:rPr>
              <a:t>4.3: </a:t>
            </a:r>
            <a:r>
              <a:rPr lang="en-US" sz="1200" b="1" dirty="0">
                <a:solidFill>
                  <a:srgbClr val="000000"/>
                </a:solidFill>
                <a:cs typeface="Calibri"/>
              </a:rPr>
              <a:t>Median household income </a:t>
            </a:r>
            <a:r>
              <a:rPr lang="en-US" sz="1200" b="1" dirty="0">
                <a:ea typeface="+mn-lt"/>
                <a:cs typeface="+mn-lt"/>
              </a:rPr>
              <a:t>($) </a:t>
            </a:r>
            <a:r>
              <a:rPr lang="en-US" sz="1200" b="1" dirty="0">
                <a:solidFill>
                  <a:srgbClr val="000000"/>
                </a:solidFill>
                <a:cs typeface="Calibri"/>
              </a:rPr>
              <a:t>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200" dirty="0">
                <a:ea typeface="+mn-lt"/>
                <a:cs typeface="+mn-lt"/>
              </a:rPr>
              <a:t>5.1: </a:t>
            </a:r>
            <a:r>
              <a:rPr lang="en-US" sz="1200" b="1" dirty="0" smtClean="0">
                <a:ea typeface="+mn-lt"/>
                <a:cs typeface="+mn-lt"/>
              </a:rPr>
              <a:t>Households</a:t>
            </a:r>
            <a:r>
              <a:rPr lang="en-US" sz="1200" b="1" baseline="0" dirty="0" smtClean="0">
                <a:ea typeface="+mn-lt"/>
                <a:cs typeface="+mn-lt"/>
              </a:rPr>
              <a:t> </a:t>
            </a:r>
            <a:r>
              <a:rPr lang="en-US" sz="1200" b="1" dirty="0" smtClean="0">
                <a:ea typeface="+mn-lt"/>
                <a:cs typeface="+mn-lt"/>
              </a:rPr>
              <a:t>(%) with severe cost burden</a:t>
            </a:r>
            <a:r>
              <a:rPr lang="en-US" sz="1200" b="1" baseline="0" dirty="0" smtClean="0">
                <a:ea typeface="+mn-lt"/>
                <a:cs typeface="+mn-lt"/>
              </a:rPr>
              <a:t> for housing </a:t>
            </a:r>
            <a:r>
              <a:rPr lang="en-US" sz="1200" b="1" dirty="0" smtClean="0"/>
              <a:t>(by </a:t>
            </a:r>
            <a:r>
              <a:rPr lang="en-US" sz="1200" b="1" dirty="0"/>
              <a:t>county)</a:t>
            </a:r>
            <a:endParaRPr lang="en-US" sz="1200" b="1" dirty="0">
              <a:cs typeface="Calibri"/>
            </a:endParaRPr>
          </a:p>
          <a:p>
            <a:pPr lvl="1"/>
            <a:r>
              <a:rPr lang="en-US" sz="1200" dirty="0">
                <a:ea typeface="+mn-lt"/>
                <a:cs typeface="+mn-lt"/>
              </a:rPr>
              <a:t>5.2: </a:t>
            </a:r>
            <a:r>
              <a:rPr lang="en-US" sz="1200" b="1" dirty="0">
                <a:ea typeface="+mn-lt"/>
                <a:cs typeface="+mn-lt"/>
              </a:rPr>
              <a:t>H</a:t>
            </a:r>
            <a:r>
              <a:rPr lang="en-US" sz="1200" b="1" dirty="0"/>
              <a:t>ouseholds (%) with severe housing problems over time</a:t>
            </a:r>
            <a:endParaRPr lang="en-US" dirty="0">
              <a:solidFill>
                <a:srgbClr val="000000"/>
              </a:solidFill>
              <a:cs typeface="Calibri"/>
            </a:endParaRPr>
          </a:p>
          <a:p>
            <a:endParaRPr lang="en-US" sz="1200" b="1" dirty="0">
              <a:solidFill>
                <a:schemeClr val="accent1">
                  <a:lumMod val="75000"/>
                </a:schemeClr>
              </a:solidFill>
              <a:cs typeface="Calibri"/>
            </a:endParaRPr>
          </a:p>
          <a:p>
            <a:r>
              <a:rPr lang="en-US" sz="1400" b="1" dirty="0">
                <a:solidFill>
                  <a:srgbClr val="C00000"/>
                </a:solidFill>
              </a:rPr>
              <a:t>Food &amp; Nutrition </a:t>
            </a:r>
            <a:endParaRPr lang="en-US" sz="1400" b="1" dirty="0">
              <a:solidFill>
                <a:srgbClr val="C00000"/>
              </a:solidFill>
              <a:cs typeface="Calibri"/>
            </a:endParaRPr>
          </a:p>
          <a:p>
            <a:pPr lvl="1"/>
            <a:r>
              <a:rPr lang="en-US" sz="1200" dirty="0" smtClean="0">
                <a:cs typeface="Calibri"/>
              </a:rPr>
              <a:t>6.1: </a:t>
            </a:r>
            <a:r>
              <a:rPr lang="en-US" sz="1200" b="1" dirty="0">
                <a:cs typeface="Calibri"/>
              </a:rPr>
              <a:t>Food insecurity (%) </a:t>
            </a:r>
            <a:r>
              <a:rPr lang="en-US" sz="1200" b="1" dirty="0"/>
              <a:t>in NJ (by county)</a:t>
            </a:r>
            <a:endParaRPr lang="en-US" sz="1200" b="1" dirty="0">
              <a:cs typeface="Calibri"/>
            </a:endParaRPr>
          </a:p>
          <a:p>
            <a:pPr lvl="1"/>
            <a:r>
              <a:rPr lang="en-US" sz="1200" dirty="0" smtClean="0"/>
              <a:t>6.2: </a:t>
            </a:r>
            <a:r>
              <a:rPr lang="en-US" sz="1200" b="1" dirty="0"/>
              <a:t>Individuals (#) enrolled in WIC nutrition program </a:t>
            </a:r>
            <a:endParaRPr lang="en-US" sz="1200" b="1" dirty="0">
              <a:cs typeface="Calibri"/>
            </a:endParaRPr>
          </a:p>
          <a:p>
            <a:pPr lvl="1"/>
            <a:r>
              <a:rPr lang="en-US" sz="1200" dirty="0" smtClean="0"/>
              <a:t>6.3: </a:t>
            </a:r>
            <a:r>
              <a:rPr lang="en-US" sz="1200" b="1" dirty="0"/>
              <a:t>Children (#) receiving free or reduced lunch</a:t>
            </a:r>
            <a:endParaRPr lang="en-US" sz="1200" dirty="0"/>
          </a:p>
          <a:p>
            <a:pPr lvl="1"/>
            <a:r>
              <a:rPr lang="en-US" sz="1200" dirty="0" smtClean="0"/>
              <a:t>6.4: </a:t>
            </a:r>
            <a:r>
              <a:rPr lang="en-US" sz="1200" b="1" dirty="0"/>
              <a:t>Children (#) receiving NJ SNAP supplemental nutrition assistance</a:t>
            </a:r>
            <a:endParaRPr lang="en-US" sz="1200" b="1" dirty="0">
              <a:cs typeface="Calibri"/>
            </a:endParaRPr>
          </a:p>
        </p:txBody>
      </p:sp>
      <p:pic>
        <p:nvPicPr>
          <p:cNvPr id="7" name="Picture 6" descr="Image result for cumberland county nj map">
            <a:extLst>
              <a:ext uri="{FF2B5EF4-FFF2-40B4-BE49-F238E27FC236}">
                <a16:creationId xmlns:a16="http://schemas.microsoft.com/office/drawing/2014/main" id="{EE7E0B5B-7618-4A3F-9077-0055DF9B49E9}"/>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48858" y="76200"/>
            <a:ext cx="498942" cy="824753"/>
          </a:xfrm>
          <a:prstGeom prst="rect">
            <a:avLst/>
          </a:prstGeom>
          <a:noFill/>
          <a:ln>
            <a:noFill/>
          </a:ln>
        </p:spPr>
      </p:pic>
      <p:sp>
        <p:nvSpPr>
          <p:cNvPr id="8" name="TextBox 14">
            <a:extLst>
              <a:ext uri="{FF2B5EF4-FFF2-40B4-BE49-F238E27FC236}">
                <a16:creationId xmlns:a16="http://schemas.microsoft.com/office/drawing/2014/main" id="{D7B264FF-2B2B-4192-908B-80F7EA7742B2}"/>
              </a:ext>
            </a:extLst>
          </p:cNvPr>
          <p:cNvSpPr txBox="1"/>
          <p:nvPr userDrawn="1"/>
        </p:nvSpPr>
        <p:spPr>
          <a:xfrm>
            <a:off x="76200" y="162580"/>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Cumberland</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21963352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3877985"/>
          </a:xfrm>
          <a:prstGeom prst="rect">
            <a:avLst/>
          </a:prstGeom>
          <a:noFill/>
        </p:spPr>
        <p:txBody>
          <a:bodyPr wrap="square" rtlCol="0">
            <a:spAutoFit/>
          </a:bodyPr>
          <a:lstStyle/>
          <a:p>
            <a:r>
              <a:rPr lang="en-US" sz="1400" b="1" dirty="0">
                <a:solidFill>
                  <a:srgbClr val="C00000"/>
                </a:solidFill>
              </a:rPr>
              <a:t>Child Care</a:t>
            </a:r>
            <a:endParaRPr lang="en-US" sz="1400" b="1" dirty="0">
              <a:solidFill>
                <a:srgbClr val="C00000"/>
              </a:solidFill>
              <a:cs typeface="Calibri"/>
            </a:endParaRPr>
          </a:p>
          <a:p>
            <a:pPr lvl="1"/>
            <a:r>
              <a:rPr lang="en-US" sz="1200" dirty="0"/>
              <a:t>7.1: </a:t>
            </a:r>
            <a:r>
              <a:rPr lang="en-US" sz="1200" b="1" dirty="0"/>
              <a:t>Median monthly childcare cost </a:t>
            </a:r>
            <a:r>
              <a:rPr lang="en-US" sz="1200" b="1" dirty="0">
                <a:ea typeface="+mn-lt"/>
                <a:cs typeface="+mn-lt"/>
              </a:rPr>
              <a:t>($) </a:t>
            </a:r>
            <a:r>
              <a:rPr lang="en-US" sz="1200" b="1" dirty="0"/>
              <a:t>of center-based care by age of child </a:t>
            </a:r>
            <a:endParaRPr lang="en-US" sz="1200" dirty="0"/>
          </a:p>
          <a:p>
            <a:pPr lvl="1"/>
            <a:r>
              <a:rPr lang="en-US" sz="1200" dirty="0"/>
              <a:t>7.2: </a:t>
            </a:r>
            <a:r>
              <a:rPr lang="en-US" sz="1200" b="1" dirty="0">
                <a:ea typeface="+mn-lt"/>
                <a:cs typeface="+mn-lt"/>
              </a:rPr>
              <a:t>Median monthly childcare cost ($) compared with average household income </a:t>
            </a:r>
            <a:r>
              <a:rPr lang="en-US" sz="1200" b="1" dirty="0" smtClean="0">
                <a:ea typeface="+mn-lt"/>
                <a:cs typeface="+mn-lt"/>
              </a:rPr>
              <a:t>(by county)</a:t>
            </a:r>
            <a:endParaRPr lang="en-US" sz="1200" b="1" dirty="0">
              <a:cs typeface="Calibri"/>
            </a:endParaRPr>
          </a:p>
          <a:p>
            <a:pPr lvl="1"/>
            <a:endParaRPr lang="en-US" sz="1200" b="1" dirty="0">
              <a:solidFill>
                <a:srgbClr val="000000"/>
              </a:solidFill>
            </a:endParaRPr>
          </a:p>
          <a:p>
            <a:r>
              <a:rPr lang="en-US" sz="1400" b="1" dirty="0">
                <a:solidFill>
                  <a:srgbClr val="C00000"/>
                </a:solidFill>
              </a:rPr>
              <a:t>Transportation &amp; Commute</a:t>
            </a:r>
            <a:endParaRPr lang="en-US" sz="1400" b="1" dirty="0">
              <a:solidFill>
                <a:srgbClr val="C00000"/>
              </a:solidFill>
              <a:cs typeface="Calibri"/>
            </a:endParaRPr>
          </a:p>
          <a:p>
            <a:pPr lvl="1"/>
            <a:r>
              <a:rPr lang="en-US" sz="1200" dirty="0"/>
              <a:t>8.1: </a:t>
            </a:r>
            <a:r>
              <a:rPr lang="en-US" sz="1200" b="1" dirty="0"/>
              <a:t>Average commute (min) in NJ (by county)</a:t>
            </a:r>
            <a:endParaRPr lang="en-US" sz="1200" b="1" dirty="0">
              <a:cs typeface="Calibri"/>
            </a:endParaRPr>
          </a:p>
          <a:p>
            <a:pPr lvl="1"/>
            <a:r>
              <a:rPr lang="en-US" sz="1200" dirty="0"/>
              <a:t>8.2: </a:t>
            </a:r>
            <a:r>
              <a:rPr lang="en-US" sz="1200" b="1" dirty="0"/>
              <a:t>Average commute (min) over time</a:t>
            </a:r>
            <a:endParaRPr lang="en-US" sz="1200" b="1" dirty="0">
              <a:cs typeface="Calibri"/>
            </a:endParaRPr>
          </a:p>
          <a:p>
            <a:pPr lvl="1"/>
            <a:r>
              <a:rPr lang="en-US" sz="1200" dirty="0"/>
              <a:t>8.3</a:t>
            </a:r>
            <a:r>
              <a:rPr lang="en-US" sz="1200" b="1" dirty="0"/>
              <a:t>: Average commute (min) by municipality </a:t>
            </a:r>
            <a:endParaRPr lang="en-US" sz="1200" b="1" dirty="0">
              <a:cs typeface="Calibri"/>
            </a:endParaRPr>
          </a:p>
          <a:p>
            <a:pPr lvl="1"/>
            <a:r>
              <a:rPr lang="en-US" sz="1200" dirty="0"/>
              <a:t>8.4: </a:t>
            </a:r>
            <a:r>
              <a:rPr lang="en-US" sz="1200" b="1" dirty="0"/>
              <a:t>Cost of transportation as a percentage of income (%) in NJ (by county)</a:t>
            </a:r>
            <a:endParaRPr lang="en-US" sz="1200" b="1" dirty="0">
              <a:cs typeface="Calibri"/>
            </a:endParaRPr>
          </a:p>
          <a:p>
            <a:pPr lvl="1"/>
            <a:r>
              <a:rPr lang="en-US" sz="1200" dirty="0"/>
              <a:t>8.5: </a:t>
            </a:r>
            <a:r>
              <a:rPr lang="en-US" sz="1200" b="1" dirty="0"/>
              <a:t>Annual cost of car ownership ($) in NJ (by county)</a:t>
            </a:r>
            <a:endParaRPr lang="en-US" sz="1200" b="1" dirty="0">
              <a:cs typeface="Calibri"/>
            </a:endParaRPr>
          </a:p>
          <a:p>
            <a:endParaRPr lang="en-US" sz="1200" b="1" dirty="0">
              <a:solidFill>
                <a:srgbClr val="C00000"/>
              </a:solidFill>
            </a:endParaRPr>
          </a:p>
          <a:p>
            <a:r>
              <a:rPr lang="en-US" sz="1400" b="1" dirty="0">
                <a:solidFill>
                  <a:srgbClr val="C00000"/>
                </a:solidFill>
              </a:rPr>
              <a:t>Health Care &amp; Health Insurance</a:t>
            </a:r>
            <a:endParaRPr lang="en-US" sz="1400" b="1" dirty="0">
              <a:solidFill>
                <a:srgbClr val="C00000"/>
              </a:solidFill>
              <a:cs typeface="Calibri"/>
            </a:endParaRPr>
          </a:p>
          <a:p>
            <a:pPr lvl="1"/>
            <a:r>
              <a:rPr lang="en-US" sz="1200" dirty="0"/>
              <a:t>9.1: </a:t>
            </a:r>
            <a:r>
              <a:rPr lang="en-US" sz="1200" b="1" dirty="0"/>
              <a:t>Children under the age of 18 (%) without health insurance in NJ (by county)</a:t>
            </a:r>
            <a:endParaRPr lang="en-US" sz="1200" b="1" dirty="0">
              <a:cs typeface="Calibri"/>
            </a:endParaRPr>
          </a:p>
          <a:p>
            <a:pPr lvl="1"/>
            <a:r>
              <a:rPr lang="en-US" sz="1200" dirty="0"/>
              <a:t>9.2: </a:t>
            </a:r>
            <a:r>
              <a:rPr lang="en-US" sz="1200" b="1" dirty="0"/>
              <a:t>Children without health insurance (%) over time</a:t>
            </a:r>
            <a:endParaRPr lang="en-US" sz="1200" b="1" dirty="0">
              <a:cs typeface="Calibri"/>
            </a:endParaRPr>
          </a:p>
          <a:p>
            <a:pPr lvl="1"/>
            <a:r>
              <a:rPr lang="en-US" sz="1200" dirty="0"/>
              <a:t>9.3: </a:t>
            </a:r>
            <a:r>
              <a:rPr lang="en-US" sz="1200" b="1" dirty="0"/>
              <a:t>Children (%) without health insurance by municipality</a:t>
            </a:r>
            <a:endParaRPr lang="en-US" sz="1200" b="1" dirty="0">
              <a:cs typeface="Calibri"/>
            </a:endParaRPr>
          </a:p>
          <a:p>
            <a:pPr lvl="1"/>
            <a:r>
              <a:rPr lang="en-US" sz="1200" dirty="0"/>
              <a:t>9.4: </a:t>
            </a:r>
            <a:r>
              <a:rPr lang="en-US" sz="1200" b="1" dirty="0"/>
              <a:t>NJ Family Care Medicaid participation (#) in NJ (by county)</a:t>
            </a:r>
            <a:endParaRPr lang="en-US" sz="1200" b="1" dirty="0">
              <a:cs typeface="Calibri"/>
            </a:endParaRPr>
          </a:p>
          <a:p>
            <a:pPr lvl="1"/>
            <a:r>
              <a:rPr lang="en-US" sz="1200" dirty="0"/>
              <a:t>9.5: </a:t>
            </a:r>
            <a:r>
              <a:rPr lang="en-US" sz="1200" b="1" dirty="0"/>
              <a:t>Children meeting all immunization requirements (%) in NJ (by county)</a:t>
            </a:r>
            <a:endParaRPr lang="en-US" sz="1200" b="1" dirty="0">
              <a:cs typeface="Calibri"/>
            </a:endParaRPr>
          </a:p>
          <a:p>
            <a:pPr lvl="1"/>
            <a:r>
              <a:rPr lang="en-US" sz="1200" dirty="0"/>
              <a:t>9.6: </a:t>
            </a:r>
            <a:r>
              <a:rPr lang="en-US" sz="1200" b="1" dirty="0"/>
              <a:t>County immunization rates (%) (all grade types)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9.7: L</a:t>
            </a:r>
            <a:r>
              <a:rPr lang="en-US" sz="1200" b="1" dirty="0"/>
              <a:t>ate or lack of prenatal care reports (#) in NJ (by county)</a:t>
            </a:r>
            <a:endParaRPr lang="en-US" sz="1200" b="1" dirty="0">
              <a:cs typeface="Calibri"/>
            </a:endParaRPr>
          </a:p>
          <a:p>
            <a:pPr lvl="1"/>
            <a:r>
              <a:rPr lang="en-US" sz="1200" dirty="0"/>
              <a:t>9.8: </a:t>
            </a:r>
            <a:r>
              <a:rPr lang="en-US" sz="1200" b="1" dirty="0"/>
              <a:t>Late or lack of prenatal care reports (#) over time</a:t>
            </a:r>
            <a:endParaRPr lang="en-US" sz="1200" b="1" dirty="0">
              <a:cs typeface="Calibri"/>
            </a:endParaRPr>
          </a:p>
        </p:txBody>
      </p:sp>
      <p:pic>
        <p:nvPicPr>
          <p:cNvPr id="7" name="Picture 6" descr="Image result for cumberland county nj map">
            <a:extLst>
              <a:ext uri="{FF2B5EF4-FFF2-40B4-BE49-F238E27FC236}">
                <a16:creationId xmlns:a16="http://schemas.microsoft.com/office/drawing/2014/main" id="{EE7E0B5B-7618-4A3F-9077-0055DF9B49E9}"/>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48858" y="76200"/>
            <a:ext cx="498942" cy="824753"/>
          </a:xfrm>
          <a:prstGeom prst="rect">
            <a:avLst/>
          </a:prstGeom>
          <a:noFill/>
          <a:ln>
            <a:noFill/>
          </a:ln>
        </p:spPr>
      </p:pic>
      <p:sp>
        <p:nvSpPr>
          <p:cNvPr id="8" name="TextBox 14">
            <a:extLst>
              <a:ext uri="{FF2B5EF4-FFF2-40B4-BE49-F238E27FC236}">
                <a16:creationId xmlns:a16="http://schemas.microsoft.com/office/drawing/2014/main" id="{D7B264FF-2B2B-4192-908B-80F7EA7742B2}"/>
              </a:ext>
            </a:extLst>
          </p:cNvPr>
          <p:cNvSpPr txBox="1"/>
          <p:nvPr userDrawn="1"/>
        </p:nvSpPr>
        <p:spPr>
          <a:xfrm>
            <a:off x="76200" y="162580"/>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Cumberland</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13510597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832092"/>
          </a:xfrm>
          <a:prstGeom prst="rect">
            <a:avLst/>
          </a:prstGeom>
          <a:noFill/>
        </p:spPr>
        <p:txBody>
          <a:bodyPr wrap="square" rtlCol="0">
            <a:spAutoFit/>
          </a:bodyPr>
          <a:lstStyle/>
          <a:p>
            <a:r>
              <a:rPr lang="en-US" sz="1400" b="1" dirty="0">
                <a:solidFill>
                  <a:srgbClr val="C00000"/>
                </a:solidFill>
              </a:rPr>
              <a:t>Employment </a:t>
            </a:r>
          </a:p>
          <a:p>
            <a:pPr lvl="1"/>
            <a:r>
              <a:rPr lang="en-US" sz="1200" dirty="0"/>
              <a:t>10.1: </a:t>
            </a:r>
            <a:r>
              <a:rPr lang="en-US" sz="1200" b="1" dirty="0"/>
              <a:t>Weekly wages ($ avg) by quarter: state and county comparison </a:t>
            </a:r>
            <a:endParaRPr lang="en-US" sz="1200" b="1" dirty="0">
              <a:cs typeface="Calibri"/>
            </a:endParaRPr>
          </a:p>
          <a:p>
            <a:pPr lvl="1"/>
            <a:r>
              <a:rPr lang="en-US" sz="1200" dirty="0"/>
              <a:t>10.2: </a:t>
            </a:r>
            <a:r>
              <a:rPr lang="en-US" sz="1200" b="1" dirty="0"/>
              <a:t>Weekly wages ($ avg) over time </a:t>
            </a:r>
            <a:endParaRPr lang="en-US" sz="1200" b="1" dirty="0">
              <a:cs typeface="Calibri"/>
            </a:endParaRPr>
          </a:p>
          <a:p>
            <a:pPr lvl="1"/>
            <a:r>
              <a:rPr lang="en-US" sz="1200" dirty="0"/>
              <a:t>10.3: </a:t>
            </a:r>
            <a:r>
              <a:rPr lang="en-US" sz="1200" b="1" dirty="0"/>
              <a:t>Monthly unemployment rate from June 2018-May 2019: state and county comparison (unadjusted)</a:t>
            </a:r>
          </a:p>
          <a:p>
            <a:pPr lvl="1"/>
            <a:r>
              <a:rPr lang="en-US" sz="1200" dirty="0"/>
              <a:t>10.4: </a:t>
            </a:r>
            <a:r>
              <a:rPr lang="en-US" sz="1200" b="1" dirty="0"/>
              <a:t>Median unemployment rates, June 2018-May 2019 in NJ (by county)</a:t>
            </a:r>
            <a:endParaRPr lang="en-US" sz="1200" b="1" dirty="0">
              <a:cs typeface="Calibri"/>
            </a:endParaRPr>
          </a:p>
          <a:p>
            <a:pPr lvl="1"/>
            <a:r>
              <a:rPr lang="en-US" sz="1200" dirty="0"/>
              <a:t>10.5: </a:t>
            </a:r>
            <a:r>
              <a:rPr lang="en-US" sz="1200" b="1" dirty="0"/>
              <a:t>Median income ($) by sex in NJ (by county)</a:t>
            </a:r>
            <a:endParaRPr lang="en-US" sz="1200" b="1" dirty="0">
              <a:cs typeface="Calibri"/>
            </a:endParaRPr>
          </a:p>
          <a:p>
            <a:pPr lvl="1"/>
            <a:r>
              <a:rPr lang="en-US" sz="1200" dirty="0"/>
              <a:t>10.6: </a:t>
            </a:r>
            <a:r>
              <a:rPr lang="en-US" sz="1200" b="1" dirty="0"/>
              <a:t>Median income ($) by sex: national, state and county comparison</a:t>
            </a:r>
            <a:endParaRPr lang="en-US" sz="1200" b="1" dirty="0">
              <a:cs typeface="Calibri"/>
            </a:endParaRPr>
          </a:p>
          <a:p>
            <a:pPr lvl="1"/>
            <a:r>
              <a:rPr lang="en-US" sz="1200" dirty="0"/>
              <a:t>10.7: </a:t>
            </a:r>
            <a:r>
              <a:rPr lang="en-US" sz="1200" b="1" dirty="0"/>
              <a:t>Median income ($) by sex over time </a:t>
            </a:r>
            <a:endParaRPr lang="en-US" sz="1200" b="1" dirty="0">
              <a:cs typeface="Calibri"/>
            </a:endParaRPr>
          </a:p>
          <a:p>
            <a:pPr lvl="1"/>
            <a:r>
              <a:rPr lang="en-US" sz="1200" dirty="0"/>
              <a:t>10.8: </a:t>
            </a:r>
            <a:r>
              <a:rPr lang="en-US" sz="1200" b="1" dirty="0"/>
              <a:t>Median income ($) by sex by municipality</a:t>
            </a:r>
            <a:endParaRPr lang="en-US" sz="1200" b="1" dirty="0">
              <a:cs typeface="Calibri"/>
            </a:endParaRPr>
          </a:p>
          <a:p>
            <a:endParaRPr lang="en-US" sz="1200" b="1" dirty="0">
              <a:solidFill>
                <a:srgbClr val="C00000"/>
              </a:solidFill>
            </a:endParaRPr>
          </a:p>
          <a:p>
            <a:r>
              <a:rPr lang="en-US" sz="1400" b="1" dirty="0">
                <a:solidFill>
                  <a:srgbClr val="C00000"/>
                </a:solidFill>
              </a:rPr>
              <a:t>Community Safety </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11.2: </a:t>
            </a:r>
            <a:r>
              <a:rPr lang="en-US" sz="1200" b="1" dirty="0"/>
              <a:t>Crimes by type (#) </a:t>
            </a:r>
            <a:endParaRPr lang="en-US" sz="1200" b="1" dirty="0">
              <a:cs typeface="Calibri"/>
            </a:endParaRPr>
          </a:p>
          <a:p>
            <a:pPr lvl="1"/>
            <a:r>
              <a:rPr lang="en-US" sz="1200" dirty="0"/>
              <a:t>11.3:</a:t>
            </a:r>
            <a:r>
              <a:rPr lang="en-US" sz="1200" b="1" dirty="0"/>
              <a:t> Juvenile arrest rates (per 1,000) in NJ (by county)</a:t>
            </a:r>
            <a:endParaRPr lang="en-US" sz="1200" b="1" dirty="0">
              <a:cs typeface="Calibri"/>
            </a:endParaRPr>
          </a:p>
          <a:p>
            <a:pPr lvl="1"/>
            <a:r>
              <a:rPr lang="en-US" sz="1200" dirty="0"/>
              <a:t>11.4: </a:t>
            </a:r>
            <a:r>
              <a:rPr lang="en-US" sz="1200" b="1" dirty="0"/>
              <a:t>Juvenile arrest rates (per 1,000) over time </a:t>
            </a:r>
            <a:endParaRPr lang="en-US" sz="1200" b="1" dirty="0">
              <a:cs typeface="Calibri"/>
            </a:endParaRPr>
          </a:p>
          <a:p>
            <a:pPr lvl="1"/>
            <a:r>
              <a:rPr lang="en-US" sz="1200" dirty="0" smtClean="0"/>
              <a:t>11.5: </a:t>
            </a:r>
            <a:r>
              <a:rPr lang="en-US" sz="1200" b="1" dirty="0" smtClean="0"/>
              <a:t>Crime guns recovered (#)</a:t>
            </a:r>
            <a:r>
              <a:rPr lang="en-US" sz="1200" b="1" baseline="0" dirty="0" smtClean="0"/>
              <a:t> in NJ (by county) </a:t>
            </a:r>
            <a:endParaRPr lang="en-US" sz="1200" b="1" dirty="0" smtClean="0">
              <a:cs typeface="Calibri"/>
            </a:endParaRPr>
          </a:p>
          <a:p>
            <a:pPr lvl="1"/>
            <a:r>
              <a:rPr lang="en-US" sz="1200" dirty="0" smtClean="0"/>
              <a:t>11.6: </a:t>
            </a:r>
            <a:r>
              <a:rPr lang="en-US" sz="1200" b="1" dirty="0" smtClean="0"/>
              <a:t>Crime</a:t>
            </a:r>
            <a:r>
              <a:rPr lang="en-US" sz="1200" b="1" baseline="0" dirty="0" smtClean="0"/>
              <a:t> guns recovered (#) across 6 months, in county</a:t>
            </a:r>
            <a:r>
              <a:rPr lang="en-US" sz="1200" b="1" dirty="0" smtClean="0"/>
              <a:t> </a:t>
            </a:r>
            <a:endParaRPr lang="en-US" sz="1200" b="1" dirty="0" smtClean="0">
              <a:cs typeface="Calibri"/>
            </a:endParaRPr>
          </a:p>
          <a:p>
            <a:pPr lvl="1"/>
            <a:r>
              <a:rPr lang="en-US" sz="1200" dirty="0" smtClean="0"/>
              <a:t>11.7</a:t>
            </a:r>
            <a:r>
              <a:rPr lang="en-US" sz="1200" dirty="0"/>
              <a:t>:</a:t>
            </a:r>
            <a:r>
              <a:rPr lang="en-US" sz="1200" b="1" dirty="0"/>
              <a:t> </a:t>
            </a:r>
            <a:r>
              <a:rPr lang="en-US" sz="1200" b="1" dirty="0" smtClean="0"/>
              <a:t>Municipalities in NJ with most crime guns recovered (#)</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Domestic Violence </a:t>
            </a:r>
            <a:endParaRPr lang="en-US" sz="1400" b="1" dirty="0">
              <a:solidFill>
                <a:srgbClr val="C00000"/>
              </a:solidFill>
              <a:cs typeface="Calibri"/>
            </a:endParaRPr>
          </a:p>
          <a:p>
            <a:pPr lvl="1"/>
            <a:r>
              <a:rPr lang="en-US" sz="1200" dirty="0"/>
              <a:t>12.1: </a:t>
            </a:r>
            <a:r>
              <a:rPr lang="en-US" sz="1200" b="1" dirty="0"/>
              <a:t>Domestic violence incidents (# reported) in NJ (by county)</a:t>
            </a:r>
            <a:endParaRPr lang="en-US" sz="1200" b="1" dirty="0">
              <a:cs typeface="Calibri"/>
            </a:endParaRPr>
          </a:p>
          <a:p>
            <a:pPr lvl="1"/>
            <a:r>
              <a:rPr lang="en-US" sz="1200" dirty="0"/>
              <a:t>12.2: </a:t>
            </a:r>
            <a:r>
              <a:rPr lang="en-US" sz="1200" b="1" dirty="0"/>
              <a:t>Domestic violence incidents (# reported) over time </a:t>
            </a:r>
            <a:endParaRPr lang="en-US" sz="1200" b="1" dirty="0">
              <a:cs typeface="Calibri"/>
            </a:endParaRPr>
          </a:p>
          <a:p>
            <a:pPr lvl="1"/>
            <a:r>
              <a:rPr lang="en-US" sz="1200" dirty="0"/>
              <a:t>12.3: </a:t>
            </a:r>
            <a:r>
              <a:rPr lang="en-US" sz="1200" b="1" dirty="0"/>
              <a:t>Domestic violence incidents (# reported) by municipality</a:t>
            </a:r>
            <a:endParaRPr lang="en-US" sz="1200" b="1" dirty="0">
              <a:cs typeface="Calibri"/>
            </a:endParaRPr>
          </a:p>
          <a:p>
            <a:pPr lvl="1"/>
            <a:r>
              <a:rPr lang="en-US" sz="1200" dirty="0"/>
              <a:t>12.4: </a:t>
            </a:r>
            <a:r>
              <a:rPr lang="en-US" sz="1200" b="1" dirty="0"/>
              <a:t>Domestic violence offenses by type (%) in NJ </a:t>
            </a:r>
            <a:endParaRPr lang="en-US" sz="1200" b="1" dirty="0">
              <a:cs typeface="Calibri"/>
            </a:endParaRPr>
          </a:p>
          <a:p>
            <a:pPr lvl="1"/>
            <a:r>
              <a:rPr lang="en-US" sz="1200" dirty="0"/>
              <a:t>12.5: </a:t>
            </a:r>
            <a:r>
              <a:rPr lang="en-US" sz="1200" b="1" dirty="0"/>
              <a:t>Domestic violence arrests by offense (%) in NJ </a:t>
            </a:r>
            <a:endParaRPr lang="en-US" dirty="0"/>
          </a:p>
        </p:txBody>
      </p:sp>
      <p:pic>
        <p:nvPicPr>
          <p:cNvPr id="7" name="Picture 6" descr="Image result for cumberland county nj map">
            <a:extLst>
              <a:ext uri="{FF2B5EF4-FFF2-40B4-BE49-F238E27FC236}">
                <a16:creationId xmlns:a16="http://schemas.microsoft.com/office/drawing/2014/main" id="{EE7E0B5B-7618-4A3F-9077-0055DF9B49E9}"/>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48858" y="76200"/>
            <a:ext cx="498942" cy="824753"/>
          </a:xfrm>
          <a:prstGeom prst="rect">
            <a:avLst/>
          </a:prstGeom>
          <a:noFill/>
          <a:ln>
            <a:noFill/>
          </a:ln>
        </p:spPr>
      </p:pic>
      <p:sp>
        <p:nvSpPr>
          <p:cNvPr id="8" name="TextBox 14">
            <a:extLst>
              <a:ext uri="{FF2B5EF4-FFF2-40B4-BE49-F238E27FC236}">
                <a16:creationId xmlns:a16="http://schemas.microsoft.com/office/drawing/2014/main" id="{D7B264FF-2B2B-4192-908B-80F7EA7742B2}"/>
              </a:ext>
            </a:extLst>
          </p:cNvPr>
          <p:cNvSpPr txBox="1"/>
          <p:nvPr userDrawn="1"/>
        </p:nvSpPr>
        <p:spPr>
          <a:xfrm>
            <a:off x="76200" y="162580"/>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Cumberland</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326036557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893647"/>
          </a:xfrm>
          <a:prstGeom prst="rect">
            <a:avLst/>
          </a:prstGeom>
          <a:noFill/>
        </p:spPr>
        <p:txBody>
          <a:bodyPr wrap="square" rtlCol="0">
            <a:spAutoFit/>
          </a:bodyPr>
          <a:lstStyle/>
          <a:p>
            <a:r>
              <a:rPr lang="en-US" sz="1200" b="1" dirty="0">
                <a:solidFill>
                  <a:srgbClr val="C00000"/>
                </a:solidFill>
              </a:rPr>
              <a:t>Substance Abuse Treatments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 </a:t>
            </a:r>
            <a:r>
              <a:rPr lang="en-US" sz="1200" b="1" dirty="0"/>
              <a:t>Change (%) in suspected opioid overdose deaths in NJ (by county) between 2016 and 2018 </a:t>
            </a:r>
            <a:endParaRPr lang="en-US" sz="1200" b="1" dirty="0">
              <a:cs typeface="Calibri"/>
            </a:endParaRPr>
          </a:p>
          <a:p>
            <a:pPr lvl="1"/>
            <a:r>
              <a:rPr lang="en-US" sz="1200" dirty="0"/>
              <a:t>13.2: </a:t>
            </a:r>
            <a:r>
              <a:rPr lang="en-US" sz="1200" b="1" dirty="0"/>
              <a:t>Number of (#) suspected opioid deaths over time </a:t>
            </a:r>
            <a:endParaRPr lang="en-US" sz="1200" b="1" dirty="0">
              <a:cs typeface="Calibri"/>
            </a:endParaRPr>
          </a:p>
          <a:p>
            <a:pPr lvl="1"/>
            <a:r>
              <a:rPr lang="en-US" sz="1200" dirty="0"/>
              <a:t>13.3: </a:t>
            </a:r>
            <a:r>
              <a:rPr lang="en-US" sz="1200" b="1" dirty="0"/>
              <a:t>% change in population for every overdose death</a:t>
            </a:r>
            <a:endParaRPr lang="en-US" sz="1200" b="1" dirty="0">
              <a:cs typeface="Calibri"/>
            </a:endParaRPr>
          </a:p>
          <a:p>
            <a:pPr lvl="1"/>
            <a:r>
              <a:rPr lang="en-US" sz="1200" dirty="0"/>
              <a:t>13.4: </a:t>
            </a:r>
            <a:r>
              <a:rPr lang="en-US" sz="1200" b="1" dirty="0"/>
              <a:t>Population for every 1 overdose death over time</a:t>
            </a:r>
            <a:endParaRPr lang="en-US" sz="1200" b="1" dirty="0">
              <a:cs typeface="Calibri"/>
            </a:endParaRPr>
          </a:p>
          <a:p>
            <a:pPr lvl="1"/>
            <a:r>
              <a:rPr lang="en-US" sz="1200" dirty="0"/>
              <a:t>13.5: </a:t>
            </a:r>
            <a:r>
              <a:rPr lang="en-US" sz="1200" b="1" dirty="0"/>
              <a:t>Types of substances (%) identified at treatment center admissions</a:t>
            </a:r>
            <a:endParaRPr lang="en-US" sz="1200" b="1" dirty="0">
              <a:solidFill>
                <a:schemeClr val="accent1">
                  <a:lumMod val="75000"/>
                </a:schemeClr>
              </a:solidFill>
            </a:endParaRPr>
          </a:p>
          <a:p>
            <a:endParaRPr lang="en-US" sz="1200" b="1" dirty="0">
              <a:solidFill>
                <a:srgbClr val="CC0000"/>
              </a:solidFill>
            </a:endParaRPr>
          </a:p>
          <a:p>
            <a:r>
              <a:rPr lang="en-US" sz="1200" b="1" dirty="0">
                <a:solidFill>
                  <a:srgbClr val="CC0000"/>
                </a:solidFill>
              </a:rPr>
              <a:t>Mental Health </a:t>
            </a:r>
          </a:p>
          <a:p>
            <a:pPr lvl="1"/>
            <a:r>
              <a:rPr lang="en-US" sz="1200" dirty="0"/>
              <a:t>14.1: </a:t>
            </a:r>
            <a:r>
              <a:rPr lang="en-US" sz="1200" b="1" dirty="0"/>
              <a:t>Types of mental health programs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14.2: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14.3: </a:t>
            </a:r>
            <a:r>
              <a:rPr lang="en-US" sz="1200" b="1" dirty="0"/>
              <a:t>Frequency (%) of mental health distress over time - age adjusted</a:t>
            </a:r>
            <a:endParaRPr lang="en-US" sz="1200" b="1" dirty="0">
              <a:cs typeface="Calibri"/>
            </a:endParaRPr>
          </a:p>
          <a:p>
            <a:pPr lvl="1"/>
            <a:r>
              <a:rPr lang="en-US" sz="1200" dirty="0"/>
              <a:t>14.4: </a:t>
            </a:r>
            <a:r>
              <a:rPr lang="en-US" sz="1200" b="1" dirty="0"/>
              <a:t>Frequency (%) of mental health distress by race/ethnicity  - age adjusted</a:t>
            </a:r>
            <a:endParaRPr lang="en-US" sz="1200" b="1" dirty="0">
              <a:cs typeface="Calibri"/>
            </a:endParaRPr>
          </a:p>
          <a:p>
            <a:pPr lvl="1"/>
            <a:r>
              <a:rPr lang="en-US" sz="1200" dirty="0"/>
              <a:t>14.5: </a:t>
            </a:r>
            <a:r>
              <a:rPr lang="en-US" sz="1200" b="1" dirty="0"/>
              <a:t>Frequency (%) of mental health distress by sex – age adjusted</a:t>
            </a:r>
            <a:endParaRPr lang="en-US" sz="1200" b="1" dirty="0">
              <a:cs typeface="Calibri"/>
            </a:endParaRPr>
          </a:p>
          <a:p>
            <a:pPr lvl="1"/>
            <a:r>
              <a:rPr lang="en-US" sz="1200" dirty="0"/>
              <a:t>14.6: </a:t>
            </a:r>
            <a:r>
              <a:rPr lang="en-US" sz="1200" b="1" dirty="0"/>
              <a:t>Frequency of depression (%) in NJ (by county) </a:t>
            </a:r>
            <a:endParaRPr lang="en-US" sz="1200" b="1" dirty="0">
              <a:cs typeface="Calibri"/>
            </a:endParaRPr>
          </a:p>
          <a:p>
            <a:pPr lvl="1"/>
            <a:r>
              <a:rPr lang="en-US" sz="1200" dirty="0"/>
              <a:t>14.7: </a:t>
            </a:r>
            <a:r>
              <a:rPr lang="en-US" sz="1200" b="1" dirty="0"/>
              <a:t>Frequency of depression (%) over time </a:t>
            </a:r>
            <a:endParaRPr lang="en-US" sz="1200" b="1" dirty="0">
              <a:cs typeface="Calibri"/>
            </a:endParaRPr>
          </a:p>
          <a:p>
            <a:pPr lvl="1"/>
            <a:r>
              <a:rPr lang="en-US" sz="1200" dirty="0"/>
              <a:t>14.8: </a:t>
            </a:r>
            <a:r>
              <a:rPr lang="en-US" sz="1200" b="1" dirty="0"/>
              <a:t>Diagnosed depression by race/ethnicity</a:t>
            </a:r>
            <a:endParaRPr lang="en-US" sz="1200" b="1" dirty="0">
              <a:cs typeface="Calibri"/>
            </a:endParaRPr>
          </a:p>
          <a:p>
            <a:pPr lvl="1"/>
            <a:r>
              <a:rPr lang="en-US" sz="1200" dirty="0">
                <a:solidFill>
                  <a:srgbClr val="000000"/>
                </a:solidFill>
                <a:cs typeface="Calibri"/>
              </a:rPr>
              <a:t>14.9: </a:t>
            </a:r>
            <a:r>
              <a:rPr lang="en-US" sz="1200" b="1" dirty="0">
                <a:solidFill>
                  <a:srgbClr val="000000"/>
                </a:solidFill>
                <a:cs typeface="Calibri"/>
              </a:rPr>
              <a:t>Diagnosed depression by sex </a:t>
            </a:r>
            <a:endParaRPr lang="en-US" sz="1200" dirty="0">
              <a:solidFill>
                <a:srgbClr val="000000"/>
              </a:solidFill>
              <a:cs typeface="Calibri"/>
            </a:endParaRPr>
          </a:p>
          <a:p>
            <a:endParaRPr lang="en-US" sz="1200" b="1" dirty="0">
              <a:solidFill>
                <a:srgbClr val="CC0000"/>
              </a:solidFill>
            </a:endParaRPr>
          </a:p>
          <a:p>
            <a:r>
              <a:rPr lang="en-US" sz="1200" b="1" dirty="0">
                <a:solidFill>
                  <a:srgbClr val="CC0000"/>
                </a:solidFill>
              </a:rPr>
              <a:t>Education Resources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smtClean="0"/>
              <a:t>15.2:</a:t>
            </a:r>
            <a:r>
              <a:rPr lang="en-US" sz="1200" b="1" dirty="0" smtClean="0"/>
              <a:t> </a:t>
            </a:r>
            <a:r>
              <a:rPr lang="en-US" sz="1200" b="1" dirty="0"/>
              <a:t>Children (#) receiving early intervention services in NJ (by county)</a:t>
            </a:r>
            <a:endParaRPr lang="en-US" sz="1200" b="1" dirty="0">
              <a:cs typeface="Calibri"/>
            </a:endParaRPr>
          </a:p>
          <a:p>
            <a:endParaRPr lang="en-US" sz="1200" b="1" dirty="0">
              <a:solidFill>
                <a:srgbClr val="376092"/>
              </a:solidFill>
              <a:cs typeface="Calibri"/>
            </a:endParaRPr>
          </a:p>
          <a:p>
            <a:r>
              <a:rPr lang="en-US" sz="1200" b="1" dirty="0">
                <a:solidFill>
                  <a:srgbClr val="C00000"/>
                </a:solidFill>
              </a:rPr>
              <a:t>Resources</a:t>
            </a:r>
          </a:p>
          <a:p>
            <a:pPr lvl="1"/>
            <a:r>
              <a:rPr lang="en-US" sz="1200" dirty="0"/>
              <a:t>16.1: </a:t>
            </a:r>
            <a:r>
              <a:rPr lang="en-US" sz="1200" b="1" dirty="0"/>
              <a:t>Support for families including kinship </a:t>
            </a:r>
            <a:endParaRPr lang="en-US" sz="1200" b="1" dirty="0">
              <a:cs typeface="Calibri"/>
            </a:endParaRPr>
          </a:p>
          <a:p>
            <a:pPr lvl="1"/>
            <a:r>
              <a:rPr lang="en-US" sz="1200" dirty="0"/>
              <a:t>16.2: </a:t>
            </a:r>
            <a:r>
              <a:rPr lang="en-US" sz="1200" b="1" dirty="0"/>
              <a:t>Pro Bono legal/advocacy services</a:t>
            </a:r>
            <a:endParaRPr lang="en-US" sz="1200" b="1" dirty="0">
              <a:cs typeface="Calibri"/>
            </a:endParaRPr>
          </a:p>
        </p:txBody>
      </p:sp>
      <p:pic>
        <p:nvPicPr>
          <p:cNvPr id="7" name="Picture 6" descr="Image result for cumberland county nj map">
            <a:extLst>
              <a:ext uri="{FF2B5EF4-FFF2-40B4-BE49-F238E27FC236}">
                <a16:creationId xmlns:a16="http://schemas.microsoft.com/office/drawing/2014/main" id="{EE7E0B5B-7618-4A3F-9077-0055DF9B49E9}"/>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48858" y="76200"/>
            <a:ext cx="498942" cy="824753"/>
          </a:xfrm>
          <a:prstGeom prst="rect">
            <a:avLst/>
          </a:prstGeom>
          <a:noFill/>
          <a:ln>
            <a:noFill/>
          </a:ln>
        </p:spPr>
      </p:pic>
      <p:sp>
        <p:nvSpPr>
          <p:cNvPr id="8" name="TextBox 14">
            <a:extLst>
              <a:ext uri="{FF2B5EF4-FFF2-40B4-BE49-F238E27FC236}">
                <a16:creationId xmlns:a16="http://schemas.microsoft.com/office/drawing/2014/main" id="{D7B264FF-2B2B-4192-908B-80F7EA7742B2}"/>
              </a:ext>
            </a:extLst>
          </p:cNvPr>
          <p:cNvSpPr txBox="1"/>
          <p:nvPr userDrawn="1"/>
        </p:nvSpPr>
        <p:spPr>
          <a:xfrm>
            <a:off x="76200" y="162580"/>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Cumberland</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155875392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3" name="TextBox 2">
            <a:extLst>
              <a:ext uri="{FF2B5EF4-FFF2-40B4-BE49-F238E27FC236}">
                <a16:creationId xmlns:a16="http://schemas.microsoft.com/office/drawing/2014/main" id="{04C31D9B-6F70-4401-8D69-777939ED0DDC}"/>
              </a:ext>
            </a:extLst>
          </p:cNvPr>
          <p:cNvSpPr txBox="1"/>
          <p:nvPr userDrawn="1"/>
        </p:nvSpPr>
        <p:spPr>
          <a:xfrm>
            <a:off x="228600" y="5730451"/>
            <a:ext cx="2667000" cy="830997"/>
          </a:xfrm>
          <a:prstGeom prst="rect">
            <a:avLst/>
          </a:prstGeom>
          <a:solidFill>
            <a:schemeClr val="bg1"/>
          </a:solidFill>
        </p:spPr>
        <p:txBody>
          <a:bodyPr wrap="square" rtlCol="0">
            <a:spAutoFit/>
          </a:bodyPr>
          <a:lstStyle/>
          <a:p>
            <a:pPr algn="ctr"/>
            <a:r>
              <a:rPr lang="en-US" sz="1600" dirty="0"/>
              <a:t>Charts with an (*) correspond to possible focus group discussion topics</a:t>
            </a:r>
          </a:p>
        </p:txBody>
      </p:sp>
      <p:sp>
        <p:nvSpPr>
          <p:cNvPr id="4" name="TextBox 3">
            <a:extLst>
              <a:ext uri="{FF2B5EF4-FFF2-40B4-BE49-F238E27FC236}">
                <a16:creationId xmlns:a16="http://schemas.microsoft.com/office/drawing/2014/main" id="{29BA42A2-266A-403E-9C23-CC5751A92D5E}"/>
              </a:ext>
            </a:extLst>
          </p:cNvPr>
          <p:cNvSpPr txBox="1"/>
          <p:nvPr userDrawn="1"/>
        </p:nvSpPr>
        <p:spPr>
          <a:xfrm>
            <a:off x="533400" y="2590800"/>
            <a:ext cx="2057400" cy="2062103"/>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2400" dirty="0" smtClean="0">
                <a:solidFill>
                  <a:schemeClr val="bg1"/>
                </a:solidFill>
                <a:latin typeface="Franklin Gothic Demi" panose="020B0703020102020204" pitchFamily="34" charset="0"/>
              </a:rPr>
              <a:t>Service Needs</a:t>
            </a:r>
          </a:p>
        </p:txBody>
      </p:sp>
      <p:pic>
        <p:nvPicPr>
          <p:cNvPr id="6" name="Picture 5" descr="Image result for cumberland county nj map">
            <a:extLst>
              <a:ext uri="{FF2B5EF4-FFF2-40B4-BE49-F238E27FC236}">
                <a16:creationId xmlns:a16="http://schemas.microsoft.com/office/drawing/2014/main" id="{EE7E0B5B-7618-4A3F-9077-0055DF9B49E9}"/>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48858" y="76200"/>
            <a:ext cx="498942" cy="824753"/>
          </a:xfrm>
          <a:prstGeom prst="rect">
            <a:avLst/>
          </a:prstGeom>
          <a:noFill/>
          <a:ln>
            <a:noFill/>
          </a:ln>
        </p:spPr>
      </p:pic>
      <p:sp>
        <p:nvSpPr>
          <p:cNvPr id="7" name="TextBox 14">
            <a:extLst>
              <a:ext uri="{FF2B5EF4-FFF2-40B4-BE49-F238E27FC236}">
                <a16:creationId xmlns:a16="http://schemas.microsoft.com/office/drawing/2014/main" id="{D7B264FF-2B2B-4192-908B-80F7EA7742B2}"/>
              </a:ext>
            </a:extLst>
          </p:cNvPr>
          <p:cNvSpPr txBox="1"/>
          <p:nvPr userDrawn="1"/>
        </p:nvSpPr>
        <p:spPr>
          <a:xfrm>
            <a:off x="76200" y="162580"/>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Cumberland</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350944463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4" name="Picture 3" descr="Image result for cumberland county nj map">
            <a:extLst>
              <a:ext uri="{FF2B5EF4-FFF2-40B4-BE49-F238E27FC236}">
                <a16:creationId xmlns:a16="http://schemas.microsoft.com/office/drawing/2014/main" id="{EE7E0B5B-7618-4A3F-9077-0055DF9B49E9}"/>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48858" y="76200"/>
            <a:ext cx="498942" cy="824753"/>
          </a:xfrm>
          <a:prstGeom prst="rect">
            <a:avLst/>
          </a:prstGeom>
          <a:noFill/>
          <a:ln>
            <a:noFill/>
          </a:ln>
        </p:spPr>
      </p:pic>
      <p:sp>
        <p:nvSpPr>
          <p:cNvPr id="6" name="TextBox 14">
            <a:extLst>
              <a:ext uri="{FF2B5EF4-FFF2-40B4-BE49-F238E27FC236}">
                <a16:creationId xmlns:a16="http://schemas.microsoft.com/office/drawing/2014/main" id="{D7B264FF-2B2B-4192-908B-80F7EA7742B2}"/>
              </a:ext>
            </a:extLst>
          </p:cNvPr>
          <p:cNvSpPr txBox="1"/>
          <p:nvPr userDrawn="1"/>
        </p:nvSpPr>
        <p:spPr>
          <a:xfrm>
            <a:off x="76200" y="162580"/>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Cumberland</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369390128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4" name="Picture 3" descr="Image result for cumberland county nj map">
            <a:extLst>
              <a:ext uri="{FF2B5EF4-FFF2-40B4-BE49-F238E27FC236}">
                <a16:creationId xmlns:a16="http://schemas.microsoft.com/office/drawing/2014/main" id="{EE7E0B5B-7618-4A3F-9077-0055DF9B49E9}"/>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48858" y="76200"/>
            <a:ext cx="498942" cy="824753"/>
          </a:xfrm>
          <a:prstGeom prst="rect">
            <a:avLst/>
          </a:prstGeom>
          <a:noFill/>
          <a:ln>
            <a:noFill/>
          </a:ln>
        </p:spPr>
      </p:pic>
      <p:sp>
        <p:nvSpPr>
          <p:cNvPr id="6" name="TextBox 14">
            <a:extLst>
              <a:ext uri="{FF2B5EF4-FFF2-40B4-BE49-F238E27FC236}">
                <a16:creationId xmlns:a16="http://schemas.microsoft.com/office/drawing/2014/main" id="{D7B264FF-2B2B-4192-908B-80F7EA7742B2}"/>
              </a:ext>
            </a:extLst>
          </p:cNvPr>
          <p:cNvSpPr txBox="1"/>
          <p:nvPr userDrawn="1"/>
        </p:nvSpPr>
        <p:spPr>
          <a:xfrm>
            <a:off x="76200" y="162580"/>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Cumberland</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79365796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2/15/2021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59" r:id="rId7"/>
    <p:sldLayoutId id="2147483658" r:id="rId8"/>
    <p:sldLayoutId id="2147483676" r:id="rId9"/>
    <p:sldLayoutId id="2147483690"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2/15/2021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7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slideLayout" Target="../slideLayouts/slideLayout17.xml"/><Relationship Id="rId7" Type="http://schemas.openxmlformats.org/officeDocument/2006/relationships/image" Target="../media/image19.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xml"/><Relationship Id="rId9"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9.xml"/><Relationship Id="rId7" Type="http://schemas.openxmlformats.org/officeDocument/2006/relationships/slideLayout" Target="../slideLayouts/slideLayout8.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chart" Target="../charts/chart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notesSlide" Target="../notesSlides/notesSlide6.xml"/><Relationship Id="rId5" Type="http://schemas.openxmlformats.org/officeDocument/2006/relationships/tags" Target="../tags/tag27.xml"/><Relationship Id="rId10" Type="http://schemas.openxmlformats.org/officeDocument/2006/relationships/slideLayout" Target="../slideLayouts/slideLayout8.xml"/><Relationship Id="rId4" Type="http://schemas.openxmlformats.org/officeDocument/2006/relationships/tags" Target="../tags/tag26.xml"/><Relationship Id="rId9" Type="http://schemas.openxmlformats.org/officeDocument/2006/relationships/tags" Target="../tags/tag31.xml"/></Relationships>
</file>

<file path=ppt/slides/_rels/slide14.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chart" Target="../charts/chart7.xml"/><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chart" Target="../charts/chart6.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notesSlide" Target="../notesSlides/notesSlide7.xml"/><Relationship Id="rId5" Type="http://schemas.openxmlformats.org/officeDocument/2006/relationships/tags" Target="../tags/tag36.xml"/><Relationship Id="rId10" Type="http://schemas.openxmlformats.org/officeDocument/2006/relationships/slideLayout" Target="../slideLayouts/slideLayout8.xml"/><Relationship Id="rId4" Type="http://schemas.openxmlformats.org/officeDocument/2006/relationships/tags" Target="../tags/tag35.xml"/><Relationship Id="rId9" Type="http://schemas.openxmlformats.org/officeDocument/2006/relationships/tags" Target="../tags/tag40.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43.xml"/><Relationship Id="rId7" Type="http://schemas.openxmlformats.org/officeDocument/2006/relationships/slideLayout" Target="../slideLayouts/slideLayout8.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9" Type="http://schemas.openxmlformats.org/officeDocument/2006/relationships/chart" Target="../charts/chart8.xml"/></Relationships>
</file>

<file path=ppt/slides/_rels/slide16.xml.rels><?xml version="1.0" encoding="UTF-8" standalone="yes"?>
<Relationships xmlns="http://schemas.openxmlformats.org/package/2006/relationships"><Relationship Id="rId8" Type="http://schemas.openxmlformats.org/officeDocument/2006/relationships/tags" Target="../tags/tag54.xml"/><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chart" Target="../charts/chart10.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chart" Target="../charts/chart9.xml"/><Relationship Id="rId5" Type="http://schemas.openxmlformats.org/officeDocument/2006/relationships/tags" Target="../tags/tag51.xml"/><Relationship Id="rId10" Type="http://schemas.openxmlformats.org/officeDocument/2006/relationships/notesSlide" Target="../notesSlides/notesSlide9.xml"/><Relationship Id="rId4" Type="http://schemas.openxmlformats.org/officeDocument/2006/relationships/tags" Target="../tags/tag50.xml"/><Relationship Id="rId9"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chart" Target="../charts/chart1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notesSlide" Target="../notesSlides/notesSlide10.xml"/><Relationship Id="rId5" Type="http://schemas.openxmlformats.org/officeDocument/2006/relationships/tags" Target="../tags/tag59.xml"/><Relationship Id="rId10" Type="http://schemas.openxmlformats.org/officeDocument/2006/relationships/slideLayout" Target="../slideLayouts/slideLayout8.xml"/><Relationship Id="rId4" Type="http://schemas.openxmlformats.org/officeDocument/2006/relationships/tags" Target="../tags/tag58.xml"/><Relationship Id="rId9" Type="http://schemas.openxmlformats.org/officeDocument/2006/relationships/tags" Target="../tags/tag63.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openxmlformats.org/officeDocument/2006/relationships/tags" Target="../tags/tag66.xml"/><Relationship Id="rId7" Type="http://schemas.openxmlformats.org/officeDocument/2006/relationships/slideLayout" Target="../slideLayouts/slideLayout8.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9" Type="http://schemas.openxmlformats.org/officeDocument/2006/relationships/chart" Target="../charts/chart12.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openxmlformats.org/officeDocument/2006/relationships/tags" Target="../tags/tag72.xml"/><Relationship Id="rId7" Type="http://schemas.openxmlformats.org/officeDocument/2006/relationships/slideLayout" Target="../slideLayouts/slideLayout8.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 Id="rId9" Type="http://schemas.openxmlformats.org/officeDocument/2006/relationships/chart" Target="../charts/chart13.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8.xml"/><Relationship Id="rId7" Type="http://schemas.openxmlformats.org/officeDocument/2006/relationships/slideLayout" Target="../slideLayouts/slideLayout8.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9" Type="http://schemas.openxmlformats.org/officeDocument/2006/relationships/chart" Target="../charts/chart14.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84.xml"/><Relationship Id="rId7" Type="http://schemas.openxmlformats.org/officeDocument/2006/relationships/slideLayout" Target="../slideLayouts/slideLayout8.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9" Type="http://schemas.openxmlformats.org/officeDocument/2006/relationships/chart" Target="../charts/chart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openxmlformats.org/officeDocument/2006/relationships/tags" Target="../tags/tag90.xml"/><Relationship Id="rId7" Type="http://schemas.openxmlformats.org/officeDocument/2006/relationships/slideLayout" Target="../slideLayouts/slideLayout8.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9" Type="http://schemas.openxmlformats.org/officeDocument/2006/relationships/chart" Target="../charts/char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tags" Target="../tags/tag101.xml"/><Relationship Id="rId3" Type="http://schemas.openxmlformats.org/officeDocument/2006/relationships/tags" Target="../tags/tag96.xml"/><Relationship Id="rId7" Type="http://schemas.openxmlformats.org/officeDocument/2006/relationships/tags" Target="../tags/tag100.xml"/><Relationship Id="rId12" Type="http://schemas.openxmlformats.org/officeDocument/2006/relationships/chart" Target="../charts/chart18.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chart" Target="../charts/chart17.xml"/><Relationship Id="rId5" Type="http://schemas.openxmlformats.org/officeDocument/2006/relationships/tags" Target="../tags/tag98.xml"/><Relationship Id="rId10" Type="http://schemas.openxmlformats.org/officeDocument/2006/relationships/notesSlide" Target="../notesSlides/notesSlide16.xml"/><Relationship Id="rId4" Type="http://schemas.openxmlformats.org/officeDocument/2006/relationships/tags" Target="../tags/tag97.xml"/><Relationship Id="rId9"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tags" Target="../tags/tag104.xml"/><Relationship Id="rId7" Type="http://schemas.openxmlformats.org/officeDocument/2006/relationships/notesSlide" Target="../notesSlides/notesSlide17.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slideLayout" Target="../slideLayouts/slideLayout8.xml"/><Relationship Id="rId5" Type="http://schemas.openxmlformats.org/officeDocument/2006/relationships/tags" Target="../tags/tag106.xml"/><Relationship Id="rId4" Type="http://schemas.openxmlformats.org/officeDocument/2006/relationships/tags" Target="../tags/tag10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09.xml"/><Relationship Id="rId7" Type="http://schemas.openxmlformats.org/officeDocument/2006/relationships/slideLayout" Target="../slideLayouts/slideLayout8.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9" Type="http://schemas.openxmlformats.org/officeDocument/2006/relationships/chart" Target="../charts/chart20.xml"/></Relationships>
</file>

<file path=ppt/slides/_rels/slide28.xml.rels><?xml version="1.0" encoding="UTF-8" standalone="yes"?>
<Relationships xmlns="http://schemas.openxmlformats.org/package/2006/relationships"><Relationship Id="rId8" Type="http://schemas.openxmlformats.org/officeDocument/2006/relationships/chart" Target="../charts/chart21.xml"/><Relationship Id="rId3" Type="http://schemas.openxmlformats.org/officeDocument/2006/relationships/tags" Target="../tags/tag115.xml"/><Relationship Id="rId7" Type="http://schemas.openxmlformats.org/officeDocument/2006/relationships/notesSlide" Target="../notesSlides/notesSlide19.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slideLayout" Target="../slideLayouts/slideLayout8.xml"/><Relationship Id="rId5" Type="http://schemas.openxmlformats.org/officeDocument/2006/relationships/tags" Target="../tags/tag117.xml"/><Relationship Id="rId4" Type="http://schemas.openxmlformats.org/officeDocument/2006/relationships/tags" Target="../tags/tag1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8" Type="http://schemas.openxmlformats.org/officeDocument/2006/relationships/tags" Target="../tags/tag125.xml"/><Relationship Id="rId3" Type="http://schemas.openxmlformats.org/officeDocument/2006/relationships/tags" Target="../tags/tag120.xml"/><Relationship Id="rId7" Type="http://schemas.openxmlformats.org/officeDocument/2006/relationships/tags" Target="../tags/tag124.xml"/><Relationship Id="rId12" Type="http://schemas.openxmlformats.org/officeDocument/2006/relationships/chart" Target="../charts/chart23.xml"/><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chart" Target="../charts/chart22.xml"/><Relationship Id="rId5" Type="http://schemas.openxmlformats.org/officeDocument/2006/relationships/tags" Target="../tags/tag122.xml"/><Relationship Id="rId10" Type="http://schemas.openxmlformats.org/officeDocument/2006/relationships/notesSlide" Target="../notesSlides/notesSlide20.xml"/><Relationship Id="rId4" Type="http://schemas.openxmlformats.org/officeDocument/2006/relationships/tags" Target="../tags/tag121.xml"/><Relationship Id="rId9"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chart" Target="../charts/chart24.xml"/><Relationship Id="rId3" Type="http://schemas.openxmlformats.org/officeDocument/2006/relationships/tags" Target="../tags/tag128.xml"/><Relationship Id="rId7" Type="http://schemas.openxmlformats.org/officeDocument/2006/relationships/notesSlide" Target="../notesSlides/notesSlide21.xml"/><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slideLayout" Target="../slideLayouts/slideLayout8.xml"/><Relationship Id="rId5" Type="http://schemas.openxmlformats.org/officeDocument/2006/relationships/tags" Target="../tags/tag130.xml"/><Relationship Id="rId4" Type="http://schemas.openxmlformats.org/officeDocument/2006/relationships/tags" Target="../tags/tag1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133.xml"/><Relationship Id="rId7" Type="http://schemas.openxmlformats.org/officeDocument/2006/relationships/slideLayout" Target="../slideLayouts/slideLayout8.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tags" Target="../tags/tag134.xml"/><Relationship Id="rId9" Type="http://schemas.openxmlformats.org/officeDocument/2006/relationships/chart" Target="../charts/chart25.xml"/></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23.xml"/><Relationship Id="rId3" Type="http://schemas.openxmlformats.org/officeDocument/2006/relationships/tags" Target="../tags/tag139.xml"/><Relationship Id="rId7" Type="http://schemas.openxmlformats.org/officeDocument/2006/relationships/slideLayout" Target="../slideLayouts/slideLayout8.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9" Type="http://schemas.openxmlformats.org/officeDocument/2006/relationships/chart" Target="../charts/char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8" Type="http://schemas.openxmlformats.org/officeDocument/2006/relationships/chart" Target="../charts/chart27.xml"/><Relationship Id="rId3" Type="http://schemas.openxmlformats.org/officeDocument/2006/relationships/tags" Target="../tags/tag145.xml"/><Relationship Id="rId7" Type="http://schemas.openxmlformats.org/officeDocument/2006/relationships/notesSlide" Target="../notesSlides/notesSlide24.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slideLayout" Target="../slideLayouts/slideLayout8.xml"/><Relationship Id="rId5" Type="http://schemas.openxmlformats.org/officeDocument/2006/relationships/tags" Target="../tags/tag147.xml"/><Relationship Id="rId4" Type="http://schemas.openxmlformats.org/officeDocument/2006/relationships/tags" Target="../tags/tag146.xml"/></Relationships>
</file>

<file path=ppt/slides/_rels/slide37.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5.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8.xml"/><Relationship Id="rId2" Type="http://schemas.openxmlformats.org/officeDocument/2006/relationships/tags" Target="../tags/tag149.xml"/><Relationship Id="rId16" Type="http://schemas.openxmlformats.org/officeDocument/2006/relationships/chart" Target="../charts/chart30.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29.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8" Type="http://schemas.openxmlformats.org/officeDocument/2006/relationships/chart" Target="../charts/chart31.xml"/><Relationship Id="rId3" Type="http://schemas.openxmlformats.org/officeDocument/2006/relationships/tags" Target="../tags/tag161.xml"/><Relationship Id="rId7" Type="http://schemas.openxmlformats.org/officeDocument/2006/relationships/notesSlide" Target="../notesSlides/notesSlide26.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8.xml"/><Relationship Id="rId5" Type="http://schemas.openxmlformats.org/officeDocument/2006/relationships/tags" Target="../tags/tag163.xml"/><Relationship Id="rId4" Type="http://schemas.openxmlformats.org/officeDocument/2006/relationships/tags" Target="../tags/tag16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2.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7.xml"/><Relationship Id="rId5" Type="http://schemas.openxmlformats.org/officeDocument/2006/relationships/slideLayout" Target="../slideLayouts/slideLayout8.xml"/><Relationship Id="rId4" Type="http://schemas.openxmlformats.org/officeDocument/2006/relationships/tags" Target="../tags/tag16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3.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8.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8.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4.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29.xml"/><Relationship Id="rId3" Type="http://schemas.openxmlformats.org/officeDocument/2006/relationships/tags" Target="../tags/tag180.xml"/><Relationship Id="rId7" Type="http://schemas.openxmlformats.org/officeDocument/2006/relationships/slideLayout" Target="../slideLayouts/slideLayout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9" Type="http://schemas.openxmlformats.org/officeDocument/2006/relationships/chart" Target="../charts/chart35.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86.xml"/><Relationship Id="rId7" Type="http://schemas.openxmlformats.org/officeDocument/2006/relationships/slideLayout" Target="../slideLayouts/slideLayout8.xml"/><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9" Type="http://schemas.openxmlformats.org/officeDocument/2006/relationships/chart" Target="../charts/chart36.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2.xml"/><Relationship Id="rId7" Type="http://schemas.openxmlformats.org/officeDocument/2006/relationships/slideLayout" Target="../slideLayouts/slideLayout8.xml"/><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tags" Target="../tags/tag195.xml"/><Relationship Id="rId5" Type="http://schemas.openxmlformats.org/officeDocument/2006/relationships/tags" Target="../tags/tag194.xml"/><Relationship Id="rId4" Type="http://schemas.openxmlformats.org/officeDocument/2006/relationships/tags" Target="../tags/tag193.xml"/><Relationship Id="rId9" Type="http://schemas.openxmlformats.org/officeDocument/2006/relationships/chart" Target="../charts/chart3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8" Type="http://schemas.openxmlformats.org/officeDocument/2006/relationships/tags" Target="../tags/tag203.xml"/><Relationship Id="rId3" Type="http://schemas.openxmlformats.org/officeDocument/2006/relationships/tags" Target="../tags/tag198.xml"/><Relationship Id="rId7" Type="http://schemas.openxmlformats.org/officeDocument/2006/relationships/tags" Target="../tags/tag202.xml"/><Relationship Id="rId12" Type="http://schemas.openxmlformats.org/officeDocument/2006/relationships/chart" Target="../charts/chart39.xml"/><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tags" Target="../tags/tag201.xml"/><Relationship Id="rId11" Type="http://schemas.openxmlformats.org/officeDocument/2006/relationships/chart" Target="../charts/chart38.xml"/><Relationship Id="rId5" Type="http://schemas.openxmlformats.org/officeDocument/2006/relationships/tags" Target="../tags/tag200.xml"/><Relationship Id="rId10" Type="http://schemas.openxmlformats.org/officeDocument/2006/relationships/notesSlide" Target="../notesSlides/notesSlide32.xml"/><Relationship Id="rId4" Type="http://schemas.openxmlformats.org/officeDocument/2006/relationships/tags" Target="../tags/tag199.xml"/><Relationship Id="rId9"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8" Type="http://schemas.openxmlformats.org/officeDocument/2006/relationships/chart" Target="../charts/chart40.xml"/><Relationship Id="rId3" Type="http://schemas.openxmlformats.org/officeDocument/2006/relationships/tags" Target="../tags/tag206.xml"/><Relationship Id="rId7" Type="http://schemas.openxmlformats.org/officeDocument/2006/relationships/notesSlide" Target="../notesSlides/notesSlide33.xml"/><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slideLayout" Target="../slideLayouts/slideLayout8.xml"/><Relationship Id="rId5" Type="http://schemas.openxmlformats.org/officeDocument/2006/relationships/tags" Target="../tags/tag208.xml"/><Relationship Id="rId4" Type="http://schemas.openxmlformats.org/officeDocument/2006/relationships/tags" Target="../tags/tag207.xml"/></Relationships>
</file>

<file path=ppt/slides/_rels/slide49.xml.rels><?xml version="1.0" encoding="UTF-8" standalone="yes"?>
<Relationships xmlns="http://schemas.openxmlformats.org/package/2006/relationships"><Relationship Id="rId8" Type="http://schemas.openxmlformats.org/officeDocument/2006/relationships/chart" Target="../charts/chart41.xml"/><Relationship Id="rId3" Type="http://schemas.openxmlformats.org/officeDocument/2006/relationships/tags" Target="../tags/tag211.xml"/><Relationship Id="rId7" Type="http://schemas.openxmlformats.org/officeDocument/2006/relationships/notesSlide" Target="../notesSlides/notesSlide34.xml"/><Relationship Id="rId2" Type="http://schemas.openxmlformats.org/officeDocument/2006/relationships/tags" Target="../tags/tag210.xml"/><Relationship Id="rId1" Type="http://schemas.openxmlformats.org/officeDocument/2006/relationships/tags" Target="../tags/tag209.xml"/><Relationship Id="rId6" Type="http://schemas.openxmlformats.org/officeDocument/2006/relationships/slideLayout" Target="../slideLayouts/slideLayout8.xml"/><Relationship Id="rId5" Type="http://schemas.openxmlformats.org/officeDocument/2006/relationships/tags" Target="../tags/tag213.xml"/><Relationship Id="rId4" Type="http://schemas.openxmlformats.org/officeDocument/2006/relationships/tags" Target="../tags/tag21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16.xml"/><Relationship Id="rId7" Type="http://schemas.openxmlformats.org/officeDocument/2006/relationships/notesSlide" Target="../notesSlides/notesSlide35.xml"/><Relationship Id="rId2" Type="http://schemas.openxmlformats.org/officeDocument/2006/relationships/tags" Target="../tags/tag215.xml"/><Relationship Id="rId1" Type="http://schemas.openxmlformats.org/officeDocument/2006/relationships/tags" Target="../tags/tag214.xml"/><Relationship Id="rId6" Type="http://schemas.openxmlformats.org/officeDocument/2006/relationships/slideLayout" Target="../slideLayouts/slideLayout8.xml"/><Relationship Id="rId5" Type="http://schemas.openxmlformats.org/officeDocument/2006/relationships/tags" Target="../tags/tag218.xml"/><Relationship Id="rId4" Type="http://schemas.openxmlformats.org/officeDocument/2006/relationships/tags" Target="../tags/tag217.xml"/></Relationships>
</file>

<file path=ppt/slides/_rels/slide51.xml.rels><?xml version="1.0" encoding="UTF-8" standalone="yes"?>
<Relationships xmlns="http://schemas.openxmlformats.org/package/2006/relationships"><Relationship Id="rId8" Type="http://schemas.openxmlformats.org/officeDocument/2006/relationships/chart" Target="../charts/chart43.xml"/><Relationship Id="rId3" Type="http://schemas.openxmlformats.org/officeDocument/2006/relationships/tags" Target="../tags/tag221.xml"/><Relationship Id="rId7" Type="http://schemas.openxmlformats.org/officeDocument/2006/relationships/notesSlide" Target="../notesSlides/notesSlide36.xml"/><Relationship Id="rId2" Type="http://schemas.openxmlformats.org/officeDocument/2006/relationships/tags" Target="../tags/tag220.xml"/><Relationship Id="rId1" Type="http://schemas.openxmlformats.org/officeDocument/2006/relationships/tags" Target="../tags/tag219.xml"/><Relationship Id="rId6" Type="http://schemas.openxmlformats.org/officeDocument/2006/relationships/slideLayout" Target="../slideLayouts/slideLayout8.xml"/><Relationship Id="rId5" Type="http://schemas.openxmlformats.org/officeDocument/2006/relationships/tags" Target="../tags/tag223.xml"/><Relationship Id="rId4" Type="http://schemas.openxmlformats.org/officeDocument/2006/relationships/tags" Target="../tags/tag222.xml"/></Relationships>
</file>

<file path=ppt/slides/_rels/slide52.xml.rels><?xml version="1.0" encoding="UTF-8" standalone="yes"?>
<Relationships xmlns="http://schemas.openxmlformats.org/package/2006/relationships"><Relationship Id="rId8" Type="http://schemas.openxmlformats.org/officeDocument/2006/relationships/chart" Target="../charts/chart44.xml"/><Relationship Id="rId3" Type="http://schemas.openxmlformats.org/officeDocument/2006/relationships/tags" Target="../tags/tag226.xml"/><Relationship Id="rId7" Type="http://schemas.openxmlformats.org/officeDocument/2006/relationships/notesSlide" Target="../notesSlides/notesSlide37.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slideLayout" Target="../slideLayouts/slideLayout8.xml"/><Relationship Id="rId5" Type="http://schemas.openxmlformats.org/officeDocument/2006/relationships/tags" Target="../tags/tag228.xml"/><Relationship Id="rId4" Type="http://schemas.openxmlformats.org/officeDocument/2006/relationships/tags" Target="../tags/tag227.xml"/></Relationships>
</file>

<file path=ppt/slides/_rels/slide53.xml.rels><?xml version="1.0" encoding="UTF-8" standalone="yes"?>
<Relationships xmlns="http://schemas.openxmlformats.org/package/2006/relationships"><Relationship Id="rId8" Type="http://schemas.openxmlformats.org/officeDocument/2006/relationships/chart" Target="../charts/chart45.xml"/><Relationship Id="rId3" Type="http://schemas.openxmlformats.org/officeDocument/2006/relationships/tags" Target="../tags/tag231.xml"/><Relationship Id="rId7" Type="http://schemas.openxmlformats.org/officeDocument/2006/relationships/notesSlide" Target="../notesSlides/notesSlide38.xml"/><Relationship Id="rId2" Type="http://schemas.openxmlformats.org/officeDocument/2006/relationships/tags" Target="../tags/tag230.xml"/><Relationship Id="rId1" Type="http://schemas.openxmlformats.org/officeDocument/2006/relationships/tags" Target="../tags/tag229.xml"/><Relationship Id="rId6" Type="http://schemas.openxmlformats.org/officeDocument/2006/relationships/slideLayout" Target="../slideLayouts/slideLayout8.xml"/><Relationship Id="rId5" Type="http://schemas.openxmlformats.org/officeDocument/2006/relationships/tags" Target="../tags/tag233.xml"/><Relationship Id="rId4" Type="http://schemas.openxmlformats.org/officeDocument/2006/relationships/tags" Target="../tags/tag23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8" Type="http://schemas.openxmlformats.org/officeDocument/2006/relationships/tags" Target="../tags/tag241.xml"/><Relationship Id="rId13" Type="http://schemas.openxmlformats.org/officeDocument/2006/relationships/chart" Target="../charts/chart47.xml"/><Relationship Id="rId3" Type="http://schemas.openxmlformats.org/officeDocument/2006/relationships/tags" Target="../tags/tag236.xml"/><Relationship Id="rId7" Type="http://schemas.openxmlformats.org/officeDocument/2006/relationships/tags" Target="../tags/tag240.xml"/><Relationship Id="rId12" Type="http://schemas.openxmlformats.org/officeDocument/2006/relationships/chart" Target="../charts/chart46.xml"/><Relationship Id="rId2" Type="http://schemas.openxmlformats.org/officeDocument/2006/relationships/tags" Target="../tags/tag235.xml"/><Relationship Id="rId1" Type="http://schemas.openxmlformats.org/officeDocument/2006/relationships/tags" Target="../tags/tag234.xml"/><Relationship Id="rId6" Type="http://schemas.openxmlformats.org/officeDocument/2006/relationships/tags" Target="../tags/tag239.xml"/><Relationship Id="rId11" Type="http://schemas.openxmlformats.org/officeDocument/2006/relationships/notesSlide" Target="../notesSlides/notesSlide39.xml"/><Relationship Id="rId5" Type="http://schemas.openxmlformats.org/officeDocument/2006/relationships/tags" Target="../tags/tag238.xml"/><Relationship Id="rId10" Type="http://schemas.openxmlformats.org/officeDocument/2006/relationships/slideLayout" Target="../slideLayouts/slideLayout8.xml"/><Relationship Id="rId4" Type="http://schemas.openxmlformats.org/officeDocument/2006/relationships/tags" Target="../tags/tag237.xml"/><Relationship Id="rId9" Type="http://schemas.openxmlformats.org/officeDocument/2006/relationships/tags" Target="../tags/tag242.xml"/></Relationships>
</file>

<file path=ppt/slides/_rels/slide56.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45.xml"/><Relationship Id="rId7" Type="http://schemas.openxmlformats.org/officeDocument/2006/relationships/slideLayout" Target="../slideLayouts/slideLayout8.xml"/><Relationship Id="rId2" Type="http://schemas.openxmlformats.org/officeDocument/2006/relationships/tags" Target="../tags/tag244.xml"/><Relationship Id="rId1" Type="http://schemas.openxmlformats.org/officeDocument/2006/relationships/tags" Target="../tags/tag243.xml"/><Relationship Id="rId6" Type="http://schemas.openxmlformats.org/officeDocument/2006/relationships/tags" Target="../tags/tag248.xml"/><Relationship Id="rId5" Type="http://schemas.openxmlformats.org/officeDocument/2006/relationships/tags" Target="../tags/tag247.xml"/><Relationship Id="rId4" Type="http://schemas.openxmlformats.org/officeDocument/2006/relationships/tags" Target="../tags/tag246.xml"/><Relationship Id="rId9" Type="http://schemas.openxmlformats.org/officeDocument/2006/relationships/chart" Target="../charts/chart48.xml"/></Relationships>
</file>

<file path=ppt/slides/_rels/slide57.xml.rels><?xml version="1.0" encoding="UTF-8" standalone="yes"?>
<Relationships xmlns="http://schemas.openxmlformats.org/package/2006/relationships"><Relationship Id="rId8" Type="http://schemas.openxmlformats.org/officeDocument/2006/relationships/notesSlide" Target="../notesSlides/notesSlide41.xml"/><Relationship Id="rId3" Type="http://schemas.openxmlformats.org/officeDocument/2006/relationships/tags" Target="../tags/tag251.xml"/><Relationship Id="rId7" Type="http://schemas.openxmlformats.org/officeDocument/2006/relationships/slideLayout" Target="../slideLayouts/slideLayout8.xml"/><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tags" Target="../tags/tag254.xml"/><Relationship Id="rId5" Type="http://schemas.openxmlformats.org/officeDocument/2006/relationships/tags" Target="../tags/tag253.xml"/><Relationship Id="rId4" Type="http://schemas.openxmlformats.org/officeDocument/2006/relationships/tags" Target="../tags/tag252.xml"/><Relationship Id="rId9" Type="http://schemas.openxmlformats.org/officeDocument/2006/relationships/chart" Target="../charts/chart49.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57.xml"/><Relationship Id="rId7" Type="http://schemas.openxmlformats.org/officeDocument/2006/relationships/slideLayout" Target="../slideLayouts/slideLayout8.xml"/><Relationship Id="rId2" Type="http://schemas.openxmlformats.org/officeDocument/2006/relationships/tags" Target="../tags/tag256.xml"/><Relationship Id="rId1" Type="http://schemas.openxmlformats.org/officeDocument/2006/relationships/tags" Target="../tags/tag255.xml"/><Relationship Id="rId6" Type="http://schemas.openxmlformats.org/officeDocument/2006/relationships/tags" Target="../tags/tag260.xml"/><Relationship Id="rId5" Type="http://schemas.openxmlformats.org/officeDocument/2006/relationships/tags" Target="../tags/tag259.xml"/><Relationship Id="rId4" Type="http://schemas.openxmlformats.org/officeDocument/2006/relationships/tags" Target="../tags/tag258.xml"/><Relationship Id="rId9" Type="http://schemas.openxmlformats.org/officeDocument/2006/relationships/chart" Target="../charts/chart50.xml"/></Relationships>
</file>

<file path=ppt/slides/_rels/slide59.xml.rels><?xml version="1.0" encoding="UTF-8" standalone="yes"?>
<Relationships xmlns="http://schemas.openxmlformats.org/package/2006/relationships"><Relationship Id="rId8" Type="http://schemas.openxmlformats.org/officeDocument/2006/relationships/chart" Target="../charts/chart51.xml"/><Relationship Id="rId3" Type="http://schemas.openxmlformats.org/officeDocument/2006/relationships/tags" Target="../tags/tag263.xml"/><Relationship Id="rId7" Type="http://schemas.openxmlformats.org/officeDocument/2006/relationships/notesSlide" Target="../notesSlides/notesSlide43.xml"/><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slideLayout" Target="../slideLayouts/slideLayout8.xml"/><Relationship Id="rId5" Type="http://schemas.openxmlformats.org/officeDocument/2006/relationships/tags" Target="../tags/tag265.xml"/><Relationship Id="rId4" Type="http://schemas.openxmlformats.org/officeDocument/2006/relationships/tags" Target="../tags/tag26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8" Type="http://schemas.openxmlformats.org/officeDocument/2006/relationships/chart" Target="../charts/chart52.xml"/><Relationship Id="rId3" Type="http://schemas.openxmlformats.org/officeDocument/2006/relationships/tags" Target="../tags/tag268.xml"/><Relationship Id="rId7" Type="http://schemas.openxmlformats.org/officeDocument/2006/relationships/notesSlide" Target="../notesSlides/notesSlide44.xml"/><Relationship Id="rId2" Type="http://schemas.openxmlformats.org/officeDocument/2006/relationships/tags" Target="../tags/tag267.xml"/><Relationship Id="rId1" Type="http://schemas.openxmlformats.org/officeDocument/2006/relationships/tags" Target="../tags/tag266.xml"/><Relationship Id="rId6" Type="http://schemas.openxmlformats.org/officeDocument/2006/relationships/slideLayout" Target="../slideLayouts/slideLayout8.xml"/><Relationship Id="rId5" Type="http://schemas.openxmlformats.org/officeDocument/2006/relationships/tags" Target="../tags/tag270.xml"/><Relationship Id="rId4" Type="http://schemas.openxmlformats.org/officeDocument/2006/relationships/tags" Target="../tags/tag269.xml"/></Relationships>
</file>

<file path=ppt/slides/_rels/slide61.xml.rels><?xml version="1.0" encoding="UTF-8" standalone="yes"?>
<Relationships xmlns="http://schemas.openxmlformats.org/package/2006/relationships"><Relationship Id="rId8" Type="http://schemas.openxmlformats.org/officeDocument/2006/relationships/tags" Target="../tags/tag278.xml"/><Relationship Id="rId3" Type="http://schemas.openxmlformats.org/officeDocument/2006/relationships/tags" Target="../tags/tag273.xml"/><Relationship Id="rId7" Type="http://schemas.openxmlformats.org/officeDocument/2006/relationships/tags" Target="../tags/tag277.xml"/><Relationship Id="rId12" Type="http://schemas.openxmlformats.org/officeDocument/2006/relationships/chart" Target="../charts/chart53.xml"/><Relationship Id="rId2" Type="http://schemas.openxmlformats.org/officeDocument/2006/relationships/tags" Target="../tags/tag272.xml"/><Relationship Id="rId1" Type="http://schemas.openxmlformats.org/officeDocument/2006/relationships/tags" Target="../tags/tag271.xml"/><Relationship Id="rId6" Type="http://schemas.openxmlformats.org/officeDocument/2006/relationships/tags" Target="../tags/tag276.xml"/><Relationship Id="rId11" Type="http://schemas.openxmlformats.org/officeDocument/2006/relationships/notesSlide" Target="../notesSlides/notesSlide45.xml"/><Relationship Id="rId5" Type="http://schemas.openxmlformats.org/officeDocument/2006/relationships/tags" Target="../tags/tag275.xml"/><Relationship Id="rId10" Type="http://schemas.openxmlformats.org/officeDocument/2006/relationships/slideLayout" Target="../slideLayouts/slideLayout8.xml"/><Relationship Id="rId4" Type="http://schemas.openxmlformats.org/officeDocument/2006/relationships/tags" Target="../tags/tag274.xml"/><Relationship Id="rId9" Type="http://schemas.openxmlformats.org/officeDocument/2006/relationships/tags" Target="../tags/tag27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8" Type="http://schemas.openxmlformats.org/officeDocument/2006/relationships/notesSlide" Target="../notesSlides/notesSlide46.xml"/><Relationship Id="rId3" Type="http://schemas.openxmlformats.org/officeDocument/2006/relationships/tags" Target="../tags/tag282.xml"/><Relationship Id="rId7" Type="http://schemas.openxmlformats.org/officeDocument/2006/relationships/slideLayout" Target="../slideLayouts/slideLayout8.xml"/><Relationship Id="rId2" Type="http://schemas.openxmlformats.org/officeDocument/2006/relationships/tags" Target="../tags/tag281.xml"/><Relationship Id="rId1" Type="http://schemas.openxmlformats.org/officeDocument/2006/relationships/tags" Target="../tags/tag280.xml"/><Relationship Id="rId6" Type="http://schemas.openxmlformats.org/officeDocument/2006/relationships/tags" Target="../tags/tag285.xml"/><Relationship Id="rId5" Type="http://schemas.openxmlformats.org/officeDocument/2006/relationships/tags" Target="../tags/tag284.xml"/><Relationship Id="rId4" Type="http://schemas.openxmlformats.org/officeDocument/2006/relationships/tags" Target="../tags/tag283.xml"/><Relationship Id="rId9" Type="http://schemas.openxmlformats.org/officeDocument/2006/relationships/chart" Target="../charts/chart54.xml"/></Relationships>
</file>

<file path=ppt/slides/_rels/slide64.xml.rels><?xml version="1.0" encoding="UTF-8" standalone="yes"?>
<Relationships xmlns="http://schemas.openxmlformats.org/package/2006/relationships"><Relationship Id="rId8" Type="http://schemas.openxmlformats.org/officeDocument/2006/relationships/tags" Target="../tags/tag293.xml"/><Relationship Id="rId13" Type="http://schemas.openxmlformats.org/officeDocument/2006/relationships/chart" Target="../charts/chart56.xml"/><Relationship Id="rId3" Type="http://schemas.openxmlformats.org/officeDocument/2006/relationships/tags" Target="../tags/tag288.xml"/><Relationship Id="rId7" Type="http://schemas.openxmlformats.org/officeDocument/2006/relationships/tags" Target="../tags/tag292.xml"/><Relationship Id="rId12" Type="http://schemas.openxmlformats.org/officeDocument/2006/relationships/chart" Target="../charts/chart55.xml"/><Relationship Id="rId2" Type="http://schemas.openxmlformats.org/officeDocument/2006/relationships/tags" Target="../tags/tag287.xml"/><Relationship Id="rId1" Type="http://schemas.openxmlformats.org/officeDocument/2006/relationships/tags" Target="../tags/tag286.xml"/><Relationship Id="rId6" Type="http://schemas.openxmlformats.org/officeDocument/2006/relationships/tags" Target="../tags/tag291.xml"/><Relationship Id="rId11" Type="http://schemas.openxmlformats.org/officeDocument/2006/relationships/notesSlide" Target="../notesSlides/notesSlide47.xml"/><Relationship Id="rId5" Type="http://schemas.openxmlformats.org/officeDocument/2006/relationships/tags" Target="../tags/tag290.xml"/><Relationship Id="rId10" Type="http://schemas.openxmlformats.org/officeDocument/2006/relationships/slideLayout" Target="../slideLayouts/slideLayout8.xml"/><Relationship Id="rId4" Type="http://schemas.openxmlformats.org/officeDocument/2006/relationships/tags" Target="../tags/tag289.xml"/><Relationship Id="rId9" Type="http://schemas.openxmlformats.org/officeDocument/2006/relationships/tags" Target="../tags/tag294.xml"/></Relationships>
</file>

<file path=ppt/slides/_rels/slide65.xml.rels><?xml version="1.0" encoding="UTF-8" standalone="yes"?>
<Relationships xmlns="http://schemas.openxmlformats.org/package/2006/relationships"><Relationship Id="rId8" Type="http://schemas.openxmlformats.org/officeDocument/2006/relationships/tags" Target="../tags/tag302.xml"/><Relationship Id="rId13" Type="http://schemas.openxmlformats.org/officeDocument/2006/relationships/chart" Target="../charts/chart58.xml"/><Relationship Id="rId3" Type="http://schemas.openxmlformats.org/officeDocument/2006/relationships/tags" Target="../tags/tag297.xml"/><Relationship Id="rId7" Type="http://schemas.openxmlformats.org/officeDocument/2006/relationships/tags" Target="../tags/tag301.xml"/><Relationship Id="rId12" Type="http://schemas.openxmlformats.org/officeDocument/2006/relationships/chart" Target="../charts/chart57.xml"/><Relationship Id="rId2" Type="http://schemas.openxmlformats.org/officeDocument/2006/relationships/tags" Target="../tags/tag296.xml"/><Relationship Id="rId1" Type="http://schemas.openxmlformats.org/officeDocument/2006/relationships/tags" Target="../tags/tag295.xml"/><Relationship Id="rId6" Type="http://schemas.openxmlformats.org/officeDocument/2006/relationships/tags" Target="../tags/tag300.xml"/><Relationship Id="rId11" Type="http://schemas.openxmlformats.org/officeDocument/2006/relationships/notesSlide" Target="../notesSlides/notesSlide48.xml"/><Relationship Id="rId5" Type="http://schemas.openxmlformats.org/officeDocument/2006/relationships/tags" Target="../tags/tag299.xml"/><Relationship Id="rId10" Type="http://schemas.openxmlformats.org/officeDocument/2006/relationships/slideLayout" Target="../slideLayouts/slideLayout8.xml"/><Relationship Id="rId4" Type="http://schemas.openxmlformats.org/officeDocument/2006/relationships/tags" Target="../tags/tag298.xml"/><Relationship Id="rId9" Type="http://schemas.openxmlformats.org/officeDocument/2006/relationships/tags" Target="../tags/tag303.xml"/></Relationships>
</file>

<file path=ppt/slides/_rels/slide66.xml.rels><?xml version="1.0" encoding="UTF-8" standalone="yes"?>
<Relationships xmlns="http://schemas.openxmlformats.org/package/2006/relationships"><Relationship Id="rId8" Type="http://schemas.openxmlformats.org/officeDocument/2006/relationships/tags" Target="../tags/tag311.xml"/><Relationship Id="rId3" Type="http://schemas.openxmlformats.org/officeDocument/2006/relationships/tags" Target="../tags/tag306.xml"/><Relationship Id="rId7" Type="http://schemas.openxmlformats.org/officeDocument/2006/relationships/tags" Target="../tags/tag310.xml"/><Relationship Id="rId12" Type="http://schemas.openxmlformats.org/officeDocument/2006/relationships/chart" Target="../charts/chart60.xml"/><Relationship Id="rId2" Type="http://schemas.openxmlformats.org/officeDocument/2006/relationships/tags" Target="../tags/tag305.xml"/><Relationship Id="rId1" Type="http://schemas.openxmlformats.org/officeDocument/2006/relationships/tags" Target="../tags/tag304.xml"/><Relationship Id="rId6" Type="http://schemas.openxmlformats.org/officeDocument/2006/relationships/tags" Target="../tags/tag309.xml"/><Relationship Id="rId11" Type="http://schemas.openxmlformats.org/officeDocument/2006/relationships/chart" Target="../charts/chart59.xml"/><Relationship Id="rId5" Type="http://schemas.openxmlformats.org/officeDocument/2006/relationships/tags" Target="../tags/tag308.xml"/><Relationship Id="rId10" Type="http://schemas.openxmlformats.org/officeDocument/2006/relationships/notesSlide" Target="../notesSlides/notesSlide49.xml"/><Relationship Id="rId4" Type="http://schemas.openxmlformats.org/officeDocument/2006/relationships/tags" Target="../tags/tag307.xml"/><Relationship Id="rId9"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8" Type="http://schemas.openxmlformats.org/officeDocument/2006/relationships/chart" Target="../charts/chart61.xml"/><Relationship Id="rId3" Type="http://schemas.openxmlformats.org/officeDocument/2006/relationships/tags" Target="../tags/tag314.xml"/><Relationship Id="rId7" Type="http://schemas.openxmlformats.org/officeDocument/2006/relationships/notesSlide" Target="../notesSlides/notesSlide50.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8.xml"/><Relationship Id="rId5" Type="http://schemas.openxmlformats.org/officeDocument/2006/relationships/tags" Target="../tags/tag316.xml"/><Relationship Id="rId4" Type="http://schemas.openxmlformats.org/officeDocument/2006/relationships/tags" Target="../tags/tag3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19.xml"/><Relationship Id="rId7" Type="http://schemas.openxmlformats.org/officeDocument/2006/relationships/notesSlide" Target="../notesSlides/notesSlide51.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9.xml"/><Relationship Id="rId5" Type="http://schemas.openxmlformats.org/officeDocument/2006/relationships/tags" Target="../tags/tag321.xml"/><Relationship Id="rId4" Type="http://schemas.openxmlformats.org/officeDocument/2006/relationships/tags" Target="../tags/tag320.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24.xml"/><Relationship Id="rId7" Type="http://schemas.openxmlformats.org/officeDocument/2006/relationships/notesSlide" Target="../notesSlides/notesSlide52.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slideLayout" Target="../slideLayouts/slideLayout9.xml"/><Relationship Id="rId5" Type="http://schemas.openxmlformats.org/officeDocument/2006/relationships/tags" Target="../tags/tag326.xml"/><Relationship Id="rId4" Type="http://schemas.openxmlformats.org/officeDocument/2006/relationships/tags" Target="../tags/tag325.xml"/></Relationships>
</file>

<file path=ppt/slides/_rels/slide71.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29.xml"/><Relationship Id="rId7" Type="http://schemas.openxmlformats.org/officeDocument/2006/relationships/notesSlide" Target="../notesSlides/notesSlide53.xml"/><Relationship Id="rId2" Type="http://schemas.openxmlformats.org/officeDocument/2006/relationships/tags" Target="../tags/tag328.xml"/><Relationship Id="rId1" Type="http://schemas.openxmlformats.org/officeDocument/2006/relationships/tags" Target="../tags/tag327.xml"/><Relationship Id="rId6" Type="http://schemas.openxmlformats.org/officeDocument/2006/relationships/slideLayout" Target="../slideLayouts/slideLayout9.xml"/><Relationship Id="rId5" Type="http://schemas.openxmlformats.org/officeDocument/2006/relationships/tags" Target="../tags/tag331.xml"/><Relationship Id="rId4" Type="http://schemas.openxmlformats.org/officeDocument/2006/relationships/tags" Target="../tags/tag330.xml"/></Relationships>
</file>

<file path=ppt/slides/_rels/slide72.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34.xml"/><Relationship Id="rId7" Type="http://schemas.openxmlformats.org/officeDocument/2006/relationships/notesSlide" Target="../notesSlides/notesSlide54.xml"/><Relationship Id="rId2" Type="http://schemas.openxmlformats.org/officeDocument/2006/relationships/tags" Target="../tags/tag333.xml"/><Relationship Id="rId1" Type="http://schemas.openxmlformats.org/officeDocument/2006/relationships/tags" Target="../tags/tag332.xml"/><Relationship Id="rId6" Type="http://schemas.openxmlformats.org/officeDocument/2006/relationships/slideLayout" Target="../slideLayouts/slideLayout9.xml"/><Relationship Id="rId5" Type="http://schemas.openxmlformats.org/officeDocument/2006/relationships/tags" Target="../tags/tag336.xml"/><Relationship Id="rId4" Type="http://schemas.openxmlformats.org/officeDocument/2006/relationships/tags" Target="../tags/tag335.xml"/></Relationships>
</file>

<file path=ppt/slides/_rels/slide73.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openxmlformats.org/officeDocument/2006/relationships/tags" Target="../tags/tag339.xml"/><Relationship Id="rId7" Type="http://schemas.openxmlformats.org/officeDocument/2006/relationships/slideLayout" Target="../slideLayouts/slideLayout9.xml"/><Relationship Id="rId2" Type="http://schemas.openxmlformats.org/officeDocument/2006/relationships/tags" Target="../tags/tag338.xml"/><Relationship Id="rId1" Type="http://schemas.openxmlformats.org/officeDocument/2006/relationships/tags" Target="../tags/tag337.xml"/><Relationship Id="rId6" Type="http://schemas.openxmlformats.org/officeDocument/2006/relationships/tags" Target="../tags/tag342.xml"/><Relationship Id="rId5" Type="http://schemas.openxmlformats.org/officeDocument/2006/relationships/tags" Target="../tags/tag341.xml"/><Relationship Id="rId4" Type="http://schemas.openxmlformats.org/officeDocument/2006/relationships/tags" Target="../tags/tag340.xml"/><Relationship Id="rId9" Type="http://schemas.openxmlformats.org/officeDocument/2006/relationships/chart" Target="../charts/chart6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8" Type="http://schemas.openxmlformats.org/officeDocument/2006/relationships/tags" Target="../tags/tag350.xml"/><Relationship Id="rId13" Type="http://schemas.openxmlformats.org/officeDocument/2006/relationships/chart" Target="../charts/chart68.xml"/><Relationship Id="rId3" Type="http://schemas.openxmlformats.org/officeDocument/2006/relationships/tags" Target="../tags/tag345.xml"/><Relationship Id="rId7" Type="http://schemas.openxmlformats.org/officeDocument/2006/relationships/tags" Target="../tags/tag349.xml"/><Relationship Id="rId12" Type="http://schemas.openxmlformats.org/officeDocument/2006/relationships/chart" Target="../charts/chart67.xml"/><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tags" Target="../tags/tag348.xml"/><Relationship Id="rId11" Type="http://schemas.openxmlformats.org/officeDocument/2006/relationships/notesSlide" Target="../notesSlides/notesSlide56.xml"/><Relationship Id="rId5" Type="http://schemas.openxmlformats.org/officeDocument/2006/relationships/tags" Target="../tags/tag347.xml"/><Relationship Id="rId10" Type="http://schemas.openxmlformats.org/officeDocument/2006/relationships/slideLayout" Target="../slideLayouts/slideLayout9.xml"/><Relationship Id="rId4" Type="http://schemas.openxmlformats.org/officeDocument/2006/relationships/tags" Target="../tags/tag346.xml"/><Relationship Id="rId9" Type="http://schemas.openxmlformats.org/officeDocument/2006/relationships/tags" Target="../tags/tag351.xml"/></Relationships>
</file>

<file path=ppt/slides/_rels/slide76.xml.rels><?xml version="1.0" encoding="UTF-8" standalone="yes"?>
<Relationships xmlns="http://schemas.openxmlformats.org/package/2006/relationships"><Relationship Id="rId8" Type="http://schemas.openxmlformats.org/officeDocument/2006/relationships/tags" Target="../tags/tag359.xml"/><Relationship Id="rId3" Type="http://schemas.openxmlformats.org/officeDocument/2006/relationships/tags" Target="../tags/tag354.xml"/><Relationship Id="rId7" Type="http://schemas.openxmlformats.org/officeDocument/2006/relationships/tags" Target="../tags/tag358.xml"/><Relationship Id="rId12" Type="http://schemas.openxmlformats.org/officeDocument/2006/relationships/chart" Target="../charts/chart70.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tags" Target="../tags/tag357.xml"/><Relationship Id="rId11" Type="http://schemas.openxmlformats.org/officeDocument/2006/relationships/chart" Target="../charts/chart69.xml"/><Relationship Id="rId5" Type="http://schemas.openxmlformats.org/officeDocument/2006/relationships/tags" Target="../tags/tag356.xml"/><Relationship Id="rId10" Type="http://schemas.openxmlformats.org/officeDocument/2006/relationships/notesSlide" Target="../notesSlides/notesSlide57.xml"/><Relationship Id="rId4" Type="http://schemas.openxmlformats.org/officeDocument/2006/relationships/tags" Target="../tags/tag355.xml"/><Relationship Id="rId9"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tags" Target="../tags/tag362.xml"/><Relationship Id="rId7" Type="http://schemas.openxmlformats.org/officeDocument/2006/relationships/chart" Target="../charts/chart71.xml"/><Relationship Id="rId2" Type="http://schemas.openxmlformats.org/officeDocument/2006/relationships/tags" Target="../tags/tag361.xml"/><Relationship Id="rId1" Type="http://schemas.openxmlformats.org/officeDocument/2006/relationships/tags" Target="../tags/tag360.xml"/><Relationship Id="rId6" Type="http://schemas.openxmlformats.org/officeDocument/2006/relationships/notesSlide" Target="../notesSlides/notesSlide58.xml"/><Relationship Id="rId5" Type="http://schemas.openxmlformats.org/officeDocument/2006/relationships/slideLayout" Target="../slideLayouts/slideLayout9.xml"/><Relationship Id="rId4" Type="http://schemas.openxmlformats.org/officeDocument/2006/relationships/tags" Target="../tags/tag36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8" Type="http://schemas.openxmlformats.org/officeDocument/2006/relationships/chart" Target="../charts/chart72.xml"/><Relationship Id="rId3" Type="http://schemas.openxmlformats.org/officeDocument/2006/relationships/tags" Target="../tags/tag366.xml"/><Relationship Id="rId7" Type="http://schemas.openxmlformats.org/officeDocument/2006/relationships/notesSlide" Target="../notesSlides/notesSlide59.xml"/><Relationship Id="rId2" Type="http://schemas.openxmlformats.org/officeDocument/2006/relationships/tags" Target="../tags/tag365.xml"/><Relationship Id="rId1" Type="http://schemas.openxmlformats.org/officeDocument/2006/relationships/tags" Target="../tags/tag364.xml"/><Relationship Id="rId6" Type="http://schemas.openxmlformats.org/officeDocument/2006/relationships/slideLayout" Target="../slideLayouts/slideLayout9.xml"/><Relationship Id="rId5" Type="http://schemas.openxmlformats.org/officeDocument/2006/relationships/tags" Target="../tags/tag368.xml"/><Relationship Id="rId4" Type="http://schemas.openxmlformats.org/officeDocument/2006/relationships/tags" Target="../tags/tag36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tags" Target="../tags/tag376.xml"/><Relationship Id="rId3" Type="http://schemas.openxmlformats.org/officeDocument/2006/relationships/tags" Target="../tags/tag371.xml"/><Relationship Id="rId7" Type="http://schemas.openxmlformats.org/officeDocument/2006/relationships/tags" Target="../tags/tag375.xml"/><Relationship Id="rId12" Type="http://schemas.openxmlformats.org/officeDocument/2006/relationships/chart" Target="../charts/chart74.xml"/><Relationship Id="rId2" Type="http://schemas.openxmlformats.org/officeDocument/2006/relationships/tags" Target="../tags/tag370.xml"/><Relationship Id="rId1" Type="http://schemas.openxmlformats.org/officeDocument/2006/relationships/tags" Target="../tags/tag369.xml"/><Relationship Id="rId6" Type="http://schemas.openxmlformats.org/officeDocument/2006/relationships/tags" Target="../tags/tag374.xml"/><Relationship Id="rId11" Type="http://schemas.openxmlformats.org/officeDocument/2006/relationships/chart" Target="../charts/chart73.xml"/><Relationship Id="rId5" Type="http://schemas.openxmlformats.org/officeDocument/2006/relationships/tags" Target="../tags/tag373.xml"/><Relationship Id="rId10" Type="http://schemas.openxmlformats.org/officeDocument/2006/relationships/notesSlide" Target="../notesSlides/notesSlide60.xml"/><Relationship Id="rId4" Type="http://schemas.openxmlformats.org/officeDocument/2006/relationships/tags" Target="../tags/tag372.xml"/><Relationship Id="rId9"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8" Type="http://schemas.openxmlformats.org/officeDocument/2006/relationships/tags" Target="../tags/tag384.xml"/><Relationship Id="rId13" Type="http://schemas.openxmlformats.org/officeDocument/2006/relationships/chart" Target="../charts/chart75.xml"/><Relationship Id="rId3" Type="http://schemas.openxmlformats.org/officeDocument/2006/relationships/tags" Target="../tags/tag379.xml"/><Relationship Id="rId7" Type="http://schemas.openxmlformats.org/officeDocument/2006/relationships/tags" Target="../tags/tag383.xml"/><Relationship Id="rId12" Type="http://schemas.openxmlformats.org/officeDocument/2006/relationships/notesSlide" Target="../notesSlides/notesSlide61.xml"/><Relationship Id="rId2" Type="http://schemas.openxmlformats.org/officeDocument/2006/relationships/tags" Target="../tags/tag378.xml"/><Relationship Id="rId1" Type="http://schemas.openxmlformats.org/officeDocument/2006/relationships/tags" Target="../tags/tag377.xml"/><Relationship Id="rId6" Type="http://schemas.openxmlformats.org/officeDocument/2006/relationships/tags" Target="../tags/tag382.xml"/><Relationship Id="rId11" Type="http://schemas.openxmlformats.org/officeDocument/2006/relationships/slideLayout" Target="../slideLayouts/slideLayout9.xml"/><Relationship Id="rId5" Type="http://schemas.openxmlformats.org/officeDocument/2006/relationships/tags" Target="../tags/tag381.xml"/><Relationship Id="rId10" Type="http://schemas.openxmlformats.org/officeDocument/2006/relationships/tags" Target="../tags/tag386.xml"/><Relationship Id="rId4" Type="http://schemas.openxmlformats.org/officeDocument/2006/relationships/tags" Target="../tags/tag380.xml"/><Relationship Id="rId9" Type="http://schemas.openxmlformats.org/officeDocument/2006/relationships/tags" Target="../tags/tag385.xml"/><Relationship Id="rId14" Type="http://schemas.openxmlformats.org/officeDocument/2006/relationships/chart" Target="../charts/chart76.xml"/></Relationships>
</file>

<file path=ppt/slides/_rels/slide82.xml.rels><?xml version="1.0" encoding="UTF-8" standalone="yes"?>
<Relationships xmlns="http://schemas.openxmlformats.org/package/2006/relationships"><Relationship Id="rId8" Type="http://schemas.openxmlformats.org/officeDocument/2006/relationships/tags" Target="../tags/tag394.xml"/><Relationship Id="rId13" Type="http://schemas.openxmlformats.org/officeDocument/2006/relationships/chart" Target="../charts/chart78.xml"/><Relationship Id="rId3" Type="http://schemas.openxmlformats.org/officeDocument/2006/relationships/tags" Target="../tags/tag389.xml"/><Relationship Id="rId7" Type="http://schemas.openxmlformats.org/officeDocument/2006/relationships/tags" Target="../tags/tag393.xml"/><Relationship Id="rId12" Type="http://schemas.openxmlformats.org/officeDocument/2006/relationships/chart" Target="../charts/chart77.xml"/><Relationship Id="rId2" Type="http://schemas.openxmlformats.org/officeDocument/2006/relationships/tags" Target="../tags/tag388.xml"/><Relationship Id="rId1" Type="http://schemas.openxmlformats.org/officeDocument/2006/relationships/tags" Target="../tags/tag387.xml"/><Relationship Id="rId6" Type="http://schemas.openxmlformats.org/officeDocument/2006/relationships/tags" Target="../tags/tag392.xml"/><Relationship Id="rId11" Type="http://schemas.openxmlformats.org/officeDocument/2006/relationships/notesSlide" Target="../notesSlides/notesSlide62.xml"/><Relationship Id="rId5" Type="http://schemas.openxmlformats.org/officeDocument/2006/relationships/tags" Target="../tags/tag391.xml"/><Relationship Id="rId10" Type="http://schemas.openxmlformats.org/officeDocument/2006/relationships/slideLayout" Target="../slideLayouts/slideLayout9.xml"/><Relationship Id="rId4" Type="http://schemas.openxmlformats.org/officeDocument/2006/relationships/tags" Target="../tags/tag390.xml"/><Relationship Id="rId9" Type="http://schemas.openxmlformats.org/officeDocument/2006/relationships/tags" Target="../tags/tag395.xml"/></Relationships>
</file>

<file path=ppt/slides/_rels/slide83.xml.rels><?xml version="1.0" encoding="UTF-8" standalone="yes"?>
<Relationships xmlns="http://schemas.openxmlformats.org/package/2006/relationships"><Relationship Id="rId8" Type="http://schemas.openxmlformats.org/officeDocument/2006/relationships/tags" Target="../tags/tag403.xml"/><Relationship Id="rId13" Type="http://schemas.openxmlformats.org/officeDocument/2006/relationships/chart" Target="../charts/chart79.xml"/><Relationship Id="rId3" Type="http://schemas.openxmlformats.org/officeDocument/2006/relationships/tags" Target="../tags/tag398.xml"/><Relationship Id="rId7" Type="http://schemas.openxmlformats.org/officeDocument/2006/relationships/tags" Target="../tags/tag402.xml"/><Relationship Id="rId12" Type="http://schemas.openxmlformats.org/officeDocument/2006/relationships/notesSlide" Target="../notesSlides/notesSlide63.xml"/><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tags" Target="../tags/tag401.xml"/><Relationship Id="rId11" Type="http://schemas.openxmlformats.org/officeDocument/2006/relationships/slideLayout" Target="../slideLayouts/slideLayout9.xml"/><Relationship Id="rId5" Type="http://schemas.openxmlformats.org/officeDocument/2006/relationships/tags" Target="../tags/tag400.xml"/><Relationship Id="rId10" Type="http://schemas.openxmlformats.org/officeDocument/2006/relationships/tags" Target="../tags/tag405.xml"/><Relationship Id="rId4" Type="http://schemas.openxmlformats.org/officeDocument/2006/relationships/tags" Target="../tags/tag399.xml"/><Relationship Id="rId9" Type="http://schemas.openxmlformats.org/officeDocument/2006/relationships/tags" Target="../tags/tag404.xml"/><Relationship Id="rId14" Type="http://schemas.openxmlformats.org/officeDocument/2006/relationships/chart" Target="../charts/chart8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8" Type="http://schemas.openxmlformats.org/officeDocument/2006/relationships/notesSlide" Target="../notesSlides/notesSlide64.xml"/><Relationship Id="rId3" Type="http://schemas.openxmlformats.org/officeDocument/2006/relationships/tags" Target="../tags/tag408.xml"/><Relationship Id="rId7" Type="http://schemas.openxmlformats.org/officeDocument/2006/relationships/slideLayout" Target="../slideLayouts/slideLayout9.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tags" Target="../tags/tag411.xml"/><Relationship Id="rId5" Type="http://schemas.openxmlformats.org/officeDocument/2006/relationships/tags" Target="../tags/tag410.xml"/><Relationship Id="rId4" Type="http://schemas.openxmlformats.org/officeDocument/2006/relationships/tags" Target="../tags/tag409.xml"/><Relationship Id="rId9" Type="http://schemas.openxmlformats.org/officeDocument/2006/relationships/chart" Target="../charts/chart81.xml"/></Relationships>
</file>

<file path=ppt/slides/_rels/slide86.xml.rels><?xml version="1.0" encoding="UTF-8" standalone="yes"?>
<Relationships xmlns="http://schemas.openxmlformats.org/package/2006/relationships"><Relationship Id="rId8" Type="http://schemas.openxmlformats.org/officeDocument/2006/relationships/notesSlide" Target="../notesSlides/notesSlide65.xml"/><Relationship Id="rId3" Type="http://schemas.openxmlformats.org/officeDocument/2006/relationships/tags" Target="../tags/tag414.xml"/><Relationship Id="rId7" Type="http://schemas.openxmlformats.org/officeDocument/2006/relationships/slideLayout" Target="../slideLayouts/slideLayout9.xml"/><Relationship Id="rId2" Type="http://schemas.openxmlformats.org/officeDocument/2006/relationships/tags" Target="../tags/tag413.xml"/><Relationship Id="rId1" Type="http://schemas.openxmlformats.org/officeDocument/2006/relationships/tags" Target="../tags/tag412.xml"/><Relationship Id="rId6" Type="http://schemas.openxmlformats.org/officeDocument/2006/relationships/tags" Target="../tags/tag417.xml"/><Relationship Id="rId5" Type="http://schemas.openxmlformats.org/officeDocument/2006/relationships/tags" Target="../tags/tag416.xml"/><Relationship Id="rId4" Type="http://schemas.openxmlformats.org/officeDocument/2006/relationships/tags" Target="../tags/tag415.xml"/><Relationship Id="rId9" Type="http://schemas.openxmlformats.org/officeDocument/2006/relationships/chart" Target="../charts/chart8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8B841F6-9D92-44B1-AA17-0D006701DE7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 y="-533400"/>
            <a:ext cx="13135865" cy="7393544"/>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smtClean="0">
                  <a:latin typeface="Franklin Gothic Medium Cond" panose="020B0606030402020204" pitchFamily="34" charset="0"/>
                </a:rPr>
                <a:t>Cumberland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smtClean="0">
                  <a:solidFill>
                    <a:srgbClr val="C00000"/>
                  </a:solidFill>
                  <a:latin typeface="Franklin Gothic Medium Cond" panose="020B0606030402020204" pitchFamily="34" charset="0"/>
                </a:rPr>
                <a:t>A Profile of Family and Community Indicators
Updated February 2021</a:t>
              </a:r>
              <a:endParaRPr lang="en-US" b="1" dirty="0">
                <a:solidFill>
                  <a:srgbClr val="C00000"/>
                </a:solidFill>
                <a:latin typeface="Franklin Gothic Medium Cond" panose="020B0606030402020204" pitchFamily="34" charset="0"/>
              </a:endParaRPr>
            </a:p>
          </p:txBody>
        </p:sp>
      </p:grpSp>
      <p:pic>
        <p:nvPicPr>
          <p:cNvPr id="11" name="Picture 10" descr="Image result for cumberland county nj map">
            <a:extLst>
              <a:ext uri="{FF2B5EF4-FFF2-40B4-BE49-F238E27FC236}">
                <a16:creationId xmlns:a16="http://schemas.microsoft.com/office/drawing/2014/main" id="{7F90AAD1-C6D4-49EB-994F-85639D054356}"/>
              </a:ext>
            </a:extLst>
          </p:cNvPr>
          <p:cNvPicPr/>
          <p:nvPr/>
        </p:nvPicPr>
        <p:blipFill>
          <a:blip r:embed="rId9">
            <a:extLst>
              <a:ext uri="{28A0092B-C50C-407E-A947-70E740481C1C}">
                <a14:useLocalDpi xmlns:a14="http://schemas.microsoft.com/office/drawing/2010/main"/>
              </a:ext>
            </a:extLst>
          </a:blip>
          <a:srcRect/>
          <a:stretch>
            <a:fillRect/>
          </a:stretch>
        </p:blipFill>
        <p:spPr bwMode="auto">
          <a:xfrm>
            <a:off x="6897919" y="4803071"/>
            <a:ext cx="900565" cy="1574271"/>
          </a:xfrm>
          <a:prstGeom prst="rect">
            <a:avLst/>
          </a:prstGeom>
          <a:noFill/>
          <a:ln>
            <a:noFill/>
          </a:ln>
        </p:spPr>
      </p:pic>
    </p:spTree>
    <p:extLst>
      <p:ext uri="{BB962C8B-B14F-4D97-AF65-F5344CB8AC3E}">
        <p14:creationId xmlns:p14="http://schemas.microsoft.com/office/powerpoint/2010/main" val="16441164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smtClean="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2603999932"/>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smtClean="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smtClean="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2015-19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1676154579"/>
              </p:ext>
            </p:extLst>
          </p:nvPr>
        </p:nvGraphicFramePr>
        <p:xfrm>
          <a:off x="3438392" y="533400"/>
          <a:ext cx="8128000" cy="5687331"/>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4263" y="6324600"/>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Three municipalities were selected to illustrate how diversity ranges within the county</a:t>
            </a:r>
          </a:p>
          <a:p>
            <a:pPr algn="just"/>
            <a:r>
              <a:rPr lang="en-US" sz="1000" smtClean="0">
                <a:latin typeface="Franklin Gothic Book" panose="020B0503020102020204" pitchFamily="34" charset="0"/>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11502"/>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 Illustration of diversity by municipality (%)</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73168"/>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2019 </a:t>
            </a:r>
            <a:endParaRPr lang="en-US" sz="12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CC9F58E5-24ED-4C67-9993-BEB81437903B}"/>
              </a:ext>
            </a:extLst>
          </p:cNvPr>
          <p:cNvSpPr txBox="1"/>
          <p:nvPr>
            <p:custDataLst>
              <p:tags r:id="rId5"/>
            </p:custDataLst>
          </p:nvPr>
        </p:nvSpPr>
        <p:spPr>
          <a:xfrm>
            <a:off x="4419600" y="5630735"/>
            <a:ext cx="1748369" cy="457200"/>
          </a:xfrm>
          <a:prstGeom prst="rect">
            <a:avLst/>
          </a:prstGeom>
          <a:noFill/>
        </p:spPr>
        <p:txBody>
          <a:bodyPr wrap="square" rtlCol="0">
            <a:noAutofit/>
          </a:bodyPr>
          <a:lstStyle/>
          <a:p>
            <a:pPr algn="ctr"/>
            <a:r>
              <a:rPr lang="en-US" sz="900" smtClean="0">
                <a:latin typeface="Franklin Gothic Medium" panose="020B0603020102020204" pitchFamily="34" charset="0"/>
              </a:rPr>
              <a:t>Highest percentage of white residents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4FD4BB8-FA38-4951-909A-1549BE46DACE}"/>
              </a:ext>
            </a:extLst>
          </p:cNvPr>
          <p:cNvSpPr txBox="1"/>
          <p:nvPr>
            <p:custDataLst>
              <p:tags r:id="rId6"/>
            </p:custDataLst>
          </p:nvPr>
        </p:nvSpPr>
        <p:spPr>
          <a:xfrm>
            <a:off x="7002468" y="5630735"/>
            <a:ext cx="1748369" cy="457200"/>
          </a:xfrm>
          <a:prstGeom prst="rect">
            <a:avLst/>
          </a:prstGeom>
          <a:noFill/>
        </p:spPr>
        <p:txBody>
          <a:bodyPr wrap="square" rtlCol="0">
            <a:noAutofit/>
          </a:bodyPr>
          <a:lstStyle/>
          <a:p>
            <a:pPr algn="ctr"/>
            <a:r>
              <a:rPr lang="en-US" sz="900" smtClean="0">
                <a:latin typeface="Franklin Gothic Medium" panose="020B0603020102020204" pitchFamily="34" charset="0"/>
              </a:rPr>
              <a:t>Middling percentage of white residents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551DA22E-DF73-4F6C-BBA2-C4112399BD55}"/>
              </a:ext>
            </a:extLst>
          </p:cNvPr>
          <p:cNvSpPr txBox="1"/>
          <p:nvPr>
            <p:custDataLst>
              <p:tags r:id="rId7"/>
            </p:custDataLst>
          </p:nvPr>
        </p:nvSpPr>
        <p:spPr>
          <a:xfrm>
            <a:off x="9900728" y="5609554"/>
            <a:ext cx="1371600" cy="457200"/>
          </a:xfrm>
          <a:prstGeom prst="rect">
            <a:avLst/>
          </a:prstGeom>
          <a:noFill/>
        </p:spPr>
        <p:txBody>
          <a:bodyPr wrap="square" rtlCol="0">
            <a:noAutofit/>
          </a:bodyPr>
          <a:lstStyle/>
          <a:p>
            <a:pPr algn="ctr"/>
            <a:r>
              <a:rPr lang="en-US" sz="900" smtClean="0">
                <a:latin typeface="Franklin Gothic Medium" panose="020B0603020102020204" pitchFamily="34" charset="0"/>
              </a:rPr>
              <a:t>Lowest percentage of white residents</a:t>
            </a:r>
            <a:endParaRPr lang="en-US" sz="9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DA75C4A1-479D-41F5-842D-2D22B91D27C6}"/>
              </a:ext>
            </a:extLst>
          </p:cNvPr>
          <p:cNvGraphicFramePr/>
          <p:nvPr>
            <p:custDataLst>
              <p:tags r:id="rId8"/>
            </p:custDataLst>
            <p:extLst>
              <p:ext uri="{D42A27DB-BD31-4B8C-83A1-F6EECF244321}">
                <p14:modId xmlns:p14="http://schemas.microsoft.com/office/powerpoint/2010/main" val="429109355"/>
              </p:ext>
            </p:extLst>
          </p:nvPr>
        </p:nvGraphicFramePr>
        <p:xfrm>
          <a:off x="3400964" y="896692"/>
          <a:ext cx="8534399" cy="5064616"/>
        </p:xfrm>
        <a:graphic>
          <a:graphicData uri="http://schemas.openxmlformats.org/drawingml/2006/chart">
            <c:chart xmlns:c="http://schemas.openxmlformats.org/drawingml/2006/chart" xmlns:r="http://schemas.openxmlformats.org/officeDocument/2006/relationships" r:id="rId12"/>
          </a:graphicData>
        </a:graphic>
      </p:graphicFrame>
      <p:sp>
        <p:nvSpPr>
          <p:cNvPr id="12" name="TextBox 11">
            <a:extLst>
              <a:ext uri="{FF2B5EF4-FFF2-40B4-BE49-F238E27FC236}">
                <a16:creationId xmlns:a16="http://schemas.microsoft.com/office/drawing/2014/main" id="{7AE17516-CBA9-4259-9D58-EAD0C6ED9602}"/>
              </a:ext>
            </a:extLst>
          </p:cNvPr>
          <p:cNvSpPr txBox="1"/>
          <p:nvPr>
            <p:custDataLst>
              <p:tags r:id="rId9"/>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2045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smtClean="0"/>
              <a:t>1.4.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smtClean="0"/>
              <a:t>1.5.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smtClean="0">
                <a:latin typeface="Franklin Gothic Medium" panose="020B0603020102020204" pitchFamily="34" charset="0"/>
              </a:rPr>
              <a:t>Source: 1-yr American Community Survey, estimates 2015-19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750351597"/>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4294706067"/>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246221"/>
          </a:xfrm>
          <a:prstGeom prst="rect">
            <a:avLst/>
          </a:prstGeom>
          <a:noFill/>
        </p:spPr>
        <p:txBody>
          <a:bodyPr wrap="square" rtlCol="0">
            <a:spAutoFit/>
          </a:bodyPr>
          <a:lstStyle/>
          <a:p>
            <a:r>
              <a:rPr lang="en-US" sz="1000" smtClean="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1.6.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2019</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smtClean="0">
                <a:latin typeface="Franklin Gothic Book" panose="020B0503020102020204" pitchFamily="34" charset="0"/>
              </a:rPr>
              <a:t>Note: The 10 municipalities with the highest percentage of foreign born are displayed</a:t>
            </a:r>
          </a:p>
          <a:p>
            <a:r>
              <a:rPr lang="en-US" sz="1000" smtClean="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3777112172"/>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1.7.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smtClean="0">
                <a:latin typeface="Franklin Gothic Medium" panose="020B0603020102020204" pitchFamily="34" charset="0"/>
              </a:rPr>
              <a:t>1.8.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smtClean="0">
                <a:latin typeface="Franklin Gothic Medium" panose="020B0603020102020204" pitchFamily="34" charset="0"/>
              </a:rPr>
              <a:t>Source: 1-yr American Community Survey, estimates 2015-19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029013684"/>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222504119"/>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1.9  Illustration of English-only speakers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1000"/>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2019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124200" y="6553200"/>
            <a:ext cx="9067800" cy="246221"/>
          </a:xfrm>
          <a:prstGeom prst="rect">
            <a:avLst/>
          </a:prstGeom>
          <a:noFill/>
        </p:spPr>
        <p:txBody>
          <a:bodyPr wrap="square" rtlCol="0">
            <a:spAutoFit/>
          </a:bodyPr>
          <a:lstStyle/>
          <a:p>
            <a:pPr algn="just"/>
            <a:r>
              <a:rPr lang="en-US" sz="1000" smtClean="0">
                <a:latin typeface="Franklin Gothic Book" panose="020B0503020102020204" pitchFamily="34" charset="0"/>
              </a:rPr>
              <a:t>Note: Three municipalities were selected to illustrate how diversity ranges within the county</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3C601884-37CE-4709-B9A2-AA661DC25FDC}"/>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575A8066-233A-42C7-B1CD-AC6325CE8C7D}"/>
              </a:ext>
            </a:extLst>
          </p:cNvPr>
          <p:cNvGraphicFramePr/>
          <p:nvPr>
            <p:custDataLst>
              <p:tags r:id="rId6"/>
            </p:custDataLst>
            <p:extLst>
              <p:ext uri="{D42A27DB-BD31-4B8C-83A1-F6EECF244321}">
                <p14:modId xmlns:p14="http://schemas.microsoft.com/office/powerpoint/2010/main" val="2858300584"/>
              </p:ext>
            </p:extLst>
          </p:nvPr>
        </p:nvGraphicFramePr>
        <p:xfrm>
          <a:off x="3463745" y="415591"/>
          <a:ext cx="8128000" cy="5418667"/>
        </p:xfrm>
        <a:graphic>
          <a:graphicData uri="http://schemas.openxmlformats.org/drawingml/2006/chart">
            <c:chart xmlns:c="http://schemas.openxmlformats.org/drawingml/2006/chart" xmlns:r="http://schemas.openxmlformats.org/officeDocument/2006/relationships" r:id="rId12"/>
          </a:graphicData>
        </a:graphic>
      </p:graphicFrame>
      <p:sp>
        <p:nvSpPr>
          <p:cNvPr id="9" name="TextBox 8">
            <a:extLst>
              <a:ext uri="{FF2B5EF4-FFF2-40B4-BE49-F238E27FC236}">
                <a16:creationId xmlns:a16="http://schemas.microsoft.com/office/drawing/2014/main" id="{B2608317-8663-47E1-A39F-639DCDECBEDC}"/>
              </a:ext>
            </a:extLst>
          </p:cNvPr>
          <p:cNvSpPr txBox="1"/>
          <p:nvPr>
            <p:custDataLst>
              <p:tags r:id="rId7"/>
            </p:custDataLst>
          </p:nvPr>
        </p:nvSpPr>
        <p:spPr>
          <a:xfrm>
            <a:off x="3161145" y="4811860"/>
            <a:ext cx="1427480" cy="369332"/>
          </a:xfrm>
          <a:prstGeom prst="rect">
            <a:avLst/>
          </a:prstGeom>
          <a:noFill/>
        </p:spPr>
        <p:txBody>
          <a:bodyPr wrap="square" rtlCol="0">
            <a:spAutoFit/>
          </a:bodyPr>
          <a:lstStyle/>
          <a:p>
            <a:pPr algn="ctr"/>
            <a:r>
              <a:rPr lang="en-US" sz="900" smtClean="0">
                <a:latin typeface="Franklin Gothic Medium" panose="020B0603020102020204" pitchFamily="34" charset="0"/>
              </a:rPr>
              <a:t>Highest % of English-Only speakers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B7C67ADB-AAC2-42A8-A1B2-54B04EACD87A}"/>
              </a:ext>
            </a:extLst>
          </p:cNvPr>
          <p:cNvSpPr txBox="1"/>
          <p:nvPr>
            <p:custDataLst>
              <p:tags r:id="rId8"/>
            </p:custDataLst>
          </p:nvPr>
        </p:nvSpPr>
        <p:spPr>
          <a:xfrm>
            <a:off x="3141980" y="3289050"/>
            <a:ext cx="1468120" cy="369332"/>
          </a:xfrm>
          <a:prstGeom prst="rect">
            <a:avLst/>
          </a:prstGeom>
          <a:noFill/>
        </p:spPr>
        <p:txBody>
          <a:bodyPr wrap="square" rtlCol="0">
            <a:spAutoFit/>
          </a:bodyPr>
          <a:lstStyle/>
          <a:p>
            <a:pPr algn="ctr"/>
            <a:r>
              <a:rPr lang="en-US" sz="900" smtClean="0">
                <a:latin typeface="Franklin Gothic Medium" panose="020B0603020102020204" pitchFamily="34" charset="0"/>
              </a:rPr>
              <a:t>Middling % of English-Only speakers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D5B1D83-9F6E-4C35-AB54-98DB96A97484}"/>
              </a:ext>
            </a:extLst>
          </p:cNvPr>
          <p:cNvSpPr txBox="1"/>
          <p:nvPr>
            <p:custDataLst>
              <p:tags r:id="rId9"/>
            </p:custDataLst>
          </p:nvPr>
        </p:nvSpPr>
        <p:spPr>
          <a:xfrm>
            <a:off x="3147060" y="1593767"/>
            <a:ext cx="1463040" cy="369332"/>
          </a:xfrm>
          <a:prstGeom prst="rect">
            <a:avLst/>
          </a:prstGeom>
          <a:noFill/>
        </p:spPr>
        <p:txBody>
          <a:bodyPr wrap="square" rtlCol="0">
            <a:spAutoFit/>
          </a:bodyPr>
          <a:lstStyle/>
          <a:p>
            <a:pPr algn="ctr"/>
            <a:r>
              <a:rPr lang="en-US" sz="900" smtClean="0">
                <a:latin typeface="Franklin Gothic Medium" panose="020B0603020102020204" pitchFamily="34" charset="0"/>
              </a:rPr>
              <a:t>Lowest % of English-Only speakers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621038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smtClean="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102152952"/>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9"/>
          </a:graphicData>
        </a:graphic>
      </p:graphicFrame>
      <p:sp>
        <p:nvSpPr>
          <p:cNvPr id="2" name="TextBox 1"/>
          <p:cNvSpPr txBox="1"/>
          <p:nvPr>
            <p:custDataLst>
              <p:tags r:id="rId6"/>
            </p:custDataLst>
          </p:nvPr>
        </p:nvSpPr>
        <p:spPr>
          <a:xfrm>
            <a:off x="3208973" y="6393212"/>
            <a:ext cx="7315200" cy="400110"/>
          </a:xfrm>
          <a:prstGeom prst="rect">
            <a:avLst/>
          </a:prstGeom>
          <a:noFill/>
        </p:spPr>
        <p:txBody>
          <a:bodyPr wrap="square" rtlCol="0">
            <a:spAutoFit/>
          </a:bodyPr>
          <a:lstStyle/>
          <a:p>
            <a:r>
              <a:rPr lang="en-US" sz="1000" smtClean="0">
                <a:latin typeface="Franklin Gothic Book" panose="020B0503020102020204" pitchFamily="34" charset="0"/>
              </a:rPr>
              <a:t>Note that county population size has not been accounted for in this indicator.The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348D46-854C-4916-9B52-1BB44CE9C1B4}"/>
              </a:ext>
            </a:extLst>
          </p:cNvPr>
          <p:cNvSpPr/>
          <p:nvPr/>
        </p:nvSpPr>
        <p:spPr>
          <a:xfrm>
            <a:off x="3438345" y="797701"/>
            <a:ext cx="7949428" cy="304800"/>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60943"/>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latin typeface="Franklin Gothic Medium" panose="020B0603020102020204" pitchFamily="34" charset="0"/>
              </a:rPr>
              <a:t>1.11 Children (# and relative percentages) per age category in NJ (by county)</a:t>
            </a:r>
            <a:endParaRPr lang="en-US" sz="2000" spc="-5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AA1D4207-D81B-4F5B-B848-57CA126796FD}"/>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smtClean="0">
                <a:latin typeface="Franklin Gothic Book"/>
              </a:rPr>
              <a:t>Note. The number of children estimated to be in group settings across the state (6,253 or 0.32% of total youth population) is not included above.</a:t>
            </a:r>
            <a:endParaRPr lang="en-US" sz="1000" dirty="0">
              <a:latin typeface="Franklin Gothic Book"/>
            </a:endParaRPr>
          </a:p>
        </p:txBody>
      </p:sp>
      <p:sp>
        <p:nvSpPr>
          <p:cNvPr id="8" name="TextBox 7">
            <a:extLst>
              <a:ext uri="{FF2B5EF4-FFF2-40B4-BE49-F238E27FC236}">
                <a16:creationId xmlns:a16="http://schemas.microsoft.com/office/drawing/2014/main" id="{5F33EA43-50DB-4E7F-A06E-C341E3D531B0}"/>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623E41E-85D4-44FF-8D6A-724773842090}"/>
              </a:ext>
            </a:extLst>
          </p:cNvPr>
          <p:cNvGraphicFramePr/>
          <p:nvPr>
            <p:custDataLst>
              <p:tags r:id="rId6"/>
            </p:custDataLst>
            <p:extLst>
              <p:ext uri="{D42A27DB-BD31-4B8C-83A1-F6EECF244321}">
                <p14:modId xmlns:p14="http://schemas.microsoft.com/office/powerpoint/2010/main" val="540958148"/>
              </p:ext>
            </p:extLst>
          </p:nvPr>
        </p:nvGraphicFramePr>
        <p:xfrm>
          <a:off x="3436758" y="610981"/>
          <a:ext cx="8128000" cy="580435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41248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automatically generated">
            <a:extLst>
              <a:ext uri="{FF2B5EF4-FFF2-40B4-BE49-F238E27FC236}">
                <a16:creationId xmlns:a16="http://schemas.microsoft.com/office/drawing/2014/main" id="{525A66A4-9EA4-46B5-A005-AF662A49E59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19600" y="838200"/>
            <a:ext cx="5867400" cy="4648200"/>
          </a:xfrm>
          <a:prstGeom prst="rect">
            <a:avLst/>
          </a:prstGeom>
        </p:spPr>
      </p:pic>
      <p:pic>
        <p:nvPicPr>
          <p:cNvPr id="5" name="Picture 4" descr="Image result for cumberland county nj map">
            <a:extLst>
              <a:ext uri="{FF2B5EF4-FFF2-40B4-BE49-F238E27FC236}">
                <a16:creationId xmlns:a16="http://schemas.microsoft.com/office/drawing/2014/main" id="{7F90AAD1-C6D4-49EB-994F-85639D054356}"/>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304800" y="609601"/>
            <a:ext cx="2590800" cy="4267200"/>
          </a:xfrm>
          <a:prstGeom prst="rect">
            <a:avLst/>
          </a:prstGeom>
          <a:noFill/>
          <a:ln>
            <a:noFill/>
          </a:ln>
        </p:spPr>
      </p:pic>
    </p:spTree>
    <p:extLst>
      <p:ext uri="{BB962C8B-B14F-4D97-AF65-F5344CB8AC3E}">
        <p14:creationId xmlns:p14="http://schemas.microsoft.com/office/powerpoint/2010/main" val="36284081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2019</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1124410623"/>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panose="020B0603020102020204" pitchFamily="34" charset="0"/>
              </a:rPr>
              <a:t>1.13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Department of Children and Families, December 31, 2019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5"/>
            </p:custDataLst>
            <p:extLst>
              <p:ext uri="{D42A27DB-BD31-4B8C-83A1-F6EECF244321}">
                <p14:modId xmlns:p14="http://schemas.microsoft.com/office/powerpoint/2010/main" val="758597006"/>
              </p:ext>
            </p:extLst>
          </p:nvPr>
        </p:nvGraphicFramePr>
        <p:xfrm>
          <a:off x="3173413" y="728148"/>
          <a:ext cx="8942387"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6"/>
            </p:custDataLst>
          </p:nvPr>
        </p:nvSpPr>
        <p:spPr>
          <a:xfrm>
            <a:off x="3124201" y="6364222"/>
            <a:ext cx="9067800" cy="493777"/>
          </a:xfrm>
          <a:prstGeom prst="rect">
            <a:avLst/>
          </a:prstGeom>
          <a:noFill/>
        </p:spPr>
        <p:txBody>
          <a:bodyPr wrap="square" rtlCol="0" anchor="ctr" anchorCtr="0">
            <a:noAutofit/>
          </a:bodyPr>
          <a:lstStyle/>
          <a:p>
            <a:r>
              <a:rPr lang="en-US" sz="1000" smtClean="0">
                <a:latin typeface="Franklin Gothic Book"/>
              </a:rPr>
              <a:t>Note: A total of 44,632 children were being served by New Jersey CP&amp;P on December 31, 2019.  This includes 3,020 children with no county reported. Note that total county population size has not been accounted for in this indicator.</a:t>
            </a:r>
            <a:endParaRPr lang="en-US" dirty="0"/>
          </a:p>
        </p:txBody>
      </p:sp>
    </p:spTree>
    <p:extLst>
      <p:ext uri="{BB962C8B-B14F-4D97-AF65-F5344CB8AC3E}">
        <p14:creationId xmlns:p14="http://schemas.microsoft.com/office/powerpoint/2010/main" val="2775771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199" y="-5138"/>
            <a:ext cx="9067799" cy="64633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panose="020B0603020102020204" pitchFamily="34" charset="0"/>
              </a:rPr>
              <a:t>1.14 Children (#) in CP&amp;P out-of-home placement – kin and non-kin, in county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07372" y="543878"/>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Department of Children and Families, December 31, 2019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5"/>
            </p:custDataLst>
          </p:nvPr>
        </p:nvSpPr>
        <p:spPr>
          <a:xfrm>
            <a:off x="3107372" y="6295418"/>
            <a:ext cx="9084627" cy="562582"/>
          </a:xfrm>
          <a:prstGeom prst="rect">
            <a:avLst/>
          </a:prstGeom>
          <a:noFill/>
        </p:spPr>
        <p:txBody>
          <a:bodyPr wrap="square" rtlCol="0" anchor="ctr" anchorCtr="0">
            <a:noAutofit/>
          </a:bodyPr>
          <a:lstStyle/>
          <a:p>
            <a:pPr algn="just"/>
            <a:r>
              <a:rPr lang="en-US" sz="1000" smtClean="0">
                <a:latin typeface="Franklin Gothic Book"/>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6"/>
            </p:custDataLst>
            <p:extLst>
              <p:ext uri="{D42A27DB-BD31-4B8C-83A1-F6EECF244321}">
                <p14:modId xmlns:p14="http://schemas.microsoft.com/office/powerpoint/2010/main" val="1964802734"/>
              </p:ext>
            </p:extLst>
          </p:nvPr>
        </p:nvGraphicFramePr>
        <p:xfrm>
          <a:off x="3208972" y="740395"/>
          <a:ext cx="8830628"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8876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2.1.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9497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124200" y="6391175"/>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5"/>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2.2.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6"/>
            </p:custDataLst>
          </p:nvPr>
        </p:nvSpPr>
        <p:spPr>
          <a:xfrm>
            <a:off x="8534400" y="4769824"/>
            <a:ext cx="3657600" cy="230832"/>
          </a:xfrm>
          <a:prstGeom prst="rect">
            <a:avLst/>
          </a:prstGeom>
          <a:noFill/>
        </p:spPr>
        <p:txBody>
          <a:bodyPr wrap="square" rtlCol="0">
            <a:spAutoFit/>
          </a:bodyPr>
          <a:lstStyle/>
          <a:p>
            <a:r>
              <a:rPr lang="en-US" sz="900" smtClean="0">
                <a:latin typeface="Franklin Gothic Medium" panose="020B0603020102020204" pitchFamily="34" charset="0"/>
              </a:rPr>
              <a:t>Source: 1-yr American Community Survey, estimates 2015-19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7"/>
            </p:custDataLst>
            <p:extLst>
              <p:ext uri="{D42A27DB-BD31-4B8C-83A1-F6EECF244321}">
                <p14:modId xmlns:p14="http://schemas.microsoft.com/office/powerpoint/2010/main" val="2015352600"/>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8"/>
            </p:custDataLst>
            <p:extLst>
              <p:ext uri="{D42A27DB-BD31-4B8C-83A1-F6EECF244321}">
                <p14:modId xmlns:p14="http://schemas.microsoft.com/office/powerpoint/2010/main" val="119719401"/>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369450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2.3.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2019 </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201122" y="5791200"/>
            <a:ext cx="8990878" cy="1081097"/>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Note: The municipalities with the highest percentage of families with children under the age of 18 living in poverty are displayed</a:t>
            </a:r>
          </a:p>
          <a:p>
            <a:pPr algn="just"/>
            <a:r>
              <a:rPr lang="en-US" sz="1000" smtClean="0">
                <a:latin typeface="Franklin Gothic Book" panose="020B0503020102020204" pitchFamily="34" charset="0"/>
              </a:rPr>
              <a:t> (up to 10 municipalities). Dashed line represents % of families in poverty across the county</a:t>
            </a:r>
          </a:p>
          <a:p>
            <a:pPr algn="just"/>
            <a:r>
              <a:rPr lang="en-US" sz="1000" smtClean="0">
                <a:latin typeface="Franklin Gothic Book" panose="020B0503020102020204" pitchFamily="34" charset="0"/>
              </a:rPr>
              <a:t>Projection errors may reduce the accuracy of some forecasts</a:t>
            </a:r>
          </a:p>
          <a:p>
            <a:pPr algn="just"/>
            <a:r>
              <a:rPr lang="en-US" sz="1000" smtClean="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5"/>
            </p:custDataLst>
            <p:extLst>
              <p:ext uri="{D42A27DB-BD31-4B8C-83A1-F6EECF244321}">
                <p14:modId xmlns:p14="http://schemas.microsoft.com/office/powerpoint/2010/main" val="3910341030"/>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546148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30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Cost of </a:t>
            </a:r>
          </a:p>
          <a:p>
            <a:pPr>
              <a:lnSpc>
                <a:spcPct val="90000"/>
              </a:lnSpc>
            </a:pPr>
            <a:r>
              <a:rPr lang="en-US" spc="-200" smtClean="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3.1  Monthly cost of living budget ($),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Economic Policy Institute, 2018</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2467033847"/>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058114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Cost of </a:t>
            </a:r>
          </a:p>
          <a:p>
            <a:pPr>
              <a:lnSpc>
                <a:spcPct val="90000"/>
              </a:lnSpc>
            </a:pPr>
            <a:r>
              <a:rPr lang="en-US" spc="-200" smtClean="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3.2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Economic Policy Institute, 2018</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4"/>
            </p:custDataLst>
          </p:nvPr>
        </p:nvSpPr>
        <p:spPr>
          <a:xfrm>
            <a:off x="3098901" y="6383785"/>
            <a:ext cx="9067800" cy="40011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5"/>
            </p:custDataLst>
            <p:extLst>
              <p:ext uri="{D42A27DB-BD31-4B8C-83A1-F6EECF244321}">
                <p14:modId xmlns:p14="http://schemas.microsoft.com/office/powerpoint/2010/main" val="3598967399"/>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24735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856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9A0533-0D56-417A-AD4B-5BFAD35C92CE}"/>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E5AC2AA-A4D0-4DA0-A964-6950A77A0FE9}"/>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4.1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1-yr American Community Survey estimates, 2019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4"/>
            </p:custDataLst>
          </p:nvPr>
        </p:nvSpPr>
        <p:spPr>
          <a:xfrm>
            <a:off x="3124200" y="6278880"/>
            <a:ext cx="9067800" cy="57912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5"/>
            </p:custDataLst>
          </p:nvPr>
        </p:nvSpPr>
        <p:spPr>
          <a:xfrm>
            <a:off x="8754050" y="362101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4.2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6"/>
            </p:custDataLst>
          </p:nvPr>
        </p:nvSpPr>
        <p:spPr>
          <a:xfrm>
            <a:off x="8798129" y="4083907"/>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1-yr American Community Survey estimates, 2019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7"/>
            </p:custDataLst>
            <p:extLst>
              <p:ext uri="{D42A27DB-BD31-4B8C-83A1-F6EECF244321}">
                <p14:modId xmlns:p14="http://schemas.microsoft.com/office/powerpoint/2010/main" val="3882554238"/>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8"/>
            </p:custDataLst>
            <p:extLst>
              <p:ext uri="{D42A27DB-BD31-4B8C-83A1-F6EECF244321}">
                <p14:modId xmlns:p14="http://schemas.microsoft.com/office/powerpoint/2010/main" val="3421411352"/>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051842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360519-4E8F-45DC-8ED6-511ED061A17A}"/>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E1BA681-76A4-4419-9053-F8AC62612D4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4.3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income in past 12 months, 2019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4"/>
            </p:custDataLst>
          </p:nvPr>
        </p:nvSpPr>
        <p:spPr>
          <a:xfrm>
            <a:off x="3124200" y="6081242"/>
            <a:ext cx="9067800" cy="776758"/>
          </a:xfrm>
          <a:prstGeom prst="rect">
            <a:avLst/>
          </a:prstGeom>
          <a:noFill/>
        </p:spPr>
        <p:txBody>
          <a:bodyPr wrap="square" rtlCol="0" anchor="ctr" anchorCtr="0">
            <a:noAutofit/>
          </a:bodyPr>
          <a:lstStyle/>
          <a:p>
            <a:pPr algn="just"/>
            <a:r>
              <a:rPr lang="en-US" sz="1000" smtClean="0">
                <a:latin typeface="Franklin Gothic Book"/>
              </a:rPr>
              <a:t>Note: The municipalities with the lowest median income are displayed (up to 10 municipalities). </a:t>
            </a:r>
          </a:p>
          <a:p>
            <a:pPr algn="just"/>
            <a:r>
              <a:rPr lang="en-US" sz="1000" smtClean="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5"/>
            </p:custDataLst>
            <p:extLst>
              <p:ext uri="{D42A27DB-BD31-4B8C-83A1-F6EECF244321}">
                <p14:modId xmlns:p14="http://schemas.microsoft.com/office/powerpoint/2010/main" val="4251971744"/>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486980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Burden</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3"/>
            </p:custDataLst>
          </p:nvPr>
        </p:nvSpPr>
        <p:spPr>
          <a:xfrm>
            <a:off x="3124200" y="6184256"/>
            <a:ext cx="9067800" cy="673744"/>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1521756037"/>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5.1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2020 data obtained from the County Health Rankings and Roadmaps – Robert Wood Johnson Foundation, American Community Survey (US Census)</a:t>
            </a:r>
            <a:endParaRPr lang="en-US" sz="1200" dirty="0"/>
          </a:p>
        </p:txBody>
      </p:sp>
    </p:spTree>
    <p:extLst>
      <p:ext uri="{BB962C8B-B14F-4D97-AF65-F5344CB8AC3E}">
        <p14:creationId xmlns:p14="http://schemas.microsoft.com/office/powerpoint/2010/main" val="34076050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Burden</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5.2 Households (%) with severe housing problems* over time, in county</a:t>
            </a:r>
            <a:endParaRPr lang="en-US" sz="2000" spc="-50" dirty="0"/>
          </a:p>
        </p:txBody>
      </p:sp>
      <p:sp>
        <p:nvSpPr>
          <p:cNvPr id="6" name="TextBox 5">
            <a:extLst>
              <a:ext uri="{FF2B5EF4-FFF2-40B4-BE49-F238E27FC236}">
                <a16:creationId xmlns:a16="http://schemas.microsoft.com/office/drawing/2014/main" id="{A6068CEE-7A20-409D-BAF6-9DCD2C2864AC}"/>
              </a:ext>
            </a:extLst>
          </p:cNvPr>
          <p:cNvSpPr txBox="1"/>
          <p:nvPr>
            <p:custDataLst>
              <p:tags r:id="rId4"/>
            </p:custDataLst>
          </p:nvPr>
        </p:nvSpPr>
        <p:spPr>
          <a:xfrm>
            <a:off x="3124200" y="261610"/>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2020 data obtained from the County Health Rankings and Roadmaps – Robert Wood Johnson Foundation, American Community Survey (US Census)</a:t>
            </a:r>
            <a:endParaRPr lang="en-US" sz="1200" dirty="0"/>
          </a:p>
        </p:txBody>
      </p:sp>
      <p:sp>
        <p:nvSpPr>
          <p:cNvPr id="7" name="TextBox 6">
            <a:extLst>
              <a:ext uri="{FF2B5EF4-FFF2-40B4-BE49-F238E27FC236}">
                <a16:creationId xmlns:a16="http://schemas.microsoft.com/office/drawing/2014/main" id="{FFA22E4B-0402-4197-A9F4-9F6F34E99BE1}"/>
              </a:ext>
            </a:extLst>
          </p:cNvPr>
          <p:cNvSpPr txBox="1"/>
          <p:nvPr>
            <p:custDataLst>
              <p:tags r:id="rId5"/>
            </p:custDataLst>
          </p:nvPr>
        </p:nvSpPr>
        <p:spPr>
          <a:xfrm>
            <a:off x="3137598" y="6277839"/>
            <a:ext cx="9067800" cy="548640"/>
          </a:xfrm>
          <a:prstGeom prst="rect">
            <a:avLst/>
          </a:prstGeom>
          <a:noFill/>
        </p:spPr>
        <p:txBody>
          <a:bodyPr wrap="square" rtlCol="0" anchor="ctr" anchorCtr="0">
            <a:noAutofit/>
          </a:bodyPr>
          <a:lstStyle/>
          <a:p>
            <a:pPr algn="just"/>
            <a:r>
              <a:rPr lang="en-US" sz="1000" smtClean="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6"/>
            </p:custDataLst>
            <p:extLst>
              <p:ext uri="{D42A27DB-BD31-4B8C-83A1-F6EECF244321}">
                <p14:modId xmlns:p14="http://schemas.microsoft.com/office/powerpoint/2010/main" val="3912445225"/>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580086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6.1 Food insecurity (%) in NJ (by county)</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400110"/>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smtClean="0">
                <a:latin typeface="Franklin Gothic Medium" panose="020B0603020102020204" pitchFamily="34" charset="0"/>
              </a:rPr>
              <a:t>Source: https://map.feedingamerica.org/county/2018/overall/new-jersey/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36115" y="6443683"/>
            <a:ext cx="9017201" cy="40011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3480264098"/>
              </p:ext>
            </p:extLst>
          </p:nvPr>
        </p:nvGraphicFramePr>
        <p:xfrm>
          <a:off x="3527732" y="1143000"/>
          <a:ext cx="8128000" cy="499533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9154477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6.2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Department of Health and Senior Services via Annie E Casey Kids Count</a:t>
            </a:r>
            <a:endParaRPr lang="en-US" sz="12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6.3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6.4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76999"/>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200" smtClean="0"/>
              <a:t>Sources: New Jersey Department of Agriculture via Annie E Casey Kids County</a:t>
            </a:r>
            <a:endParaRPr lang="en-US" sz="12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069924" y="4803877"/>
            <a:ext cx="8429551"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Department of Human Services, Division of Family Development via Annie E Casey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2422793132"/>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3662214649"/>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76854320"/>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smtClean="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smtClean="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7.1: Median monthly childcare cost ($) of center-based care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Rutgers University data collection on behalf of the NJ Department of Human Services, 2017</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386475728"/>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smtClean="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7.2: Median monthly child care cost ($) of center-based care by age of child compared with median household income (by county) </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Rutgers University data collection on behalf of the NJ Department of Human Services, 2017. Median household income is sourced from ACS, Income in the past 12 months (in 2019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1176701032"/>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4"/>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8.2: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5"/>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1-yr American Community Survey estimates, 2019</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6"/>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1-yr American Community Survey estimates, 2015-19</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7"/>
            </p:custDataLst>
            <p:extLst>
              <p:ext uri="{D42A27DB-BD31-4B8C-83A1-F6EECF244321}">
                <p14:modId xmlns:p14="http://schemas.microsoft.com/office/powerpoint/2010/main" val="102562116"/>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8"/>
            </p:custDataLst>
            <p:extLst>
              <p:ext uri="{D42A27DB-BD31-4B8C-83A1-F6EECF244321}">
                <p14:modId xmlns:p14="http://schemas.microsoft.com/office/powerpoint/2010/main" val="1314095101"/>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9"/>
            </p:custDataLst>
          </p:nvPr>
        </p:nvSpPr>
        <p:spPr>
          <a:xfrm>
            <a:off x="7950326" y="5996748"/>
            <a:ext cx="1524000" cy="230832"/>
          </a:xfrm>
          <a:prstGeom prst="rect">
            <a:avLst/>
          </a:prstGeom>
          <a:noFill/>
        </p:spPr>
        <p:txBody>
          <a:bodyPr wrap="square" rtlCol="0">
            <a:spAutoFit/>
          </a:bodyPr>
          <a:lstStyle/>
          <a:p>
            <a:r>
              <a:rPr lang="en-US" sz="900" dirty="0" smtClean="0">
                <a:latin typeface="Franklin Gothic Medium" panose="020B0603020102020204" pitchFamily="34" charset="0"/>
              </a:rPr>
              <a:t>NJ avg. 33.1</a:t>
            </a:r>
            <a:endParaRPr lang="en-US" sz="900" dirty="0">
              <a:latin typeface="Franklin Gothic Medium" panose="020B0603020102020204" pitchFamily="34" charset="0"/>
            </a:endParaRPr>
          </a:p>
        </p:txBody>
      </p:sp>
      <p:sp>
        <p:nvSpPr>
          <p:cNvPr id="12" name="TextBox 11"/>
          <p:cNvSpPr txBox="1"/>
          <p:nvPr>
            <p:custDataLst>
              <p:tags r:id="rId10"/>
            </p:custDataLst>
          </p:nvPr>
        </p:nvSpPr>
        <p:spPr>
          <a:xfrm>
            <a:off x="7292676" y="5999432"/>
            <a:ext cx="1524000" cy="230832"/>
          </a:xfrm>
          <a:prstGeom prst="rect">
            <a:avLst/>
          </a:prstGeom>
          <a:noFill/>
        </p:spPr>
        <p:txBody>
          <a:bodyPr wrap="square" rtlCol="0">
            <a:spAutoFit/>
          </a:bodyPr>
          <a:lstStyle/>
          <a:p>
            <a:r>
              <a:rPr lang="en-US" sz="900" smtClean="0">
                <a:latin typeface="Franklin Gothic Medium" panose="020B0603020102020204" pitchFamily="34" charset="0"/>
              </a:rPr>
              <a:t>US avg. 27.6</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74B5CBB0-7B0E-4EB1-9764-1B378AC2458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8.3: Average commute (minutes) by municipality </a:t>
            </a:r>
            <a:endParaRPr lang="en-US" sz="2000" spc="-50" dirty="0"/>
          </a:p>
        </p:txBody>
      </p:sp>
      <p:sp>
        <p:nvSpPr>
          <p:cNvPr id="5" name="TextBox 4">
            <a:extLst>
              <a:ext uri="{FF2B5EF4-FFF2-40B4-BE49-F238E27FC236}">
                <a16:creationId xmlns:a16="http://schemas.microsoft.com/office/drawing/2014/main" id="{B5111BD3-756E-49EE-B140-0AB7211D1D5D}"/>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2019</a:t>
            </a:r>
            <a:endParaRPr lang="en-US" sz="1200" dirty="0"/>
          </a:p>
        </p:txBody>
      </p:sp>
      <p:graphicFrame>
        <p:nvGraphicFramePr>
          <p:cNvPr id="8" name="Chart 7">
            <a:extLst>
              <a:ext uri="{FF2B5EF4-FFF2-40B4-BE49-F238E27FC236}">
                <a16:creationId xmlns:a16="http://schemas.microsoft.com/office/drawing/2014/main" id="{8F415636-26D9-43DD-BBAD-4EB1FB4A0CC2}"/>
              </a:ext>
            </a:extLst>
          </p:cNvPr>
          <p:cNvGraphicFramePr/>
          <p:nvPr>
            <p:custDataLst>
              <p:tags r:id="rId5"/>
            </p:custDataLst>
            <p:extLst>
              <p:ext uri="{D42A27DB-BD31-4B8C-83A1-F6EECF244321}">
                <p14:modId xmlns:p14="http://schemas.microsoft.com/office/powerpoint/2010/main" val="3018857670"/>
              </p:ext>
            </p:extLst>
          </p:nvPr>
        </p:nvGraphicFramePr>
        <p:xfrm>
          <a:off x="3486030" y="66172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6" name="Rectangle 5"/>
          <p:cNvSpPr/>
          <p:nvPr>
            <p:custDataLst>
              <p:tags r:id="rId6"/>
            </p:custDataLst>
          </p:nvPr>
        </p:nvSpPr>
        <p:spPr>
          <a:xfrm>
            <a:off x="3139440" y="6477000"/>
            <a:ext cx="6096000" cy="230832"/>
          </a:xfrm>
          <a:prstGeom prst="rect">
            <a:avLst/>
          </a:prstGeom>
        </p:spPr>
        <p:txBody>
          <a:bodyPr>
            <a:spAutoFit/>
          </a:bodyPr>
          <a:lstStyle/>
          <a:p>
            <a:r>
              <a:rPr lang="en-US" sz="900" smtClean="0">
                <a:latin typeface="Franklin Gothic Medium" panose="020B0603020102020204" pitchFamily="34" charset="0"/>
              </a:rPr>
              <a:t>Note: The 10 municipalities with the longest commute are displayed (up to 10 municipalities)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29208255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3"/>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Housing and Transportation Affordability Index from Center for Neighborhood Technology, 2017,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4"/>
            </p:custDataLst>
          </p:nvPr>
        </p:nvSpPr>
        <p:spPr>
          <a:xfrm>
            <a:off x="3180028" y="6400800"/>
            <a:ext cx="8229600" cy="457200"/>
          </a:xfrm>
          <a:prstGeom prst="rect">
            <a:avLst/>
          </a:prstGeom>
          <a:noFill/>
        </p:spPr>
        <p:txBody>
          <a:bodyPr wrap="square" rtlCol="0" anchor="ctr" anchorCtr="0">
            <a:noAutofit/>
          </a:bodyPr>
          <a:lstStyle/>
          <a:p>
            <a:pPr algn="just"/>
            <a:r>
              <a:rPr lang="en-US" sz="1000" smtClean="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5"/>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8.4 Cost of transportation as a percentage of income (%) in NJ (by county)</a:t>
            </a:r>
            <a:endParaRPr lang="en-US" sz="2000" spc="-50" dirty="0"/>
          </a:p>
        </p:txBody>
      </p:sp>
      <p:graphicFrame>
        <p:nvGraphicFramePr>
          <p:cNvPr id="9" name="Chart 8"/>
          <p:cNvGraphicFramePr/>
          <p:nvPr>
            <p:custDataLst>
              <p:tags r:id="rId6"/>
            </p:custDataLst>
            <p:extLst>
              <p:ext uri="{D42A27DB-BD31-4B8C-83A1-F6EECF244321}">
                <p14:modId xmlns:p14="http://schemas.microsoft.com/office/powerpoint/2010/main" val="570170522"/>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106058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90EF0E1-8996-4F11-8951-3B71F6E12DD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8.5 Annual Total Auto Cost ($) in NJ (by county)</a:t>
            </a:r>
            <a:endParaRPr lang="en-US" sz="2000" spc="-50" dirty="0"/>
          </a:p>
        </p:txBody>
      </p:sp>
      <p:sp>
        <p:nvSpPr>
          <p:cNvPr id="5" name="TextBox 4">
            <a:extLst>
              <a:ext uri="{FF2B5EF4-FFF2-40B4-BE49-F238E27FC236}">
                <a16:creationId xmlns:a16="http://schemas.microsoft.com/office/drawing/2014/main" id="{BB383137-AE11-45EB-945F-9B3D6ED3203A}"/>
              </a:ext>
            </a:extLst>
          </p:cNvPr>
          <p:cNvSpPr txBox="1"/>
          <p:nvPr>
            <p:custDataLst>
              <p:tags r:id="rId4"/>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Housing and Transportation Affordability Index from Center for Neighborhood Technology, 2020, https://htaindex.cnt.org/total-driving-costs/</a:t>
            </a:r>
            <a:endParaRPr lang="en-US" sz="1200" dirty="0"/>
          </a:p>
        </p:txBody>
      </p:sp>
      <p:sp>
        <p:nvSpPr>
          <p:cNvPr id="6" name="TextBox 5">
            <a:extLst>
              <a:ext uri="{FF2B5EF4-FFF2-40B4-BE49-F238E27FC236}">
                <a16:creationId xmlns:a16="http://schemas.microsoft.com/office/drawing/2014/main" id="{EE411A7E-1B29-4E83-BB33-C7ECD092E327}"/>
              </a:ext>
            </a:extLst>
          </p:cNvPr>
          <p:cNvSpPr txBox="1"/>
          <p:nvPr>
            <p:custDataLst>
              <p:tags r:id="rId5"/>
            </p:custDataLst>
          </p:nvPr>
        </p:nvSpPr>
        <p:spPr>
          <a:xfrm>
            <a:off x="3180028" y="6400800"/>
            <a:ext cx="8229600" cy="457200"/>
          </a:xfrm>
          <a:prstGeom prst="rect">
            <a:avLst/>
          </a:prstGeom>
          <a:noFill/>
        </p:spPr>
        <p:txBody>
          <a:bodyPr wrap="square" rtlCol="0" anchor="ctr" anchorCtr="0">
            <a:noAutofit/>
          </a:bodyPr>
          <a:lstStyle/>
          <a:p>
            <a:pPr algn="just"/>
            <a:r>
              <a:rPr lang="en-US" sz="1000" smtClean="0">
                <a:latin typeface="Franklin Gothic Book"/>
              </a:rPr>
              <a:t>Note. "Total Auto Cost" is the sum of "Annual Auto Ownership Cost" and "Annual Gas Cost".</a:t>
            </a:r>
            <a:endParaRPr lang="en-US" sz="1000" dirty="0">
              <a:latin typeface="Franklin Gothic Book"/>
            </a:endParaRPr>
          </a:p>
        </p:txBody>
      </p:sp>
      <p:graphicFrame>
        <p:nvGraphicFramePr>
          <p:cNvPr id="9" name="Chart 8">
            <a:extLst>
              <a:ext uri="{FF2B5EF4-FFF2-40B4-BE49-F238E27FC236}">
                <a16:creationId xmlns:a16="http://schemas.microsoft.com/office/drawing/2014/main" id="{FD49B56F-913D-4CCA-9BEB-63EA88DC2E39}"/>
              </a:ext>
            </a:extLst>
          </p:cNvPr>
          <p:cNvGraphicFramePr/>
          <p:nvPr>
            <p:custDataLst>
              <p:tags r:id="rId6"/>
            </p:custDataLst>
            <p:extLst>
              <p:ext uri="{D42A27DB-BD31-4B8C-83A1-F6EECF244321}">
                <p14:modId xmlns:p14="http://schemas.microsoft.com/office/powerpoint/2010/main" val="3012238878"/>
              </p:ext>
            </p:extLst>
          </p:nvPr>
        </p:nvGraphicFramePr>
        <p:xfrm>
          <a:off x="3296005" y="762000"/>
          <a:ext cx="8128000" cy="553336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338796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9.2: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1-yr American Community Survey estimates, 2019</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1-yr American Community Survey estimates, 2015-19</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2890398633"/>
              </p:ext>
            </p:extLst>
          </p:nvPr>
        </p:nvGraphicFramePr>
        <p:xfrm>
          <a:off x="3143865" y="538609"/>
          <a:ext cx="6076336" cy="593467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1713077209"/>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5"/>
          <p:cNvSpPr txBox="1"/>
          <p:nvPr>
            <p:custDataLst>
              <p:tags r:id="rId8"/>
            </p:custDataLst>
          </p:nvPr>
        </p:nvSpPr>
        <p:spPr>
          <a:xfrm>
            <a:off x="7164334" y="52578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smtClean="0">
                <a:latin typeface="Franklin Gothic Medium" panose="020B0603020102020204" pitchFamily="34" charset="0"/>
              </a:rPr>
              <a:t>US avg. 5.7%</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2019</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3312830979"/>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8"/>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smtClean="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smtClean="0">
                <a:latin typeface="Franklin Gothic Medium" panose="020B0603020102020204" pitchFamily="34" charset="0"/>
              </a:rPr>
              <a:t>Source: New Jersey Department of Human Services</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smtClean="0">
                <a:latin typeface="Franklin Gothic Book" panose="020B0503020102020204" pitchFamily="34" charset="0"/>
              </a:rPr>
              <a:t>Note: Non-ABD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2541683839"/>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01218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The New Jersey Annual Immunization Status Reports, 2019-2020</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smtClean="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3640397660"/>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297904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9.6: County immunization rates (%) (all grade types),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Annual Immunization Status Reports, 2014-2020</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smtClean="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2446545866"/>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1006600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9.7: Late or lack of prenatal care reports (#) in NJ (by county)</a:t>
            </a:r>
            <a:endParaRPr lang="en-US" sz="2000" spc="-50" dirty="0"/>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smtClean="0">
                <a:latin typeface="Franklin Gothic Medium" panose="020B0603020102020204" pitchFamily="34" charset="0"/>
              </a:rPr>
              <a:t>Source: Center for Disease Control and Prevention (2018-2019)</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399784"/>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smtClean="0">
                <a:latin typeface="Franklin Gothic Book" panose="020B0503020102020204" pitchFamily="34" charset="0"/>
              </a:rPr>
              <a:t>Note: Cape May and Salem County do not have any data available. For all counties with fewer than 100,000 persons are combined together under the label "Unidentified Counties."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3983874340"/>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2137546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AF3FCCC-F2C9-4D7D-80DD-1E419145F91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9.8: Late or lack of prenatal care reports (#) over time, in county</a:t>
            </a:r>
            <a:endParaRPr lang="en-US" sz="2000" spc="-50" dirty="0"/>
          </a:p>
        </p:txBody>
      </p:sp>
      <p:sp>
        <p:nvSpPr>
          <p:cNvPr id="4" name="TextBox 3">
            <a:extLst>
              <a:ext uri="{FF2B5EF4-FFF2-40B4-BE49-F238E27FC236}">
                <a16:creationId xmlns:a16="http://schemas.microsoft.com/office/drawing/2014/main" id="{22F5BF9B-BC2A-43FB-8C62-09502A8EFF7A}"/>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Center for Disease Control and Prevention</a:t>
            </a:r>
            <a:endParaRPr lang="en-US" sz="1200" dirty="0"/>
          </a:p>
        </p:txBody>
      </p:sp>
      <p:sp>
        <p:nvSpPr>
          <p:cNvPr id="5" name="TextBox 4">
            <a:extLst>
              <a:ext uri="{FF2B5EF4-FFF2-40B4-BE49-F238E27FC236}">
                <a16:creationId xmlns:a16="http://schemas.microsoft.com/office/drawing/2014/main" id="{1829BA43-71E5-4339-9949-516C60129AC2}"/>
              </a:ext>
            </a:extLst>
          </p:cNvPr>
          <p:cNvSpPr txBox="1"/>
          <p:nvPr>
            <p:custDataLst>
              <p:tags r:id="rId4"/>
            </p:custDataLst>
          </p:nvPr>
        </p:nvSpPr>
        <p:spPr>
          <a:xfrm>
            <a:off x="3167424" y="6460518"/>
            <a:ext cx="8229600" cy="309350"/>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 Note that total county population size has not been accounted for in this indicator</a:t>
            </a:r>
            <a:endParaRPr lang="en-US" dirty="0">
              <a:cs typeface="Calibri"/>
            </a:endParaRPr>
          </a:p>
        </p:txBody>
      </p:sp>
      <p:graphicFrame>
        <p:nvGraphicFramePr>
          <p:cNvPr id="8" name="Chart 7">
            <a:extLst>
              <a:ext uri="{FF2B5EF4-FFF2-40B4-BE49-F238E27FC236}">
                <a16:creationId xmlns:a16="http://schemas.microsoft.com/office/drawing/2014/main" id="{3B67DCD7-E1BB-4989-903F-2F41A27F8BB0}"/>
              </a:ext>
            </a:extLst>
          </p:cNvPr>
          <p:cNvGraphicFramePr/>
          <p:nvPr>
            <p:custDataLst>
              <p:tags r:id="rId5"/>
            </p:custDataLst>
            <p:extLst>
              <p:ext uri="{D42A27DB-BD31-4B8C-83A1-F6EECF244321}">
                <p14:modId xmlns:p14="http://schemas.microsoft.com/office/powerpoint/2010/main" val="3312537388"/>
              </p:ext>
            </p:extLst>
          </p:nvPr>
        </p:nvGraphicFramePr>
        <p:xfrm>
          <a:off x="3476885" y="1003555"/>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0581431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2"/>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Wages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460E7E0-088E-45B4-B44C-AAD3EAD52921}"/>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10.1: Weekly wages ($ avg) by quarter: state and county comparison </a:t>
            </a:r>
            <a:endParaRPr lang="en-US" sz="2000" spc="-50" dirty="0"/>
          </a:p>
        </p:txBody>
      </p:sp>
      <p:sp>
        <p:nvSpPr>
          <p:cNvPr id="5" name="TextBox 4">
            <a:extLst>
              <a:ext uri="{FF2B5EF4-FFF2-40B4-BE49-F238E27FC236}">
                <a16:creationId xmlns:a16="http://schemas.microsoft.com/office/drawing/2014/main" id="{1C4FE151-6F3B-43D7-AE41-96411E675649}"/>
              </a:ext>
            </a:extLst>
          </p:cNvPr>
          <p:cNvSpPr txBox="1"/>
          <p:nvPr>
            <p:custDataLst>
              <p:tags r:id="rId4"/>
            </p:custDataLst>
          </p:nvPr>
        </p:nvSpPr>
        <p:spPr>
          <a:xfrm>
            <a:off x="3124200" y="33247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 2019 estimates</a:t>
            </a:r>
            <a:endParaRPr lang="en-US" sz="1200" dirty="0"/>
          </a:p>
        </p:txBody>
      </p:sp>
      <p:sp>
        <p:nvSpPr>
          <p:cNvPr id="6" name="TextBox 5">
            <a:extLst>
              <a:ext uri="{FF2B5EF4-FFF2-40B4-BE49-F238E27FC236}">
                <a16:creationId xmlns:a16="http://schemas.microsoft.com/office/drawing/2014/main" id="{02B25BE0-BD5A-426E-BEBE-D2A9F8EEA019}"/>
              </a:ext>
            </a:extLst>
          </p:cNvPr>
          <p:cNvSpPr txBox="1"/>
          <p:nvPr>
            <p:custDataLst>
              <p:tags r:id="rId5"/>
            </p:custDataLst>
          </p:nvPr>
        </p:nvSpPr>
        <p:spPr>
          <a:xfrm>
            <a:off x="3124200" y="358882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10.2: Weekly wages ($ avg) over time, in county</a:t>
            </a:r>
            <a:endParaRPr lang="en-US" sz="2000" spc="-50" dirty="0"/>
          </a:p>
        </p:txBody>
      </p:sp>
      <p:sp>
        <p:nvSpPr>
          <p:cNvPr id="7" name="TextBox 6">
            <a:extLst>
              <a:ext uri="{FF2B5EF4-FFF2-40B4-BE49-F238E27FC236}">
                <a16:creationId xmlns:a16="http://schemas.microsoft.com/office/drawing/2014/main" id="{51D4E69C-92D5-47B2-8A28-E5F3CCB3AB40}"/>
              </a:ext>
            </a:extLst>
          </p:cNvPr>
          <p:cNvSpPr txBox="1"/>
          <p:nvPr>
            <p:custDataLst>
              <p:tags r:id="rId6"/>
            </p:custDataLst>
          </p:nvPr>
        </p:nvSpPr>
        <p:spPr>
          <a:xfrm>
            <a:off x="3124200" y="392129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Bureau of Labor Statistics 2017-2019 estimates</a:t>
            </a:r>
            <a:endParaRPr lang="en-US" sz="1200" dirty="0"/>
          </a:p>
        </p:txBody>
      </p:sp>
      <p:sp>
        <p:nvSpPr>
          <p:cNvPr id="9" name="TextBox 8">
            <a:extLst>
              <a:ext uri="{FF2B5EF4-FFF2-40B4-BE49-F238E27FC236}">
                <a16:creationId xmlns:a16="http://schemas.microsoft.com/office/drawing/2014/main" id="{6845E052-7AEC-4E04-A7DC-1B969472DC89}"/>
              </a:ext>
            </a:extLst>
          </p:cNvPr>
          <p:cNvSpPr txBox="1"/>
          <p:nvPr>
            <p:custDataLst>
              <p:tags r:id="rId7"/>
            </p:custDataLst>
          </p:nvPr>
        </p:nvSpPr>
        <p:spPr>
          <a:xfrm>
            <a:off x="3147848" y="6340366"/>
            <a:ext cx="8229600" cy="457200"/>
          </a:xfrm>
          <a:prstGeom prst="rect">
            <a:avLst/>
          </a:prstGeom>
          <a:noFill/>
        </p:spPr>
        <p:txBody>
          <a:bodyPr wrap="square" rtlCol="0" anchor="ctr" anchorCtr="0">
            <a:noAutofit/>
          </a:bodyPr>
          <a:lstStyle/>
          <a:p>
            <a:pPr algn="just"/>
            <a:r>
              <a:rPr lang="en-US" sz="1000" smtClean="0">
                <a:latin typeface="Franklin Gothic Book"/>
              </a:rPr>
              <a:t>Note. Average weekly wages were calculated using unrounded data. Average weekly wage in total covered all industries, for all establishment sizes in all counties.</a:t>
            </a:r>
            <a:endParaRPr lang="en-US" sz="1000" dirty="0">
              <a:latin typeface="Franklin Gothic Book"/>
            </a:endParaRPr>
          </a:p>
        </p:txBody>
      </p:sp>
      <p:graphicFrame>
        <p:nvGraphicFramePr>
          <p:cNvPr id="15" name="Chart 14">
            <a:extLst>
              <a:ext uri="{FF2B5EF4-FFF2-40B4-BE49-F238E27FC236}">
                <a16:creationId xmlns:a16="http://schemas.microsoft.com/office/drawing/2014/main" id="{CE5DD107-438B-4DB0-9C72-CE0AA18D6593}"/>
              </a:ext>
            </a:extLst>
          </p:cNvPr>
          <p:cNvGraphicFramePr/>
          <p:nvPr>
            <p:custDataLst>
              <p:tags r:id="rId8"/>
            </p:custDataLst>
            <p:extLst>
              <p:ext uri="{D42A27DB-BD31-4B8C-83A1-F6EECF244321}">
                <p14:modId xmlns:p14="http://schemas.microsoft.com/office/powerpoint/2010/main" val="1675563491"/>
              </p:ext>
            </p:extLst>
          </p:nvPr>
        </p:nvGraphicFramePr>
        <p:xfrm>
          <a:off x="3278036" y="850288"/>
          <a:ext cx="8290063" cy="266766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8" name="Chart 17">
            <a:extLst>
              <a:ext uri="{FF2B5EF4-FFF2-40B4-BE49-F238E27FC236}">
                <a16:creationId xmlns:a16="http://schemas.microsoft.com/office/drawing/2014/main" id="{CCD80C60-42CD-4381-9408-35B49E27B583}"/>
              </a:ext>
            </a:extLst>
          </p:cNvPr>
          <p:cNvGraphicFramePr/>
          <p:nvPr>
            <p:custDataLst>
              <p:tags r:id="rId9"/>
            </p:custDataLst>
            <p:extLst>
              <p:ext uri="{D42A27DB-BD31-4B8C-83A1-F6EECF244321}">
                <p14:modId xmlns:p14="http://schemas.microsoft.com/office/powerpoint/2010/main" val="2717160483"/>
              </p:ext>
            </p:extLst>
          </p:nvPr>
        </p:nvGraphicFramePr>
        <p:xfrm>
          <a:off x="3278035" y="4296471"/>
          <a:ext cx="8795977" cy="2099733"/>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1031220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Unemployment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10.3: Monthly unemployment rate from Oct 2019-Sept 2020: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 2019-2020</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6"/>
            </p:custDataLst>
            <p:extLst>
              <p:ext uri="{D42A27DB-BD31-4B8C-83A1-F6EECF244321}">
                <p14:modId xmlns:p14="http://schemas.microsoft.com/office/powerpoint/2010/main" val="1182726827"/>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73659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Unemployment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10.4: Median unemployment rates, Oct 2019-Sept 2020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6"/>
            </p:custDataLst>
            <p:extLst>
              <p:ext uri="{D42A27DB-BD31-4B8C-83A1-F6EECF244321}">
                <p14:modId xmlns:p14="http://schemas.microsoft.com/office/powerpoint/2010/main" val="4021983645"/>
              </p:ext>
            </p:extLst>
          </p:nvPr>
        </p:nvGraphicFramePr>
        <p:xfrm>
          <a:off x="3276600" y="795485"/>
          <a:ext cx="8463425"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7047760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CCA327D4-6867-4DA4-8249-4CEA05235026}"/>
              </a:ext>
            </a:extLst>
          </p:cNvPr>
          <p:cNvSpPr txBox="1"/>
          <p:nvPr>
            <p:custDataLst>
              <p:tags r:id="rId3"/>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smtClean="0"/>
              <a:t>Source: American Community Survey. Selected economic characteristics. 2019,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4"/>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5"/>
            </p:custDataLst>
            <p:extLst>
              <p:ext uri="{D42A27DB-BD31-4B8C-83A1-F6EECF244321}">
                <p14:modId xmlns:p14="http://schemas.microsoft.com/office/powerpoint/2010/main" val="1340192997"/>
              </p:ext>
            </p:extLst>
          </p:nvPr>
        </p:nvGraphicFramePr>
        <p:xfrm>
          <a:off x="3167424" y="645401"/>
          <a:ext cx="8948376" cy="5602999"/>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6"/>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10.5: Median income ($) by sex in NJ (by county)</a:t>
            </a:r>
            <a:endParaRPr lang="en-US" sz="2000" spc="-50" dirty="0"/>
          </a:p>
        </p:txBody>
      </p:sp>
    </p:spTree>
    <p:extLst>
      <p:ext uri="{BB962C8B-B14F-4D97-AF65-F5344CB8AC3E}">
        <p14:creationId xmlns:p14="http://schemas.microsoft.com/office/powerpoint/2010/main" val="40096522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B6B655D-E73A-4643-92F9-79EF976B0D0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10.6: Median income ($) by sex: national, state and county comparison</a:t>
            </a:r>
            <a:endParaRPr lang="en-US" sz="2000" spc="-50" dirty="0"/>
          </a:p>
        </p:txBody>
      </p:sp>
      <p:sp>
        <p:nvSpPr>
          <p:cNvPr id="5" name="TextBox 4">
            <a:extLst>
              <a:ext uri="{FF2B5EF4-FFF2-40B4-BE49-F238E27FC236}">
                <a16:creationId xmlns:a16="http://schemas.microsoft.com/office/drawing/2014/main" id="{7AB8F5B6-AB4A-4B63-B999-03F926D6F48D}"/>
              </a:ext>
            </a:extLst>
          </p:cNvPr>
          <p:cNvSpPr txBox="1"/>
          <p:nvPr>
            <p:custDataLst>
              <p:tags r:id="rId4"/>
            </p:custDataLst>
          </p:nvPr>
        </p:nvSpPr>
        <p:spPr>
          <a:xfrm>
            <a:off x="3124200" y="35777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1-yr American Community Survey estimates representing median earnings in dollars for full-time, year-round workers in 2019</a:t>
            </a:r>
            <a:endParaRPr lang="en-US" sz="1200" dirty="0"/>
          </a:p>
        </p:txBody>
      </p:sp>
      <p:graphicFrame>
        <p:nvGraphicFramePr>
          <p:cNvPr id="8" name="Chart 7">
            <a:extLst>
              <a:ext uri="{FF2B5EF4-FFF2-40B4-BE49-F238E27FC236}">
                <a16:creationId xmlns:a16="http://schemas.microsoft.com/office/drawing/2014/main" id="{827C949A-3CA3-41F3-9672-91DB377BFA41}"/>
              </a:ext>
            </a:extLst>
          </p:cNvPr>
          <p:cNvGraphicFramePr/>
          <p:nvPr>
            <p:custDataLst>
              <p:tags r:id="rId5"/>
            </p:custDataLst>
            <p:extLst>
              <p:ext uri="{D42A27DB-BD31-4B8C-83A1-F6EECF244321}">
                <p14:modId xmlns:p14="http://schemas.microsoft.com/office/powerpoint/2010/main" val="2412415958"/>
              </p:ext>
            </p:extLst>
          </p:nvPr>
        </p:nvGraphicFramePr>
        <p:xfrm>
          <a:off x="3612025" y="588608"/>
          <a:ext cx="7741775" cy="611699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863792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B31874F4-72C5-444A-A128-02C259D0204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10.7: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1-yr American Community Survey estimates for median earnings for full-time, year-round workers, 2015-19 </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5"/>
            </p:custDataLst>
            <p:extLst>
              <p:ext uri="{D42A27DB-BD31-4B8C-83A1-F6EECF244321}">
                <p14:modId xmlns:p14="http://schemas.microsoft.com/office/powerpoint/2010/main" val="2041937185"/>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6041275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A695B689-92C8-40F4-801E-2D22B6289D9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10.8: Median income ($) by sex by municipality</a:t>
            </a:r>
            <a:endParaRPr lang="en-US" sz="2000" spc="-50" dirty="0"/>
          </a:p>
        </p:txBody>
      </p:sp>
      <p:sp>
        <p:nvSpPr>
          <p:cNvPr id="5" name="TextBox 4">
            <a:extLst>
              <a:ext uri="{FF2B5EF4-FFF2-40B4-BE49-F238E27FC236}">
                <a16:creationId xmlns:a16="http://schemas.microsoft.com/office/drawing/2014/main" id="{2E01F2B0-D26B-43BB-8DB9-8A16A94CFA64}"/>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for median earnings for full-time, year-round workers, 2019 </a:t>
            </a:r>
            <a:endParaRPr lang="en-US" sz="1200" dirty="0"/>
          </a:p>
        </p:txBody>
      </p:sp>
      <p:sp>
        <p:nvSpPr>
          <p:cNvPr id="7" name="TextBox 6">
            <a:extLst>
              <a:ext uri="{FF2B5EF4-FFF2-40B4-BE49-F238E27FC236}">
                <a16:creationId xmlns:a16="http://schemas.microsoft.com/office/drawing/2014/main" id="{0C452605-7654-4E2B-B9D2-6A47B7387096}"/>
              </a:ext>
            </a:extLst>
          </p:cNvPr>
          <p:cNvSpPr txBox="1"/>
          <p:nvPr>
            <p:custDataLst>
              <p:tags r:id="rId5"/>
            </p:custDataLst>
          </p:nvPr>
        </p:nvSpPr>
        <p:spPr>
          <a:xfrm>
            <a:off x="3167424" y="6400800"/>
            <a:ext cx="82296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To illustrate diversity in median income, the highest, the middling, and the lowest median income municipalities are provided.</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B2608317-8663-47E1-A39F-639DCDECBEDC}"/>
              </a:ext>
            </a:extLst>
          </p:cNvPr>
          <p:cNvSpPr txBox="1"/>
          <p:nvPr>
            <p:custDataLst>
              <p:tags r:id="rId6"/>
            </p:custDataLst>
          </p:nvPr>
        </p:nvSpPr>
        <p:spPr>
          <a:xfrm>
            <a:off x="4495800" y="5982101"/>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Highest median income municipality</a:t>
            </a:r>
            <a:endParaRPr lang="en-US" sz="9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B7C67ADB-AAC2-42A8-A1B2-54B04EACD87A}"/>
              </a:ext>
            </a:extLst>
          </p:cNvPr>
          <p:cNvSpPr txBox="1"/>
          <p:nvPr>
            <p:custDataLst>
              <p:tags r:id="rId7"/>
            </p:custDataLst>
          </p:nvPr>
        </p:nvSpPr>
        <p:spPr>
          <a:xfrm>
            <a:off x="7010400" y="5935860"/>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Middling median income municipality</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ED5B1D83-9F6E-4C35-AB54-98DB96A97484}"/>
              </a:ext>
            </a:extLst>
          </p:cNvPr>
          <p:cNvSpPr txBox="1"/>
          <p:nvPr>
            <p:custDataLst>
              <p:tags r:id="rId8"/>
            </p:custDataLst>
          </p:nvPr>
        </p:nvSpPr>
        <p:spPr>
          <a:xfrm>
            <a:off x="9677400" y="5948413"/>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Lowest median income municipality</a:t>
            </a:r>
            <a:endParaRPr lang="en-US" sz="900" dirty="0">
              <a:latin typeface="Franklin Gothic Medium" panose="020B0603020102020204" pitchFamily="34" charset="0"/>
            </a:endParaRPr>
          </a:p>
        </p:txBody>
      </p:sp>
      <p:graphicFrame>
        <p:nvGraphicFramePr>
          <p:cNvPr id="13" name="Chart 12">
            <a:extLst>
              <a:ext uri="{FF2B5EF4-FFF2-40B4-BE49-F238E27FC236}">
                <a16:creationId xmlns:a16="http://schemas.microsoft.com/office/drawing/2014/main" id="{F46C91F5-D5D1-4392-B748-E50100F55CE6}"/>
              </a:ext>
            </a:extLst>
          </p:cNvPr>
          <p:cNvGraphicFramePr/>
          <p:nvPr>
            <p:custDataLst>
              <p:tags r:id="rId9"/>
            </p:custDataLst>
            <p:extLst>
              <p:ext uri="{D42A27DB-BD31-4B8C-83A1-F6EECF244321}">
                <p14:modId xmlns:p14="http://schemas.microsoft.com/office/powerpoint/2010/main" val="3737709076"/>
              </p:ext>
            </p:extLst>
          </p:nvPr>
        </p:nvGraphicFramePr>
        <p:xfrm>
          <a:off x="3276600" y="719666"/>
          <a:ext cx="8686800" cy="543628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9276363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2142287601"/>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11.1: Violent crimes (#) &amp;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Uniform Crime Reports, 2019</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11.2: Crimes by type (#), in county </a:t>
            </a:r>
            <a:endParaRPr lang="en-US" sz="2000" spc="-50" dirty="0"/>
          </a:p>
        </p:txBody>
      </p:sp>
      <p:sp>
        <p:nvSpPr>
          <p:cNvPr id="5" name="TextBox 4">
            <a:extLst>
              <a:ext uri="{FF2B5EF4-FFF2-40B4-BE49-F238E27FC236}">
                <a16:creationId xmlns:a16="http://schemas.microsoft.com/office/drawing/2014/main" id="{2B706DCB-BC93-46C0-8C81-8A9CAC43833E}"/>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Uniform Crime Report, 2019</a:t>
            </a:r>
            <a:endParaRPr lang="en-US" sz="1200" dirty="0"/>
          </a:p>
        </p:txBody>
      </p:sp>
      <p:sp>
        <p:nvSpPr>
          <p:cNvPr id="6" name="TextBox 1">
            <a:extLst>
              <a:ext uri="{FF2B5EF4-FFF2-40B4-BE49-F238E27FC236}">
                <a16:creationId xmlns:a16="http://schemas.microsoft.com/office/drawing/2014/main" id="{77715F71-F82F-4E0F-8ECD-9EA16F4946A3}"/>
              </a:ext>
            </a:extLst>
          </p:cNvPr>
          <p:cNvSpPr txBox="1"/>
          <p:nvPr>
            <p:custDataLst>
              <p:tags r:id="rId5"/>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smtClean="0">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6"/>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smtClean="0">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42712710"/>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8"/>
            </p:custDataLst>
            <p:extLst>
              <p:ext uri="{D42A27DB-BD31-4B8C-83A1-F6EECF244321}">
                <p14:modId xmlns:p14="http://schemas.microsoft.com/office/powerpoint/2010/main" val="3240139176"/>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p:cNvSpPr txBox="1"/>
          <p:nvPr>
            <p:custDataLst>
              <p:tags r:id="rId9"/>
            </p:custDataLst>
          </p:nvPr>
        </p:nvSpPr>
        <p:spPr>
          <a:xfrm>
            <a:off x="3167424" y="6385615"/>
            <a:ext cx="6553200" cy="246221"/>
          </a:xfrm>
          <a:prstGeom prst="rect">
            <a:avLst/>
          </a:prstGeom>
          <a:noFill/>
        </p:spPr>
        <p:txBody>
          <a:bodyPr wrap="square" rtlCol="0">
            <a:spAutoFit/>
          </a:bodyPr>
          <a:lstStyle/>
          <a:p>
            <a:r>
              <a:rPr lang="en-US" sz="1000" smtClean="0">
                <a:latin typeface="Franklin Gothic Book" panose="020B0503020102020204" pitchFamily="34" charset="0"/>
              </a:rPr>
              <a:t>Note that total county population size has not been accounted for in this indicator</a:t>
            </a:r>
            <a:endParaRPr lang="en-US" sz="1000" dirty="0" smtClean="0">
              <a:latin typeface="Franklin Gothic Book" panose="020B0503020102020204" pitchFamily="34" charset="0"/>
            </a:endParaRPr>
          </a:p>
        </p:txBody>
      </p:sp>
    </p:spTree>
    <p:extLst>
      <p:ext uri="{BB962C8B-B14F-4D97-AF65-F5344CB8AC3E}">
        <p14:creationId xmlns:p14="http://schemas.microsoft.com/office/powerpoint/2010/main" val="37718069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Juvenile Arrests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Annie E Casey Kids Count Data using raw data from NJ Department of Law and Public Safety, Division of NJ State Police, Uniform Crime Reports, updated 5.1.2020</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5"/>
            </p:custDataLst>
          </p:nvPr>
        </p:nvSpPr>
        <p:spPr>
          <a:xfrm>
            <a:off x="8534400" y="4299304"/>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11.4: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6"/>
            </p:custDataLst>
          </p:nvPr>
        </p:nvSpPr>
        <p:spPr>
          <a:xfrm>
            <a:off x="8534400" y="4598225"/>
            <a:ext cx="3607002"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Safety, Division of NJ State Police, Uniform Crime Reports. Updated 5.1.2020</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7"/>
            </p:custDataLst>
            <p:extLst>
              <p:ext uri="{D42A27DB-BD31-4B8C-83A1-F6EECF244321}">
                <p14:modId xmlns:p14="http://schemas.microsoft.com/office/powerpoint/2010/main" val="752368630"/>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8"/>
            </p:custDataLst>
            <p:extLst>
              <p:ext uri="{D42A27DB-BD31-4B8C-83A1-F6EECF244321}">
                <p14:modId xmlns:p14="http://schemas.microsoft.com/office/powerpoint/2010/main" val="3161390738"/>
              </p:ext>
            </p:extLst>
          </p:nvPr>
        </p:nvGraphicFramePr>
        <p:xfrm>
          <a:off x="8534400" y="5056530"/>
          <a:ext cx="3429000" cy="1725270"/>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9"/>
            </p:custDataLst>
          </p:nvPr>
        </p:nvSpPr>
        <p:spPr>
          <a:xfrm>
            <a:off x="3167424" y="6475762"/>
            <a:ext cx="8229600" cy="411708"/>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8481852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Gun Data</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92942F3-E7F5-48C6-A02D-FF39DEFC02F2}"/>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11.5: Crime guns recovered (#) in NJ (by county)</a:t>
            </a:r>
            <a:endParaRPr lang="en-US" sz="2000" spc="-50" dirty="0"/>
          </a:p>
        </p:txBody>
      </p:sp>
      <p:sp>
        <p:nvSpPr>
          <p:cNvPr id="5" name="TextBox 4">
            <a:extLst>
              <a:ext uri="{FF2B5EF4-FFF2-40B4-BE49-F238E27FC236}">
                <a16:creationId xmlns:a16="http://schemas.microsoft.com/office/drawing/2014/main" id="{FA0EED93-B310-41A9-8FAB-D685D8630550}"/>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NJGUNStat reports, NJ State Police, Office of the Attorney General (October, 2020)</a:t>
            </a:r>
            <a:endParaRPr lang="en-US" sz="1200" dirty="0"/>
          </a:p>
        </p:txBody>
      </p:sp>
      <p:sp>
        <p:nvSpPr>
          <p:cNvPr id="6" name="TextBox 5">
            <a:extLst>
              <a:ext uri="{FF2B5EF4-FFF2-40B4-BE49-F238E27FC236}">
                <a16:creationId xmlns:a16="http://schemas.microsoft.com/office/drawing/2014/main" id="{926CB281-1681-4BB3-9120-6C3578DDA53A}"/>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11.6: Crime guns recovered (#) November 2019-October 2020, in county</a:t>
            </a:r>
            <a:endParaRPr lang="en-US" sz="1400" spc="-50" dirty="0"/>
          </a:p>
        </p:txBody>
      </p:sp>
      <p:sp>
        <p:nvSpPr>
          <p:cNvPr id="7" name="Rectangle 6">
            <a:extLst>
              <a:ext uri="{FF2B5EF4-FFF2-40B4-BE49-F238E27FC236}">
                <a16:creationId xmlns:a16="http://schemas.microsoft.com/office/drawing/2014/main" id="{379C6644-D98B-48B0-A18E-4DF7742328AC}"/>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smtClean="0"/>
              <a:t>Source: </a:t>
            </a:r>
            <a:r>
              <a:rPr lang="en-US" sz="900" dirty="0" err="1" smtClean="0"/>
              <a:t>NJGUNStat</a:t>
            </a:r>
            <a:r>
              <a:rPr lang="en-US" sz="900" dirty="0" smtClean="0"/>
              <a:t> reports, NJ State Police, Office of the Attorney General (November 2019-October 2020)</a:t>
            </a:r>
            <a:endParaRPr lang="en-US" sz="900" dirty="0"/>
          </a:p>
        </p:txBody>
      </p:sp>
      <p:graphicFrame>
        <p:nvGraphicFramePr>
          <p:cNvPr id="10" name="Chart 9">
            <a:extLst>
              <a:ext uri="{FF2B5EF4-FFF2-40B4-BE49-F238E27FC236}">
                <a16:creationId xmlns:a16="http://schemas.microsoft.com/office/drawing/2014/main" id="{CF824E93-3D1E-4D00-912B-6C59D6E37CBF}"/>
              </a:ext>
            </a:extLst>
          </p:cNvPr>
          <p:cNvGraphicFramePr/>
          <p:nvPr>
            <p:custDataLst>
              <p:tags r:id="rId7"/>
            </p:custDataLst>
            <p:extLst>
              <p:ext uri="{D42A27DB-BD31-4B8C-83A1-F6EECF244321}">
                <p14:modId xmlns:p14="http://schemas.microsoft.com/office/powerpoint/2010/main" val="1146590761"/>
              </p:ext>
            </p:extLst>
          </p:nvPr>
        </p:nvGraphicFramePr>
        <p:xfrm>
          <a:off x="3303761" y="677333"/>
          <a:ext cx="6754639" cy="541866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F0BD3702-B879-44F9-ABF9-0B2754526C02}"/>
              </a:ext>
            </a:extLst>
          </p:cNvPr>
          <p:cNvGraphicFramePr/>
          <p:nvPr>
            <p:custDataLst>
              <p:tags r:id="rId8"/>
            </p:custDataLst>
            <p:extLst>
              <p:ext uri="{D42A27DB-BD31-4B8C-83A1-F6EECF244321}">
                <p14:modId xmlns:p14="http://schemas.microsoft.com/office/powerpoint/2010/main" val="3401614352"/>
              </p:ext>
            </p:extLst>
          </p:nvPr>
        </p:nvGraphicFramePr>
        <p:xfrm>
          <a:off x="8561196" y="4255532"/>
          <a:ext cx="3478404" cy="24947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1104106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Gun Data</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D95A209-5020-458E-AF44-12AE4865565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11.7: Municipalities in NJ with most crime guns recovered (#)</a:t>
            </a:r>
            <a:endParaRPr lang="en-US" sz="2000" spc="-50" dirty="0"/>
          </a:p>
        </p:txBody>
      </p:sp>
      <p:sp>
        <p:nvSpPr>
          <p:cNvPr id="5" name="TextBox 4">
            <a:extLst>
              <a:ext uri="{FF2B5EF4-FFF2-40B4-BE49-F238E27FC236}">
                <a16:creationId xmlns:a16="http://schemas.microsoft.com/office/drawing/2014/main" id="{4A09F014-E8A6-40A8-8CF5-D7108D852D8E}"/>
              </a:ext>
            </a:extLst>
          </p:cNvPr>
          <p:cNvSpPr txBox="1"/>
          <p:nvPr>
            <p:custDataLst>
              <p:tags r:id="rId4"/>
            </p:custDataLst>
          </p:nvPr>
        </p:nvSpPr>
        <p:spPr>
          <a:xfrm>
            <a:off x="3121429" y="30566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NJGUNStat reports, NJ State Police, Office of the Attorney General (October, 2020)</a:t>
            </a:r>
            <a:endParaRPr lang="en-US" sz="1200" dirty="0"/>
          </a:p>
        </p:txBody>
      </p:sp>
      <p:graphicFrame>
        <p:nvGraphicFramePr>
          <p:cNvPr id="12" name="Chart 11">
            <a:extLst>
              <a:ext uri="{FF2B5EF4-FFF2-40B4-BE49-F238E27FC236}">
                <a16:creationId xmlns:a16="http://schemas.microsoft.com/office/drawing/2014/main" id="{D3582146-253E-4F22-A2F5-BCBFD2EBF1F6}"/>
              </a:ext>
            </a:extLst>
          </p:cNvPr>
          <p:cNvGraphicFramePr/>
          <p:nvPr>
            <p:custDataLst>
              <p:tags r:id="rId5"/>
            </p:custDataLst>
            <p:extLst>
              <p:ext uri="{D42A27DB-BD31-4B8C-83A1-F6EECF244321}">
                <p14:modId xmlns:p14="http://schemas.microsoft.com/office/powerpoint/2010/main" val="3053016639"/>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9724094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12.1: Domestic violence incidents (# reported) in NJ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Police annual domestic violence reports, 2019</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1675530794"/>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1BB69A2-1F1C-478E-BDF4-B77422B6B26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12.2: Domestic violence incidents (# reported) over time, in county </a:t>
            </a:r>
            <a:endParaRPr lang="en-US" sz="2000" spc="-50" dirty="0"/>
          </a:p>
        </p:txBody>
      </p:sp>
      <p:sp>
        <p:nvSpPr>
          <p:cNvPr id="4" name="TextBox 3">
            <a:extLst>
              <a:ext uri="{FF2B5EF4-FFF2-40B4-BE49-F238E27FC236}">
                <a16:creationId xmlns:a16="http://schemas.microsoft.com/office/drawing/2014/main" id="{DCB0414E-B44F-43F5-903E-8683E43A7D21}"/>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Police annual domestic violence reports, 2015-2019</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4"/>
            </p:custDataLst>
          </p:nvPr>
        </p:nvSpPr>
        <p:spPr>
          <a:xfrm>
            <a:off x="3124200" y="6400800"/>
            <a:ext cx="9001962" cy="457200"/>
          </a:xfrm>
          <a:prstGeom prst="rect">
            <a:avLst/>
          </a:prstGeom>
          <a:noFill/>
        </p:spPr>
        <p:txBody>
          <a:bodyPr wrap="square" rtlCol="0" anchor="ctr" anchorCtr="0">
            <a:noAutofit/>
          </a:bodyPr>
          <a:lstStyle/>
          <a:p>
            <a:pPr algn="just"/>
            <a:r>
              <a:rPr lang="en-US" sz="1000" smtClean="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5"/>
            </p:custDataLst>
            <p:extLst>
              <p:ext uri="{D42A27DB-BD31-4B8C-83A1-F6EECF244321}">
                <p14:modId xmlns:p14="http://schemas.microsoft.com/office/powerpoint/2010/main" val="679692153"/>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57803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A1547B99-2B53-45DC-A3E7-B629C6FCD1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12.3: Domestic violence incidents (# reported) over time, by municipality</a:t>
            </a:r>
            <a:endParaRPr lang="en-US" sz="2000" spc="-50" dirty="0"/>
          </a:p>
        </p:txBody>
      </p:sp>
      <p:sp>
        <p:nvSpPr>
          <p:cNvPr id="4" name="TextBox 3">
            <a:extLst>
              <a:ext uri="{FF2B5EF4-FFF2-40B4-BE49-F238E27FC236}">
                <a16:creationId xmlns:a16="http://schemas.microsoft.com/office/drawing/2014/main" id="{4FAACC2F-7ECE-451F-AD04-91D8232FA6D8}"/>
              </a:ext>
            </a:extLst>
          </p:cNvPr>
          <p:cNvSpPr txBox="1"/>
          <p:nvPr>
            <p:custDataLst>
              <p:tags r:id="rId3"/>
            </p:custDataLst>
          </p:nvPr>
        </p:nvSpPr>
        <p:spPr>
          <a:xfrm>
            <a:off x="3162344" y="3517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2013-2019</a:t>
            </a:r>
            <a:endParaRPr lang="en-US" sz="1200" dirty="0"/>
          </a:p>
        </p:txBody>
      </p:sp>
      <p:sp>
        <p:nvSpPr>
          <p:cNvPr id="5" name="TextBox 4">
            <a:extLst>
              <a:ext uri="{FF2B5EF4-FFF2-40B4-BE49-F238E27FC236}">
                <a16:creationId xmlns:a16="http://schemas.microsoft.com/office/drawing/2014/main" id="{AEEEC400-4BA1-4A28-8748-40749C82324F}"/>
              </a:ext>
            </a:extLst>
          </p:cNvPr>
          <p:cNvSpPr txBox="1"/>
          <p:nvPr>
            <p:custDataLst>
              <p:tags r:id="rId4"/>
            </p:custDataLst>
          </p:nvPr>
        </p:nvSpPr>
        <p:spPr>
          <a:xfrm>
            <a:off x="3164638" y="6220054"/>
            <a:ext cx="9001962"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a:t>
            </a:r>
          </a:p>
          <a:p>
            <a:pPr algn="just"/>
            <a:r>
              <a:rPr lang="en-US" sz="1000" smtClean="0">
                <a:latin typeface="Franklin Gothic Book" panose="020B0503020102020204" pitchFamily="34" charset="0"/>
              </a:rPr>
              <a:t>Note. These are the 10 municipalities (if available) with the highest rates in the county in 2019. Workbook may include more municipalities.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EC466FDC-4547-41C9-B6D8-CD24349E323B}"/>
              </a:ext>
            </a:extLst>
          </p:cNvPr>
          <p:cNvGraphicFramePr/>
          <p:nvPr>
            <p:custDataLst>
              <p:tags r:id="rId5"/>
            </p:custDataLst>
            <p:extLst>
              <p:ext uri="{D42A27DB-BD31-4B8C-83A1-F6EECF244321}">
                <p14:modId xmlns:p14="http://schemas.microsoft.com/office/powerpoint/2010/main" val="1950092063"/>
              </p:ext>
            </p:extLst>
          </p:nvPr>
        </p:nvGraphicFramePr>
        <p:xfrm>
          <a:off x="3455338" y="533763"/>
          <a:ext cx="8203261" cy="5686291"/>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698661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Offenses statewide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8D86E130-38FE-44C3-B9F6-DB0AF6D4605F}"/>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12.4: Domestic violence offenses by type (#) in NJ </a:t>
            </a:r>
            <a:endParaRPr lang="en-US" sz="2000" spc="-50" dirty="0"/>
          </a:p>
        </p:txBody>
      </p:sp>
      <p:sp>
        <p:nvSpPr>
          <p:cNvPr id="5" name="TextBox 4">
            <a:extLst>
              <a:ext uri="{FF2B5EF4-FFF2-40B4-BE49-F238E27FC236}">
                <a16:creationId xmlns:a16="http://schemas.microsoft.com/office/drawing/2014/main" id="{5F4684B8-E7D8-4803-9754-410B9F1AF8CC}"/>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2019</a:t>
            </a:r>
            <a:endParaRPr lang="en-US" sz="1200" dirty="0"/>
          </a:p>
        </p:txBody>
      </p:sp>
      <p:graphicFrame>
        <p:nvGraphicFramePr>
          <p:cNvPr id="8" name="Chart 7">
            <a:extLst>
              <a:ext uri="{FF2B5EF4-FFF2-40B4-BE49-F238E27FC236}">
                <a16:creationId xmlns:a16="http://schemas.microsoft.com/office/drawing/2014/main" id="{13DE6344-CB45-4F6B-8F33-42A74FD6608E}"/>
              </a:ext>
            </a:extLst>
          </p:cNvPr>
          <p:cNvGraphicFramePr/>
          <p:nvPr>
            <p:custDataLst>
              <p:tags r:id="rId5"/>
            </p:custDataLst>
            <p:extLst>
              <p:ext uri="{D42A27DB-BD31-4B8C-83A1-F6EECF244321}">
                <p14:modId xmlns:p14="http://schemas.microsoft.com/office/powerpoint/2010/main" val="2407326439"/>
              </p:ext>
            </p:extLst>
          </p:nvPr>
        </p:nvGraphicFramePr>
        <p:xfrm>
          <a:off x="3581400" y="615553"/>
          <a:ext cx="8158625" cy="578524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1888792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Offenses countywide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4A17D82D-1BD5-4743-BE06-CA35D8E899E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12.5: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2019</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5"/>
            </p:custDataLst>
            <p:extLst>
              <p:ext uri="{D42A27DB-BD31-4B8C-83A1-F6EECF244321}">
                <p14:modId xmlns:p14="http://schemas.microsoft.com/office/powerpoint/2010/main" val="550350050"/>
              </p:ext>
            </p:extLst>
          </p:nvPr>
        </p:nvGraphicFramePr>
        <p:xfrm>
          <a:off x="3455338" y="1219200"/>
          <a:ext cx="8584261"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p:cNvSpPr txBox="1"/>
          <p:nvPr>
            <p:custDataLst>
              <p:tags r:id="rId6"/>
            </p:custDataLst>
          </p:nvPr>
        </p:nvSpPr>
        <p:spPr>
          <a:xfrm>
            <a:off x="3246120" y="6453222"/>
            <a:ext cx="7746062" cy="246221"/>
          </a:xfrm>
          <a:prstGeom prst="rect">
            <a:avLst/>
          </a:prstGeom>
          <a:noFill/>
        </p:spPr>
        <p:txBody>
          <a:bodyPr wrap="square" rtlCol="0">
            <a:spAutoFit/>
          </a:bodyPr>
          <a:lstStyle/>
          <a:p>
            <a:r>
              <a:rPr lang="en-US" sz="1000" smtClean="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0" y="4114800"/>
            <a:ext cx="3124200" cy="757130"/>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Suspected Opioid Deaths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13.1: Change (%) in suspected opioid overdose deaths in NJ (by county) between 2018 and 2019 </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4"/>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5"/>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13.2: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6"/>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Cares - Office of the Attorney General</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2492272407"/>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8"/>
            </p:custDataLst>
            <p:extLst>
              <p:ext uri="{D42A27DB-BD31-4B8C-83A1-F6EECF244321}">
                <p14:modId xmlns:p14="http://schemas.microsoft.com/office/powerpoint/2010/main" val="3149484413"/>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p:cNvSpPr txBox="1"/>
          <p:nvPr>
            <p:custDataLst>
              <p:tags r:id="rId9"/>
            </p:custDataLst>
          </p:nvPr>
        </p:nvSpPr>
        <p:spPr>
          <a:xfrm>
            <a:off x="8536709" y="6355372"/>
            <a:ext cx="3617726" cy="400110"/>
          </a:xfrm>
          <a:prstGeom prst="rect">
            <a:avLst/>
          </a:prstGeom>
          <a:noFill/>
        </p:spPr>
        <p:txBody>
          <a:bodyPr wrap="square" rtlCol="0">
            <a:spAutoFit/>
          </a:bodyPr>
          <a:lstStyle/>
          <a:p>
            <a:r>
              <a:rPr lang="en-US" sz="1000" smtClean="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8643434-6E27-4792-BCBB-CF207A083807}"/>
              </a:ext>
            </a:extLst>
          </p:cNvPr>
          <p:cNvSpPr txBox="1"/>
          <p:nvPr>
            <p:custDataLst>
              <p:tags r:id="rId2"/>
            </p:custDataLst>
          </p:nvPr>
        </p:nvSpPr>
        <p:spPr>
          <a:xfrm>
            <a:off x="31242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13.3: % change in population for every overdose death (by county)</a:t>
            </a:r>
            <a:endParaRPr lang="en-US" sz="2000" spc="-50" dirty="0"/>
          </a:p>
        </p:txBody>
      </p:sp>
      <p:sp>
        <p:nvSpPr>
          <p:cNvPr id="4" name="TextBox 3">
            <a:extLst>
              <a:ext uri="{FF2B5EF4-FFF2-40B4-BE49-F238E27FC236}">
                <a16:creationId xmlns:a16="http://schemas.microsoft.com/office/drawing/2014/main" id="{EE2B3891-F212-449A-9F8B-4FF041E115A0}"/>
              </a:ext>
            </a:extLst>
          </p:cNvPr>
          <p:cNvSpPr txBox="1"/>
          <p:nvPr>
            <p:custDataLst>
              <p:tags r:id="rId3"/>
            </p:custDataLst>
          </p:nvPr>
        </p:nvSpPr>
        <p:spPr>
          <a:xfrm>
            <a:off x="3124200" y="649069"/>
            <a:ext cx="3446736" cy="461665"/>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smtClean="0"/>
              <a:t>Source: NJ Cares - Office of the Attorney General (2017-2018)</a:t>
            </a:r>
            <a:endParaRPr lang="en-US" sz="1200" dirty="0"/>
          </a:p>
        </p:txBody>
      </p:sp>
      <p:sp>
        <p:nvSpPr>
          <p:cNvPr id="5" name="TextBox 4">
            <a:extLst>
              <a:ext uri="{FF2B5EF4-FFF2-40B4-BE49-F238E27FC236}">
                <a16:creationId xmlns:a16="http://schemas.microsoft.com/office/drawing/2014/main" id="{3808CB95-230E-45F8-9B0B-B912567ACAA8}"/>
              </a:ext>
            </a:extLst>
          </p:cNvPr>
          <p:cNvSpPr txBox="1"/>
          <p:nvPr>
            <p:custDataLst>
              <p:tags r:id="rId4"/>
            </p:custDataLst>
          </p:nvPr>
        </p:nvSpPr>
        <p:spPr>
          <a:xfrm>
            <a:off x="77724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13.4: Population for every 1 overdose death over time, in county</a:t>
            </a:r>
            <a:endParaRPr lang="en-US" sz="2000" spc="-50" dirty="0"/>
          </a:p>
        </p:txBody>
      </p:sp>
      <p:sp>
        <p:nvSpPr>
          <p:cNvPr id="6" name="TextBox 5">
            <a:extLst>
              <a:ext uri="{FF2B5EF4-FFF2-40B4-BE49-F238E27FC236}">
                <a16:creationId xmlns:a16="http://schemas.microsoft.com/office/drawing/2014/main" id="{B09B946D-6552-4189-BA88-5BF735441C01}"/>
              </a:ext>
            </a:extLst>
          </p:cNvPr>
          <p:cNvSpPr txBox="1"/>
          <p:nvPr>
            <p:custDataLst>
              <p:tags r:id="rId5"/>
            </p:custDataLst>
          </p:nvPr>
        </p:nvSpPr>
        <p:spPr>
          <a:xfrm>
            <a:off x="7772400" y="649068"/>
            <a:ext cx="3446736" cy="276999"/>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smtClean="0"/>
              <a:t>Source: NJ Cares - Office of the Attorney General</a:t>
            </a:r>
            <a:endParaRPr lang="en-US" sz="1200" dirty="0"/>
          </a:p>
        </p:txBody>
      </p:sp>
      <p:sp>
        <p:nvSpPr>
          <p:cNvPr id="7" name="TextBox 6">
            <a:extLst>
              <a:ext uri="{FF2B5EF4-FFF2-40B4-BE49-F238E27FC236}">
                <a16:creationId xmlns:a16="http://schemas.microsoft.com/office/drawing/2014/main" id="{3EEDDB8D-B776-4711-8A2B-0741AEE608DB}"/>
              </a:ext>
            </a:extLst>
          </p:cNvPr>
          <p:cNvSpPr txBox="1"/>
          <p:nvPr>
            <p:custDataLst>
              <p:tags r:id="rId6"/>
            </p:custDataLst>
          </p:nvPr>
        </p:nvSpPr>
        <p:spPr>
          <a:xfrm>
            <a:off x="3167424" y="6400800"/>
            <a:ext cx="9024576"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Chart 13.3 indicates an increasing trend of overdose deaths for most NJ counties. In Chart 13.4, the lower the population for every 1 overdose, the more people are dying of overdoses."</a:t>
            </a:r>
            <a:endParaRPr lang="en-US" sz="1000" dirty="0">
              <a:latin typeface="Franklin Gothic Book" panose="020B0503020102020204" pitchFamily="34" charset="0"/>
            </a:endParaRPr>
          </a:p>
        </p:txBody>
      </p:sp>
      <p:graphicFrame>
        <p:nvGraphicFramePr>
          <p:cNvPr id="10" name="Chart 9">
            <a:extLst>
              <a:ext uri="{FF2B5EF4-FFF2-40B4-BE49-F238E27FC236}">
                <a16:creationId xmlns:a16="http://schemas.microsoft.com/office/drawing/2014/main" id="{91AA4964-1BE0-4CBF-B1F9-07CB8FBF53E7}"/>
              </a:ext>
            </a:extLst>
          </p:cNvPr>
          <p:cNvGraphicFramePr/>
          <p:nvPr>
            <p:custDataLst>
              <p:tags r:id="rId7"/>
            </p:custDataLst>
            <p:extLst>
              <p:ext uri="{D42A27DB-BD31-4B8C-83A1-F6EECF244321}">
                <p14:modId xmlns:p14="http://schemas.microsoft.com/office/powerpoint/2010/main" val="3930324686"/>
              </p:ext>
            </p:extLst>
          </p:nvPr>
        </p:nvGraphicFramePr>
        <p:xfrm>
          <a:off x="3246120" y="1154668"/>
          <a:ext cx="3572787" cy="547473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BEF1AF45-3DCE-4EA4-A463-7912F7A4AC72}"/>
              </a:ext>
            </a:extLst>
          </p:cNvPr>
          <p:cNvGraphicFramePr/>
          <p:nvPr>
            <p:custDataLst>
              <p:tags r:id="rId8"/>
            </p:custDataLst>
            <p:extLst>
              <p:ext uri="{D42A27DB-BD31-4B8C-83A1-F6EECF244321}">
                <p14:modId xmlns:p14="http://schemas.microsoft.com/office/powerpoint/2010/main" val="1365756144"/>
              </p:ext>
            </p:extLst>
          </p:nvPr>
        </p:nvGraphicFramePr>
        <p:xfrm>
          <a:off x="7772400" y="1499827"/>
          <a:ext cx="3919176" cy="3852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2097611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13.5: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7653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Department of Health Division of Mental Health and Addiction Services Office of Planning, Research, Evaluation and Prevention, September 2019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1593352650"/>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24200" y="4088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Department of Human Services, Directory of Mental Health Services, November 2017</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1690647375"/>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9530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Franklin Gothic Medium"/>
              </a:rPr>
              <a:t>0.1 Overview – Cumberland County Basic Needs</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latin typeface="Franklin Gothic Book"/>
              </a:rPr>
              <a:t>Compared to Other Counties</a:t>
            </a:r>
            <a:endParaRPr lang="en-US" sz="1500" dirty="0">
              <a:cs typeface="Calibri"/>
            </a:endParaRPr>
          </a:p>
        </p:txBody>
      </p:sp>
      <p:sp>
        <p:nvSpPr>
          <p:cNvPr id="4" name="TextBox 1"/>
          <p:cNvSpPr txBox="1"/>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4"/>
          <p:cNvSpPr txBox="1"/>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extLst>
              <p:ext uri="{D42A27DB-BD31-4B8C-83A1-F6EECF244321}">
                <p14:modId xmlns:p14="http://schemas.microsoft.com/office/powerpoint/2010/main" val="2728398042"/>
              </p:ext>
            </p:extLst>
          </p:nvPr>
        </p:nvGraphicFramePr>
        <p:xfrm>
          <a:off x="3235258" y="544374"/>
          <a:ext cx="4450403" cy="6230149"/>
        </p:xfrm>
        <a:graphic>
          <a:graphicData uri="http://schemas.openxmlformats.org/drawingml/2006/table">
            <a:tbl>
              <a:tblPr firstRow="1" bandRow="1">
                <a:tableStyleId>{C083E6E3-FA7D-4D7B-A595-EF9225AFEA82}</a:tableStyleId>
              </a:tblPr>
              <a:tblGrid>
                <a:gridCol w="1020626">
                  <a:extLst>
                    <a:ext uri="{9D8B030D-6E8A-4147-A177-3AD203B41FA5}">
                      <a16:colId xmlns:a16="http://schemas.microsoft.com/office/drawing/2014/main" val="1629768082"/>
                    </a:ext>
                  </a:extLst>
                </a:gridCol>
                <a:gridCol w="3429777">
                  <a:extLst>
                    <a:ext uri="{9D8B030D-6E8A-4147-A177-3AD203B41FA5}">
                      <a16:colId xmlns:a16="http://schemas.microsoft.com/office/drawing/2014/main" val="2346253339"/>
                    </a:ext>
                  </a:extLst>
                </a:gridCol>
              </a:tblGrid>
              <a:tr h="442788">
                <a:tc>
                  <a:txBody>
                    <a:bodyPr/>
                    <a:lstStyle/>
                    <a:p>
                      <a:r>
                        <a:rPr lang="en-US" dirty="0" smtClean="0">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dirty="0" smtClean="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494949">
                <a:tc>
                  <a:txBody>
                    <a:bodyPr/>
                    <a:lstStyle/>
                    <a:p>
                      <a:r>
                        <a:rPr lang="en-US" sz="1400" dirty="0" smtClean="0">
                          <a:latin typeface="Franklin Gothic Book" panose="020B0503020102020204" pitchFamily="34" charset="0"/>
                        </a:rPr>
                        <a:t>2.1</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400" dirty="0" smtClean="0">
                          <a:latin typeface="Franklin Gothic Book" panose="020B0503020102020204" pitchFamily="34" charset="0"/>
                        </a:rPr>
                        <a:t>Families</a:t>
                      </a:r>
                      <a:r>
                        <a:rPr lang="en-US" sz="1400" baseline="0" dirty="0" smtClean="0">
                          <a:latin typeface="Franklin Gothic Book" panose="020B0503020102020204" pitchFamily="34" charset="0"/>
                        </a:rPr>
                        <a:t> with children under the age of 18 living in poverty</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488970">
                <a:tc>
                  <a:txBody>
                    <a:bodyPr/>
                    <a:lstStyle/>
                    <a:p>
                      <a:r>
                        <a:rPr lang="en-US" sz="1400" dirty="0" smtClean="0">
                          <a:latin typeface="Franklin Gothic Book" panose="020B0503020102020204" pitchFamily="34" charset="0"/>
                        </a:rPr>
                        <a:t>4.1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smtClean="0">
                          <a:latin typeface="Franklin Gothic Book" panose="020B0503020102020204" pitchFamily="34" charset="0"/>
                        </a:rPr>
                        <a:t>Median household income</a:t>
                      </a:r>
                      <a:endParaRPr lang="en-US" sz="1400" baseline="0" dirty="0" smtClean="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488970">
                <a:tc>
                  <a:txBody>
                    <a:bodyPr/>
                    <a:lstStyle/>
                    <a:p>
                      <a:r>
                        <a:rPr lang="en-US" sz="1400" dirty="0" smtClean="0">
                          <a:latin typeface="Franklin Gothic Book" panose="020B0503020102020204" pitchFamily="34" charset="0"/>
                        </a:rPr>
                        <a:t>5.1*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smtClean="0">
                          <a:latin typeface="Franklin Gothic Book" panose="020B0503020102020204" pitchFamily="34" charset="0"/>
                        </a:rPr>
                        <a:t>Household income</a:t>
                      </a:r>
                      <a:r>
                        <a:rPr lang="en-US" sz="1400" baseline="0" dirty="0" smtClean="0">
                          <a:latin typeface="Franklin Gothic Book" panose="020B0503020102020204" pitchFamily="34" charset="0"/>
                        </a:rPr>
                        <a:t> spent on housing</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698529">
                <a:tc>
                  <a:txBody>
                    <a:bodyPr/>
                    <a:lstStyle/>
                    <a:p>
                      <a:r>
                        <a:rPr lang="en-US" sz="1400" dirty="0" smtClean="0">
                          <a:latin typeface="Franklin Gothic Book" panose="020B0503020102020204" pitchFamily="34" charset="0"/>
                        </a:rPr>
                        <a:t>6.1*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smtClean="0">
                          <a:latin typeface="Franklin Gothic Book" panose="020B0503020102020204" pitchFamily="34" charset="0"/>
                        </a:rPr>
                        <a:t>Food insecurity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488970">
                <a:tc>
                  <a:txBody>
                    <a:bodyPr/>
                    <a:lstStyle/>
                    <a:p>
                      <a:r>
                        <a:rPr lang="en-US" sz="1400" dirty="0" smtClean="0">
                          <a:latin typeface="Franklin Gothic Book" panose="020B0503020102020204" pitchFamily="34" charset="0"/>
                        </a:rPr>
                        <a:t>8.1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smtClean="0">
                          <a:latin typeface="Franklin Gothic Book" panose="020B0503020102020204" pitchFamily="34" charset="0"/>
                        </a:rPr>
                        <a:t>Average minutes of travel time to work</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542152">
                <a:tc>
                  <a:txBody>
                    <a:bodyPr/>
                    <a:lstStyle/>
                    <a:p>
                      <a:r>
                        <a:rPr lang="en-US" sz="1400" dirty="0" smtClean="0">
                          <a:latin typeface="Franklin Gothic Book" panose="020B0503020102020204" pitchFamily="34" charset="0"/>
                        </a:rPr>
                        <a:t>8.4</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smtClean="0">
                          <a:latin typeface="Franklin Gothic Book" panose="020B0503020102020204" pitchFamily="34" charset="0"/>
                        </a:rPr>
                        <a:t>Cost of transportation</a:t>
                      </a:r>
                      <a:r>
                        <a:rPr lang="en-US" sz="1400" baseline="0" dirty="0" smtClean="0">
                          <a:latin typeface="Franklin Gothic Book" panose="020B0503020102020204" pitchFamily="34" charset="0"/>
                        </a:rPr>
                        <a:t> as a percentage of income in NJ</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494949">
                <a:tc>
                  <a:txBody>
                    <a:bodyPr/>
                    <a:lstStyle/>
                    <a:p>
                      <a:r>
                        <a:rPr lang="en-US" sz="1400" dirty="0" smtClean="0">
                          <a:latin typeface="Franklin Gothic Book" panose="020B0503020102020204" pitchFamily="34" charset="0"/>
                        </a:rPr>
                        <a:t>9.1*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smtClean="0">
                          <a:latin typeface="Franklin Gothic Book" panose="020B0503020102020204" pitchFamily="34" charset="0"/>
                        </a:rPr>
                        <a:t>Children</a:t>
                      </a:r>
                      <a:r>
                        <a:rPr lang="en-US" sz="1400" baseline="0" dirty="0" smtClean="0">
                          <a:latin typeface="Franklin Gothic Book" panose="020B0503020102020204" pitchFamily="34" charset="0"/>
                        </a:rPr>
                        <a:t> under the age of 18 without health insurance</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494949">
                <a:tc>
                  <a:txBody>
                    <a:bodyPr/>
                    <a:lstStyle/>
                    <a:p>
                      <a:r>
                        <a:rPr lang="en-US" sz="1400" dirty="0" smtClean="0">
                          <a:latin typeface="Franklin Gothic Book" panose="020B0503020102020204" pitchFamily="34" charset="0"/>
                        </a:rPr>
                        <a:t>9.4*</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85000"/>
                        <a:lumOff val="15000"/>
                        <a:alpha val="20000"/>
                      </a:schemeClr>
                    </a:solidFill>
                  </a:tcPr>
                </a:tc>
                <a:tc>
                  <a:txBody>
                    <a:bodyPr/>
                    <a:lstStyle/>
                    <a:p>
                      <a:r>
                        <a:rPr lang="en-US" sz="1400" dirty="0" smtClean="0">
                          <a:latin typeface="Franklin Gothic Book" panose="020B0503020102020204" pitchFamily="34" charset="0"/>
                        </a:rPr>
                        <a:t>NJ Family Care Medicaid Participation (Children only)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85000"/>
                        <a:lumOff val="15000"/>
                        <a:alpha val="20000"/>
                      </a:schemeClr>
                    </a:solidFill>
                  </a:tcPr>
                </a:tc>
                <a:extLst>
                  <a:ext uri="{0D108BD9-81ED-4DB2-BD59-A6C34878D82A}">
                    <a16:rowId xmlns:a16="http://schemas.microsoft.com/office/drawing/2014/main" val="3781309256"/>
                  </a:ext>
                </a:extLst>
              </a:tr>
              <a:tr h="494949">
                <a:tc>
                  <a:txBody>
                    <a:bodyPr/>
                    <a:lstStyle/>
                    <a:p>
                      <a:r>
                        <a:rPr lang="en-US" sz="1400" dirty="0" smtClean="0">
                          <a:latin typeface="Franklin Gothic Book" panose="020B0503020102020204" pitchFamily="34" charset="0"/>
                        </a:rPr>
                        <a:t>9.5*</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solidFill>
                  </a:tcPr>
                </a:tc>
                <a:tc>
                  <a:txBody>
                    <a:bodyPr/>
                    <a:lstStyle/>
                    <a:p>
                      <a:r>
                        <a:rPr lang="en-US" sz="1400" dirty="0" smtClean="0">
                          <a:latin typeface="Franklin Gothic Book" panose="020B0503020102020204" pitchFamily="34" charset="0"/>
                        </a:rPr>
                        <a:t>Percent of children meeting all immunization</a:t>
                      </a:r>
                      <a:r>
                        <a:rPr lang="en-US" sz="1400" baseline="0" dirty="0" smtClean="0">
                          <a:latin typeface="Franklin Gothic Book" panose="020B0503020102020204" pitchFamily="34" charset="0"/>
                        </a:rPr>
                        <a:t> requirements</a:t>
                      </a:r>
                    </a:p>
                  </a:txBody>
                  <a:tcPr>
                    <a:lnL>
                      <a:noFill/>
                    </a:lnL>
                    <a:lnR>
                      <a:noFill/>
                    </a:lnR>
                    <a:lnT>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23121526"/>
                  </a:ext>
                </a:extLst>
              </a:tr>
              <a:tr h="488970">
                <a:tc>
                  <a:txBody>
                    <a:bodyPr/>
                    <a:lstStyle/>
                    <a:p>
                      <a:r>
                        <a:rPr lang="en-US" sz="1400" dirty="0" smtClean="0">
                          <a:latin typeface="Franklin Gothic Book" panose="020B0503020102020204" pitchFamily="34" charset="0"/>
                        </a:rPr>
                        <a:t>9.7*</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tx1">
                        <a:lumMod val="85000"/>
                        <a:lumOff val="15000"/>
                        <a:alpha val="20000"/>
                      </a:schemeClr>
                    </a:solidFill>
                  </a:tcPr>
                </a:tc>
                <a:tc>
                  <a:txBody>
                    <a:bodyPr/>
                    <a:lstStyle/>
                    <a:p>
                      <a:r>
                        <a:rPr lang="en-US" sz="1400" baseline="0" dirty="0" smtClean="0">
                          <a:latin typeface="Franklin Gothic Book" panose="020B0503020102020204" pitchFamily="34" charset="0"/>
                        </a:rPr>
                        <a:t>Reports of late or lack of prenatal care</a:t>
                      </a:r>
                    </a:p>
                  </a:txBody>
                  <a:tcPr>
                    <a:lnL>
                      <a:noFill/>
                    </a:lnL>
                    <a:lnR>
                      <a:noFill/>
                    </a:lnR>
                    <a:lnT>
                      <a:noFill/>
                    </a:lnT>
                    <a:lnB w="12700" cmpd="sng">
                      <a:noFill/>
                    </a:lnB>
                    <a:lnTlToBr w="12700" cmpd="sng">
                      <a:noFill/>
                      <a:prstDash val="solid"/>
                    </a:lnTlToBr>
                    <a:lnBlToTr w="12700" cmpd="sng">
                      <a:noFill/>
                      <a:prstDash val="solid"/>
                    </a:lnBlToTr>
                    <a:solidFill>
                      <a:schemeClr val="tx1">
                        <a:lumMod val="85000"/>
                        <a:lumOff val="15000"/>
                        <a:alpha val="20000"/>
                      </a:schemeClr>
                    </a:solidFill>
                  </a:tcPr>
                </a:tc>
                <a:extLst>
                  <a:ext uri="{0D108BD9-81ED-4DB2-BD59-A6C34878D82A}">
                    <a16:rowId xmlns:a16="http://schemas.microsoft.com/office/drawing/2014/main" val="1880348913"/>
                  </a:ext>
                </a:extLst>
              </a:tr>
              <a:tr h="494949">
                <a:tc>
                  <a:txBody>
                    <a:bodyPr/>
                    <a:lstStyle/>
                    <a:p>
                      <a:r>
                        <a:rPr lang="en-US" sz="1400" dirty="0" smtClean="0">
                          <a:latin typeface="Franklin Gothic Book" panose="020B0503020102020204" pitchFamily="34" charset="0"/>
                        </a:rPr>
                        <a:t>10.4*</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sz="1400" baseline="0" dirty="0" smtClean="0">
                          <a:latin typeface="Franklin Gothic Book" panose="020B0503020102020204" pitchFamily="34" charset="0"/>
                        </a:rPr>
                        <a:t>Median unemployment rates across counties</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graphicFrame>
        <p:nvGraphicFramePr>
          <p:cNvPr id="7" name="Chart 6">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340307381"/>
              </p:ext>
            </p:extLst>
          </p:nvPr>
        </p:nvGraphicFramePr>
        <p:xfrm>
          <a:off x="7543800" y="862296"/>
          <a:ext cx="4648200" cy="602610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5"/>
            </p:custDataLst>
            <p:extLst>
              <p:ext uri="{D42A27DB-BD31-4B8C-83A1-F6EECF244321}">
                <p14:modId xmlns:p14="http://schemas.microsoft.com/office/powerpoint/2010/main" val="1719821818"/>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6"/>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14.3: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7"/>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State Health Assessment data from the NJ Behavioral Risk Factor Survey, 2013-2017</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8"/>
            </p:custDataLst>
            <p:extLst>
              <p:ext uri="{D42A27DB-BD31-4B8C-83A1-F6EECF244321}">
                <p14:modId xmlns:p14="http://schemas.microsoft.com/office/powerpoint/2010/main" val="4020610055"/>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1885760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14.5: Frequency (%) of mental health distress by sex – age adjusted, in county</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smtClean="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2974046593"/>
              </p:ext>
            </p:extLst>
          </p:nvPr>
        </p:nvGraphicFramePr>
        <p:xfrm>
          <a:off x="3352800" y="82899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3735877980"/>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203419" y="6311195"/>
            <a:ext cx="3995376" cy="246221"/>
          </a:xfrm>
          <a:prstGeom prst="rect">
            <a:avLst/>
          </a:prstGeom>
          <a:noFill/>
        </p:spPr>
        <p:txBody>
          <a:bodyPr wrap="square" rtlCol="0">
            <a:spAutoFit/>
          </a:bodyPr>
          <a:lstStyle/>
          <a:p>
            <a:r>
              <a:rPr lang="en-US" sz="1000" smtClean="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4624069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14.6: Frequency of diagnosed depression (%) in NJ (by county)  - age adjusted</a:t>
            </a:r>
            <a:endParaRPr lang="en-US" sz="2000" spc="-50" dirty="0"/>
          </a:p>
        </p:txBody>
      </p:sp>
      <p:sp>
        <p:nvSpPr>
          <p:cNvPr id="5" name="TextBox 4">
            <a:extLst>
              <a:ext uri="{FF2B5EF4-FFF2-40B4-BE49-F238E27FC236}">
                <a16:creationId xmlns:a16="http://schemas.microsoft.com/office/drawing/2014/main" id="{752B2E59-368D-4561-A5C1-DC9042BF25AB}"/>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2013-2017</a:t>
            </a:r>
            <a:endParaRPr lang="en-US" sz="1200" dirty="0"/>
          </a:p>
        </p:txBody>
      </p:sp>
      <p:sp>
        <p:nvSpPr>
          <p:cNvPr id="6" name="TextBox 5">
            <a:extLst>
              <a:ext uri="{FF2B5EF4-FFF2-40B4-BE49-F238E27FC236}">
                <a16:creationId xmlns:a16="http://schemas.microsoft.com/office/drawing/2014/main" id="{F15A34B5-6F58-4627-BDF4-701E7F24B8A7}"/>
              </a:ext>
            </a:extLst>
          </p:cNvPr>
          <p:cNvSpPr txBox="1"/>
          <p:nvPr>
            <p:custDataLst>
              <p:tags r:id="rId5"/>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14.7: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6"/>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State Health Assessment data from the NJ Behavioral Risk Factor Survey, 2013-2017</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7"/>
            </p:custDataLst>
          </p:nvPr>
        </p:nvSpPr>
        <p:spPr>
          <a:xfrm>
            <a:off x="3167424" y="6339290"/>
            <a:ext cx="8495867" cy="457200"/>
          </a:xfrm>
          <a:prstGeom prst="rect">
            <a:avLst/>
          </a:prstGeom>
          <a:noFill/>
        </p:spPr>
        <p:txBody>
          <a:bodyPr wrap="square" rtlCol="0" anchor="ctr" anchorCtr="0">
            <a:noAutofit/>
          </a:bodyPr>
          <a:lstStyle/>
          <a:p>
            <a:pPr algn="just"/>
            <a:r>
              <a:rPr lang="en-US" sz="1000" smtClean="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8"/>
            </p:custDataLst>
            <p:extLst>
              <p:ext uri="{D42A27DB-BD31-4B8C-83A1-F6EECF244321}">
                <p14:modId xmlns:p14="http://schemas.microsoft.com/office/powerpoint/2010/main" val="2204614530"/>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9"/>
            </p:custDataLst>
            <p:extLst>
              <p:ext uri="{D42A27DB-BD31-4B8C-83A1-F6EECF244321}">
                <p14:modId xmlns:p14="http://schemas.microsoft.com/office/powerpoint/2010/main" val="2492058607"/>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7224175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14.8: Diagnosed depression by race/ethnicity, in county</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14.9: Diagnosed depression by sex, in county  </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smtClean="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3757093114"/>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2040254269"/>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194183" y="6315977"/>
            <a:ext cx="3995376" cy="246221"/>
          </a:xfrm>
          <a:prstGeom prst="rect">
            <a:avLst/>
          </a:prstGeom>
          <a:noFill/>
        </p:spPr>
        <p:txBody>
          <a:bodyPr wrap="square" rtlCol="0">
            <a:spAutoFit/>
          </a:bodyPr>
          <a:lstStyle/>
          <a:p>
            <a:r>
              <a:rPr lang="en-US" sz="1000" smtClean="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1842452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15.1: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latin typeface="Franklin Gothic Medium" panose="020B0603020102020204" pitchFamily="34" charset="0"/>
              </a:rPr>
              <a:t>Source: New Jersey Department of Education Office of Special Education Programs, 2019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5"/>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smtClean="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6"/>
            </p:custDataLst>
            <p:extLst>
              <p:ext uri="{D42A27DB-BD31-4B8C-83A1-F6EECF244321}">
                <p14:modId xmlns:p14="http://schemas.microsoft.com/office/powerpoint/2010/main" val="113957328"/>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026646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2CBA865F-FB5C-42A6-B459-D3BF0E7C9CCE}"/>
              </a:ext>
            </a:extLst>
          </p:cNvPr>
          <p:cNvSpPr txBox="1"/>
          <p:nvPr>
            <p:custDataLst>
              <p:tags r:id="rId3"/>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15.2: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Early Intervention System, 2018-2019</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5"/>
            </p:custDataLst>
            <p:extLst>
              <p:ext uri="{D42A27DB-BD31-4B8C-83A1-F6EECF244321}">
                <p14:modId xmlns:p14="http://schemas.microsoft.com/office/powerpoint/2010/main" val="2485280437"/>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p:cNvSpPr txBox="1"/>
          <p:nvPr>
            <p:custDataLst>
              <p:tags r:id="rId6"/>
            </p:custDataLst>
          </p:nvPr>
        </p:nvSpPr>
        <p:spPr>
          <a:xfrm>
            <a:off x="3319000" y="6477000"/>
            <a:ext cx="8534400" cy="246221"/>
          </a:xfrm>
          <a:prstGeom prst="rect">
            <a:avLst/>
          </a:prstGeom>
          <a:noFill/>
        </p:spPr>
        <p:txBody>
          <a:bodyPr wrap="square" rtlCol="0">
            <a:spAutoFit/>
          </a:bodyPr>
          <a:lstStyle/>
          <a:p>
            <a:r>
              <a:rPr lang="en-US" sz="1000" smtClean="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6018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6B4DEB-8D42-49B4-A8FC-BB76BDF86186}"/>
              </a:ext>
            </a:extLst>
          </p:cNvPr>
          <p:cNvSpPr/>
          <p:nvPr/>
        </p:nvSpPr>
        <p:spPr>
          <a:xfrm>
            <a:off x="3505200" y="762210"/>
            <a:ext cx="4041058" cy="4724610"/>
          </a:xfrm>
          <a:prstGeom prst="rect">
            <a:avLst/>
          </a:prstGeom>
        </p:spPr>
        <p:txBody>
          <a:bodyPr wrap="square">
            <a:noAutofit/>
          </a:bodyPr>
          <a:lstStyle/>
          <a:p>
            <a:r>
              <a:rPr lang="en-US" sz="1600" spc="-20" dirty="0">
                <a:latin typeface="Franklin Gothic Medium" panose="020B0603020102020204" pitchFamily="34" charset="0"/>
              </a:rPr>
              <a:t>CASA of CGS</a:t>
            </a:r>
          </a:p>
          <a:p>
            <a:endParaRPr lang="en-US" sz="1200" dirty="0">
              <a:latin typeface="Franklin Gothic Medium" panose="020B0603020102020204" pitchFamily="34" charset="0"/>
            </a:endParaRPr>
          </a:p>
          <a:p>
            <a:r>
              <a:rPr lang="en-US" sz="1600" spc="-20" dirty="0" err="1">
                <a:latin typeface="Franklin Gothic Medium" panose="020B0603020102020204" pitchFamily="34" charset="0"/>
              </a:rPr>
              <a:t>CarePlus</a:t>
            </a:r>
            <a:r>
              <a:rPr lang="en-US" sz="1600" spc="-20" dirty="0">
                <a:latin typeface="Franklin Gothic Medium" panose="020B0603020102020204" pitchFamily="34" charset="0"/>
              </a:rPr>
              <a:t> NJ</a:t>
            </a:r>
            <a:r>
              <a:rPr lang="en-US" sz="1200" dirty="0">
                <a:latin typeface="Franklin Gothic Medium" panose="020B0603020102020204" pitchFamily="34" charset="0"/>
              </a:rPr>
              <a:t> </a:t>
            </a:r>
            <a:r>
              <a:rPr lang="en-US" sz="1200" dirty="0">
                <a:solidFill>
                  <a:srgbClr val="C00000"/>
                </a:solidFill>
                <a:latin typeface="Franklin Gothic Medium" panose="020B0603020102020204" pitchFamily="34" charset="0"/>
              </a:rPr>
              <a:t>[Wraparound and kinship legal guardianship services to non-DCP&amp;P involved relative caregivers]</a:t>
            </a:r>
          </a:p>
          <a:p>
            <a:endParaRPr lang="en-US" sz="1200" dirty="0">
              <a:latin typeface="Franklin Gothic Medium" panose="020B0603020102020204" pitchFamily="34" charset="0"/>
            </a:endParaRPr>
          </a:p>
          <a:p>
            <a:r>
              <a:rPr lang="en-US" sz="1600" spc="-20" dirty="0">
                <a:latin typeface="Franklin Gothic Medium" panose="020B0603020102020204" pitchFamily="34" charset="0"/>
              </a:rPr>
              <a:t>The Arc</a:t>
            </a:r>
            <a:r>
              <a:rPr lang="en-US" sz="1200" dirty="0">
                <a:latin typeface="Franklin Gothic Medium" panose="020B0603020102020204" pitchFamily="34" charset="0"/>
              </a:rPr>
              <a:t> </a:t>
            </a:r>
            <a:r>
              <a:rPr lang="en-US" sz="1200" dirty="0">
                <a:solidFill>
                  <a:srgbClr val="C00000"/>
                </a:solidFill>
                <a:latin typeface="Franklin Gothic Medium" panose="020B0603020102020204" pitchFamily="34" charset="0"/>
              </a:rPr>
              <a:t>[Developmental Disabilities]</a:t>
            </a:r>
          </a:p>
          <a:p>
            <a:endParaRPr lang="en-US" sz="1200" dirty="0">
              <a:latin typeface="Franklin Gothic Medium" panose="020B0603020102020204" pitchFamily="34" charset="0"/>
            </a:endParaRPr>
          </a:p>
          <a:p>
            <a:r>
              <a:rPr lang="en-US" sz="1600" spc="-20" dirty="0">
                <a:latin typeface="Franklin Gothic Medium" panose="020B0603020102020204" pitchFamily="34" charset="0"/>
              </a:rPr>
              <a:t>Boggs Center</a:t>
            </a:r>
            <a:r>
              <a:rPr lang="en-US" sz="1200" dirty="0">
                <a:latin typeface="Franklin Gothic Medium" panose="020B0603020102020204" pitchFamily="34" charset="0"/>
              </a:rPr>
              <a:t> </a:t>
            </a:r>
            <a:r>
              <a:rPr lang="en-US" sz="1200" dirty="0">
                <a:solidFill>
                  <a:srgbClr val="C00000"/>
                </a:solidFill>
                <a:latin typeface="Franklin Gothic Medium" panose="020B0603020102020204" pitchFamily="34" charset="0"/>
              </a:rPr>
              <a:t>[Developmental Disabilities]</a:t>
            </a:r>
          </a:p>
          <a:p>
            <a:endParaRPr lang="en-US" sz="1200" dirty="0">
              <a:latin typeface="Franklin Gothic Medium" panose="020B0603020102020204" pitchFamily="34" charset="0"/>
            </a:endParaRPr>
          </a:p>
          <a:p>
            <a:r>
              <a:rPr lang="en-US" sz="1600" spc="-20" dirty="0">
                <a:latin typeface="Franklin Gothic Medium" panose="020B0603020102020204" pitchFamily="34" charset="0"/>
              </a:rPr>
              <a:t>ASAPP HealthCare, Inc.</a:t>
            </a:r>
            <a:r>
              <a:rPr lang="en-US" sz="1200" dirty="0">
                <a:latin typeface="Franklin Gothic Medium" panose="020B0603020102020204" pitchFamily="34" charset="0"/>
              </a:rPr>
              <a:t> </a:t>
            </a:r>
            <a:r>
              <a:rPr lang="en-US" sz="1200" dirty="0">
                <a:solidFill>
                  <a:srgbClr val="C00000"/>
                </a:solidFill>
                <a:latin typeface="Franklin Gothic Medium" panose="020B0603020102020204" pitchFamily="34" charset="0"/>
              </a:rPr>
              <a:t>[Behavioral &amp; Emotional Health]</a:t>
            </a:r>
          </a:p>
          <a:p>
            <a:endParaRPr lang="en-US" sz="1200" dirty="0">
              <a:latin typeface="Franklin Gothic Medium" panose="020B0603020102020204" pitchFamily="34" charset="0"/>
            </a:endParaRPr>
          </a:p>
          <a:p>
            <a:r>
              <a:rPr lang="en-US" sz="1600" spc="-20" dirty="0">
                <a:latin typeface="Franklin Gothic Medium" panose="020B0603020102020204" pitchFamily="34" charset="0"/>
              </a:rPr>
              <a:t>Bonnie Brae</a:t>
            </a:r>
            <a:r>
              <a:rPr lang="en-US" sz="1200" dirty="0">
                <a:latin typeface="Franklin Gothic Medium" panose="020B0603020102020204" pitchFamily="34" charset="0"/>
              </a:rPr>
              <a:t> </a:t>
            </a:r>
            <a:r>
              <a:rPr lang="en-US" sz="1200" dirty="0">
                <a:solidFill>
                  <a:srgbClr val="C00000"/>
                </a:solidFill>
                <a:latin typeface="Franklin Gothic Medium" panose="020B0603020102020204" pitchFamily="34" charset="0"/>
              </a:rPr>
              <a:t>[Substance Use and Psychological Services]</a:t>
            </a:r>
          </a:p>
          <a:p>
            <a:endParaRPr lang="en-US" sz="1200" dirty="0">
              <a:latin typeface="Franklin Gothic Medium" panose="020B0603020102020204" pitchFamily="34" charset="0"/>
            </a:endParaRPr>
          </a:p>
          <a:p>
            <a:r>
              <a:rPr lang="en-US" sz="1600" spc="-20" dirty="0">
                <a:latin typeface="Franklin Gothic Medium" panose="020B0603020102020204" pitchFamily="34" charset="0"/>
              </a:rPr>
              <a:t>Boys and Girls Club </a:t>
            </a:r>
          </a:p>
          <a:p>
            <a:endParaRPr lang="en-US" sz="1200" dirty="0">
              <a:latin typeface="Franklin Gothic Medium" panose="020B0603020102020204" pitchFamily="34" charset="0"/>
            </a:endParaRPr>
          </a:p>
          <a:p>
            <a:r>
              <a:rPr lang="en-US" sz="1600" spc="-20" dirty="0">
                <a:latin typeface="Franklin Gothic Medium" panose="020B0603020102020204" pitchFamily="34" charset="0"/>
              </a:rPr>
              <a:t>AIDS Coalition of Southern NJ</a:t>
            </a:r>
          </a:p>
          <a:p>
            <a:endParaRPr lang="en-US" sz="1200" dirty="0">
              <a:latin typeface="Franklin Gothic Medium" panose="020B0603020102020204" pitchFamily="34" charset="0"/>
            </a:endParaRPr>
          </a:p>
          <a:p>
            <a:r>
              <a:rPr lang="en-US" sz="1600" spc="-20" dirty="0">
                <a:latin typeface="Franklin Gothic Medium" panose="020B0603020102020204" pitchFamily="34" charset="0"/>
              </a:rPr>
              <a:t>Women and Family Ascending Association </a:t>
            </a:r>
          </a:p>
          <a:p>
            <a:endParaRPr lang="en-US" sz="1600" spc="-20" dirty="0">
              <a:latin typeface="Franklin Gothic Medium" panose="020B0603020102020204" pitchFamily="34" charset="0"/>
            </a:endParaRPr>
          </a:p>
          <a:p>
            <a:endParaRPr lang="en-US" sz="1600" spc="-20" dirty="0">
              <a:latin typeface="Franklin Gothic Medium" panose="020B0603020102020204" pitchFamily="34" charset="0"/>
            </a:endParaRPr>
          </a:p>
        </p:txBody>
      </p:sp>
      <p:sp>
        <p:nvSpPr>
          <p:cNvPr id="3" name="Rectangle 2">
            <a:extLst>
              <a:ext uri="{FF2B5EF4-FFF2-40B4-BE49-F238E27FC236}">
                <a16:creationId xmlns:a16="http://schemas.microsoft.com/office/drawing/2014/main" id="{86C38694-EEB6-4D54-B30B-32AB22A826C8}"/>
              </a:ext>
            </a:extLst>
          </p:cNvPr>
          <p:cNvSpPr/>
          <p:nvPr/>
        </p:nvSpPr>
        <p:spPr>
          <a:xfrm>
            <a:off x="8305800" y="771385"/>
            <a:ext cx="3886200" cy="5577840"/>
          </a:xfrm>
          <a:prstGeom prst="rect">
            <a:avLst/>
          </a:prstGeom>
        </p:spPr>
        <p:txBody>
          <a:bodyPr wrap="square">
            <a:noAutofit/>
          </a:bodyPr>
          <a:lstStyle/>
          <a:p>
            <a:r>
              <a:rPr lang="en-US" sz="1200" dirty="0">
                <a:solidFill>
                  <a:srgbClr val="C00000"/>
                </a:solidFill>
                <a:latin typeface="Franklin Gothic Medium" panose="020B0603020102020204" pitchFamily="34" charset="0"/>
              </a:rPr>
              <a:t>General</a:t>
            </a:r>
          </a:p>
          <a:p>
            <a:r>
              <a:rPr lang="en-US" sz="1600" spc="-20" dirty="0">
                <a:latin typeface="Franklin Gothic Medium" panose="020B0603020102020204" pitchFamily="34" charset="0"/>
              </a:rPr>
              <a:t>South Jersey Legal Services</a:t>
            </a:r>
          </a:p>
          <a:p>
            <a:r>
              <a:rPr lang="en-US" sz="1600" spc="-20" dirty="0">
                <a:latin typeface="Franklin Gothic Medium" panose="020B0603020102020204" pitchFamily="34" charset="0"/>
              </a:rPr>
              <a:t>Legal Services of NJ</a:t>
            </a:r>
          </a:p>
          <a:p>
            <a:endParaRPr lang="en-US" sz="1200" dirty="0">
              <a:latin typeface="Franklin Gothic Medium" panose="020B0603020102020204" pitchFamily="34" charset="0"/>
            </a:endParaRPr>
          </a:p>
          <a:p>
            <a:r>
              <a:rPr lang="en-US" sz="1200" dirty="0">
                <a:solidFill>
                  <a:srgbClr val="C00000"/>
                </a:solidFill>
                <a:latin typeface="Franklin Gothic Medium" panose="020B0603020102020204" pitchFamily="34" charset="0"/>
              </a:rPr>
              <a:t>Immigration</a:t>
            </a:r>
          </a:p>
          <a:p>
            <a:r>
              <a:rPr lang="en-US" sz="1600" spc="-20" dirty="0">
                <a:latin typeface="Franklin Gothic Medium" panose="020B0603020102020204" pitchFamily="34" charset="0"/>
              </a:rPr>
              <a:t>AFSC Immigrant Rights Program</a:t>
            </a:r>
          </a:p>
          <a:p>
            <a:endParaRPr lang="en-US" sz="1200" dirty="0">
              <a:latin typeface="Franklin Gothic Medium" panose="020B0603020102020204" pitchFamily="34" charset="0"/>
            </a:endParaRPr>
          </a:p>
          <a:p>
            <a:r>
              <a:rPr lang="en-US" sz="1200" dirty="0">
                <a:solidFill>
                  <a:srgbClr val="C00000"/>
                </a:solidFill>
                <a:latin typeface="Franklin Gothic Medium" panose="020B0603020102020204" pitchFamily="34" charset="0"/>
              </a:rPr>
              <a:t>Disability</a:t>
            </a:r>
          </a:p>
          <a:p>
            <a:r>
              <a:rPr lang="en-US" sz="1600" spc="-20" dirty="0">
                <a:latin typeface="Franklin Gothic Medium" panose="020B0603020102020204" pitchFamily="34" charset="0"/>
              </a:rPr>
              <a:t>Disability Rights NJ</a:t>
            </a:r>
          </a:p>
          <a:p>
            <a:endParaRPr lang="en-US" sz="1200" dirty="0">
              <a:latin typeface="Franklin Gothic Medium" panose="020B0603020102020204" pitchFamily="34" charset="0"/>
            </a:endParaRPr>
          </a:p>
          <a:p>
            <a:r>
              <a:rPr lang="en-US" sz="1200" dirty="0">
                <a:solidFill>
                  <a:srgbClr val="C00000"/>
                </a:solidFill>
                <a:latin typeface="Franklin Gothic Medium" panose="020B0603020102020204" pitchFamily="34" charset="0"/>
              </a:rPr>
              <a:t>Education</a:t>
            </a:r>
          </a:p>
          <a:p>
            <a:r>
              <a:rPr lang="en-US" sz="1600" spc="-20" dirty="0">
                <a:latin typeface="Franklin Gothic Medium" panose="020B0603020102020204" pitchFamily="34" charset="0"/>
              </a:rPr>
              <a:t>Education Law Center</a:t>
            </a:r>
          </a:p>
          <a:p>
            <a:endParaRPr lang="en-US" sz="1200" dirty="0">
              <a:latin typeface="Franklin Gothic Medium" panose="020B0603020102020204" pitchFamily="34" charset="0"/>
            </a:endParaRPr>
          </a:p>
          <a:p>
            <a:r>
              <a:rPr lang="en-US" sz="1200" dirty="0">
                <a:solidFill>
                  <a:srgbClr val="C00000"/>
                </a:solidFill>
                <a:latin typeface="Franklin Gothic Medium" panose="020B0603020102020204" pitchFamily="34" charset="0"/>
              </a:rPr>
              <a:t>Women</a:t>
            </a:r>
          </a:p>
          <a:p>
            <a:r>
              <a:rPr lang="en-US" sz="1600" spc="-20" dirty="0">
                <a:latin typeface="Franklin Gothic Medium" panose="020B0603020102020204" pitchFamily="34" charset="0"/>
              </a:rPr>
              <a:t>Manavi</a:t>
            </a:r>
            <a:r>
              <a:rPr lang="en-US" sz="1200" dirty="0">
                <a:latin typeface="Franklin Gothic Medium" panose="020B0603020102020204" pitchFamily="34" charset="0"/>
              </a:rPr>
              <a:t> </a:t>
            </a:r>
            <a:r>
              <a:rPr lang="en-US" sz="1200" dirty="0">
                <a:solidFill>
                  <a:srgbClr val="C00000"/>
                </a:solidFill>
                <a:latin typeface="Franklin Gothic Medium" panose="020B0603020102020204" pitchFamily="34" charset="0"/>
              </a:rPr>
              <a:t>[Women's Rights]</a:t>
            </a:r>
          </a:p>
          <a:p>
            <a:r>
              <a:rPr lang="en-US" sz="1600" spc="-20" dirty="0">
                <a:latin typeface="Franklin Gothic Medium" panose="020B0603020102020204" pitchFamily="34" charset="0"/>
              </a:rPr>
              <a:t>Partners for Women &amp; Justice</a:t>
            </a:r>
          </a:p>
          <a:p>
            <a:endParaRPr lang="en-US" sz="1200" dirty="0">
              <a:latin typeface="Franklin Gothic Medium" panose="020B0603020102020204" pitchFamily="34" charset="0"/>
            </a:endParaRPr>
          </a:p>
          <a:p>
            <a:r>
              <a:rPr lang="en-US" sz="1200" dirty="0">
                <a:solidFill>
                  <a:srgbClr val="C00000"/>
                </a:solidFill>
                <a:latin typeface="Franklin Gothic Medium" panose="020B0603020102020204" pitchFamily="34" charset="0"/>
              </a:rPr>
              <a:t>Military</a:t>
            </a:r>
          </a:p>
          <a:p>
            <a:r>
              <a:rPr lang="en-US" sz="1600" spc="-20" dirty="0">
                <a:latin typeface="Franklin Gothic Medium" panose="020B0603020102020204" pitchFamily="34" charset="0"/>
              </a:rPr>
              <a:t>Military </a:t>
            </a:r>
            <a:r>
              <a:rPr lang="en-US" sz="1600" spc="-20" dirty="0" smtClean="0">
                <a:latin typeface="Franklin Gothic Medium" panose="020B0603020102020204" pitchFamily="34" charset="0"/>
              </a:rPr>
              <a:t>Legal Assistance Program</a:t>
            </a:r>
            <a:endParaRPr lang="en-US" sz="1600" spc="-20" dirty="0">
              <a:latin typeface="Franklin Gothic Medium" panose="020B0603020102020204" pitchFamily="34" charset="0"/>
            </a:endParaRPr>
          </a:p>
          <a:p>
            <a:endParaRPr lang="en-US" sz="1200" dirty="0">
              <a:latin typeface="Franklin Gothic Medium" panose="020B0603020102020204" pitchFamily="34" charset="0"/>
            </a:endParaRPr>
          </a:p>
          <a:p>
            <a:r>
              <a:rPr lang="en-US" sz="1200" dirty="0">
                <a:solidFill>
                  <a:srgbClr val="C00000"/>
                </a:solidFill>
                <a:latin typeface="Franklin Gothic Medium" panose="020B0603020102020204" pitchFamily="34" charset="0"/>
              </a:rPr>
              <a:t>LGBTQ</a:t>
            </a:r>
          </a:p>
          <a:p>
            <a:r>
              <a:rPr lang="en-US" sz="1600" spc="-20" dirty="0">
                <a:latin typeface="Franklin Gothic Medium" panose="020B0603020102020204" pitchFamily="34" charset="0"/>
              </a:rPr>
              <a:t>LGBT Bar Association of Greater NY</a:t>
            </a:r>
          </a:p>
          <a:p>
            <a:endParaRPr lang="en-US" sz="1200" dirty="0">
              <a:latin typeface="Franklin Gothic Medium" panose="020B0603020102020204" pitchFamily="34" charset="0"/>
            </a:endParaRPr>
          </a:p>
          <a:p>
            <a:r>
              <a:rPr lang="en-US" sz="1200" dirty="0">
                <a:solidFill>
                  <a:srgbClr val="C00000"/>
                </a:solidFill>
                <a:latin typeface="Franklin Gothic Medium" panose="020B0603020102020204" pitchFamily="34" charset="0"/>
              </a:rPr>
              <a:t>Children</a:t>
            </a:r>
          </a:p>
          <a:p>
            <a:r>
              <a:rPr lang="en-US" sz="1600" spc="-20" dirty="0">
                <a:latin typeface="Franklin Gothic Medium" panose="020B0603020102020204" pitchFamily="34" charset="0"/>
              </a:rPr>
              <a:t>Unchained at Last</a:t>
            </a:r>
            <a:r>
              <a:rPr lang="en-US" sz="1200" dirty="0">
                <a:latin typeface="Franklin Gothic Medium" panose="020B0603020102020204" pitchFamily="34" charset="0"/>
              </a:rPr>
              <a:t> </a:t>
            </a:r>
            <a:r>
              <a:rPr lang="en-US" sz="1200" dirty="0">
                <a:solidFill>
                  <a:srgbClr val="C00000"/>
                </a:solidFill>
                <a:latin typeface="Franklin Gothic Medium" panose="020B0603020102020204" pitchFamily="34" charset="0"/>
              </a:rPr>
              <a:t>[Child Marriage]</a:t>
            </a:r>
            <a:endParaRPr lang="en-US" sz="2000" dirty="0">
              <a:solidFill>
                <a:srgbClr val="C00000"/>
              </a:solidFill>
              <a:latin typeface="Franklin Gothic Medium" panose="020B0603020102020204" pitchFamily="34" charset="0"/>
            </a:endParaRPr>
          </a:p>
        </p:txBody>
      </p:sp>
    </p:spTree>
    <p:extLst>
      <p:ext uri="{BB962C8B-B14F-4D97-AF65-F5344CB8AC3E}">
        <p14:creationId xmlns:p14="http://schemas.microsoft.com/office/powerpoint/2010/main" val="4050085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Franklin Gothic Medium"/>
              </a:rPr>
              <a:t>0.2 Overview – Cumberland County Service Needs</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dirty="0">
                <a:latin typeface="Franklin Gothic Book"/>
              </a:rPr>
              <a:t>Compared to Other Counties</a:t>
            </a:r>
            <a:endParaRPr lang="en-US" dirty="0"/>
          </a:p>
        </p:txBody>
      </p:sp>
      <p:sp>
        <p:nvSpPr>
          <p:cNvPr id="4" name="TextBox 6"/>
          <p:cNvSpPr txBox="1"/>
          <p:nvPr/>
        </p:nvSpPr>
        <p:spPr>
          <a:xfrm>
            <a:off x="7104100" y="108315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7"/>
          <p:cNvSpPr txBox="1"/>
          <p:nvPr/>
        </p:nvSpPr>
        <p:spPr>
          <a:xfrm>
            <a:off x="10953168" y="108315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extLst>
              <p:ext uri="{D42A27DB-BD31-4B8C-83A1-F6EECF244321}">
                <p14:modId xmlns:p14="http://schemas.microsoft.com/office/powerpoint/2010/main" val="2855939481"/>
              </p:ext>
            </p:extLst>
          </p:nvPr>
        </p:nvGraphicFramePr>
        <p:xfrm>
          <a:off x="3214943" y="734876"/>
          <a:ext cx="3944287" cy="5993649"/>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561487">
                <a:tc>
                  <a:txBody>
                    <a:bodyPr/>
                    <a:lstStyle/>
                    <a:p>
                      <a:r>
                        <a:rPr lang="en-US" dirty="0" smtClean="0">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378971">
                <a:tc>
                  <a:txBody>
                    <a:bodyPr/>
                    <a:lstStyle/>
                    <a:p>
                      <a:r>
                        <a:rPr lang="en-US" dirty="0" smtClean="0">
                          <a:latin typeface="Franklin Gothic Book" panose="020B0503020102020204" pitchFamily="34" charset="0"/>
                        </a:rPr>
                        <a:t>1.13*</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dirty="0" smtClean="0">
                          <a:latin typeface="Franklin Gothic Book" panose="020B0503020102020204" pitchFamily="34" charset="0"/>
                        </a:rPr>
                        <a:t>Children served by CP&amp;P</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51212">
                <a:tc>
                  <a:txBody>
                    <a:bodyPr/>
                    <a:lstStyle/>
                    <a:p>
                      <a:r>
                        <a:rPr lang="en-US" dirty="0" smtClean="0">
                          <a:latin typeface="Franklin Gothic Book" panose="020B0503020102020204" pitchFamily="34" charset="0"/>
                        </a:rPr>
                        <a:t>11.1*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Violent</a:t>
                      </a:r>
                      <a:r>
                        <a:rPr lang="en-US" baseline="0" dirty="0" smtClean="0">
                          <a:latin typeface="Franklin Gothic Book" panose="020B0503020102020204" pitchFamily="34" charset="0"/>
                        </a:rPr>
                        <a:t> Crime Rate (per 1,000)</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51212">
                <a:tc>
                  <a:txBody>
                    <a:bodyPr/>
                    <a:lstStyle/>
                    <a:p>
                      <a:r>
                        <a:rPr lang="en-US" dirty="0" smtClean="0">
                          <a:latin typeface="Franklin Gothic Book" panose="020B0503020102020204" pitchFamily="34" charset="0"/>
                        </a:rPr>
                        <a:t>11.3*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smtClean="0">
                          <a:latin typeface="Franklin Gothic Book" panose="020B0503020102020204" pitchFamily="34" charset="0"/>
                        </a:rPr>
                        <a:t>Juvenile</a:t>
                      </a:r>
                      <a:r>
                        <a:rPr lang="en-US" baseline="0" dirty="0" smtClean="0">
                          <a:latin typeface="Franklin Gothic Book" panose="020B0503020102020204" pitchFamily="34" charset="0"/>
                        </a:rPr>
                        <a:t>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30672">
                <a:tc>
                  <a:txBody>
                    <a:bodyPr/>
                    <a:lstStyle/>
                    <a:p>
                      <a:r>
                        <a:rPr lang="en-US" dirty="0" smtClean="0">
                          <a:latin typeface="Franklin Gothic Book" panose="020B0503020102020204" pitchFamily="34" charset="0"/>
                        </a:rPr>
                        <a:t>12.1*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Domestic</a:t>
                      </a:r>
                      <a:r>
                        <a:rPr lang="en-US" baseline="0" dirty="0" smtClean="0">
                          <a:latin typeface="Franklin Gothic Book" panose="020B0503020102020204" pitchFamily="34" charset="0"/>
                        </a:rPr>
                        <a:t>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51212">
                <a:tc>
                  <a:txBody>
                    <a:bodyPr/>
                    <a:lstStyle/>
                    <a:p>
                      <a:r>
                        <a:rPr lang="en-US" dirty="0" smtClean="0">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smtClean="0">
                          <a:latin typeface="Franklin Gothic Book" panose="020B0503020102020204" pitchFamily="34" charset="0"/>
                        </a:rPr>
                        <a:t>Change in suspected opioid</a:t>
                      </a:r>
                      <a:r>
                        <a:rPr lang="en-US" baseline="0" dirty="0" smtClean="0">
                          <a:latin typeface="Franklin Gothic Book" panose="020B0503020102020204" pitchFamily="34" charset="0"/>
                        </a:rPr>
                        <a:t> overdose deaths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87488">
                <a:tc>
                  <a:txBody>
                    <a:bodyPr/>
                    <a:lstStyle/>
                    <a:p>
                      <a:r>
                        <a:rPr lang="en-US" dirty="0" smtClean="0">
                          <a:latin typeface="Franklin Gothic Book" panose="020B0503020102020204" pitchFamily="34" charset="0"/>
                        </a:rPr>
                        <a:t>14.2*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Age adjusted frequency of mental</a:t>
                      </a:r>
                      <a:r>
                        <a:rPr lang="en-US" baseline="0" dirty="0" smtClean="0">
                          <a:latin typeface="Franklin Gothic Book" panose="020B0503020102020204" pitchFamily="34" charset="0"/>
                        </a:rPr>
                        <a:t>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378971">
                <a:tc>
                  <a:txBody>
                    <a:bodyPr/>
                    <a:lstStyle/>
                    <a:p>
                      <a:r>
                        <a:rPr lang="en-US" dirty="0" smtClean="0">
                          <a:latin typeface="Franklin Gothic Book" panose="020B0503020102020204" pitchFamily="34" charset="0"/>
                        </a:rPr>
                        <a:t>14.6*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smtClean="0">
                          <a:latin typeface="Franklin Gothic Book" panose="020B0503020102020204" pitchFamily="34" charset="0"/>
                        </a:rPr>
                        <a:t>Frequency</a:t>
                      </a:r>
                      <a:r>
                        <a:rPr lang="en-US" baseline="0" dirty="0" smtClean="0">
                          <a:latin typeface="Franklin Gothic Book" panose="020B0503020102020204" pitchFamily="34" charset="0"/>
                        </a:rPr>
                        <a:t>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51212">
                <a:tc>
                  <a:txBody>
                    <a:bodyPr/>
                    <a:lstStyle/>
                    <a:p>
                      <a:r>
                        <a:rPr lang="en-US" dirty="0" smtClean="0">
                          <a:latin typeface="Franklin Gothic Book" panose="020B0503020102020204" pitchFamily="34" charset="0"/>
                        </a:rPr>
                        <a:t>15.1*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Children receiving</a:t>
                      </a:r>
                      <a:r>
                        <a:rPr lang="en-US" baseline="0" dirty="0" smtClean="0">
                          <a:latin typeface="Franklin Gothic Book" panose="020B0503020102020204" pitchFamily="34" charset="0"/>
                        </a:rPr>
                        <a:t> special education services</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651212">
                <a:tc>
                  <a:txBody>
                    <a:bodyPr/>
                    <a:lstStyle/>
                    <a:p>
                      <a:r>
                        <a:rPr lang="en-US" dirty="0" smtClean="0">
                          <a:latin typeface="Franklin Gothic Book" panose="020B0503020102020204" pitchFamily="34" charset="0"/>
                        </a:rPr>
                        <a:t>15.2*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baseline="0" dirty="0" smtClean="0">
                          <a:latin typeface="Franklin Gothic Book" panose="020B0503020102020204" pitchFamily="34" charset="0"/>
                        </a:rPr>
                        <a:t>Children receiving early intervention services</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graphicFrame>
        <p:nvGraphicFramePr>
          <p:cNvPr id="7" name="Chart 6">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2856795735"/>
              </p:ext>
            </p:extLst>
          </p:nvPr>
        </p:nvGraphicFramePr>
        <p:xfrm>
          <a:off x="7104100" y="1054234"/>
          <a:ext cx="5087900" cy="580376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97018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02aef2432343705cc5e483f&quot;,&quot;SmartGridHorizontal&quot;:0,&quot;LinkedExcelSources&quot;:{&quot;5fe23fb73839382b0c757267&quot;:&quot;{{PptFile}}\\Cumberland_County_1-29-2021.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a6jii8In03BYmVzGCd9_1608644969&quot;,&quot;DataType&quot;:1,&quot;ImageAutosize&quot;:1,&quot;ZIndexPreserved&quot;:true,&quot;ValueBgColor&quot;:false,&quot;ValueFont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tSUsi8LLE4hweNP5IQM_1608645006&quot;,&quot;DataType&quot;:1,&quot;ImageAutosize&quot;:1,&quot;ZIndexPreserved&quot;:true,&quot;ValueBgColor&quot;:false,&quot;ValueFont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utXdxelVk7lE7H6s8XT_1608645010&quot;,&quot;DataType&quot;:1,&quot;ImageAutosize&quot;:1,&quot;ZIndexPreserved&quot;:true,&quot;ValueBgColor&quot;:false,&quot;ValueFont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a8tniLwxMxjwrFdZdHH_1608645010&quot;,&quot;DataType&quot;:1,&quot;ImageAutosize&quot;:1,&quot;ZIndexPreserved&quot;:true,&quot;ValueBgColor&quot;:false,&quot;ValueFont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gM13iHZL7VbOjCpVm9G_1608645010&quot;,&quot;DataType&quot;:1,&quot;ImageAutosize&quot;:1,&quot;ZIndexPreserved&quot;:true,&quot;ValueBgColor&quot;:false,&quot;ValueFont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eJ7IOF6Ah68hOOVwD9o_1608645011&quot;,&quot;DataType&quot;:1,&quot;ImageAutosize&quot;:1,&quot;ZIndexPreserved&quot;:true,&quot;ValueBgColor&quot;:false,&quot;ValueFont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OIDnz7CW4w6Gvu6Bwp5_1608645011&quot;,&quot;DataType&quot;:1,&quot;ImageAutosize&quot;:1,&quot;ZIndexPreserved&quot;:true,&quot;ValueBgColor&quot;:false,&quot;ValueFont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NhJifqJUtgD6vJNjokN_1608645011&quot;,&quot;DataType&quot;:1,&quot;ImageAutosize&quot;:1,&quot;ZIndexPreserved&quot;:true,&quot;ValueBgColor&quot;:false,&quot;ValueFont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Hixf8Y9uWGqdItdRdsw_1608645013&quot;,&quot;DataType&quot;:1,&quot;ImageAutosize&quot;:1,&quot;ZIndexPreserved&quot;:true,&quot;ValueBgColor&quot;:false,&quot;ValueFont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8sP3wKeMyggq70sTlvw_1608645013&quot;,&quot;DataType&quot;:1,&quot;ImageAutosize&quot;:1,&quot;ZIndexPreserved&quot;:true,&quot;ValueBgColor&quot;:false,&quot;ValueFont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XJFFdpE2KpFvVKJg8Wm_1608645013&quot;,&quot;DataType&quot;:1,&quot;ImageAutosize&quot;:1,&quot;ZIndexPreserved&quot;:true,&quot;ValueBgColor&quot;:false,&quot;ValueFont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8OkzKjCrvMUdOozfODI_1608644969&quot;,&quot;DataType&quot;:1,&quot;ImageAutosize&quot;:1,&quot;ZIndexPreserved&quot;:true,&quot;ValueBgColor&quot;:false,&quot;ValueFont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6tOuPaUu8ei5eU4fbCO_1608645013&quot;,&quot;DataType&quot;:1,&quot;ImageAutosize&quot;:1,&quot;ZIndexPreserved&quot;:true,&quot;ValueBgColor&quot;:false,&quot;ValueFont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4RlWso7VNrVuUf6VvJr_1608645013&quot;,&quot;DataType&quot;:1,&quot;ImageAutosize&quot;:1,&quot;ZIndexPreserved&quot;:true,&quot;ValueBgColor&quot;:false,&quot;ValueFont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njmtD67UDqXSvRg4hpv_1608645014&quot;,&quot;DataType&quot;:1,&quot;ImageAutosize&quot;:1,&quot;ZIndexPreserved&quot;:true,&quot;ValueBgColor&quot;:false,&quot;ValueFont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zBRhREW7sg225orTjKU_1608645014&quot;,&quot;DataType&quot;:1,&quot;ImageAutosize&quot;:1,&quot;ZIndexPreserved&quot;:true,&quot;ValueBgColor&quot;:false,&quot;ValueFont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nU1CKbjtDxjzdLmsB1N_1608645015&quot;,&quot;DataType&quot;:1,&quot;ImageAutosize&quot;:1,&quot;ZIndexPreserved&quot;:true,&quot;ValueBgColor&quot;:false,&quot;ValueFont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TyCwsSa4dFJie8LIQeu_1608645015&quot;,&quot;DataType&quot;:1,&quot;ImageAutosize&quot;:1,&quot;ZIndexPreserved&quot;:true,&quot;ValueBgColor&quot;:false,&quot;ValueFont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2alPVrg3zGmQKvtW7GC_1608645015&quot;,&quot;DataType&quot;:1,&quot;ImageAutosize&quot;:1,&quot;ZIndexPreserved&quot;:true,&quot;ValueBgColor&quot;:false,&quot;ValueFont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nzXuKfNsCeXhDhg2PUa_1608645015&quot;,&quot;DataType&quot;:1,&quot;ImageAutosize&quot;:1,&quot;ZIndexPreserved&quot;:true,&quot;ValueBgColor&quot;:false,&quot;ValueFont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0WEsFla42O75YmCskCP_1608645017&quot;,&quot;DataType&quot;:1,&quot;ImageAutosize&quot;:1,&quot;ZIndexPreserved&quot;:true,&quot;ValueBgColor&quot;:false,&quot;ValueFont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BBA8Mz3o1qVNCLRHejR_1608645018&quot;,&quot;DataType&quot;:1,&quot;ImageAutosize&quot;:1,&quot;ZIndexPreserved&quot;:true,&quot;ValueBgColor&quot;:false,&quot;ValueFont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gR57ROe4sAvY68YpORI_1608644970&quot;,&quot;DataType&quot;:1,&quot;ImageAutosize&quot;:1,&quot;ZIndexPreserved&quot;:true,&quot;ValueBgColor&quot;:false,&quot;ValueFont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aMyrae2tJb8Yxh6LKLY_1608645018&quot;,&quot;DataType&quot;:1,&quot;ImageAutosize&quot;:1,&quot;ZIndexPreserved&quot;:true,&quot;ValueBgColor&quot;:false,&quot;ValueFont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D9I5r9HOB9X8l8EP9Le_1608645018&quot;,&quot;DataType&quot;:1,&quot;ImageAutosize&quot;:1,&quot;ZIndexPreserved&quot;:true,&quot;ValueBgColor&quot;:false,&quot;ValueFont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ekuuZhSLpG5AlWGRqk9_1608645018&quot;,&quot;DataType&quot;:1,&quot;ImageAutosize&quot;:1,&quot;ZIndexPreserved&quot;:true,&quot;ValueBgColor&quot;:false,&quot;ValueFont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LSiM8OFnyfV8KYPpAip_1608645018&quot;,&quot;DataType&quot;:1,&quot;ImageAutosize&quot;:1,&quot;ZIndexPreserved&quot;:true,&quot;ValueBgColor&quot;:false,&quot;ValueFont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ryjwy7MmRu7DQJxwSmz_1608645018&quot;,&quot;DataType&quot;:1,&quot;ImageAutosize&quot;:1,&quot;ZIndexPreserved&quot;:true,&quot;ValueBgColor&quot;:false,&quot;ValueFont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qmchBgfV9dYaBNOcILg_1608645019&quot;,&quot;DataType&quot;:1,&quot;ImageAutosize&quot;:1,&quot;ZIndexPreserved&quot;:true,&quot;ValueBgColor&quot;:false,&quot;ValueFont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0xF5arNtH3UtfkveCBD_1608645023&quot;,&quot;DataType&quot;:1,&quot;ImageAutosize&quot;:1,&quot;ZIndexPreserved&quot;:true,&quot;ValueBgColor&quot;:false,&quot;ValueFont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sc6yCBDrFCzPqRDzxDN_1608645023&quot;,&quot;DataType&quot;:1,&quot;ImageAutosize&quot;:1,&quot;ZIndexPreserved&quot;:true,&quot;ValueBgColor&quot;:false,&quot;ValueFont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cSxqAsTiqe1qd265pPY_1608645024&quot;,&quot;DataType&quot;:1,&quot;ImageAutosize&quot;:1,&quot;ZIndexPreserved&quot;:true,&quot;ValueBgColor&quot;:false,&quot;ValueFont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f3bRosVdFjPuxnKCNRS_1608645024&quot;,&quot;DataType&quot;:1,&quot;ImageAutosize&quot;:1,&quot;ZIndexPreserved&quot;:true,&quot;ValueBgColor&quot;:false,&quot;ValueFont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aDD9BvN4drARIC5l1za_1608644970&quot;,&quot;DataType&quot;:1,&quot;ImageAutosize&quot;:1,&quot;ZIndexPreserved&quot;:true,&quot;ValueBgColor&quot;:false,&quot;ValueFont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rWRNAQ2qibZD1Eq7xBr_1608645024&quot;,&quot;DataType&quot;:1,&quot;ImageAutosize&quot;:1,&quot;ZIndexPreserved&quot;:true,&quot;ValueBgColor&quot;:false,&quot;ValueFont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fHR8C5QLSCYati4Jaid_1608645025&quot;,&quot;DataType&quot;:1,&quot;ImageAutosize&quot;:1,&quot;ZIndexPreserved&quot;:true,&quot;ValueBgColor&quot;:false,&quot;ValueFont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NvBXSqlMhkMTBLPQD0J_1608645025&quot;,&quot;DataType&quot;:1,&quot;ImageAutosize&quot;:1,&quot;ZIndexPreserved&quot;:true,&quot;ValueBgColor&quot;:false,&quot;ValueFont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aap4Iiuccxn1CEsOxsm_1608645025&quot;,&quot;DataType&quot;:1,&quot;ImageAutosize&quot;:1,&quot;ZIndexPreserved&quot;:true,&quot;ValueBgColor&quot;:false,&quot;ValueFont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NgbMSZDsuJOaPoRgs1a_1608645026&quot;,&quot;DataType&quot;:1,&quot;ImageAutosize&quot;:1,&quot;ZIndexPreserved&quot;:true,&quot;ValueBgColor&quot;:false,&quot;ValueFont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ElfPMuyapFZ0U2TdO2a_1608645028&quot;,&quot;DataType&quot;:1,&quot;ImageAutosize&quot;:1,&quot;ZIndexPreserved&quot;:true,&quot;ValueBgColor&quot;:false,&quot;ValueFont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GdTyym4siWn9Q6FsEYz_1608645028&quot;,&quot;DataType&quot;:1,&quot;ImageAutosize&quot;:1,&quot;ZIndexPreserved&quot;:true,&quot;ValueBgColor&quot;:false,&quot;ValueFont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rBg2Uv9N0kI7SdGcHQd_1608645029&quot;,&quot;DataType&quot;:1,&quot;ImageAutosize&quot;:1,&quot;ZIndexPreserved&quot;:true,&quot;ValueBgColor&quot;:false,&quot;ValueFont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1B4NQoWc1CpoeaFm4cF_1608645029&quot;,&quot;DataType&quot;:1,&quot;ImageAutosize&quot;:1,&quot;ZIndexPreserved&quot;:true,&quot;ValueBgColor&quot;:false,&quot;ValueFont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19s5DNFRQuomTUghsgL_1608645029&quot;,&quot;DataType&quot;:1,&quot;ImageAutosize&quot;:1,&quot;ZIndexPreserved&quot;:true,&quot;ValueBgColor&quot;:false,&quot;ValueFont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CTgC8YASw1u0XTwcVDx_1608644970&quot;,&quot;DataType&quot;:1,&quot;ImageAutosize&quot;:1,&quot;ZIndexPreserved&quot;:true,&quot;ValueBgColor&quot;:false,&quot;ValueFont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pH89nPRziKRzfrZaFfv_1608645029&quot;,&quot;DataType&quot;:1,&quot;ImageAutosize&quot;:1,&quot;ZIndexPreserved&quot;:true,&quot;ValueBgColor&quot;:false,&quot;ValueFont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1ZqzG1eO3qd1j8CdZPv_1608645029&quot;,&quot;DataType&quot;:1,&quot;ImageAutosize&quot;:1,&quot;ZIndexPreserved&quot;:true,&quot;ValueBgColor&quot;:false,&quot;ValueFont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Q9ULl8X5E1CMGFIuuNU_1608645030&quot;,&quot;DataType&quot;:1,&quot;ImageAutosize&quot;:1,&quot;ZIndexPreserved&quot;:true,&quot;ValueBgColor&quot;:false,&quot;ValueFont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Rc63Xr7PjTzPeOCwooR_1608645031&quot;,&quot;DataType&quot;:1,&quot;ImageAutosize&quot;:1,&quot;ZIndexPreserved&quot;:true,&quot;ValueBgColor&quot;:false,&quot;ValueFont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SlsSZYvST1vhDHzloyW_1608645031&quot;,&quot;DataType&quot;:1,&quot;ImageAutosize&quot;:1,&quot;ZIndexPreserved&quot;:true,&quot;ValueBgColor&quot;:false,&quot;ValueFont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5wIRGPymXixMzEhtLNp_1608645031&quot;,&quot;DataType&quot;:1,&quot;ImageAutosize&quot;:1,&quot;ZIndexPreserved&quot;:true,&quot;ValueBgColor&quot;:false,&quot;ValueFont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zzIesg0QgbBgH2VYWjN_1608645031&quot;,&quot;DataType&quot;:1,&quot;ImageAutosize&quot;:1,&quot;ZIndexPreserved&quot;:true,&quot;ValueBgColor&quot;:false,&quot;ValueFont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yqXLGigxQbl2GSwyBQK_1608645032&quot;,&quot;DataType&quot;:1,&quot;ImageAutosize&quot;:1,&quot;ZIndexPreserved&quot;:true,&quot;ValueBgColor&quot;:false,&quot;ValueFont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aEgxINWjQFYObcaiZNZ_1608645036&quot;,&quot;DataType&quot;:1,&quot;ImageAutosize&quot;:1,&quot;ZIndexPreserved&quot;:true,&quot;ValueBgColor&quot;:false,&quot;ValueFont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6TFjaanYaQPaq4NBkWb_1608645036&quot;,&quot;DataType&quot;:1,&quot;ImageAutosize&quot;:1,&quot;ZIndexPreserved&quot;:true,&quot;ValueBgColor&quot;:false,&quot;ValueFont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tIGzGq2uiBWFsCIsGMv_1608644971&quot;,&quot;DataType&quot;:1,&quot;ImageAutosize&quot;:1,&quot;ZIndexPreserved&quot;:true,&quot;ValueBgColor&quot;:false,&quot;ValueFont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1jfnooFcptFqS4SVkQA_1608645036&quot;,&quot;DataType&quot;:1,&quot;ImageAutosize&quot;:1,&quot;ZIndexPreserved&quot;:true,&quot;ValueBgColor&quot;:false,&quot;ValueFont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jeenQumjNh8amoEYTOW_1608645036&quot;,&quot;DataType&quot;:1,&quot;ImageAutosize&quot;:1,&quot;ZIndexPreserved&quot;:true,&quot;ValueBgColor&quot;:false,&quot;ValueFont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uZlanz6vSN83LFtWn4q_1608645036&quot;,&quot;DataType&quot;:1,&quot;ImageAutosize&quot;:1,&quot;ZIndexPreserved&quot;:true,&quot;ValueBgColor&quot;:false,&quot;ValueFont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53ZMeuNCiQqaICtS3Ax_1608645037&quot;,&quot;DataType&quot;:1,&quot;ImageAutosize&quot;:1,&quot;ZIndexPreserved&quot;:true,&quot;ValueBgColor&quot;:false,&quot;ValueFont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dt2wdSqLoF20Sha5X63_1608645037&quot;,&quot;DataType&quot;:1,&quot;ImageAutosize&quot;:1,&quot;ZIndexPreserved&quot;:true,&quot;ValueBgColor&quot;:false,&quot;ValueFont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JTA3zBVrDZrzF6DMlNS_1608645037&quot;,&quot;DataType&quot;:1,&quot;ImageAutosize&quot;:1,&quot;ZIndexPreserved&quot;:true,&quot;ValueBgColor&quot;:false,&quot;ValueFont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gEcPCGvkSUctEGaGbNP_1608645038&quot;,&quot;DataType&quot;:1,&quot;ImageAutosize&quot;:1,&quot;ZIndexPreserved&quot;:true,&quot;ValueBgColor&quot;:false,&quot;ValueFont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Ji1p2C61sWE3UHvFznq_1608645038&quot;,&quot;DataType&quot;:1,&quot;ImageAutosize&quot;:1,&quot;ZIndexPreserved&quot;:true,&quot;ValueBgColor&quot;:false,&quot;ValueFont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o9koEeBc24lVrqmg2eY_1608645039&quot;,&quot;DataType&quot;:1,&quot;ImageAutosize&quot;:1,&quot;ZIndexPreserved&quot;:true,&quot;ValueBgColor&quot;:false,&quot;ValueFont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DVt4fOd0uIQdvEX4Kev_1608645039&quot;,&quot;DataType&quot;:1,&quot;ImageAutosize&quot;:1,&quot;ZIndexPreserved&quot;:true,&quot;ValueBgColor&quot;:false,&quot;ValueFont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7Hrfu9IayN0iAM335ji_1608644971&quot;,&quot;DataType&quot;:1,&quot;ImageAutosize&quot;:1,&quot;ZIndexPreserved&quot;:true,&quot;ValueBgColor&quot;:false,&quot;ValueFont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uixNn8TNt9kxpMZnKwY_1608645040&quot;,&quot;DataType&quot;:1,&quot;ImageAutosize&quot;:1,&quot;ZIndexPreserved&quot;:true,&quot;ValueBgColor&quot;:false,&quot;ValueFont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hKvuf4yZTQtkETQ1LOa_1608645040&quot;,&quot;DataType&quot;:1,&quot;ImageAutosize&quot;:1,&quot;ZIndexPreserved&quot;:true,&quot;ValueBgColor&quot;:false,&quot;ValueFont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EsXQHrxse6Bw0CAsBMV_1608645040&quot;,&quot;DataType&quot;:1,&quot;ImageAutosize&quot;:1,&quot;ZIndexPreserved&quot;:true,&quot;ValueBgColor&quot;:false,&quot;ValueFont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JpbeiXXGGIgkvnjThVt_1608645040&quot;,&quot;DataType&quot;:1,&quot;ImageAutosize&quot;:1,&quot;ZIndexPreserved&quot;:true,&quot;ValueBgColor&quot;:false,&quot;ValueFont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PjwSirUn8yEB9gvPvoF_1608645041&quot;,&quot;DataType&quot;:1,&quot;ImageAutosize&quot;:1,&quot;ZIndexPreserved&quot;:true,&quot;ValueBgColor&quot;:false,&quot;ValueFont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2FiWZJVW6paDhH4qbI1_1608645041&quot;,&quot;DataType&quot;:1,&quot;ImageAutosize&quot;:1,&quot;ZIndexPreserved&quot;:true,&quot;ValueBgColor&quot;:false,&quot;ValueFont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8IH55AYW5gDtQILcGkj_1608645041&quot;,&quot;DataType&quot;:1,&quot;ImageAutosize&quot;:1,&quot;ZIndexPreserved&quot;:true,&quot;ValueBgColor&quot;:false,&quot;ValueFont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4ihrPzCCByqovsQ8Thq_1608645042&quot;,&quot;DataType&quot;:1,&quot;ImageAutosize&quot;:1,&quot;ZIndexPreserved&quot;:true,&quot;ValueBgColor&quot;:false,&quot;ValueFont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RSwnXW9qkdBTyYqw2t7_1608645047&quot;,&quot;DataType&quot;:1,&quot;ImageAutosize&quot;:1,&quot;ZIndexPreserved&quot;:true,&quot;ValueBgColor&quot;:false,&quot;ValueFont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3rwgzUdTPKfgpGF3dVa_1608645047&quot;,&quot;DataType&quot;:1,&quot;ImageAutosize&quot;:1,&quot;ZIndexPreserved&quot;:true,&quot;ValueBgColor&quot;:false,&quot;ValueFont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mtReFTbHag5Bhm4DHLl_1608644971&quot;,&quot;DataType&quot;:1,&quot;ImageAutosize&quot;:1,&quot;ZIndexPreserved&quot;:true,&quot;ValueBgColor&quot;:false,&quot;ValueFont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t0jFthvR0k4IZWph4jJ_1608645047&quot;,&quot;DataType&quot;:1,&quot;ImageAutosize&quot;:1,&quot;ZIndexPreserved&quot;:true,&quot;ValueBgColor&quot;:false,&quot;ValueFont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2K71NxhnNAe9k0cKBUb_1608645047&quot;,&quot;DataType&quot;:1,&quot;ImageAutosize&quot;:1,&quot;ZIndexPreserved&quot;:true,&quot;ValueBgColor&quot;:false,&quot;ValueFont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nN6XXgH95iwkkz1Nom3_1608645048&quot;,&quot;DataType&quot;:1,&quot;ImageAutosize&quot;:1,&quot;ZIndexPreserved&quot;:true,&quot;ValueBgColor&quot;:false,&quot;ValueFont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ewXSTf3KBsce2yDCoai_1608645048&quot;,&quot;DataType&quot;:1,&quot;ImageAutosize&quot;:1,&quot;ZIndexPreserved&quot;:true,&quot;ValueBgColor&quot;:false,&quot;ValueFont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OgauO9FzM2RA4np3Aqv_1608645049&quot;,&quot;DataType&quot;:1,&quot;ImageAutosize&quot;:1,&quot;ZIndexPreserved&quot;:true,&quot;ValueBgColor&quot;:false,&quot;ValueFont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nJJza9aoo53fmnPZkqc_1608645052&quot;,&quot;DataType&quot;:1,&quot;ImageAutosize&quot;:1,&quot;ZIndexPreserved&quot;:true,&quot;ValueBgColor&quot;:false,&quot;ValueFont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ofA1AFVvJ6MHM7Xiu0m_1608645053&quot;,&quot;DataType&quot;:1,&quot;ImageAutosize&quot;:1,&quot;ZIndexPreserved&quot;:true,&quot;ValueBgColor&quot;:false,&quot;ValueFont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qhpOs6IL6xRlDbDvCCu_1608645053&quot;,&quot;DataType&quot;:1,&quot;ImageAutosize&quot;:1,&quot;ZIndexPreserved&quot;:true,&quot;ValueBgColor&quot;:false,&quot;ValueFont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NcY50UaxZm2upHe65bl_1608645054&quot;,&quot;DataType&quot;:1,&quot;ImageAutosize&quot;:1,&quot;ZIndexPreserved&quot;:true,&quot;ValueBgColor&quot;:false,&quot;ValueFont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JoG7zKoWxCT8EhEsx3C_1608645054&quot;,&quot;DataType&quot;:1,&quot;ImageAutosize&quot;:1,&quot;ZIndexPreserved&quot;:true,&quot;ValueBgColor&quot;:false,&quot;ValueFont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KawZzBllEroHMg3qkaw_1608644971&quot;,&quot;DataType&quot;:1,&quot;ImageAutosize&quot;:1,&quot;ZIndexPreserved&quot;:true,&quot;ValueBgColor&quot;:false,&quot;ValueFont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x2sVhn8Kq4abVs1SRdc_1608645054&quot;,&quot;DataType&quot;:1,&quot;ImageAutosize&quot;:1,&quot;ZIndexPreserved&quot;:true,&quot;ValueBgColor&quot;:false,&quot;ValueFont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CwXyN4yXc5uNVRMVlZo_1608645054&quot;,&quot;DataType&quot;:1,&quot;ImageAutosize&quot;:1,&quot;ZIndexPreserved&quot;:true,&quot;ValueBgColor&quot;:false,&quot;ValueFont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03YD1xLxZzqPfxWPHvN_1608645054&quot;,&quot;DataType&quot;:1,&quot;ImageAutosize&quot;:1,&quot;ZIndexPreserved&quot;:true,&quot;ValueBgColor&quot;:false,&quot;ValueFont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8pYgXlArR4tAB20t5eZ_1608645056&quot;,&quot;DataType&quot;:1,&quot;ImageAutosize&quot;:1,&quot;ZIndexPreserved&quot;:true,&quot;ValueBgColor&quot;:false,&quot;ValueFont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9PCMZ87WEIo84vJOlTy_1608645056&quot;,&quot;DataType&quot;:1,&quot;ImageAutosize&quot;:1,&quot;ZIndexPreserved&quot;:true,&quot;ValueBgColor&quot;:false,&quot;ValueFont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WEIftkrjQ8PnYLivqE1_1608645056&quot;,&quot;DataType&quot;:1,&quot;ImageAutosize&quot;:1,&quot;ZIndexPreserved&quot;:true,&quot;ValueBgColor&quot;:false,&quot;ValueFont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mgPbvCuqN2kzgQDXJjN_1608645056&quot;,&quot;DataType&quot;:1,&quot;ImageAutosize&quot;:1,&quot;ZIndexPreserved&quot;:true,&quot;ValueBgColor&quot;:false,&quot;ValueFont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4KjvPSRLteW6vfZddhb_1608645056&quot;,&quot;DataType&quot;:1,&quot;ImageAutosize&quot;:1,&quot;ZIndexPreserved&quot;:true,&quot;ValueBgColor&quot;:false,&quot;ValueFont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ZzpHGYVakG9Kz7bwqyo_1608645057&quot;,&quot;DataType&quot;:1,&quot;ImageAutosize&quot;:1,&quot;ZIndexPreserved&quot;:true,&quot;ValueBgColor&quot;:false,&quot;ValueFont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cLhQ3qvq1RHdAfHNTVg_1608645057&quot;,&quot;DataType&quot;:1,&quot;ImageAutosize&quot;:1,&quot;ZIndexPreserved&quot;:true,&quot;ValueBgColor&quot;:false,&quot;ValueFont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T1LZ9pa2fzzpiX6cDh6_1608644971&quot;,&quot;DataType&quot;:1,&quot;ImageAutosize&quot;:1,&quot;ZIndexPreserved&quot;:true,&quot;ValueBgColor&quot;:false,&quot;ValueFont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2OAy2pWEdt4Te2LnYO4_1608645060&quot;,&quot;DataType&quot;:1,&quot;ImageAutosize&quot;:1,&quot;ZIndexPreserved&quot;:true,&quot;ValueBgColor&quot;:false,&quot;ValueFont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j3z8I9VUNmhArnqPdhe_1608645061&quot;,&quot;DataType&quot;:1,&quot;ImageAutosize&quot;:1,&quot;ZIndexPreserved&quot;:true,&quot;ValueBgColor&quot;:false,&quot;ValueFont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mSoHU4Ia2lKAiojeQHZ_1608645061&quot;,&quot;DataType&quot;:1,&quot;ImageAutosize&quot;:1,&quot;ZIndexPreserved&quot;:true,&quot;ValueBgColor&quot;:false,&quot;ValueFont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zTLoJrzpysUtMG6iHiO_1608645061&quot;,&quot;DataType&quot;:1,&quot;ImageAutosize&quot;:1,&quot;ZIndexPreserved&quot;:true,&quot;ValueBgColor&quot;:false,&quot;ValueFont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UVaZK0Y7vxTykbPX4zG_1608645061&quot;,&quot;DataType&quot;:1,&quot;ImageAutosize&quot;:1,&quot;ZIndexPreserved&quot;:true,&quot;ValueBgColor&quot;:false,&quot;ValueFont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HZwoYjGEo64YhyqtiFe_1608645061&quot;,&quot;DataType&quot;:1,&quot;ImageAutosize&quot;:1,&quot;ZIndexPreserved&quot;:true,&quot;ValueBgColor&quot;:false,&quot;ValueFont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6hBDNlpvdkmaGNR1OQt_1608645065&quot;,&quot;DataType&quot;:1,&quot;ImageAutosize&quot;:1,&quot;ZIndexPreserved&quot;:true,&quot;ValueBgColor&quot;:false,&quot;ValueFont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tkt62jKMSrVCT8ZhMaR_1608645065&quot;,&quot;DataType&quot;:1,&quot;ImageAutosize&quot;:1,&quot;ZIndexPreserved&quot;:true,&quot;ValueBgColor&quot;:false,&quot;ValueFont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DFCDXlBJgpu7uMBG33O_1608645065&quot;,&quot;DataType&quot;:1,&quot;ImageAutosize&quot;:1,&quot;ZIndexPreserved&quot;:true,&quot;ValueBgColor&quot;:false,&quot;ValueFont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i2zR7uiWJRCdOMEsr8t_1608645065&quot;,&quot;DataType&quot;:1,&quot;ImageAutosize&quot;:1,&quot;ZIndexPreserved&quot;:true,&quot;ValueBgColor&quot;:false,&quot;ValueFont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E1NYvShwAjTT73VWNrj_1608644967&quot;,&quot;DataType&quot;:1,&quot;ImageAutosize&quot;:1,&quot;ZIndexPreserved&quot;:true,&quot;ValueBgColor&quot;:false,&quot;ValueFont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2aHu2OvBKXjVI1I5RzS_1608644972&quot;,&quot;DataType&quot;:1,&quot;ImageAutosize&quot;:1,&quot;ZIndexPreserved&quot;:true,&quot;ValueBgColor&quot;:false,&quot;ValueFont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jfHDEsL1yEok91OcD7D_1608645065&quot;,&quot;DataType&quot;:1,&quot;ImageAutosize&quot;:1,&quot;ZIndexPreserved&quot;:true,&quot;ValueBgColor&quot;:false,&quot;ValueFont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VMnd4IGqNVILOCyxfwo_1608645066&quot;,&quot;DataType&quot;:1,&quot;ImageAutosize&quot;:1,&quot;ZIndexPreserved&quot;:true,&quot;ValueBgColor&quot;:false,&quot;ValueFont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nsz1UOls6Hwmvkp3uV3_1608645070&quot;,&quot;DataType&quot;:1,&quot;ImageAutosize&quot;:1,&quot;ZIndexPreserved&quot;:true,&quot;ValueBgColor&quot;:false,&quot;ValueFont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DmyjjHzc88c35lNPufG_1608645070&quot;,&quot;DataType&quot;:1,&quot;ImageAutosize&quot;:1,&quot;ZIndexPreserved&quot;:true,&quot;ValueBgColor&quot;:false,&quot;ValueFont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0CqFzqTL9FQGzfFpESM_1608645071&quot;,&quot;DataType&quot;:1,&quot;ImageAutosize&quot;:1,&quot;ZIndexPreserved&quot;:true,&quot;ValueBgColor&quot;:false,&quot;ValueFont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5jsRTX5SRMIASHUTWI2_1608645071&quot;,&quot;DataType&quot;:1,&quot;ImageAutosize&quot;:1,&quot;ZIndexPreserved&quot;:true,&quot;ValueBgColor&quot;:false,&quot;ValueFont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d8pmI4stAN4hZo4VmdW_1608645071&quot;,&quot;DataType&quot;:1,&quot;ImageAutosize&quot;:1,&quot;ZIndexPreserved&quot;:true,&quot;ValueBgColor&quot;:false,&quot;ValueFont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elRpmCzCI6ghB5yoFDI_1608645071&quot;,&quot;DataType&quot;:1,&quot;ImageAutosize&quot;:1,&quot;ZIndexPreserved&quot;:true,&quot;ValueBgColor&quot;:false,&quot;ValueFont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ji330Kbp7GqjrIQwqBh_1608645072&quot;,&quot;DataType&quot;:1,&quot;ImageAutosize&quot;:1,&quot;ZIndexPreserved&quot;:true,&quot;ValueBgColor&quot;:false,&quot;ValueFont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GMBiYvY6UE2fny34XKU_1608645073&quot;,&quot;DataType&quot;:1,&quot;ImageAutosize&quot;:1,&quot;ZIndexPreserved&quot;:true,&quot;ValueBgColor&quot;:false,&quot;ValueFont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fQ805qNpcLc7syJOn6P_1608644972&quot;,&quot;DataType&quot;:1,&quot;ImageAutosize&quot;:1,&quot;ZIndexPreserved&quot;:true,&quot;ValueBgColor&quot;:false,&quot;ValueFont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BktoEjbk6KpEhYqol0j_1608645073&quot;,&quot;DataType&quot;:1,&quot;ImageAutosize&quot;:1,&quot;ZIndexPreserved&quot;:true,&quot;ValueBgColor&quot;:false,&quot;ValueFont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aZvBDueLlN9DaWcpO88_1608645073&quot;,&quot;DataType&quot;:1,&quot;ImageAutosize&quot;:1,&quot;ZIndexPreserved&quot;:true,&quot;ValueBgColor&quot;:false,&quot;ValueFont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eEWKjTGpduhu424UxFd_1608645073&quot;,&quot;DataType&quot;:1,&quot;ImageAutosize&quot;:1,&quot;ZIndexPreserved&quot;:true,&quot;ValueBgColor&quot;:false,&quot;ValueFont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FrYR5lkAqiwQ3tai82w_1608645074&quot;,&quot;DataType&quot;:1,&quot;ImageAutosize&quot;:1,&quot;ZIndexPreserved&quot;:true,&quot;ValueBgColor&quot;:false,&quot;ValueFont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CooI2x6mC3oXEcdsTQc_1608645079&quot;,&quot;DataType&quot;:1,&quot;ImageAutosize&quot;:1,&quot;ZIndexPreserved&quot;:true,&quot;ValueBgColor&quot;:false,&quot;ValueFont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FpepGGdFphiWMplKhrt_1608645079&quot;,&quot;DataType&quot;:1,&quot;ImageAutosize&quot;:1,&quot;ZIndexPreserved&quot;:true,&quot;ValueBgColor&quot;:false,&quot;ValueFont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MCdYEwtQBfPHrVwdmA7_1608645079&quot;,&quot;DataType&quot;:1,&quot;ImageAutosize&quot;:1,&quot;ZIndexPreserved&quot;:true,&quot;ValueBgColor&quot;:false,&quot;ValueFont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7RqYUKp1ADJQJoT9fcW_1608645079&quot;,&quot;DataType&quot;:1,&quot;ImageAutosize&quot;:1,&quot;ZIndexPreserved&quot;:true,&quot;ValueBgColor&quot;:false,&quot;ValueFont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mMNAS5VUChUv55pFhy6_1608645079&quot;,&quot;DataType&quot;:1,&quot;ImageAutosize&quot;:1,&quot;ZIndexPreserved&quot;:true,&quot;ValueBgColor&quot;:false,&quot;ValueFont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SlY8uXrU5nBIH03cAZd_1608645083&quot;,&quot;DataType&quot;:1,&quot;ImageAutosize&quot;:1,&quot;ZIndexPreserved&quot;:true,&quot;ValueBgColor&quot;:false,&quot;ValueFont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VAno9ANlSh2ZeyHSXOO_1608644973&quot;,&quot;DataType&quot;:1,&quot;ImageAutosize&quot;:1,&quot;ZIndexPreserved&quot;:true,&quot;ValueBgColor&quot;:false,&quot;ValueFont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Uf5rPlepZNOFy80R9du_1608645083&quot;,&quot;DataType&quot;:1,&quot;ImageAutosize&quot;:1,&quot;ZIndexPreserved&quot;:true,&quot;ValueBgColor&quot;:false,&quot;ValueFont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1fN8mZ9R2PNcFCmiQHH_1608645083&quot;,&quot;DataType&quot;:1,&quot;ImageAutosize&quot;:1,&quot;ZIndexPreserved&quot;:true,&quot;ValueBgColor&quot;:false,&quot;ValueFont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3JCAi6NMiVFxRqwDVVd_1608645083&quot;,&quot;DataType&quot;:1,&quot;ImageAutosize&quot;:1,&quot;ZIndexPreserved&quot;:true,&quot;ValueBgColor&quot;:false,&quot;ValueFont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htxSGNSg4LKdpuoKhAf_1608645084&quot;,&quot;DataType&quot;:1,&quot;ImageAutosize&quot;:1,&quot;ZIndexPreserved&quot;:true,&quot;ValueBgColor&quot;:false,&quot;ValueFont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Jp2R5a0X7p9yiA5CWr5_1608645085&quot;,&quot;DataType&quot;:1,&quot;ImageAutosize&quot;:1,&quot;ZIndexPreserved&quot;:true,&quot;ValueBgColor&quot;:false,&quot;ValueFont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icjFqjnzGHLTN47kfEJ_1608645085&quot;,&quot;DataType&quot;:1,&quot;ImageAutosize&quot;:1,&quot;ZIndexPreserved&quot;:true,&quot;ValueBgColor&quot;:false,&quot;ValueFont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Nz9wHlKfNa4hvjYIYge_1608645085&quot;,&quot;DataType&quot;:1,&quot;ImageAutosize&quot;:1,&quot;ZIndexPreserved&quot;:true,&quot;ValueBgColor&quot;:false,&quot;ValueFont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2Xlr6cvsugxS0t6qcJM_1608645085&quot;,&quot;DataType&quot;:1,&quot;ImageAutosize&quot;:1,&quot;ZIndexPreserved&quot;:true,&quot;ValueBgColor&quot;:false,&quot;ValueFont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k9gU9yxRDUVh1WkFhc1_1608645086&quot;,&quot;DataType&quot;:1,&quot;ImageAutosize&quot;:1,&quot;ZIndexPreserved&quot;:true,&quot;ValueBgColor&quot;:false,&quot;ValueFont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aWG9WfyGIwEFZlpLoc4_1608645088&quot;,&quot;DataType&quot;:1,&quot;ImageAutosize&quot;:1,&quot;ZIndexPreserved&quot;:true,&quot;ValueBgColor&quot;:false,&quot;ValueFont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54WWIGOVmg2xE3U1G9O_1608644973&quot;,&quot;DataType&quot;:1,&quot;ImageAutosize&quot;:1,&quot;ZIndexPreserved&quot;:true,&quot;ValueBgColor&quot;:false,&quot;ValueFont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mENOao3UuhZ8NG6iagn_1608645088&quot;,&quot;DataType&quot;:1,&quot;ImageAutosize&quot;:1,&quot;ZIndexPreserved&quot;:true,&quot;ValueBgColor&quot;:false,&quot;ValueFont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dCkGu670bcOqE0ys0Fh_1608645089&quot;,&quot;DataType&quot;:1,&quot;ImageAutosize&quot;:1,&quot;ZIndexPreserved&quot;:true,&quot;ValueBgColor&quot;:false,&quot;ValueFont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9MaPiodqYpiTlvCdoD1_1608645089&quot;,&quot;DataType&quot;:1,&quot;ImageAutosize&quot;:1,&quot;ZIndexPreserved&quot;:true,&quot;ValueBgColor&quot;:false,&quot;ValueFont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iFS1LFs1nLUi5m9xs9T_1608645089&quot;,&quot;DataType&quot;:1,&quot;ImageAutosize&quot;:1,&quot;ZIndexPreserved&quot;:true,&quot;ValueBgColor&quot;:false,&quot;ValueFont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rwavjEIMirC173mpJxy_1608645090&quot;,&quot;DataType&quot;:1,&quot;ImageAutosize&quot;:1,&quot;ZIndexPreserved&quot;:true,&quot;ValueBgColor&quot;:false,&quot;ValueFont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K3tE8IpAJGalF2EbZJK_1608645090&quot;,&quot;DataType&quot;:1,&quot;ImageAutosize&quot;:1,&quot;ZIndexPreserved&quot;:true,&quot;ValueBgColor&quot;:false,&quot;ValueFont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Yl3tlaEFEHkMWuheOWQ_1608645090&quot;,&quot;DataType&quot;:1,&quot;ImageAutosize&quot;:1,&quot;ZIndexPreserved&quot;:true,&quot;ValueBgColor&quot;:false,&quot;ValueFont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lr6KhBKzomLoRI59E4l_1608645090&quot;,&quot;DataType&quot;:1,&quot;ImageAutosize&quot;:1,&quot;ZIndexPreserved&quot;:true,&quot;ValueBgColor&quot;:false,&quot;ValueFont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zcK7vNwqNxkDYuqmww0_1608645090&quot;,&quot;DataType&quot;:1,&quot;ImageAutosize&quot;:1,&quot;ZIndexPreserved&quot;:true,&quot;ValueBgColor&quot;:false,&quot;ValueFont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PlObCgMKsoiNv4nnjkF_1608645091&quot;,&quot;DataType&quot;:1,&quot;ImageAutosize&quot;:1,&quot;ZIndexPreserved&quot;:true,&quot;ValueBgColor&quot;:false,&quot;ValueFont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JhKlznzkocvPYDDZcLv_1608644973&quot;,&quot;DataType&quot;:1,&quot;ImageAutosize&quot;:1,&quot;ZIndexPreserved&quot;:true,&quot;ValueBgColor&quot;:false,&quot;ValueFont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LpwWJfrY8RZAhttEUXr_1608645091&quot;,&quot;DataType&quot;:1,&quot;ImageAutosize&quot;:1,&quot;ZIndexPreserved&quot;:true,&quot;ValueBgColor&quot;:false,&quot;ValueFont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wgqr9kQYAAlogWJ3cAm_1608645091&quot;,&quot;DataType&quot;:1,&quot;ImageAutosize&quot;:1,&quot;ZIndexPreserved&quot;:true,&quot;ValueBgColor&quot;:false,&quot;ValueFont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wLBVLRBNtEBw7s87YaV_1608645092&quot;,&quot;DataType&quot;:1,&quot;ImageAutosize&quot;:1,&quot;ZIndexPreserved&quot;:true,&quot;ValueBgColor&quot;:false,&quot;ValueFont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9WPW2PTIlHB30pSYmjk_1608645092&quot;,&quot;DataType&quot;:1,&quot;ImageAutosize&quot;:1,&quot;ZIndexPreserved&quot;:true,&quot;ValueBgColor&quot;:false,&quot;ValueFont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wyN0Dvn8mpvIBQgH7bB_1608645093&quot;,&quot;DataType&quot;:1,&quot;ImageAutosize&quot;:1,&quot;ZIndexPreserved&quot;:true,&quot;ValueBgColor&quot;:false,&quot;ValueFont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BuKwR86fRkJUpSNGj9o_1608645093&quot;,&quot;DataType&quot;:1,&quot;ImageAutosize&quot;:1,&quot;ZIndexPreserved&quot;:true,&quot;ValueBgColor&quot;:false,&quot;ValueFont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hY1utORyJg7ws9ZbFGi_1608645093&quot;,&quot;DataType&quot;:1,&quot;ImageAutosize&quot;:1,&quot;ZIndexPreserved&quot;:true,&quot;ValueBgColor&quot;:false,&quot;ValueFont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xmqSgav8UoUGXFAEkx1_1608645093&quot;,&quot;DataType&quot;:1,&quot;ImageAutosize&quot;:1,&quot;ZIndexPreserved&quot;:true,&quot;ValueBgColor&quot;:false,&quot;ValueFont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0DHYoipbjtyapSmwnfo_1608645093&quot;,&quot;DataType&quot;:1,&quot;ImageAutosize&quot;:1,&quot;ZIndexPreserved&quot;:true,&quot;ValueBgColor&quot;:false,&quot;ValueFont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FD8MOqY3vuCmpy7bJFR_1608645095&quot;,&quot;DataType&quot;:1,&quot;ImageAutosize&quot;:1,&quot;ZIndexPreserved&quot;:true,&quot;ValueBgColor&quot;:false,&quot;ValueFont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XEhO8KUiiu8QeZLkN5V_1608644973&quot;,&quot;DataType&quot;:1,&quot;ImageAutosize&quot;:1,&quot;ZIndexPreserved&quot;:true,&quot;ValueBgColor&quot;:false,&quot;ValueFont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YadU7qH3nU1Lj4G4Myq_1608645095&quot;,&quot;DataType&quot;:1,&quot;ImageAutosize&quot;:1,&quot;ZIndexPreserved&quot;:true,&quot;ValueBgColor&quot;:false,&quot;ValueFont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NiT0m6y82QK5TDZDK1y_1608645095&quot;,&quot;DataType&quot;:1,&quot;ImageAutosize&quot;:1,&quot;ZIndexPreserved&quot;:true,&quot;ValueBgColor&quot;:false,&quot;ValueFont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xP1SPF2uzFbP72Q0ibc_1608645095&quot;,&quot;DataType&quot;:1,&quot;ImageAutosize&quot;:1,&quot;ZIndexPreserved&quot;:true,&quot;ValueBgColor&quot;:false,&quot;ValueFont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Ld4N6TGXBSfXrWJ2SDN_1608645096&quot;,&quot;DataType&quot;:1,&quot;ImageAutosize&quot;:1,&quot;ZIndexPreserved&quot;:true,&quot;ValueBgColor&quot;:false,&quot;ValueFont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awJDcupDTvbVADoqCTs_1608645096&quot;,&quot;DataType&quot;:1,&quot;ImageAutosize&quot;:1,&quot;ZIndexPreserved&quot;:true,&quot;ValueBgColor&quot;:false,&quot;ValueFont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deL4arrG8j9iugroAmi_1608645099&quot;,&quot;DataType&quot;:1,&quot;ImageAutosize&quot;:1,&quot;ZIndexPreserved&quot;:true,&quot;ValueBgColor&quot;:false,&quot;ValueFont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qYiFBLZiBAshOA7Owiw_1608645099&quot;,&quot;DataType&quot;:1,&quot;ImageAutosize&quot;:1,&quot;ZIndexPreserved&quot;:true,&quot;ValueBgColor&quot;:false,&quot;ValueFont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YHIIX3hl0Y67PEY1z4O_1608645100&quot;,&quot;DataType&quot;:1,&quot;ImageAutosize&quot;:1,&quot;ZIndexPreserved&quot;:true,&quot;ValueBgColor&quot;:false,&quot;ValueFont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dD0F6vzUD8sPxdTp9P0_1608645100&quot;,&quot;DataType&quot;:1,&quot;ImageAutosize&quot;:1,&quot;ZIndexPreserved&quot;:true,&quot;ValueBgColor&quot;:false,&quot;ValueFont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zZxpXIO2AoaVvGBXAkQ_1608644974&quot;,&quot;DataType&quot;:1,&quot;ImageAutosize&quot;:1,&quot;ZIndexPreserved&quot;:true,&quot;ValueBgColor&quot;:false,&quot;ValueFont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sVRDa87xuhiKXLwxk4O_1608645103&quot;,&quot;DataType&quot;:1,&quot;ImageAutosize&quot;:1,&quot;ZIndexPreserved&quot;:true,&quot;ValueBgColor&quot;:false,&quot;ValueFont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lh3MhD5vXUuaVyaj0bi_1608645104&quot;,&quot;DataType&quot;:1,&quot;ImageAutosize&quot;:1,&quot;ZIndexPreserved&quot;:true,&quot;ValueBgColor&quot;:false,&quot;ValueFont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RBHjMaxO4w1E4smYxHA_1608645104&quot;,&quot;DataType&quot;:1,&quot;ImageAutosize&quot;:1,&quot;ZIndexPreserved&quot;:true,&quot;ValueBgColor&quot;:false,&quot;ValueFont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HTqvzG3nwVp8B4Sgfhb_1608645105&quot;,&quot;DataType&quot;:1,&quot;ImageAutosize&quot;:1,&quot;ZIndexPreserved&quot;:true,&quot;ValueBgColor&quot;:false,&quot;ValueFont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ZbCm4kUl6AMnABmcZdx_1608645105&quot;,&quot;DataType&quot;:1,&quot;ImageAutosize&quot;:1,&quot;ZIndexPreserved&quot;:true,&quot;ValueBgColor&quot;:false,&quot;ValueFont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y7cdDex0tgYQELdNsoJ_1608645105&quot;,&quot;DataType&quot;:1,&quot;ImageAutosize&quot;:1,&quot;ZIndexPreserved&quot;:true,&quot;ValueBgColor&quot;:false,&quot;ValueFont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KfJoGyEiZWB3BLYxCGi_1608645106&quot;,&quot;DataType&quot;:1,&quot;ImageAutosize&quot;:1,&quot;ZIndexPreserved&quot;:true,&quot;ValueBgColor&quot;:false,&quot;ValueFont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ZopifUbq0TujoqLeeaM_1608645106&quot;,&quot;DataType&quot;:1,&quot;ImageAutosize&quot;:1,&quot;ZIndexPreserved&quot;:true,&quot;ValueBgColor&quot;:false,&quot;ValueFont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qCb5Ime0KKR68OHWS2z_1608645106&quot;,&quot;DataType&quot;:1,&quot;ImageAutosize&quot;:1,&quot;ZIndexPreserved&quot;:true,&quot;ValueBgColor&quot;:false,&quot;ValueFont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NmWNJSPt67rXgc8buaO_1608645106&quot;,&quot;DataType&quot;:1,&quot;ImageAutosize&quot;:1,&quot;ZIndexPreserved&quot;:true,&quot;ValueBgColor&quot;:false,&quot;ValueFont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9hHGqEk1mbpQh3SO41j_1608644974&quot;,&quot;DataType&quot;:1,&quot;ImageAutosize&quot;:1,&quot;ZIndexPreserved&quot;:true,&quot;ValueBgColor&quot;:false,&quot;ValueFont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v2Xvnf9B2RgSRAYFUt8_1608645107&quot;,&quot;DataType&quot;:1,&quot;ImageAutosize&quot;:1,&quot;ZIndexPreserved&quot;:true,&quot;ValueBgColor&quot;:false,&quot;ValueFont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v8h0wUfC6EJfYTuoEjK_1608645108&quot;,&quot;DataType&quot;:1,&quot;ImageAutosize&quot;:1,&quot;ZIndexPreserved&quot;:true,&quot;ValueBgColor&quot;:false,&quot;ValueFont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OlD37tr1IluECxG9kD0_1608645108&quot;,&quot;DataType&quot;:1,&quot;ImageAutosize&quot;:1,&quot;ZIndexPreserved&quot;:true,&quot;ValueBgColor&quot;:false,&quot;ValueFont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yufJBKcLWoSmmYi4L4l_1608645108&quot;,&quot;DataType&quot;:1,&quot;ImageAutosize&quot;:1,&quot;ZIndexPreserved&quot;:true,&quot;ValueBgColor&quot;:false,&quot;ValueFont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BaB0xGw7b3NEV6itjYR_1608645108&quot;,&quot;DataType&quot;:1,&quot;ImageAutosize&quot;:1,&quot;ZIndexPreserved&quot;:true,&quot;ValueBgColor&quot;:false,&quot;ValueFont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fTuHUiCmRq4B0S9gZof_1608645108&quot;,&quot;DataType&quot;:1,&quot;ImageAutosize&quot;:1,&quot;ZIndexPreserved&quot;:true,&quot;ValueBgColor&quot;:false,&quot;ValueFont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JB0cRQ3w556vKmYnu3K_1608645109&quot;,&quot;DataType&quot;:1,&quot;ImageAutosize&quot;:1,&quot;ZIndexPreserved&quot;:true,&quot;ValueBgColor&quot;:false,&quot;ValueFont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K73brppatZRP9PDg7ul_1608645109&quot;,&quot;DataType&quot;:1,&quot;ImageAutosize&quot;:1,&quot;ZIndexPreserved&quot;:true,&quot;ValueBgColor&quot;:false,&quot;ValueFont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QPNHx0tqKv52jaepj5D_1608645109&quot;,&quot;DataType&quot;:1,&quot;ImageAutosize&quot;:1,&quot;ZIndexPreserved&quot;:true,&quot;ValueBgColor&quot;:false,&quot;ValueFont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tDX73Sc0JLGgnC712TE_1608645109&quot;,&quot;DataType&quot;:1,&quot;ImageAutosize&quot;:1,&quot;ZIndexPreserved&quot;:true,&quot;ValueBgColor&quot;:false,&quot;ValueFont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G0wZsouklpg34SRIJvT_1608644974&quot;,&quot;DataType&quot;:1,&quot;ImageAutosize&quot;:1,&quot;ZIndexPreserved&quot;:true,&quot;ValueBgColor&quot;:false,&quot;ValueFont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8LjRhkJvmU1FWDYvGig_1608645110&quot;,&quot;DataType&quot;:1,&quot;ImageAutosize&quot;:1,&quot;ZIndexPreserved&quot;:true,&quot;ValueBgColor&quot;:false,&quot;ValueFont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i2PAIRt5MgoYzfXV88o_1608645110&quot;,&quot;DataType&quot;:1,&quot;ImageAutosize&quot;:1,&quot;ZIndexPreserved&quot;:true,&quot;ValueBgColor&quot;:false,&quot;ValueFont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sdEiDiRPQDUVIb8ysNa_1608645110&quot;,&quot;DataType&quot;:1,&quot;ImageAutosize&quot;:1,&quot;ZIndexPreserved&quot;:true,&quot;ValueBgColor&quot;:false,&quot;ValueFont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zqYAIumoRD20liPXzl8_1608645113&quot;,&quot;DataType&quot;:1,&quot;ImageAutosize&quot;:1,&quot;ZIndexPreserved&quot;:true,&quot;ValueBgColor&quot;:false,&quot;ValueFont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rudNQkntMEjr3AUZ2jj_1608645113&quot;,&quot;DataType&quot;:1,&quot;ImageAutosize&quot;:1,&quot;ZIndexPreserved&quot;:true,&quot;ValueBgColor&quot;:false,&quot;ValueFont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fePx3oJcwGr6HHAUJMV_1608645113&quot;,&quot;DataType&quot;:1,&quot;ImageAutosize&quot;:1,&quot;ZIndexPreserved&quot;:true,&quot;ValueBgColor&quot;:false,&quot;ValueFont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PQUoJ72dALpz2dJKKkU_1608645114&quot;,&quot;DataType&quot;:1,&quot;ImageAutosize&quot;:1,&quot;ZIndexPreserved&quot;:true,&quot;ValueBgColor&quot;:false,&quot;ValueFont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ghWu92FjoYJVBiDhACe_1608645114&quot;,&quot;DataType&quot;:1,&quot;ImageAutosize&quot;:1,&quot;ZIndexPreserved&quot;:true,&quot;ValueBgColor&quot;:false,&quot;ValueFont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Lq1WRXq9KYErG8d2xaE_1608645114&quot;,&quot;DataType&quot;:1,&quot;ImageAutosize&quot;:1,&quot;ZIndexPreserved&quot;:true,&quot;ValueBgColor&quot;:false,&quot;ValueFont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WCbwPd067rdgTbs6vid_1608645114&quot;,&quot;DataType&quot;:1,&quot;ImageAutosize&quot;:1,&quot;ZIndexPreserved&quot;:true,&quot;ValueBgColor&quot;:false,&quot;ValueFont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ShaPVDlvGMSJjOG5ImD_1608644974&quot;,&quot;DataType&quot;:1,&quot;ImageAutosize&quot;:1,&quot;ZIndexPreserved&quot;:true,&quot;ValueBgColor&quot;:false,&quot;ValueFont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nLxUg61vPgYBxmqDgbj_1608645115&quot;,&quot;DataType&quot;:1,&quot;ImageAutosize&quot;:1,&quot;ZIndexPreserved&quot;:true,&quot;ValueBgColor&quot;:false,&quot;ValueFont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FiUxqUB4hvbSyHmFkmu_1608645115&quot;,&quot;DataType&quot;:1,&quot;ImageAutosize&quot;:1,&quot;ZIndexPreserved&quot;:true,&quot;ValueBgColor&quot;:false,&quot;ValueFont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rZmxfSWTqDvH6zDkWwB_1608645115&quot;,&quot;DataType&quot;:1,&quot;ImageAutosize&quot;:1,&quot;ZIndexPreserved&quot;:true,&quot;ValueBgColor&quot;:false,&quot;ValueFontColor&quot;:false}"/>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o8twBe0cheKfaY6s9B6_1608645116&quot;,&quot;DataType&quot;:1,&quot;ImageAutosize&quot;:1,&quot;ZIndexPreserved&quot;:true,&quot;ValueBgColor&quot;:false,&quot;ValueFont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dxZktgGj156hvlb7CUE_1608645116&quot;,&quot;DataType&quot;:1,&quot;ImageAutosize&quot;:1,&quot;ZIndexPreserved&quot;:true,&quot;ValueBgColor&quot;:false,&quot;ValueFont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dhm9l2VtDB5WujbViUh_1608645116&quot;,&quot;DataType&quot;:1,&quot;ImageAutosize&quot;:1,&quot;ZIndexPreserved&quot;:true,&quot;ValueBgColor&quot;:false,&quot;ValueFont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hyUk66y0sXXD0esZO10_1608645117&quot;,&quot;DataType&quot;:1,&quot;ImageAutosize&quot;:1,&quot;ZIndexPreserved&quot;:true,&quot;ValueBgColor&quot;:false,&quot;ValueFont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xzQxwRbqCl5LP5EwC4V_1608645117&quot;,&quot;DataType&quot;:1,&quot;ImageAutosize&quot;:1,&quot;ZIndexPreserved&quot;:true,&quot;ValueBgColor&quot;:false,&quot;ValueFont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n5tdeSYTvieDkIkMa5E_1608645117&quot;,&quot;DataType&quot;:1,&quot;ImageAutosize&quot;:1,&quot;ZIndexPreserved&quot;:true,&quot;ValueBgColor&quot;:false,&quot;ValueFont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UDlQBaT1gdX1DdywFIM_1608645117&quot;,&quot;DataType&quot;:1,&quot;ImageAutosize&quot;:1,&quot;ZIndexPreserved&quot;:true,&quot;ValueBgColor&quot;:false,&quot;ValueFont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Df0XESNV7UIekYxdz2n_1608644967&quot;,&quot;DataType&quot;:1,&quot;ImageAutosize&quot;:1,&quot;ZIndexPreserved&quot;:true,&quot;ValueBgColor&quot;:false,&quot;ValueFont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tE4D3qQjoyD42sUrWmv_1608644974&quot;,&quot;DataType&quot;:1,&quot;ImageAutosize&quot;:1,&quot;ZIndexPreserved&quot;:true,&quot;ValueBgColor&quot;:false,&quot;ValueFont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UJu3EuvNHv6h93SYu7n_1608645117&quot;,&quot;DataType&quot;:1,&quot;ImageAutosize&quot;:1,&quot;ZIndexPreserved&quot;:true,&quot;ValueBgColor&quot;:false,&quot;ValueFont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z3GrJXcsEX8xfmBgtRB_1608645118&quot;,&quot;DataType&quot;:1,&quot;ImageAutosize&quot;:1,&quot;ZIndexPreserved&quot;:true,&quot;ValueBgColor&quot;:false,&quot;ValueFont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PFzwQQQgiGzWzf0ViJs_1608645121&quot;,&quot;DataType&quot;:1,&quot;ImageAutosize&quot;:1,&quot;ZIndexPreserved&quot;:true,&quot;ValueBgColor&quot;:false,&quot;ValueFont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Bbod8ewuic3j6VG22gO_1608645122&quot;,&quot;DataType&quot;:1,&quot;ImageAutosize&quot;:1,&quot;ZIndexPreserved&quot;:true,&quot;ValueBgColor&quot;:false,&quot;ValueFont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uSUJcpWMPYV3AnAix7T_1608645122&quot;,&quot;DataType&quot;:1,&quot;ImageAutosize&quot;:1,&quot;ZIndexPreserved&quot;:true,&quot;ValueBgColor&quot;:false,&quot;ValueFont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5EumatfRrjX3ez5PMEI_1608645122&quot;,&quot;DataType&quot;:1,&quot;ImageAutosize&quot;:1,&quot;ZIndexPreserved&quot;:true,&quot;ValueBgColor&quot;:false,&quot;ValueFont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R3LvInEY39RHAj6R65W_1608645122&quot;,&quot;DataType&quot;:1,&quot;ImageAutosize&quot;:1,&quot;ZIndexPreserved&quot;:true,&quot;ValueBgColor&quot;:false,&quot;ValueFont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z7oZbF40fs8R18LBgZ1_1608645122&quot;,&quot;DataType&quot;:1,&quot;ImageAutosize&quot;:1,&quot;ZIndexPreserved&quot;:true,&quot;ValueBgColor&quot;:false,&quot;ValueFont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fIafW5R51ZJIoRa7cpB_1608645123&quot;,&quot;DataType&quot;:1,&quot;ImageAutosize&quot;:1,&quot;ZIndexPreserved&quot;:true,&quot;ValueBgColor&quot;:false,&quot;ValueFont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ovdqxvfEMnXcMgldBJa_1608645123&quot;,&quot;DataType&quot;:1,&quot;ImageAutosize&quot;:1,&quot;ZIndexPreserved&quot;:true,&quot;ValueBgColor&quot;:false,&quot;ValueFont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k0YJclm6sXVDmItOwFZ_1608644975&quot;,&quot;DataType&quot;:1,&quot;ImageAutosize&quot;:1,&quot;ZIndexPreserved&quot;:true,&quot;ValueBgColor&quot;:false,&quot;ValueFont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f4LBC3XcdlDXF164g17_1608645123&quot;,&quot;DataType&quot;:1,&quot;ImageAutosize&quot;:1,&quot;ZIndexPreserved&quot;:true,&quot;ValueBgColor&quot;:false,&quot;ValueFont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nYiDx7t2VlNURzbPeOU_1608645126&quot;,&quot;DataType&quot;:1,&quot;ImageAutosize&quot;:1,&quot;ZIndexPreserved&quot;:true,&quot;ValueBgColor&quot;:false,&quot;ValueFont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TSDYS2OWD5fgcJ9WaGS_1608645127&quot;,&quot;DataType&quot;:1,&quot;ImageAutosize&quot;:1,&quot;ZIndexPreserved&quot;:true,&quot;ValueBgColor&quot;:false,&quot;ValueFont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jqQk1dQpj93pRB6tguI_1608645127&quot;,&quot;DataType&quot;:1,&quot;ImageAutosize&quot;:1,&quot;ZIndexPreserved&quot;:true,&quot;ValueBgColor&quot;:false,&quot;ValueFont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16A1rHqk8lpPftMUKoj_1608645127&quot;,&quot;DataType&quot;:1,&quot;ImageAutosize&quot;:1,&quot;ZIndexPreserved&quot;:true,&quot;ValueBgColor&quot;:false,&quot;ValueFont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ntvFFxGFynyJPM9MXlH_1608645127&quot;,&quot;DataType&quot;:1,&quot;ImageAutosize&quot;:1,&quot;ZIndexPreserved&quot;:true,&quot;ValueBgColor&quot;:false,&quot;ValueFont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rBr18OHJllGpC5pAqEC_1608645128&quot;,&quot;DataType&quot;:1,&quot;ImageAutosize&quot;:1,&quot;ZIndexPreserved&quot;:true,&quot;ValueBgColor&quot;:false,&quot;ValueFont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3AmUfffDEpqCOmfycFO_1608645130&quot;,&quot;DataType&quot;:1,&quot;ImageAutosize&quot;:1,&quot;ZIndexPreserved&quot;:true,&quot;ValueBgColor&quot;:false,&quot;ValueFont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wlpPQv2N2ZySRNM3gut_1608645130&quot;,&quot;DataType&quot;:1,&quot;ImageAutosize&quot;:1,&quot;ZIndexPreserved&quot;:true,&quot;ValueBgColor&quot;:false,&quot;ValueFont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3Zj0vIZBrjrjdSewKhT_1608645130&quot;,&quot;DataType&quot;:1,&quot;ImageAutosize&quot;:1,&quot;ZIndexPreserved&quot;:true,&quot;ValueBgColor&quot;:false,&quot;ValueFont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6atGZWC5W48oH8GoUiF_1608644975&quot;,&quot;DataType&quot;:1,&quot;ImageAutosize&quot;:1,&quot;ZIndexPreserved&quot;:true,&quot;ValueBgColor&quot;:false,&quot;ValueFont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bjiKtM4nagq6Hl6u2RZ_1608645131&quot;,&quot;DataType&quot;:1,&quot;ImageAutosize&quot;:1,&quot;ZIndexPreserved&quot;:true,&quot;ValueBgColor&quot;:false,&quot;ValueFont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lDuzVUX78ls5bhBRALW_1608645131&quot;,&quot;DataType&quot;:1,&quot;ImageAutosize&quot;:1,&quot;ZIndexPreserved&quot;:true,&quot;ValueBgColor&quot;:false,&quot;ValueFont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yGZajn44s3YsuVbZrQu_1608645134&quot;,&quot;DataType&quot;:1,&quot;ImageAutosize&quot;:1,&quot;ZIndexPreserved&quot;:true,&quot;ValueBgColor&quot;:false,&quot;ValueFont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fM12beuuI1EFvC8Tt6w_1608645134&quot;,&quot;DataType&quot;:1,&quot;ImageAutosize&quot;:1,&quot;ZIndexPreserved&quot;:true,&quot;ValueBgColor&quot;:false,&quot;ValueFont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2ACAuvWAx80DZNy8R5s_1608645134&quot;,&quot;DataType&quot;:1,&quot;ImageAutosize&quot;:1,&quot;ZIndexPreserved&quot;:true,&quot;ValueBgColor&quot;:false,&quot;ValueFont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eTVrsD0ja1XiMwfrhTQ_1608645134&quot;,&quot;DataType&quot;:1,&quot;ImageAutosize&quot;:1,&quot;ZIndexPreserved&quot;:true,&quot;ValueBgColor&quot;:false,&quot;ValueFont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CsXKN3PVuSUssg5oLbY_1608645134&quot;,&quot;DataType&quot;:1,&quot;ImageAutosize&quot;:1,&quot;ZIndexPreserved&quot;:true,&quot;ValueBgColor&quot;:false,&quot;ValueFontColor&quot;:false}"/>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zj8rGLBr2nOoXfyij3D_1608645135&quot;,&quot;DataType&quot;:1,&quot;ImageAutosize&quot;:1,&quot;ZIndexPreserved&quot;:true,&quot;ValueBgColor&quot;:false,&quot;ValueFont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boLrZJOI5ESi0Go44NH_1608645135&quot;,&quot;DataType&quot;:1,&quot;ImageAutosize&quot;:1,&quot;ZIndexPreserved&quot;:true,&quot;ValueBgColor&quot;:false,&quot;ValueFont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w9bGe0sKrY077D3D76K_1608645135&quot;,&quot;DataType&quot;:1,&quot;ImageAutosize&quot;:1,&quot;ZIndexPreserved&quot;:true,&quot;ValueBgColor&quot;:false,&quot;ValueFont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RD2yJjtQtJR15gzzFqO_1608644975&quot;,&quot;DataType&quot;:1,&quot;ImageAutosize&quot;:1,&quot;ZIndexPreserved&quot;:true,&quot;ValueBgColor&quot;:false,&quot;ValueFont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L87cN19vpzynWxF4lEC_1608645136&quot;,&quot;DataType&quot;:1,&quot;ImageAutosize&quot;:1,&quot;ZIndexPreserved&quot;:true,&quot;ValueBgColor&quot;:false,&quot;ValueFont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qP8nfYC8maaWhobyZxR_1608645136&quot;,&quot;DataType&quot;:1,&quot;ImageAutosize&quot;:1,&quot;ZIndexPreserved&quot;:true,&quot;ValueBgColor&quot;:false,&quot;ValueFont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UmAd0IWtDs8nJg8Hx2A_1608645139&quot;,&quot;DataType&quot;:1,&quot;ImageAutosize&quot;:1,&quot;ZIndexPreserved&quot;:true,&quot;ValueBgColor&quot;:false,&quot;ValueFont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ceHaXEx78SXCjDH1adS_1608645139&quot;,&quot;DataType&quot;:1,&quot;ImageAutosize&quot;:1,&quot;ZIndexPreserved&quot;:true,&quot;ValueBgColor&quot;:false,&quot;ValueFont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Pl80g74vdNzikvrGByD_1608645139&quot;,&quot;DataType&quot;:1,&quot;ImageAutosize&quot;:1,&quot;ZIndexPreserved&quot;:true,&quot;ValueBgColor&quot;:false,&quot;ValueFont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TbxmF61awT6Lns76obe_1608645139&quot;,&quot;DataType&quot;:1,&quot;ImageAutosize&quot;:1,&quot;ZIndexPreserved&quot;:true,&quot;ValueBgColor&quot;:false,&quot;ValueFont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Lb9GvCxoXSbsegnKytv_1608645140&quot;,&quot;DataType&quot;:1,&quot;ImageAutosize&quot;:1,&quot;ZIndexPreserved&quot;:true,&quot;ValueBgColor&quot;:false,&quot;ValueFont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VucvjtCKbx4OSUB6hgR_1608645141&quot;,&quot;DataType&quot;:1,&quot;ImageAutosize&quot;:1,&quot;ZIndexPreserved&quot;:true,&quot;ValueBgColor&quot;:false,&quot;ValueFont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YWuHg6lnyYRb9aAIK5d_1608645142&quot;,&quot;DataType&quot;:1,&quot;ImageAutosize&quot;:1,&quot;ZIndexPreserved&quot;:true,&quot;ValueBgColor&quot;:false,&quot;ValueFont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vY1bPF8BBwDIToxfCef_1608645142&quot;,&quot;DataType&quot;:1,&quot;ImageAutosize&quot;:1,&quot;ZIndexPreserved&quot;:true,&quot;ValueBgColor&quot;:false,&quot;ValueFont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TIND1T5jgYKuwfAWpQA_1608644976&quot;,&quot;DataType&quot;:1,&quot;ImageAutosize&quot;:1,&quot;ZIndexPreserved&quot;:true,&quot;ValueBgColor&quot;:false,&quot;ValueFont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OAkhKkN1YozylTUSS5V_1608645142&quot;,&quot;DataType&quot;:1,&quot;ImageAutosize&quot;:1,&quot;ZIndexPreserved&quot;:true,&quot;ValueBgColor&quot;:false,&quot;ValueFont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B1VnFPi4BOtHX293S5_1608645142&quot;,&quot;DataType&quot;:1,&quot;ImageAutosize&quot;:1,&quot;ZIndexPreserved&quot;:true,&quot;ValueBgColor&quot;:false,&quot;ValueFont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VFfe3YrDLNyUrABGy2L_1608645143&quot;,&quot;DataType&quot;:1,&quot;ImageAutosize&quot;:1,&quot;ZIndexPreserved&quot;:true,&quot;ValueBgColor&quot;:false,&quot;ValueFont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JRbyzqjK8dh9gg2UYzr_1608645144&quot;,&quot;DataType&quot;:1,&quot;ImageAutosize&quot;:1,&quot;ZIndexPreserved&quot;:true,&quot;ValueBgColor&quot;:false,&quot;ValueFont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9ANBYqGiLiyScb8sSMc_1608645144&quot;,&quot;DataType&quot;:1,&quot;ImageAutosize&quot;:1,&quot;ZIndexPreserved&quot;:true,&quot;ValueBgColor&quot;:false,&quot;ValueFont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dCYLt02ISOBygIBhJkb_1608645144&quot;,&quot;DataType&quot;:1,&quot;ImageAutosize&quot;:1,&quot;ZIndexPreserved&quot;:true,&quot;ValueBgColor&quot;:false,&quot;ValueFont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ZqzR16YVRBYZahZRrmj_1608645144&quot;,&quot;DataType&quot;:1,&quot;ImageAutosize&quot;:1,&quot;ZIndexPreserved&quot;:true,&quot;ValueBgColor&quot;:false,&quot;ValueFont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yrCcbBFXIiOCsqZdiPO_1608645145&quot;,&quot;DataType&quot;:1,&quot;ImageAutosize&quot;:1,&quot;ZIndexPreserved&quot;:true,&quot;ValueBgColor&quot;:false,&quot;ValueFont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l53c7ajlQQImtlCxC5z_1608645145&quot;,&quot;DataType&quot;:1,&quot;ImageAutosize&quot;:1,&quot;ZIndexPreserved&quot;:true,&quot;ValueBgColor&quot;:false,&quot;ValueFont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rO6OZZjA73iatKxY7ns_1608645145&quot;,&quot;DataType&quot;:1,&quot;ImageAutosize&quot;:1,&quot;ZIndexPreserved&quot;:true,&quot;ValueBgColor&quot;:false,&quot;ValueFont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Wr7s8W7r9jPISAI518u_1608644976&quot;,&quot;DataType&quot;:1,&quot;ImageAutosize&quot;:1,&quot;ZIndexPreserved&quot;:true,&quot;ValueBgColor&quot;:false,&quot;ValueFont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K4QGOUoktosyjFIhCt7_1608645146&quot;,&quot;DataType&quot;:1,&quot;ImageAutosize&quot;:1,&quot;ZIndexPreserved&quot;:true,&quot;ValueBgColor&quot;:false,&quot;ValueFont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irXDle5oPDR1r6mhPlJ_1608645149&quot;,&quot;DataType&quot;:1,&quot;ImageAutosize&quot;:1,&quot;ZIndexPreserved&quot;:true,&quot;ValueBgColor&quot;:false,&quot;ValueFont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9UAKKk8SOCz1UPTUNzM_1608645149&quot;,&quot;DataType&quot;:1,&quot;ImageAutosize&quot;:1,&quot;ZIndexPreserved&quot;:true,&quot;ValueBgColor&quot;:false,&quot;ValueFont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fZ7lOnPU4w1bFxpADbz_1608645149&quot;,&quot;DataType&quot;:1,&quot;ImageAutosize&quot;:1,&quot;ZIndexPreserved&quot;:true,&quot;ValueBgColor&quot;:false,&quot;ValueFont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yMz97bUpOdEnScKAPyG_1608645150&quot;,&quot;DataType&quot;:1,&quot;ImageAutosize&quot;:1,&quot;ZIndexPreserved&quot;:true,&quot;ValueBgColor&quot;:false,&quot;ValueFont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OjSPSxG95eOwoNjCT3L_1608645150&quot;,&quot;DataType&quot;:1,&quot;ImageAutosize&quot;:1,&quot;ZIndexPreserved&quot;:true,&quot;ValueBgColor&quot;:false,&quot;ValueFont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lZFrU676CWX9iBJB04V_1608645150&quot;,&quot;DataType&quot;:1,&quot;ImageAutosize&quot;:1,&quot;ZIndexPreserved&quot;:true,&quot;ValueBgColor&quot;:false,&quot;ValueFont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a3xFOmVy5UjM2YhRLM0_1608645150&quot;,&quot;DataType&quot;:1,&quot;ImageAutosize&quot;:1,&quot;ZIndexPreserved&quot;:true,&quot;ValueBgColor&quot;:false,&quot;ValueFont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79USNGBB8PPKE6ZcbZb_1608645151&quot;,&quot;DataType&quot;:1,&quot;ImageAutosize&quot;:1,&quot;ZIndexPreserved&quot;:true,&quot;ValueBgColor&quot;:false,&quot;ValueFont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ElrywkgkT4FeP51ltMB_1608645154&quot;,&quot;DataType&quot;:1,&quot;ImageAutosize&quot;:1,&quot;ZIndexPreserved&quot;:true,&quot;ValueBgColor&quot;:false,&quot;ValueFont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ea3FNLjgsL7AlG6TQxt_1608644976&quot;,&quot;DataType&quot;:1,&quot;ImageAutosize&quot;:1,&quot;ZIndexPreserved&quot;:true,&quot;ValueBgColor&quot;:false,&quot;ValueFont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k56DgnDPWisDUccsQmk_1608645155&quot;,&quot;DataType&quot;:1,&quot;ImageAutosize&quot;:1,&quot;ZIndexPreserved&quot;:true,&quot;ValueBgColor&quot;:false,&quot;ValueFont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dwB7l0oFYxENmCIKliv_1608645155&quot;,&quot;DataType&quot;:1,&quot;ImageAutosize&quot;:1,&quot;ZIndexPreserved&quot;:true,&quot;ValueBgColor&quot;:false,&quot;ValueFont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36TjnsRYzmGnnzyP4Tf_1608645155&quot;,&quot;DataType&quot;:1,&quot;ImageAutosize&quot;:1,&quot;ZIndexPreserved&quot;:true,&quot;ValueBgColor&quot;:false,&quot;ValueFont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QSBBwJPeSRrckPnThaZ_1608645155&quot;,&quot;DataType&quot;:1,&quot;ImageAutosize&quot;:1,&quot;ZIndexPreserved&quot;:true,&quot;ValueBgColor&quot;:false,&quot;ValueFont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AVHTP2zUZGtM1QKymXh_1608645156&quot;,&quot;DataType&quot;:1,&quot;ImageAutosize&quot;:1,&quot;ZIndexPreserved&quot;:true,&quot;ValueBgColor&quot;:false,&quot;ValueFont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FHSidwtU4HQQVfi5iFo_1608645156&quot;,&quot;DataType&quot;:1,&quot;ImageAutosize&quot;:1,&quot;ZIndexPreserved&quot;:true,&quot;ValueBgColor&quot;:false,&quot;ValueFont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69q0LNCkdsavDxsddBP_1608645156&quot;,&quot;DataType&quot;:1,&quot;ImageAutosize&quot;:1,&quot;ZIndexPreserved&quot;:true,&quot;ValueBgColor&quot;:false,&quot;ValueFont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4RFtjR6obCCiuzi596Z_1608645156&quot;,&quot;DataType&quot;:1,&quot;ImageAutosize&quot;:1,&quot;ZIndexPreserved&quot;:true,&quot;ValueBgColor&quot;:false,&quot;ValueFont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pfmAYGYT9r8EK4JXxkz_1608645157&quot;,&quot;DataType&quot;:1,&quot;ImageAutosize&quot;:1,&quot;ZIndexPreserved&quot;:true,&quot;ValueBgColor&quot;:false,&quot;ValueFont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mYWv0plErFAhumxgBjj_1608645159&quot;,&quot;DataType&quot;:1,&quot;ImageAutosize&quot;:1,&quot;ZIndexPreserved&quot;:true,&quot;ValueBgColor&quot;:false,&quot;ValueFont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5VIXSLrMH4UFrnm93HM_1608644976&quot;,&quot;DataType&quot;:1,&quot;ImageAutosize&quot;:1,&quot;ZIndexPreserved&quot;:true,&quot;ValueBgColor&quot;:false,&quot;ValueFont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Jc0cM5MPWcoy0fBbh8F_1608645159&quot;,&quot;DataType&quot;:1,&quot;ImageAutosize&quot;:1,&quot;ZIndexPreserved&quot;:true,&quot;ValueBgColor&quot;:false,&quot;ValueFont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pEegzDCw53xM7j33kMU_1608645160&quot;,&quot;DataType&quot;:1,&quot;ImageAutosize&quot;:1,&quot;ZIndexPreserved&quot;:true,&quot;ValueBgColor&quot;:false,&quot;ValueFont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9AzeSE7jr0CybkXuz15_1608645160&quot;,&quot;DataType&quot;:1,&quot;ImageAutosize&quot;:1,&quot;ZIndexPreserved&quot;:true,&quot;ValueBgColor&quot;:false,&quot;ValueFont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hSit76hcBAXI4lMip2P_1608645160&quot;,&quot;DataType&quot;:1,&quot;ImageAutosize&quot;:1,&quot;ZIndexPreserved&quot;:true,&quot;ValueBgColor&quot;:false,&quot;ValueFont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nRtJBznDAAGaSStZHFK_1608645163&quot;,&quot;DataType&quot;:1,&quot;ImageAutosize&quot;:1,&quot;ZIndexPreserved&quot;:true,&quot;ValueBgColor&quot;:false,&quot;ValueFont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ZvNYbOwp4B4Pjf3fHT9_1608645163&quot;,&quot;DataType&quot;:1,&quot;ImageAutosize&quot;:1,&quot;ZIndexPreserved&quot;:true,&quot;ValueBgColor&quot;:false,&quot;ValueFont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83pzSa0C50EtX8ZHTAp_1608645164&quot;,&quot;DataType&quot;:1,&quot;ImageAutosize&quot;:1,&quot;ZIndexPreserved&quot;:true,&quot;ValueBgColor&quot;:false,&quot;ValueFont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3mnzaRD3JUuY1M0k3rR_1608645165&quot;,&quot;DataType&quot;:1,&quot;ImageAutosize&quot;:1,&quot;ZIndexPreserved&quot;:true,&quot;ValueBgColor&quot;:false,&quot;ValueFont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QXv8vYL9Pm7r1axxffB_1608645165&quot;,&quot;DataType&quot;:1,&quot;ImageAutosize&quot;:1,&quot;ZIndexPreserved&quot;:true,&quot;ValueBgColor&quot;:false,&quot;ValueFont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XYBKZbdZUqAm9YA8joq_1608645165&quot;,&quot;DataType&quot;:1,&quot;ImageAutosize&quot;:1,&quot;ZIndexPreserved&quot;:true,&quot;ValueBgColor&quot;:false,&quot;ValueFont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VwJo4cYN6tnIsXUWUG9_1608644976&quot;,&quot;DataType&quot;:1,&quot;ImageAutosize&quot;:1,&quot;ZIndexPreserved&quot;:true,&quot;ValueBgColor&quot;:false,&quot;ValueFont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vzL8STaH0ayz9FW6KcV_1608645165&quot;,&quot;DataType&quot;:1,&quot;ImageAutosize&quot;:1,&quot;ZIndexPreserved&quot;:true,&quot;ValueBgColor&quot;:false,&quot;ValueFont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2qFMxrNsHSYNyDPhwKR_1608645165&quot;,&quot;DataType&quot;:1,&quot;ImageAutosize&quot;:1,&quot;ZIndexPreserved&quot;:true,&quot;ValueBgColor&quot;:false,&quot;ValueFont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Edqthrdx4lPfJs8Fs9p_1608645166&quot;,&quot;DataType&quot;:1,&quot;ImageAutosize&quot;:1,&quot;ZIndexPreserved&quot;:true,&quot;ValueBgColor&quot;:false,&quot;ValueFont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OQYd026b4yrDAemAfqu_1608645166&quot;,&quot;DataType&quot;:1,&quot;ImageAutosize&quot;:1,&quot;ZIndexPreserved&quot;:true,&quot;ValueBgColor&quot;:false,&quot;ValueFont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evQDJLVRRsUsmltSeKx_1608645166&quot;,&quot;DataType&quot;:1,&quot;ImageAutosize&quot;:1,&quot;ZIndexPreserved&quot;:true,&quot;ValueBgColor&quot;:false,&quot;ValueFont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ottDeJM2XNAYDZKDAON_1608645167&quot;,&quot;DataType&quot;:1,&quot;ImageAutosize&quot;:1,&quot;ZIndexPreserved&quot;:true,&quot;ValueBgColor&quot;:false,&quot;ValueFont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PaaXpF8kGlzUihbYxsB_1608645167&quot;,&quot;DataType&quot;:1,&quot;ImageAutosize&quot;:1,&quot;ZIndexPreserved&quot;:true,&quot;ValueBgColor&quot;:false,&quot;ValueFont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5YFUMtme0lEUmRzSEwo_1608645167&quot;,&quot;DataType&quot;:1,&quot;ImageAutosize&quot;:1,&quot;ZIndexPreserved&quot;:true,&quot;ValueBgColor&quot;:false,&quot;ValueFont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dIE4pBNZjMEYlNZlreR_1608645168&quot;,&quot;DataType&quot;:1,&quot;ImageAutosize&quot;:1,&quot;ZIndexPreserved&quot;:true,&quot;ValueBgColor&quot;:false,&quot;ValueFont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aUDjx4ACv0WwjHgnqfT_1608645168&quot;,&quot;DataType&quot;:1,&quot;ImageAutosize&quot;:1,&quot;ZIndexPreserved&quot;:true,&quot;ValueBgColor&quot;:false,&quot;ValueFont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jr5NFSUVP1T9yzBFOE5_1608644977&quot;,&quot;DataType&quot;:1,&quot;ImageAutosize&quot;:1,&quot;ZIndexPreserved&quot;:true,&quot;ValueBgColor&quot;:false,&quot;ValueFont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LHt4HVBXIryi1JZ0eHs_1608645168&quot;,&quot;DataType&quot;:1,&quot;ImageAutosize&quot;:1,&quot;ZIndexPreserved&quot;:true,&quot;ValueBgColor&quot;:false,&quot;ValueFont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2frT2kNKhvISDAATVyc_1608645168&quot;,&quot;DataType&quot;:1,&quot;ImageAutosize&quot;:1,&quot;ZIndexPreserved&quot;:true,&quot;ValueBgColor&quot;:false,&quot;ValueFont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65dsB8JF4TT4MDiKn4e_1608645168&quot;,&quot;DataType&quot;:1,&quot;ImageAutosize&quot;:1,&quot;ZIndexPreserved&quot;:true,&quot;ValueBgColor&quot;:false,&quot;ValueFont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ZbsiorM0MfruBTOGbJS_1608645169&quot;,&quot;DataType&quot;:1,&quot;ImageAutosize&quot;:1,&quot;ZIndexPreserved&quot;:true,&quot;ValueBgColor&quot;:false,&quot;ValueFont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wcUbfrwQZONbAI1lbd3_1608645169&quot;,&quot;DataType&quot;:1,&quot;ImageAutosize&quot;:1,&quot;ZIndexPreserved&quot;:true,&quot;ValueBgColor&quot;:false,&quot;ValueFont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RzikmPKRjtCgt8i9e9H_1608645172&quot;,&quot;DataType&quot;:1,&quot;ImageAutosize&quot;:1,&quot;ZIndexPreserved&quot;:true,&quot;ValueBgColor&quot;:false,&quot;ValueFont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Hw9PwtQ1BzvyC14oBNr_1608645173&quot;,&quot;DataType&quot;:1,&quot;ImageAutosize&quot;:1,&quot;ZIndexPreserved&quot;:true,&quot;ValueBgColor&quot;:false,&quot;ValueFont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1vhmOBXoFQ5MUCA7YDs_1608645173&quot;,&quot;DataType&quot;:1,&quot;ImageAutosize&quot;:1,&quot;ZIndexPreserved&quot;:true,&quot;ValueBgColor&quot;:false,&quot;ValueFont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m1Ebes8KBS6qFN83BCR_1608645173&quot;,&quot;DataType&quot;:1,&quot;ImageAutosize&quot;:1,&quot;ZIndexPreserved&quot;:true,&quot;ValueBgColor&quot;:false,&quot;ValueFont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552iQkmpYQdRTvJnr9v_1608645174&quot;,&quot;DataType&quot;:1,&quot;ImageAutosize&quot;:1,&quot;ZIndexPreserved&quot;:true,&quot;ValueBgColor&quot;:false,&quot;ValueFont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OEunTVTvyBD6paNMIQn_1608644968&quot;,&quot;DataType&quot;:1,&quot;ImageAutosize&quot;:1,&quot;ZIndexPreserved&quot;:true,&quot;ValueBgColor&quot;:false,&quot;ValueFont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g68cqGCSbJxnIM5rX2l_1608644980&quot;,&quot;DataType&quot;:1,&quot;ImageAutosize&quot;:1,&quot;ZIndexPreserved&quot;:true,&quot;ValueBgColor&quot;:false,&quot;ValueFont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95795tdrwIU7vassn0K_1608645174&quot;,&quot;DataType&quot;:1,&quot;ImageAutosize&quot;:1,&quot;ZIndexPreserved&quot;:true,&quot;ValueBgColor&quot;:false,&quot;ValueFont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g6FEPfr7SxrsPpRwv3G_1608645174&quot;,&quot;DataType&quot;:1,&quot;ImageAutosize&quot;:1,&quot;ZIndexPreserved&quot;:true,&quot;ValueBgColor&quot;:false,&quot;ValueFont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3QLaMjfGujHHOFvICsn_1608645174&quot;,&quot;DataType&quot;:1,&quot;ImageAutosize&quot;:1,&quot;ZIndexPreserved&quot;:true,&quot;ValueBgColor&quot;:false,&quot;ValueFont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wKCdoqiWDtkPPBMWfTL_1608645175&quot;,&quot;DataType&quot;:1,&quot;ImageAutosize&quot;:1,&quot;ZIndexPreserved&quot;:true,&quot;ValueBgColor&quot;:false,&quot;ValueFont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WXSaW6vZfkfpq5KkJOH_1608645175&quot;,&quot;DataType&quot;:1,&quot;ImageAutosize&quot;:1,&quot;ZIndexPreserved&quot;:true,&quot;ValueBgColor&quot;:false,&quot;ValueFont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CO3Y5ckESwgRUvd3DfT_1608645176&quot;,&quot;DataType&quot;:1,&quot;ImageAutosize&quot;:1,&quot;ZIndexPreserved&quot;:true,&quot;ValueBgColor&quot;:false,&quot;ValueFont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t8GfJjvbccnFkm3WSNc_1608645176&quot;,&quot;DataType&quot;:1,&quot;ImageAutosize&quot;:1,&quot;ZIndexPreserved&quot;:true,&quot;ValueBgColor&quot;:false,&quot;ValueFont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d5ndGe194v1KlD5D416_1608645176&quot;,&quot;DataType&quot;:1,&quot;ImageAutosize&quot;:1,&quot;ZIndexPreserved&quot;:true,&quot;ValueBgColor&quot;:false,&quot;ValueFont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P2a5PqnA2seyWUEYQ4p_1608645176&quot;,&quot;DataType&quot;:1,&quot;ImageAutosize&quot;:1,&quot;ZIndexPreserved&quot;:true,&quot;ValueBgColor&quot;:false,&quot;ValueFont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coTMlCGpBc0VHkFRkeI_1608644980&quot;,&quot;DataType&quot;:1,&quot;ImageAutosize&quot;:1,&quot;ZIndexPreserved&quot;:true,&quot;ValueBgColor&quot;:false,&quot;ValueFont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oSaMqhaBCFwh5GDvd9N_1608645177&quot;,&quot;DataType&quot;:1,&quot;ImageAutosize&quot;:1,&quot;ZIndexPreserved&quot;:true,&quot;ValueBgColor&quot;:false,&quot;ValueFont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9qEKvLgeNfZduu8sSph_1608645177&quot;,&quot;DataType&quot;:1,&quot;ImageAutosize&quot;:1,&quot;ZIndexPreserved&quot;:true,&quot;ValueBgColor&quot;:false,&quot;ValueFont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sGDNwZNvWqPiXbyph7w_1608645181&quot;,&quot;DataType&quot;:1,&quot;ImageAutosize&quot;:1,&quot;ZIndexPreserved&quot;:true,&quot;ValueBgColor&quot;:false,&quot;ValueFont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Tnp7v0RdOHpPCCz9Qow_1608645181&quot;,&quot;DataType&quot;:1,&quot;ImageAutosize&quot;:1,&quot;ZIndexPreserved&quot;:true,&quot;ValueBgColor&quot;:false,&quot;ValueFont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lLtgGSiLubsyQtG33z8_1608645181&quot;,&quot;DataType&quot;:1,&quot;ImageAutosize&quot;:1,&quot;ZIndexPreserved&quot;:true,&quot;ValueBgColor&quot;:false,&quot;ValueFont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SZ93lYw7CwRxq11rFJ9_1608645182&quot;,&quot;DataType&quot;:1,&quot;ImageAutosize&quot;:1,&quot;ZIndexPreserved&quot;:true,&quot;ValueBgColor&quot;:false,&quot;ValueFont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sCgwFImmABW6a2L1T9I_1608645182&quot;,&quot;DataType&quot;:1,&quot;ImageAutosize&quot;:1,&quot;ZIndexPreserved&quot;:true,&quot;ValueBgColor&quot;:false,&quot;ValueFont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fJUCmbArQDZkt2KJgf6_1608645184&quot;,&quot;DataType&quot;:1,&quot;ImageAutosize&quot;:1,&quot;ZIndexPreserved&quot;:true,&quot;ValueBgColor&quot;:false,&quot;ValueFont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pWvV39jiYMX8T11sa1N_1608644980&quot;,&quot;DataType&quot;:1,&quot;ImageAutosize&quot;:1,&quot;ZIndexPreserved&quot;:true,&quot;ValueBgColor&quot;:false,&quot;ValueFont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Gc5u8tNycMhgUSWNd9q_1608644980&quot;,&quot;DataType&quot;:1,&quot;ImageAutosize&quot;:1,&quot;ZIndexPreserved&quot;:true,&quot;ValueBgColor&quot;:false,&quot;ValueFont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lvKUapeOt55Bg4Vvxu9_1608644980&quot;,&quot;DataType&quot;:1,&quot;ImageAutosize&quot;:1,&quot;ZIndexPreserved&quot;:true,&quot;ValueBgColor&quot;:false,&quot;ValueFont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o0gV6W21BHpU4iDQ2ch_1608644981&quot;,&quot;DataType&quot;:1,&quot;ImageAutosize&quot;:1,&quot;ZIndexPreserved&quot;:true,&quot;ValueBgColor&quot;:false,&quot;ValueFont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GkOADSxoGSwP46f4UWz_1608644981&quot;,&quot;DataType&quot;:1,&quot;ImageAutosize&quot;:1,&quot;ZIndexPreserved&quot;:true,&quot;ValueBgColor&quot;:false,&quot;ValueFont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9NBMaqgIGTmS1QEGUB7_1608644982&quot;,&quot;DataType&quot;:1,&quot;ImageAutosize&quot;:1,&quot;ZIndexPreserved&quot;:true,&quot;ValueBgColor&quot;:false,&quot;ValueFont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Br4De141A14jq5Z0P44_1608644982&quot;,&quot;DataType&quot;:1,&quot;ImageAutosize&quot;:1,&quot;ZIndexPreserved&quot;:true,&quot;ValueBgColor&quot;:false,&quot;ValueFont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L4ig1AQmrQkISTbyWB1_1608644982&quot;,&quot;DataType&quot;:1,&quot;ImageAutosize&quot;:1,&quot;ZIndexPreserved&quot;:true,&quot;ValueBgColor&quot;:false,&quot;ValueFont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ZU6gY4Nh9N4WHwqS8QJ_1608644968&quot;,&quot;DataType&quot;:1,&quot;ImageAutosize&quot;:1,&quot;ZIndexPreserved&quot;:true,&quot;ValueBgColor&quot;:false,&quot;ValueFont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McT2cyfAlorYUyWNfEf_1608644982&quot;,&quot;DataType&quot;:1,&quot;ImageAutosize&quot;:1,&quot;ZIndexPreserved&quot;:true,&quot;ValueBgColor&quot;:false,&quot;ValueFont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Wh3yHUBdQPnVWPpZwwq_1608644982&quot;,&quot;DataType&quot;:1,&quot;ImageAutosize&quot;:1,&quot;ZIndexPreserved&quot;:true,&quot;ValueBgColor&quot;:false,&quot;ValueFont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4r1lczBETWajUQMIJxx_1608644983&quot;,&quot;DataType&quot;:1,&quot;ImageAutosize&quot;:1,&quot;ZIndexPreserved&quot;:true,&quot;ValueBgColor&quot;:false,&quot;ValueFont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9n1ah9V1QkLs7DtIRIj_1608644983&quot;,&quot;DataType&quot;:1,&quot;ImageAutosize&quot;:1,&quot;ZIndexPreserved&quot;:true,&quot;ValueBgColor&quot;:false,&quot;ValueFont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ugdkWJE2pgJxEmi5ocf_1608644983&quot;,&quot;DataType&quot;:1,&quot;ImageAutosize&quot;:1,&quot;ZIndexPreserved&quot;:true,&quot;ValueBgColor&quot;:false,&quot;ValueFont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DgpWF6WtupCar3AhJmv_1608644986&quot;,&quot;DataType&quot;:1,&quot;ImageAutosize&quot;:1,&quot;ZIndexPreserved&quot;:true,&quot;ValueBgColor&quot;:false,&quot;ValueFont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xkKvPfjHajcEvl5izIe_1608644986&quot;,&quot;DataType&quot;:1,&quot;ImageAutosize&quot;:1,&quot;ZIndexPreserved&quot;:true,&quot;ValueBgColor&quot;:false,&quot;ValueFont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p8wEOU1aN8eRJvE8xth_1608644986&quot;,&quot;DataType&quot;:1,&quot;ImageAutosize&quot;:1,&quot;ZIndexPreserved&quot;:true,&quot;ValueBgColor&quot;:false,&quot;ValueFont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hgNHxgc07QEuTNazyD6_1608644987&quot;,&quot;DataType&quot;:1,&quot;ImageAutosize&quot;:1,&quot;ZIndexPreserved&quot;:true,&quot;ValueBgColor&quot;:false,&quot;ValueFont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nf4xtR6gs0fxf5wHs8Z_1608644987&quot;,&quot;DataType&quot;:1,&quot;ImageAutosize&quot;:1,&quot;ZIndexPreserved&quot;:true,&quot;ValueBgColor&quot;:false,&quot;ValueFont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bVe1V04M9cshHw76fRj_1608644968&quot;,&quot;DataType&quot;:1,&quot;ImageAutosize&quot;:1,&quot;ZIndexPreserved&quot;:true,&quot;ValueBgColor&quot;:false,&quot;ValueFont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YtIvHYvJmJJkKpRGTNI_1608644987&quot;,&quot;DataType&quot;:1,&quot;ImageAutosize&quot;:1,&quot;ZIndexPreserved&quot;:true,&quot;ValueBgColor&quot;:false,&quot;ValueFont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gjMlPKW8ljQIsdJ1stl_1608644987&quot;,&quot;DataType&quot;:1,&quot;ImageAutosize&quot;:1,&quot;ZIndexPreserved&quot;:true,&quot;ValueBgColor&quot;:false,&quot;ValueFont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LOjhjQvUmOJyhodaP6D_1608644988&quot;,&quot;DataType&quot;:1,&quot;ImageAutosize&quot;:1,&quot;ZIndexPreserved&quot;:true,&quot;ValueBgColor&quot;:false,&quot;ValueFont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4zA5G1mvcYQUjE1IJwD_1608644988&quot;,&quot;DataType&quot;:1,&quot;ImageAutosize&quot;:1,&quot;ZIndexPreserved&quot;:true,&quot;ValueBgColor&quot;:false,&quot;ValueFont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ahzrBNAbTZ1FtUTLWaV_1608644988&quot;,&quot;DataType&quot;:1,&quot;ImageAutosize&quot;:1,&quot;ZIndexPreserved&quot;:true,&quot;ValueBgColor&quot;:false,&quot;ValueFont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PBmlXNiCkyU1Gf3qLtN_1608644988&quot;,&quot;DataType&quot;:1,&quot;ImageAutosize&quot;:1,&quot;ZIndexPreserved&quot;:true,&quot;ValueBgColor&quot;:false,&quot;ValueFont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H3eFaAhfkrLLteMyxpd_1608644988&quot;,&quot;DataType&quot;:1,&quot;ImageAutosize&quot;:1,&quot;ZIndexPreserved&quot;:true,&quot;ValueBgColor&quot;:false,&quot;ValueFont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bYitvmtQavKUEKU8sdW_1608644989&quot;,&quot;DataType&quot;:1,&quot;ImageAutosize&quot;:1,&quot;ZIndexPreserved&quot;:true,&quot;ValueBgColor&quot;:false,&quot;ValueFont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yM6afAX77kjB275uj6u_1608644989&quot;,&quot;DataType&quot;:1,&quot;ImageAutosize&quot;:1,&quot;ZIndexPreserved&quot;:true,&quot;ValueBgColor&quot;:false,&quot;ValueFont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lX9bIEdWvyVdgNyMk3c_1608644991&quot;,&quot;DataType&quot;:1,&quot;ImageAutosize&quot;:1,&quot;ZIndexPreserved&quot;:true,&quot;ValueBgColor&quot;:false,&quot;ValueFont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WhBzZOrJ5dC9NmU7UcS_1608644968&quot;,&quot;DataType&quot;:1,&quot;ImageAutosize&quot;:1,&quot;ZIndexPreserved&quot;:true,&quot;ValueBgColor&quot;:false,&quot;ValueFont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6zlWUkacnutlPi6eDNW_1608644991&quot;,&quot;DataType&quot;:1,&quot;ImageAutosize&quot;:1,&quot;ZIndexPreserved&quot;:true,&quot;ValueBgColor&quot;:false,&quot;ValueFont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iCeQhX39WSpZph8bXfk_1608644991&quot;,&quot;DataType&quot;:1,&quot;ImageAutosize&quot;:1,&quot;ZIndexPreserved&quot;:true,&quot;ValueBgColor&quot;:false,&quot;ValueFont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BleALAiJKi4wbF25kJX_1608644991&quot;,&quot;DataType&quot;:1,&quot;ImageAutosize&quot;:1,&quot;ZIndexPreserved&quot;:true,&quot;ValueBgColor&quot;:false,&quot;ValueFont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XOayj8ZyjKeYYRoPnxs_1608644991&quot;,&quot;DataType&quot;:1,&quot;ImageAutosize&quot;:1,&quot;ZIndexPreserved&quot;:true,&quot;ValueBgColor&quot;:false,&quot;ValueFont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Ee5WnyebBw3gcrvK0R2_1608644992&quot;,&quot;DataType&quot;:1,&quot;ImageAutosize&quot;:1,&quot;ZIndexPreserved&quot;:true,&quot;ValueBgColor&quot;:false,&quot;ValueFont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VzKUSgIP8qCar6lxuEf_1608644992&quot;,&quot;DataType&quot;:1,&quot;ImageAutosize&quot;:1,&quot;ZIndexPreserved&quot;:true,&quot;ValueBgColor&quot;:false,&quot;ValueFont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iuWDpN3DRCwqfd7vgsI_1608644996&quot;,&quot;DataType&quot;:1,&quot;ImageAutosize&quot;:1,&quot;ZIndexPreserved&quot;:true,&quot;ValueBgColor&quot;:false,&quot;ValueFont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0b6sS1YOMCq38cYrvjv_1608644996&quot;,&quot;DataType&quot;:1,&quot;ImageAutosize&quot;:1,&quot;ZIndexPreserved&quot;:true,&quot;ValueBgColor&quot;:false,&quot;ValueFont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xvKOFioH25mIBFEo5f6_1608644996&quot;,&quot;DataType&quot;:1,&quot;ImageAutosize&quot;:1,&quot;ZIndexPreserved&quot;:true,&quot;ValueBgColor&quot;:false,&quot;ValueFont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MbrcK3BCq42pQKfjjRP_1608644996&quot;,&quot;DataType&quot;:1,&quot;ImageAutosize&quot;:1,&quot;ZIndexPreserved&quot;:true,&quot;ValueBgColor&quot;:false,&quot;ValueFont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WPg0tJStF6GSfccW5ZI_1608644969&quot;,&quot;DataType&quot;:1,&quot;ImageAutosize&quot;:1,&quot;ZIndexPreserved&quot;:true,&quot;ValueBgColor&quot;:false,&quot;ValueFont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B4IzqupJKGXT9tHpZbA_1608644997&quot;,&quot;DataType&quot;:1,&quot;ImageAutosize&quot;:1,&quot;ZIndexPreserved&quot;:true,&quot;ValueBgColor&quot;:false,&quot;ValueFont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T9xk5CFrmiiZitIHoSs_1608644997&quot;,&quot;DataType&quot;:1,&quot;ImageAutosize&quot;:1,&quot;ZIndexPreserved&quot;:true,&quot;ValueBgColor&quot;:false,&quot;ValueFont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wDYIAQHEpMstWUe4a9x_1608644998&quot;,&quot;DataType&quot;:1,&quot;ImageAutosize&quot;:1,&quot;ZIndexPreserved&quot;:true,&quot;ValueBgColor&quot;:false,&quot;ValueFont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G107gDdB7S1Y9zKPjn4_1608644998&quot;,&quot;DataType&quot;:1,&quot;ImageAutosize&quot;:1,&quot;ZIndexPreserved&quot;:true,&quot;ValueBgColor&quot;:false,&quot;ValueFont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UyjSzVjyJJ9dW09vaMw_1608644998&quot;,&quot;DataType&quot;:1,&quot;ImageAutosize&quot;:1,&quot;ZIndexPreserved&quot;:true,&quot;ValueBgColor&quot;:false,&quot;ValueFont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meQlQsLeFVRBKWkcrax_1608644999&quot;,&quot;DataType&quot;:1,&quot;ImageAutosize&quot;:1,&quot;ZIndexPreserved&quot;:true,&quot;ValueBgColor&quot;:false,&quot;ValueFont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7JeVPesA0CQOWSGFzvY_1608644999&quot;,&quot;DataType&quot;:1,&quot;ImageAutosize&quot;:1,&quot;ZIndexPreserved&quot;:true,&quot;ValueBgColor&quot;:false,&quot;ValueFont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d2VTcT8qwTNC2OPhytK_1608645003&quot;,&quot;DataType&quot;:1,&quot;ImageAutosize&quot;:1,&quot;ZIndexPreserved&quot;:true,&quot;ValueBgColor&quot;:false,&quot;ValueFont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kd87yKRRMKwsV6rVkXw_1608645003&quot;,&quot;DataType&quot;:1,&quot;ImageAutosize&quot;:1,&quot;ZIndexPreserved&quot;:true,&quot;ValueBgColor&quot;:false,&quot;ValueFont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5tAavLQLUPQvEeaEOW8_1608644969&quot;,&quot;DataType&quot;:1,&quot;ImageAutosize&quot;:1,&quot;ZIndexPreserved&quot;:true,&quot;ValueBgColor&quot;:false,&quot;ValueFont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YM8JHzk1KACssCfQIUE_1608645004&quot;,&quot;DataType&quot;:1,&quot;ImageAutosize&quot;:1,&quot;ZIndexPreserved&quot;:true,&quot;ValueBgColor&quot;:false,&quot;ValueFont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Xy9ck2Nq4IJVv1WyAKp_1608645004&quot;,&quot;DataType&quot;:1,&quot;ImageAutosize&quot;:1,&quot;ZIndexPreserved&quot;:true,&quot;ValueBgColor&quot;:false,&quot;ValueFont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QG9jismIH7buI1C9NJD_1608645004&quot;,&quot;DataType&quot;:1,&quot;ImageAutosize&quot;:1,&quot;ZIndexPreserved&quot;:true,&quot;ValueBgColor&quot;:false,&quot;ValueFont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7eW7zWmXzhEnaxG12ne_1608645004&quot;,&quot;DataType&quot;:1,&quot;ImageAutosize&quot;:1,&quot;ZIndexPreserved&quot;:true,&quot;ValueBgColor&quot;:false,&quot;ValueFont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YtXSfLjhgmoPs0nvnLa_1608645005&quot;,&quot;DataType&quot;:1,&quot;ImageAutosize&quot;:1,&quot;ZIndexPreserved&quot;:true,&quot;ValueBgColor&quot;:false,&quot;ValueFont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9ev9u2LY5M0eKuYBUOs_1608645005&quot;,&quot;DataType&quot;:1,&quot;ImageAutosize&quot;:1,&quot;ZIndexPreserved&quot;:true,&quot;ValueBgColor&quot;:false,&quot;ValueFont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MJ5bha7KhUNX4P6Wcoz_1608645005&quot;,&quot;DataType&quot;:1,&quot;ImageAutosize&quot;:1,&quot;ZIndexPreserved&quot;:true,&quot;ValueBgColor&quot;:false,&quot;ValueFont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kvB7Zu9LA0vBtr9OvJM_1608645006&quot;,&quot;DataType&quot;:1,&quot;ImageAutosize&quot;:1,&quot;ZIndexPreserved&quot;:true,&quot;ValueBgColor&quot;:false,&quot;ValueFont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BxqReR2X8VGHrErDhMN_1608645006&quot;,&quot;DataType&quot;:1,&quot;ImageAutosize&quot;:1,&quot;ZIndexPreserved&quot;:true,&quot;ValueBgColor&quot;:false,&quot;ValueFont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OCdte0MZHZhIoc20BcS_1608645006&quot;,&quot;DataType&quot;:1,&quot;ImageAutosize&quot;:1,&quot;ZIndexPreserved&quot;:true,&quot;ValueBgColor&quot;:false,&quot;ValueFont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22209</TotalTime>
  <Words>9654</Words>
  <Application>Microsoft Office PowerPoint</Application>
  <PresentationFormat>Widescreen</PresentationFormat>
  <Paragraphs>879</Paragraphs>
  <Slides>88</Slides>
  <Notes>66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88</vt:i4>
      </vt:variant>
    </vt:vector>
  </HeadingPairs>
  <TitlesOfParts>
    <vt:vector size="96" baseType="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Tina Gajda</cp:lastModifiedBy>
  <cp:revision>1467</cp:revision>
  <dcterms:created xsi:type="dcterms:W3CDTF">2006-08-16T00:00:00Z</dcterms:created>
  <dcterms:modified xsi:type="dcterms:W3CDTF">2021-02-15T22:01:08Z</dcterms:modified>
</cp:coreProperties>
</file>