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87101" autoAdjust="0"/>
  </p:normalViewPr>
  <p:slideViewPr>
    <p:cSldViewPr>
      <p:cViewPr varScale="1">
        <p:scale>
          <a:sx n="79" d="100"/>
          <a:sy n="79" d="100"/>
        </p:scale>
        <p:origin x="984" y="10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Cumberland_County_11.08.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Cumberland_County_11.08.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Overview'!$A$23,'0. Overview'!$A$41,'0. Overview'!$A$65,'0. Overview'!$A$89,'0. Overview'!$A$111,'0. Overview'!$A$126,'0. Overview'!$A$141,'0. Overview'!$A$167,'0. Overview'!$A$182,'0. Overview'!$A$217)</c:f>
              <c:strCache>
                <c:ptCount val="10"/>
                <c:pt idx="0">
                  <c:v>Cumberland</c:v>
                </c:pt>
                <c:pt idx="1">
                  <c:v>Cumberland</c:v>
                </c:pt>
                <c:pt idx="2">
                  <c:v>Cumberland</c:v>
                </c:pt>
                <c:pt idx="3">
                  <c:v>Cumberland</c:v>
                </c:pt>
                <c:pt idx="4">
                  <c:v>Cumberland</c:v>
                </c:pt>
                <c:pt idx="5">
                  <c:v>Cumberland</c:v>
                </c:pt>
                <c:pt idx="6">
                  <c:v>Cumberland</c:v>
                </c:pt>
                <c:pt idx="7">
                  <c:v>Cumberland</c:v>
                </c:pt>
                <c:pt idx="8">
                  <c:v>Cumberland</c:v>
                </c:pt>
                <c:pt idx="9">
                  <c:v>Cumberland </c:v>
                </c:pt>
              </c:strCache>
            </c:strRef>
          </c:cat>
          <c:val>
            <c:numRef>
              <c:f>('0. Overview'!$C$23,'0. Overview'!$C$41,'0. Overview'!$C$65,'0. Overview'!$C$89,'0. Overview'!$C$111,'0. Overview'!$C$126,'0. Overview'!$C$141,'0. Overview'!$C$167,'0. Overview'!$C$182,'0. Overview'!$C$217)</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EF91-4C57-82D5-EBF4BFBD13A0}"/>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Overview'!$A$23,'0. Overview'!$A$41,'0. Overview'!$A$65,'0. Overview'!$A$89,'0. Overview'!$A$111,'0. Overview'!$A$126,'0. Overview'!$A$141,'0. Overview'!$A$167,'0. Overview'!$A$182,'0. Overview'!$A$217)</c:f>
              <c:strCache>
                <c:ptCount val="10"/>
                <c:pt idx="0">
                  <c:v>Cumberland</c:v>
                </c:pt>
                <c:pt idx="1">
                  <c:v>Cumberland</c:v>
                </c:pt>
                <c:pt idx="2">
                  <c:v>Cumberland</c:v>
                </c:pt>
                <c:pt idx="3">
                  <c:v>Cumberland</c:v>
                </c:pt>
                <c:pt idx="4">
                  <c:v>Cumberland</c:v>
                </c:pt>
                <c:pt idx="5">
                  <c:v>Cumberland</c:v>
                </c:pt>
                <c:pt idx="6">
                  <c:v>Cumberland</c:v>
                </c:pt>
                <c:pt idx="7">
                  <c:v>Cumberland</c:v>
                </c:pt>
                <c:pt idx="8">
                  <c:v>Cumberland</c:v>
                </c:pt>
                <c:pt idx="9">
                  <c:v>Cumberland </c:v>
                </c:pt>
              </c:strCache>
            </c:strRef>
          </c:cat>
          <c:val>
            <c:numRef>
              <c:f>('0. Overview'!$D$23,'0. Overview'!$D$41,'0. Overview'!$D$65,'0. Overview'!$D$89,'0. Overview'!$D$111,'0. Overview'!$D$126,'0. Overview'!$D$141,'0. Overview'!$D$167,'0. Overview'!$D$182,'0. Overview'!$D$217)</c:f>
              <c:numCache>
                <c:formatCode>General</c:formatCode>
                <c:ptCount val="10"/>
                <c:pt idx="0">
                  <c:v>0.875</c:v>
                </c:pt>
                <c:pt idx="1">
                  <c:v>4.875</c:v>
                </c:pt>
                <c:pt idx="2">
                  <c:v>2.875</c:v>
                </c:pt>
                <c:pt idx="3">
                  <c:v>0.875</c:v>
                </c:pt>
                <c:pt idx="4">
                  <c:v>0.875</c:v>
                </c:pt>
                <c:pt idx="5">
                  <c:v>7.875</c:v>
                </c:pt>
                <c:pt idx="6">
                  <c:v>14.875</c:v>
                </c:pt>
                <c:pt idx="7">
                  <c:v>10.875</c:v>
                </c:pt>
                <c:pt idx="8">
                  <c:v>15.875</c:v>
                </c:pt>
                <c:pt idx="9">
                  <c:v>4.875</c:v>
                </c:pt>
              </c:numCache>
            </c:numRef>
          </c:val>
          <c:extLst>
            <c:ext xmlns:c16="http://schemas.microsoft.com/office/drawing/2014/chart" uri="{C3380CC4-5D6E-409C-BE32-E72D297353CC}">
              <c16:uniqueId val="{00000001-EF91-4C57-82D5-EBF4BFBD13A0}"/>
            </c:ext>
          </c:extLst>
        </c:ser>
        <c:ser>
          <c:idx val="3"/>
          <c:order val="2"/>
          <c:spPr>
            <a:solidFill>
              <a:schemeClr val="bg1">
                <a:lumMod val="65000"/>
              </a:schemeClr>
            </a:solidFill>
            <a:ln>
              <a:solidFill>
                <a:schemeClr val="tx1">
                  <a:lumMod val="95000"/>
                  <a:lumOff val="5000"/>
                </a:schemeClr>
              </a:solidFill>
            </a:ln>
            <a:effectLst/>
          </c:spPr>
          <c:invertIfNegative val="0"/>
          <c:cat>
            <c:strRef>
              <c:f>('0. Overview'!$A$23,'0. Overview'!$A$41,'0. Overview'!$A$65,'0. Overview'!$A$89,'0. Overview'!$A$111,'0. Overview'!$A$126,'0. Overview'!$A$141,'0. Overview'!$A$167,'0. Overview'!$A$182,'0. Overview'!$A$217)</c:f>
              <c:strCache>
                <c:ptCount val="10"/>
                <c:pt idx="0">
                  <c:v>Cumberland</c:v>
                </c:pt>
                <c:pt idx="1">
                  <c:v>Cumberland</c:v>
                </c:pt>
                <c:pt idx="2">
                  <c:v>Cumberland</c:v>
                </c:pt>
                <c:pt idx="3">
                  <c:v>Cumberland</c:v>
                </c:pt>
                <c:pt idx="4">
                  <c:v>Cumberland</c:v>
                </c:pt>
                <c:pt idx="5">
                  <c:v>Cumberland</c:v>
                </c:pt>
                <c:pt idx="6">
                  <c:v>Cumberland</c:v>
                </c:pt>
                <c:pt idx="7">
                  <c:v>Cumberland</c:v>
                </c:pt>
                <c:pt idx="8">
                  <c:v>Cumberland</c:v>
                </c:pt>
                <c:pt idx="9">
                  <c:v>Cumberland </c:v>
                </c:pt>
              </c:strCache>
            </c:strRef>
          </c:cat>
          <c:val>
            <c:numRef>
              <c:f>('0. Overview'!$E$23,'0. Overview'!$E$41,'0. Overview'!$E$65,'0. Overview'!$E$89,'0. Overview'!$E$111,'0. Overview'!$E$126,'0. Overview'!$E$141,'0. Overview'!$E$167,'0. Overview'!$E$182,'0. Overview'!$E$217)</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EF91-4C57-82D5-EBF4BFBD13A0}"/>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0.73299999999999998</c:v>
                </c:pt>
                <c:pt idx="1">
                  <c:v>0.71099999999999997</c:v>
                </c:pt>
                <c:pt idx="2">
                  <c:v>0.71199999999999997</c:v>
                </c:pt>
                <c:pt idx="3">
                  <c:v>0.72199999999999998</c:v>
                </c:pt>
                <c:pt idx="4">
                  <c:v>0.71199999999999997</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8">
                  <c:v>0.71199999999999997</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5">
                  <c:v>35460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10707</c:v>
                </c:pt>
                <c:pt idx="1">
                  <c:v>12902</c:v>
                </c:pt>
                <c:pt idx="2">
                  <c:v>11851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Vineland city</c:v>
                </c:pt>
                <c:pt idx="1">
                  <c:v>Bridgeton City</c:v>
                </c:pt>
                <c:pt idx="2">
                  <c:v>Millville city </c:v>
                </c:pt>
                <c:pt idx="3">
                  <c:v>Upper Deerfield township</c:v>
                </c:pt>
                <c:pt idx="4">
                  <c:v>Commercial township</c:v>
                </c:pt>
                <c:pt idx="5">
                  <c:v>Fairfield township</c:v>
                </c:pt>
                <c:pt idx="6">
                  <c:v>Hopewell township</c:v>
                </c:pt>
                <c:pt idx="7">
                  <c:v>Lawrence township</c:v>
                </c:pt>
                <c:pt idx="8">
                  <c:v>Deerfield township</c:v>
                </c:pt>
                <c:pt idx="9">
                  <c:v>Maurice River township</c:v>
                </c:pt>
                <c:pt idx="10">
                  <c:v>Downe township</c:v>
                </c:pt>
                <c:pt idx="11">
                  <c:v>Stow Creek township</c:v>
                </c:pt>
                <c:pt idx="12">
                  <c:v>Greenwich township</c:v>
                </c:pt>
                <c:pt idx="13">
                  <c:v>Shiloh borough</c:v>
                </c:pt>
              </c:strCache>
            </c:strRef>
          </c:cat>
          <c:val>
            <c:numRef>
              <c:f>Sheet1!$B$2:$B$15</c:f>
              <c:numCache>
                <c:formatCode>0</c:formatCode>
                <c:ptCount val="14"/>
                <c:pt idx="0">
                  <c:v>14246</c:v>
                </c:pt>
                <c:pt idx="1">
                  <c:v>7271</c:v>
                </c:pt>
                <c:pt idx="2">
                  <c:v>6727</c:v>
                </c:pt>
                <c:pt idx="3">
                  <c:v>1791</c:v>
                </c:pt>
                <c:pt idx="4">
                  <c:v>1264</c:v>
                </c:pt>
                <c:pt idx="5">
                  <c:v>1226</c:v>
                </c:pt>
                <c:pt idx="6">
                  <c:v>856</c:v>
                </c:pt>
                <c:pt idx="7">
                  <c:v>840</c:v>
                </c:pt>
                <c:pt idx="8">
                  <c:v>668</c:v>
                </c:pt>
                <c:pt idx="9">
                  <c:v>497</c:v>
                </c:pt>
                <c:pt idx="10">
                  <c:v>249</c:v>
                </c:pt>
                <c:pt idx="11">
                  <c:v>195</c:v>
                </c:pt>
                <c:pt idx="12">
                  <c:v>124</c:v>
                </c:pt>
                <c:pt idx="13">
                  <c:v>89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0.47</c:v>
                </c:pt>
                <c:pt idx="1">
                  <c:v>0.5</c:v>
                </c:pt>
                <c:pt idx="2">
                  <c:v>0.5</c:v>
                </c:pt>
                <c:pt idx="3">
                  <c:v>0.5</c:v>
                </c:pt>
                <c:pt idx="4">
                  <c:v>0.35</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1">
                  <c:v>0.35</c:v>
                </c:pt>
                <c:pt idx="2">
                  <c:v>0.32</c:v>
                </c:pt>
                <c:pt idx="3">
                  <c:v>0.3</c:v>
                </c:pt>
                <c:pt idx="4">
                  <c:v>0.28999999999999998</c:v>
                </c:pt>
                <c:pt idx="5">
                  <c:v>0.28999999999999998</c:v>
                </c:pt>
                <c:pt idx="6" formatCode="General">
                  <c:v>0.28999999999999998</c:v>
                </c:pt>
                <c:pt idx="7">
                  <c:v>0.28000000000000003</c:v>
                </c:pt>
                <c:pt idx="8">
                  <c:v>0.23</c:v>
                </c:pt>
                <c:pt idx="9">
                  <c:v>0.22</c:v>
                </c:pt>
                <c:pt idx="10">
                  <c:v>0.21</c:v>
                </c:pt>
                <c:pt idx="11">
                  <c:v>0.2</c:v>
                </c:pt>
                <c:pt idx="12">
                  <c:v>0.19</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0">
                  <c:v>0.35</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Cumberland</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8112449799196713E-2"/>
                  <c:y val="-2.027027181089227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4.0160642570281494E-3"/>
                  <c:y val="3.1853284274259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1155</c:v>
                </c:pt>
                <c:pt idx="1">
                  <c:v>701</c:v>
                </c:pt>
                <c:pt idx="2">
                  <c:v>1427</c:v>
                </c:pt>
                <c:pt idx="3">
                  <c:v>1222</c:v>
                </c:pt>
                <c:pt idx="4">
                  <c:v>1125</c:v>
                </c:pt>
                <c:pt idx="5">
                  <c:v>749</c:v>
                </c:pt>
                <c:pt idx="6">
                  <c:v>948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General</c:formatCode>
                <c:ptCount val="21"/>
                <c:pt idx="0" formatCode="&quot;$&quot;#,##0_);[Red]\(&quot;$&quot;#,##0\)">
                  <c:v>87509</c:v>
                </c:pt>
                <c:pt idx="2" formatCode="&quot;$&quot;#,##0_);[Red]\(&quot;$&quot;#,##0\)">
                  <c:v>91520</c:v>
                </c:pt>
                <c:pt idx="3" formatCode="&quot;$&quot;#,##0_);[Red]\(&quot;$&quot;#,##0\)">
                  <c:v>91592</c:v>
                </c:pt>
                <c:pt idx="4" formatCode="&quot;$&quot;#,##0_);[Red]\(&quot;$&quot;#,##0\)">
                  <c:v>91949</c:v>
                </c:pt>
                <c:pt idx="5" formatCode="&quot;$&quot;#,##0_);[Red]\(&quot;$&quot;#,##0\)">
                  <c:v>92286</c:v>
                </c:pt>
                <c:pt idx="6" formatCode="&quot;$&quot;#,##0_);[Red]\(&quot;$&quot;#,##0\)">
                  <c:v>92937</c:v>
                </c:pt>
                <c:pt idx="7" formatCode="&quot;$&quot;#,##0_);[Red]\(&quot;$&quot;#,##0\)">
                  <c:v>93158</c:v>
                </c:pt>
                <c:pt idx="8" formatCode="&quot;$&quot;#,##0_);[Red]\(&quot;$&quot;#,##0\)">
                  <c:v>94171</c:v>
                </c:pt>
                <c:pt idx="9" formatCode="&quot;$&quot;#,##0_);[Red]\(&quot;$&quot;#,##0\)">
                  <c:v>94533</c:v>
                </c:pt>
                <c:pt idx="10" formatCode="&quot;$&quot;#,##0_);[Red]\(&quot;$&quot;#,##0\)">
                  <c:v>94960</c:v>
                </c:pt>
                <c:pt idx="11" formatCode="&quot;$&quot;#,##0_);[Red]\(&quot;$&quot;#,##0\)">
                  <c:v>95493</c:v>
                </c:pt>
                <c:pt idx="12" formatCode="&quot;$&quot;#,##0_);[Red]\(&quot;$&quot;#,##0\)">
                  <c:v>97494</c:v>
                </c:pt>
                <c:pt idx="13" formatCode="&quot;$&quot;#,##0_);[Red]\(&quot;$&quot;#,##0\)">
                  <c:v>98043</c:v>
                </c:pt>
                <c:pt idx="14" formatCode="&quot;$&quot;#,##0_);[Red]\(&quot;$&quot;#,##0\)">
                  <c:v>100814</c:v>
                </c:pt>
                <c:pt idx="15" formatCode="&quot;$&quot;#,##0_);[Red]\(&quot;$&quot;#,##0\)">
                  <c:v>101370</c:v>
                </c:pt>
                <c:pt idx="16" formatCode="&quot;$&quot;#,##0_);[Red]\(&quot;$&quot;#,##0\)">
                  <c:v>101927</c:v>
                </c:pt>
                <c:pt idx="17" formatCode="&quot;$&quot;#,##0_);[Red]\(&quot;$&quot;#,##0\)">
                  <c:v>104121</c:v>
                </c:pt>
                <c:pt idx="18" formatCode="&quot;$&quot;#,##0_);[Red]\(&quot;$&quot;#,##0\)">
                  <c:v>105042</c:v>
                </c:pt>
                <c:pt idx="19" formatCode="&quot;$&quot;#,##0_);[Red]\(&quot;$&quot;#,##0\)">
                  <c:v>110247</c:v>
                </c:pt>
                <c:pt idx="20" formatCode="&quot;$&quot;#,##0_);[Red]\(&quot;$&quot;#,##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
                  <c:v>87920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8.0146165455318136E-2"/>
                  <c:y val="9.410690217776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97-4E49-95F0-BD30B56C8C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51315</c:v>
                </c:pt>
                <c:pt idx="1">
                  <c:v>49110</c:v>
                </c:pt>
                <c:pt idx="2">
                  <c:v>52627</c:v>
                </c:pt>
                <c:pt idx="3">
                  <c:v>52795</c:v>
                </c:pt>
                <c:pt idx="4">
                  <c:v>54587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Overview'!$A$248,'0. Overview'!$A$268,'0. Overview'!$A$282,'0. Overview'!$A$296,'0. Overview'!$A$332,'0. Overview'!$A$355,'0. Overview'!$A$366,'0. Overview'!$A$390,'0. Overview'!$A$420)</c:f>
              <c:strCache>
                <c:ptCount val="9"/>
                <c:pt idx="0">
                  <c:v>Cumberland</c:v>
                </c:pt>
                <c:pt idx="1">
                  <c:v>Cumberland</c:v>
                </c:pt>
                <c:pt idx="2">
                  <c:v>Cumberland</c:v>
                </c:pt>
                <c:pt idx="3">
                  <c:v>Cumberland</c:v>
                </c:pt>
                <c:pt idx="4">
                  <c:v>Cumberland</c:v>
                </c:pt>
                <c:pt idx="5">
                  <c:v>Cumberland</c:v>
                </c:pt>
                <c:pt idx="6">
                  <c:v>Cumberland</c:v>
                </c:pt>
                <c:pt idx="7">
                  <c:v>Cumberland</c:v>
                </c:pt>
                <c:pt idx="8">
                  <c:v>Cumberland</c:v>
                </c:pt>
              </c:strCache>
            </c:strRef>
          </c:cat>
          <c:val>
            <c:numRef>
              <c:f>('0. Overview'!$C$248,'0. Overview'!$C$268,'0. Overview'!$C$282,'0. Overview'!$C$296,'0. Overview'!$C$332,'0. Overview'!$C$355,'0. Overview'!$C$366,'0. Overview'!$C$390,'0. Overview'!$C$420)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54AD-421F-A83B-D5640DC05BC5}"/>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Overview'!$A$248,'0. Overview'!$A$268,'0. Overview'!$A$282,'0. Overview'!$A$296,'0. Overview'!$A$332,'0. Overview'!$A$355,'0. Overview'!$A$366,'0. Overview'!$A$390,'0. Overview'!$A$420)</c:f>
              <c:strCache>
                <c:ptCount val="9"/>
                <c:pt idx="0">
                  <c:v>Cumberland</c:v>
                </c:pt>
                <c:pt idx="1">
                  <c:v>Cumberland</c:v>
                </c:pt>
                <c:pt idx="2">
                  <c:v>Cumberland</c:v>
                </c:pt>
                <c:pt idx="3">
                  <c:v>Cumberland</c:v>
                </c:pt>
                <c:pt idx="4">
                  <c:v>Cumberland</c:v>
                </c:pt>
                <c:pt idx="5">
                  <c:v>Cumberland</c:v>
                </c:pt>
                <c:pt idx="6">
                  <c:v>Cumberland</c:v>
                </c:pt>
                <c:pt idx="7">
                  <c:v>Cumberland</c:v>
                </c:pt>
                <c:pt idx="8">
                  <c:v>Cumberland</c:v>
                </c:pt>
              </c:strCache>
            </c:strRef>
          </c:cat>
          <c:val>
            <c:numRef>
              <c:f>('0. Overview'!$D$248,'0. Overview'!$D$268,'0. Overview'!$D$282,'0. Overview'!$D$296,'0. Overview'!$D$332,'0. Overview'!$D$355,'0. Overview'!$D$366,'0. Overview'!$D$390,'0. Overview'!$D$420)</c:f>
              <c:numCache>
                <c:formatCode>General</c:formatCode>
                <c:ptCount val="9"/>
                <c:pt idx="0">
                  <c:v>0.875</c:v>
                </c:pt>
                <c:pt idx="1">
                  <c:v>2.875</c:v>
                </c:pt>
                <c:pt idx="2">
                  <c:v>10.875</c:v>
                </c:pt>
                <c:pt idx="3">
                  <c:v>18.875</c:v>
                </c:pt>
                <c:pt idx="4">
                  <c:v>5.875</c:v>
                </c:pt>
                <c:pt idx="5">
                  <c:v>4.875</c:v>
                </c:pt>
                <c:pt idx="6">
                  <c:v>15.875</c:v>
                </c:pt>
                <c:pt idx="7">
                  <c:v>15.875</c:v>
                </c:pt>
                <c:pt idx="8">
                  <c:v>7.875</c:v>
                </c:pt>
              </c:numCache>
            </c:numRef>
          </c:val>
          <c:extLst>
            <c:ext xmlns:c16="http://schemas.microsoft.com/office/drawing/2014/chart" uri="{C3380CC4-5D6E-409C-BE32-E72D297353CC}">
              <c16:uniqueId val="{00000001-54AD-421F-A83B-D5640DC05BC5}"/>
            </c:ext>
          </c:extLst>
        </c:ser>
        <c:ser>
          <c:idx val="3"/>
          <c:order val="2"/>
          <c:spPr>
            <a:solidFill>
              <a:schemeClr val="bg2">
                <a:lumMod val="75000"/>
              </a:schemeClr>
            </a:solidFill>
            <a:ln>
              <a:solidFill>
                <a:schemeClr val="tx1"/>
              </a:solidFill>
            </a:ln>
            <a:effectLst/>
          </c:spPr>
          <c:invertIfNegative val="0"/>
          <c:cat>
            <c:strRef>
              <c:f>('0. Overview'!$A$248,'0. Overview'!$A$268,'0. Overview'!$A$282,'0. Overview'!$A$296,'0. Overview'!$A$332,'0. Overview'!$A$355,'0. Overview'!$A$366,'0. Overview'!$A$390,'0. Overview'!$A$420)</c:f>
              <c:strCache>
                <c:ptCount val="9"/>
                <c:pt idx="0">
                  <c:v>Cumberland</c:v>
                </c:pt>
                <c:pt idx="1">
                  <c:v>Cumberland</c:v>
                </c:pt>
                <c:pt idx="2">
                  <c:v>Cumberland</c:v>
                </c:pt>
                <c:pt idx="3">
                  <c:v>Cumberland</c:v>
                </c:pt>
                <c:pt idx="4">
                  <c:v>Cumberland</c:v>
                </c:pt>
                <c:pt idx="5">
                  <c:v>Cumberland</c:v>
                </c:pt>
                <c:pt idx="6">
                  <c:v>Cumberland</c:v>
                </c:pt>
                <c:pt idx="7">
                  <c:v>Cumberland</c:v>
                </c:pt>
                <c:pt idx="8">
                  <c:v>Cumberland</c:v>
                </c:pt>
              </c:strCache>
            </c:strRef>
          </c:cat>
          <c:val>
            <c:numRef>
              <c:f>('0. Overview'!$E$248,'0. Overview'!$E$268,'0. Overview'!$E$282,'0. Overview'!$E$296,'0. Overview'!$E$332,'0. Overview'!$E$355,'0. Overview'!$E$366,'0. Overview'!$E$390,'0. Overview'!$E$420)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54AD-421F-A83B-D5640DC05BC5}"/>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0" formatCode="_(&quot;$&quot;* #,##0_);_(&quot;$&quot;* \(#,##0\);_(&quot;$&quot;* &quot;-&quot;??_);_(@_)">
                  <c:v>54587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Commercial township</c:v>
                </c:pt>
                <c:pt idx="2">
                  <c:v>Downe township</c:v>
                </c:pt>
                <c:pt idx="3">
                  <c:v>Vineland city</c:v>
                </c:pt>
                <c:pt idx="4">
                  <c:v>Fairfield township</c:v>
                </c:pt>
                <c:pt idx="5">
                  <c:v>Upper Deerfield township</c:v>
                </c:pt>
                <c:pt idx="6">
                  <c:v>Millville city </c:v>
                </c:pt>
                <c:pt idx="7">
                  <c:v>Shiloh borough</c:v>
                </c:pt>
                <c:pt idx="8">
                  <c:v>Deerfield township</c:v>
                </c:pt>
                <c:pt idx="9">
                  <c:v>Stow Creek township</c:v>
                </c:pt>
              </c:strCache>
            </c:strRef>
          </c:cat>
          <c:val>
            <c:numRef>
              <c:f>Sheet1!$B$2:$B$11</c:f>
              <c:numCache>
                <c:formatCode>_("$"* #,##0_);_("$"* \(#,##0\);_("$"* "-"??_);_(@_)</c:formatCode>
                <c:ptCount val="10"/>
                <c:pt idx="0">
                  <c:v>37804</c:v>
                </c:pt>
                <c:pt idx="1">
                  <c:v>44856</c:v>
                </c:pt>
                <c:pt idx="2">
                  <c:v>52321</c:v>
                </c:pt>
                <c:pt idx="3">
                  <c:v>54476</c:v>
                </c:pt>
                <c:pt idx="4">
                  <c:v>55134</c:v>
                </c:pt>
                <c:pt idx="5">
                  <c:v>56534</c:v>
                </c:pt>
                <c:pt idx="6">
                  <c:v>58138</c:v>
                </c:pt>
                <c:pt idx="7">
                  <c:v>63125</c:v>
                </c:pt>
                <c:pt idx="8">
                  <c:v>64324</c:v>
                </c:pt>
                <c:pt idx="9">
                  <c:v>64659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Cumberland median $54,149</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Bridgeton City</c:v>
                </c:pt>
                <c:pt idx="1">
                  <c:v>Commercial township</c:v>
                </c:pt>
                <c:pt idx="2">
                  <c:v>Downe township</c:v>
                </c:pt>
                <c:pt idx="3">
                  <c:v>Vineland city</c:v>
                </c:pt>
                <c:pt idx="4">
                  <c:v>Fairfield township</c:v>
                </c:pt>
                <c:pt idx="5">
                  <c:v>Upper Deerfield township</c:v>
                </c:pt>
                <c:pt idx="6">
                  <c:v>Millville city </c:v>
                </c:pt>
                <c:pt idx="7">
                  <c:v>Shiloh borough</c:v>
                </c:pt>
                <c:pt idx="8">
                  <c:v>Deerfield township</c:v>
                </c:pt>
                <c:pt idx="9">
                  <c:v>Stow Creek township</c:v>
                </c:pt>
              </c:strCache>
            </c:strRef>
          </c:cat>
          <c:val>
            <c:numRef>
              <c:f>Sheet1!$C$2:$C$11</c:f>
              <c:numCache>
                <c:formatCode>"$"#,##0</c:formatCode>
                <c:ptCount val="10"/>
                <c:pt idx="0">
                  <c:v>54149</c:v>
                </c:pt>
                <c:pt idx="1">
                  <c:v>54149</c:v>
                </c:pt>
                <c:pt idx="2">
                  <c:v>54149</c:v>
                </c:pt>
                <c:pt idx="3">
                  <c:v>54149</c:v>
                </c:pt>
                <c:pt idx="4">
                  <c:v>54149</c:v>
                </c:pt>
                <c:pt idx="5">
                  <c:v>54149</c:v>
                </c:pt>
                <c:pt idx="6">
                  <c:v>54149</c:v>
                </c:pt>
                <c:pt idx="7">
                  <c:v>54149</c:v>
                </c:pt>
                <c:pt idx="8">
                  <c:v>54149</c:v>
                </c:pt>
                <c:pt idx="9">
                  <c:v>54149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3867957473721617"/>
          <c:y val="0.9608046931091585"/>
          <c:w val="0.22752281999702567"/>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6" formatCode="0%">
                  <c:v>0.13400000000000001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0.20200000000000001</c:v>
                </c:pt>
                <c:pt idx="1">
                  <c:v>0.23899999999999999</c:v>
                </c:pt>
                <c:pt idx="2">
                  <c:v>0.22800000000000001</c:v>
                </c:pt>
                <c:pt idx="3">
                  <c:v>0.158</c:v>
                </c:pt>
                <c:pt idx="4">
                  <c:v>0.13400000000000001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Lawrence township</c:v>
                </c:pt>
                <c:pt idx="2">
                  <c:v>Millville city </c:v>
                </c:pt>
                <c:pt idx="3">
                  <c:v>Upper Deerfield township</c:v>
                </c:pt>
                <c:pt idx="4">
                  <c:v>Commercial township</c:v>
                </c:pt>
                <c:pt idx="5">
                  <c:v>Shiloh borough</c:v>
                </c:pt>
                <c:pt idx="6">
                  <c:v>Deerfield township</c:v>
                </c:pt>
                <c:pt idx="7">
                  <c:v>Fairfield township</c:v>
                </c:pt>
                <c:pt idx="8">
                  <c:v>Stow Creek township</c:v>
                </c:pt>
                <c:pt idx="9">
                  <c:v>Vineland city</c:v>
                </c:pt>
              </c:strCache>
            </c:strRef>
          </c:cat>
          <c:val>
            <c:numRef>
              <c:f>Sheet1!$B$2:$B$11</c:f>
              <c:numCache>
                <c:formatCode>0%</c:formatCode>
                <c:ptCount val="10"/>
                <c:pt idx="0">
                  <c:v>0.34599999999999997</c:v>
                </c:pt>
                <c:pt idx="1">
                  <c:v>0.22900000000000001</c:v>
                </c:pt>
                <c:pt idx="2">
                  <c:v>0.219</c:v>
                </c:pt>
                <c:pt idx="3">
                  <c:v>0.219</c:v>
                </c:pt>
                <c:pt idx="4">
                  <c:v>0.19600000000000001</c:v>
                </c:pt>
                <c:pt idx="5">
                  <c:v>0.191</c:v>
                </c:pt>
                <c:pt idx="6">
                  <c:v>0.17299999999999999</c:v>
                </c:pt>
                <c:pt idx="7">
                  <c:v>0.16400000000000001</c:v>
                </c:pt>
                <c:pt idx="8">
                  <c:v>0.154</c:v>
                </c:pt>
                <c:pt idx="9">
                  <c:v>0.127</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Cumberland county avg 19.1%</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Bridgeton City</c:v>
                </c:pt>
                <c:pt idx="1">
                  <c:v>Lawrence township</c:v>
                </c:pt>
                <c:pt idx="2">
                  <c:v>Millville city </c:v>
                </c:pt>
                <c:pt idx="3">
                  <c:v>Upper Deerfield township</c:v>
                </c:pt>
                <c:pt idx="4">
                  <c:v>Commercial township</c:v>
                </c:pt>
                <c:pt idx="5">
                  <c:v>Shiloh borough</c:v>
                </c:pt>
                <c:pt idx="6">
                  <c:v>Deerfield township</c:v>
                </c:pt>
                <c:pt idx="7">
                  <c:v>Fairfield township</c:v>
                </c:pt>
                <c:pt idx="8">
                  <c:v>Stow Creek township</c:v>
                </c:pt>
                <c:pt idx="9">
                  <c:v>Vineland city</c:v>
                </c:pt>
              </c:strCache>
            </c:strRef>
          </c:cat>
          <c:val>
            <c:numRef>
              <c:f>Sheet1!$C$2:$C$11</c:f>
              <c:numCache>
                <c:formatCode>0%</c:formatCode>
                <c:ptCount val="10"/>
                <c:pt idx="0">
                  <c:v>0.191</c:v>
                </c:pt>
                <c:pt idx="1">
                  <c:v>0.191</c:v>
                </c:pt>
                <c:pt idx="2">
                  <c:v>0.191</c:v>
                </c:pt>
                <c:pt idx="3">
                  <c:v>0.191</c:v>
                </c:pt>
                <c:pt idx="4">
                  <c:v>0.191</c:v>
                </c:pt>
                <c:pt idx="5">
                  <c:v>0.191</c:v>
                </c:pt>
                <c:pt idx="6">
                  <c:v>0.191</c:v>
                </c:pt>
                <c:pt idx="7">
                  <c:v>0.191</c:v>
                </c:pt>
                <c:pt idx="8">
                  <c:v>0.191</c:v>
                </c:pt>
                <c:pt idx="9">
                  <c:v>0.191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0208313138171988"/>
          <c:y val="0.92248508709138632"/>
          <c:w val="0.19526129389704375"/>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3">
                  <c:v>0.18500990251999999</c:v>
                </c:pt>
                <c:pt idx="14">
                  <c:v>0.18584412023999999</c:v>
                </c:pt>
                <c:pt idx="15">
                  <c:v>0.19205607979</c:v>
                </c:pt>
                <c:pt idx="16">
                  <c:v>0.19982838581000001</c:v>
                </c:pt>
                <c:pt idx="17">
                  <c:v>0.20696750616000001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8">
                  <c:v>0.20788240995000001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904372209423788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0.23</c:v>
                </c:pt>
                <c:pt idx="1">
                  <c:v>0.24</c:v>
                </c:pt>
                <c:pt idx="2">
                  <c:v>0.23</c:v>
                </c:pt>
                <c:pt idx="3">
                  <c:v>0.22</c:v>
                </c:pt>
                <c:pt idx="4">
                  <c:v>0.23</c:v>
                </c:pt>
                <c:pt idx="5">
                  <c:v>0.24</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7">
                  <c:v>0.107</c:v>
                </c:pt>
                <c:pt idx="18">
                  <c:v>0.111</c:v>
                </c:pt>
                <c:pt idx="19">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20" formatCode="0.0%">
                  <c:v>0.113</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891"/>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0.126</c:v>
                </c:pt>
                <c:pt idx="1">
                  <c:v>0.113</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ax val="0.2"/>
          <c:min val="0"/>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5978</c:v>
                </c:pt>
                <c:pt idx="1">
                  <c:v>5270</c:v>
                </c:pt>
                <c:pt idx="2">
                  <c:v>5287</c:v>
                </c:pt>
                <c:pt idx="3">
                  <c:v>5062</c:v>
                </c:pt>
                <c:pt idx="4">
                  <c:v>5412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Cumberland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0.68799999999999994</c:v>
                </c:pt>
                <c:pt idx="1">
                  <c:v>0.23699999999999999</c:v>
                </c:pt>
                <c:pt idx="2">
                  <c:v>2.1999999999999999E-2</c:v>
                </c:pt>
                <c:pt idx="3">
                  <c:v>2.5999999999999999E-2</c:v>
                </c:pt>
                <c:pt idx="4">
                  <c:v>1E-3</c:v>
                </c:pt>
                <c:pt idx="5">
                  <c:v>8.2000000000000003E-2</c:v>
                </c:pt>
                <c:pt idx="6">
                  <c:v>0.318</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16263</c:v>
                </c:pt>
                <c:pt idx="1">
                  <c:v>16370</c:v>
                </c:pt>
                <c:pt idx="2">
                  <c:v>16449</c:v>
                </c:pt>
                <c:pt idx="3">
                  <c:v>16442</c:v>
                </c:pt>
                <c:pt idx="4">
                  <c:v>16346</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14767</c:v>
                </c:pt>
                <c:pt idx="1">
                  <c:v>13676</c:v>
                </c:pt>
                <c:pt idx="2">
                  <c:v>13420</c:v>
                </c:pt>
                <c:pt idx="3">
                  <c:v>12029</c:v>
                </c:pt>
                <c:pt idx="4">
                  <c:v>12694</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Cumberland</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700</c:v>
                </c:pt>
                <c:pt idx="1">
                  <c:v>700</c:v>
                </c:pt>
                <c:pt idx="2">
                  <c:v>700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0">
                  <c:v>700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0" formatCode="&quot;$&quot;#,##0_);[Red]\(&quot;$&quot;#,##0\)">
                  <c:v>700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9">
                  <c:v>24.7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22.9</c:v>
                </c:pt>
                <c:pt idx="1">
                  <c:v>24.5</c:v>
                </c:pt>
                <c:pt idx="2">
                  <c:v>23.7</c:v>
                </c:pt>
                <c:pt idx="3" formatCode="0.0">
                  <c:v>23.4</c:v>
                </c:pt>
                <c:pt idx="4" formatCode="0.0">
                  <c:v>24.7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0">
                  <c:v>0.27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6">
                  <c:v>2.2999999999999998</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6" formatCode="0.0%">
                  <c:v>2.5000000000000001E-2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3.1E-2</c:v>
                </c:pt>
                <c:pt idx="1">
                  <c:v>6.2E-2</c:v>
                </c:pt>
                <c:pt idx="2">
                  <c:v>6.3E-2</c:v>
                </c:pt>
                <c:pt idx="3">
                  <c:v>4.4999999999999998E-2</c:v>
                </c:pt>
                <c:pt idx="4">
                  <c:v>2.5000000000000001E-2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0.74099999999999999</c:v>
                </c:pt>
                <c:pt idx="1">
                  <c:v>0.70599999999999996</c:v>
                </c:pt>
                <c:pt idx="2">
                  <c:v>0.72499999999999998</c:v>
                </c:pt>
                <c:pt idx="3">
                  <c:v>0.67900000000000005</c:v>
                </c:pt>
                <c:pt idx="4">
                  <c:v>0.68799999999999994</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0.221</c:v>
                </c:pt>
                <c:pt idx="1">
                  <c:v>0.22</c:v>
                </c:pt>
                <c:pt idx="2">
                  <c:v>0.222</c:v>
                </c:pt>
                <c:pt idx="3">
                  <c:v>0.221</c:v>
                </c:pt>
                <c:pt idx="4">
                  <c:v>0.23699999999999999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layout>
                <c:manualLayout>
                  <c:x val="-1.8144562007874017E-2"/>
                  <c:y val="-2.78847177728397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2D-4521-B27F-A0A1826CB1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2.5000000000000001E-2</c:v>
                </c:pt>
                <c:pt idx="1">
                  <c:v>2.1999999999999999E-2</c:v>
                </c:pt>
                <c:pt idx="2">
                  <c:v>1.4999999999999999E-2</c:v>
                </c:pt>
                <c:pt idx="3">
                  <c:v>0.02</c:v>
                </c:pt>
                <c:pt idx="4">
                  <c:v>2.1999999999999999E-2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2.3613312007874015E-2"/>
                  <c:y val="1.26503437099936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2D-4521-B27F-A0A1826CB1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1.9E-2</c:v>
                </c:pt>
                <c:pt idx="1">
                  <c:v>2.1999999999999999E-2</c:v>
                </c:pt>
                <c:pt idx="2">
                  <c:v>1.7000000000000001E-2</c:v>
                </c:pt>
                <c:pt idx="3">
                  <c:v>1.7999999999999999E-2</c:v>
                </c:pt>
                <c:pt idx="4">
                  <c:v>2.5999999999999999E-2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0.29699999999999999</c:v>
                </c:pt>
                <c:pt idx="1">
                  <c:v>0.30199999999999999</c:v>
                </c:pt>
                <c:pt idx="2">
                  <c:v>0.308</c:v>
                </c:pt>
                <c:pt idx="3">
                  <c:v>0.314</c:v>
                </c:pt>
                <c:pt idx="4">
                  <c:v>0.318</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Upper Deerfield township</c:v>
                </c:pt>
                <c:pt idx="1">
                  <c:v>Bridgeton City</c:v>
                </c:pt>
                <c:pt idx="2">
                  <c:v>Greenwich township</c:v>
                </c:pt>
                <c:pt idx="3">
                  <c:v>Commercial township</c:v>
                </c:pt>
                <c:pt idx="4">
                  <c:v>Deerfield township</c:v>
                </c:pt>
                <c:pt idx="5">
                  <c:v>Fairfield township</c:v>
                </c:pt>
                <c:pt idx="6">
                  <c:v>Vineland city</c:v>
                </c:pt>
                <c:pt idx="7">
                  <c:v>Hopewell township</c:v>
                </c:pt>
                <c:pt idx="8">
                  <c:v>Shiloh borough</c:v>
                </c:pt>
                <c:pt idx="9">
                  <c:v>Millville city </c:v>
                </c:pt>
              </c:strCache>
            </c:strRef>
          </c:cat>
          <c:val>
            <c:numRef>
              <c:f>Sheet1!$B$2:$B$11</c:f>
              <c:numCache>
                <c:formatCode>0.0%</c:formatCode>
                <c:ptCount val="10"/>
                <c:pt idx="0">
                  <c:v>0.112</c:v>
                </c:pt>
                <c:pt idx="1">
                  <c:v>7.5999999999999998E-2</c:v>
                </c:pt>
                <c:pt idx="2">
                  <c:v>6.3E-2</c:v>
                </c:pt>
                <c:pt idx="3">
                  <c:v>4.7E-2</c:v>
                </c:pt>
                <c:pt idx="4">
                  <c:v>4.5999999999999999E-2</c:v>
                </c:pt>
                <c:pt idx="5">
                  <c:v>4.4999999999999998E-2</c:v>
                </c:pt>
                <c:pt idx="6">
                  <c:v>4.1000000000000002E-2</c:v>
                </c:pt>
                <c:pt idx="7">
                  <c:v>3.9E-2</c:v>
                </c:pt>
                <c:pt idx="8">
                  <c:v>3.4000000000000002E-2</c:v>
                </c:pt>
                <c:pt idx="9">
                  <c:v>1.4E-2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Cumberland county avg 4.5%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Upper Deerfield township</c:v>
                </c:pt>
                <c:pt idx="1">
                  <c:v>Bridgeton City</c:v>
                </c:pt>
                <c:pt idx="2">
                  <c:v>Greenwich township</c:v>
                </c:pt>
                <c:pt idx="3">
                  <c:v>Commercial township</c:v>
                </c:pt>
                <c:pt idx="4">
                  <c:v>Deerfield township</c:v>
                </c:pt>
                <c:pt idx="5">
                  <c:v>Fairfield township</c:v>
                </c:pt>
                <c:pt idx="6">
                  <c:v>Vineland city</c:v>
                </c:pt>
                <c:pt idx="7">
                  <c:v>Hopewell township</c:v>
                </c:pt>
                <c:pt idx="8">
                  <c:v>Shiloh borough</c:v>
                </c:pt>
                <c:pt idx="9">
                  <c:v>Millville city </c:v>
                </c:pt>
              </c:strCache>
            </c:strRef>
          </c:cat>
          <c:val>
            <c:numRef>
              <c:f>Sheet1!$C$2:$C$11</c:f>
              <c:numCache>
                <c:formatCode>0.00%</c:formatCode>
                <c:ptCount val="10"/>
                <c:pt idx="0">
                  <c:v>4.4999999999999998E-2</c:v>
                </c:pt>
                <c:pt idx="1">
                  <c:v>4.4999999999999998E-2</c:v>
                </c:pt>
                <c:pt idx="2">
                  <c:v>4.4999999999999998E-2</c:v>
                </c:pt>
                <c:pt idx="3">
                  <c:v>4.4999999999999998E-2</c:v>
                </c:pt>
                <c:pt idx="4">
                  <c:v>4.4999999999999998E-2</c:v>
                </c:pt>
                <c:pt idx="5">
                  <c:v>4.4999999999999998E-2</c:v>
                </c:pt>
                <c:pt idx="6">
                  <c:v>4.4999999999999998E-2</c:v>
                </c:pt>
                <c:pt idx="7">
                  <c:v>4.4999999999999998E-2</c:v>
                </c:pt>
                <c:pt idx="8">
                  <c:v>4.4999999999999998E-2</c:v>
                </c:pt>
                <c:pt idx="9">
                  <c:v>4.4999999999999998E-2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5.9925319881889753E-2"/>
          <c:y val="0.89505474701195353"/>
          <c:w val="0.270774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2">
                  <c:v>18977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2">
                  <c:v>4349</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5">
                  <c:v>0.60170000000000001</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5">
                  <c:v>0.48920000000000002</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8" formatCode="0%">
                  <c:v>0.93200000000000005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9">
                  <c:v>0.93200000000000005</c:v>
                </c:pt>
                <c:pt idx="10">
                  <c:v>0.93200000000000005</c:v>
                </c:pt>
                <c:pt idx="11">
                  <c:v>0.93799999999999994</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0.97</c:v>
                </c:pt>
                <c:pt idx="1">
                  <c:v>0.96899999999999997</c:v>
                </c:pt>
                <c:pt idx="2">
                  <c:v>0.97599999999999998</c:v>
                </c:pt>
                <c:pt idx="3">
                  <c:v>0.96699999999999997</c:v>
                </c:pt>
                <c:pt idx="4">
                  <c:v>0.95599999999999996</c:v>
                </c:pt>
                <c:pt idx="5">
                  <c:v>0.93200000000000005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4">
                  <c:v>152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Cumberland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9274481853561409E-2"/>
                  <c:y val="-3.953974403745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3-42CF-B6E0-E52345D674DE}"/>
                </c:ext>
              </c:extLst>
            </c:dLbl>
            <c:dLbl>
              <c:idx val="3"/>
              <c:layout>
                <c:manualLayout>
                  <c:x val="-1.4849194497239569E-2"/>
                  <c:y val="-4.739401170842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B3-42CF-B6E0-E52345D674DE}"/>
                </c:ext>
              </c:extLst>
            </c:dLbl>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7.9000000000000001E-2</c:v>
                </c:pt>
                <c:pt idx="1">
                  <c:v>7.1999999999999995E-2</c:v>
                </c:pt>
                <c:pt idx="2">
                  <c:v>0.10199999999999999</c:v>
                </c:pt>
                <c:pt idx="3">
                  <c:v>8.4000000000000005E-2</c:v>
                </c:pt>
                <c:pt idx="4">
                  <c:v>9.8000000000000004E-2</c:v>
                </c:pt>
                <c:pt idx="5">
                  <c:v>0.10100000000000001</c:v>
                </c:pt>
                <c:pt idx="6">
                  <c:v>9.5000000000000001E-2</c:v>
                </c:pt>
                <c:pt idx="7">
                  <c:v>8.2000000000000003E-2</c:v>
                </c:pt>
                <c:pt idx="8">
                  <c:v>0.08</c:v>
                </c:pt>
                <c:pt idx="9">
                  <c:v>9.0999999999999998E-2</c:v>
                </c:pt>
                <c:pt idx="10">
                  <c:v>9.1999999999999998E-2</c:v>
                </c:pt>
                <c:pt idx="11" formatCode="0.00%">
                  <c:v>8.2000000000000003E-2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2"/>
              <c:layout>
                <c:manualLayout>
                  <c:x val="-2.3469884152411982E-2"/>
                  <c:y val="4.477592248476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E3-414D-B1CD-A862F0096F3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16" formatCode="0.0">
                  <c:v>8.7499999999999994E-2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0" formatCode="0.0%">
                  <c:v>0.14924970000000001</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6.0440493707212363E-2"/>
                  <c:y val="7.7012726726124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54-48B2-8D3D-E769A94C72F5}"/>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9.5288100000000001E-2</c:v>
                </c:pt>
                <c:pt idx="1">
                  <c:v>0.1225585</c:v>
                </c:pt>
                <c:pt idx="2">
                  <c:v>0.17067979999999999</c:v>
                </c:pt>
                <c:pt idx="3">
                  <c:v>0.1562336</c:v>
                </c:pt>
                <c:pt idx="4">
                  <c:v>0.14924970000000001</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35</c:v>
                </c:pt>
                <c:pt idx="1">
                  <c:v>30</c:v>
                </c:pt>
                <c:pt idx="2">
                  <c:v>28</c:v>
                </c:pt>
                <c:pt idx="3">
                  <c:v>27</c:v>
                </c:pt>
                <c:pt idx="4">
                  <c:v>30</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40"/>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0.82415139999999998</c:v>
                </c:pt>
                <c:pt idx="1">
                  <c:v>0.81213100000000005</c:v>
                </c:pt>
                <c:pt idx="2">
                  <c:v>0.82574970000000003</c:v>
                </c:pt>
                <c:pt idx="3">
                  <c:v>0.87217250000000002</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5">
                  <c:v>0.88</c:v>
                </c:pt>
                <c:pt idx="6">
                  <c:v>0.89</c:v>
                </c:pt>
                <c:pt idx="7">
                  <c:v>0.89</c:v>
                </c:pt>
                <c:pt idx="8">
                  <c:v>0.91</c:v>
                </c:pt>
                <c:pt idx="9">
                  <c:v>0.91</c:v>
                </c:pt>
                <c:pt idx="10">
                  <c:v>0.91</c:v>
                </c:pt>
                <c:pt idx="11">
                  <c:v>0.93</c:v>
                </c:pt>
                <c:pt idx="12">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4">
                  <c:v>0.87</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0.69099999999999995</c:v>
                </c:pt>
                <c:pt idx="1">
                  <c:v>0.72799999999999998</c:v>
                </c:pt>
                <c:pt idx="2">
                  <c:v>0.81599999999999995</c:v>
                </c:pt>
                <c:pt idx="3">
                  <c:v>0.83099999999999996</c:v>
                </c:pt>
                <c:pt idx="4">
                  <c:v>0.84499999999999997</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689071645173799"/>
          <c:y val="2.225482419747626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General</c:formatCode>
                <c:ptCount val="21"/>
                <c:pt idx="0" formatCode="0.0%">
                  <c:v>0.83499999999999996</c:v>
                </c:pt>
                <c:pt idx="2" formatCode="0.0%">
                  <c:v>0.85399999999999998</c:v>
                </c:pt>
                <c:pt idx="3" formatCode="0.0%">
                  <c:v>0.86099999999999999</c:v>
                </c:pt>
                <c:pt idx="4" formatCode="0.0%">
                  <c:v>0.86599999999999999</c:v>
                </c:pt>
                <c:pt idx="5" formatCode="0.0%">
                  <c:v>0.879</c:v>
                </c:pt>
                <c:pt idx="6" formatCode="0.0%">
                  <c:v>0.88300000000000001</c:v>
                </c:pt>
                <c:pt idx="7" formatCode="0.0%">
                  <c:v>0.88900000000000001</c:v>
                </c:pt>
                <c:pt idx="8">
                  <c:v>0.89</c:v>
                </c:pt>
                <c:pt idx="9" formatCode="0.0%">
                  <c:v>0.89200000000000002</c:v>
                </c:pt>
                <c:pt idx="10" formatCode="0.0%">
                  <c:v>0.89300000000000002</c:v>
                </c:pt>
                <c:pt idx="11" formatCode="0.0%">
                  <c:v>0.89300000000000002</c:v>
                </c:pt>
                <c:pt idx="12" formatCode="0.0%">
                  <c:v>0.89400000000000002</c:v>
                </c:pt>
                <c:pt idx="13" formatCode="0.0%">
                  <c:v>0.90100000000000002</c:v>
                </c:pt>
                <c:pt idx="14" formatCode="0.0%">
                  <c:v>0.91700000000000004</c:v>
                </c:pt>
                <c:pt idx="15" formatCode="0.0%">
                  <c:v>0.91900000000000004</c:v>
                </c:pt>
                <c:pt idx="16" formatCode="0.0%">
                  <c:v>0.91900000000000004</c:v>
                </c:pt>
                <c:pt idx="17" formatCode="0.0%">
                  <c:v>0.92900000000000005</c:v>
                </c:pt>
                <c:pt idx="18" formatCode="0.0%">
                  <c:v>0.93200000000000005</c:v>
                </c:pt>
                <c:pt idx="19" formatCode="0.0%">
                  <c:v>0.93400000000000005</c:v>
                </c:pt>
                <c:pt idx="20" formatCode="0.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0.0%</c:formatCode>
                <c:ptCount val="21"/>
                <c:pt idx="1">
                  <c:v>0.84499999999999997</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20">
                  <c:v>446.6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3.4702139505289109E-2"/>
                  <c:y val="0.1622181867069660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8</c:v>
                </c:pt>
                <c:pt idx="1">
                  <c:v>39</c:v>
                </c:pt>
                <c:pt idx="2">
                  <c:v>154</c:v>
                </c:pt>
                <c:pt idx="3">
                  <c:v>468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5.6934609597222643E-2"/>
                  <c:y val="0"/>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593</c:v>
                </c:pt>
                <c:pt idx="1">
                  <c:v>2446</c:v>
                </c:pt>
                <c:pt idx="2">
                  <c:v>153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18">
                  <c:v>15.276210000000001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833956692913391"/>
          <c:y val="0.88146629195936943"/>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 Cumberland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16.365770000000001</c:v>
                </c:pt>
                <c:pt idx="1">
                  <c:v>15.93778</c:v>
                </c:pt>
                <c:pt idx="2">
                  <c:v>17.521000000000001</c:v>
                </c:pt>
                <c:pt idx="3">
                  <c:v>11.667870000000001</c:v>
                </c:pt>
                <c:pt idx="4">
                  <c:v>15.276210000000001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0.219661015849255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10">
                  <c:v>55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10">
                  <c:v>528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7">
                  <c:v>57</c:v>
                </c:pt>
                <c:pt idx="8">
                  <c:v>56</c:v>
                </c:pt>
                <c:pt idx="9">
                  <c:v>55</c:v>
                </c:pt>
                <c:pt idx="10">
                  <c:v>55</c:v>
                </c:pt>
                <c:pt idx="11">
                  <c:v>55</c:v>
                </c:pt>
                <c:pt idx="12">
                  <c:v>52</c:v>
                </c:pt>
                <c:pt idx="13">
                  <c:v>52</c:v>
                </c:pt>
                <c:pt idx="14">
                  <c:v>50</c:v>
                </c:pt>
                <c:pt idx="15">
                  <c:v>49</c:v>
                </c:pt>
                <c:pt idx="16">
                  <c:v>45</c:v>
                </c:pt>
                <c:pt idx="17">
                  <c:v>39</c:v>
                </c:pt>
                <c:pt idx="18">
                  <c:v>39</c:v>
                </c:pt>
                <c:pt idx="19">
                  <c:v>35</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20" formatCode="0.00">
                  <c:v>30</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10.1</c:v>
                </c:pt>
                <c:pt idx="1">
                  <c:v>9.4</c:v>
                </c:pt>
                <c:pt idx="2">
                  <c:v>9.4</c:v>
                </c:pt>
                <c:pt idx="3">
                  <c:v>9.5</c:v>
                </c:pt>
                <c:pt idx="4">
                  <c:v>10</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6">
                  <c:v>10</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7">
                  <c:v>9.9</c:v>
                </c:pt>
                <c:pt idx="8">
                  <c:v>9.5</c:v>
                </c:pt>
                <c:pt idx="9">
                  <c:v>9.4</c:v>
                </c:pt>
                <c:pt idx="10">
                  <c:v>8.9</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0">
                  <c:v>2510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2589</c:v>
                </c:pt>
                <c:pt idx="1">
                  <c:v>2676</c:v>
                </c:pt>
                <c:pt idx="2">
                  <c:v>3027</c:v>
                </c:pt>
                <c:pt idx="3">
                  <c:v>2744</c:v>
                </c:pt>
                <c:pt idx="4">
                  <c:v>2510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3068491277233999E-2"/>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0360213884456683E-3"/>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1137</c:v>
                </c:pt>
                <c:pt idx="1">
                  <c:v>1059</c:v>
                </c:pt>
                <c:pt idx="2">
                  <c:v>156</c:v>
                </c:pt>
                <c:pt idx="3">
                  <c:v>94</c:v>
                </c:pt>
                <c:pt idx="4" formatCode="#,##0">
                  <c:v>46</c:v>
                </c:pt>
                <c:pt idx="5">
                  <c:v>26</c:v>
                </c:pt>
                <c:pt idx="6">
                  <c:v>57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0">
                  <c:v>48475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0">
                  <c:v>37240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39399</c:v>
                </c:pt>
                <c:pt idx="1">
                  <c:v>42142</c:v>
                </c:pt>
                <c:pt idx="2">
                  <c:v>42356</c:v>
                </c:pt>
                <c:pt idx="3">
                  <c:v>43204</c:v>
                </c:pt>
                <c:pt idx="4">
                  <c:v>48475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36551</c:v>
                </c:pt>
                <c:pt idx="1">
                  <c:v>32263</c:v>
                </c:pt>
                <c:pt idx="2">
                  <c:v>38995</c:v>
                </c:pt>
                <c:pt idx="3">
                  <c:v>36226</c:v>
                </c:pt>
                <c:pt idx="4">
                  <c:v>37240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6">
                  <c:v>110</c:v>
                </c:pt>
                <c:pt idx="7">
                  <c:v>139</c:v>
                </c:pt>
                <c:pt idx="8">
                  <c:v>144</c:v>
                </c:pt>
                <c:pt idx="9">
                  <c:v>169</c:v>
                </c:pt>
                <c:pt idx="10">
                  <c:v>174</c:v>
                </c:pt>
                <c:pt idx="11">
                  <c:v>180</c:v>
                </c:pt>
                <c:pt idx="12">
                  <c:v>182</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5">
                  <c:v>105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38</c:v>
                </c:pt>
                <c:pt idx="1">
                  <c:v>53</c:v>
                </c:pt>
                <c:pt idx="2">
                  <c:v>75</c:v>
                </c:pt>
                <c:pt idx="3">
                  <c:v>112</c:v>
                </c:pt>
                <c:pt idx="4">
                  <c:v>91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18" formatCode="0%">
                  <c:v>-0.1875</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5035532741420864"/>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0.113</c:v>
                </c:pt>
                <c:pt idx="1">
                  <c:v>9.6000000000000002E-2</c:v>
                </c:pt>
                <c:pt idx="2">
                  <c:v>0.106</c:v>
                </c:pt>
                <c:pt idx="3">
                  <c:v>9.2999999999999999E-2</c:v>
                </c:pt>
                <c:pt idx="4">
                  <c:v>0.11700000000000001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Cumberland</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c:v>
                </c:pt>
                <c:pt idx="1">
                  <c:v>0.45</c:v>
                </c:pt>
                <c:pt idx="2">
                  <c:v>0.06</c:v>
                </c:pt>
                <c:pt idx="3">
                  <c:v>0.06</c:v>
                </c:pt>
                <c:pt idx="4">
                  <c:v>0.08</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0</c:v>
                </c:pt>
                <c:pt idx="1">
                  <c:v>1</c:v>
                </c:pt>
                <c:pt idx="2">
                  <c:v>2</c:v>
                </c:pt>
                <c:pt idx="3">
                  <c:v>1</c:v>
                </c:pt>
                <c:pt idx="4">
                  <c:v>1</c:v>
                </c:pt>
                <c:pt idx="5">
                  <c:v>1</c:v>
                </c:pt>
                <c:pt idx="6">
                  <c:v>1</c:v>
                </c:pt>
                <c:pt idx="7">
                  <c:v>1</c:v>
                </c:pt>
                <c:pt idx="8">
                  <c:v>1</c:v>
                </c:pt>
                <c:pt idx="9">
                  <c:v>2</c:v>
                </c:pt>
                <c:pt idx="10">
                  <c:v>1</c:v>
                </c:pt>
                <c:pt idx="11">
                  <c:v>1</c:v>
                </c:pt>
                <c:pt idx="12">
                  <c:v>1</c:v>
                </c:pt>
                <c:pt idx="13">
                  <c:v>1</c:v>
                </c:pt>
                <c:pt idx="14">
                  <c:v>1</c:v>
                </c:pt>
                <c:pt idx="15">
                  <c:v>1</c:v>
                </c:pt>
                <c:pt idx="16">
                  <c:v>0</c:v>
                </c:pt>
                <c:pt idx="17">
                  <c:v>1</c:v>
                </c:pt>
                <c:pt idx="18">
                  <c:v>1</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8">
                  <c:v>0.121</c:v>
                </c:pt>
                <c:pt idx="9">
                  <c:v>0.128</c:v>
                </c:pt>
                <c:pt idx="10">
                  <c:v>0.13</c:v>
                </c:pt>
                <c:pt idx="11">
                  <c:v>0.13200000000000001</c:v>
                </c:pt>
                <c:pt idx="12">
                  <c:v>0.13900000000000001</c:v>
                </c:pt>
                <c:pt idx="13">
                  <c:v>0.14000000000000001</c:v>
                </c:pt>
                <c:pt idx="14">
                  <c:v>0.14799999999999999</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15">
                  <c:v>0.16200000000000001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937231250349024E-2"/>
          <c:y val="6.000000858983659E-2"/>
          <c:w val="0.943062768749651"/>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0.10274836656056291"/>
                  <c:y val="-6.60137531873662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91-4D26-BCF4-6A10665BFA1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0.104</c:v>
                </c:pt>
                <c:pt idx="1">
                  <c:v>0.16800000000000001</c:v>
                </c:pt>
                <c:pt idx="2">
                  <c:v>0.124</c:v>
                </c:pt>
                <c:pt idx="3">
                  <c:v>0.10299999999999999</c:v>
                </c:pt>
                <c:pt idx="4">
                  <c:v>0.16200000000000001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0.182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0.14099999999999999</c:v>
                </c:pt>
                <c:pt idx="1">
                  <c:v>0.218</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1">
                  <c:v>0.14299999999999999</c:v>
                </c:pt>
                <c:pt idx="12">
                  <c:v>0.14699999999999999</c:v>
                </c:pt>
                <c:pt idx="13">
                  <c:v>0.159</c:v>
                </c:pt>
                <c:pt idx="14">
                  <c:v>0.16500000000000001</c:v>
                </c:pt>
                <c:pt idx="15">
                  <c:v>0.186</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16">
                  <c:v>0.20200000000000001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3108391736391"/>
          <c:y val="0.9113328083989501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683431969927731E-2"/>
          <c:y val="7.1850645292856952E-2"/>
          <c:w val="0.94421097020754075"/>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0.13100000000000001</c:v>
                </c:pt>
                <c:pt idx="1">
                  <c:v>0.17299999999999999</c:v>
                </c:pt>
                <c:pt idx="2">
                  <c:v>0.13500000000000001</c:v>
                </c:pt>
                <c:pt idx="3">
                  <c:v>0.19400000000000001</c:v>
                </c:pt>
                <c:pt idx="4">
                  <c:v>0.20200000000000001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0.221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0.16700000000000001</c:v>
                </c:pt>
                <c:pt idx="1">
                  <c:v>0.251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8">
                  <c:v>0.11700000000000001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8">
                  <c:v>7.9</c:v>
                </c:pt>
                <c:pt idx="9">
                  <c:v>8</c:v>
                </c:pt>
                <c:pt idx="10">
                  <c:v>8.6999999999999993</c:v>
                </c:pt>
                <c:pt idx="11">
                  <c:v>9.6</c:v>
                </c:pt>
                <c:pt idx="12">
                  <c:v>10.1</c:v>
                </c:pt>
                <c:pt idx="13">
                  <c:v>10.4</c:v>
                </c:pt>
                <c:pt idx="14">
                  <c:v>10.4</c:v>
                </c:pt>
                <c:pt idx="15">
                  <c:v>10.6</c:v>
                </c:pt>
                <c:pt idx="16">
                  <c:v>10.8</c:v>
                </c:pt>
                <c:pt idx="17">
                  <c:v>10.9</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18">
                  <c:v>11.1</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5" formatCode="0">
                  <c:v>4995</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5">
                  <c:v>4845</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6">
                  <c:v>370</c:v>
                </c:pt>
                <c:pt idx="7">
                  <c:v>406</c:v>
                </c:pt>
                <c:pt idx="8">
                  <c:v>409</c:v>
                </c:pt>
                <c:pt idx="9">
                  <c:v>487</c:v>
                </c:pt>
                <c:pt idx="10">
                  <c:v>596</c:v>
                </c:pt>
                <c:pt idx="11">
                  <c:v>749</c:v>
                </c:pt>
                <c:pt idx="12">
                  <c:v>777</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5">
                  <c:v>225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6">
                  <c:v>419</c:v>
                </c:pt>
                <c:pt idx="7">
                  <c:v>461</c:v>
                </c:pt>
                <c:pt idx="8">
                  <c:v>487</c:v>
                </c:pt>
                <c:pt idx="9">
                  <c:v>496</c:v>
                </c:pt>
                <c:pt idx="10">
                  <c:v>606</c:v>
                </c:pt>
                <c:pt idx="11">
                  <c:v>746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5">
                  <c:v>200</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5.5804953560371656E-2"/>
                  <c:y val="7.69228456582456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2A-4F00-9072-238608497E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201</c:v>
                </c:pt>
                <c:pt idx="1">
                  <c:v>197</c:v>
                </c:pt>
                <c:pt idx="2">
                  <c:v>192</c:v>
                </c:pt>
                <c:pt idx="3">
                  <c:v>198</c:v>
                </c:pt>
                <c:pt idx="4">
                  <c:v>200</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1AB-445E-AAD2-36B71AA5EA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5" formatCode="General">
                  <c:v>2.8000000000000001E-2</c:v>
                </c:pt>
                <c:pt idx="6">
                  <c:v>2.7E-2</c:v>
                </c:pt>
                <c:pt idx="7">
                  <c:v>2.5000000000000001E-2</c:v>
                </c:pt>
                <c:pt idx="8">
                  <c:v>2.5000000000000001E-2</c:v>
                </c:pt>
                <c:pt idx="9">
                  <c:v>2.3E-2</c:v>
                </c:pt>
                <c:pt idx="10">
                  <c:v>2.3E-2</c:v>
                </c:pt>
                <c:pt idx="11">
                  <c:v>2.1000000000000001E-2</c:v>
                </c:pt>
                <c:pt idx="12">
                  <c:v>0.02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4">
                  <c:v>0.03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6">
                  <c:v>178</c:v>
                </c:pt>
                <c:pt idx="7">
                  <c:v>185</c:v>
                </c:pt>
                <c:pt idx="8">
                  <c:v>190</c:v>
                </c:pt>
                <c:pt idx="9">
                  <c:v>201</c:v>
                </c:pt>
                <c:pt idx="10">
                  <c:v>233</c:v>
                </c:pt>
                <c:pt idx="11">
                  <c:v>234</c:v>
                </c:pt>
                <c:pt idx="12">
                  <c:v>258</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5">
                  <c:v>109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13">
                  <c:v>1457</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13">
                  <c:v>1457</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67</c:v>
                </c:pt>
                <c:pt idx="1">
                  <c:v>85</c:v>
                </c:pt>
                <c:pt idx="2">
                  <c:v>68</c:v>
                </c:pt>
                <c:pt idx="3">
                  <c:v>115</c:v>
                </c:pt>
                <c:pt idx="4">
                  <c:v>117</c:v>
                </c:pt>
                <c:pt idx="5">
                  <c:v>96</c:v>
                </c:pt>
                <c:pt idx="6">
                  <c:v>106</c:v>
                </c:pt>
                <c:pt idx="7">
                  <c:v>59</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165</c:v>
                </c:pt>
                <c:pt idx="1">
                  <c:v>166</c:v>
                </c:pt>
                <c:pt idx="2">
                  <c:v>178</c:v>
                </c:pt>
                <c:pt idx="3">
                  <c:v>195</c:v>
                </c:pt>
                <c:pt idx="4">
                  <c:v>211</c:v>
                </c:pt>
                <c:pt idx="5">
                  <c:v>165</c:v>
                </c:pt>
                <c:pt idx="6">
                  <c:v>133</c:v>
                </c:pt>
                <c:pt idx="7">
                  <c:v>101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7">
                  <c:v>1127</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Vineland city</c:v>
                </c:pt>
                <c:pt idx="2">
                  <c:v>Shiloh borough</c:v>
                </c:pt>
                <c:pt idx="3">
                  <c:v>Lawrence township</c:v>
                </c:pt>
                <c:pt idx="4">
                  <c:v>Upper Deerfield township</c:v>
                </c:pt>
                <c:pt idx="5">
                  <c:v>Fairfield township</c:v>
                </c:pt>
                <c:pt idx="6">
                  <c:v>Maurice River township</c:v>
                </c:pt>
                <c:pt idx="7">
                  <c:v>Millville city </c:v>
                </c:pt>
                <c:pt idx="8">
                  <c:v>Deerfield township</c:v>
                </c:pt>
                <c:pt idx="9">
                  <c:v>Greenwich township</c:v>
                </c:pt>
              </c:strCache>
            </c:strRef>
          </c:cat>
          <c:val>
            <c:numRef>
              <c:f>Sheet1!$B$2:$B$11</c:f>
              <c:numCache>
                <c:formatCode>0.00%</c:formatCode>
                <c:ptCount val="10"/>
                <c:pt idx="0">
                  <c:v>0.214</c:v>
                </c:pt>
                <c:pt idx="1">
                  <c:v>0.113</c:v>
                </c:pt>
                <c:pt idx="2">
                  <c:v>7.2999999999999995E-2</c:v>
                </c:pt>
                <c:pt idx="3">
                  <c:v>7.0000000000000007E-2</c:v>
                </c:pt>
                <c:pt idx="4">
                  <c:v>6.9000000000000006E-2</c:v>
                </c:pt>
                <c:pt idx="5">
                  <c:v>6.5000000000000002E-2</c:v>
                </c:pt>
                <c:pt idx="6">
                  <c:v>5.6000000000000001E-2</c:v>
                </c:pt>
                <c:pt idx="7">
                  <c:v>4.2000000000000003E-2</c:v>
                </c:pt>
                <c:pt idx="8">
                  <c:v>3.5999999999999997E-2</c:v>
                </c:pt>
                <c:pt idx="9">
                  <c:v>0.03</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Cumberland county avg 10.0%</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Bridgeton City</c:v>
                </c:pt>
                <c:pt idx="1">
                  <c:v>Vineland city</c:v>
                </c:pt>
                <c:pt idx="2">
                  <c:v>Shiloh borough</c:v>
                </c:pt>
                <c:pt idx="3">
                  <c:v>Lawrence township</c:v>
                </c:pt>
                <c:pt idx="4">
                  <c:v>Upper Deerfield township</c:v>
                </c:pt>
                <c:pt idx="5">
                  <c:v>Fairfield township</c:v>
                </c:pt>
                <c:pt idx="6">
                  <c:v>Maurice River township</c:v>
                </c:pt>
                <c:pt idx="7">
                  <c:v>Millville city </c:v>
                </c:pt>
                <c:pt idx="8">
                  <c:v>Deerfield township</c:v>
                </c:pt>
                <c:pt idx="9">
                  <c:v>Greenwich township</c:v>
                </c:pt>
              </c:strCache>
            </c:strRef>
          </c:cat>
          <c:val>
            <c:numRef>
              <c:f>Sheet1!$C$2:$C$11</c:f>
              <c:numCache>
                <c:formatCode>0%</c:formatCode>
                <c:ptCount val="10"/>
                <c:pt idx="0">
                  <c:v>0.1</c:v>
                </c:pt>
                <c:pt idx="1">
                  <c:v>0.1</c:v>
                </c:pt>
                <c:pt idx="2">
                  <c:v>0.1</c:v>
                </c:pt>
                <c:pt idx="3">
                  <c:v>0.1</c:v>
                </c:pt>
                <c:pt idx="4">
                  <c:v>0.1</c:v>
                </c:pt>
                <c:pt idx="5">
                  <c:v>0.1</c:v>
                </c:pt>
                <c:pt idx="6">
                  <c:v>0.1</c:v>
                </c:pt>
                <c:pt idx="7">
                  <c:v>0.1</c:v>
                </c:pt>
                <c:pt idx="8">
                  <c:v>0.1</c:v>
                </c:pt>
                <c:pt idx="9">
                  <c:v>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0">
                  <c:v>4.91</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cgsresourcenet.org/" TargetMode="External"/><Relationship Id="rId7" Type="http://schemas.openxmlformats.org/officeDocument/2006/relationships/hyperlink" Target="https://www.southjersey.com/article/9481/SJ-Orgs-AIDS-Coalition"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asapphealthcare.org/" TargetMode="External"/><Relationship Id="rId5" Type="http://schemas.openxmlformats.org/officeDocument/2006/relationships/hyperlink" Target="https://rwjms.rutgers.edu/boggscenter/" TargetMode="External"/><Relationship Id="rId4" Type="http://schemas.openxmlformats.org/officeDocument/2006/relationships/hyperlink" Target="https://www.wespeakupforchildre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Bridgeton City and Vineland City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children between 6-11 years old are the largest group.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Vineland city and Bridgeton City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lower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Bridgeton City and Commercial Township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Bridgeton City and Lawrence Township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higher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decreased over the two years shown.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low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slightly higher than expected for infant, toddler, and PreK childcare.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Upper Deerfield township and Bridgeton City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60.17% of Cumberland County’s population has received at least one dose of the COVID-19 vaccination.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48.92% of Cumberland County’s population has been fully vaccinated against COVID-19. </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Symbol" panose="05050102010706020507" pitchFamily="18" charset="2"/>
              <a:buNone/>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500587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t>
            </a:r>
            <a:r>
              <a:rPr lang="en-US" sz="1200" kern="1200">
                <a:solidFill>
                  <a:schemeClr val="tx1"/>
                </a:solidFill>
                <a:effectLst/>
                <a:latin typeface="+mn-lt"/>
                <a:ea typeface="+mn-ea"/>
                <a:cs typeface="+mn-cs"/>
              </a:rPr>
              <a:t>are combined </a:t>
            </a:r>
            <a:r>
              <a:rPr lang="en-US" sz="1200" kern="1200" dirty="0">
                <a:solidFill>
                  <a:schemeClr val="tx1"/>
                </a:solidFill>
                <a:effectLst/>
                <a:latin typeface="+mn-lt"/>
                <a:ea typeface="+mn-ea"/>
                <a:cs typeface="+mn-cs"/>
              </a:rPr>
              <a:t>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high school graduation rate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vary over time.</a:t>
            </a:r>
            <a:r>
              <a:rPr lang="en-US" sz="1800" dirty="0">
                <a:effectLst/>
                <a:latin typeface="Calibri" panose="020F0502020204030204" pitchFamily="34" charset="0"/>
                <a:ea typeface="Calibri" panose="020F0502020204030204" pitchFamily="34" charset="0"/>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a middling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800" dirty="0">
                <a:effectLst/>
                <a:highlight>
                  <a:srgbClr val="FFFF00"/>
                </a:highlight>
                <a:latin typeface="Calibri" panose="020F0502020204030204" pitchFamily="34" charset="0"/>
                <a:ea typeface="Calibri" panose="020F0502020204030204" pitchFamily="34" charset="0"/>
              </a:rPr>
              <a:t>assault and harassment</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$10K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-18.75% change indicates a 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varied.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pPr marL="0" marR="0">
              <a:lnSpc>
                <a:spcPct val="107000"/>
              </a:lnSpc>
              <a:spcBef>
                <a:spcPts val="0"/>
              </a:spcBef>
              <a:spcAft>
                <a:spcPts val="0"/>
              </a:spcAft>
            </a:pPr>
            <a:r>
              <a:rPr lang="en-US" sz="120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outpatient and emergency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 reported diagnosed depression rates were not available for most races/ethnicities.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somewhat higher proportions of Black/African American, American Indian/Alaska Native, “Other” minority, and Hispanic/ Latino residents, and lower proportions of White and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8th highest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1297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160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http://www.cgsresourcenet.org/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https://www.wespeakupforchildren.org/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https://www.southjersey.com/article/9481/SJ-Orgs-AIDS-Coalition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and Black/African American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in the middle for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lowest index of Black/White residential segregation of the NJ counties.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vary over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Cumberland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FC4FCF41-0221-4442-89E6-8714B781B510}"/>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CBC6A6C5-C61D-4CB2-9415-5A6A3BAE149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F2D0ADBA-9220-4C14-A428-457E1F132949}"/>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pic>
        <p:nvPicPr>
          <p:cNvPr id="12" name="Picture 2">
            <a:extLst>
              <a:ext uri="{FF2B5EF4-FFF2-40B4-BE49-F238E27FC236}">
                <a16:creationId xmlns:a16="http://schemas.microsoft.com/office/drawing/2014/main" id="{2E01C973-9624-44E3-A50D-5185894238B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2">
            <a:extLst>
              <a:ext uri="{FF2B5EF4-FFF2-40B4-BE49-F238E27FC236}">
                <a16:creationId xmlns:a16="http://schemas.microsoft.com/office/drawing/2014/main" id="{E914D537-CB29-4D29-B258-7B0E1233AB9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4400" y="915741"/>
            <a:ext cx="827053" cy="15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2">
            <a:extLst>
              <a:ext uri="{FF2B5EF4-FFF2-40B4-BE49-F238E27FC236}">
                <a16:creationId xmlns:a16="http://schemas.microsoft.com/office/drawing/2014/main" id="{C7141DEA-6082-442A-90CE-727BB8197B2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72481" y="4411312"/>
            <a:ext cx="827053" cy="15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2">
            <a:extLst>
              <a:ext uri="{FF2B5EF4-FFF2-40B4-BE49-F238E27FC236}">
                <a16:creationId xmlns:a16="http://schemas.microsoft.com/office/drawing/2014/main" id="{0C988452-7C6F-4A47-9FC7-09E0AAF8F16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2259" y="448912"/>
            <a:ext cx="827053" cy="15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2">
            <a:extLst>
              <a:ext uri="{FF2B5EF4-FFF2-40B4-BE49-F238E27FC236}">
                <a16:creationId xmlns:a16="http://schemas.microsoft.com/office/drawing/2014/main" id="{1C2F55B5-1B59-4E50-A666-B9AC23BE120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8405" y="448912"/>
            <a:ext cx="827053" cy="15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F4BE6283-9A36-45DA-B1AC-322FF0910DE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49654" y="2646439"/>
            <a:ext cx="827053" cy="15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2">
            <a:extLst>
              <a:ext uri="{FF2B5EF4-FFF2-40B4-BE49-F238E27FC236}">
                <a16:creationId xmlns:a16="http://schemas.microsoft.com/office/drawing/2014/main" id="{B9B267BA-6123-4E4E-9966-D807C7D9663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7723" y="525112"/>
            <a:ext cx="827053" cy="15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AA2A79F9-4498-48BB-8330-220134B5B92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42435" y="352657"/>
            <a:ext cx="785278" cy="148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2">
            <a:extLst>
              <a:ext uri="{FF2B5EF4-FFF2-40B4-BE49-F238E27FC236}">
                <a16:creationId xmlns:a16="http://schemas.microsoft.com/office/drawing/2014/main" id="{1A787E03-28F6-47BC-9CDC-39BB56198F8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62403" y="4868511"/>
            <a:ext cx="827053" cy="15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2">
            <a:extLst>
              <a:ext uri="{FF2B5EF4-FFF2-40B4-BE49-F238E27FC236}">
                <a16:creationId xmlns:a16="http://schemas.microsoft.com/office/drawing/2014/main" id="{C63D066D-43D9-4D5D-93FF-1F233AEBEAB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1E2A03C5-2838-4566-A066-476675955E3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222" y="4785824"/>
            <a:ext cx="827053" cy="15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2">
            <a:extLst>
              <a:ext uri="{FF2B5EF4-FFF2-40B4-BE49-F238E27FC236}">
                <a16:creationId xmlns:a16="http://schemas.microsoft.com/office/drawing/2014/main" id="{D34D33E2-052C-4656-9EB4-ACC0DF2AE2F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46547" y="372712"/>
            <a:ext cx="827053" cy="15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153DD858-6446-4046-BAB2-07473CDE140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08589" y="280408"/>
            <a:ext cx="781289" cy="147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2">
            <a:extLst>
              <a:ext uri="{FF2B5EF4-FFF2-40B4-BE49-F238E27FC236}">
                <a16:creationId xmlns:a16="http://schemas.microsoft.com/office/drawing/2014/main" id="{DF816589-6FCD-4FA8-9AD6-2549A7E0E4D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0" y="433750"/>
            <a:ext cx="781289" cy="147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2">
            <a:extLst>
              <a:ext uri="{FF2B5EF4-FFF2-40B4-BE49-F238E27FC236}">
                <a16:creationId xmlns:a16="http://schemas.microsoft.com/office/drawing/2014/main" id="{5E6821F2-7813-4C3A-B2C2-BA10654C175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01251" y="841646"/>
            <a:ext cx="781289" cy="147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2">
            <a:extLst>
              <a:ext uri="{FF2B5EF4-FFF2-40B4-BE49-F238E27FC236}">
                <a16:creationId xmlns:a16="http://schemas.microsoft.com/office/drawing/2014/main" id="{809A2EAD-FB04-43F7-87BB-5AD68ED6857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59351" y="535149"/>
            <a:ext cx="781289" cy="147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2B5E4629-7F28-46C1-A250-7AC0BF76D59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27636" y="390922"/>
            <a:ext cx="781289" cy="147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7A45CB11-775A-4E6F-81D6-6335F4B66E7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5272" y="390922"/>
            <a:ext cx="781289" cy="147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2">
            <a:extLst>
              <a:ext uri="{FF2B5EF4-FFF2-40B4-BE49-F238E27FC236}">
                <a16:creationId xmlns:a16="http://schemas.microsoft.com/office/drawing/2014/main" id="{A29BC662-FFC0-43FA-BC44-35C6A7DB839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32559" y="296920"/>
            <a:ext cx="781289" cy="147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2">
            <a:extLst>
              <a:ext uri="{FF2B5EF4-FFF2-40B4-BE49-F238E27FC236}">
                <a16:creationId xmlns:a16="http://schemas.microsoft.com/office/drawing/2014/main" id="{14919131-3795-46FC-A29E-D8935D05913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9774" y="949414"/>
            <a:ext cx="781289" cy="147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6264C5AA-80F3-4387-AC70-5BFAF74BC122}"/>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E38795F7-F132-41AE-BD36-187907F8258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A0BB977C-59B1-45EE-B915-874AC82F4196}"/>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D4720FA2-2319-4926-93F2-493CEC65BEE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32354490-48CA-4198-9B54-473B1D31F230}"/>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F2251617-027F-4336-8EEE-1F3F0C63EF7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992AC2F8-C74F-4447-8E89-03FBCCBECF61}"/>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8DC1FE9A-A128-4DE4-85A5-CB725139920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754ECA99-94A0-4EAE-8E09-01D7FF071009}"/>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pic>
        <p:nvPicPr>
          <p:cNvPr id="10" name="Picture 2">
            <a:extLst>
              <a:ext uri="{FF2B5EF4-FFF2-40B4-BE49-F238E27FC236}">
                <a16:creationId xmlns:a16="http://schemas.microsoft.com/office/drawing/2014/main" id="{E421AAC3-D585-4B20-957A-3001AEA8338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561CB744-3B55-4A58-BB14-404E5741C7B6}"/>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pic>
        <p:nvPicPr>
          <p:cNvPr id="9" name="Picture 2">
            <a:extLst>
              <a:ext uri="{FF2B5EF4-FFF2-40B4-BE49-F238E27FC236}">
                <a16:creationId xmlns:a16="http://schemas.microsoft.com/office/drawing/2014/main" id="{8D91F9B4-5D1A-47F7-B465-9FD80BDE5AB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E0EC6067-416E-4810-8899-A490787AB7A5}"/>
              </a:ext>
            </a:extLst>
          </p:cNvPr>
          <p:cNvSpPr txBox="1"/>
          <p:nvPr userDrawn="1"/>
        </p:nvSpPr>
        <p:spPr>
          <a:xfrm>
            <a:off x="657604" y="505463"/>
            <a:ext cx="914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Cond" panose="020B0606030402020204" pitchFamily="34" charset="0"/>
              </a:rPr>
              <a:t>Cumberland</a:t>
            </a:r>
          </a:p>
          <a:p>
            <a:r>
              <a:rPr lang="en-US" sz="1200"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2B5620B3-E432-48CD-9B58-4F3639BDBC9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27437"/>
            <a:ext cx="505204" cy="95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8.xml"/><Relationship Id="rId7" Type="http://schemas.openxmlformats.org/officeDocument/2006/relationships/image" Target="../media/image2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9E5595-6A09-4E2A-87A8-F80A40EEC39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0600" y="-559705"/>
            <a:ext cx="13716000" cy="772007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Cumberland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0" name="Picture 2">
            <a:extLst>
              <a:ext uri="{FF2B5EF4-FFF2-40B4-BE49-F238E27FC236}">
                <a16:creationId xmlns:a16="http://schemas.microsoft.com/office/drawing/2014/main" id="{E7F33085-C56B-496A-AAE2-F612126F5DB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8949" y="4769781"/>
            <a:ext cx="865827" cy="163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914014830"/>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88698678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515231619"/>
              </p:ext>
            </p:extLst>
          </p:nvPr>
        </p:nvGraphicFramePr>
        <p:xfrm>
          <a:off x="8915401" y="4203971"/>
          <a:ext cx="2590799"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860554191"/>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171818173"/>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86456040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86370528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612136443"/>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61636868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73558846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708911266"/>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92479634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693007527"/>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458376860"/>
              </p:ext>
            </p:extLst>
          </p:nvPr>
        </p:nvGraphicFramePr>
        <p:xfrm>
          <a:off x="3478078" y="581799"/>
          <a:ext cx="7844043" cy="62000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F40F5AD-E40A-4C90-B1B5-4CE437D1C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1867346" cy="3533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map&#10;&#10;Description automatically generated">
            <a:extLst>
              <a:ext uri="{FF2B5EF4-FFF2-40B4-BE49-F238E27FC236}">
                <a16:creationId xmlns:a16="http://schemas.microsoft.com/office/drawing/2014/main" id="{B84A1161-A990-4210-9012-BEFB43B51E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4400" y="990600"/>
            <a:ext cx="5867400" cy="464820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71396270"/>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86053586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77192518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236512266"/>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19640154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07998189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49827617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310770676"/>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64817966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68871068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54935140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410228087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2064543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77487984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925849528"/>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16714565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881091895"/>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031691311"/>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7273112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93768"/>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169968"/>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271136656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1497820764"/>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25248596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09555245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49484100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713176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216566456"/>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81689520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624596581"/>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3659700"/>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96216928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98988368"/>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537213376"/>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98504038"/>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454420554"/>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2871755202"/>
              </p:ext>
            </p:extLst>
          </p:nvPr>
        </p:nvGraphicFramePr>
        <p:xfrm>
          <a:off x="3144347" y="612485"/>
          <a:ext cx="6981872" cy="57077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307659247"/>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506310309"/>
              </p:ext>
            </p:extLst>
          </p:nvPr>
        </p:nvGraphicFramePr>
        <p:xfrm>
          <a:off x="3158171" y="870404"/>
          <a:ext cx="6916558" cy="59113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464101034"/>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389001548"/>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83568863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72496197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941200564"/>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59129915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990718672"/>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66621622"/>
              </p:ext>
            </p:extLst>
          </p:nvPr>
        </p:nvGraphicFramePr>
        <p:xfrm>
          <a:off x="3197889" y="705774"/>
          <a:ext cx="6665302" cy="615222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27267338"/>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578959246"/>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269858189"/>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820711831"/>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62305837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0627770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52777427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86163108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874867904"/>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425924060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53261654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44580197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766769780"/>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52662987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51236940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46928452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51241225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73687409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38218838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946279312"/>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4173285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Cumberland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515954066"/>
              </p:ext>
            </p:extLst>
          </p:nvPr>
        </p:nvGraphicFramePr>
        <p:xfrm>
          <a:off x="7543801" y="897541"/>
          <a:ext cx="4800600" cy="611285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45157429"/>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4132989497"/>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8265987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7401430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162013615"/>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056751933"/>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981948799"/>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of CGS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ASAPP HealthCare, Inc. </a:t>
            </a:r>
            <a:r>
              <a:rPr lang="en-US" sz="1200" dirty="0">
                <a:solidFill>
                  <a:srgbClr val="C00000"/>
                </a:solidFill>
                <a:latin typeface="Franklin Gothic Medium" panose="020B0603020102020204" pitchFamily="34" charset="0"/>
              </a:rPr>
              <a:t>[Behavioral &amp; Emotional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Boys and Girls Club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AIDS Coalition of Southern NJ</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www.cgsresourcenet.org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184911151"/>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Cumberland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558996019"/>
              </p:ext>
            </p:extLst>
          </p:nvPr>
        </p:nvGraphicFramePr>
        <p:xfrm>
          <a:off x="7011497" y="1169147"/>
          <a:ext cx="5332903" cy="591745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bc4c41354356f81a85ca&quot;,&quot;SmartGridHorizontal&quot;:0,&quot;LinkedExcelSources&quot;:{&quot;618a971e383938345c058b52&quot;:&quot;{{Desktop}}\\County Workbooks\\Cumberland_County_11.08.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25014</TotalTime>
  <Words>9912</Words>
  <Application>Microsoft Office PowerPoint</Application>
  <PresentationFormat>Widescreen</PresentationFormat>
  <Paragraphs>843</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1703</cp:revision>
  <dcterms:created xsi:type="dcterms:W3CDTF">2006-08-16T00:00:00Z</dcterms:created>
  <dcterms:modified xsi:type="dcterms:W3CDTF">2021-12-01T00:05:33Z</dcterms:modified>
</cp:coreProperties>
</file>