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468" r:id="rId3"/>
    <p:sldId id="467"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1313" autoAdjust="0"/>
  </p:normalViewPr>
  <p:slideViewPr>
    <p:cSldViewPr>
      <p:cViewPr varScale="1">
        <p:scale>
          <a:sx n="98" d="100"/>
          <a:sy n="98" d="100"/>
        </p:scale>
        <p:origin x="1098" y="8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Cumberland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0.69399999999999995</c:v>
                </c:pt>
                <c:pt idx="1">
                  <c:v>0.224</c:v>
                </c:pt>
                <c:pt idx="2">
                  <c:v>2.1000000000000001E-2</c:v>
                </c:pt>
                <c:pt idx="3">
                  <c:v>0.02</c:v>
                </c:pt>
                <c:pt idx="4">
                  <c:v>1E-3</c:v>
                </c:pt>
                <c:pt idx="5">
                  <c:v>9.1999999999999998E-2</c:v>
                </c:pt>
                <c:pt idx="6">
                  <c:v>0.29699999999999999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580877464"/>
        <c:axId val="580877856"/>
      </c:barChart>
      <c:catAx>
        <c:axId val="5808774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80877856"/>
        <c:crosses val="autoZero"/>
        <c:auto val="1"/>
        <c:lblAlgn val="ctr"/>
        <c:lblOffset val="100"/>
        <c:noMultiLvlLbl val="0"/>
      </c:catAx>
      <c:valAx>
        <c:axId val="580877856"/>
        <c:scaling>
          <c:orientation val="minMax"/>
          <c:max val="1"/>
        </c:scaling>
        <c:delete val="1"/>
        <c:axPos val="l"/>
        <c:numFmt formatCode="0%" sourceLinked="1"/>
        <c:majorTickMark val="none"/>
        <c:minorTickMark val="none"/>
        <c:tickLblPos val="nextTo"/>
        <c:crossAx val="580877464"/>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6">
                  <c:v>58004</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5">
                  <c:v>35909</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76135824"/>
        <c:axId val="76136216"/>
      </c:barChart>
      <c:catAx>
        <c:axId val="76135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136216"/>
        <c:crosses val="autoZero"/>
        <c:auto val="1"/>
        <c:lblAlgn val="ctr"/>
        <c:lblOffset val="100"/>
        <c:noMultiLvlLbl val="0"/>
      </c:catAx>
      <c:valAx>
        <c:axId val="7613621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6135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175885384"/>
        <c:axId val="175884992"/>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5">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5" formatCode="#,##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175886168"/>
        <c:axId val="175885776"/>
      </c:barChart>
      <c:valAx>
        <c:axId val="175884992"/>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75885384"/>
        <c:crosses val="max"/>
        <c:crossBetween val="between"/>
      </c:valAx>
      <c:catAx>
        <c:axId val="175885384"/>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75884992"/>
        <c:crosses val="autoZero"/>
        <c:auto val="1"/>
        <c:lblAlgn val="ctr"/>
        <c:lblOffset val="100"/>
        <c:noMultiLvlLbl val="0"/>
      </c:catAx>
      <c:valAx>
        <c:axId val="175885776"/>
        <c:scaling>
          <c:orientation val="minMax"/>
          <c:max val="1"/>
        </c:scaling>
        <c:delete val="1"/>
        <c:axPos val="b"/>
        <c:numFmt formatCode="General" sourceLinked="1"/>
        <c:majorTickMark val="out"/>
        <c:minorTickMark val="none"/>
        <c:tickLblPos val="nextTo"/>
        <c:crossAx val="175886168"/>
        <c:crosses val="autoZero"/>
        <c:crossBetween val="between"/>
      </c:valAx>
      <c:catAx>
        <c:axId val="175886168"/>
        <c:scaling>
          <c:orientation val="minMax"/>
        </c:scaling>
        <c:delete val="1"/>
        <c:axPos val="r"/>
        <c:numFmt formatCode="General" sourceLinked="1"/>
        <c:majorTickMark val="out"/>
        <c:minorTickMark val="none"/>
        <c:tickLblPos val="nextTo"/>
        <c:crossAx val="175885776"/>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Jersey</c:v>
                </c:pt>
                <c:pt idx="1">
                  <c:v>Vineland city</c:v>
                </c:pt>
                <c:pt idx="2">
                  <c:v>Bridgeton City</c:v>
                </c:pt>
                <c:pt idx="3">
                  <c:v>Millville city </c:v>
                </c:pt>
              </c:strCache>
            </c:strRef>
          </c:cat>
          <c:val>
            <c:numRef>
              <c:f>Sheet1!$B$2:$B$5</c:f>
              <c:numCache>
                <c:formatCode>0%</c:formatCode>
                <c:ptCount val="4"/>
                <c:pt idx="0">
                  <c:v>0.318</c:v>
                </c:pt>
                <c:pt idx="1">
                  <c:v>0.34799999999999998</c:v>
                </c:pt>
                <c:pt idx="2">
                  <c:v>0.379</c:v>
                </c:pt>
                <c:pt idx="3">
                  <c:v>0.27800000000000002</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Jersey</c:v>
                </c:pt>
                <c:pt idx="1">
                  <c:v>Vineland city</c:v>
                </c:pt>
                <c:pt idx="2">
                  <c:v>Bridgeton City</c:v>
                </c:pt>
                <c:pt idx="3">
                  <c:v>Millville city </c:v>
                </c:pt>
              </c:strCache>
            </c:strRef>
          </c:cat>
          <c:val>
            <c:numRef>
              <c:f>Sheet1!$C$2:$C$5</c:f>
              <c:numCache>
                <c:formatCode>0%</c:formatCode>
                <c:ptCount val="4"/>
                <c:pt idx="0">
                  <c:v>0.33400000000000002</c:v>
                </c:pt>
                <c:pt idx="1">
                  <c:v>0.35899999999999999</c:v>
                </c:pt>
                <c:pt idx="2">
                  <c:v>0.35699999999999998</c:v>
                </c:pt>
                <c:pt idx="3">
                  <c:v>0.37</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Jersey</c:v>
                </c:pt>
                <c:pt idx="1">
                  <c:v>Vineland city</c:v>
                </c:pt>
                <c:pt idx="2">
                  <c:v>Bridgeton City</c:v>
                </c:pt>
                <c:pt idx="3">
                  <c:v>Millville city </c:v>
                </c:pt>
              </c:strCache>
            </c:strRef>
          </c:cat>
          <c:val>
            <c:numRef>
              <c:f>Sheet1!$D$2:$D$5</c:f>
              <c:numCache>
                <c:formatCode>0%</c:formatCode>
                <c:ptCount val="4"/>
                <c:pt idx="0">
                  <c:v>0.34799999999999998</c:v>
                </c:pt>
                <c:pt idx="1">
                  <c:v>0.29299999999999998</c:v>
                </c:pt>
                <c:pt idx="2">
                  <c:v>0.26400000000000001</c:v>
                </c:pt>
                <c:pt idx="3">
                  <c:v>0.35199999999999998</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372733080"/>
        <c:axId val="372733472"/>
      </c:barChart>
      <c:catAx>
        <c:axId val="372733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733472"/>
        <c:crosses val="autoZero"/>
        <c:auto val="1"/>
        <c:lblAlgn val="ctr"/>
        <c:lblOffset val="100"/>
        <c:noMultiLvlLbl val="0"/>
      </c:catAx>
      <c:valAx>
        <c:axId val="37273347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2733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72734256"/>
        <c:axId val="567238896"/>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9">
                  <c:v>2000</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9">
                  <c:v>2000</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567239680"/>
        <c:axId val="567239288"/>
      </c:barChart>
      <c:catAx>
        <c:axId val="372734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67238896"/>
        <c:crosses val="autoZero"/>
        <c:auto val="1"/>
        <c:lblAlgn val="ctr"/>
        <c:lblOffset val="100"/>
        <c:noMultiLvlLbl val="0"/>
      </c:catAx>
      <c:valAx>
        <c:axId val="567238896"/>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734256"/>
        <c:crosses val="autoZero"/>
        <c:crossBetween val="between"/>
      </c:valAx>
      <c:valAx>
        <c:axId val="567239288"/>
        <c:scaling>
          <c:orientation val="minMax"/>
          <c:max val="7000"/>
        </c:scaling>
        <c:delete val="1"/>
        <c:axPos val="t"/>
        <c:numFmt formatCode="General" sourceLinked="1"/>
        <c:majorTickMark val="out"/>
        <c:minorTickMark val="none"/>
        <c:tickLblPos val="nextTo"/>
        <c:crossAx val="567239680"/>
        <c:crosses val="max"/>
        <c:crossBetween val="between"/>
      </c:valAx>
      <c:catAx>
        <c:axId val="567239680"/>
        <c:scaling>
          <c:orientation val="minMax"/>
        </c:scaling>
        <c:delete val="1"/>
        <c:axPos val="l"/>
        <c:numFmt formatCode="General" sourceLinked="1"/>
        <c:majorTickMark val="out"/>
        <c:minorTickMark val="none"/>
        <c:tickLblPos val="nextTo"/>
        <c:crossAx val="567239288"/>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64</c:v>
                </c:pt>
                <c:pt idx="1">
                  <c:v>75</c:v>
                </c:pt>
                <c:pt idx="2">
                  <c:v>67</c:v>
                </c:pt>
                <c:pt idx="3">
                  <c:v>85</c:v>
                </c:pt>
                <c:pt idx="4">
                  <c:v>68</c:v>
                </c:pt>
                <c:pt idx="5">
                  <c:v>115</c:v>
                </c:pt>
                <c:pt idx="6">
                  <c:v>117</c:v>
                </c:pt>
                <c:pt idx="7">
                  <c:v>96</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159</c:v>
                </c:pt>
                <c:pt idx="1">
                  <c:v>132</c:v>
                </c:pt>
                <c:pt idx="2">
                  <c:v>165</c:v>
                </c:pt>
                <c:pt idx="3">
                  <c:v>166</c:v>
                </c:pt>
                <c:pt idx="4">
                  <c:v>178</c:v>
                </c:pt>
                <c:pt idx="5">
                  <c:v>195</c:v>
                </c:pt>
                <c:pt idx="6">
                  <c:v>211</c:v>
                </c:pt>
                <c:pt idx="7">
                  <c:v>165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567240464"/>
        <c:axId val="176668208"/>
      </c:barChart>
      <c:catAx>
        <c:axId val="56724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76668208"/>
        <c:crosses val="autoZero"/>
        <c:auto val="1"/>
        <c:lblAlgn val="ctr"/>
        <c:lblOffset val="100"/>
        <c:noMultiLvlLbl val="0"/>
      </c:catAx>
      <c:valAx>
        <c:axId val="17666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67240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7665636265372384"/>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6">
                  <c:v>0.19900000000000001</c:v>
                </c:pt>
                <c:pt idx="17">
                  <c:v>0.20200000000000001</c:v>
                </c:pt>
                <c:pt idx="18">
                  <c:v>0.20799999999999999</c:v>
                </c:pt>
                <c:pt idx="19">
                  <c:v>0.218</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0"/>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ED-43A1-A11C-881F1A89F114}"/>
                </c:ext>
              </c:extLst>
            </c:dLbl>
            <c:dLbl>
              <c:idx val="1"/>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ED-43A1-A11C-881F1A89F114}"/>
                </c:ext>
              </c:extLst>
            </c:dLbl>
            <c:dLbl>
              <c:idx val="2"/>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ED-43A1-A11C-881F1A89F114}"/>
                </c:ext>
              </c:extLst>
            </c:dLbl>
            <c:dLbl>
              <c:idx val="3"/>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ED-43A1-A11C-881F1A89F114}"/>
                </c:ext>
              </c:extLst>
            </c:dLbl>
            <c:dLbl>
              <c:idx val="4"/>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ED-43A1-A11C-881F1A89F114}"/>
                </c:ext>
              </c:extLst>
            </c:dLbl>
            <c:dLbl>
              <c:idx val="5"/>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ED-43A1-A11C-881F1A89F114}"/>
                </c:ext>
              </c:extLst>
            </c:dLbl>
            <c:dLbl>
              <c:idx val="6"/>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0ED-43A1-A11C-881F1A89F114}"/>
                </c:ext>
              </c:extLst>
            </c:dLbl>
            <c:dLbl>
              <c:idx val="7"/>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0ED-43A1-A11C-881F1A89F114}"/>
                </c:ext>
              </c:extLst>
            </c:dLbl>
            <c:dLbl>
              <c:idx val="8"/>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0ED-43A1-A11C-881F1A89F114}"/>
                </c:ext>
              </c:extLst>
            </c:dLbl>
            <c:dLbl>
              <c:idx val="9"/>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0ED-43A1-A11C-881F1A89F114}"/>
                </c:ext>
              </c:extLst>
            </c:dLbl>
            <c:dLbl>
              <c:idx val="10"/>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0ED-43A1-A11C-881F1A89F114}"/>
                </c:ext>
              </c:extLst>
            </c:dLbl>
            <c:dLbl>
              <c:idx val="11"/>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0ED-43A1-A11C-881F1A89F114}"/>
                </c:ext>
              </c:extLst>
            </c:dLbl>
            <c:dLbl>
              <c:idx val="12"/>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0ED-43A1-A11C-881F1A89F114}"/>
                </c:ext>
              </c:extLst>
            </c:dLbl>
            <c:dLbl>
              <c:idx val="13"/>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0ED-43A1-A11C-881F1A89F114}"/>
                </c:ext>
              </c:extLst>
            </c:dLbl>
            <c:dLbl>
              <c:idx val="14"/>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0ED-43A1-A11C-881F1A89F114}"/>
                </c:ext>
              </c:extLst>
            </c:dLbl>
            <c:dLbl>
              <c:idx val="15"/>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0ED-43A1-A11C-881F1A89F114}"/>
                </c:ext>
              </c:extLst>
            </c:dLbl>
            <c:dLbl>
              <c:idx val="16"/>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0ED-43A1-A11C-881F1A89F114}"/>
                </c:ext>
              </c:extLst>
            </c:dLbl>
            <c:dLbl>
              <c:idx val="17"/>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0ED-43A1-A11C-881F1A89F114}"/>
                </c:ext>
              </c:extLst>
            </c:dLbl>
            <c:dLbl>
              <c:idx val="18"/>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0ED-43A1-A11C-881F1A89F114}"/>
                </c:ext>
              </c:extLst>
            </c:dLbl>
            <c:dLbl>
              <c:idx val="19"/>
              <c:tx>
                <c:rich>
                  <a:bodyPr/>
                  <a:lstStyle/>
                  <a:p>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0ED-43A1-A11C-881F1A89F114}"/>
                </c:ext>
              </c:extLst>
            </c:dLbl>
            <c:dLbl>
              <c:idx val="20"/>
              <c:layout>
                <c:manualLayout>
                  <c:x val="-3.040790083991517E-2"/>
                  <c:y val="0"/>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0086324651828871"/>
                      <c:h val="8.9727488876266845E-2"/>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20" formatCode="0%">
                  <c:v>0.219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176668992"/>
        <c:axId val="176669384"/>
      </c:barChart>
      <c:catAx>
        <c:axId val="17666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76669384"/>
        <c:crosses val="autoZero"/>
        <c:auto val="1"/>
        <c:lblAlgn val="ctr"/>
        <c:lblOffset val="100"/>
        <c:noMultiLvlLbl val="0"/>
      </c:catAx>
      <c:valAx>
        <c:axId val="176669384"/>
        <c:scaling>
          <c:orientation val="minMax"/>
          <c:max val="0.25"/>
          <c:min val="0"/>
        </c:scaling>
        <c:delete val="1"/>
        <c:axPos val="b"/>
        <c:numFmt formatCode="0%" sourceLinked="1"/>
        <c:majorTickMark val="out"/>
        <c:minorTickMark val="none"/>
        <c:tickLblPos val="nextTo"/>
        <c:crossAx val="176668992"/>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0.20399999999999999</c:v>
                </c:pt>
                <c:pt idx="1">
                  <c:v>0.21099999999999999</c:v>
                </c:pt>
                <c:pt idx="2">
                  <c:v>0.20499999999999999</c:v>
                </c:pt>
                <c:pt idx="3">
                  <c:v>0.218</c:v>
                </c:pt>
                <c:pt idx="4">
                  <c:v>0.219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577223120"/>
        <c:axId val="577223512"/>
      </c:lineChart>
      <c:catAx>
        <c:axId val="57722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77223512"/>
        <c:crosses val="autoZero"/>
        <c:auto val="1"/>
        <c:lblAlgn val="ctr"/>
        <c:lblOffset val="100"/>
        <c:noMultiLvlLbl val="0"/>
      </c:catAx>
      <c:valAx>
        <c:axId val="577223512"/>
        <c:scaling>
          <c:orientation val="minMax"/>
          <c:max val="1"/>
          <c:min val="0"/>
        </c:scaling>
        <c:delete val="1"/>
        <c:axPos val="l"/>
        <c:numFmt formatCode="0%" sourceLinked="1"/>
        <c:majorTickMark val="out"/>
        <c:minorTickMark val="none"/>
        <c:tickLblPos val="nextTo"/>
        <c:crossAx val="577223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Upper Deerfield township</c:v>
                </c:pt>
                <c:pt idx="2">
                  <c:v>Millville city </c:v>
                </c:pt>
                <c:pt idx="3">
                  <c:v>Lawrence township</c:v>
                </c:pt>
                <c:pt idx="4">
                  <c:v>Deerfield township</c:v>
                </c:pt>
                <c:pt idx="5">
                  <c:v>Vineland city</c:v>
                </c:pt>
                <c:pt idx="6">
                  <c:v>Commercial township</c:v>
                </c:pt>
                <c:pt idx="7">
                  <c:v>Shiloh borough</c:v>
                </c:pt>
                <c:pt idx="8">
                  <c:v>Downe township</c:v>
                </c:pt>
                <c:pt idx="9">
                  <c:v>Fairfield township</c:v>
                </c:pt>
              </c:strCache>
            </c:strRef>
          </c:cat>
          <c:val>
            <c:numRef>
              <c:f>Sheet1!$B$2:$B$11</c:f>
              <c:numCache>
                <c:formatCode>0%</c:formatCode>
                <c:ptCount val="10"/>
                <c:pt idx="0">
                  <c:v>0.35499999999999998</c:v>
                </c:pt>
                <c:pt idx="1">
                  <c:v>0.26400000000000001</c:v>
                </c:pt>
                <c:pt idx="2">
                  <c:v>0.254</c:v>
                </c:pt>
                <c:pt idx="3">
                  <c:v>0.224</c:v>
                </c:pt>
                <c:pt idx="4">
                  <c:v>0.20100000000000001</c:v>
                </c:pt>
                <c:pt idx="5">
                  <c:v>0.17199999999999999</c:v>
                </c:pt>
                <c:pt idx="6">
                  <c:v>0.16600000000000001</c:v>
                </c:pt>
                <c:pt idx="7">
                  <c:v>0.159</c:v>
                </c:pt>
                <c:pt idx="8">
                  <c:v>0.14399999999999999</c:v>
                </c:pt>
                <c:pt idx="9">
                  <c:v>0.13300000000000001</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Bridgeton City</c:v>
                </c:pt>
                <c:pt idx="1">
                  <c:v>Upper Deerfield township</c:v>
                </c:pt>
                <c:pt idx="2">
                  <c:v>Millville city </c:v>
                </c:pt>
                <c:pt idx="3">
                  <c:v>Lawrence township</c:v>
                </c:pt>
                <c:pt idx="4">
                  <c:v>Deerfield township</c:v>
                </c:pt>
                <c:pt idx="5">
                  <c:v>Vineland city</c:v>
                </c:pt>
                <c:pt idx="6">
                  <c:v>Commercial township</c:v>
                </c:pt>
                <c:pt idx="7">
                  <c:v>Shiloh borough</c:v>
                </c:pt>
                <c:pt idx="8">
                  <c:v>Downe township</c:v>
                </c:pt>
                <c:pt idx="9">
                  <c:v>Fairfield township</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Bridgeton City</c:v>
                </c:pt>
                <c:pt idx="1">
                  <c:v>Upper Deerfield township</c:v>
                </c:pt>
                <c:pt idx="2">
                  <c:v>Millville city </c:v>
                </c:pt>
                <c:pt idx="3">
                  <c:v>Lawrence township</c:v>
                </c:pt>
                <c:pt idx="4">
                  <c:v>Deerfield township</c:v>
                </c:pt>
                <c:pt idx="5">
                  <c:v>Vineland city</c:v>
                </c:pt>
                <c:pt idx="6">
                  <c:v>Commercial township</c:v>
                </c:pt>
                <c:pt idx="7">
                  <c:v>Shiloh borough</c:v>
                </c:pt>
                <c:pt idx="8">
                  <c:v>Downe township</c:v>
                </c:pt>
                <c:pt idx="9">
                  <c:v>Fairfield township</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Cumberland county avg 21.9%</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Bridgeton City</c:v>
                </c:pt>
                <c:pt idx="1">
                  <c:v>Upper Deerfield township</c:v>
                </c:pt>
                <c:pt idx="2">
                  <c:v>Millville city </c:v>
                </c:pt>
                <c:pt idx="3">
                  <c:v>Lawrence township</c:v>
                </c:pt>
                <c:pt idx="4">
                  <c:v>Deerfield township</c:v>
                </c:pt>
                <c:pt idx="5">
                  <c:v>Vineland city</c:v>
                </c:pt>
                <c:pt idx="6">
                  <c:v>Commercial township</c:v>
                </c:pt>
                <c:pt idx="7">
                  <c:v>Shiloh borough</c:v>
                </c:pt>
                <c:pt idx="8">
                  <c:v>Downe township</c:v>
                </c:pt>
                <c:pt idx="9">
                  <c:v>Fairfield township</c:v>
                </c:pt>
              </c:strCache>
            </c:strRef>
          </c:cat>
          <c:val>
            <c:numRef>
              <c:f>Sheet1!$E$2:$E$11</c:f>
              <c:numCache>
                <c:formatCode>0%</c:formatCode>
                <c:ptCount val="10"/>
                <c:pt idx="0">
                  <c:v>0.219</c:v>
                </c:pt>
                <c:pt idx="1">
                  <c:v>0.219</c:v>
                </c:pt>
                <c:pt idx="2">
                  <c:v>0.219</c:v>
                </c:pt>
                <c:pt idx="3">
                  <c:v>0.219</c:v>
                </c:pt>
                <c:pt idx="4">
                  <c:v>0.219</c:v>
                </c:pt>
                <c:pt idx="5">
                  <c:v>0.219</c:v>
                </c:pt>
                <c:pt idx="6">
                  <c:v>0.219</c:v>
                </c:pt>
                <c:pt idx="7">
                  <c:v>0.219</c:v>
                </c:pt>
                <c:pt idx="8">
                  <c:v>0.219</c:v>
                </c:pt>
                <c:pt idx="9">
                  <c:v>0.219</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577224296"/>
        <c:axId val="577224688"/>
      </c:barChart>
      <c:catAx>
        <c:axId val="57722429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7224688"/>
        <c:crosses val="autoZero"/>
        <c:auto val="1"/>
        <c:lblAlgn val="ctr"/>
        <c:lblOffset val="100"/>
        <c:noMultiLvlLbl val="0"/>
      </c:catAx>
      <c:valAx>
        <c:axId val="577224688"/>
        <c:scaling>
          <c:orientation val="minMax"/>
          <c:max val="0.8"/>
        </c:scaling>
        <c:delete val="1"/>
        <c:axPos val="b"/>
        <c:numFmt formatCode="0%" sourceLinked="1"/>
        <c:majorTickMark val="out"/>
        <c:minorTickMark val="none"/>
        <c:tickLblPos val="nextTo"/>
        <c:crossAx val="577224296"/>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21251615710704988"/>
          <c:y val="0.92501033961663881"/>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Cumberland</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1.6064257028112448E-2"/>
                  <c:y val="-3.47490373901010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6.024096385542169E-3"/>
                  <c:y val="3.1853284274259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1155</c:v>
                </c:pt>
                <c:pt idx="1">
                  <c:v>701</c:v>
                </c:pt>
                <c:pt idx="2">
                  <c:v>1427</c:v>
                </c:pt>
                <c:pt idx="3">
                  <c:v>1222</c:v>
                </c:pt>
                <c:pt idx="4">
                  <c:v>1125</c:v>
                </c:pt>
                <c:pt idx="5">
                  <c:v>749</c:v>
                </c:pt>
                <c:pt idx="6">
                  <c:v>948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General</c:formatCode>
                <c:ptCount val="21"/>
                <c:pt idx="0" formatCode="&quot;$&quot;#,##0_);[Red]\(&quot;$&quot;#,##0\)">
                  <c:v>87509</c:v>
                </c:pt>
                <c:pt idx="2" formatCode="&quot;$&quot;#,##0_);[Red]\(&quot;$&quot;#,##0\)">
                  <c:v>91520</c:v>
                </c:pt>
                <c:pt idx="3" formatCode="&quot;$&quot;#,##0_);[Red]\(&quot;$&quot;#,##0\)">
                  <c:v>91592</c:v>
                </c:pt>
                <c:pt idx="4" formatCode="&quot;$&quot;#,##0_);[Red]\(&quot;$&quot;#,##0\)">
                  <c:v>91949</c:v>
                </c:pt>
                <c:pt idx="5" formatCode="&quot;$&quot;#,##0_);[Red]\(&quot;$&quot;#,##0\)">
                  <c:v>92286</c:v>
                </c:pt>
                <c:pt idx="6" formatCode="&quot;$&quot;#,##0_);[Red]\(&quot;$&quot;#,##0\)">
                  <c:v>92937</c:v>
                </c:pt>
                <c:pt idx="7" formatCode="&quot;$&quot;#,##0_);[Red]\(&quot;$&quot;#,##0\)">
                  <c:v>93158</c:v>
                </c:pt>
                <c:pt idx="8" formatCode="&quot;$&quot;#,##0_);[Red]\(&quot;$&quot;#,##0\)">
                  <c:v>94171</c:v>
                </c:pt>
                <c:pt idx="9" formatCode="&quot;$&quot;#,##0_);[Red]\(&quot;$&quot;#,##0\)">
                  <c:v>94533</c:v>
                </c:pt>
                <c:pt idx="10" formatCode="&quot;$&quot;#,##0_);[Red]\(&quot;$&quot;#,##0\)">
                  <c:v>94960</c:v>
                </c:pt>
                <c:pt idx="11" formatCode="&quot;$&quot;#,##0_);[Red]\(&quot;$&quot;#,##0\)">
                  <c:v>95493</c:v>
                </c:pt>
                <c:pt idx="12" formatCode="&quot;$&quot;#,##0_);[Red]\(&quot;$&quot;#,##0\)">
                  <c:v>97494</c:v>
                </c:pt>
                <c:pt idx="13" formatCode="&quot;$&quot;#,##0_);[Red]\(&quot;$&quot;#,##0\)">
                  <c:v>98043</c:v>
                </c:pt>
                <c:pt idx="14" formatCode="&quot;$&quot;#,##0_);[Red]\(&quot;$&quot;#,##0\)">
                  <c:v>100814</c:v>
                </c:pt>
                <c:pt idx="15" formatCode="&quot;$&quot;#,##0_);[Red]\(&quot;$&quot;#,##0\)">
                  <c:v>101370</c:v>
                </c:pt>
                <c:pt idx="16" formatCode="&quot;$&quot;#,##0_);[Red]\(&quot;$&quot;#,##0\)">
                  <c:v>101927</c:v>
                </c:pt>
                <c:pt idx="17" formatCode="&quot;$&quot;#,##0_);[Red]\(&quot;$&quot;#,##0\)">
                  <c:v>104121</c:v>
                </c:pt>
                <c:pt idx="18" formatCode="&quot;$&quot;#,##0_);[Red]\(&quot;$&quot;#,##0\)">
                  <c:v>105042</c:v>
                </c:pt>
                <c:pt idx="19" formatCode="&quot;$&quot;#,##0_);[Red]\(&quot;$&quot;#,##0\)">
                  <c:v>110247</c:v>
                </c:pt>
                <c:pt idx="20" formatCode="&quot;$&quot;#,##0_);[Red]\(&quot;$&quot;#,##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
                  <c:v>87920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455734552"/>
        <c:axId val="455734944"/>
      </c:barChart>
      <c:catAx>
        <c:axId val="455734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55734944"/>
        <c:crosses val="autoZero"/>
        <c:auto val="1"/>
        <c:lblAlgn val="ctr"/>
        <c:lblOffset val="100"/>
        <c:noMultiLvlLbl val="0"/>
      </c:catAx>
      <c:valAx>
        <c:axId val="455734944"/>
        <c:scaling>
          <c:orientation val="minMax"/>
        </c:scaling>
        <c:delete val="1"/>
        <c:axPos val="b"/>
        <c:numFmt formatCode="&quot;$&quot;#,##0_);[Red]\(&quot;$&quot;#,##0\)" sourceLinked="1"/>
        <c:majorTickMark val="none"/>
        <c:minorTickMark val="none"/>
        <c:tickLblPos val="nextTo"/>
        <c:crossAx val="455734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0.65200000000000002</c:v>
                </c:pt>
                <c:pt idx="1">
                  <c:v>0.64</c:v>
                </c:pt>
                <c:pt idx="2">
                  <c:v>0.65800000000000003</c:v>
                </c:pt>
                <c:pt idx="3">
                  <c:v>0.66800000000000004</c:v>
                </c:pt>
                <c:pt idx="4">
                  <c:v>0.69399999999999995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0.22800000000000001</c:v>
                </c:pt>
                <c:pt idx="1">
                  <c:v>0.23100000000000001</c:v>
                </c:pt>
                <c:pt idx="2">
                  <c:v>0.23</c:v>
                </c:pt>
                <c:pt idx="3">
                  <c:v>0.22800000000000001</c:v>
                </c:pt>
                <c:pt idx="4">
                  <c:v>0.224</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2.1000000000000001E-2</c:v>
                </c:pt>
                <c:pt idx="1">
                  <c:v>0.02</c:v>
                </c:pt>
                <c:pt idx="2">
                  <c:v>2.1000000000000001E-2</c:v>
                </c:pt>
                <c:pt idx="3">
                  <c:v>2.1999999999999999E-2</c:v>
                </c:pt>
                <c:pt idx="4">
                  <c:v>2.1000000000000001E-2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2.3613312007874015E-2"/>
                  <c:y val="2.484965398316597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FE2-46D0-8CD9-BFA19BC337A9}"/>
                </c:ext>
              </c:extLst>
            </c:dLbl>
            <c:dLbl>
              <c:idx val="1"/>
              <c:layout>
                <c:manualLayout>
                  <c:x val="-2.8300812007874016E-2"/>
                  <c:y val="2.71934038389882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FE2-46D0-8CD9-BFA19BC337A9}"/>
                </c:ext>
              </c:extLst>
            </c:dLbl>
            <c:dLbl>
              <c:idx val="2"/>
              <c:layout>
                <c:manualLayout>
                  <c:x val="-2.3613312007874015E-2"/>
                  <c:y val="2.719340383898844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FE2-46D0-8CD9-BFA19BC337A9}"/>
                </c:ext>
              </c:extLst>
            </c:dLbl>
            <c:dLbl>
              <c:idx val="3"/>
              <c:layout>
                <c:manualLayout>
                  <c:x val="-2.2050812007874017E-2"/>
                  <c:y val="2.95371536948109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FE2-46D0-8CD9-BFA19BC337A9}"/>
                </c:ext>
              </c:extLst>
            </c:dLbl>
            <c:dLbl>
              <c:idx val="4"/>
              <c:layout>
                <c:manualLayout>
                  <c:x val="-2.5175812007873902E-2"/>
                  <c:y val="2.95371536948109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FE2-46D0-8CD9-BFA19BC337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1.6E-2</c:v>
                </c:pt>
                <c:pt idx="1">
                  <c:v>1.7000000000000001E-2</c:v>
                </c:pt>
                <c:pt idx="2">
                  <c:v>1.7999999999999999E-2</c:v>
                </c:pt>
                <c:pt idx="3">
                  <c:v>1.9E-2</c:v>
                </c:pt>
                <c:pt idx="4">
                  <c:v>0.02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0.27600000000000002</c:v>
                </c:pt>
                <c:pt idx="1">
                  <c:v>0.28199999999999997</c:v>
                </c:pt>
                <c:pt idx="2">
                  <c:v>0.28599999999999998</c:v>
                </c:pt>
                <c:pt idx="3">
                  <c:v>0.29099999999999998</c:v>
                </c:pt>
                <c:pt idx="4">
                  <c:v>0.29699999999999999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567312880"/>
        <c:axId val="567313272"/>
      </c:lineChart>
      <c:catAx>
        <c:axId val="56731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67313272"/>
        <c:crosses val="autoZero"/>
        <c:auto val="1"/>
        <c:lblAlgn val="ctr"/>
        <c:lblOffset val="100"/>
        <c:noMultiLvlLbl val="0"/>
      </c:catAx>
      <c:valAx>
        <c:axId val="567313272"/>
        <c:scaling>
          <c:orientation val="minMax"/>
        </c:scaling>
        <c:delete val="1"/>
        <c:axPos val="l"/>
        <c:numFmt formatCode="0%" sourceLinked="1"/>
        <c:majorTickMark val="none"/>
        <c:minorTickMark val="none"/>
        <c:tickLblPos val="nextTo"/>
        <c:crossAx val="567312880"/>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50750</c:v>
                </c:pt>
                <c:pt idx="1">
                  <c:v>50603</c:v>
                </c:pt>
                <c:pt idx="2">
                  <c:v>49984</c:v>
                </c:pt>
                <c:pt idx="3">
                  <c:v>49537</c:v>
                </c:pt>
                <c:pt idx="4">
                  <c:v>50000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175557232"/>
        <c:axId val="175557624"/>
      </c:lineChart>
      <c:catAx>
        <c:axId val="17555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75557624"/>
        <c:crosses val="autoZero"/>
        <c:auto val="1"/>
        <c:lblAlgn val="ctr"/>
        <c:lblOffset val="100"/>
        <c:noMultiLvlLbl val="0"/>
      </c:catAx>
      <c:valAx>
        <c:axId val="175557624"/>
        <c:scaling>
          <c:orientation val="minMax"/>
        </c:scaling>
        <c:delete val="1"/>
        <c:axPos val="l"/>
        <c:numFmt formatCode="_(&quot;$&quot;* #,##0_);_(&quot;$&quot;* \(#,##0\);_(&quot;$&quot;* &quot;-&quot;??_);_(@_)" sourceLinked="1"/>
        <c:majorTickMark val="out"/>
        <c:minorTickMark val="none"/>
        <c:tickLblPos val="nextTo"/>
        <c:crossAx val="175557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1">
                  <c:v>57365</c:v>
                </c:pt>
                <c:pt idx="2">
                  <c:v>57514</c:v>
                </c:pt>
                <c:pt idx="3">
                  <c:v>62332</c:v>
                </c:pt>
                <c:pt idx="4">
                  <c:v>62681</c:v>
                </c:pt>
                <c:pt idx="5">
                  <c:v>63339</c:v>
                </c:pt>
                <c:pt idx="6">
                  <c:v>63934</c:v>
                </c:pt>
                <c:pt idx="7">
                  <c:v>65037</c:v>
                </c:pt>
                <c:pt idx="8">
                  <c:v>65771</c:v>
                </c:pt>
                <c:pt idx="9">
                  <c:v>73376</c:v>
                </c:pt>
                <c:pt idx="10">
                  <c:v>75500</c:v>
                </c:pt>
                <c:pt idx="11">
                  <c:v>77027</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0" formatCode="_(&quot;$&quot;* #,##0_);_(&quot;$&quot;* \(#,##0\);_(&quot;$&quot;* &quot;-&quot;??_);_(@_)">
                  <c:v>50000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175558408"/>
        <c:axId val="175558800"/>
      </c:barChart>
      <c:catAx>
        <c:axId val="175558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75558800"/>
        <c:crosses val="autoZero"/>
        <c:auto val="1"/>
        <c:lblAlgn val="ctr"/>
        <c:lblOffset val="100"/>
        <c:noMultiLvlLbl val="0"/>
      </c:catAx>
      <c:valAx>
        <c:axId val="175558800"/>
        <c:scaling>
          <c:orientation val="minMax"/>
        </c:scaling>
        <c:delete val="1"/>
        <c:axPos val="b"/>
        <c:numFmt formatCode="_(&quot;$&quot;* #,##0_);_(&quot;$&quot;* \(#,##0\);_(&quot;$&quot;* &quot;-&quot;??_);_(@_)" sourceLinked="1"/>
        <c:majorTickMark val="none"/>
        <c:minorTickMark val="none"/>
        <c:tickLblPos val="nextTo"/>
        <c:crossAx val="17555840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Commercial township</c:v>
                </c:pt>
                <c:pt idx="2">
                  <c:v>Downe township</c:v>
                </c:pt>
                <c:pt idx="3">
                  <c:v>Upper Deerfield township</c:v>
                </c:pt>
                <c:pt idx="4">
                  <c:v>Millville city </c:v>
                </c:pt>
                <c:pt idx="5">
                  <c:v>Vineland city</c:v>
                </c:pt>
                <c:pt idx="6">
                  <c:v>Fairfield township</c:v>
                </c:pt>
                <c:pt idx="7">
                  <c:v>Shiloh borough</c:v>
                </c:pt>
                <c:pt idx="8">
                  <c:v>Deerfield township</c:v>
                </c:pt>
                <c:pt idx="9">
                  <c:v>Stow Creek township</c:v>
                </c:pt>
              </c:strCache>
            </c:strRef>
          </c:cat>
          <c:val>
            <c:numRef>
              <c:f>Sheet1!$B$2:$B$11</c:f>
              <c:numCache>
                <c:formatCode>_("$"* #,##0_);_("$"* \(#,##0\);_("$"* "-"??_);_(@_)</c:formatCode>
                <c:ptCount val="10"/>
                <c:pt idx="0">
                  <c:v>34135</c:v>
                </c:pt>
                <c:pt idx="1">
                  <c:v>38750</c:v>
                </c:pt>
                <c:pt idx="2">
                  <c:v>48011</c:v>
                </c:pt>
                <c:pt idx="3">
                  <c:v>49724</c:v>
                </c:pt>
                <c:pt idx="4">
                  <c:v>49950</c:v>
                </c:pt>
                <c:pt idx="5">
                  <c:v>51113</c:v>
                </c:pt>
                <c:pt idx="6">
                  <c:v>52602</c:v>
                </c:pt>
                <c:pt idx="7">
                  <c:v>54375</c:v>
                </c:pt>
                <c:pt idx="8">
                  <c:v>65625</c:v>
                </c:pt>
                <c:pt idx="9">
                  <c:v>69896</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Cumberland county median $50,000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Bridgeton City</c:v>
                </c:pt>
                <c:pt idx="1">
                  <c:v>Commercial township</c:v>
                </c:pt>
                <c:pt idx="2">
                  <c:v>Downe township</c:v>
                </c:pt>
                <c:pt idx="3">
                  <c:v>Upper Deerfield township</c:v>
                </c:pt>
                <c:pt idx="4">
                  <c:v>Millville city </c:v>
                </c:pt>
                <c:pt idx="5">
                  <c:v>Vineland city</c:v>
                </c:pt>
                <c:pt idx="6">
                  <c:v>Fairfield township</c:v>
                </c:pt>
                <c:pt idx="7">
                  <c:v>Shiloh borough</c:v>
                </c:pt>
                <c:pt idx="8">
                  <c:v>Deerfield township</c:v>
                </c:pt>
                <c:pt idx="9">
                  <c:v>Stow Creek township</c:v>
                </c:pt>
              </c:strCache>
            </c:strRef>
          </c:cat>
          <c:val>
            <c:numRef>
              <c:f>Sheet1!$C$2:$C$11</c:f>
              <c:numCache>
                <c:formatCode>"$"#,##0</c:formatCode>
                <c:ptCount val="10"/>
                <c:pt idx="0">
                  <c:v>50000</c:v>
                </c:pt>
                <c:pt idx="1">
                  <c:v>50000</c:v>
                </c:pt>
                <c:pt idx="2">
                  <c:v>50000</c:v>
                </c:pt>
                <c:pt idx="3">
                  <c:v>50000</c:v>
                </c:pt>
                <c:pt idx="4">
                  <c:v>50000</c:v>
                </c:pt>
                <c:pt idx="5">
                  <c:v>50000</c:v>
                </c:pt>
                <c:pt idx="6">
                  <c:v>50000</c:v>
                </c:pt>
                <c:pt idx="7">
                  <c:v>50000</c:v>
                </c:pt>
                <c:pt idx="8">
                  <c:v>50000</c:v>
                </c:pt>
                <c:pt idx="9">
                  <c:v>50000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75045168"/>
        <c:axId val="375045560"/>
      </c:barChart>
      <c:catAx>
        <c:axId val="375045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5045560"/>
        <c:crosses val="autoZero"/>
        <c:auto val="1"/>
        <c:lblAlgn val="ctr"/>
        <c:lblOffset val="100"/>
        <c:noMultiLvlLbl val="0"/>
      </c:catAx>
      <c:valAx>
        <c:axId val="375045560"/>
        <c:scaling>
          <c:orientation val="minMax"/>
        </c:scaling>
        <c:delete val="1"/>
        <c:axPos val="b"/>
        <c:numFmt formatCode="_(&quot;$&quot;* #,##0_);_(&quot;$&quot;* \(#,##0\);_(&quot;$&quot;* &quot;-&quot;??_);_(@_)" sourceLinked="1"/>
        <c:majorTickMark val="none"/>
        <c:minorTickMark val="none"/>
        <c:tickLblPos val="nextTo"/>
        <c:crossAx val="37504516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7389228653104226"/>
          <c:y val="0.9608046931091585"/>
          <c:w val="0.2176638848352166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0">
                  <c:v>0.18</c:v>
                </c:pt>
                <c:pt idx="11">
                  <c:v>0.19</c:v>
                </c:pt>
                <c:pt idx="12">
                  <c:v>0.19</c:v>
                </c:pt>
                <c:pt idx="13">
                  <c:v>0.2</c:v>
                </c:pt>
                <c:pt idx="14">
                  <c:v>0.2</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15">
                  <c:v>0.21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75046344"/>
        <c:axId val="375046736"/>
      </c:barChart>
      <c:catAx>
        <c:axId val="375046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5046736"/>
        <c:crosses val="autoZero"/>
        <c:auto val="1"/>
        <c:lblAlgn val="ctr"/>
        <c:lblOffset val="100"/>
        <c:noMultiLvlLbl val="0"/>
      </c:catAx>
      <c:valAx>
        <c:axId val="375046736"/>
        <c:scaling>
          <c:orientation val="minMax"/>
        </c:scaling>
        <c:delete val="1"/>
        <c:axPos val="b"/>
        <c:numFmt formatCode="0%" sourceLinked="1"/>
        <c:majorTickMark val="none"/>
        <c:minorTickMark val="none"/>
        <c:tickLblPos val="nextTo"/>
        <c:crossAx val="37504634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0.23</c:v>
                </c:pt>
                <c:pt idx="1">
                  <c:v>0.22</c:v>
                </c:pt>
                <c:pt idx="2">
                  <c:v>0.23</c:v>
                </c:pt>
                <c:pt idx="3">
                  <c:v>0.24</c:v>
                </c:pt>
                <c:pt idx="4">
                  <c:v>0.23</c:v>
                </c:pt>
                <c:pt idx="5">
                  <c:v>0.22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53747440"/>
        <c:axId val="353747832"/>
      </c:lineChart>
      <c:catAx>
        <c:axId val="35374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3747832"/>
        <c:crosses val="autoZero"/>
        <c:auto val="1"/>
        <c:lblAlgn val="ctr"/>
        <c:lblOffset val="100"/>
        <c:noMultiLvlLbl val="0"/>
      </c:catAx>
      <c:valAx>
        <c:axId val="353747832"/>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37474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3.4335999015748145E-2"/>
                  <c:y val="4.002138721090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84-4FFA-AB40-40F1B87E530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Cumberland</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dLbl>
              <c:idx val="2"/>
              <c:layout>
                <c:manualLayout>
                  <c:x val="-2.7304749015748146E-2"/>
                  <c:y val="-2.4626250656694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84-4FFA-AB40-40F1B87E530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0.129</c:v>
                </c:pt>
                <c:pt idx="1">
                  <c:v>0.129</c:v>
                </c:pt>
                <c:pt idx="2">
                  <c:v>0.129</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353748616"/>
        <c:axId val="352963296"/>
      </c:lineChart>
      <c:catAx>
        <c:axId val="353748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963296"/>
        <c:crosses val="autoZero"/>
        <c:auto val="1"/>
        <c:lblAlgn val="ctr"/>
        <c:lblOffset val="100"/>
        <c:noMultiLvlLbl val="0"/>
      </c:catAx>
      <c:valAx>
        <c:axId val="3529632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3748616"/>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8">
                  <c:v>0.127</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19" formatCode="0.0%">
                  <c:v>0.129</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52964080"/>
        <c:axId val="352964472"/>
      </c:barChart>
      <c:catAx>
        <c:axId val="352964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964472"/>
        <c:crosses val="autoZero"/>
        <c:auto val="1"/>
        <c:lblAlgn val="ctr"/>
        <c:lblOffset val="100"/>
        <c:noMultiLvlLbl val="0"/>
      </c:catAx>
      <c:valAx>
        <c:axId val="352964472"/>
        <c:scaling>
          <c:orientation val="minMax"/>
        </c:scaling>
        <c:delete val="1"/>
        <c:axPos val="b"/>
        <c:numFmt formatCode="0.0%" sourceLinked="1"/>
        <c:majorTickMark val="none"/>
        <c:minorTickMark val="none"/>
        <c:tickLblPos val="nextTo"/>
        <c:crossAx val="352964080"/>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6614</c:v>
                </c:pt>
                <c:pt idx="1">
                  <c:v>6270</c:v>
                </c:pt>
                <c:pt idx="2">
                  <c:v>5978</c:v>
                </c:pt>
                <c:pt idx="3">
                  <c:v>5270</c:v>
                </c:pt>
                <c:pt idx="4">
                  <c:v>5287</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466099256"/>
        <c:axId val="466099648"/>
      </c:lineChart>
      <c:catAx>
        <c:axId val="466099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6099648"/>
        <c:crosses val="autoZero"/>
        <c:auto val="1"/>
        <c:lblAlgn val="ctr"/>
        <c:lblOffset val="100"/>
        <c:noMultiLvlLbl val="0"/>
      </c:catAx>
      <c:valAx>
        <c:axId val="466099648"/>
        <c:scaling>
          <c:orientation val="minMax"/>
          <c:max val="25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60992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16561</c:v>
                </c:pt>
                <c:pt idx="1">
                  <c:v>16063</c:v>
                </c:pt>
                <c:pt idx="2">
                  <c:v>16263</c:v>
                </c:pt>
                <c:pt idx="3">
                  <c:v>16370</c:v>
                </c:pt>
                <c:pt idx="4">
                  <c:v>16449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466100432"/>
        <c:axId val="355390104"/>
      </c:lineChart>
      <c:catAx>
        <c:axId val="46610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390104"/>
        <c:crosses val="autoZero"/>
        <c:auto val="1"/>
        <c:lblAlgn val="ctr"/>
        <c:lblOffset val="100"/>
        <c:noMultiLvlLbl val="0"/>
      </c:catAx>
      <c:valAx>
        <c:axId val="3553901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610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15583</c:v>
                </c:pt>
                <c:pt idx="1">
                  <c:v>15682</c:v>
                </c:pt>
                <c:pt idx="2">
                  <c:v>15360</c:v>
                </c:pt>
                <c:pt idx="3">
                  <c:v>14767</c:v>
                </c:pt>
                <c:pt idx="4">
                  <c:v>13676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55390888"/>
        <c:axId val="355391280"/>
      </c:lineChart>
      <c:catAx>
        <c:axId val="35539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391280"/>
        <c:crosses val="autoZero"/>
        <c:auto val="1"/>
        <c:lblAlgn val="ctr"/>
        <c:lblOffset val="100"/>
        <c:noMultiLvlLbl val="0"/>
      </c:catAx>
      <c:valAx>
        <c:axId val="355391280"/>
        <c:scaling>
          <c:orientation val="minMax"/>
          <c:max val="15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3908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Shiloh borough</c:v>
                </c:pt>
                <c:pt idx="1">
                  <c:v>Upper Deerfield township</c:v>
                </c:pt>
                <c:pt idx="2">
                  <c:v>Fairfield township</c:v>
                </c:pt>
              </c:strCache>
            </c:strRef>
          </c:cat>
          <c:val>
            <c:numRef>
              <c:f>Sheet1!$B$2:$B$4</c:f>
              <c:numCache>
                <c:formatCode>0%</c:formatCode>
                <c:ptCount val="3"/>
                <c:pt idx="0">
                  <c:v>0.95599999999999996</c:v>
                </c:pt>
                <c:pt idx="1">
                  <c:v>0.81200000000000006</c:v>
                </c:pt>
                <c:pt idx="2">
                  <c:v>0.39200000000000002</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Shiloh borough</c:v>
                </c:pt>
                <c:pt idx="1">
                  <c:v>Upper Deerfield township</c:v>
                </c:pt>
                <c:pt idx="2">
                  <c:v>Fairfield township</c:v>
                </c:pt>
              </c:strCache>
            </c:strRef>
          </c:cat>
          <c:val>
            <c:numRef>
              <c:f>Sheet1!$C$2:$C$4</c:f>
              <c:numCache>
                <c:formatCode>0%</c:formatCode>
                <c:ptCount val="3"/>
                <c:pt idx="0">
                  <c:v>4.0000000000000001E-3</c:v>
                </c:pt>
                <c:pt idx="1">
                  <c:v>0.19800000000000001</c:v>
                </c:pt>
                <c:pt idx="2">
                  <c:v>0.51600000000000001</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Shiloh borough</c:v>
                </c:pt>
                <c:pt idx="1">
                  <c:v>Upper Deerfield township</c:v>
                </c:pt>
                <c:pt idx="2">
                  <c:v>Fairfield township</c:v>
                </c:pt>
              </c:strCache>
            </c:strRef>
          </c:cat>
          <c:val>
            <c:numRef>
              <c:f>Sheet1!$D$2:$D$4</c:f>
              <c:numCache>
                <c:formatCode>0%</c:formatCode>
                <c:ptCount val="3"/>
                <c:pt idx="0">
                  <c:v>2.1999999999999999E-2</c:v>
                </c:pt>
                <c:pt idx="1">
                  <c:v>8.3000000000000004E-2</c:v>
                </c:pt>
                <c:pt idx="2">
                  <c:v>4.0000000000000001E-3</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Shiloh borough</c:v>
                </c:pt>
                <c:pt idx="1">
                  <c:v>Upper Deerfield township</c:v>
                </c:pt>
                <c:pt idx="2">
                  <c:v>Fairfield township</c:v>
                </c:pt>
              </c:strCache>
            </c:strRef>
          </c:cat>
          <c:val>
            <c:numRef>
              <c:f>Sheet1!$E$2:$E$4</c:f>
              <c:numCache>
                <c:formatCode>0%</c:formatCode>
                <c:ptCount val="3"/>
                <c:pt idx="0">
                  <c:v>2.7E-2</c:v>
                </c:pt>
                <c:pt idx="1">
                  <c:v>0.109</c:v>
                </c:pt>
                <c:pt idx="2">
                  <c:v>0.157</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567314056"/>
        <c:axId val="461509208"/>
      </c:barChart>
      <c:catAx>
        <c:axId val="567314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1509208"/>
        <c:crosses val="autoZero"/>
        <c:auto val="1"/>
        <c:lblAlgn val="ctr"/>
        <c:lblOffset val="100"/>
        <c:noMultiLvlLbl val="0"/>
      </c:catAx>
      <c:valAx>
        <c:axId val="461509208"/>
        <c:scaling>
          <c:orientation val="minMax"/>
        </c:scaling>
        <c:delete val="1"/>
        <c:axPos val="l"/>
        <c:numFmt formatCode="0%" sourceLinked="1"/>
        <c:majorTickMark val="none"/>
        <c:minorTickMark val="none"/>
        <c:tickLblPos val="nextTo"/>
        <c:crossAx val="56731405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Cumberland</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700</c:v>
                </c:pt>
                <c:pt idx="1">
                  <c:v>700</c:v>
                </c:pt>
                <c:pt idx="2">
                  <c:v>700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56754616"/>
        <c:axId val="356755008"/>
      </c:barChart>
      <c:catAx>
        <c:axId val="356754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6755008"/>
        <c:crosses val="autoZero"/>
        <c:auto val="1"/>
        <c:lblAlgn val="ctr"/>
        <c:lblOffset val="100"/>
        <c:noMultiLvlLbl val="0"/>
      </c:catAx>
      <c:valAx>
        <c:axId val="356755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6754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0">
                  <c:v>700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0" formatCode="&quot;$&quot;#,##0_);[Red]\(&quot;$&quot;#,##0\)">
                  <c:v>700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56755792"/>
        <c:axId val="356756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53104280"/>
        <c:axId val="353103888"/>
      </c:lineChart>
      <c:catAx>
        <c:axId val="35675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6756184"/>
        <c:crosses val="autoZero"/>
        <c:auto val="1"/>
        <c:lblAlgn val="ctr"/>
        <c:lblOffset val="100"/>
        <c:noMultiLvlLbl val="0"/>
      </c:catAx>
      <c:valAx>
        <c:axId val="3567561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6755792"/>
        <c:crosses val="autoZero"/>
        <c:crossBetween val="between"/>
      </c:valAx>
      <c:valAx>
        <c:axId val="353103888"/>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53104280"/>
        <c:crosses val="max"/>
        <c:crossBetween val="between"/>
      </c:valAx>
      <c:catAx>
        <c:axId val="353104280"/>
        <c:scaling>
          <c:orientation val="minMax"/>
        </c:scaling>
        <c:delete val="1"/>
        <c:axPos val="b"/>
        <c:numFmt formatCode="General" sourceLinked="1"/>
        <c:majorTickMark val="out"/>
        <c:minorTickMark val="none"/>
        <c:tickLblPos val="nextTo"/>
        <c:crossAx val="353103888"/>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7">
                  <c:v>25.6</c:v>
                </c:pt>
                <c:pt idx="18">
                  <c:v>24.2</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9">
                  <c:v>23.6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53105064"/>
        <c:axId val="353105456"/>
      </c:barChart>
      <c:catAx>
        <c:axId val="353105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3105456"/>
        <c:crosses val="autoZero"/>
        <c:auto val="1"/>
        <c:lblAlgn val="ctr"/>
        <c:lblOffset val="100"/>
        <c:noMultiLvlLbl val="0"/>
      </c:catAx>
      <c:valAx>
        <c:axId val="353105456"/>
        <c:scaling>
          <c:orientation val="minMax"/>
        </c:scaling>
        <c:delete val="1"/>
        <c:axPos val="t"/>
        <c:numFmt formatCode="General" sourceLinked="1"/>
        <c:majorTickMark val="none"/>
        <c:minorTickMark val="none"/>
        <c:tickLblPos val="nextTo"/>
        <c:crossAx val="353105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23.3</c:v>
                </c:pt>
                <c:pt idx="1">
                  <c:v>23.8</c:v>
                </c:pt>
                <c:pt idx="2">
                  <c:v>23.5</c:v>
                </c:pt>
                <c:pt idx="3" formatCode="0.0">
                  <c:v>23.4</c:v>
                </c:pt>
                <c:pt idx="4" formatCode="0.0">
                  <c:v>23.6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53106240"/>
        <c:axId val="353106632"/>
      </c:lineChart>
      <c:catAx>
        <c:axId val="35310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3106632"/>
        <c:crosses val="autoZero"/>
        <c:auto val="1"/>
        <c:lblAlgn val="ctr"/>
        <c:lblOffset val="100"/>
        <c:noMultiLvlLbl val="0"/>
      </c:catAx>
      <c:valAx>
        <c:axId val="353106632"/>
        <c:scaling>
          <c:orientation val="minMax"/>
          <c:max val="40"/>
          <c:min val="0"/>
        </c:scaling>
        <c:delete val="1"/>
        <c:axPos val="l"/>
        <c:numFmt formatCode="General" sourceLinked="1"/>
        <c:majorTickMark val="none"/>
        <c:minorTickMark val="none"/>
        <c:tickLblPos val="nextTo"/>
        <c:crossAx val="353106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Greenwich township</c:v>
                </c:pt>
                <c:pt idx="1">
                  <c:v>Stow Creek township</c:v>
                </c:pt>
                <c:pt idx="2">
                  <c:v>Downe township</c:v>
                </c:pt>
                <c:pt idx="3">
                  <c:v>Commerical township</c:v>
                </c:pt>
                <c:pt idx="4">
                  <c:v>Fairfield township</c:v>
                </c:pt>
                <c:pt idx="5">
                  <c:v>Lawrence township</c:v>
                </c:pt>
                <c:pt idx="6">
                  <c:v>Bridgeton city</c:v>
                </c:pt>
                <c:pt idx="7">
                  <c:v>Hopewell township</c:v>
                </c:pt>
                <c:pt idx="8">
                  <c:v>Upper Deerfield township</c:v>
                </c:pt>
                <c:pt idx="9">
                  <c:v>Maurice River township</c:v>
                </c:pt>
              </c:strCache>
            </c:strRef>
          </c:cat>
          <c:val>
            <c:numRef>
              <c:f>Sheet1!$B$2:$B$11</c:f>
              <c:numCache>
                <c:formatCode>General</c:formatCode>
                <c:ptCount val="10"/>
                <c:pt idx="0">
                  <c:v>31.1</c:v>
                </c:pt>
                <c:pt idx="1">
                  <c:v>27.4</c:v>
                </c:pt>
                <c:pt idx="2">
                  <c:v>27.1</c:v>
                </c:pt>
                <c:pt idx="3" formatCode="0.0">
                  <c:v>25.7</c:v>
                </c:pt>
                <c:pt idx="4">
                  <c:v>25.4</c:v>
                </c:pt>
                <c:pt idx="5">
                  <c:v>25</c:v>
                </c:pt>
                <c:pt idx="6">
                  <c:v>24.6</c:v>
                </c:pt>
                <c:pt idx="7" formatCode="0.0">
                  <c:v>24.6</c:v>
                </c:pt>
                <c:pt idx="8">
                  <c:v>24.1</c:v>
                </c:pt>
                <c:pt idx="9">
                  <c:v>24</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Cumberland County avg 23.6</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Greenwich township</c:v>
                </c:pt>
                <c:pt idx="1">
                  <c:v>Stow Creek township</c:v>
                </c:pt>
                <c:pt idx="2">
                  <c:v>Downe township</c:v>
                </c:pt>
                <c:pt idx="3">
                  <c:v>Commerical township</c:v>
                </c:pt>
                <c:pt idx="4">
                  <c:v>Fairfield township</c:v>
                </c:pt>
                <c:pt idx="5">
                  <c:v>Lawrence township</c:v>
                </c:pt>
                <c:pt idx="6">
                  <c:v>Bridgeton city</c:v>
                </c:pt>
                <c:pt idx="7">
                  <c:v>Hopewell township</c:v>
                </c:pt>
                <c:pt idx="8">
                  <c:v>Upper Deerfield township</c:v>
                </c:pt>
                <c:pt idx="9">
                  <c:v>Maurice River township</c:v>
                </c:pt>
              </c:strCache>
            </c:strRef>
          </c:cat>
          <c:val>
            <c:numRef>
              <c:f>Sheet1!$C$2:$C$11</c:f>
              <c:numCache>
                <c:formatCode>General</c:formatCode>
                <c:ptCount val="10"/>
                <c:pt idx="0">
                  <c:v>23.6</c:v>
                </c:pt>
                <c:pt idx="1">
                  <c:v>23.6</c:v>
                </c:pt>
                <c:pt idx="2">
                  <c:v>23.6</c:v>
                </c:pt>
                <c:pt idx="3">
                  <c:v>23.6</c:v>
                </c:pt>
                <c:pt idx="4">
                  <c:v>23.6</c:v>
                </c:pt>
                <c:pt idx="5">
                  <c:v>23.6</c:v>
                </c:pt>
                <c:pt idx="6">
                  <c:v>23.6</c:v>
                </c:pt>
                <c:pt idx="7">
                  <c:v>23.6</c:v>
                </c:pt>
                <c:pt idx="8">
                  <c:v>23.6</c:v>
                </c:pt>
                <c:pt idx="9">
                  <c:v>23.6</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53107416"/>
        <c:axId val="465670184"/>
      </c:barChart>
      <c:catAx>
        <c:axId val="353107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5670184"/>
        <c:crosses val="autoZero"/>
        <c:auto val="1"/>
        <c:lblAlgn val="ctr"/>
        <c:lblOffset val="100"/>
        <c:noMultiLvlLbl val="0"/>
      </c:catAx>
      <c:valAx>
        <c:axId val="465670184"/>
        <c:scaling>
          <c:orientation val="minMax"/>
        </c:scaling>
        <c:delete val="1"/>
        <c:axPos val="t"/>
        <c:numFmt formatCode="General" sourceLinked="1"/>
        <c:majorTickMark val="none"/>
        <c:minorTickMark val="none"/>
        <c:tickLblPos val="nextTo"/>
        <c:crossAx val="353107416"/>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7196899606299212"/>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7">
                  <c:v>0.21</c:v>
                </c:pt>
                <c:pt idx="8">
                  <c:v>0.21</c:v>
                </c:pt>
                <c:pt idx="9">
                  <c:v>0.21</c:v>
                </c:pt>
                <c:pt idx="10">
                  <c:v>0.21</c:v>
                </c:pt>
                <c:pt idx="11">
                  <c:v>0.21</c:v>
                </c:pt>
                <c:pt idx="12">
                  <c:v>0.22</c:v>
                </c:pt>
                <c:pt idx="13">
                  <c:v>0.22</c:v>
                </c:pt>
                <c:pt idx="14" formatCode="General">
                  <c:v>0.23</c:v>
                </c:pt>
                <c:pt idx="15">
                  <c:v>0.23</c:v>
                </c:pt>
                <c:pt idx="16">
                  <c:v>0.23</c:v>
                </c:pt>
                <c:pt idx="17">
                  <c:v>0.23</c:v>
                </c:pt>
                <c:pt idx="18">
                  <c:v>0.24</c:v>
                </c:pt>
                <c:pt idx="19">
                  <c:v>0.24</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20">
                  <c:v>0.27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465670968"/>
        <c:axId val="465671360"/>
      </c:barChart>
      <c:catAx>
        <c:axId val="465670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5671360"/>
        <c:crosses val="autoZero"/>
        <c:auto val="1"/>
        <c:lblAlgn val="ctr"/>
        <c:lblOffset val="100"/>
        <c:noMultiLvlLbl val="0"/>
      </c:catAx>
      <c:valAx>
        <c:axId val="465671360"/>
        <c:scaling>
          <c:orientation val="minMax"/>
        </c:scaling>
        <c:delete val="1"/>
        <c:axPos val="b"/>
        <c:numFmt formatCode="0%" sourceLinked="1"/>
        <c:majorTickMark val="none"/>
        <c:minorTickMark val="none"/>
        <c:tickLblPos val="nextTo"/>
        <c:crossAx val="465670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8">
                  <c:v>13251</c:v>
                </c:pt>
                <c:pt idx="9">
                  <c:v>13307</c:v>
                </c:pt>
                <c:pt idx="10">
                  <c:v>14055</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1" formatCode="&quot;$&quot;#,##0">
                  <c:v>14103</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465672144"/>
        <c:axId val="465672536"/>
      </c:barChart>
      <c:catAx>
        <c:axId val="465672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5672536"/>
        <c:crosses val="autoZero"/>
        <c:auto val="1"/>
        <c:lblAlgn val="ctr"/>
        <c:lblOffset val="100"/>
        <c:noMultiLvlLbl val="0"/>
      </c:catAx>
      <c:valAx>
        <c:axId val="465672536"/>
        <c:scaling>
          <c:orientation val="minMax"/>
        </c:scaling>
        <c:delete val="1"/>
        <c:axPos val="b"/>
        <c:numFmt formatCode="&quot;$&quot;#,##0" sourceLinked="1"/>
        <c:majorTickMark val="none"/>
        <c:minorTickMark val="none"/>
        <c:tickLblPos val="nextTo"/>
        <c:crossAx val="465672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8" formatCode="0.0%">
                  <c:v>5.8000000000000003E-2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465673320"/>
        <c:axId val="465673712"/>
      </c:barChart>
      <c:catAx>
        <c:axId val="465673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5673712"/>
        <c:crosses val="autoZero"/>
        <c:auto val="1"/>
        <c:lblAlgn val="ctr"/>
        <c:lblOffset val="100"/>
        <c:noMultiLvlLbl val="0"/>
      </c:catAx>
      <c:valAx>
        <c:axId val="465673712"/>
        <c:scaling>
          <c:orientation val="minMax"/>
        </c:scaling>
        <c:delete val="1"/>
        <c:axPos val="b"/>
        <c:numFmt formatCode="0.0%" sourceLinked="1"/>
        <c:majorTickMark val="none"/>
        <c:minorTickMark val="none"/>
        <c:tickLblPos val="nextTo"/>
        <c:crossAx val="4656733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6.7000000000000004E-2</c:v>
                </c:pt>
                <c:pt idx="1">
                  <c:v>6.6000000000000003E-2</c:v>
                </c:pt>
                <c:pt idx="2">
                  <c:v>5.0999999999999997E-2</c:v>
                </c:pt>
                <c:pt idx="3">
                  <c:v>5.3999999999999999E-2</c:v>
                </c:pt>
                <c:pt idx="4">
                  <c:v>5.8000000000000003E-2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72932344"/>
        <c:axId val="372932736"/>
      </c:lineChart>
      <c:catAx>
        <c:axId val="372932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2932736"/>
        <c:crosses val="autoZero"/>
        <c:auto val="1"/>
        <c:lblAlgn val="ctr"/>
        <c:lblOffset val="100"/>
        <c:noMultiLvlLbl val="0"/>
      </c:catAx>
      <c:valAx>
        <c:axId val="372932736"/>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932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Vineland city</c:v>
                </c:pt>
                <c:pt idx="2">
                  <c:v>Fairfield township</c:v>
                </c:pt>
                <c:pt idx="3">
                  <c:v>Maurice River township</c:v>
                </c:pt>
                <c:pt idx="4">
                  <c:v>Millville city </c:v>
                </c:pt>
                <c:pt idx="5">
                  <c:v>Downe township</c:v>
                </c:pt>
                <c:pt idx="6">
                  <c:v>Hopewell township</c:v>
                </c:pt>
                <c:pt idx="7">
                  <c:v>Commercial township</c:v>
                </c:pt>
                <c:pt idx="8">
                  <c:v>Greenwich township</c:v>
                </c:pt>
                <c:pt idx="9">
                  <c:v>Upper Deerfield township</c:v>
                </c:pt>
              </c:strCache>
            </c:strRef>
          </c:cat>
          <c:val>
            <c:numRef>
              <c:f>Sheet1!$B$2:$B$11</c:f>
              <c:numCache>
                <c:formatCode>0.0%</c:formatCode>
                <c:ptCount val="10"/>
                <c:pt idx="0">
                  <c:v>0.10100000000000001</c:v>
                </c:pt>
                <c:pt idx="1">
                  <c:v>5.8999999999999997E-2</c:v>
                </c:pt>
                <c:pt idx="2">
                  <c:v>4.7E-2</c:v>
                </c:pt>
                <c:pt idx="3">
                  <c:v>4.2999999999999997E-2</c:v>
                </c:pt>
                <c:pt idx="4">
                  <c:v>3.7999999999999999E-2</c:v>
                </c:pt>
                <c:pt idx="5">
                  <c:v>3.5000000000000003E-2</c:v>
                </c:pt>
                <c:pt idx="6">
                  <c:v>3.5000000000000003E-2</c:v>
                </c:pt>
                <c:pt idx="7">
                  <c:v>3.3000000000000002E-2</c:v>
                </c:pt>
                <c:pt idx="8">
                  <c:v>3.2000000000000001E-2</c:v>
                </c:pt>
                <c:pt idx="9">
                  <c:v>2.8000000000000001E-2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Cumberland county avg 5.8%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Bridgeton City</c:v>
                </c:pt>
                <c:pt idx="1">
                  <c:v>Vineland city</c:v>
                </c:pt>
                <c:pt idx="2">
                  <c:v>Fairfield township</c:v>
                </c:pt>
                <c:pt idx="3">
                  <c:v>Maurice River township</c:v>
                </c:pt>
                <c:pt idx="4">
                  <c:v>Millville city </c:v>
                </c:pt>
                <c:pt idx="5">
                  <c:v>Downe township</c:v>
                </c:pt>
                <c:pt idx="6">
                  <c:v>Hopewell township</c:v>
                </c:pt>
                <c:pt idx="7">
                  <c:v>Commercial township</c:v>
                </c:pt>
                <c:pt idx="8">
                  <c:v>Greenwich township</c:v>
                </c:pt>
                <c:pt idx="9">
                  <c:v>Upper Deerfield township</c:v>
                </c:pt>
              </c:strCache>
            </c:strRef>
          </c:cat>
          <c:val>
            <c:numRef>
              <c:f>Sheet1!$C$2:$C$11</c:f>
              <c:numCache>
                <c:formatCode>0.00%</c:formatCode>
                <c:ptCount val="10"/>
                <c:pt idx="0">
                  <c:v>5.8000000000000003E-2</c:v>
                </c:pt>
                <c:pt idx="1">
                  <c:v>5.8000000000000003E-2</c:v>
                </c:pt>
                <c:pt idx="2">
                  <c:v>5.8000000000000003E-2</c:v>
                </c:pt>
                <c:pt idx="3">
                  <c:v>5.8000000000000003E-2</c:v>
                </c:pt>
                <c:pt idx="4">
                  <c:v>5.8000000000000003E-2</c:v>
                </c:pt>
                <c:pt idx="5">
                  <c:v>5.8000000000000003E-2</c:v>
                </c:pt>
                <c:pt idx="6">
                  <c:v>5.8000000000000003E-2</c:v>
                </c:pt>
                <c:pt idx="7">
                  <c:v>5.8000000000000003E-2</c:v>
                </c:pt>
                <c:pt idx="8">
                  <c:v>5.8000000000000003E-2</c:v>
                </c:pt>
                <c:pt idx="9">
                  <c:v>5.8000000000000003E-2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72933520"/>
        <c:axId val="372933912"/>
      </c:barChart>
      <c:catAx>
        <c:axId val="372933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933912"/>
        <c:crosses val="autoZero"/>
        <c:auto val="1"/>
        <c:lblAlgn val="ctr"/>
        <c:lblOffset val="100"/>
        <c:noMultiLvlLbl val="0"/>
      </c:catAx>
      <c:valAx>
        <c:axId val="372933912"/>
        <c:scaling>
          <c:orientation val="minMax"/>
          <c:max val="0.5"/>
        </c:scaling>
        <c:delete val="1"/>
        <c:axPos val="b"/>
        <c:numFmt formatCode="0.0%" sourceLinked="1"/>
        <c:majorTickMark val="none"/>
        <c:minorTickMark val="none"/>
        <c:tickLblPos val="nextTo"/>
        <c:crossAx val="37293352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20514936023622046"/>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0.105</c:v>
                </c:pt>
                <c:pt idx="1">
                  <c:v>0.109</c:v>
                </c:pt>
                <c:pt idx="2">
                  <c:v>0.104</c:v>
                </c:pt>
                <c:pt idx="3">
                  <c:v>0.106</c:v>
                </c:pt>
                <c:pt idx="4">
                  <c:v>0.105</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461509992"/>
        <c:axId val="461510384"/>
      </c:lineChart>
      <c:catAx>
        <c:axId val="461509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61510384"/>
        <c:crosses val="autoZero"/>
        <c:auto val="1"/>
        <c:lblAlgn val="ctr"/>
        <c:lblOffset val="100"/>
        <c:noMultiLvlLbl val="0"/>
      </c:catAx>
      <c:valAx>
        <c:axId val="461510384"/>
        <c:scaling>
          <c:orientation val="minMax"/>
          <c:max val="1"/>
        </c:scaling>
        <c:delete val="1"/>
        <c:axPos val="l"/>
        <c:numFmt formatCode="0%" sourceLinked="1"/>
        <c:majorTickMark val="none"/>
        <c:minorTickMark val="none"/>
        <c:tickLblPos val="nextTo"/>
        <c:crossAx val="461509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2">
                  <c:v>16220</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2">
                  <c:v>3194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2934696"/>
        <c:axId val="372935088"/>
      </c:barChart>
      <c:catAx>
        <c:axId val="372934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935088"/>
        <c:crosses val="autoZero"/>
        <c:auto val="1"/>
        <c:lblAlgn val="ctr"/>
        <c:lblOffset val="100"/>
        <c:noMultiLvlLbl val="0"/>
      </c:catAx>
      <c:valAx>
        <c:axId val="372935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2934696"/>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20">
                  <c:v>0.96699999999999997</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62098488"/>
        <c:axId val="362098880"/>
      </c:barChart>
      <c:catAx>
        <c:axId val="362098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098880"/>
        <c:crosses val="autoZero"/>
        <c:auto val="1"/>
        <c:lblAlgn val="ctr"/>
        <c:lblOffset val="100"/>
        <c:noMultiLvlLbl val="0"/>
      </c:catAx>
      <c:valAx>
        <c:axId val="362098880"/>
        <c:scaling>
          <c:orientation val="minMax"/>
          <c:max val="1"/>
          <c:min val="0.8"/>
        </c:scaling>
        <c:delete val="1"/>
        <c:axPos val="l"/>
        <c:numFmt formatCode="General" sourceLinked="1"/>
        <c:majorTickMark val="out"/>
        <c:minorTickMark val="none"/>
        <c:tickLblPos val="nextTo"/>
        <c:crossAx val="36209848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0.97</c:v>
                </c:pt>
                <c:pt idx="1">
                  <c:v>0.94699999999999995</c:v>
                </c:pt>
                <c:pt idx="2">
                  <c:v>0.97</c:v>
                </c:pt>
                <c:pt idx="3">
                  <c:v>0.96899999999999997</c:v>
                </c:pt>
                <c:pt idx="4">
                  <c:v>0.97599999999999998</c:v>
                </c:pt>
                <c:pt idx="5">
                  <c:v>0.96699999999999997</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62099664"/>
        <c:axId val="362100056"/>
      </c:lineChart>
      <c:catAx>
        <c:axId val="36209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100056"/>
        <c:crosses val="autoZero"/>
        <c:auto val="1"/>
        <c:lblAlgn val="ctr"/>
        <c:lblOffset val="100"/>
        <c:noMultiLvlLbl val="0"/>
      </c:catAx>
      <c:valAx>
        <c:axId val="36210005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2099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4">
                  <c:v>113</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5">
                  <c:v>133</c:v>
                </c:pt>
                <c:pt idx="6">
                  <c:v>149</c:v>
                </c:pt>
                <c:pt idx="7">
                  <c:v>157</c:v>
                </c:pt>
                <c:pt idx="8">
                  <c:v>198</c:v>
                </c:pt>
                <c:pt idx="9">
                  <c:v>219</c:v>
                </c:pt>
                <c:pt idx="10">
                  <c:v>300</c:v>
                </c:pt>
                <c:pt idx="11">
                  <c:v>312</c:v>
                </c:pt>
                <c:pt idx="12">
                  <c:v>314</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62100840"/>
        <c:axId val="362101232"/>
      </c:barChart>
      <c:catAx>
        <c:axId val="362100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101232"/>
        <c:crosses val="autoZero"/>
        <c:auto val="1"/>
        <c:lblAlgn val="ctr"/>
        <c:lblOffset val="100"/>
        <c:noMultiLvlLbl val="0"/>
      </c:catAx>
      <c:valAx>
        <c:axId val="362101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1008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129</c:v>
                </c:pt>
                <c:pt idx="1">
                  <c:v>113</c:v>
                </c:pt>
                <c:pt idx="2">
                  <c:v>113</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62102016"/>
        <c:axId val="576048136"/>
      </c:lineChart>
      <c:catAx>
        <c:axId val="36210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76048136"/>
        <c:crosses val="autoZero"/>
        <c:auto val="1"/>
        <c:lblAlgn val="ctr"/>
        <c:lblOffset val="100"/>
        <c:noMultiLvlLbl val="0"/>
      </c:catAx>
      <c:valAx>
        <c:axId val="5760481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21020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Cumberland</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871</c:v>
                </c:pt>
                <c:pt idx="1">
                  <c:v>879</c:v>
                </c:pt>
                <c:pt idx="2">
                  <c:v>859</c:v>
                </c:pt>
                <c:pt idx="3">
                  <c:v>940</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576048920"/>
        <c:axId val="576049312"/>
      </c:lineChart>
      <c:catAx>
        <c:axId val="576048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76049312"/>
        <c:crosses val="autoZero"/>
        <c:auto val="1"/>
        <c:lblAlgn val="ctr"/>
        <c:lblOffset val="100"/>
        <c:noMultiLvlLbl val="0"/>
      </c:catAx>
      <c:valAx>
        <c:axId val="576049312"/>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76048920"/>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856</c:v>
                </c:pt>
                <c:pt idx="1">
                  <c:v>869</c:v>
                </c:pt>
                <c:pt idx="2">
                  <c:v>888</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576050096"/>
        <c:axId val="576050488"/>
      </c:lineChart>
      <c:catAx>
        <c:axId val="57605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76050488"/>
        <c:crosses val="autoZero"/>
        <c:auto val="1"/>
        <c:lblAlgn val="ctr"/>
        <c:lblOffset val="100"/>
        <c:noMultiLvlLbl val="0"/>
      </c:catAx>
      <c:valAx>
        <c:axId val="576050488"/>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76050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Cumberland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6.5000000000000002E-2</c:v>
                </c:pt>
                <c:pt idx="1">
                  <c:v>6.9000000000000006E-2</c:v>
                </c:pt>
                <c:pt idx="2">
                  <c:v>6.3E-2</c:v>
                </c:pt>
                <c:pt idx="3">
                  <c:v>5.5E-2</c:v>
                </c:pt>
                <c:pt idx="4">
                  <c:v>0.05</c:v>
                </c:pt>
                <c:pt idx="5">
                  <c:v>0.05</c:v>
                </c:pt>
                <c:pt idx="6">
                  <c:v>5.8000000000000003E-2</c:v>
                </c:pt>
                <c:pt idx="7">
                  <c:v>7.3999999999999996E-2</c:v>
                </c:pt>
                <c:pt idx="8">
                  <c:v>7.4999999999999997E-2</c:v>
                </c:pt>
                <c:pt idx="9">
                  <c:v>6.6000000000000003E-2</c:v>
                </c:pt>
                <c:pt idx="10">
                  <c:v>4.5999999999999999E-2</c:v>
                </c:pt>
                <c:pt idx="11" formatCode="0.00%">
                  <c:v>4.2999999999999997E-2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576051272"/>
        <c:axId val="576051664"/>
      </c:lineChart>
      <c:catAx>
        <c:axId val="576051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6051664"/>
        <c:crosses val="autoZero"/>
        <c:auto val="1"/>
        <c:lblAlgn val="ctr"/>
        <c:lblOffset val="100"/>
        <c:noMultiLvlLbl val="1"/>
      </c:catAx>
      <c:valAx>
        <c:axId val="5760516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6051272"/>
        <c:crosses val="autoZero"/>
        <c:crossBetween val="between"/>
      </c:valAx>
      <c:spPr>
        <a:noFill/>
        <a:ln>
          <a:noFill/>
        </a:ln>
        <a:effectLst/>
      </c:spPr>
    </c:plotArea>
    <c:legend>
      <c:legendPos val="b"/>
      <c:layout>
        <c:manualLayout>
          <c:xMode val="edge"/>
          <c:yMode val="edge"/>
          <c:x val="0.75125701420943058"/>
          <c:y val="5.4223307755769789E-3"/>
          <c:w val="0.23311815548918455"/>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9" formatCode="0.0">
                  <c:v>6.0499999999999998E-2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576081296"/>
        <c:axId val="576081688"/>
      </c:barChart>
      <c:catAx>
        <c:axId val="576081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6081688"/>
        <c:crosses val="autoZero"/>
        <c:auto val="1"/>
        <c:lblAlgn val="ctr"/>
        <c:lblOffset val="100"/>
        <c:noMultiLvlLbl val="0"/>
      </c:catAx>
      <c:valAx>
        <c:axId val="576081688"/>
        <c:scaling>
          <c:orientation val="minMax"/>
        </c:scaling>
        <c:delete val="1"/>
        <c:axPos val="b"/>
        <c:numFmt formatCode="0.0%" sourceLinked="1"/>
        <c:majorTickMark val="none"/>
        <c:minorTickMark val="none"/>
        <c:tickLblPos val="nextTo"/>
        <c:crossAx val="5760812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0">
                  <c:v>41825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Femals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0">
                  <c:v>37296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576082472"/>
        <c:axId val="576082864"/>
      </c:barChart>
      <c:catAx>
        <c:axId val="576082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6082864"/>
        <c:crosses val="autoZero"/>
        <c:auto val="1"/>
        <c:lblAlgn val="ctr"/>
        <c:lblOffset val="100"/>
        <c:noMultiLvlLbl val="0"/>
      </c:catAx>
      <c:valAx>
        <c:axId val="576082864"/>
        <c:scaling>
          <c:orientation val="minMax"/>
        </c:scaling>
        <c:delete val="1"/>
        <c:axPos val="b"/>
        <c:numFmt formatCode="General" sourceLinked="1"/>
        <c:majorTickMark val="none"/>
        <c:minorTickMark val="none"/>
        <c:tickLblPos val="nextTo"/>
        <c:crossAx val="576082472"/>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9">
                  <c:v>0.111</c:v>
                </c:pt>
                <c:pt idx="10">
                  <c:v>0.13500000000000001</c:v>
                </c:pt>
                <c:pt idx="11">
                  <c:v>0.16300000000000001</c:v>
                </c:pt>
                <c:pt idx="12">
                  <c:v>0.19</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8">
                  <c:v>0.105</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460149256"/>
        <c:axId val="460149648"/>
      </c:barChart>
      <c:catAx>
        <c:axId val="460149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0149648"/>
        <c:crosses val="autoZero"/>
        <c:auto val="1"/>
        <c:lblAlgn val="ctr"/>
        <c:lblOffset val="100"/>
        <c:noMultiLvlLbl val="0"/>
      </c:catAx>
      <c:valAx>
        <c:axId val="460149648"/>
        <c:scaling>
          <c:orientation val="minMax"/>
        </c:scaling>
        <c:delete val="1"/>
        <c:axPos val="b"/>
        <c:numFmt formatCode="0%" sourceLinked="1"/>
        <c:majorTickMark val="none"/>
        <c:minorTickMark val="none"/>
        <c:tickLblPos val="nextTo"/>
        <c:crossAx val="4601492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Cumberland</c:v>
                </c:pt>
                <c:pt idx="1">
                  <c:v>New Jersey</c:v>
                </c:pt>
                <c:pt idx="2">
                  <c:v>United States</c:v>
                </c:pt>
              </c:strCache>
            </c:strRef>
          </c:cat>
          <c:val>
            <c:numRef>
              <c:f>Sheet1!$B$2:$B$4</c:f>
              <c:numCache>
                <c:formatCode>_("$"* #,##0_);_("$"* \(#,##0\);_("$"* "-"??_);_(@_)</c:formatCode>
                <c:ptCount val="3"/>
                <c:pt idx="0">
                  <c:v>41825</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Cumberland</c:v>
                </c:pt>
                <c:pt idx="1">
                  <c:v>New Jersey</c:v>
                </c:pt>
                <c:pt idx="2">
                  <c:v>United States</c:v>
                </c:pt>
              </c:strCache>
            </c:strRef>
          </c:cat>
          <c:val>
            <c:numRef>
              <c:f>Sheet1!$C$2:$C$4</c:f>
              <c:numCache>
                <c:formatCode>_("$"* #,##0_);_("$"* \(#,##0\);_("$"* "-"??_);_(@_)</c:formatCode>
                <c:ptCount val="3"/>
                <c:pt idx="0">
                  <c:v>37296</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576083648"/>
        <c:axId val="576084040"/>
      </c:barChart>
      <c:catAx>
        <c:axId val="576083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6084040"/>
        <c:crosses val="autoZero"/>
        <c:auto val="1"/>
        <c:lblAlgn val="ctr"/>
        <c:lblOffset val="100"/>
        <c:noMultiLvlLbl val="0"/>
      </c:catAx>
      <c:valAx>
        <c:axId val="576084040"/>
        <c:scaling>
          <c:orientation val="minMax"/>
        </c:scaling>
        <c:delete val="1"/>
        <c:axPos val="b"/>
        <c:numFmt formatCode="_(&quot;$&quot;* #,##0_);_(&quot;$&quot;* \(#,##0\);_(&quot;$&quot;* &quot;-&quot;??_);_(@_)" sourceLinked="1"/>
        <c:majorTickMark val="none"/>
        <c:minorTickMark val="none"/>
        <c:tickLblPos val="nextTo"/>
        <c:crossAx val="576083648"/>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46580</c:v>
                </c:pt>
                <c:pt idx="1">
                  <c:v>45300</c:v>
                </c:pt>
                <c:pt idx="2">
                  <c:v>42487</c:v>
                </c:pt>
                <c:pt idx="3">
                  <c:v>42923</c:v>
                </c:pt>
                <c:pt idx="4">
                  <c:v>41825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37939</c:v>
                </c:pt>
                <c:pt idx="1">
                  <c:v>38573</c:v>
                </c:pt>
                <c:pt idx="2">
                  <c:v>38099</c:v>
                </c:pt>
                <c:pt idx="3">
                  <c:v>38471</c:v>
                </c:pt>
                <c:pt idx="4">
                  <c:v>37296</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657917088"/>
        <c:axId val="657917480"/>
      </c:lineChart>
      <c:catAx>
        <c:axId val="65791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57917480"/>
        <c:crosses val="autoZero"/>
        <c:auto val="1"/>
        <c:lblAlgn val="ctr"/>
        <c:lblOffset val="100"/>
        <c:noMultiLvlLbl val="0"/>
      </c:catAx>
      <c:valAx>
        <c:axId val="65791748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57917088"/>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Stow Creek</c:v>
                </c:pt>
                <c:pt idx="1">
                  <c:v>Downe</c:v>
                </c:pt>
                <c:pt idx="2">
                  <c:v>Maurice River</c:v>
                </c:pt>
              </c:strCache>
            </c:strRef>
          </c:cat>
          <c:val>
            <c:numRef>
              <c:f>Sheet1!$B$2:$B$4</c:f>
              <c:numCache>
                <c:formatCode>_("$"* #,##0_);_("$"* \(#,##0\);_("$"* "-"??_);_(@_)</c:formatCode>
                <c:ptCount val="3"/>
                <c:pt idx="0">
                  <c:v>64167</c:v>
                </c:pt>
                <c:pt idx="1">
                  <c:v>48750</c:v>
                </c:pt>
                <c:pt idx="2">
                  <c:v>26009</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Stow Creek</c:v>
                </c:pt>
                <c:pt idx="1">
                  <c:v>Downe</c:v>
                </c:pt>
                <c:pt idx="2">
                  <c:v>Maurice River</c:v>
                </c:pt>
              </c:strCache>
            </c:strRef>
          </c:cat>
          <c:val>
            <c:numRef>
              <c:f>Sheet1!$C$2:$C$4</c:f>
              <c:numCache>
                <c:formatCode>_("$"* #,##0_);_("$"* \(#,##0\);_("$"* "-"??_);_(@_)</c:formatCode>
                <c:ptCount val="3"/>
                <c:pt idx="0">
                  <c:v>43654</c:v>
                </c:pt>
                <c:pt idx="1">
                  <c:v>38750</c:v>
                </c:pt>
                <c:pt idx="2">
                  <c:v>42031</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657918264"/>
        <c:axId val="657918656"/>
      </c:barChart>
      <c:catAx>
        <c:axId val="65791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7918656"/>
        <c:crosses val="autoZero"/>
        <c:auto val="1"/>
        <c:lblAlgn val="ctr"/>
        <c:lblOffset val="100"/>
        <c:noMultiLvlLbl val="0"/>
      </c:catAx>
      <c:valAx>
        <c:axId val="65791865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7918264"/>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9">
                  <c:v>820</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1">
                  <c:v>217</c:v>
                </c:pt>
                <c:pt idx="12">
                  <c:v>172</c:v>
                </c:pt>
                <c:pt idx="13">
                  <c:v>2236</c:v>
                </c:pt>
                <c:pt idx="14">
                  <c:v>1877</c:v>
                </c:pt>
                <c:pt idx="15">
                  <c:v>984</c:v>
                </c:pt>
                <c:pt idx="16">
                  <c:v>1881</c:v>
                </c:pt>
                <c:pt idx="17">
                  <c:v>1495</c:v>
                </c:pt>
                <c:pt idx="18">
                  <c:v>2359</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657919440"/>
        <c:axId val="657919832"/>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657920616"/>
        <c:axId val="657920224"/>
      </c:lineChart>
      <c:catAx>
        <c:axId val="65791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57919832"/>
        <c:crosses val="autoZero"/>
        <c:auto val="1"/>
        <c:lblAlgn val="ctr"/>
        <c:lblOffset val="100"/>
        <c:noMultiLvlLbl val="0"/>
      </c:catAx>
      <c:valAx>
        <c:axId val="657919832"/>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7919440"/>
        <c:crosses val="autoZero"/>
        <c:crossBetween val="between"/>
      </c:valAx>
      <c:valAx>
        <c:axId val="65792022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7920616"/>
        <c:crosses val="max"/>
        <c:crossBetween val="between"/>
      </c:valAx>
      <c:catAx>
        <c:axId val="657920616"/>
        <c:scaling>
          <c:orientation val="minMax"/>
        </c:scaling>
        <c:delete val="1"/>
        <c:axPos val="b"/>
        <c:numFmt formatCode="General" sourceLinked="1"/>
        <c:majorTickMark val="out"/>
        <c:minorTickMark val="none"/>
        <c:tickLblPos val="nextTo"/>
        <c:crossAx val="657920224"/>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7698281573374983"/>
          <c:y val="5.4600476560308477E-3"/>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11</c:v>
                </c:pt>
                <c:pt idx="1">
                  <c:v>64</c:v>
                </c:pt>
                <c:pt idx="2">
                  <c:v>334</c:v>
                </c:pt>
                <c:pt idx="3">
                  <c:v>411</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49921469067024132"/>
                  <c:y val="5.26987613586355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5349838388738382"/>
                  <c:y val="3.345320310679587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1335</c:v>
                </c:pt>
                <c:pt idx="1">
                  <c:v>4130</c:v>
                </c:pt>
                <c:pt idx="2">
                  <c:v>183</c:v>
                </c:pt>
                <c:pt idx="3">
                  <c:v>18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11</c:v>
                </c:pt>
                <c:pt idx="14">
                  <c:v>12</c:v>
                </c:pt>
                <c:pt idx="15">
                  <c:v>15</c:v>
                </c:pt>
                <c:pt idx="16">
                  <c:v>15</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7">
                  <c:v>16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661189944"/>
        <c:axId val="661190336"/>
      </c:barChart>
      <c:catAx>
        <c:axId val="661189944"/>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61190336"/>
        <c:crosses val="autoZero"/>
        <c:auto val="1"/>
        <c:lblAlgn val="ctr"/>
        <c:lblOffset val="100"/>
        <c:noMultiLvlLbl val="0"/>
      </c:catAx>
      <c:valAx>
        <c:axId val="661190336"/>
        <c:scaling>
          <c:orientation val="minMax"/>
        </c:scaling>
        <c:delete val="1"/>
        <c:axPos val="b"/>
        <c:numFmt formatCode="General" sourceLinked="1"/>
        <c:majorTickMark val="none"/>
        <c:minorTickMark val="none"/>
        <c:tickLblPos val="nextTo"/>
        <c:crossAx val="66118994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Cumberland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25</c:v>
                </c:pt>
                <c:pt idx="1">
                  <c:v>23</c:v>
                </c:pt>
                <c:pt idx="2">
                  <c:v>19</c:v>
                </c:pt>
                <c:pt idx="3">
                  <c:v>16</c:v>
                </c:pt>
                <c:pt idx="4">
                  <c:v>16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655241312"/>
        <c:axId val="655241704"/>
      </c:lineChart>
      <c:catAx>
        <c:axId val="65524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55241704"/>
        <c:crosses val="autoZero"/>
        <c:auto val="1"/>
        <c:lblAlgn val="ctr"/>
        <c:lblOffset val="100"/>
        <c:noMultiLvlLbl val="0"/>
      </c:catAx>
      <c:valAx>
        <c:axId val="655241704"/>
        <c:scaling>
          <c:orientation val="minMax"/>
          <c:max val="32"/>
          <c:min val="0"/>
        </c:scaling>
        <c:delete val="1"/>
        <c:axPos val="l"/>
        <c:numFmt formatCode="General" sourceLinked="1"/>
        <c:majorTickMark val="none"/>
        <c:minorTickMark val="none"/>
        <c:tickLblPos val="nextTo"/>
        <c:crossAx val="655241312"/>
        <c:crosses val="autoZero"/>
        <c:crossBetween val="between"/>
      </c:valAx>
      <c:spPr>
        <a:noFill/>
        <a:ln>
          <a:noFill/>
        </a:ln>
        <a:effectLst/>
      </c:spPr>
    </c:plotArea>
    <c:legend>
      <c:legendPos val="r"/>
      <c:layout>
        <c:manualLayout>
          <c:xMode val="edge"/>
          <c:yMode val="edge"/>
          <c:x val="0.12933741615631378"/>
          <c:y val="6.8140319163664999E-3"/>
          <c:w val="0.8190752405949255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dLbls>
          <c:showLegendKey val="0"/>
          <c:showVal val="0"/>
          <c:showCatName val="0"/>
          <c:showSerName val="0"/>
          <c:showPercent val="0"/>
          <c:showBubbleSize val="0"/>
        </c:dLbls>
        <c:gapWidth val="182"/>
        <c:axId val="655242488"/>
        <c:axId val="655242880"/>
      </c:barChart>
      <c:catAx>
        <c:axId val="655242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5242880"/>
        <c:crosses val="autoZero"/>
        <c:auto val="1"/>
        <c:lblAlgn val="ctr"/>
        <c:lblOffset val="100"/>
        <c:noMultiLvlLbl val="0"/>
      </c:catAx>
      <c:valAx>
        <c:axId val="655242880"/>
        <c:scaling>
          <c:orientation val="minMax"/>
        </c:scaling>
        <c:delete val="1"/>
        <c:axPos val="b"/>
        <c:numFmt formatCode="General" sourceLinked="1"/>
        <c:majorTickMark val="none"/>
        <c:minorTickMark val="none"/>
        <c:tickLblPos val="nextTo"/>
        <c:crossAx val="655242488"/>
        <c:crosses val="autoZero"/>
        <c:crossBetween val="between"/>
      </c:valAx>
      <c:spPr>
        <a:noFill/>
        <a:ln>
          <a:noFill/>
        </a:ln>
        <a:effectLst/>
      </c:spPr>
    </c:plotArea>
    <c:legend>
      <c:legendPos val="b"/>
      <c:legendEntry>
        <c:idx val="0"/>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1"/>
          <c:order val="0"/>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655243664"/>
        <c:axId val="655244056"/>
      </c:lineChart>
      <c:catAx>
        <c:axId val="65524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55244056"/>
        <c:crosses val="autoZero"/>
        <c:auto val="1"/>
        <c:lblAlgn val="ctr"/>
        <c:lblOffset val="100"/>
        <c:noMultiLvlLbl val="0"/>
      </c:catAx>
      <c:valAx>
        <c:axId val="655244056"/>
        <c:scaling>
          <c:orientation val="minMax"/>
        </c:scaling>
        <c:delete val="1"/>
        <c:axPos val="l"/>
        <c:numFmt formatCode="General" sourceLinked="1"/>
        <c:majorTickMark val="none"/>
        <c:minorTickMark val="none"/>
        <c:tickLblPos val="nextTo"/>
        <c:crossAx val="655243664"/>
        <c:crosses val="autoZero"/>
        <c:crossBetween val="between"/>
      </c:valAx>
      <c:spPr>
        <a:noFill/>
        <a:ln>
          <a:noFill/>
        </a:ln>
        <a:effectLst/>
      </c:spPr>
    </c:plotArea>
    <c:legend>
      <c:legendPos val="b"/>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Vineland city</c:v>
                </c:pt>
                <c:pt idx="2">
                  <c:v>Lawrence township</c:v>
                </c:pt>
                <c:pt idx="3">
                  <c:v>Upper Deerfield township</c:v>
                </c:pt>
                <c:pt idx="4">
                  <c:v>Maurice River township</c:v>
                </c:pt>
                <c:pt idx="5">
                  <c:v>Fairfield township</c:v>
                </c:pt>
                <c:pt idx="6">
                  <c:v>Deerfield township</c:v>
                </c:pt>
                <c:pt idx="7">
                  <c:v>Stow Creek township</c:v>
                </c:pt>
                <c:pt idx="8">
                  <c:v>Millville city </c:v>
                </c:pt>
                <c:pt idx="9">
                  <c:v>Hopewell township</c:v>
                </c:pt>
              </c:strCache>
            </c:strRef>
          </c:cat>
          <c:val>
            <c:numRef>
              <c:f>Sheet1!$B$2:$B$11</c:f>
              <c:numCache>
                <c:formatCode>0.00%</c:formatCode>
                <c:ptCount val="10"/>
                <c:pt idx="0">
                  <c:v>0.23599999999999999</c:v>
                </c:pt>
                <c:pt idx="1">
                  <c:v>0.125</c:v>
                </c:pt>
                <c:pt idx="2">
                  <c:v>5.8999999999999997E-2</c:v>
                </c:pt>
                <c:pt idx="3">
                  <c:v>5.6000000000000001E-2</c:v>
                </c:pt>
                <c:pt idx="4">
                  <c:v>5.5E-2</c:v>
                </c:pt>
                <c:pt idx="5">
                  <c:v>4.7E-2</c:v>
                </c:pt>
                <c:pt idx="6">
                  <c:v>4.3999999999999997E-2</c:v>
                </c:pt>
                <c:pt idx="7">
                  <c:v>3.5999999999999997E-2</c:v>
                </c:pt>
                <c:pt idx="8">
                  <c:v>3.3000000000000002E-2</c:v>
                </c:pt>
                <c:pt idx="9">
                  <c:v>3.1E-2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Cumberland county avg 10.5%</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Bridgeton City</c:v>
                </c:pt>
                <c:pt idx="1">
                  <c:v>Vineland city</c:v>
                </c:pt>
                <c:pt idx="2">
                  <c:v>Lawrence township</c:v>
                </c:pt>
                <c:pt idx="3">
                  <c:v>Upper Deerfield township</c:v>
                </c:pt>
                <c:pt idx="4">
                  <c:v>Maurice River township</c:v>
                </c:pt>
                <c:pt idx="5">
                  <c:v>Fairfield township</c:v>
                </c:pt>
                <c:pt idx="6">
                  <c:v>Deerfield township</c:v>
                </c:pt>
                <c:pt idx="7">
                  <c:v>Stow Creek township</c:v>
                </c:pt>
                <c:pt idx="8">
                  <c:v>Millville city </c:v>
                </c:pt>
                <c:pt idx="9">
                  <c:v>Hopewell township</c:v>
                </c:pt>
              </c:strCache>
            </c:strRef>
          </c:cat>
          <c:val>
            <c:numRef>
              <c:f>Sheet1!$C$2:$C$11</c:f>
              <c:numCache>
                <c:formatCode>0%</c:formatCode>
                <c:ptCount val="10"/>
                <c:pt idx="0">
                  <c:v>0.105</c:v>
                </c:pt>
                <c:pt idx="1">
                  <c:v>0.105</c:v>
                </c:pt>
                <c:pt idx="2">
                  <c:v>0.105</c:v>
                </c:pt>
                <c:pt idx="3">
                  <c:v>0.105</c:v>
                </c:pt>
                <c:pt idx="4">
                  <c:v>0.105</c:v>
                </c:pt>
                <c:pt idx="5">
                  <c:v>0.105</c:v>
                </c:pt>
                <c:pt idx="6">
                  <c:v>0.105</c:v>
                </c:pt>
                <c:pt idx="7">
                  <c:v>0.105</c:v>
                </c:pt>
                <c:pt idx="8">
                  <c:v>0.105</c:v>
                </c:pt>
                <c:pt idx="9">
                  <c:v>0.105</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460150432"/>
        <c:axId val="460150824"/>
      </c:barChart>
      <c:catAx>
        <c:axId val="460150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60150824"/>
        <c:crosses val="autoZero"/>
        <c:auto val="1"/>
        <c:lblAlgn val="ctr"/>
        <c:lblOffset val="100"/>
        <c:noMultiLvlLbl val="0"/>
      </c:catAx>
      <c:valAx>
        <c:axId val="460150824"/>
        <c:scaling>
          <c:orientation val="minMax"/>
        </c:scaling>
        <c:delete val="1"/>
        <c:axPos val="b"/>
        <c:numFmt formatCode="0.00%" sourceLinked="1"/>
        <c:majorTickMark val="none"/>
        <c:minorTickMark val="none"/>
        <c:tickLblPos val="nextTo"/>
        <c:crossAx val="46015043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12750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cat>
            <c:strRef>
              <c:f>Sheet1!$A$2:$A$6</c:f>
              <c:strCache>
                <c:ptCount val="4"/>
                <c:pt idx="0">
                  <c:v>White, non-Hispanic</c:v>
                </c:pt>
                <c:pt idx="1">
                  <c:v>Black, non-Hispanic</c:v>
                </c:pt>
                <c:pt idx="2">
                  <c:v>Hispanic (any race)</c:v>
                </c:pt>
                <c:pt idx="3">
                  <c:v>Two or More Races, non-Hispanic</c:v>
                </c:pt>
              </c:strCache>
            </c:strRef>
          </c:cat>
          <c:val>
            <c:numRef>
              <c:f>Sheet1!$B$2:$B$6</c:f>
              <c:numCache>
                <c:formatCode>General</c:formatCode>
                <c:ptCount val="5"/>
                <c:pt idx="1">
                  <c:v>22.9</c:v>
                </c:pt>
                <c:pt idx="2">
                  <c:v>0</c:v>
                </c:pt>
                <c:pt idx="4">
                  <c:v>0</c:v>
                </c:pt>
              </c:numCache>
            </c:numRef>
          </c:val>
          <c:extLst>
            <c:ext xmlns:c16="http://schemas.microsoft.com/office/drawing/2014/chart" uri="{C3380CC4-5D6E-409C-BE32-E72D297353CC}">
              <c16:uniqueId val="{00000000-E280-418A-9FD8-37C6A7327994}"/>
            </c:ext>
          </c:extLst>
        </c:ser>
        <c:dLbls>
          <c:showLegendKey val="0"/>
          <c:showVal val="0"/>
          <c:showCatName val="0"/>
          <c:showSerName val="0"/>
          <c:showPercent val="0"/>
          <c:showBubbleSize val="0"/>
        </c:dLbls>
        <c:gapWidth val="219"/>
        <c:overlap val="-27"/>
        <c:axId val="656806184"/>
        <c:axId val="656806576"/>
      </c:barChart>
      <c:catAx>
        <c:axId val="656806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6806576"/>
        <c:crosses val="autoZero"/>
        <c:auto val="1"/>
        <c:lblAlgn val="ctr"/>
        <c:lblOffset val="100"/>
        <c:noMultiLvlLbl val="0"/>
      </c:catAx>
      <c:valAx>
        <c:axId val="6568065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6806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1">
                  <c:v>12.9</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656807360"/>
        <c:axId val="656807752"/>
      </c:barChart>
      <c:catAx>
        <c:axId val="65680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6807752"/>
        <c:crosses val="autoZero"/>
        <c:auto val="1"/>
        <c:lblAlgn val="ctr"/>
        <c:lblOffset val="100"/>
        <c:noMultiLvlLbl val="0"/>
      </c:catAx>
      <c:valAx>
        <c:axId val="656807752"/>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6807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9">
                  <c:v>2676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656808536"/>
        <c:axId val="656808928"/>
      </c:barChart>
      <c:catAx>
        <c:axId val="65680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6808928"/>
        <c:crosses val="autoZero"/>
        <c:auto val="1"/>
        <c:lblAlgn val="ctr"/>
        <c:lblOffset val="100"/>
        <c:noMultiLvlLbl val="0"/>
      </c:catAx>
      <c:valAx>
        <c:axId val="656808928"/>
        <c:scaling>
          <c:orientation val="minMax"/>
        </c:scaling>
        <c:delete val="1"/>
        <c:axPos val="b"/>
        <c:numFmt formatCode="General" sourceLinked="1"/>
        <c:majorTickMark val="none"/>
        <c:minorTickMark val="none"/>
        <c:tickLblPos val="nextTo"/>
        <c:crossAx val="656808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2738</c:v>
                </c:pt>
                <c:pt idx="1">
                  <c:v>3414</c:v>
                </c:pt>
                <c:pt idx="2">
                  <c:v>3034</c:v>
                </c:pt>
                <c:pt idx="3">
                  <c:v>2589</c:v>
                </c:pt>
                <c:pt idx="4">
                  <c:v>2676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656809712"/>
        <c:axId val="656810104"/>
      </c:lineChart>
      <c:catAx>
        <c:axId val="65680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6810104"/>
        <c:crosses val="autoZero"/>
        <c:auto val="1"/>
        <c:lblAlgn val="ctr"/>
        <c:lblOffset val="100"/>
        <c:noMultiLvlLbl val="0"/>
      </c:catAx>
      <c:valAx>
        <c:axId val="656810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5680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Millville City </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1161</c:v>
                </c:pt>
                <c:pt idx="1">
                  <c:v>979</c:v>
                </c:pt>
                <c:pt idx="2">
                  <c:v>961</c:v>
                </c:pt>
                <c:pt idx="3">
                  <c:v>1063</c:v>
                </c:pt>
                <c:pt idx="4">
                  <c:v>1028</c:v>
                </c:pt>
                <c:pt idx="5">
                  <c:v>708</c:v>
                </c:pt>
                <c:pt idx="6">
                  <c:v>1273</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Vineland City </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1553</c:v>
                </c:pt>
                <c:pt idx="1">
                  <c:v>1200</c:v>
                </c:pt>
                <c:pt idx="2">
                  <c:v>517</c:v>
                </c:pt>
                <c:pt idx="3">
                  <c:v>1085</c:v>
                </c:pt>
                <c:pt idx="4">
                  <c:v>759</c:v>
                </c:pt>
                <c:pt idx="5">
                  <c:v>712</c:v>
                </c:pt>
                <c:pt idx="6">
                  <c:v>679</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Bridgeton City </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697</c:v>
                </c:pt>
                <c:pt idx="1">
                  <c:v>729</c:v>
                </c:pt>
                <c:pt idx="2">
                  <c:v>819</c:v>
                </c:pt>
                <c:pt idx="3">
                  <c:v>820</c:v>
                </c:pt>
                <c:pt idx="4">
                  <c:v>751</c:v>
                </c:pt>
                <c:pt idx="5">
                  <c:v>760</c:v>
                </c:pt>
                <c:pt idx="6">
                  <c:v>367</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Upper Deerfield </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138</c:v>
                </c:pt>
                <c:pt idx="1">
                  <c:v>125</c:v>
                </c:pt>
                <c:pt idx="2">
                  <c:v>112</c:v>
                </c:pt>
                <c:pt idx="3">
                  <c:v>97</c:v>
                </c:pt>
                <c:pt idx="4">
                  <c:v>129</c:v>
                </c:pt>
                <c:pt idx="5">
                  <c:v>105</c:v>
                </c:pt>
                <c:pt idx="6">
                  <c:v>91</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Fairfield Twp. </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85</c:v>
                </c:pt>
                <c:pt idx="1">
                  <c:v>93</c:v>
                </c:pt>
                <c:pt idx="2">
                  <c:v>84</c:v>
                </c:pt>
                <c:pt idx="3">
                  <c:v>115</c:v>
                </c:pt>
                <c:pt idx="4">
                  <c:v>112</c:v>
                </c:pt>
                <c:pt idx="5">
                  <c:v>101</c:v>
                </c:pt>
                <c:pt idx="6">
                  <c:v>83</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Commercial Twp. </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61</c:v>
                </c:pt>
                <c:pt idx="1">
                  <c:v>72</c:v>
                </c:pt>
                <c:pt idx="2">
                  <c:v>100</c:v>
                </c:pt>
                <c:pt idx="3">
                  <c:v>94</c:v>
                </c:pt>
                <c:pt idx="4">
                  <c:v>86</c:v>
                </c:pt>
                <c:pt idx="5">
                  <c:v>72</c:v>
                </c:pt>
                <c:pt idx="6">
                  <c:v>67</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Deerfi eld Twp. </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24</c:v>
                </c:pt>
                <c:pt idx="1">
                  <c:v>36</c:v>
                </c:pt>
                <c:pt idx="2">
                  <c:v>38</c:v>
                </c:pt>
                <c:pt idx="3">
                  <c:v>39</c:v>
                </c:pt>
                <c:pt idx="4">
                  <c:v>55</c:v>
                </c:pt>
                <c:pt idx="5">
                  <c:v>41</c:v>
                </c:pt>
                <c:pt idx="6">
                  <c:v>30</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Hopewell Twp. </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32</c:v>
                </c:pt>
                <c:pt idx="1">
                  <c:v>33</c:v>
                </c:pt>
                <c:pt idx="2">
                  <c:v>26</c:v>
                </c:pt>
                <c:pt idx="3">
                  <c:v>31</c:v>
                </c:pt>
                <c:pt idx="4">
                  <c:v>40</c:v>
                </c:pt>
                <c:pt idx="5">
                  <c:v>33</c:v>
                </c:pt>
                <c:pt idx="6">
                  <c:v>30</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Lawrence Twp. </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19</c:v>
                </c:pt>
                <c:pt idx="1">
                  <c:v>21</c:v>
                </c:pt>
                <c:pt idx="2">
                  <c:v>27</c:v>
                </c:pt>
                <c:pt idx="3">
                  <c:v>24</c:v>
                </c:pt>
                <c:pt idx="4">
                  <c:v>19</c:v>
                </c:pt>
                <c:pt idx="5">
                  <c:v>25</c:v>
                </c:pt>
                <c:pt idx="6">
                  <c:v>23</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Greenwich Twp. </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1</c:v>
                </c:pt>
                <c:pt idx="1">
                  <c:v>10</c:v>
                </c:pt>
                <c:pt idx="2">
                  <c:v>4</c:v>
                </c:pt>
                <c:pt idx="3">
                  <c:v>7</c:v>
                </c:pt>
                <c:pt idx="4">
                  <c:v>1</c:v>
                </c:pt>
                <c:pt idx="5">
                  <c:v>4</c:v>
                </c:pt>
                <c:pt idx="6">
                  <c:v>12</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656810888"/>
        <c:axId val="656811280"/>
      </c:lineChart>
      <c:catAx>
        <c:axId val="65681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6811280"/>
        <c:crosses val="autoZero"/>
        <c:auto val="1"/>
        <c:lblAlgn val="ctr"/>
        <c:lblOffset val="100"/>
        <c:noMultiLvlLbl val="0"/>
      </c:catAx>
      <c:valAx>
        <c:axId val="656811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568108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27</c:v>
                </c:pt>
                <c:pt idx="1">
                  <c:v>38</c:v>
                </c:pt>
                <c:pt idx="2">
                  <c:v>53</c:v>
                </c:pt>
                <c:pt idx="3">
                  <c:v>75</c:v>
                </c:pt>
                <c:pt idx="4">
                  <c:v>113</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656813240"/>
        <c:axId val="656813632"/>
      </c:lineChart>
      <c:catAx>
        <c:axId val="656813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56813632"/>
        <c:crosses val="autoZero"/>
        <c:auto val="1"/>
        <c:lblAlgn val="ctr"/>
        <c:lblOffset val="100"/>
        <c:noMultiLvlLbl val="0"/>
      </c:catAx>
      <c:valAx>
        <c:axId val="6568136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56813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General</c:formatCode>
                <c:ptCount val="21"/>
                <c:pt idx="0" formatCode="0%">
                  <c:v>0.63157894736842102</c:v>
                </c:pt>
                <c:pt idx="2" formatCode="0%">
                  <c:v>0.49618320610687</c:v>
                </c:pt>
                <c:pt idx="3" formatCode="0%">
                  <c:v>0.38679245283018898</c:v>
                </c:pt>
                <c:pt idx="4" formatCode="0%">
                  <c:v>0.30496453900709197</c:v>
                </c:pt>
                <c:pt idx="5" formatCode="0%">
                  <c:v>0.28488372093023301</c:v>
                </c:pt>
                <c:pt idx="6" formatCode="0%">
                  <c:v>0.217054263565891</c:v>
                </c:pt>
                <c:pt idx="7" formatCode="0%">
                  <c:v>0.17886178861788599</c:v>
                </c:pt>
                <c:pt idx="8" formatCode="0%">
                  <c:v>0.148148148148148</c:v>
                </c:pt>
                <c:pt idx="9" formatCode="0%">
                  <c:v>0.14503816793893101</c:v>
                </c:pt>
                <c:pt idx="10" formatCode="0%">
                  <c:v>0.124260355029586</c:v>
                </c:pt>
                <c:pt idx="11" formatCode="0%">
                  <c:v>8.0536912751677805E-2</c:v>
                </c:pt>
                <c:pt idx="12" formatCode="0%">
                  <c:v>7.1661237785016305E-2</c:v>
                </c:pt>
                <c:pt idx="13" formatCode="0%">
                  <c:v>6.1224489795918401E-2</c:v>
                </c:pt>
                <c:pt idx="14" formatCode="0%">
                  <c:v>5.6179775280898903E-2</c:v>
                </c:pt>
                <c:pt idx="15" formatCode="0%">
                  <c:v>5.4054054054054099E-2</c:v>
                </c:pt>
                <c:pt idx="16" formatCode="0%">
                  <c:v>-2.7777777777777801E-2</c:v>
                </c:pt>
                <c:pt idx="17" formatCode="0%">
                  <c:v>-9.0909090909090898E-2</c:v>
                </c:pt>
                <c:pt idx="18" formatCode="0%">
                  <c:v>-0.11063829787234</c:v>
                </c:pt>
                <c:pt idx="19" formatCode="0%">
                  <c:v>-0.16666666666666699</c:v>
                </c:pt>
                <c:pt idx="20" formatCode="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
                  <c:v>0.50666666666666704</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72389832"/>
        <c:axId val="372390224"/>
      </c:barChart>
      <c:catAx>
        <c:axId val="37238983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390224"/>
        <c:crosses val="autoZero"/>
        <c:auto val="1"/>
        <c:lblAlgn val="ctr"/>
        <c:lblOffset val="100"/>
        <c:noMultiLvlLbl val="0"/>
      </c:catAx>
      <c:valAx>
        <c:axId val="372390224"/>
        <c:scaling>
          <c:orientation val="minMax"/>
        </c:scaling>
        <c:delete val="1"/>
        <c:axPos val="t"/>
        <c:numFmt formatCode="0%" sourceLinked="1"/>
        <c:majorTickMark val="none"/>
        <c:minorTickMark val="none"/>
        <c:tickLblPos val="nextTo"/>
        <c:crossAx val="37238983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9">
                  <c:v>-0.33959466139396899</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72391008"/>
        <c:axId val="372391400"/>
      </c:barChart>
      <c:catAx>
        <c:axId val="37239100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391400"/>
        <c:crosses val="autoZero"/>
        <c:auto val="1"/>
        <c:lblAlgn val="ctr"/>
        <c:lblOffset val="100"/>
        <c:noMultiLvlLbl val="0"/>
      </c:catAx>
      <c:valAx>
        <c:axId val="372391400"/>
        <c:scaling>
          <c:orientation val="minMax"/>
        </c:scaling>
        <c:delete val="1"/>
        <c:axPos val="t"/>
        <c:numFmt formatCode="0%" sourceLinked="1"/>
        <c:majorTickMark val="none"/>
        <c:minorTickMark val="none"/>
        <c:tickLblPos val="nextTo"/>
        <c:crossAx val="37239100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0.747</c:v>
                </c:pt>
                <c:pt idx="1">
                  <c:v>0.74</c:v>
                </c:pt>
                <c:pt idx="2">
                  <c:v>0.74</c:v>
                </c:pt>
                <c:pt idx="3">
                  <c:v>0.72699999999999998</c:v>
                </c:pt>
                <c:pt idx="4">
                  <c:v>0.72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176482304"/>
        <c:axId val="176482696"/>
      </c:lineChart>
      <c:catAx>
        <c:axId val="17648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482696"/>
        <c:crosses val="autoZero"/>
        <c:auto val="1"/>
        <c:lblAlgn val="ctr"/>
        <c:lblOffset val="100"/>
        <c:noMultiLvlLbl val="0"/>
      </c:catAx>
      <c:valAx>
        <c:axId val="176482696"/>
        <c:scaling>
          <c:orientation val="minMax"/>
          <c:max val="1"/>
        </c:scaling>
        <c:delete val="1"/>
        <c:axPos val="l"/>
        <c:numFmt formatCode="0%" sourceLinked="1"/>
        <c:majorTickMark val="out"/>
        <c:minorTickMark val="none"/>
        <c:tickLblPos val="nextTo"/>
        <c:crossAx val="176482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5781</c:v>
                </c:pt>
                <c:pt idx="1">
                  <c:v>4075</c:v>
                </c:pt>
                <c:pt idx="2">
                  <c:v>2893</c:v>
                </c:pt>
                <c:pt idx="3" formatCode="#,##0">
                  <c:v>2023</c:v>
                </c:pt>
                <c:pt idx="4" formatCode="#,##0">
                  <c:v>1336</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72392184"/>
        <c:axId val="372392576"/>
      </c:lineChart>
      <c:catAx>
        <c:axId val="372392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2392576"/>
        <c:crosses val="autoZero"/>
        <c:auto val="1"/>
        <c:lblAlgn val="ctr"/>
        <c:lblOffset val="100"/>
        <c:noMultiLvlLbl val="0"/>
      </c:catAx>
      <c:valAx>
        <c:axId val="37239257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2392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Cumberland</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0.25</c:v>
                </c:pt>
                <c:pt idx="1">
                  <c:v>0.47</c:v>
                </c:pt>
                <c:pt idx="2">
                  <c:v>0.04</c:v>
                </c:pt>
                <c:pt idx="3">
                  <c:v>0.08</c:v>
                </c:pt>
                <c:pt idx="4">
                  <c:v>0.13</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1</c:v>
                </c:pt>
                <c:pt idx="9">
                  <c:v>2</c:v>
                </c:pt>
                <c:pt idx="10">
                  <c:v>1</c:v>
                </c:pt>
                <c:pt idx="11">
                  <c:v>1</c:v>
                </c:pt>
                <c:pt idx="12">
                  <c:v>1</c:v>
                </c:pt>
                <c:pt idx="13">
                  <c:v>1</c:v>
                </c:pt>
                <c:pt idx="14">
                  <c:v>1</c:v>
                </c:pt>
                <c:pt idx="15">
                  <c:v>1</c:v>
                </c:pt>
                <c:pt idx="16">
                  <c:v>0</c:v>
                </c:pt>
                <c:pt idx="17">
                  <c:v>1</c:v>
                </c:pt>
                <c:pt idx="18">
                  <c:v>1</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72393752"/>
        <c:axId val="372394144"/>
      </c:barChart>
      <c:catAx>
        <c:axId val="372393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2394144"/>
        <c:crosses val="autoZero"/>
        <c:auto val="1"/>
        <c:lblAlgn val="ctr"/>
        <c:lblOffset val="100"/>
        <c:noMultiLvlLbl val="0"/>
      </c:catAx>
      <c:valAx>
        <c:axId val="372394144"/>
        <c:scaling>
          <c:orientation val="minMax"/>
        </c:scaling>
        <c:delete val="1"/>
        <c:axPos val="b"/>
        <c:numFmt formatCode="General" sourceLinked="1"/>
        <c:majorTickMark val="none"/>
        <c:minorTickMark val="none"/>
        <c:tickLblPos val="nextTo"/>
        <c:crossAx val="372393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3">
                  <c:v>0.10299999999999999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72394928"/>
        <c:axId val="372395320"/>
      </c:barChart>
      <c:catAx>
        <c:axId val="372394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395320"/>
        <c:crosses val="autoZero"/>
        <c:auto val="1"/>
        <c:lblAlgn val="ctr"/>
        <c:lblOffset val="100"/>
        <c:noMultiLvlLbl val="0"/>
      </c:catAx>
      <c:valAx>
        <c:axId val="372395320"/>
        <c:scaling>
          <c:orientation val="minMax"/>
        </c:scaling>
        <c:delete val="1"/>
        <c:axPos val="b"/>
        <c:numFmt formatCode="0.0%" sourceLinked="1"/>
        <c:majorTickMark val="none"/>
        <c:minorTickMark val="none"/>
        <c:tickLblPos val="nextTo"/>
        <c:crossAx val="3723949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0.115</c:v>
                </c:pt>
                <c:pt idx="1">
                  <c:v>0.104</c:v>
                </c:pt>
                <c:pt idx="2">
                  <c:v>0.16800000000000001</c:v>
                </c:pt>
                <c:pt idx="3">
                  <c:v>0.124</c:v>
                </c:pt>
                <c:pt idx="4">
                  <c:v>0.10299999999999999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72396104"/>
        <c:axId val="372396496"/>
      </c:lineChart>
      <c:catAx>
        <c:axId val="37239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396496"/>
        <c:crosses val="autoZero"/>
        <c:auto val="1"/>
        <c:lblAlgn val="ctr"/>
        <c:lblOffset val="100"/>
        <c:noMultiLvlLbl val="0"/>
      </c:catAx>
      <c:valAx>
        <c:axId val="372396496"/>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2396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0.11700000000000001</c:v>
                </c:pt>
                <c:pt idx="1">
                  <c:v>5.3999999999999999E-2</c:v>
                </c:pt>
                <c:pt idx="2" formatCode="0.0%">
                  <c:v>0.154</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68150128"/>
        <c:axId val="568150520"/>
      </c:barChart>
      <c:catAx>
        <c:axId val="5681501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68150520"/>
        <c:crosses val="autoZero"/>
        <c:auto val="1"/>
        <c:lblAlgn val="ctr"/>
        <c:lblOffset val="100"/>
        <c:noMultiLvlLbl val="0"/>
      </c:catAx>
      <c:valAx>
        <c:axId val="568150520"/>
        <c:scaling>
          <c:orientation val="minMax"/>
          <c:max val="0.30000000000000004"/>
        </c:scaling>
        <c:delete val="1"/>
        <c:axPos val="t"/>
        <c:numFmt formatCode="0.00%" sourceLinked="1"/>
        <c:majorTickMark val="none"/>
        <c:minorTickMark val="none"/>
        <c:tickLblPos val="nextTo"/>
        <c:crossAx val="568150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9.7000000000000003E-2</c:v>
                </c:pt>
                <c:pt idx="1">
                  <c:v>0.11799999999999999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68151304"/>
        <c:axId val="568151696"/>
      </c:barChart>
      <c:catAx>
        <c:axId val="568151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68151696"/>
        <c:crosses val="autoZero"/>
        <c:auto val="1"/>
        <c:lblAlgn val="ctr"/>
        <c:lblOffset val="100"/>
        <c:noMultiLvlLbl val="0"/>
      </c:catAx>
      <c:valAx>
        <c:axId val="568151696"/>
        <c:scaling>
          <c:orientation val="minMax"/>
          <c:max val="0.30000000000000004"/>
          <c:min val="0"/>
        </c:scaling>
        <c:delete val="1"/>
        <c:axPos val="b"/>
        <c:numFmt formatCode="0.0%" sourceLinked="1"/>
        <c:majorTickMark val="none"/>
        <c:minorTickMark val="none"/>
        <c:tickLblPos val="nextTo"/>
        <c:crossAx val="568151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8">
                  <c:v>0.19400000000000001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568152480"/>
        <c:axId val="568152872"/>
      </c:barChart>
      <c:catAx>
        <c:axId val="568152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68152872"/>
        <c:crosses val="autoZero"/>
        <c:auto val="1"/>
        <c:lblAlgn val="ctr"/>
        <c:lblOffset val="100"/>
        <c:noMultiLvlLbl val="0"/>
      </c:catAx>
      <c:valAx>
        <c:axId val="568152872"/>
        <c:scaling>
          <c:orientation val="minMax"/>
        </c:scaling>
        <c:delete val="1"/>
        <c:axPos val="b"/>
        <c:numFmt formatCode="0.0%" sourceLinked="1"/>
        <c:majorTickMark val="none"/>
        <c:minorTickMark val="none"/>
        <c:tickLblPos val="nextTo"/>
        <c:crossAx val="56815248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0.15</c:v>
                </c:pt>
                <c:pt idx="1">
                  <c:v>0.13100000000000001</c:v>
                </c:pt>
                <c:pt idx="2">
                  <c:v>0.17299999999999999</c:v>
                </c:pt>
                <c:pt idx="3">
                  <c:v>0.13500000000000001</c:v>
                </c:pt>
                <c:pt idx="4">
                  <c:v>0.19400000000000001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568153656"/>
        <c:axId val="568154048"/>
      </c:lineChart>
      <c:catAx>
        <c:axId val="568153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68154048"/>
        <c:crosses val="autoZero"/>
        <c:auto val="1"/>
        <c:lblAlgn val="ctr"/>
        <c:lblOffset val="100"/>
        <c:noMultiLvlLbl val="0"/>
      </c:catAx>
      <c:valAx>
        <c:axId val="56815404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68153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dLbl>
              <c:idx val="0"/>
              <c:layout>
                <c:manualLayout>
                  <c:x val="0"/>
                  <c:y val="-7.167236457934003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06-40B6-B8A6-BE6F7A7A6AD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0.3</c:v>
                </c:pt>
                <c:pt idx="1">
                  <c:v>0.11</c:v>
                </c:pt>
                <c:pt idx="2" formatCode="0.0%">
                  <c:v>0.17199999999999999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68154832"/>
        <c:axId val="568155224"/>
      </c:barChart>
      <c:catAx>
        <c:axId val="5681548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68155224"/>
        <c:crosses val="autoZero"/>
        <c:auto val="1"/>
        <c:lblAlgn val="ctr"/>
        <c:lblOffset val="100"/>
        <c:noMultiLvlLbl val="0"/>
      </c:catAx>
      <c:valAx>
        <c:axId val="568155224"/>
        <c:scaling>
          <c:orientation val="minMax"/>
          <c:max val="0.30000000000000004"/>
        </c:scaling>
        <c:delete val="1"/>
        <c:axPos val="t"/>
        <c:numFmt formatCode="0.00%" sourceLinked="1"/>
        <c:majorTickMark val="none"/>
        <c:minorTickMark val="none"/>
        <c:tickLblPos val="nextTo"/>
        <c:crossAx val="568154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8">
                  <c:v>0.72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176483480"/>
        <c:axId val="371847712"/>
      </c:barChart>
      <c:catAx>
        <c:axId val="176483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1847712"/>
        <c:crosses val="autoZero"/>
        <c:auto val="1"/>
        <c:lblAlgn val="ctr"/>
        <c:lblOffset val="100"/>
        <c:noMultiLvlLbl val="0"/>
      </c:catAx>
      <c:valAx>
        <c:axId val="371847712"/>
        <c:scaling>
          <c:orientation val="minMax"/>
        </c:scaling>
        <c:delete val="1"/>
        <c:axPos val="b"/>
        <c:numFmt formatCode="0%" sourceLinked="1"/>
        <c:majorTickMark val="none"/>
        <c:minorTickMark val="none"/>
        <c:tickLblPos val="nextTo"/>
        <c:crossAx val="17648348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0.124</c:v>
                </c:pt>
                <c:pt idx="1">
                  <c:v>0.26200000000000001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68156008"/>
        <c:axId val="568156400"/>
      </c:barChart>
      <c:catAx>
        <c:axId val="568156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68156400"/>
        <c:crosses val="autoZero"/>
        <c:auto val="1"/>
        <c:lblAlgn val="ctr"/>
        <c:lblOffset val="100"/>
        <c:noMultiLvlLbl val="0"/>
      </c:catAx>
      <c:valAx>
        <c:axId val="568156400"/>
        <c:scaling>
          <c:orientation val="minMax"/>
          <c:max val="0.30000000000000004"/>
          <c:min val="0"/>
        </c:scaling>
        <c:delete val="1"/>
        <c:axPos val="b"/>
        <c:numFmt formatCode="0.0%" sourceLinked="1"/>
        <c:majorTickMark val="none"/>
        <c:minorTickMark val="none"/>
        <c:tickLblPos val="nextTo"/>
        <c:crossAx val="568156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5" formatCode="0">
                  <c:v>4882</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5">
                  <c:v>5051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568157184"/>
        <c:axId val="568157576"/>
      </c:barChart>
      <c:catAx>
        <c:axId val="568157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68157576"/>
        <c:crosses val="autoZero"/>
        <c:auto val="1"/>
        <c:lblAlgn val="ctr"/>
        <c:lblOffset val="100"/>
        <c:noMultiLvlLbl val="0"/>
      </c:catAx>
      <c:valAx>
        <c:axId val="568157576"/>
        <c:scaling>
          <c:orientation val="minMax"/>
        </c:scaling>
        <c:delete val="1"/>
        <c:axPos val="b"/>
        <c:numFmt formatCode="General" sourceLinked="1"/>
        <c:majorTickMark val="none"/>
        <c:minorTickMark val="none"/>
        <c:tickLblPos val="nextTo"/>
        <c:crossAx val="56815718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7" formatCode="0.0%">
                  <c:v>0.1681</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7" formatCode="0.0%">
                  <c:v>0.17249999999999999</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361963704"/>
        <c:axId val="361964096"/>
      </c:barChart>
      <c:catAx>
        <c:axId val="361963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1964096"/>
        <c:crosses val="autoZero"/>
        <c:auto val="1"/>
        <c:lblAlgn val="ctr"/>
        <c:lblOffset val="100"/>
        <c:noMultiLvlLbl val="0"/>
      </c:catAx>
      <c:valAx>
        <c:axId val="361964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1963704"/>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6">
                  <c:v>340</c:v>
                </c:pt>
                <c:pt idx="7">
                  <c:v>365</c:v>
                </c:pt>
                <c:pt idx="8">
                  <c:v>382</c:v>
                </c:pt>
                <c:pt idx="9">
                  <c:v>461</c:v>
                </c:pt>
                <c:pt idx="10">
                  <c:v>504</c:v>
                </c:pt>
                <c:pt idx="11">
                  <c:v>644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5">
                  <c:v>207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61964880"/>
        <c:axId val="361965272"/>
      </c:barChart>
      <c:catAx>
        <c:axId val="36196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1965272"/>
        <c:crosses val="autoZero"/>
        <c:auto val="1"/>
        <c:lblAlgn val="ctr"/>
        <c:lblOffset val="100"/>
        <c:noMultiLvlLbl val="0"/>
      </c:catAx>
      <c:valAx>
        <c:axId val="361965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1964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Shiloh borough</c:v>
                </c:pt>
                <c:pt idx="1">
                  <c:v>Millville city </c:v>
                </c:pt>
                <c:pt idx="2">
                  <c:v>Bridgeton City</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Cumberland county avg 72%</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Shiloh borough</c:v>
                </c:pt>
                <c:pt idx="1">
                  <c:v>Millville city </c:v>
                </c:pt>
                <c:pt idx="2">
                  <c:v>Bridgeton City</c:v>
                </c:pt>
              </c:strCache>
            </c:strRef>
          </c:cat>
          <c:val>
            <c:numRef>
              <c:f>Sheet1!$D$2:$D$4</c:f>
              <c:numCache>
                <c:formatCode>0%</c:formatCode>
                <c:ptCount val="3"/>
                <c:pt idx="0">
                  <c:v>0.72</c:v>
                </c:pt>
                <c:pt idx="1">
                  <c:v>0.72</c:v>
                </c:pt>
                <c:pt idx="2">
                  <c:v>0.72</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71848888"/>
        <c:axId val="371849280"/>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Shiloh borough</c:v>
                </c:pt>
                <c:pt idx="1">
                  <c:v>Millville city </c:v>
                </c:pt>
                <c:pt idx="2">
                  <c:v>Bridgeton City</c:v>
                </c:pt>
              </c:strCache>
            </c:strRef>
          </c:cat>
          <c:val>
            <c:numRef>
              <c:f>Sheet1!$B$2:$B$4</c:f>
              <c:numCache>
                <c:formatCode>0%</c:formatCode>
                <c:ptCount val="3"/>
                <c:pt idx="0">
                  <c:v>0.99299999999999999</c:v>
                </c:pt>
                <c:pt idx="1">
                  <c:v>0.88400000000000001</c:v>
                </c:pt>
                <c:pt idx="2">
                  <c:v>0.52200000000000002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76135040"/>
        <c:axId val="76134648"/>
      </c:barChart>
      <c:catAx>
        <c:axId val="37184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1849280"/>
        <c:crosses val="autoZero"/>
        <c:auto val="1"/>
        <c:lblAlgn val="ctr"/>
        <c:lblOffset val="100"/>
        <c:noMultiLvlLbl val="0"/>
      </c:catAx>
      <c:valAx>
        <c:axId val="371849280"/>
        <c:scaling>
          <c:orientation val="minMax"/>
        </c:scaling>
        <c:delete val="1"/>
        <c:axPos val="b"/>
        <c:numFmt formatCode="0%" sourceLinked="1"/>
        <c:majorTickMark val="none"/>
        <c:minorTickMark val="none"/>
        <c:tickLblPos val="nextTo"/>
        <c:crossAx val="371848888"/>
        <c:crosses val="autoZero"/>
        <c:crossBetween val="between"/>
      </c:valAx>
      <c:valAx>
        <c:axId val="76134648"/>
        <c:scaling>
          <c:orientation val="minMax"/>
        </c:scaling>
        <c:delete val="1"/>
        <c:axPos val="t"/>
        <c:numFmt formatCode="0%" sourceLinked="1"/>
        <c:majorTickMark val="out"/>
        <c:minorTickMark val="none"/>
        <c:tickLblPos val="nextTo"/>
        <c:crossAx val="76135040"/>
        <c:crosses val="max"/>
        <c:crossBetween val="between"/>
      </c:valAx>
      <c:catAx>
        <c:axId val="76135040"/>
        <c:scaling>
          <c:orientation val="minMax"/>
        </c:scaling>
        <c:delete val="1"/>
        <c:axPos val="l"/>
        <c:numFmt formatCode="General" sourceLinked="1"/>
        <c:majorTickMark val="out"/>
        <c:minorTickMark val="none"/>
        <c:tickLblPos val="nextTo"/>
        <c:crossAx val="7613464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0618848425196852"/>
          <c:y val="0.8254751583738214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cgsresourcenet.org/"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total number of children in this county is the 6</a:t>
            </a:r>
            <a:r>
              <a:rPr lang="en-US" baseline="30000" dirty="0"/>
              <a:t>th</a:t>
            </a:r>
            <a:r>
              <a:rPr lang="en-US" dirty="0"/>
              <a:t> lowest in NJ. (Note that total county population size has not been accounted for in this indicator).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children between the ages of 6 &amp; 11 years old is the largest group. </a:t>
            </a:r>
          </a:p>
          <a:p>
            <a:r>
              <a:rPr lang="en-US" dirty="0"/>
              <a:t> </a:t>
            </a:r>
          </a:p>
          <a:p>
            <a:r>
              <a:rPr lang="en-US" b="1" dirty="0"/>
              <a:t>Municipality data available</a:t>
            </a:r>
            <a:r>
              <a:rPr lang="en-US" dirty="0"/>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the percentages of children per age category vary slightly compared to each other, and compared to the overall percentages in NJ.</a:t>
            </a:r>
          </a:p>
          <a:p>
            <a:r>
              <a:rPr lang="en-US" dirty="0"/>
              <a:t> </a:t>
            </a:r>
          </a:p>
          <a:p>
            <a:r>
              <a:rPr lang="en-US" b="1" dirty="0"/>
              <a:t>County workbook</a:t>
            </a:r>
            <a:r>
              <a:rPr lang="en-US" dirty="0"/>
              <a:t> includes numbers of children in each municipality, and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2018, this county had the 12</a:t>
            </a:r>
            <a:r>
              <a:rPr lang="en-US" baseline="30000" dirty="0"/>
              <a:t>th</a:t>
            </a:r>
            <a:r>
              <a:rPr lang="en-US" dirty="0"/>
              <a:t> highest number of children served by CP&amp;P of NJ counties. (Note that county population size has not been accounted for in this indicator).</a:t>
            </a:r>
          </a:p>
          <a:p>
            <a:pPr marL="174708" indent="-174708">
              <a:buFont typeface="Arial" panose="020B0604020202020204" pitchFamily="34" charset="0"/>
              <a:buChar char="•"/>
            </a:pPr>
            <a:r>
              <a:rPr lang="en-US" dirty="0"/>
              <a:t>The number of children served (from workbook and the table behind graph 1.13):</a:t>
            </a:r>
          </a:p>
          <a:p>
            <a:pPr marL="640594" lvl="1" indent="-174708">
              <a:buFont typeface="Arial" panose="020B0604020202020204" pitchFamily="34" charset="0"/>
              <a:buChar char="•"/>
            </a:pPr>
            <a:r>
              <a:rPr lang="en-US" dirty="0"/>
              <a:t>In-home:  </a:t>
            </a:r>
            <a:r>
              <a:rPr lang="en-US" dirty="0"/>
              <a:t>1739</a:t>
            </a:r>
            <a:endParaRPr lang="en-US" dirty="0"/>
          </a:p>
          <a:p>
            <a:pPr marL="640594" lvl="1" indent="-174708">
              <a:buFont typeface="Arial" panose="020B0604020202020204" pitchFamily="34" charset="0"/>
              <a:buChar char="•"/>
            </a:pPr>
            <a:r>
              <a:rPr lang="en-US" dirty="0"/>
              <a:t>Out-of-home placement: </a:t>
            </a:r>
            <a:r>
              <a:rPr lang="en-US" dirty="0"/>
              <a:t>261</a:t>
            </a:r>
            <a:endParaRPr lang="en-US" dirty="0"/>
          </a:p>
          <a:p>
            <a:r>
              <a:rPr lang="en-US" dirty="0"/>
              <a:t> </a:t>
            </a:r>
          </a:p>
          <a:p>
            <a:r>
              <a:rPr lang="en-US" dirty="0"/>
              <a:t>In NJ, the numbers of children served: </a:t>
            </a:r>
          </a:p>
          <a:p>
            <a:r>
              <a:rPr lang="en-US" dirty="0"/>
              <a:t>42,918 (in-home); 5,543 (out-of-home placement); 48,461 (total)</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each year, the number of children in CP&amp;P out-of-home placements was lower in 2018 than in </a:t>
            </a:r>
            <a:r>
              <a:rPr lang="en-US" dirty="0"/>
              <a:t>most previous </a:t>
            </a:r>
            <a:r>
              <a:rPr lang="en-US" dirty="0"/>
              <a:t>years.</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families living in poverty than the NJ average. </a:t>
            </a:r>
          </a:p>
          <a:p>
            <a:pPr marL="174708" indent="-174708">
              <a:buFont typeface="Arial" panose="020B0604020202020204" pitchFamily="34" charset="0"/>
              <a:buChar char="•"/>
            </a:pPr>
            <a:r>
              <a:rPr lang="en-US" dirty="0"/>
              <a:t>6 counties in NJ have higher percentages of families living in poverty than the national average. </a:t>
            </a:r>
          </a:p>
          <a:p>
            <a:pPr marL="174708" indent="-174708">
              <a:buFont typeface="Arial" panose="020B0604020202020204" pitchFamily="34" charset="0"/>
              <a:buChar char="•"/>
            </a:pPr>
            <a:r>
              <a:rPr lang="en-US" dirty="0"/>
              <a:t>The percentage of families living in poverty has remained mostly steady between 2013 and 2017. </a:t>
            </a:r>
          </a:p>
          <a:p>
            <a:r>
              <a:rPr lang="en-US" dirty="0"/>
              <a:t> </a:t>
            </a:r>
          </a:p>
          <a:p>
            <a:r>
              <a:rPr lang="en-US" b="1" dirty="0"/>
              <a:t>Municipality data available? </a:t>
            </a:r>
            <a:r>
              <a:rPr lang="en-US" dirty="0"/>
              <a:t>Chart 2.3. </a:t>
            </a:r>
          </a:p>
          <a:p>
            <a:r>
              <a:rPr lang="en-US" dirty="0"/>
              <a:t> </a:t>
            </a:r>
          </a:p>
          <a:p>
            <a:r>
              <a:rPr lang="en-US" b="1" dirty="0"/>
              <a:t>Poverty definition</a:t>
            </a:r>
            <a:r>
              <a:rPr lang="en-US" dirty="0"/>
              <a:t>: The Census Bureau uses a set of dollar value thresholds that vary by family size and composition to determine who is in poverty. </a:t>
            </a:r>
          </a:p>
          <a:p>
            <a:r>
              <a:rPr lang="en-US" dirty="0"/>
              <a:t> </a:t>
            </a:r>
          </a:p>
          <a:p>
            <a:r>
              <a:rPr lang="en-US" b="1" dirty="0"/>
              <a:t>To determine a person's poverty status, </a:t>
            </a:r>
            <a:r>
              <a:rPr lang="en-US" dirty="0"/>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Upper Deerfield Township and Bridgeton City have the highest poverty rates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cost of living budget estimates how much income a family is likely to need (across 7 components) to attain a modest yet adequate standard of living here. The most costly component in this county tends to be child care.</a:t>
            </a:r>
          </a:p>
          <a:p>
            <a:r>
              <a:rPr lang="en-US" dirty="0"/>
              <a:t> </a:t>
            </a:r>
          </a:p>
          <a:p>
            <a:r>
              <a:rPr lang="en-US" dirty="0"/>
              <a:t>The Economic Policy Institute’s Family Budget Calculator estimates community-specific costs for a two parent-two child family to provide a measure of economic security in America.</a:t>
            </a:r>
          </a:p>
          <a:p>
            <a:r>
              <a:rPr lang="en-US" dirty="0"/>
              <a:t> </a:t>
            </a:r>
          </a:p>
          <a:p>
            <a:r>
              <a:rPr lang="en-US" b="1" dirty="0"/>
              <a:t>Municipality data available? </a:t>
            </a:r>
            <a:r>
              <a:rPr lang="en-US" dirty="0"/>
              <a:t>No. An overall value for NJ is also not available.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is the 2</a:t>
            </a:r>
            <a:r>
              <a:rPr lang="en-US" baseline="30000" dirty="0"/>
              <a:t>nd</a:t>
            </a:r>
            <a:r>
              <a:rPr lang="en-US" dirty="0"/>
              <a:t> least expensive NJ county to live in, based on EPI’s Family Budget Calculator total annual cost of living estimates.</a:t>
            </a:r>
          </a:p>
          <a:p>
            <a:r>
              <a:rPr lang="en-US" b="1" dirty="0"/>
              <a:t> </a:t>
            </a:r>
            <a:endParaRPr lang="en-US" dirty="0"/>
          </a:p>
          <a:p>
            <a:r>
              <a:rPr lang="en-US" dirty="0"/>
              <a:t>The Economic Policy Institute’s Family Budget Calculator estimates community-specific costs for a two parent-two child family to provide a measure of economic security in America.</a:t>
            </a:r>
          </a:p>
          <a:p>
            <a:r>
              <a:rPr lang="en-US" b="1" dirty="0"/>
              <a:t> </a:t>
            </a:r>
            <a:endParaRPr lang="en-US" dirty="0"/>
          </a:p>
          <a:p>
            <a:r>
              <a:rPr lang="en-US" b="1" dirty="0"/>
              <a:t>Municipality data available? </a:t>
            </a:r>
            <a:r>
              <a:rPr lang="en-US" dirty="0"/>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household income is lower than both the state </a:t>
            </a:r>
            <a:r>
              <a:rPr lang="en-US" dirty="0"/>
              <a:t>median </a:t>
            </a:r>
            <a:r>
              <a:rPr lang="en-US" dirty="0"/>
              <a:t>and national </a:t>
            </a:r>
            <a:r>
              <a:rPr lang="en-US" dirty="0"/>
              <a:t>median.</a:t>
            </a:r>
            <a:endParaRPr lang="en-US" dirty="0"/>
          </a:p>
          <a:p>
            <a:pPr marL="174708" indent="-174708">
              <a:buFont typeface="Arial" panose="020B0604020202020204" pitchFamily="34" charset="0"/>
              <a:buChar char="•"/>
            </a:pPr>
            <a:r>
              <a:rPr lang="en-US" dirty="0"/>
              <a:t>This county’s median household income remained steady between 2013 and 2017.</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 </a:t>
            </a:r>
          </a:p>
          <a:p>
            <a:r>
              <a:rPr lang="en-US" dirty="0"/>
              <a:t> </a:t>
            </a:r>
          </a:p>
          <a:p>
            <a:r>
              <a:rPr lang="en-US" b="1" dirty="0"/>
              <a:t>Municipality data available</a:t>
            </a:r>
            <a:r>
              <a:rPr lang="en-US" dirty="0"/>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Commercial Township and Bridgeton City have the lowest median household incomes.</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slightly lower percentage of households experiencing severe cost burden than the NJ average. </a:t>
            </a:r>
          </a:p>
          <a:p>
            <a:r>
              <a:rPr lang="en-US" dirty="0"/>
              <a:t> </a:t>
            </a:r>
          </a:p>
          <a:p>
            <a:r>
              <a:rPr lang="en-US" dirty="0"/>
              <a:t>50% of income or more spent on housing is considered severe cost burden. Household income is based on a 12-month estimate (in 2017 inflation adjusted dollars).</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households experiencing severe housing burden has remained steady between 2014 and 2019. </a:t>
            </a:r>
          </a:p>
          <a:p>
            <a:r>
              <a:rPr lang="en-US" dirty="0"/>
              <a:t> </a:t>
            </a:r>
          </a:p>
          <a:p>
            <a:r>
              <a:rPr lang="en-US" dirty="0"/>
              <a:t>Severe housing burden is defined as households with at least 1 of 4 housing problems including: overcrowding, high housing costs, lack of kitchen facilities, or lack of plumbing facilities. </a:t>
            </a:r>
          </a:p>
          <a:p>
            <a:r>
              <a:rPr lang="en-US" dirty="0"/>
              <a:t> </a:t>
            </a:r>
          </a:p>
          <a:p>
            <a:r>
              <a:rPr lang="en-US" dirty="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4127922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rates have been staying about the same over time.  </a:t>
            </a:r>
          </a:p>
          <a:p>
            <a:pPr marL="174708" indent="-174708">
              <a:buFont typeface="Arial" panose="020B0604020202020204" pitchFamily="34" charset="0"/>
              <a:buChar char="•"/>
            </a:pPr>
            <a:r>
              <a:rPr lang="en-US" dirty="0"/>
              <a:t>Nationally and in NJ, food insecurity rates have been decreasing slightly over time. </a:t>
            </a:r>
          </a:p>
          <a:p>
            <a:endParaRPr lang="en-US" dirty="0"/>
          </a:p>
          <a:p>
            <a:r>
              <a:rPr lang="en-US" dirty="0"/>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 is higher than the state average and about the same as the national average.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county:</a:t>
            </a:r>
          </a:p>
          <a:p>
            <a:pPr marL="174708" indent="-174708">
              <a:buFont typeface="Arial" panose="020B0604020202020204" pitchFamily="34" charset="0"/>
              <a:buChar char="•"/>
            </a:pPr>
            <a:r>
              <a:rPr lang="en-US" dirty="0"/>
              <a:t>The number of women, infants and children enrolled in the WIC Nutrition Program has slightly decreased between 2013 and 2017.</a:t>
            </a:r>
          </a:p>
          <a:p>
            <a:pPr marL="174708" indent="-174708">
              <a:buFont typeface="Arial" panose="020B0604020202020204" pitchFamily="34" charset="0"/>
              <a:buChar char="•"/>
            </a:pPr>
            <a:r>
              <a:rPr lang="en-US" dirty="0"/>
              <a:t>The number of children receiving FRL has remained steady between the school years shown. </a:t>
            </a:r>
          </a:p>
          <a:p>
            <a:pPr marL="174708" indent="-174708">
              <a:buFont typeface="Arial" panose="020B0604020202020204" pitchFamily="34" charset="0"/>
              <a:buChar char="•"/>
            </a:pPr>
            <a:r>
              <a:rPr lang="en-US" dirty="0"/>
              <a:t>The number of children receiving NJ SNAP benefits (formerly food stamps) has slightly decreased between 2013 and 2017.</a:t>
            </a:r>
          </a:p>
          <a:p>
            <a:r>
              <a:rPr lang="en-US" dirty="0"/>
              <a:t> </a:t>
            </a:r>
          </a:p>
          <a:p>
            <a:r>
              <a:rPr lang="en-US" b="1" dirty="0"/>
              <a:t>NJ SNAP</a:t>
            </a:r>
            <a:r>
              <a:rPr lang="en-US" dirty="0"/>
              <a:t>, formerly </a:t>
            </a:r>
            <a:r>
              <a:rPr lang="en-US" b="1" dirty="0"/>
              <a:t>Food Stamps</a:t>
            </a:r>
            <a:r>
              <a:rPr lang="en-US" dirty="0"/>
              <a:t>, is </a:t>
            </a:r>
            <a:r>
              <a:rPr lang="en-US" b="1" dirty="0"/>
              <a:t>New Jersey's Supplemental Nutrition Assistance Program</a:t>
            </a:r>
            <a:r>
              <a:rPr lang="en-US" dirty="0"/>
              <a:t> that can help low-income families buy the groceries they need to eat healthy. </a:t>
            </a:r>
          </a:p>
          <a:p>
            <a:r>
              <a:rPr lang="en-US" dirty="0"/>
              <a:t>Eligibility depends on several factors like income, household size, resources, etc.  Visit </a:t>
            </a:r>
            <a:r>
              <a:rPr lang="en-US" u="sng" dirty="0"/>
              <a:t>https://www.nj.gov/humanservices/dfd/programs/njsnap/</a:t>
            </a:r>
            <a:r>
              <a:rPr lang="en-US" dirty="0"/>
              <a:t>   for  information on eligibility standards and program participation</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infant, toddler, and pre-K median monthly childcare costs in this county tend to be on the low side for the state.</a:t>
            </a:r>
          </a:p>
          <a:p>
            <a:r>
              <a:rPr lang="en-US" dirty="0"/>
              <a:t> </a:t>
            </a:r>
          </a:p>
          <a:p>
            <a:r>
              <a:rPr lang="en-US" dirty="0"/>
              <a:t>Data includes responses from more than 1,000 daycare centers. Free daycare programs, such as Head Start, are not included in the analysis.</a:t>
            </a:r>
          </a:p>
          <a:p>
            <a:r>
              <a:rPr lang="en-US" b="1" dirty="0"/>
              <a:t> </a:t>
            </a:r>
            <a:endParaRPr lang="en-US" dirty="0"/>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infant, toddler and pre-K childcare costs appear as expected when compared to the county’s median household income.</a:t>
            </a:r>
          </a:p>
          <a:p>
            <a:r>
              <a:rPr lang="en-US" dirty="0"/>
              <a:t> </a:t>
            </a:r>
          </a:p>
          <a:p>
            <a:r>
              <a:rPr lang="en-US" dirty="0"/>
              <a:t>Data includes responses from more than 1,000 daycare centers. Free daycare programs, such as Head Start, are not included in the analysis. </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commuters tend to have a slightly shorter commute to work than the state average of 31.5 minutes.</a:t>
            </a:r>
          </a:p>
          <a:p>
            <a:pPr marL="174708" indent="-174708">
              <a:buFont typeface="Arial" panose="020B0604020202020204" pitchFamily="34" charset="0"/>
              <a:buChar char="•"/>
            </a:pPr>
            <a:r>
              <a:rPr lang="en-US" dirty="0"/>
              <a:t>Only 4 counties in NJ have estimated average commute times shorter than the national average. </a:t>
            </a:r>
          </a:p>
          <a:p>
            <a:pPr marL="174708" indent="-174708">
              <a:buFont typeface="Arial" panose="020B0604020202020204" pitchFamily="34" charset="0"/>
              <a:buChar char="•"/>
            </a:pPr>
            <a:r>
              <a:rPr lang="en-US" dirty="0"/>
              <a:t>This county’s average travel time to work has tended to remain steady over time. </a:t>
            </a:r>
          </a:p>
          <a:p>
            <a:r>
              <a:rPr lang="en-US" dirty="0"/>
              <a:t> </a:t>
            </a:r>
          </a:p>
          <a:p>
            <a:r>
              <a:rPr lang="en-US" b="1" dirty="0"/>
              <a:t>Municipality data available? </a:t>
            </a:r>
            <a:r>
              <a:rPr lang="en-US" dirty="0"/>
              <a:t>Chart 8.3.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Greenwich Township and Stow Creek Township have the longest average commute times.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Differences between the county and the state’s demographic make-up include higher proportions of </a:t>
            </a:r>
            <a:r>
              <a:rPr lang="en-US" dirty="0" smtClean="0"/>
              <a:t>Black/African American and </a:t>
            </a:r>
            <a:r>
              <a:rPr lang="en-US" dirty="0" smtClean="0"/>
              <a:t>Hispanic/Latino residents</a:t>
            </a:r>
            <a:r>
              <a:rPr lang="en-US" dirty="0"/>
              <a:t>, and lower proportions of Asian residents in this county.  </a:t>
            </a:r>
          </a:p>
          <a:p>
            <a:r>
              <a:rPr lang="en-US" dirty="0"/>
              <a:t> </a:t>
            </a:r>
          </a:p>
          <a:p>
            <a:r>
              <a:rPr lang="en-US" b="1" dirty="0"/>
              <a:t>Municipality data available? </a:t>
            </a:r>
            <a:r>
              <a:rPr lang="en-US" dirty="0"/>
              <a:t> Chart 1.3.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Residents in this county spend the highest proportion of their income on transportation as compared to other NJ counties.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annual cost of car ownership in this county is estimated to be the 10</a:t>
            </a:r>
            <a:r>
              <a:rPr lang="en-US" baseline="30000" dirty="0"/>
              <a:t>th</a:t>
            </a:r>
            <a:r>
              <a:rPr lang="en-US" dirty="0"/>
              <a:t> highest in the state.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minors without insurance than the state average. </a:t>
            </a:r>
          </a:p>
          <a:p>
            <a:pPr marL="174708" indent="-174708">
              <a:buFont typeface="Arial" panose="020B0604020202020204" pitchFamily="34" charset="0"/>
              <a:buChar char="•"/>
            </a:pPr>
            <a:r>
              <a:rPr lang="en-US" dirty="0"/>
              <a:t>Only 4 counties in NJ have higher estimated percentages of children without insurance than the national average. </a:t>
            </a:r>
            <a:r>
              <a:rPr lang="en-US" dirty="0"/>
              <a:t>Cumberland is one of them. </a:t>
            </a:r>
            <a:endParaRPr lang="en-US" dirty="0"/>
          </a:p>
          <a:p>
            <a:pPr marL="174708" indent="-174708">
              <a:buFont typeface="Arial" panose="020B0604020202020204" pitchFamily="34" charset="0"/>
              <a:buChar char="•"/>
            </a:pPr>
            <a:r>
              <a:rPr lang="en-US" dirty="0"/>
              <a:t>In this county, the percentage of minors without insurance has </a:t>
            </a:r>
            <a:r>
              <a:rPr lang="en-US" dirty="0"/>
              <a:t>decreased slightly over </a:t>
            </a:r>
            <a:r>
              <a:rPr lang="en-US" dirty="0"/>
              <a:t>time.</a:t>
            </a:r>
          </a:p>
          <a:p>
            <a:r>
              <a:rPr lang="en-US" b="1" dirty="0"/>
              <a:t> </a:t>
            </a:r>
            <a:endParaRPr lang="en-US" dirty="0"/>
          </a:p>
          <a:p>
            <a:r>
              <a:rPr lang="en-US" b="1" dirty="0"/>
              <a:t>Municipality data available</a:t>
            </a:r>
            <a:r>
              <a:rPr lang="en-US" dirty="0"/>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Bridgeton City and Vineland City have the largest percentages of minors without insurance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Without accounting for population size, this county has the 13</a:t>
            </a:r>
            <a:r>
              <a:rPr lang="en-US" baseline="30000" dirty="0"/>
              <a:t>th</a:t>
            </a:r>
            <a:r>
              <a:rPr lang="en-US" dirty="0"/>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child immunization rates have remained steady between 2013 and 2019.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5</a:t>
            </a:r>
            <a:r>
              <a:rPr lang="en-US" baseline="30000" dirty="0"/>
              <a:t>th</a:t>
            </a:r>
            <a:r>
              <a:rPr lang="en-US" dirty="0"/>
              <a:t> lowest report of late or lack of prenatal care of the NJ counties. </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reports of late or lack of prenatal care has dipped slightly in 2017. </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Employees in this county are estimated to earn a lower weekly wage than the state average.</a:t>
            </a:r>
          </a:p>
          <a:p>
            <a:pPr marL="174708" indent="-174708">
              <a:buFont typeface="Arial" panose="020B0604020202020204" pitchFamily="34" charset="0"/>
              <a:buChar char="•"/>
            </a:pPr>
            <a:r>
              <a:rPr lang="en-US" dirty="0"/>
              <a:t>In this county, the average annual wage has increased very slightly between 2016 and 2018.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Over the last 5 years for which we have Census data, this county’s proportion of White residents has increased slightly while other ethnic/racial groups appear fairly steady. </a:t>
            </a:r>
          </a:p>
          <a:p>
            <a:r>
              <a:rPr lang="en-US" dirty="0"/>
              <a:t> </a:t>
            </a:r>
          </a:p>
          <a:p>
            <a:r>
              <a:rPr lang="en-US" b="1" dirty="0"/>
              <a:t>Municipality data available? </a:t>
            </a:r>
            <a:r>
              <a:rPr lang="en-US" dirty="0"/>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county’s unemployment rate is generally higher than the state's rate followed a similar annual pattern. </a:t>
            </a:r>
          </a:p>
          <a:p>
            <a:r>
              <a:rPr lang="en-US" dirty="0"/>
              <a:t> </a:t>
            </a:r>
          </a:p>
          <a:p>
            <a:r>
              <a:rPr lang="en-US" b="1" dirty="0"/>
              <a:t>Note:</a:t>
            </a:r>
            <a:r>
              <a:rPr lang="en-US" dirty="0"/>
              <a:t> 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unemployment rate is higher than the state median.</a:t>
            </a:r>
          </a:p>
          <a:p>
            <a:r>
              <a:rPr lang="en-US" dirty="0"/>
              <a:t> </a:t>
            </a:r>
          </a:p>
          <a:p>
            <a:r>
              <a:rPr lang="en-US" b="1" dirty="0"/>
              <a:t>Note: </a:t>
            </a:r>
            <a:r>
              <a:rPr lang="en-US" dirty="0"/>
              <a:t>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as with each NJ county, men tend to have higher annual incomes than women. </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both males and females tend to have a lower median income than the state and national averages. </a:t>
            </a:r>
          </a:p>
          <a:p>
            <a:r>
              <a:rPr lang="en-US" b="1" dirty="0"/>
              <a:t> </a:t>
            </a:r>
            <a:endParaRPr lang="en-US" dirty="0"/>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median income decreased for males, but remained steady for females between 2013 and 2017. In more recent years, Men consistently earn about $4K more than women.</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Three municipalities with the highest, lowest, and a middling median income were selected to illustrate the variation of income by sex across municipalities.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crime rate is one of the higher ones in the state. </a:t>
            </a:r>
          </a:p>
          <a:p>
            <a:pPr marL="174708" indent="-174708">
              <a:buFont typeface="Arial" panose="020B0604020202020204" pitchFamily="34" charset="0"/>
              <a:buChar char="•"/>
            </a:pPr>
            <a:r>
              <a:rPr lang="en-US" dirty="0"/>
              <a:t>Comparisons of crime rates between counties should not be made without considering seasonal population volume, transience, tourism, and labor forces.</a:t>
            </a:r>
          </a:p>
          <a:p>
            <a:r>
              <a:rPr lang="en-US" dirty="0"/>
              <a:t> </a:t>
            </a:r>
          </a:p>
          <a:p>
            <a:r>
              <a:rPr lang="en-US" b="1" dirty="0"/>
              <a:t>Info</a:t>
            </a:r>
            <a:r>
              <a:rPr lang="en-US" dirty="0"/>
              <a:t>: All crime rates are based on permanent, year-round populations and refer to instances of murder, rape, robbery and aggravated assault.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violent crimes were attributed to aggravated assault and robbery and most nonviolent crimes were attributed to larceny.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3</a:t>
            </a:r>
            <a:r>
              <a:rPr lang="en-US" baseline="30000" dirty="0"/>
              <a:t>rd</a:t>
            </a:r>
            <a:r>
              <a:rPr lang="en-US" dirty="0"/>
              <a:t> highest juvenile arrest rate in the state.</a:t>
            </a:r>
          </a:p>
          <a:p>
            <a:pPr marL="174708" indent="-174708">
              <a:buFont typeface="Arial" panose="020B0604020202020204" pitchFamily="34" charset="0"/>
              <a:buChar char="•"/>
            </a:pPr>
            <a:r>
              <a:rPr lang="en-US" dirty="0"/>
              <a:t>This rate has decreased slightly between 2012 and 2016, and is higher the rate for NJ.  </a:t>
            </a:r>
          </a:p>
          <a:p>
            <a:endParaRPr lang="en-US" dirty="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number of deaths was too small to calculate reliable rates for most counties, including this one. </a:t>
            </a:r>
          </a:p>
          <a:p>
            <a:pPr marL="174708" indent="-174708">
              <a:buFont typeface="Arial" panose="020B0604020202020204" pitchFamily="34" charset="0"/>
              <a:buChar char="•"/>
            </a:pPr>
            <a:endParaRPr lang="en-US" dirty="0"/>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Shiloh borough is composed of mostly White residents, while </a:t>
            </a:r>
            <a:r>
              <a:rPr lang="en-US" dirty="0" smtClean="0"/>
              <a:t>Fairfield Township </a:t>
            </a:r>
            <a:r>
              <a:rPr lang="en-US" dirty="0"/>
              <a:t>residents are </a:t>
            </a:r>
            <a:r>
              <a:rPr lang="en-US" dirty="0" smtClean="0"/>
              <a:t>mostly Black/African American, with White and Hispanic/Latino residents making up the next highest percentages. </a:t>
            </a:r>
            <a:endParaRPr lang="en-US" dirty="0"/>
          </a:p>
          <a:p>
            <a:pPr marL="174708" indent="-174708">
              <a:buFont typeface="Arial" panose="020B0604020202020204" pitchFamily="34" charset="0"/>
              <a:buChar char="•"/>
            </a:pPr>
            <a:r>
              <a:rPr lang="en-US" dirty="0"/>
              <a:t>To illustrate range of county diversity, municipalities are organized by highest, midrange, and lowest percentages of White residents, as this is the largest racial demographic in the state (70%). </a:t>
            </a:r>
          </a:p>
          <a:p>
            <a:pPr marL="174708" indent="-174708">
              <a:buFont typeface="Arial" panose="020B0604020202020204" pitchFamily="34" charset="0"/>
              <a:buChar char="•"/>
            </a:pPr>
            <a:r>
              <a:rPr lang="en-US" dirty="0"/>
              <a:t>Note: Percentages within municipality do not add up to 100% as individuals can identify as more than 1 race. </a:t>
            </a:r>
          </a:p>
          <a:p>
            <a:endParaRPr lang="en-US" dirty="0"/>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Blanks indicate the number of deaths was too small to calculate reliable rates. </a:t>
            </a:r>
          </a:p>
          <a:p>
            <a:pPr marL="174708" indent="-174708">
              <a:buFont typeface="Arial" panose="020B0604020202020204" pitchFamily="34" charset="0"/>
              <a:buChar char="•"/>
            </a:pPr>
            <a:r>
              <a:rPr lang="en-US" dirty="0"/>
              <a:t>It is not possible to compare Homicide rates across race/ethnicity groups or by sex. </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12</a:t>
            </a:r>
            <a:r>
              <a:rPr lang="en-US" baseline="30000" dirty="0"/>
              <a:t>th</a:t>
            </a:r>
            <a:r>
              <a:rPr lang="en-US" dirty="0"/>
              <a:t> highest number of domestic violence incidents in NJ.</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the number of domestic violence incidents in this county has been variable between 2012 and 2016.  </a:t>
            </a:r>
          </a:p>
          <a:p>
            <a:r>
              <a:rPr lang="en-US" dirty="0"/>
              <a:t> </a:t>
            </a:r>
          </a:p>
          <a:p>
            <a:r>
              <a:rPr lang="en-US" dirty="0"/>
              <a:t>The New Jersey State Police UCR Unit relies on the individual reporting agencies for accuracy of the reported data. </a:t>
            </a:r>
          </a:p>
          <a:p>
            <a:r>
              <a:rPr lang="en-US" b="1" dirty="0"/>
              <a:t> </a:t>
            </a:r>
            <a:endParaRPr lang="en-US" dirty="0"/>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and without accounting for population size, Millville City, Vineland City and Bridgeton City had the highest number of domestic violence incidents reported in the county. </a:t>
            </a:r>
          </a:p>
          <a:p>
            <a:r>
              <a:rPr lang="en-US" dirty="0"/>
              <a:t> </a:t>
            </a:r>
          </a:p>
          <a:p>
            <a:r>
              <a:rPr lang="en-US" b="1" dirty="0"/>
              <a:t>County workbook</a:t>
            </a:r>
            <a:r>
              <a:rPr lang="en-US" dirty="0"/>
              <a:t> may include data for additional municipalities.</a:t>
            </a:r>
          </a:p>
          <a:p>
            <a:r>
              <a:rPr lang="en-US" dirty="0"/>
              <a:t> </a:t>
            </a:r>
          </a:p>
          <a:p>
            <a:r>
              <a:rPr lang="en-US" dirty="0"/>
              <a:t>The New Jersey State Police UCR Unit relies on the individual reporting agencies for accuracy of the reported data.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Most domestic violence offenses in NJ were categorized as assault and harassment.</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NJ, most domestic violence arrests were related to assault. </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Across a two-year period (2016 to 2018), 16 counties experienced an increase in the percentage of opioid deaths, while the remaining 5 NJ counties experienced a decrease. </a:t>
            </a:r>
          </a:p>
          <a:p>
            <a:pPr marL="174708" indent="-174708">
              <a:buFont typeface="Arial" panose="020B0604020202020204" pitchFamily="34" charset="0"/>
              <a:buChar char="•"/>
            </a:pPr>
            <a:r>
              <a:rPr lang="en-US" dirty="0"/>
              <a:t>In this county, the number of suspected overdose deaths increased over that period. </a:t>
            </a:r>
          </a:p>
          <a:p>
            <a:pPr marL="174708" indent="-174708">
              <a:buFont typeface="Arial" panose="020B0604020202020204" pitchFamily="34" charset="0"/>
              <a:buChar char="•"/>
            </a:pPr>
            <a:r>
              <a:rPr lang="en-US" dirty="0"/>
              <a:t>Between 2014 and 2018, the number of suspected opioid deaths in this county had increased steadily, roughly quadrupling in 5 years.</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there is an increasing trend of overdose deaths as a proportion of the population from 2017 to 2018.</a:t>
            </a:r>
          </a:p>
          <a:p>
            <a:pPr marL="174708" indent="-174708">
              <a:buFont typeface="Arial" panose="020B0604020202020204" pitchFamily="34" charset="0"/>
              <a:buChar char="•"/>
            </a:pPr>
            <a:r>
              <a:rPr lang="en-US" dirty="0"/>
              <a:t>The decreasing line indicates that more people have been dying of overdoses over time.</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treatment center admissions were due to Heroin usage.</a:t>
            </a:r>
          </a:p>
          <a:p>
            <a:r>
              <a:rPr lang="en-US" dirty="0"/>
              <a:t> </a:t>
            </a:r>
          </a:p>
          <a:p>
            <a:r>
              <a:rPr lang="en-US" dirty="0"/>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majority of mental health programs available are outpatient services.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foreign-born residents is below the state average. </a:t>
            </a:r>
          </a:p>
          <a:p>
            <a:pPr marL="174708" indent="-174708">
              <a:buFont typeface="Arial" panose="020B0604020202020204" pitchFamily="34" charset="0"/>
              <a:buChar char="•"/>
            </a:pPr>
            <a:r>
              <a:rPr lang="en-US" dirty="0"/>
              <a:t>This counties percentage of foreign-born residents has remained steady over the past 5 years. </a:t>
            </a:r>
          </a:p>
          <a:p>
            <a:r>
              <a:rPr lang="en-US" dirty="0"/>
              <a:t> </a:t>
            </a:r>
          </a:p>
          <a:p>
            <a:r>
              <a:rPr lang="en-US" b="1" dirty="0"/>
              <a:t>Municipality data available</a:t>
            </a:r>
            <a:r>
              <a:rPr lang="en-US" dirty="0"/>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mental health distress found is slightly lower than the state average.</a:t>
            </a:r>
          </a:p>
          <a:p>
            <a:pPr marL="174708" indent="-174708">
              <a:buFont typeface="Arial" panose="020B0604020202020204" pitchFamily="34" charset="0"/>
              <a:buChar char="•"/>
            </a:pPr>
            <a:r>
              <a:rPr lang="en-US" dirty="0"/>
              <a:t>Over time, the percentage of the population reporting mental health distress in this phone survey has been variable.</a:t>
            </a:r>
          </a:p>
          <a:p>
            <a:r>
              <a:rPr lang="en-US" dirty="0"/>
              <a:t> </a:t>
            </a:r>
          </a:p>
          <a:p>
            <a:r>
              <a:rPr lang="en-US" b="1" dirty="0"/>
              <a:t>Note</a:t>
            </a:r>
            <a:r>
              <a:rPr lang="en-US" dirty="0"/>
              <a:t>: Frequent Mental distress: Based on responses indicating 14 or more of the past 30 days "not good".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Hispanic/Latino reported symptoms of mental health distress most frequently, followed by White and Black/African American residents.</a:t>
            </a:r>
          </a:p>
          <a:p>
            <a:pPr marL="174708" indent="-174708">
              <a:buFont typeface="Arial" panose="020B0604020202020204" pitchFamily="34" charset="0"/>
              <a:buChar char="•"/>
            </a:pPr>
            <a:r>
              <a:rPr lang="en-US" dirty="0"/>
              <a:t>Symptoms of mental health distress were reported by Women at a slightly higher rate than Men. </a:t>
            </a:r>
          </a:p>
          <a:p>
            <a:r>
              <a:rPr lang="en-US" dirty="0"/>
              <a:t> </a:t>
            </a:r>
          </a:p>
          <a:p>
            <a:r>
              <a:rPr lang="en-US" b="1" dirty="0"/>
              <a:t>Note</a:t>
            </a:r>
            <a:r>
              <a:rPr lang="en-US" dirty="0"/>
              <a:t>: Frequent Mental distress: Based on responses indicating 14 or more of the past 30 days "not good".</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depression is higher than the state average.</a:t>
            </a:r>
          </a:p>
          <a:p>
            <a:pPr marL="174708" indent="-174708">
              <a:buFont typeface="Arial" panose="020B0604020202020204" pitchFamily="34" charset="0"/>
              <a:buChar char="•"/>
            </a:pPr>
            <a:r>
              <a:rPr lang="en-US" dirty="0"/>
              <a:t>Over time, the percentage of the population reporting depression in this phone survey has varied.</a:t>
            </a:r>
          </a:p>
          <a:p>
            <a:r>
              <a:rPr lang="en-US" dirty="0"/>
              <a:t> </a:t>
            </a:r>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residents reported diagnosed depression, most frequently, followed by Hispanic/Latino then Black/African American residents.</a:t>
            </a:r>
          </a:p>
          <a:p>
            <a:pPr marL="174708" indent="-174708">
              <a:buFont typeface="Arial" panose="020B0604020202020204" pitchFamily="34" charset="0"/>
              <a:buChar char="•"/>
            </a:pPr>
            <a:r>
              <a:rPr lang="en-US" dirty="0"/>
              <a:t>Diagnosed depression was reported more frequently by Women than by Men. </a:t>
            </a:r>
          </a:p>
          <a:p>
            <a:r>
              <a:rPr lang="en-US" b="1" dirty="0"/>
              <a:t> </a:t>
            </a:r>
            <a:endParaRPr lang="en-US" dirty="0"/>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16th highest number of children receiving Special Ed services of the NJ counties in 2018. </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2017 and 2018, the county’s percentage of children receiving Special Education services are slightly below the state average.</a:t>
            </a:r>
          </a:p>
          <a:p>
            <a:r>
              <a:rPr lang="en-US" dirty="0"/>
              <a:t> </a:t>
            </a:r>
          </a:p>
          <a:p>
            <a:r>
              <a:rPr lang="en-US" dirty="0"/>
              <a:t>2017 NJ Average=17.6%</a:t>
            </a:r>
          </a:p>
          <a:p>
            <a:r>
              <a:rPr lang="en-US" dirty="0"/>
              <a:t>2018 NJ Average=17.9%</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a:t>
            </a:r>
            <a:r>
              <a:rPr lang="en-US"/>
              <a:t>6</a:t>
            </a:r>
            <a:r>
              <a:rPr lang="en-US" baseline="30000"/>
              <a:t>th</a:t>
            </a:r>
            <a:r>
              <a:rPr lang="en-US"/>
              <a:t> lowest number </a:t>
            </a:r>
            <a:r>
              <a:rPr lang="en-US" dirty="0"/>
              <a:t>of children receiving Special Ed services of the NJ counties.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a:t>Did not include individual counselors. Is not an exhaustive list.</a:t>
            </a:r>
          </a:p>
          <a:p>
            <a:r>
              <a:rPr lang="en-US" dirty="0"/>
              <a:t> </a:t>
            </a:r>
          </a:p>
          <a:p>
            <a:r>
              <a:rPr lang="en-US" b="1" dirty="0"/>
              <a:t>Sources:</a:t>
            </a:r>
          </a:p>
          <a:p>
            <a:pPr defTabSz="931774">
              <a:defRPr/>
            </a:pPr>
            <a:r>
              <a:rPr lang="en-US" dirty="0"/>
              <a:t>16.1. </a:t>
            </a:r>
            <a:r>
              <a:rPr lang="en-US" dirty="0">
                <a:hlinkClick r:id="rId3"/>
              </a:rPr>
              <a:t>http://www.cgsresourcenet.org/</a:t>
            </a:r>
            <a:endParaRPr lang="en-US" dirty="0"/>
          </a:p>
          <a:p>
            <a:r>
              <a:rPr lang="en-US" dirty="0"/>
              <a:t>16.2. </a:t>
            </a:r>
            <a:r>
              <a:rPr lang="en-US" u="sng" dirty="0"/>
              <a:t>https://www.probononj.org/ProviderDirectory.aspx</a:t>
            </a:r>
            <a:endParaRPr lang="en-US" dirty="0"/>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Bridgeton City and Vineland City have the highest proportions of foreign-born residents.</a:t>
            </a:r>
          </a:p>
          <a:p>
            <a:r>
              <a:rPr lang="en-US" b="1" dirty="0"/>
              <a:t> </a:t>
            </a:r>
            <a:endParaRPr lang="en-US" dirty="0"/>
          </a:p>
          <a:p>
            <a:r>
              <a:rPr lang="en-US" b="1" dirty="0"/>
              <a:t>County workbook</a:t>
            </a:r>
            <a:r>
              <a:rPr lang="en-US" dirty="0"/>
              <a:t> may include data for additional municipalities.</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proportion of residents who speak English ONLY is slightly higher than the state average.</a:t>
            </a:r>
          </a:p>
          <a:p>
            <a:pPr marL="174708" indent="-174708">
              <a:buFont typeface="Arial" panose="020B0604020202020204" pitchFamily="34" charset="0"/>
              <a:buChar char="•"/>
            </a:pPr>
            <a:r>
              <a:rPr lang="en-US" dirty="0"/>
              <a:t>In this county, the percentage of the population who speaks English ONLY has decreased slightly over the 5 years for which we have data. </a:t>
            </a:r>
          </a:p>
          <a:p>
            <a:r>
              <a:rPr lang="en-US" dirty="0"/>
              <a:t> </a:t>
            </a:r>
          </a:p>
          <a:p>
            <a:r>
              <a:rPr lang="en-US" b="1" dirty="0"/>
              <a:t>Municipality data available</a:t>
            </a:r>
            <a:r>
              <a:rPr lang="en-US" dirty="0"/>
              <a:t>? Chart 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Bridgeton City has the lowest proportion of residents who speak English-only, while Shiloh Borough has the highest proportion of residents who speak English-only.</a:t>
            </a:r>
          </a:p>
          <a:p>
            <a:pPr marL="174708" indent="-174708">
              <a:buFont typeface="Arial" panose="020B0604020202020204" pitchFamily="34" charset="0"/>
              <a:buChar char="•"/>
            </a:pPr>
            <a:r>
              <a:rPr lang="en-US" dirty="0"/>
              <a:t>To illustrate variation of language in this county, municipalities are organized by highest, midrange, and lowest percentages of English-only language speakers.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2.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itle 1">
            <a:extLst>
              <a:ext uri="{FF2B5EF4-FFF2-40B4-BE49-F238E27FC236}">
                <a16:creationId xmlns:a16="http://schemas.microsoft.com/office/drawing/2014/main" id="{9A832C4C-3ABC-41B7-8F33-F89FDFC0881E}"/>
              </a:ext>
            </a:extLst>
          </p:cNvPr>
          <p:cNvSpPr txBox="1">
            <a:spLocks/>
          </p:cNvSpPr>
          <p:nvPr userDrawn="1"/>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Cumberland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pic>
        <p:nvPicPr>
          <p:cNvPr id="5" name="Picture 4" descr="Image result for cumberland county nj map">
            <a:extLst>
              <a:ext uri="{FF2B5EF4-FFF2-40B4-BE49-F238E27FC236}">
                <a16:creationId xmlns:a16="http://schemas.microsoft.com/office/drawing/2014/main" id="{7F90AAD1-C6D4-49EB-994F-85639D054356}"/>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799" y="894581"/>
            <a:ext cx="1825517" cy="2973924"/>
          </a:xfrm>
          <a:prstGeom prst="rect">
            <a:avLst/>
          </a:prstGeom>
          <a:noFill/>
          <a:ln>
            <a:noFill/>
          </a:ln>
        </p:spPr>
      </p:pic>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24384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B1220BC7-9280-4B35-AA22-029D9EC9D731}"/>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pic>
        <p:nvPicPr>
          <p:cNvPr id="10" name="Picture 9" descr="Image result for cumberland county nj map">
            <a:extLst>
              <a:ext uri="{FF2B5EF4-FFF2-40B4-BE49-F238E27FC236}">
                <a16:creationId xmlns:a16="http://schemas.microsoft.com/office/drawing/2014/main" id="{17BC1CB7-172D-4452-988C-A7D4059BF1BB}"/>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B841F6-9D92-44B1-AA17-0D006701DE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4"/>
            <a:ext cx="12192000" cy="6862288"/>
          </a:xfrm>
          <a:prstGeom prst="rect">
            <a:avLst/>
          </a:prstGeom>
        </p:spPr>
      </p:pic>
      <p:pic>
        <p:nvPicPr>
          <p:cNvPr id="7" name="Picture 6">
            <a:extLst>
              <a:ext uri="{FF2B5EF4-FFF2-40B4-BE49-F238E27FC236}">
                <a16:creationId xmlns:a16="http://schemas.microsoft.com/office/drawing/2014/main" id="{F0E36F34-FB8D-44FB-9B42-B37D02607F69}"/>
              </a:ext>
            </a:extLst>
          </p:cNvPr>
          <p:cNvPicPr>
            <a:picLocks noChangeAspect="1"/>
          </p:cNvPicPr>
          <p:nvPr userDrawn="1"/>
        </p:nvPicPr>
        <p:blipFill>
          <a:blip r:embed="rId3"/>
          <a:stretch>
            <a:fillRect/>
          </a:stretch>
        </p:blipFill>
        <p:spPr>
          <a:xfrm>
            <a:off x="6705600" y="4663535"/>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479B80B1-0628-4A51-A1A7-DFE44A9C6A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1921" y="5500802"/>
            <a:ext cx="1376588" cy="365760"/>
          </a:xfrm>
          <a:prstGeom prst="rect">
            <a:avLst/>
          </a:prstGeom>
        </p:spPr>
      </p:pic>
      <p:pic>
        <p:nvPicPr>
          <p:cNvPr id="9" name="Picture 8">
            <a:extLst>
              <a:ext uri="{FF2B5EF4-FFF2-40B4-BE49-F238E27FC236}">
                <a16:creationId xmlns:a16="http://schemas.microsoft.com/office/drawing/2014/main" id="{3B292340-6E26-4094-A805-640155E28B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1932" y="5504543"/>
            <a:ext cx="1499616" cy="365760"/>
          </a:xfrm>
          <a:prstGeom prst="rect">
            <a:avLst/>
          </a:prstGeom>
        </p:spPr>
      </p:pic>
      <p:sp>
        <p:nvSpPr>
          <p:cNvPr id="10" name="TextBox 9">
            <a:extLst>
              <a:ext uri="{FF2B5EF4-FFF2-40B4-BE49-F238E27FC236}">
                <a16:creationId xmlns:a16="http://schemas.microsoft.com/office/drawing/2014/main" id="{F36974B2-AC97-43FC-8B34-A75FB655B66F}"/>
              </a:ext>
            </a:extLst>
          </p:cNvPr>
          <p:cNvSpPr txBox="1"/>
          <p:nvPr userDrawn="1"/>
        </p:nvSpPr>
        <p:spPr>
          <a:xfrm>
            <a:off x="7805286" y="5962467"/>
            <a:ext cx="4069080" cy="369332"/>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a:t>
            </a:r>
          </a:p>
        </p:txBody>
      </p:sp>
      <p:sp>
        <p:nvSpPr>
          <p:cNvPr id="11" name="TextBox 14">
            <a:extLst>
              <a:ext uri="{FF2B5EF4-FFF2-40B4-BE49-F238E27FC236}">
                <a16:creationId xmlns:a16="http://schemas.microsoft.com/office/drawing/2014/main" id="{4691C0DC-CAE6-4F5B-9E9C-C2A2B110D6F3}"/>
              </a:ext>
            </a:extLst>
          </p:cNvPr>
          <p:cNvSpPr txBox="1"/>
          <p:nvPr userDrawn="1"/>
        </p:nvSpPr>
        <p:spPr>
          <a:xfrm>
            <a:off x="7648757" y="4663535"/>
            <a:ext cx="4238443"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a:latin typeface="Franklin Gothic Medium Cond" panose="020B0606030402020204" pitchFamily="34" charset="0"/>
              </a:rPr>
              <a:t>Cumberland County</a:t>
            </a:r>
          </a:p>
        </p:txBody>
      </p:sp>
      <p:pic>
        <p:nvPicPr>
          <p:cNvPr id="12" name="Picture 11" descr="Image result for cumberland county nj map">
            <a:extLst>
              <a:ext uri="{FF2B5EF4-FFF2-40B4-BE49-F238E27FC236}">
                <a16:creationId xmlns:a16="http://schemas.microsoft.com/office/drawing/2014/main" id="{3EF1603B-8CBC-48C7-9756-262004DEAE2C}"/>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898256" y="5048255"/>
            <a:ext cx="714375" cy="1123950"/>
          </a:xfrm>
          <a:prstGeom prst="rect">
            <a:avLst/>
          </a:prstGeom>
          <a:noFill/>
          <a:ln>
            <a:noFill/>
          </a:ln>
        </p:spPr>
      </p:pic>
    </p:spTree>
    <p:extLst>
      <p:ext uri="{BB962C8B-B14F-4D97-AF65-F5344CB8AC3E}">
        <p14:creationId xmlns:p14="http://schemas.microsoft.com/office/powerpoint/2010/main" val="2442964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sp>
        <p:nvSpPr>
          <p:cNvPr id="7" name="TextBox 14">
            <a:extLst>
              <a:ext uri="{FF2B5EF4-FFF2-40B4-BE49-F238E27FC236}">
                <a16:creationId xmlns:a16="http://schemas.microsoft.com/office/drawing/2014/main" id="{36ABEF6B-FFE2-4590-B8F4-268D0C48E655}"/>
              </a:ext>
            </a:extLst>
          </p:cNvPr>
          <p:cNvSpPr txBox="1"/>
          <p:nvPr userDrawn="1"/>
        </p:nvSpPr>
        <p:spPr>
          <a:xfrm>
            <a:off x="381000" y="811509"/>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pic>
        <p:nvPicPr>
          <p:cNvPr id="8" name="Picture 7"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057" y="1147150"/>
            <a:ext cx="706671" cy="1142191"/>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76"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cumberland county nj map">
            <a:extLst>
              <a:ext uri="{FF2B5EF4-FFF2-40B4-BE49-F238E27FC236}">
                <a16:creationId xmlns:a16="http://schemas.microsoft.com/office/drawing/2014/main" id="{A9F2C7A9-6433-4B0C-9E76-BB8BFA5D9073}"/>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72400" y="4659937"/>
            <a:ext cx="706671" cy="1142191"/>
          </a:xfrm>
          <a:prstGeom prst="rect">
            <a:avLst/>
          </a:prstGeom>
          <a:noFill/>
          <a:ln>
            <a:noFill/>
          </a:ln>
        </p:spPr>
      </p:pic>
      <p:sp>
        <p:nvSpPr>
          <p:cNvPr id="9" name="TextBox 14">
            <a:extLst>
              <a:ext uri="{FF2B5EF4-FFF2-40B4-BE49-F238E27FC236}">
                <a16:creationId xmlns:a16="http://schemas.microsoft.com/office/drawing/2014/main" id="{0E331E8C-F837-4AD8-90CE-30D790FB6FDA}"/>
              </a:ext>
            </a:extLst>
          </p:cNvPr>
          <p:cNvSpPr txBox="1"/>
          <p:nvPr userDrawn="1"/>
        </p:nvSpPr>
        <p:spPr>
          <a:xfrm>
            <a:off x="7066595" y="4425553"/>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cumberland county nj map">
            <a:extLst>
              <a:ext uri="{FF2B5EF4-FFF2-40B4-BE49-F238E27FC236}">
                <a16:creationId xmlns:a16="http://schemas.microsoft.com/office/drawing/2014/main" id="{55A1DC5F-2F55-48B9-81F9-45AB3DEDDC5D}"/>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5864" y="894866"/>
            <a:ext cx="706671" cy="1142191"/>
          </a:xfrm>
          <a:prstGeom prst="rect">
            <a:avLst/>
          </a:prstGeom>
          <a:noFill/>
          <a:ln>
            <a:noFill/>
          </a:ln>
        </p:spPr>
      </p:pic>
      <p:sp>
        <p:nvSpPr>
          <p:cNvPr id="8" name="TextBox 14">
            <a:extLst>
              <a:ext uri="{FF2B5EF4-FFF2-40B4-BE49-F238E27FC236}">
                <a16:creationId xmlns:a16="http://schemas.microsoft.com/office/drawing/2014/main" id="{32B7B2F2-98CA-47C4-B5CE-19083376CF38}"/>
              </a:ext>
            </a:extLst>
          </p:cNvPr>
          <p:cNvSpPr txBox="1"/>
          <p:nvPr userDrawn="1"/>
        </p:nvSpPr>
        <p:spPr>
          <a:xfrm>
            <a:off x="685800" y="381761"/>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cumberland county nj map">
            <a:extLst>
              <a:ext uri="{FF2B5EF4-FFF2-40B4-BE49-F238E27FC236}">
                <a16:creationId xmlns:a16="http://schemas.microsoft.com/office/drawing/2014/main" id="{528B4F18-A692-4C11-AA2A-C49D0839765C}"/>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5963" y="905305"/>
            <a:ext cx="706671" cy="1142191"/>
          </a:xfrm>
          <a:prstGeom prst="rect">
            <a:avLst/>
          </a:prstGeom>
          <a:noFill/>
          <a:ln>
            <a:noFill/>
          </a:ln>
        </p:spPr>
      </p:pic>
      <p:sp>
        <p:nvSpPr>
          <p:cNvPr id="8" name="TextBox 14">
            <a:extLst>
              <a:ext uri="{FF2B5EF4-FFF2-40B4-BE49-F238E27FC236}">
                <a16:creationId xmlns:a16="http://schemas.microsoft.com/office/drawing/2014/main" id="{A1CEA2E0-965F-4477-B4DE-6B10811E79B4}"/>
              </a:ext>
            </a:extLst>
          </p:cNvPr>
          <p:cNvSpPr txBox="1"/>
          <p:nvPr userDrawn="1"/>
        </p:nvSpPr>
        <p:spPr>
          <a:xfrm>
            <a:off x="635899" y="381761"/>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umberland county nj map">
            <a:extLst>
              <a:ext uri="{FF2B5EF4-FFF2-40B4-BE49-F238E27FC236}">
                <a16:creationId xmlns:a16="http://schemas.microsoft.com/office/drawing/2014/main" id="{0F17A201-5602-4084-A333-10737C68ADDD}"/>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30109" y="2938936"/>
            <a:ext cx="706671" cy="1142191"/>
          </a:xfrm>
          <a:prstGeom prst="rect">
            <a:avLst/>
          </a:prstGeom>
          <a:noFill/>
          <a:ln>
            <a:noFill/>
          </a:ln>
        </p:spPr>
      </p:pic>
      <p:sp>
        <p:nvSpPr>
          <p:cNvPr id="9" name="TextBox 14">
            <a:extLst>
              <a:ext uri="{FF2B5EF4-FFF2-40B4-BE49-F238E27FC236}">
                <a16:creationId xmlns:a16="http://schemas.microsoft.com/office/drawing/2014/main" id="{B6FE9CA9-7045-4728-9918-8D6DFB96860F}"/>
              </a:ext>
            </a:extLst>
          </p:cNvPr>
          <p:cNvSpPr txBox="1"/>
          <p:nvPr userDrawn="1"/>
        </p:nvSpPr>
        <p:spPr>
          <a:xfrm>
            <a:off x="3816644" y="2669111"/>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cumberland county nj map">
            <a:extLst>
              <a:ext uri="{FF2B5EF4-FFF2-40B4-BE49-F238E27FC236}">
                <a16:creationId xmlns:a16="http://schemas.microsoft.com/office/drawing/2014/main" id="{F164DC0C-0CA1-47A6-A2F5-D9E6CECCEF75}"/>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057" y="1147150"/>
            <a:ext cx="706671" cy="1142191"/>
          </a:xfrm>
          <a:prstGeom prst="rect">
            <a:avLst/>
          </a:prstGeom>
          <a:noFill/>
          <a:ln>
            <a:noFill/>
          </a:ln>
        </p:spPr>
      </p:pic>
      <p:sp>
        <p:nvSpPr>
          <p:cNvPr id="7" name="TextBox 14">
            <a:extLst>
              <a:ext uri="{FF2B5EF4-FFF2-40B4-BE49-F238E27FC236}">
                <a16:creationId xmlns:a16="http://schemas.microsoft.com/office/drawing/2014/main" id="{FBCE46E6-C897-418F-9AB2-782A0322152A}"/>
              </a:ext>
            </a:extLst>
          </p:cNvPr>
          <p:cNvSpPr txBox="1"/>
          <p:nvPr userDrawn="1"/>
        </p:nvSpPr>
        <p:spPr>
          <a:xfrm>
            <a:off x="381000" y="811509"/>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umberland county nj map">
            <a:extLst>
              <a:ext uri="{FF2B5EF4-FFF2-40B4-BE49-F238E27FC236}">
                <a16:creationId xmlns:a16="http://schemas.microsoft.com/office/drawing/2014/main" id="{DF0C0FB7-CC0B-47AE-9DEE-4CE5BE4C48E7}"/>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7578" y="711150"/>
            <a:ext cx="706671" cy="1142191"/>
          </a:xfrm>
          <a:prstGeom prst="rect">
            <a:avLst/>
          </a:prstGeom>
          <a:noFill/>
          <a:ln>
            <a:noFill/>
          </a:ln>
        </p:spPr>
      </p:pic>
      <p:sp>
        <p:nvSpPr>
          <p:cNvPr id="12" name="TextBox 14">
            <a:extLst>
              <a:ext uri="{FF2B5EF4-FFF2-40B4-BE49-F238E27FC236}">
                <a16:creationId xmlns:a16="http://schemas.microsoft.com/office/drawing/2014/main" id="{E4F92C1D-59E7-4F12-830B-441927F4F9CB}"/>
              </a:ext>
            </a:extLst>
          </p:cNvPr>
          <p:cNvSpPr txBox="1"/>
          <p:nvPr userDrawn="1"/>
        </p:nvSpPr>
        <p:spPr>
          <a:xfrm>
            <a:off x="235362" y="370016"/>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cumberland county nj map">
            <a:extLst>
              <a:ext uri="{FF2B5EF4-FFF2-40B4-BE49-F238E27FC236}">
                <a16:creationId xmlns:a16="http://schemas.microsoft.com/office/drawing/2014/main" id="{FA300970-DF9E-4AEC-AA97-C52DF8873F37}"/>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40536" y="5079975"/>
            <a:ext cx="706671" cy="1142191"/>
          </a:xfrm>
          <a:prstGeom prst="rect">
            <a:avLst/>
          </a:prstGeom>
          <a:noFill/>
          <a:ln>
            <a:noFill/>
          </a:ln>
        </p:spPr>
      </p:pic>
      <p:sp>
        <p:nvSpPr>
          <p:cNvPr id="7" name="TextBox 14">
            <a:extLst>
              <a:ext uri="{FF2B5EF4-FFF2-40B4-BE49-F238E27FC236}">
                <a16:creationId xmlns:a16="http://schemas.microsoft.com/office/drawing/2014/main" id="{13ECC3A6-8032-4148-912B-5D7BACCA7BE6}"/>
              </a:ext>
            </a:extLst>
          </p:cNvPr>
          <p:cNvSpPr txBox="1"/>
          <p:nvPr userDrawn="1"/>
        </p:nvSpPr>
        <p:spPr>
          <a:xfrm>
            <a:off x="7199407" y="487680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8"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umberland county nj map">
            <a:extLst>
              <a:ext uri="{FF2B5EF4-FFF2-40B4-BE49-F238E27FC236}">
                <a16:creationId xmlns:a16="http://schemas.microsoft.com/office/drawing/2014/main" id="{D5BAF836-0E08-4277-A9A1-EF5A886B154D}"/>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76268" y="5070723"/>
            <a:ext cx="706671" cy="1142191"/>
          </a:xfrm>
          <a:prstGeom prst="rect">
            <a:avLst/>
          </a:prstGeom>
          <a:noFill/>
          <a:ln>
            <a:noFill/>
          </a:ln>
        </p:spPr>
      </p:pic>
      <p:sp>
        <p:nvSpPr>
          <p:cNvPr id="12" name="TextBox 14">
            <a:extLst>
              <a:ext uri="{FF2B5EF4-FFF2-40B4-BE49-F238E27FC236}">
                <a16:creationId xmlns:a16="http://schemas.microsoft.com/office/drawing/2014/main" id="{00D302FE-588D-41A4-9FAE-5B20DD2BF406}"/>
              </a:ext>
            </a:extLst>
          </p:cNvPr>
          <p:cNvSpPr txBox="1"/>
          <p:nvPr userDrawn="1"/>
        </p:nvSpPr>
        <p:spPr>
          <a:xfrm>
            <a:off x="573510" y="4722409"/>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cumberland county nj map">
            <a:extLst>
              <a:ext uri="{FF2B5EF4-FFF2-40B4-BE49-F238E27FC236}">
                <a16:creationId xmlns:a16="http://schemas.microsoft.com/office/drawing/2014/main" id="{2E8F557A-6FE8-45B4-B57D-555938A3E617}"/>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90061" y="613255"/>
            <a:ext cx="706671" cy="1142191"/>
          </a:xfrm>
          <a:prstGeom prst="rect">
            <a:avLst/>
          </a:prstGeom>
          <a:noFill/>
          <a:ln>
            <a:noFill/>
          </a:ln>
        </p:spPr>
      </p:pic>
      <p:sp>
        <p:nvSpPr>
          <p:cNvPr id="13" name="TextBox 14">
            <a:extLst>
              <a:ext uri="{FF2B5EF4-FFF2-40B4-BE49-F238E27FC236}">
                <a16:creationId xmlns:a16="http://schemas.microsoft.com/office/drawing/2014/main" id="{20AFDCE9-DA97-4767-A567-99B58A07299A}"/>
              </a:ext>
            </a:extLst>
          </p:cNvPr>
          <p:cNvSpPr txBox="1"/>
          <p:nvPr userDrawn="1"/>
        </p:nvSpPr>
        <p:spPr>
          <a:xfrm>
            <a:off x="3606800" y="49631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umberland county nj map">
            <a:extLst>
              <a:ext uri="{FF2B5EF4-FFF2-40B4-BE49-F238E27FC236}">
                <a16:creationId xmlns:a16="http://schemas.microsoft.com/office/drawing/2014/main" id="{E753B784-8B9B-40BE-BB0F-410B003D49A6}"/>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13513" y="502023"/>
            <a:ext cx="706671" cy="1142191"/>
          </a:xfrm>
          <a:prstGeom prst="rect">
            <a:avLst/>
          </a:prstGeom>
          <a:noFill/>
          <a:ln>
            <a:noFill/>
          </a:ln>
        </p:spPr>
      </p:pic>
      <p:sp>
        <p:nvSpPr>
          <p:cNvPr id="9" name="TextBox 14">
            <a:extLst>
              <a:ext uri="{FF2B5EF4-FFF2-40B4-BE49-F238E27FC236}">
                <a16:creationId xmlns:a16="http://schemas.microsoft.com/office/drawing/2014/main" id="{6F01E6D4-745B-4B1C-A596-500E7938D7AA}"/>
              </a:ext>
            </a:extLst>
          </p:cNvPr>
          <p:cNvSpPr txBox="1"/>
          <p:nvPr userDrawn="1"/>
        </p:nvSpPr>
        <p:spPr>
          <a:xfrm>
            <a:off x="8345994" y="33468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umberland county nj map">
            <a:extLst>
              <a:ext uri="{FF2B5EF4-FFF2-40B4-BE49-F238E27FC236}">
                <a16:creationId xmlns:a16="http://schemas.microsoft.com/office/drawing/2014/main" id="{466C23D4-B1EB-43A9-A2F6-0679CF1B3EF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87750" y="708946"/>
            <a:ext cx="706671" cy="1142191"/>
          </a:xfrm>
          <a:prstGeom prst="rect">
            <a:avLst/>
          </a:prstGeom>
          <a:noFill/>
          <a:ln>
            <a:noFill/>
          </a:ln>
        </p:spPr>
      </p:pic>
      <p:sp>
        <p:nvSpPr>
          <p:cNvPr id="12" name="TextBox 14">
            <a:extLst>
              <a:ext uri="{FF2B5EF4-FFF2-40B4-BE49-F238E27FC236}">
                <a16:creationId xmlns:a16="http://schemas.microsoft.com/office/drawing/2014/main" id="{AC0518FE-A6E8-42B4-B0C6-D4FAC14D9619}"/>
              </a:ext>
            </a:extLst>
          </p:cNvPr>
          <p:cNvSpPr txBox="1"/>
          <p:nvPr userDrawn="1"/>
        </p:nvSpPr>
        <p:spPr>
          <a:xfrm>
            <a:off x="8286058" y="43999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umberland county nj map">
            <a:extLst>
              <a:ext uri="{FF2B5EF4-FFF2-40B4-BE49-F238E27FC236}">
                <a16:creationId xmlns:a16="http://schemas.microsoft.com/office/drawing/2014/main" id="{A1DBFD2F-6C13-4C4F-AB2A-857CB162B6B0}"/>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50035" y="918321"/>
            <a:ext cx="706671" cy="1142191"/>
          </a:xfrm>
          <a:prstGeom prst="rect">
            <a:avLst/>
          </a:prstGeom>
          <a:noFill/>
          <a:ln>
            <a:noFill/>
          </a:ln>
        </p:spPr>
      </p:pic>
      <p:sp>
        <p:nvSpPr>
          <p:cNvPr id="12" name="TextBox 14">
            <a:extLst>
              <a:ext uri="{FF2B5EF4-FFF2-40B4-BE49-F238E27FC236}">
                <a16:creationId xmlns:a16="http://schemas.microsoft.com/office/drawing/2014/main" id="{274BB737-B986-4CD2-A0BD-AD4CE59601DF}"/>
              </a:ext>
            </a:extLst>
          </p:cNvPr>
          <p:cNvSpPr txBox="1"/>
          <p:nvPr userDrawn="1"/>
        </p:nvSpPr>
        <p:spPr>
          <a:xfrm>
            <a:off x="8008883" y="717042"/>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cumberland county nj map">
            <a:extLst>
              <a:ext uri="{FF2B5EF4-FFF2-40B4-BE49-F238E27FC236}">
                <a16:creationId xmlns:a16="http://schemas.microsoft.com/office/drawing/2014/main" id="{E542EF3D-908A-40F3-9663-BC000165A5ED}"/>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70552" y="811926"/>
            <a:ext cx="706671" cy="1142191"/>
          </a:xfrm>
          <a:prstGeom prst="rect">
            <a:avLst/>
          </a:prstGeom>
          <a:noFill/>
          <a:ln>
            <a:noFill/>
          </a:ln>
        </p:spPr>
      </p:pic>
      <p:sp>
        <p:nvSpPr>
          <p:cNvPr id="16" name="TextBox 14">
            <a:extLst>
              <a:ext uri="{FF2B5EF4-FFF2-40B4-BE49-F238E27FC236}">
                <a16:creationId xmlns:a16="http://schemas.microsoft.com/office/drawing/2014/main" id="{902F79A5-1ADD-4644-B493-0B31160142DD}"/>
              </a:ext>
            </a:extLst>
          </p:cNvPr>
          <p:cNvSpPr txBox="1"/>
          <p:nvPr userDrawn="1"/>
        </p:nvSpPr>
        <p:spPr>
          <a:xfrm>
            <a:off x="7942851" y="484249"/>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cumberland county nj map">
            <a:extLst>
              <a:ext uri="{FF2B5EF4-FFF2-40B4-BE49-F238E27FC236}">
                <a16:creationId xmlns:a16="http://schemas.microsoft.com/office/drawing/2014/main" id="{E56E2A81-9B19-49BA-86D6-B19DD0E3C487}"/>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18977" y="663648"/>
            <a:ext cx="706671" cy="1142191"/>
          </a:xfrm>
          <a:prstGeom prst="rect">
            <a:avLst/>
          </a:prstGeom>
          <a:noFill/>
          <a:ln>
            <a:noFill/>
          </a:ln>
        </p:spPr>
      </p:pic>
      <p:sp>
        <p:nvSpPr>
          <p:cNvPr id="8" name="TextBox 14">
            <a:extLst>
              <a:ext uri="{FF2B5EF4-FFF2-40B4-BE49-F238E27FC236}">
                <a16:creationId xmlns:a16="http://schemas.microsoft.com/office/drawing/2014/main" id="{419D6EED-22B1-4FE4-BF21-F8A248057974}"/>
              </a:ext>
            </a:extLst>
          </p:cNvPr>
          <p:cNvSpPr txBox="1"/>
          <p:nvPr userDrawn="1"/>
        </p:nvSpPr>
        <p:spPr>
          <a:xfrm>
            <a:off x="7543800" y="326803"/>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cumberland county nj map">
            <a:extLst>
              <a:ext uri="{FF2B5EF4-FFF2-40B4-BE49-F238E27FC236}">
                <a16:creationId xmlns:a16="http://schemas.microsoft.com/office/drawing/2014/main" id="{87CD01ED-DC47-40A1-9C86-60B1FE73BB06}"/>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057" y="1147150"/>
            <a:ext cx="706671" cy="1142191"/>
          </a:xfrm>
          <a:prstGeom prst="rect">
            <a:avLst/>
          </a:prstGeom>
          <a:noFill/>
          <a:ln>
            <a:noFill/>
          </a:ln>
        </p:spPr>
      </p:pic>
      <p:sp>
        <p:nvSpPr>
          <p:cNvPr id="9" name="TextBox 14">
            <a:extLst>
              <a:ext uri="{FF2B5EF4-FFF2-40B4-BE49-F238E27FC236}">
                <a16:creationId xmlns:a16="http://schemas.microsoft.com/office/drawing/2014/main" id="{9F50DF08-1F3A-4500-83C9-B9792AF3DEFD}"/>
              </a:ext>
            </a:extLst>
          </p:cNvPr>
          <p:cNvSpPr txBox="1"/>
          <p:nvPr userDrawn="1"/>
        </p:nvSpPr>
        <p:spPr>
          <a:xfrm>
            <a:off x="381000" y="811509"/>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sp>
        <p:nvSpPr>
          <p:cNvPr id="7" name="TextBox 14">
            <a:extLst>
              <a:ext uri="{FF2B5EF4-FFF2-40B4-BE49-F238E27FC236}">
                <a16:creationId xmlns:a16="http://schemas.microsoft.com/office/drawing/2014/main" id="{678CE3E7-6374-4567-AE59-E0B582B05936}"/>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pic>
        <p:nvPicPr>
          <p:cNvPr id="8" name="Picture 7" descr="Image result for cumberland county nj map">
            <a:extLst>
              <a:ext uri="{FF2B5EF4-FFF2-40B4-BE49-F238E27FC236}">
                <a16:creationId xmlns:a16="http://schemas.microsoft.com/office/drawing/2014/main" id="{8D0B19AC-2ABB-4CEE-B8C4-2ED65E6811E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sp>
        <p:nvSpPr>
          <p:cNvPr id="7" name="TextBox 14">
            <a:extLst>
              <a:ext uri="{FF2B5EF4-FFF2-40B4-BE49-F238E27FC236}">
                <a16:creationId xmlns:a16="http://schemas.microsoft.com/office/drawing/2014/main" id="{9273F45D-69E1-4D4B-845C-127494C3094D}"/>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pic>
        <p:nvPicPr>
          <p:cNvPr id="8" name="Picture 7" descr="Image result for cumberland county nj map">
            <a:extLst>
              <a:ext uri="{FF2B5EF4-FFF2-40B4-BE49-F238E27FC236}">
                <a16:creationId xmlns:a16="http://schemas.microsoft.com/office/drawing/2014/main" id="{2A8BDF03-C98A-432D-A219-5752D58549B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sp>
        <p:nvSpPr>
          <p:cNvPr id="7" name="TextBox 14">
            <a:extLst>
              <a:ext uri="{FF2B5EF4-FFF2-40B4-BE49-F238E27FC236}">
                <a16:creationId xmlns:a16="http://schemas.microsoft.com/office/drawing/2014/main" id="{D3862750-5FBA-448A-BB90-84373E7F8E74}"/>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pic>
        <p:nvPicPr>
          <p:cNvPr id="8" name="Picture 7" descr="Image result for cumberland county nj map">
            <a:extLst>
              <a:ext uri="{FF2B5EF4-FFF2-40B4-BE49-F238E27FC236}">
                <a16:creationId xmlns:a16="http://schemas.microsoft.com/office/drawing/2014/main" id="{879C04D3-5CFF-4282-B8CC-7F7CD2D2B67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sp>
        <p:nvSpPr>
          <p:cNvPr id="7" name="TextBox 14">
            <a:extLst>
              <a:ext uri="{FF2B5EF4-FFF2-40B4-BE49-F238E27FC236}">
                <a16:creationId xmlns:a16="http://schemas.microsoft.com/office/drawing/2014/main" id="{8D121267-C17A-4F57-8FC7-C46B9811D743}"/>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pic>
        <p:nvPicPr>
          <p:cNvPr id="8" name="Picture 7" descr="Image result for cumberland county nj map">
            <a:extLst>
              <a:ext uri="{FF2B5EF4-FFF2-40B4-BE49-F238E27FC236}">
                <a16:creationId xmlns:a16="http://schemas.microsoft.com/office/drawing/2014/main" id="{16795F34-707F-432E-935D-7128E826FC7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sp>
        <p:nvSpPr>
          <p:cNvPr id="6" name="TextBox 14">
            <a:extLst>
              <a:ext uri="{FF2B5EF4-FFF2-40B4-BE49-F238E27FC236}">
                <a16:creationId xmlns:a16="http://schemas.microsoft.com/office/drawing/2014/main" id="{F9BCD5CD-91E9-4F6F-8FAC-EF4A2826FE2E}"/>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pic>
        <p:nvPicPr>
          <p:cNvPr id="7" name="Picture 6" descr="Image result for cumberland county nj map">
            <a:extLst>
              <a:ext uri="{FF2B5EF4-FFF2-40B4-BE49-F238E27FC236}">
                <a16:creationId xmlns:a16="http://schemas.microsoft.com/office/drawing/2014/main" id="{48BE9865-CBBB-4A79-8F36-A526B93A4E3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14">
            <a:extLst>
              <a:ext uri="{FF2B5EF4-FFF2-40B4-BE49-F238E27FC236}">
                <a16:creationId xmlns:a16="http://schemas.microsoft.com/office/drawing/2014/main" id="{D223BDFE-0EDC-4AC1-A7D0-67D3D9087A3C}"/>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pic>
        <p:nvPicPr>
          <p:cNvPr id="6" name="Picture 5" descr="Image result for cumberland county nj map">
            <a:extLst>
              <a:ext uri="{FF2B5EF4-FFF2-40B4-BE49-F238E27FC236}">
                <a16:creationId xmlns:a16="http://schemas.microsoft.com/office/drawing/2014/main" id="{8B399221-21DC-41F5-921A-A6C16456A7EA}"/>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14">
            <a:extLst>
              <a:ext uri="{FF2B5EF4-FFF2-40B4-BE49-F238E27FC236}">
                <a16:creationId xmlns:a16="http://schemas.microsoft.com/office/drawing/2014/main" id="{0BBE0511-55DF-43A8-9801-82D57DEACD8B}"/>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pic>
        <p:nvPicPr>
          <p:cNvPr id="6" name="Picture 5" descr="Image result for cumberland county nj map">
            <a:extLst>
              <a:ext uri="{FF2B5EF4-FFF2-40B4-BE49-F238E27FC236}">
                <a16:creationId xmlns:a16="http://schemas.microsoft.com/office/drawing/2014/main" id="{3BF0E57C-AD19-4341-9B43-F21DE8CB58A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91" r:id="rId1"/>
    <p:sldLayoutId id="2147483653" r:id="rId2"/>
    <p:sldLayoutId id="2147483656" r:id="rId3"/>
    <p:sldLayoutId id="2147483660" r:id="rId4"/>
    <p:sldLayoutId id="2147483678" r:id="rId5"/>
    <p:sldLayoutId id="2147483661" r:id="rId6"/>
    <p:sldLayoutId id="2147483677" r:id="rId7"/>
    <p:sldLayoutId id="2147483663" r:id="rId8"/>
    <p:sldLayoutId id="2147483657" r:id="rId9"/>
    <p:sldLayoutId id="2147483679" r:id="rId10"/>
    <p:sldLayoutId id="2147483664" r:id="rId11"/>
    <p:sldLayoutId id="2147483681" r:id="rId12"/>
    <p:sldLayoutId id="2147483680" r:id="rId13"/>
    <p:sldLayoutId id="2147483665" r:id="rId14"/>
    <p:sldLayoutId id="2147483672" r:id="rId15"/>
    <p:sldLayoutId id="2147483675" r:id="rId16"/>
    <p:sldLayoutId id="214748367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1.xml"/><Relationship Id="rId7"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7.xml"/><Relationship Id="rId7" Type="http://schemas.openxmlformats.org/officeDocument/2006/relationships/slideLayout" Target="../slideLayouts/slideLayout8.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chart" Target="../charts/chart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notesSlide" Target="../notesSlides/notesSlide5.xml"/><Relationship Id="rId5" Type="http://schemas.openxmlformats.org/officeDocument/2006/relationships/tags" Target="../tags/tag25.xml"/><Relationship Id="rId10" Type="http://schemas.openxmlformats.org/officeDocument/2006/relationships/slideLayout" Target="../slideLayouts/slideLayout8.xml"/><Relationship Id="rId4" Type="http://schemas.openxmlformats.org/officeDocument/2006/relationships/tags" Target="../tags/tag24.xml"/><Relationship Id="rId9" Type="http://schemas.openxmlformats.org/officeDocument/2006/relationships/tags" Target="../tags/tag29.xml"/></Relationships>
</file>

<file path=ppt/slides/_rels/slide14.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chart" Target="../charts/chart5.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chart" Target="../charts/chart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notesSlide" Target="../notesSlides/notesSlide6.xml"/><Relationship Id="rId5" Type="http://schemas.openxmlformats.org/officeDocument/2006/relationships/tags" Target="../tags/tag34.xml"/><Relationship Id="rId10" Type="http://schemas.openxmlformats.org/officeDocument/2006/relationships/slideLayout" Target="../slideLayouts/slideLayout8.xml"/><Relationship Id="rId4" Type="http://schemas.openxmlformats.org/officeDocument/2006/relationships/tags" Target="../tags/tag33.xml"/><Relationship Id="rId9" Type="http://schemas.openxmlformats.org/officeDocument/2006/relationships/tags" Target="../tags/tag3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1.xml"/><Relationship Id="rId7" Type="http://schemas.openxmlformats.org/officeDocument/2006/relationships/slideLayout" Target="../slideLayouts/slideLayout8.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chart" Target="../charts/chart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chart" Target="../charts/chart7.xml"/><Relationship Id="rId5" Type="http://schemas.openxmlformats.org/officeDocument/2006/relationships/tags" Target="../tags/tag49.xml"/><Relationship Id="rId10" Type="http://schemas.openxmlformats.org/officeDocument/2006/relationships/notesSlide" Target="../notesSlides/notesSlide8.xml"/><Relationship Id="rId4" Type="http://schemas.openxmlformats.org/officeDocument/2006/relationships/tags" Target="../tags/tag48.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9.xml"/><Relationship Id="rId5" Type="http://schemas.openxmlformats.org/officeDocument/2006/relationships/tags" Target="../tags/tag57.xml"/><Relationship Id="rId10" Type="http://schemas.openxmlformats.org/officeDocument/2006/relationships/slideLayout" Target="../slideLayouts/slideLayout8.xml"/><Relationship Id="rId4" Type="http://schemas.openxmlformats.org/officeDocument/2006/relationships/tags" Target="../tags/tag56.xml"/><Relationship Id="rId9" Type="http://schemas.openxmlformats.org/officeDocument/2006/relationships/tags" Target="../tags/tag61.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4.xml"/><Relationship Id="rId7" Type="http://schemas.openxmlformats.org/officeDocument/2006/relationships/notesSlide" Target="../notesSlides/notesSlide10.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8.xml"/><Relationship Id="rId5" Type="http://schemas.openxmlformats.org/officeDocument/2006/relationships/tags" Target="../tags/tag66.xml"/><Relationship Id="rId4" Type="http://schemas.openxmlformats.org/officeDocument/2006/relationships/tags" Target="../tags/tag65.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9.xml"/><Relationship Id="rId7" Type="http://schemas.openxmlformats.org/officeDocument/2006/relationships/slideLayout" Target="../slideLayouts/slideLayout8.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chart" Target="../charts/chart1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notesSlide" Target="../notesSlides/notesSlide12.xml"/><Relationship Id="rId5" Type="http://schemas.openxmlformats.org/officeDocument/2006/relationships/tags" Target="../tags/tag77.xml"/><Relationship Id="rId10" Type="http://schemas.openxmlformats.org/officeDocument/2006/relationships/slideLayout" Target="../slideLayouts/slideLayout8.xml"/><Relationship Id="rId4" Type="http://schemas.openxmlformats.org/officeDocument/2006/relationships/tags" Target="../tags/tag76.xml"/><Relationship Id="rId9" Type="http://schemas.openxmlformats.org/officeDocument/2006/relationships/tags" Target="../tags/tag8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5.xml"/><Relationship Id="rId5" Type="http://schemas.openxmlformats.org/officeDocument/2006/relationships/tags" Target="../tags/tag98.xml"/><Relationship Id="rId10" Type="http://schemas.openxmlformats.org/officeDocument/2006/relationships/notesSlide" Target="../notesSlides/notesSlide15.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4.xml"/><Relationship Id="rId7" Type="http://schemas.openxmlformats.org/officeDocument/2006/relationships/notesSlide" Target="../notesSlides/notesSlide16.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5.xml"/><Relationship Id="rId7" Type="http://schemas.openxmlformats.org/officeDocument/2006/relationships/notesSlide" Target="../notesSlides/notesSlide18.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0.xml"/><Relationship Id="rId5" Type="http://schemas.openxmlformats.org/officeDocument/2006/relationships/tags" Target="../tags/tag122.xml"/><Relationship Id="rId10" Type="http://schemas.openxmlformats.org/officeDocument/2006/relationships/notesSlide" Target="../notesSlides/notesSlide19.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28.xml"/><Relationship Id="rId7" Type="http://schemas.openxmlformats.org/officeDocument/2006/relationships/notesSlide" Target="../notesSlides/notesSlide20.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5.xml"/><Relationship Id="rId7" Type="http://schemas.openxmlformats.org/officeDocument/2006/relationships/notesSlide" Target="../notesSlides/notesSlide23.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0.xml"/><Relationship Id="rId7" Type="http://schemas.openxmlformats.org/officeDocument/2006/relationships/notesSlide" Target="../notesSlides/notesSlide2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8.xml"/><Relationship Id="rId5" Type="http://schemas.openxmlformats.org/officeDocument/2006/relationships/tags" Target="../tags/tag152.xml"/><Relationship Id="rId4" Type="http://schemas.openxmlformats.org/officeDocument/2006/relationships/tags" Target="../tags/tag151.xml"/></Relationships>
</file>

<file path=ppt/slides/_rels/slide38.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chart" Target="../charts/chart27.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notesSlide" Target="../notesSlides/notesSlide2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slideLayout" Target="../slideLayouts/slideLayout8.xml"/><Relationship Id="rId5" Type="http://schemas.openxmlformats.org/officeDocument/2006/relationships/tags" Target="../tags/tag157.xml"/><Relationship Id="rId15" Type="http://schemas.openxmlformats.org/officeDocument/2006/relationships/chart" Target="../charts/chart29.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5.xml"/><Relationship Id="rId7" Type="http://schemas.openxmlformats.org/officeDocument/2006/relationships/notesSlide" Target="../notesSlides/notesSlide26.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8.xml"/><Relationship Id="rId5" Type="http://schemas.openxmlformats.org/officeDocument/2006/relationships/tags" Target="../tags/tag167.xml"/><Relationship Id="rId4" Type="http://schemas.openxmlformats.org/officeDocument/2006/relationships/tags" Target="../tags/tag166.xml"/></Relationships>
</file>

<file path=ppt/slides/_rels/slide4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chart" Target="../charts/chart31.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chart" Target="../charts/chart32.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notesSlide" Target="../notesSlides/notesSlide28.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slideLayout" Target="../slideLayouts/slideLayout8.xml"/><Relationship Id="rId5" Type="http://schemas.openxmlformats.org/officeDocument/2006/relationships/tags" Target="../tags/tag176.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4.xml"/><Relationship Id="rId7" Type="http://schemas.openxmlformats.org/officeDocument/2006/relationships/slideLayout" Target="../slideLayouts/slideLayout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0.xml"/><Relationship Id="rId7" Type="http://schemas.openxmlformats.org/officeDocument/2006/relationships/slideLayout" Target="../slideLayouts/slideLayout8.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6.xml"/><Relationship Id="rId7" Type="http://schemas.openxmlformats.org/officeDocument/2006/relationships/slideLayout" Target="../slideLayouts/slideLayout8.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chart" Target="../charts/chart38.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chart" Target="../charts/chart37.xml"/><Relationship Id="rId5" Type="http://schemas.openxmlformats.org/officeDocument/2006/relationships/tags" Target="../tags/tag204.xml"/><Relationship Id="rId10" Type="http://schemas.openxmlformats.org/officeDocument/2006/relationships/notesSlide" Target="../notesSlides/notesSlide32.xml"/><Relationship Id="rId4" Type="http://schemas.openxmlformats.org/officeDocument/2006/relationships/tags" Target="../tags/tag203.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0.xml"/><Relationship Id="rId7" Type="http://schemas.openxmlformats.org/officeDocument/2006/relationships/notesSlide" Target="../notesSlides/notesSlide3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8.xml"/><Relationship Id="rId5" Type="http://schemas.openxmlformats.org/officeDocument/2006/relationships/tags" Target="../tags/tag212.xml"/><Relationship Id="rId4" Type="http://schemas.openxmlformats.org/officeDocument/2006/relationships/tags" Target="../tags/tag2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5.xml"/><Relationship Id="rId7" Type="http://schemas.openxmlformats.org/officeDocument/2006/relationships/notesSlide" Target="../notesSlides/notesSlide34.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8.xml"/><Relationship Id="rId5" Type="http://schemas.openxmlformats.org/officeDocument/2006/relationships/tags" Target="../tags/tag217.xml"/><Relationship Id="rId4" Type="http://schemas.openxmlformats.org/officeDocument/2006/relationships/tags" Target="../tags/tag216.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0.xml"/><Relationship Id="rId7" Type="http://schemas.openxmlformats.org/officeDocument/2006/relationships/notesSlide" Target="../notesSlides/notesSlide35.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Layout" Target="../slideLayouts/slideLayout8.xml"/><Relationship Id="rId5" Type="http://schemas.openxmlformats.org/officeDocument/2006/relationships/tags" Target="../tags/tag222.xml"/><Relationship Id="rId4" Type="http://schemas.openxmlformats.org/officeDocument/2006/relationships/tags" Target="../tags/tag221.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5.xml"/><Relationship Id="rId7" Type="http://schemas.openxmlformats.org/officeDocument/2006/relationships/notesSlide" Target="../notesSlides/notesSlide36.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Layout" Target="../slideLayouts/slideLayout8.xml"/><Relationship Id="rId5" Type="http://schemas.openxmlformats.org/officeDocument/2006/relationships/tags" Target="../tags/tag227.xml"/><Relationship Id="rId4" Type="http://schemas.openxmlformats.org/officeDocument/2006/relationships/tags" Target="../tags/tag226.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0.xml"/><Relationship Id="rId7" Type="http://schemas.openxmlformats.org/officeDocument/2006/relationships/notesSlide" Target="../notesSlides/notesSlide37.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slideLayout" Target="../slideLayouts/slideLayout8.xml"/><Relationship Id="rId5" Type="http://schemas.openxmlformats.org/officeDocument/2006/relationships/tags" Target="../tags/tag232.xml"/><Relationship Id="rId4" Type="http://schemas.openxmlformats.org/officeDocument/2006/relationships/tags" Target="../tags/tag231.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5.xml"/><Relationship Id="rId7" Type="http://schemas.openxmlformats.org/officeDocument/2006/relationships/notesSlide" Target="../notesSlides/notesSlide38.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8.xml"/><Relationship Id="rId5" Type="http://schemas.openxmlformats.org/officeDocument/2006/relationships/tags" Target="../tags/tag237.xml"/><Relationship Id="rId4" Type="http://schemas.openxmlformats.org/officeDocument/2006/relationships/tags" Target="../tags/tag2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chart" Target="../charts/chart46.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chart" Target="../charts/chart45.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notesSlide" Target="../notesSlides/notesSlide39.xml"/><Relationship Id="rId5" Type="http://schemas.openxmlformats.org/officeDocument/2006/relationships/tags" Target="../tags/tag242.xml"/><Relationship Id="rId10" Type="http://schemas.openxmlformats.org/officeDocument/2006/relationships/slideLayout" Target="../slideLayouts/slideLayout8.xml"/><Relationship Id="rId4" Type="http://schemas.openxmlformats.org/officeDocument/2006/relationships/tags" Target="../tags/tag241.xml"/><Relationship Id="rId9" Type="http://schemas.openxmlformats.org/officeDocument/2006/relationships/tags" Target="../tags/tag24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9.xml"/><Relationship Id="rId7" Type="http://schemas.openxmlformats.org/officeDocument/2006/relationships/slideLayout" Target="../slideLayouts/slideLayout8.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5.xml"/><Relationship Id="rId7" Type="http://schemas.openxmlformats.org/officeDocument/2006/relationships/slideLayout" Target="../slideLayouts/slideLayout8.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1.xml"/><Relationship Id="rId7" Type="http://schemas.openxmlformats.org/officeDocument/2006/relationships/slideLayout" Target="../slideLayouts/slideLayout8.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7.xml"/><Relationship Id="rId7" Type="http://schemas.openxmlformats.org/officeDocument/2006/relationships/notesSlide" Target="../notesSlides/notesSlide43.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8.xml"/><Relationship Id="rId5" Type="http://schemas.openxmlformats.org/officeDocument/2006/relationships/tags" Target="../tags/tag269.xml"/><Relationship Id="rId4" Type="http://schemas.openxmlformats.org/officeDocument/2006/relationships/tags" Target="../tags/tag268.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2.xml"/><Relationship Id="rId7" Type="http://schemas.openxmlformats.org/officeDocument/2006/relationships/notesSlide" Target="../notesSlides/notesSlide44.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8.xml"/><Relationship Id="rId5" Type="http://schemas.openxmlformats.org/officeDocument/2006/relationships/tags" Target="../tags/tag274.xml"/><Relationship Id="rId4" Type="http://schemas.openxmlformats.org/officeDocument/2006/relationships/tags" Target="../tags/tag273.xml"/></Relationships>
</file>

<file path=ppt/slides/_rels/slide62.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2.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notesSlide" Target="../notesSlides/notesSlide45.xml"/><Relationship Id="rId5" Type="http://schemas.openxmlformats.org/officeDocument/2006/relationships/tags" Target="../tags/tag279.xml"/><Relationship Id="rId10" Type="http://schemas.openxmlformats.org/officeDocument/2006/relationships/slideLayout" Target="../slideLayouts/slideLayout8.xml"/><Relationship Id="rId4" Type="http://schemas.openxmlformats.org/officeDocument/2006/relationships/tags" Target="../tags/tag278.xml"/><Relationship Id="rId9" Type="http://schemas.openxmlformats.org/officeDocument/2006/relationships/tags" Target="../tags/tag28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6.xml"/><Relationship Id="rId7" Type="http://schemas.openxmlformats.org/officeDocument/2006/relationships/slideLayout" Target="../slideLayouts/slideLayout8.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chart" Target="../charts/chart55.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chart" Target="../charts/chart54.xml"/><Relationship Id="rId5" Type="http://schemas.openxmlformats.org/officeDocument/2006/relationships/tags" Target="../tags/tag294.xml"/><Relationship Id="rId10" Type="http://schemas.openxmlformats.org/officeDocument/2006/relationships/notesSlide" Target="../notesSlides/notesSlide47.xml"/><Relationship Id="rId4" Type="http://schemas.openxmlformats.org/officeDocument/2006/relationships/tags" Target="../tags/tag293.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57.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6.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8.xml"/><Relationship Id="rId5" Type="http://schemas.openxmlformats.org/officeDocument/2006/relationships/tags" Target="../tags/tag302.xml"/><Relationship Id="rId10" Type="http://schemas.openxmlformats.org/officeDocument/2006/relationships/slideLayout" Target="../slideLayouts/slideLayout8.xml"/><Relationship Id="rId4" Type="http://schemas.openxmlformats.org/officeDocument/2006/relationships/tags" Target="../tags/tag301.xml"/><Relationship Id="rId9" Type="http://schemas.openxmlformats.org/officeDocument/2006/relationships/tags" Target="../tags/tag306.xml"/></Relationships>
</file>

<file path=ppt/slides/_rels/slide67.xml.rels><?xml version="1.0" encoding="UTF-8" standalone="yes"?>
<Relationships xmlns="http://schemas.openxmlformats.org/package/2006/relationships"><Relationship Id="rId8" Type="http://schemas.openxmlformats.org/officeDocument/2006/relationships/tags" Target="../tags/tag314.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chart" Target="../charts/chart5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chart" Target="../charts/chart58.xml"/><Relationship Id="rId5" Type="http://schemas.openxmlformats.org/officeDocument/2006/relationships/tags" Target="../tags/tag311.xml"/><Relationship Id="rId10" Type="http://schemas.openxmlformats.org/officeDocument/2006/relationships/notesSlide" Target="../notesSlides/notesSlide49.xml"/><Relationship Id="rId4" Type="http://schemas.openxmlformats.org/officeDocument/2006/relationships/tags" Target="../tags/tag310.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chart" Target="../charts/chart61.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chart" Target="../charts/chart60.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notesSlide" Target="../notesSlides/notesSlide50.xml"/><Relationship Id="rId5" Type="http://schemas.openxmlformats.org/officeDocument/2006/relationships/tags" Target="../tags/tag319.xml"/><Relationship Id="rId10" Type="http://schemas.openxmlformats.org/officeDocument/2006/relationships/slideLayout" Target="../slideLayouts/slideLayout8.xml"/><Relationship Id="rId4" Type="http://schemas.openxmlformats.org/officeDocument/2006/relationships/tags" Target="../tags/tag318.xml"/><Relationship Id="rId9" Type="http://schemas.openxmlformats.org/officeDocument/2006/relationships/tags" Target="../tags/tag3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6.xml"/><Relationship Id="rId7" Type="http://schemas.openxmlformats.org/officeDocument/2006/relationships/notesSlide" Target="../notesSlides/notesSlide51.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9.xml"/><Relationship Id="rId5" Type="http://schemas.openxmlformats.org/officeDocument/2006/relationships/tags" Target="../tags/tag328.xml"/><Relationship Id="rId4" Type="http://schemas.openxmlformats.org/officeDocument/2006/relationships/tags" Target="../tags/tag327.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1.xml"/><Relationship Id="rId7" Type="http://schemas.openxmlformats.org/officeDocument/2006/relationships/notesSlide" Target="../notesSlides/notesSlide52.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9.xml"/><Relationship Id="rId5" Type="http://schemas.openxmlformats.org/officeDocument/2006/relationships/tags" Target="../tags/tag333.xml"/><Relationship Id="rId4" Type="http://schemas.openxmlformats.org/officeDocument/2006/relationships/tags" Target="../tags/tag332.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6.xml"/><Relationship Id="rId7" Type="http://schemas.openxmlformats.org/officeDocument/2006/relationships/notesSlide" Target="../notesSlides/notesSlide53.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Layout" Target="../slideLayouts/slideLayout9.xml"/><Relationship Id="rId5" Type="http://schemas.openxmlformats.org/officeDocument/2006/relationships/tags" Target="../tags/tag338.xml"/><Relationship Id="rId4" Type="http://schemas.openxmlformats.org/officeDocument/2006/relationships/tags" Target="../tags/tag337.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1.xml"/><Relationship Id="rId7" Type="http://schemas.openxmlformats.org/officeDocument/2006/relationships/notesSlide" Target="../notesSlides/notesSlide54.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Layout" Target="../slideLayouts/slideLayout9.xml"/><Relationship Id="rId5" Type="http://schemas.openxmlformats.org/officeDocument/2006/relationships/tags" Target="../tags/tag343.xml"/><Relationship Id="rId4" Type="http://schemas.openxmlformats.org/officeDocument/2006/relationships/tags" Target="../tags/tag342.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6.xml"/><Relationship Id="rId7" Type="http://schemas.openxmlformats.org/officeDocument/2006/relationships/notesSlide" Target="../notesSlides/notesSlide5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Layout" Target="../slideLayouts/slideLayout9.xml"/><Relationship Id="rId5" Type="http://schemas.openxmlformats.org/officeDocument/2006/relationships/tags" Target="../tags/tag348.xml"/><Relationship Id="rId4" Type="http://schemas.openxmlformats.org/officeDocument/2006/relationships/tags" Target="../tags/tag3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8" Type="http://schemas.openxmlformats.org/officeDocument/2006/relationships/tags" Target="../tags/tag356.xml"/><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chart" Target="../charts/chart68.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chart" Target="../charts/chart67.xml"/><Relationship Id="rId5" Type="http://schemas.openxmlformats.org/officeDocument/2006/relationships/tags" Target="../tags/tag353.xml"/><Relationship Id="rId10" Type="http://schemas.openxmlformats.org/officeDocument/2006/relationships/notesSlide" Target="../notesSlides/notesSlide56.xml"/><Relationship Id="rId4" Type="http://schemas.openxmlformats.org/officeDocument/2006/relationships/tags" Target="../tags/tag352.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chart" Target="../charts/chart70.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chart" Target="../charts/chart69.xml"/><Relationship Id="rId5" Type="http://schemas.openxmlformats.org/officeDocument/2006/relationships/tags" Target="../tags/tag361.xml"/><Relationship Id="rId10" Type="http://schemas.openxmlformats.org/officeDocument/2006/relationships/notesSlide" Target="../notesSlides/notesSlide57.xml"/><Relationship Id="rId4" Type="http://schemas.openxmlformats.org/officeDocument/2006/relationships/tags" Target="../tags/tag360.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7.xml"/><Relationship Id="rId7" Type="http://schemas.openxmlformats.org/officeDocument/2006/relationships/chart" Target="../charts/chart7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1.xml"/><Relationship Id="rId7" Type="http://schemas.openxmlformats.org/officeDocument/2006/relationships/notesSlide" Target="../notesSlides/notesSlide59.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Layout" Target="../slideLayouts/slideLayout9.xml"/><Relationship Id="rId5" Type="http://schemas.openxmlformats.org/officeDocument/2006/relationships/tags" Target="../tags/tag373.xml"/><Relationship Id="rId4" Type="http://schemas.openxmlformats.org/officeDocument/2006/relationships/tags" Target="../tags/tag372.xml"/></Relationships>
</file>

<file path=ppt/slides/_rels/slide81.xml.rels><?xml version="1.0" encoding="UTF-8" standalone="yes"?>
<Relationships xmlns="http://schemas.openxmlformats.org/package/2006/relationships"><Relationship Id="rId8" Type="http://schemas.openxmlformats.org/officeDocument/2006/relationships/tags" Target="../tags/tag381.xml"/><Relationship Id="rId3" Type="http://schemas.openxmlformats.org/officeDocument/2006/relationships/tags" Target="../tags/tag376.xml"/><Relationship Id="rId7" Type="http://schemas.openxmlformats.org/officeDocument/2006/relationships/tags" Target="../tags/tag380.xml"/><Relationship Id="rId12" Type="http://schemas.openxmlformats.org/officeDocument/2006/relationships/chart" Target="../charts/chart74.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chart" Target="../charts/chart73.xml"/><Relationship Id="rId5" Type="http://schemas.openxmlformats.org/officeDocument/2006/relationships/tags" Target="../tags/tag378.xml"/><Relationship Id="rId10" Type="http://schemas.openxmlformats.org/officeDocument/2006/relationships/notesSlide" Target="../notesSlides/notesSlide60.xml"/><Relationship Id="rId4" Type="http://schemas.openxmlformats.org/officeDocument/2006/relationships/tags" Target="../tags/tag377.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5.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61.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9.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chart" Target="../charts/chart78.xml"/><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chart" Target="../charts/chart77.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notesSlide" Target="../notesSlides/notesSlide62.xml"/><Relationship Id="rId5" Type="http://schemas.openxmlformats.org/officeDocument/2006/relationships/tags" Target="../tags/tag396.xml"/><Relationship Id="rId10" Type="http://schemas.openxmlformats.org/officeDocument/2006/relationships/slideLayout" Target="../slideLayouts/slideLayout9.xml"/><Relationship Id="rId4" Type="http://schemas.openxmlformats.org/officeDocument/2006/relationships/tags" Target="../tags/tag395.xml"/><Relationship Id="rId9" Type="http://schemas.openxmlformats.org/officeDocument/2006/relationships/tags" Target="../tags/tag400.xml"/></Relationships>
</file>

<file path=ppt/slides/_rels/slide84.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chart" Target="../charts/chart79.xml"/><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notesSlide" Target="../notesSlides/notesSlide6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slideLayout" Target="../slideLayouts/slideLayout9.xml"/><Relationship Id="rId5" Type="http://schemas.openxmlformats.org/officeDocument/2006/relationships/tags" Target="../tags/tag405.xml"/><Relationship Id="rId10" Type="http://schemas.openxmlformats.org/officeDocument/2006/relationships/tags" Target="../tags/tag410.xml"/><Relationship Id="rId4" Type="http://schemas.openxmlformats.org/officeDocument/2006/relationships/tags" Target="../tags/tag404.xml"/><Relationship Id="rId9" Type="http://schemas.openxmlformats.org/officeDocument/2006/relationships/tags" Target="../tags/tag409.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3.xml"/><Relationship Id="rId7" Type="http://schemas.openxmlformats.org/officeDocument/2006/relationships/slideLayout" Target="../slideLayouts/slideLayout9.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5" Type="http://schemas.openxmlformats.org/officeDocument/2006/relationships/tags" Target="../tags/tag421.xml"/><Relationship Id="rId10" Type="http://schemas.openxmlformats.org/officeDocument/2006/relationships/chart" Target="../charts/chart82.xml"/><Relationship Id="rId4" Type="http://schemas.openxmlformats.org/officeDocument/2006/relationships/tags" Target="../tags/tag420.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441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25889160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858661944"/>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Three municipalities were selected to illustrate how diversity ranges within the county</a:t>
            </a:r>
          </a:p>
          <a:p>
            <a:pPr algn="just"/>
            <a:r>
              <a:rPr lang="en-US" sz="100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3537798183"/>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0379273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40712501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22677106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1880208"/>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47824636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4196255009"/>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756683999"/>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a:t>
            </a: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010418362"/>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525A66A4-9EA4-46B5-A005-AF662A49E59E}"/>
              </a:ext>
            </a:extLst>
          </p:cNvPr>
          <p:cNvPicPr>
            <a:picLocks noChangeAspect="1"/>
          </p:cNvPicPr>
          <p:nvPr/>
        </p:nvPicPr>
        <p:blipFill rotWithShape="1">
          <a:blip r:embed="rId2">
            <a:extLst>
              <a:ext uri="{28A0092B-C50C-407E-A947-70E740481C1C}">
                <a14:useLocalDpi xmlns:a14="http://schemas.microsoft.com/office/drawing/2010/main" val="0"/>
              </a:ext>
            </a:extLst>
          </a:blip>
          <a:srcRect l="1241" t="1600" r="3256" b="800"/>
          <a:stretch/>
        </p:blipFill>
        <p:spPr>
          <a:xfrm>
            <a:off x="4343401" y="990600"/>
            <a:ext cx="5867400" cy="4648200"/>
          </a:xfrm>
          <a:prstGeom prst="rect">
            <a:avLst/>
          </a:prstGeom>
        </p:spPr>
      </p:pic>
    </p:spTree>
    <p:extLst>
      <p:ext uri="{BB962C8B-B14F-4D97-AF65-F5344CB8AC3E}">
        <p14:creationId xmlns:p14="http://schemas.microsoft.com/office/powerpoint/2010/main" val="3120193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657600" y="4572000"/>
            <a:ext cx="7811298" cy="6096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482113356"/>
              </p:ext>
            </p:extLst>
          </p:nvPr>
        </p:nvGraphicFramePr>
        <p:xfrm>
          <a:off x="3487189" y="610982"/>
          <a:ext cx="8128000" cy="5424058"/>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3059245723"/>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145496802"/>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681427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760610162"/>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432778147"/>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531837390"/>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115576182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2946427135"/>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254221351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88180022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90558779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201047331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https://map.feedingamerica.org/county/2015/overall</a:t>
            </a:r>
            <a:endParaRPr lang="en-US" sz="1200" dirty="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2425562600"/>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925816191"/>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78189788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85945586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63179285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73952133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73386892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12466874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216351509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854973544"/>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254844239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3101419995"/>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649094630"/>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60086333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415943356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784217319"/>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10456873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4226752651"/>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92184080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916056165"/>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937475154"/>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157631812"/>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4045264590"/>
              </p:ext>
            </p:extLst>
          </p:nvPr>
        </p:nvGraphicFramePr>
        <p:xfrm>
          <a:off x="3256425" y="917043"/>
          <a:ext cx="8839200" cy="515302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1423792029"/>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215828250"/>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3303073446"/>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9051965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1352127629"/>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67009505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51703687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247708574"/>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1097034872"/>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1564598363"/>
              </p:ext>
            </p:extLst>
          </p:nvPr>
        </p:nvGraphicFramePr>
        <p:xfrm>
          <a:off x="8534400" y="5027738"/>
          <a:ext cx="3429000" cy="175406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2328835670"/>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2199896102"/>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1577584362"/>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479005268"/>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99313279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1124239591"/>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2524527611"/>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Domestic violence offenses by type (#) in NJ </a:t>
            </a:r>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526883875"/>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Domestic violence arrests by offense (#) in NJ </a:t>
            </a:r>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68271582"/>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69162354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11045372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1718084916"/>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3075914432"/>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62234619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5B7EE8-E9E6-4416-B4C8-A47EFD0377A9}"/>
              </a:ext>
            </a:extLst>
          </p:cNvPr>
          <p:cNvPicPr>
            <a:picLocks noChangeAspect="1"/>
          </p:cNvPicPr>
          <p:nvPr/>
        </p:nvPicPr>
        <p:blipFill>
          <a:blip r:embed="rId4"/>
          <a:stretch>
            <a:fillRect/>
          </a:stretch>
        </p:blipFill>
        <p:spPr>
          <a:xfrm>
            <a:off x="7743496" y="533400"/>
            <a:ext cx="4372304" cy="6096000"/>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Cumberland County Basic Needs</a:t>
            </a:r>
          </a:p>
        </p:txBody>
      </p:sp>
      <p:pic>
        <p:nvPicPr>
          <p:cNvPr id="3" name="table">
            <a:extLst>
              <a:ext uri="{FF2B5EF4-FFF2-40B4-BE49-F238E27FC236}">
                <a16:creationId xmlns:a16="http://schemas.microsoft.com/office/drawing/2014/main" id="{F1460AB3-0035-4AFA-ABE1-AB30A2E0B5EF}"/>
              </a:ext>
            </a:extLst>
          </p:cNvPr>
          <p:cNvPicPr>
            <a:picLocks noChangeAspect="1"/>
          </p:cNvPicPr>
          <p:nvPr/>
        </p:nvPicPr>
        <p:blipFill>
          <a:blip r:embed="rId5"/>
          <a:stretch>
            <a:fillRect/>
          </a:stretch>
        </p:blipFill>
        <p:spPr>
          <a:xfrm>
            <a:off x="3200400" y="630936"/>
            <a:ext cx="4457187" cy="5998464"/>
          </a:xfrm>
          <a:prstGeom prst="rect">
            <a:avLst/>
          </a:prstGeom>
        </p:spPr>
      </p:pic>
      <p:sp>
        <p:nvSpPr>
          <p:cNvPr id="4" name="TextBox 12">
            <a:extLst>
              <a:ext uri="{FF2B5EF4-FFF2-40B4-BE49-F238E27FC236}">
                <a16:creationId xmlns:a16="http://schemas.microsoft.com/office/drawing/2014/main" id="{C930BC7D-94F5-4A40-A6BB-CB148FB641CB}"/>
              </a:ext>
            </a:extLst>
          </p:cNvPr>
          <p:cNvSpPr txBox="1"/>
          <p:nvPr/>
        </p:nvSpPr>
        <p:spPr>
          <a:xfrm>
            <a:off x="7743496" y="667435"/>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a:extLst>
              <a:ext uri="{FF2B5EF4-FFF2-40B4-BE49-F238E27FC236}">
                <a16:creationId xmlns:a16="http://schemas.microsoft.com/office/drawing/2014/main" id="{A2F26015-1F70-4A81-BA27-E84B04B062E3}"/>
              </a:ext>
            </a:extLst>
          </p:cNvPr>
          <p:cNvSpPr txBox="1"/>
          <p:nvPr/>
        </p:nvSpPr>
        <p:spPr>
          <a:xfrm>
            <a:off x="7772400" y="914400"/>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a:extLst>
              <a:ext uri="{FF2B5EF4-FFF2-40B4-BE49-F238E27FC236}">
                <a16:creationId xmlns:a16="http://schemas.microsoft.com/office/drawing/2014/main" id="{F89A1833-018E-4F7D-9492-6CD1759B83C5}"/>
              </a:ext>
            </a:extLst>
          </p:cNvPr>
          <p:cNvSpPr txBox="1"/>
          <p:nvPr/>
        </p:nvSpPr>
        <p:spPr>
          <a:xfrm>
            <a:off x="10943436" y="914400"/>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20165272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540788895"/>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84887322"/>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913594859"/>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92225495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216975968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846020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343578035"/>
              </p:ext>
            </p:extLst>
          </p:nvPr>
        </p:nvGraphicFramePr>
        <p:xfrm>
          <a:off x="3352800" y="800461"/>
          <a:ext cx="7620000"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64545946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167514327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2528955586"/>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41616708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8988E8-FEEB-4970-9694-F300E7C488C7}"/>
              </a:ext>
            </a:extLst>
          </p:cNvPr>
          <p:cNvPicPr>
            <a:picLocks noChangeAspect="1"/>
          </p:cNvPicPr>
          <p:nvPr/>
        </p:nvPicPr>
        <p:blipFill>
          <a:blip r:embed="rId4"/>
          <a:stretch>
            <a:fillRect/>
          </a:stretch>
        </p:blipFill>
        <p:spPr>
          <a:xfrm>
            <a:off x="7543800" y="705958"/>
            <a:ext cx="4372304" cy="5952140"/>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Cumberland County Service Needs</a:t>
            </a:r>
          </a:p>
        </p:txBody>
      </p:sp>
      <p:pic>
        <p:nvPicPr>
          <p:cNvPr id="3" name="table">
            <a:extLst>
              <a:ext uri="{FF2B5EF4-FFF2-40B4-BE49-F238E27FC236}">
                <a16:creationId xmlns:a16="http://schemas.microsoft.com/office/drawing/2014/main" id="{10ABE06D-0FF1-47AD-A676-E0A74AF98436}"/>
              </a:ext>
            </a:extLst>
          </p:cNvPr>
          <p:cNvPicPr>
            <a:picLocks noChangeAspect="1"/>
          </p:cNvPicPr>
          <p:nvPr/>
        </p:nvPicPr>
        <p:blipFill>
          <a:blip r:embed="rId5"/>
          <a:stretch>
            <a:fillRect/>
          </a:stretch>
        </p:blipFill>
        <p:spPr>
          <a:xfrm>
            <a:off x="3352800" y="786272"/>
            <a:ext cx="3958830" cy="5720807"/>
          </a:xfrm>
          <a:prstGeom prst="rect">
            <a:avLst/>
          </a:prstGeom>
        </p:spPr>
      </p:pic>
      <p:sp>
        <p:nvSpPr>
          <p:cNvPr id="4" name="TextBox 12">
            <a:extLst>
              <a:ext uri="{FF2B5EF4-FFF2-40B4-BE49-F238E27FC236}">
                <a16:creationId xmlns:a16="http://schemas.microsoft.com/office/drawing/2014/main" id="{C930BC7D-94F5-4A40-A6BB-CB148FB641CB}"/>
              </a:ext>
            </a:extLst>
          </p:cNvPr>
          <p:cNvSpPr txBox="1"/>
          <p:nvPr/>
        </p:nvSpPr>
        <p:spPr>
          <a:xfrm>
            <a:off x="7543800" y="780995"/>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a:extLst>
              <a:ext uri="{FF2B5EF4-FFF2-40B4-BE49-F238E27FC236}">
                <a16:creationId xmlns:a16="http://schemas.microsoft.com/office/drawing/2014/main" id="{36397142-AF0A-43FD-BBD2-34B498F8A331}"/>
              </a:ext>
            </a:extLst>
          </p:cNvPr>
          <p:cNvSpPr txBox="1"/>
          <p:nvPr/>
        </p:nvSpPr>
        <p:spPr>
          <a:xfrm>
            <a:off x="7498541" y="1066800"/>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a:extLst>
              <a:ext uri="{FF2B5EF4-FFF2-40B4-BE49-F238E27FC236}">
                <a16:creationId xmlns:a16="http://schemas.microsoft.com/office/drawing/2014/main" id="{49B3C3A9-6E7A-4EB9-AE99-3DDB4A135BEE}"/>
              </a:ext>
            </a:extLst>
          </p:cNvPr>
          <p:cNvSpPr txBox="1"/>
          <p:nvPr/>
        </p:nvSpPr>
        <p:spPr>
          <a:xfrm>
            <a:off x="10820400" y="10484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6B4DEB-8D42-49B4-A8FC-BB76BDF86186}"/>
              </a:ext>
            </a:extLst>
          </p:cNvPr>
          <p:cNvSpPr/>
          <p:nvPr/>
        </p:nvSpPr>
        <p:spPr>
          <a:xfrm>
            <a:off x="3505200" y="762210"/>
            <a:ext cx="4041058" cy="4724610"/>
          </a:xfrm>
          <a:prstGeom prst="rect">
            <a:avLst/>
          </a:prstGeom>
        </p:spPr>
        <p:txBody>
          <a:bodyPr wrap="square">
            <a:noAutofit/>
          </a:bodyPr>
          <a:lstStyle/>
          <a:p>
            <a:r>
              <a:rPr lang="en-US" sz="1600" spc="-20" dirty="0">
                <a:latin typeface="Franklin Gothic Medium" panose="020B0603020102020204" pitchFamily="34" charset="0"/>
              </a:rPr>
              <a:t>CASA of CGS</a:t>
            </a:r>
          </a:p>
          <a:p>
            <a:endParaRPr lang="en-US" sz="1200" dirty="0">
              <a:latin typeface="Franklin Gothic Medium" panose="020B0603020102020204" pitchFamily="34" charset="0"/>
            </a:endParaRPr>
          </a:p>
          <a:p>
            <a:r>
              <a:rPr lang="en-US" sz="1600" spc="-20" dirty="0" err="1">
                <a:latin typeface="Franklin Gothic Medium" panose="020B0603020102020204" pitchFamily="34" charset="0"/>
              </a:rPr>
              <a:t>CarePlus</a:t>
            </a:r>
            <a:r>
              <a:rPr lang="en-US" sz="1600" spc="-20" dirty="0">
                <a:latin typeface="Franklin Gothic Medium" panose="020B0603020102020204" pitchFamily="34" charset="0"/>
              </a:rPr>
              <a:t>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The Arc</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Boggs Center</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ASAPP HealthCare, Inc.</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[Behavioral &amp; Emotional Health]</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Bonnie Brae</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[Substance Use and Psychological Services]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Boys and Girls Club </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AIDS Coalition of Southern NJ</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Women and Family Ascending Association </a:t>
            </a:r>
          </a:p>
          <a:p>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86C38694-EEB6-4D54-B30B-32AB22A826C8}"/>
              </a:ext>
            </a:extLst>
          </p:cNvPr>
          <p:cNvSpPr/>
          <p:nvPr/>
        </p:nvSpPr>
        <p:spPr>
          <a:xfrm>
            <a:off x="8305800" y="771385"/>
            <a:ext cx="3886200" cy="5577840"/>
          </a:xfrm>
          <a:prstGeom prst="rect">
            <a:avLst/>
          </a:prstGeom>
        </p:spPr>
        <p:txBody>
          <a:bodyPr wrap="square">
            <a:noAutofit/>
          </a:bodyPr>
          <a:lstStyle/>
          <a:p>
            <a:r>
              <a:rPr lang="en-US" sz="1200" dirty="0">
                <a:solidFill>
                  <a:srgbClr val="C00000"/>
                </a:solidFill>
                <a:latin typeface="Franklin Gothic Medium" panose="020B0603020102020204" pitchFamily="34" charset="0"/>
              </a:rPr>
              <a:t>General</a:t>
            </a:r>
          </a:p>
          <a:p>
            <a:r>
              <a:rPr lang="en-US" sz="1600" spc="-20" dirty="0">
                <a:latin typeface="Franklin Gothic Medium" panose="020B0603020102020204" pitchFamily="34" charset="0"/>
              </a:rPr>
              <a:t>South Jersey Legal Services</a:t>
            </a:r>
          </a:p>
          <a:p>
            <a:r>
              <a:rPr lang="en-US" sz="1600" spc="-20" dirty="0">
                <a:latin typeface="Franklin Gothic Medium" panose="020B0603020102020204" pitchFamily="34" charset="0"/>
              </a:rPr>
              <a:t>Legal Services of NJ</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Immigration</a:t>
            </a:r>
          </a:p>
          <a:p>
            <a:r>
              <a:rPr lang="en-US" sz="1600" spc="-20" dirty="0">
                <a:latin typeface="Franklin Gothic Medium" panose="020B0603020102020204" pitchFamily="34" charset="0"/>
              </a:rPr>
              <a:t>AFSC Immigrant Rights Program</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Disability</a:t>
            </a:r>
          </a:p>
          <a:p>
            <a:r>
              <a:rPr lang="en-US" sz="1600" spc="-20" dirty="0">
                <a:latin typeface="Franklin Gothic Medium" panose="020B0603020102020204" pitchFamily="34" charset="0"/>
              </a:rPr>
              <a:t>Disability Rights NJ</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Education</a:t>
            </a:r>
          </a:p>
          <a:p>
            <a:r>
              <a:rPr lang="en-US" sz="1600" spc="-20" dirty="0">
                <a:latin typeface="Franklin Gothic Medium" panose="020B0603020102020204" pitchFamily="34" charset="0"/>
              </a:rPr>
              <a:t>Education Law Center</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Women</a:t>
            </a:r>
          </a:p>
          <a:p>
            <a:r>
              <a:rPr lang="en-US" sz="1600" spc="-20" dirty="0">
                <a:latin typeface="Franklin Gothic Medium" panose="020B0603020102020204" pitchFamily="34" charset="0"/>
              </a:rPr>
              <a:t>Manavi</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[Women's Rights]</a:t>
            </a:r>
          </a:p>
          <a:p>
            <a:r>
              <a:rPr lang="en-US" sz="1600" spc="-20" dirty="0">
                <a:latin typeface="Franklin Gothic Medium" panose="020B0603020102020204" pitchFamily="34" charset="0"/>
              </a:rPr>
              <a:t>Partners for Women &amp; Justice</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Military</a:t>
            </a:r>
          </a:p>
          <a:p>
            <a:r>
              <a:rPr lang="en-US" sz="1600" spc="-20" dirty="0">
                <a:latin typeface="Franklin Gothic Medium" panose="020B0603020102020204" pitchFamily="34" charset="0"/>
              </a:rPr>
              <a:t>Military Legal Assistance Program</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LGBTQ</a:t>
            </a:r>
          </a:p>
          <a:p>
            <a:r>
              <a:rPr lang="en-US" sz="1600" spc="-20" dirty="0">
                <a:latin typeface="Franklin Gothic Medium" panose="020B0603020102020204" pitchFamily="34" charset="0"/>
              </a:rPr>
              <a:t>LGBT Bar Association of Greater NY</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Children</a:t>
            </a:r>
          </a:p>
          <a:p>
            <a:r>
              <a:rPr lang="en-US" sz="1600" spc="-20" dirty="0">
                <a:latin typeface="Franklin Gothic Medium" panose="020B0603020102020204" pitchFamily="34" charset="0"/>
              </a:rPr>
              <a:t>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4399532343712942a2afa&quot;,&quot;SmartGridHorizontal&quot;:0,&quot;LinkedExcelSources&quot;:{&quot;5e271508383938077ce0e0d8&quot;:&quot;{{PptFile}}\\Linked Files\\workbooks\\Cumberland_2020_01_15_QA_v06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8338</TotalTime>
  <Words>9393</Words>
  <Application>Microsoft Office PowerPoint</Application>
  <PresentationFormat>Widescreen</PresentationFormat>
  <Paragraphs>846</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1328</cp:revision>
  <dcterms:created xsi:type="dcterms:W3CDTF">2006-08-16T00:00:00Z</dcterms:created>
  <dcterms:modified xsi:type="dcterms:W3CDTF">2020-01-31T19:36:46Z</dcterms:modified>
</cp:coreProperties>
</file>