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3.xml" ContentType="application/vnd.openxmlformats-officedocument.drawingml.chartshape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9" autoAdjust="0"/>
    <p:restoredTop sz="73560" autoAdjust="0"/>
  </p:normalViewPr>
  <p:slideViewPr>
    <p:cSldViewPr>
      <p:cViewPr>
        <p:scale>
          <a:sx n="75" d="100"/>
          <a:sy n="75" d="100"/>
        </p:scale>
        <p:origin x="78" y="-57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Cape%20May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Cape%20May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3.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'[Cape May_Slider.xlsx]0. Overview'!$A$16,'[Cape May_Slider.xlsx]0. Overview'!$A$41,'[Cape May_Slider.xlsx]0. Overview'!$A$60,'[Cape May_Slider.xlsx]0. Overview'!$A$73,'[Cape May_Slider.xlsx]0. Overview'!$A$91,'[Cape May_Slider.xlsx]0. Overview'!$A$126,'[Cape May_Slider.xlsx]0. Overview'!$A$138,'[Cape May_Slider.xlsx]0. Overview'!$A$161,'[Cape May_Slider.xlsx]0. Overview'!$A$180,'[Cape May_Slider.xlsx]0. Overview'!$A$220,'[Cape May_Slider.xlsx]0. Overview'!$A$241</c:f>
              <c:strCache>
                <c:ptCount val="11"/>
                <c:pt idx="0">
                  <c:v>Cape May </c:v>
                </c:pt>
                <c:pt idx="1">
                  <c:v>Cape May</c:v>
                </c:pt>
                <c:pt idx="2">
                  <c:v>Cape May</c:v>
                </c:pt>
                <c:pt idx="3">
                  <c:v>Cape May</c:v>
                </c:pt>
                <c:pt idx="4">
                  <c:v>Cape May</c:v>
                </c:pt>
                <c:pt idx="5">
                  <c:v>Cape May</c:v>
                </c:pt>
                <c:pt idx="6">
                  <c:v>Cape May</c:v>
                </c:pt>
                <c:pt idx="7">
                  <c:v>Cape May</c:v>
                </c:pt>
                <c:pt idx="8">
                  <c:v>Cape May</c:v>
                </c:pt>
                <c:pt idx="10">
                  <c:v>Cape May </c:v>
                </c:pt>
              </c:strCache>
            </c:strRef>
          </c:cat>
          <c:val>
            <c:numRef>
              <c:f>'[Cape May_Slider.xlsx]0. Overview'!$C$16,'[Cape May_Slider.xlsx]0. Overview'!$C$41,'[Cape May_Slider.xlsx]0. Overview'!$C$60,'[Cape May_Slider.xlsx]0. Overview'!$C$73,'[Cape May_Slider.xlsx]0. Overview'!$C$91,'[Cape May_Slider.xlsx]0. Overview'!$C$126,'[Cape May_Slider.xlsx]0. Overview'!$C$138,'[Cape May_Slider.xlsx]0. Overview'!$C$161,'[Cape May_Slider.xlsx]0. Overview'!$C$180,'[Cape May_Slider.xlsx]0. Overview'!$C$220,'[Cape May_Slider.xlsx]0. Overview'!$C$241</c:f>
              <c:numCache>
                <c:formatCode>General</c:formatCode>
                <c:ptCount val="11"/>
                <c:pt idx="0">
                  <c:v>22</c:v>
                </c:pt>
                <c:pt idx="1">
                  <c:v>22</c:v>
                </c:pt>
                <c:pt idx="2">
                  <c:v>22</c:v>
                </c:pt>
                <c:pt idx="3">
                  <c:v>22</c:v>
                </c:pt>
                <c:pt idx="4">
                  <c:v>22</c:v>
                </c:pt>
                <c:pt idx="5">
                  <c:v>22</c:v>
                </c:pt>
                <c:pt idx="6">
                  <c:v>22</c:v>
                </c:pt>
                <c:pt idx="7">
                  <c:v>22</c:v>
                </c:pt>
                <c:pt idx="8">
                  <c:v>22</c:v>
                </c:pt>
                <c:pt idx="10">
                  <c:v>22</c:v>
                </c:pt>
              </c:numCache>
            </c:numRef>
          </c:val>
          <c:extLst>
            <c:ext xmlns:c16="http://schemas.microsoft.com/office/drawing/2014/chart" uri="{C3380CC4-5D6E-409C-BE32-E72D297353CC}">
              <c16:uniqueId val="{00000000-0DEB-46CB-B3D8-C18CF23DE543}"/>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'[Cape May_Slider.xlsx]0. Overview'!$A$16,'[Cape May_Slider.xlsx]0. Overview'!$A$41,'[Cape May_Slider.xlsx]0. Overview'!$A$60,'[Cape May_Slider.xlsx]0. Overview'!$A$73,'[Cape May_Slider.xlsx]0. Overview'!$A$91,'[Cape May_Slider.xlsx]0. Overview'!$A$126,'[Cape May_Slider.xlsx]0. Overview'!$A$138,'[Cape May_Slider.xlsx]0. Overview'!$A$161,'[Cape May_Slider.xlsx]0. Overview'!$A$180,'[Cape May_Slider.xlsx]0. Overview'!$A$220,'[Cape May_Slider.xlsx]0. Overview'!$A$241</c:f>
              <c:strCache>
                <c:ptCount val="11"/>
                <c:pt idx="0">
                  <c:v>Cape May </c:v>
                </c:pt>
                <c:pt idx="1">
                  <c:v>Cape May</c:v>
                </c:pt>
                <c:pt idx="2">
                  <c:v>Cape May</c:v>
                </c:pt>
                <c:pt idx="3">
                  <c:v>Cape May</c:v>
                </c:pt>
                <c:pt idx="4">
                  <c:v>Cape May</c:v>
                </c:pt>
                <c:pt idx="5">
                  <c:v>Cape May</c:v>
                </c:pt>
                <c:pt idx="6">
                  <c:v>Cape May</c:v>
                </c:pt>
                <c:pt idx="7">
                  <c:v>Cape May</c:v>
                </c:pt>
                <c:pt idx="8">
                  <c:v>Cape May</c:v>
                </c:pt>
                <c:pt idx="10">
                  <c:v>Cape May </c:v>
                </c:pt>
              </c:strCache>
            </c:strRef>
          </c:cat>
          <c:val>
            <c:numRef>
              <c:f>'[Cape May_Slider.xlsx]0. Overview'!$D$16,'[Cape May_Slider.xlsx]0. Overview'!$D$41,'[Cape May_Slider.xlsx]0. Overview'!$D$60,'[Cape May_Slider.xlsx]0. Overview'!$D$73,'[Cape May_Slider.xlsx]0. Overview'!$D$91,'[Cape May_Slider.xlsx]0. Overview'!$D$126,'[Cape May_Slider.xlsx]0. Overview'!$D$138,'[Cape May_Slider.xlsx]0. Overview'!$D$161,'[Cape May_Slider.xlsx]0. Overview'!$D$180,'[Cape May_Slider.xlsx]0. Overview'!$D$220,'[Cape May_Slider.xlsx]0. Overview'!$D$241</c:f>
              <c:numCache>
                <c:formatCode>General</c:formatCode>
                <c:ptCount val="11"/>
                <c:pt idx="0">
                  <c:v>7.875</c:v>
                </c:pt>
                <c:pt idx="1">
                  <c:v>4.875</c:v>
                </c:pt>
                <c:pt idx="2">
                  <c:v>7.875</c:v>
                </c:pt>
                <c:pt idx="3">
                  <c:v>16.875</c:v>
                </c:pt>
                <c:pt idx="4">
                  <c:v>20.875</c:v>
                </c:pt>
                <c:pt idx="5">
                  <c:v>7.875</c:v>
                </c:pt>
                <c:pt idx="6">
                  <c:v>17.875</c:v>
                </c:pt>
                <c:pt idx="7">
                  <c:v>16.875</c:v>
                </c:pt>
                <c:pt idx="8">
                  <c:v>19.875</c:v>
                </c:pt>
                <c:pt idx="10">
                  <c:v>0.875</c:v>
                </c:pt>
              </c:numCache>
            </c:numRef>
          </c:val>
          <c:extLst>
            <c:ext xmlns:c16="http://schemas.microsoft.com/office/drawing/2014/chart" uri="{C3380CC4-5D6E-409C-BE32-E72D297353CC}">
              <c16:uniqueId val="{00000001-0DEB-46CB-B3D8-C18CF23DE543}"/>
            </c:ext>
          </c:extLst>
        </c:ser>
        <c:ser>
          <c:idx val="3"/>
          <c:order val="2"/>
          <c:spPr>
            <a:solidFill>
              <a:schemeClr val="bg2">
                <a:lumMod val="75000"/>
              </a:schemeClr>
            </a:solidFill>
            <a:ln>
              <a:solidFill>
                <a:schemeClr val="tx1"/>
              </a:solidFill>
            </a:ln>
            <a:effectLst/>
          </c:spPr>
          <c:invertIfNegative val="0"/>
          <c:cat>
            <c:strRef>
              <c:f>'[Cape May_Slider.xlsx]0. Overview'!$A$16,'[Cape May_Slider.xlsx]0. Overview'!$A$41,'[Cape May_Slider.xlsx]0. Overview'!$A$60,'[Cape May_Slider.xlsx]0. Overview'!$A$73,'[Cape May_Slider.xlsx]0. Overview'!$A$91,'[Cape May_Slider.xlsx]0. Overview'!$A$126,'[Cape May_Slider.xlsx]0. Overview'!$A$138,'[Cape May_Slider.xlsx]0. Overview'!$A$161,'[Cape May_Slider.xlsx]0. Overview'!$A$180,'[Cape May_Slider.xlsx]0. Overview'!$A$220,'[Cape May_Slider.xlsx]0. Overview'!$A$241</c:f>
              <c:strCache>
                <c:ptCount val="11"/>
                <c:pt idx="0">
                  <c:v>Cape May </c:v>
                </c:pt>
                <c:pt idx="1">
                  <c:v>Cape May</c:v>
                </c:pt>
                <c:pt idx="2">
                  <c:v>Cape May</c:v>
                </c:pt>
                <c:pt idx="3">
                  <c:v>Cape May</c:v>
                </c:pt>
                <c:pt idx="4">
                  <c:v>Cape May</c:v>
                </c:pt>
                <c:pt idx="5">
                  <c:v>Cape May</c:v>
                </c:pt>
                <c:pt idx="6">
                  <c:v>Cape May</c:v>
                </c:pt>
                <c:pt idx="7">
                  <c:v>Cape May</c:v>
                </c:pt>
                <c:pt idx="8">
                  <c:v>Cape May</c:v>
                </c:pt>
                <c:pt idx="10">
                  <c:v>Cape May </c:v>
                </c:pt>
              </c:strCache>
            </c:strRef>
          </c:cat>
          <c:val>
            <c:numRef>
              <c:f>'[Cape May_Slider.xlsx]0. Overview'!$E$16,'[Cape May_Slider.xlsx]0. Overview'!$E$41,'[Cape May_Slider.xlsx]0. Overview'!$E$60,'[Cape May_Slider.xlsx]0. Overview'!$E$73,'[Cape May_Slider.xlsx]0. Overview'!$E$91,'[Cape May_Slider.xlsx]0. Overview'!$E$126,'[Cape May_Slider.xlsx]0. Overview'!$E$138,'[Cape May_Slider.xlsx]0. Overview'!$E$161,'[Cape May_Slider.xlsx]0. Overview'!$E$180,'[Cape May_Slider.xlsx]0. Overview'!$E$220,'[Cape May_Slider.xlsx]0. Overview'!$E$241</c:f>
              <c:numCache>
                <c:formatCode>General</c:formatCode>
                <c:ptCount val="11"/>
                <c:pt idx="0">
                  <c:v>0.25</c:v>
                </c:pt>
                <c:pt idx="1">
                  <c:v>0.25</c:v>
                </c:pt>
                <c:pt idx="2">
                  <c:v>0.25</c:v>
                </c:pt>
                <c:pt idx="3">
                  <c:v>0.25</c:v>
                </c:pt>
                <c:pt idx="4">
                  <c:v>0.25</c:v>
                </c:pt>
                <c:pt idx="5">
                  <c:v>0.25</c:v>
                </c:pt>
                <c:pt idx="6">
                  <c:v>0.25</c:v>
                </c:pt>
                <c:pt idx="7">
                  <c:v>0.25</c:v>
                </c:pt>
                <c:pt idx="8">
                  <c:v>0.25</c:v>
                </c:pt>
                <c:pt idx="10">
                  <c:v>0.25</c:v>
                </c:pt>
              </c:numCache>
            </c:numRef>
          </c:val>
          <c:extLst>
            <c:ext xmlns:c16="http://schemas.microsoft.com/office/drawing/2014/chart" uri="{C3380CC4-5D6E-409C-BE32-E72D297353CC}">
              <c16:uniqueId val="{00000002-0DEB-46CB-B3D8-C18CF23DE543}"/>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9">
                  <c:v>0.91500000000000004</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West Cape May</c:v>
                </c:pt>
                <c:pt idx="1">
                  <c:v>Dennis township, Cape May County, New Jersey</c:v>
                </c:pt>
                <c:pt idx="2">
                  <c:v>Wildwood </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Cape May county avg 91.5%</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West Cape May</c:v>
                </c:pt>
                <c:pt idx="1">
                  <c:v>Dennis township, Cape May County, New Jersey</c:v>
                </c:pt>
                <c:pt idx="2">
                  <c:v>Wildwood </c:v>
                </c:pt>
              </c:strCache>
            </c:strRef>
          </c:cat>
          <c:val>
            <c:numRef>
              <c:f>Sheet1!$D$2:$D$4</c:f>
              <c:numCache>
                <c:formatCode>0%</c:formatCode>
                <c:ptCount val="3"/>
                <c:pt idx="0">
                  <c:v>0.91500000000000004</c:v>
                </c:pt>
                <c:pt idx="1">
                  <c:v>0.91500000000000004</c:v>
                </c:pt>
                <c:pt idx="2">
                  <c:v>0.91500000000000004</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Cape May</c:v>
                </c:pt>
                <c:pt idx="1">
                  <c:v>Dennis township, Cape May County, New Jersey</c:v>
                </c:pt>
                <c:pt idx="2">
                  <c:v>Wildwood </c:v>
                </c:pt>
              </c:strCache>
            </c:strRef>
          </c:cat>
          <c:val>
            <c:numRef>
              <c:f>Sheet1!$B$2:$B$4</c:f>
              <c:numCache>
                <c:formatCode>0%</c:formatCode>
                <c:ptCount val="3"/>
                <c:pt idx="0">
                  <c:v>0.98599999999999999</c:v>
                </c:pt>
                <c:pt idx="1">
                  <c:v>0.91500000000000004</c:v>
                </c:pt>
                <c:pt idx="2">
                  <c:v>0.76300000000000001</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556348425196845"/>
          <c:y val="0.8067251595272416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
                  <c:v>15941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4">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4">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Lower township</c:v>
                </c:pt>
                <c:pt idx="1">
                  <c:v>Middle township</c:v>
                </c:pt>
                <c:pt idx="2">
                  <c:v>Upper township</c:v>
                </c:pt>
                <c:pt idx="3">
                  <c:v>Ocean City </c:v>
                </c:pt>
                <c:pt idx="4">
                  <c:v>Dennis </c:v>
                </c:pt>
                <c:pt idx="5">
                  <c:v>Wildwood </c:v>
                </c:pt>
                <c:pt idx="6">
                  <c:v>Woodbine </c:v>
                </c:pt>
                <c:pt idx="7">
                  <c:v>Cape May </c:v>
                </c:pt>
                <c:pt idx="8">
                  <c:v>North Wildwood </c:v>
                </c:pt>
                <c:pt idx="9">
                  <c:v>Wildwood Crest </c:v>
                </c:pt>
                <c:pt idx="10">
                  <c:v>West Cape May </c:v>
                </c:pt>
                <c:pt idx="11">
                  <c:v>Sea Isle City </c:v>
                </c:pt>
                <c:pt idx="12">
                  <c:v>Avalon </c:v>
                </c:pt>
                <c:pt idx="13">
                  <c:v>Stone Harbor </c:v>
                </c:pt>
                <c:pt idx="14">
                  <c:v>West Wildwood </c:v>
                </c:pt>
                <c:pt idx="15">
                  <c:v>Cape May Point</c:v>
                </c:pt>
              </c:strCache>
            </c:strRef>
          </c:cat>
          <c:val>
            <c:numRef>
              <c:f>Sheet1!$B$2:$B$17</c:f>
              <c:numCache>
                <c:formatCode>0</c:formatCode>
                <c:ptCount val="16"/>
                <c:pt idx="0">
                  <c:v>3834</c:v>
                </c:pt>
                <c:pt idx="1">
                  <c:v>3530</c:v>
                </c:pt>
                <c:pt idx="2">
                  <c:v>2597</c:v>
                </c:pt>
                <c:pt idx="3">
                  <c:v>1882</c:v>
                </c:pt>
                <c:pt idx="4">
                  <c:v>1394</c:v>
                </c:pt>
                <c:pt idx="5">
                  <c:v>896</c:v>
                </c:pt>
                <c:pt idx="6">
                  <c:v>489</c:v>
                </c:pt>
                <c:pt idx="7">
                  <c:v>437</c:v>
                </c:pt>
                <c:pt idx="8">
                  <c:v>362</c:v>
                </c:pt>
                <c:pt idx="9">
                  <c:v>361</c:v>
                </c:pt>
                <c:pt idx="10">
                  <c:v>206</c:v>
                </c:pt>
                <c:pt idx="11">
                  <c:v>190</c:v>
                </c:pt>
                <c:pt idx="12">
                  <c:v>101</c:v>
                </c:pt>
                <c:pt idx="13">
                  <c:v>48</c:v>
                </c:pt>
                <c:pt idx="14">
                  <c:v>47</c:v>
                </c:pt>
                <c:pt idx="15">
                  <c:v>2</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3">
                  <c:v>713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3">
                  <c:v>713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77</c:v>
                </c:pt>
                <c:pt idx="1">
                  <c:v>79</c:v>
                </c:pt>
                <c:pt idx="2">
                  <c:v>66</c:v>
                </c:pt>
                <c:pt idx="3">
                  <c:v>73</c:v>
                </c:pt>
                <c:pt idx="4">
                  <c:v>90</c:v>
                </c:pt>
                <c:pt idx="5">
                  <c:v>83</c:v>
                </c:pt>
                <c:pt idx="6">
                  <c:v>67</c:v>
                </c:pt>
                <c:pt idx="7">
                  <c:v>37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90</c:v>
                </c:pt>
                <c:pt idx="1">
                  <c:v>78</c:v>
                </c:pt>
                <c:pt idx="2">
                  <c:v>84</c:v>
                </c:pt>
                <c:pt idx="3">
                  <c:v>95</c:v>
                </c:pt>
                <c:pt idx="4">
                  <c:v>92</c:v>
                </c:pt>
                <c:pt idx="5">
                  <c:v>93</c:v>
                </c:pt>
                <c:pt idx="6">
                  <c:v>92</c:v>
                </c:pt>
                <c:pt idx="7">
                  <c:v>70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3" formatCode="0%">
                  <c:v>0.11600000000000001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79131360934467"/>
          <c:y val="0.79773162061538072"/>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0.105</c:v>
                </c:pt>
                <c:pt idx="1">
                  <c:v>0.17199999999999999</c:v>
                </c:pt>
                <c:pt idx="2">
                  <c:v>0.123</c:v>
                </c:pt>
                <c:pt idx="3">
                  <c:v>0.123</c:v>
                </c:pt>
                <c:pt idx="4">
                  <c:v>0.11600000000000001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Woodbine</c:v>
                </c:pt>
                <c:pt idx="1">
                  <c:v>Wildwood </c:v>
                </c:pt>
                <c:pt idx="2">
                  <c:v>Dennis </c:v>
                </c:pt>
                <c:pt idx="3">
                  <c:v>Lower township</c:v>
                </c:pt>
                <c:pt idx="4">
                  <c:v>Stone Harbor</c:v>
                </c:pt>
                <c:pt idx="5">
                  <c:v>Middle township</c:v>
                </c:pt>
                <c:pt idx="6">
                  <c:v>Avalon </c:v>
                </c:pt>
                <c:pt idx="7">
                  <c:v>Upper township</c:v>
                </c:pt>
                <c:pt idx="8">
                  <c:v>Ocean City </c:v>
                </c:pt>
                <c:pt idx="9">
                  <c:v>West Wildwood </c:v>
                </c:pt>
              </c:strCache>
            </c:strRef>
          </c:cat>
          <c:val>
            <c:numRef>
              <c:f>Sheet1!$B$2:$B$11</c:f>
              <c:numCache>
                <c:formatCode>0%</c:formatCode>
                <c:ptCount val="10"/>
                <c:pt idx="0">
                  <c:v>0.32700000000000001</c:v>
                </c:pt>
                <c:pt idx="1">
                  <c:v>0.23100000000000001</c:v>
                </c:pt>
                <c:pt idx="2">
                  <c:v>0.188</c:v>
                </c:pt>
                <c:pt idx="3">
                  <c:v>0.154</c:v>
                </c:pt>
                <c:pt idx="4">
                  <c:v>0.14799999999999999</c:v>
                </c:pt>
                <c:pt idx="5">
                  <c:v>0.126</c:v>
                </c:pt>
                <c:pt idx="6">
                  <c:v>0.11899999999999999</c:v>
                </c:pt>
                <c:pt idx="7">
                  <c:v>7.5999999999999998E-2</c:v>
                </c:pt>
                <c:pt idx="8">
                  <c:v>7.4999999999999997E-2</c:v>
                </c:pt>
                <c:pt idx="9">
                  <c:v>7.0999999999999994E-2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Cape May county avg 12.3%</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Woodbine</c:v>
                </c:pt>
                <c:pt idx="1">
                  <c:v>Wildwood </c:v>
                </c:pt>
                <c:pt idx="2">
                  <c:v>Dennis </c:v>
                </c:pt>
                <c:pt idx="3">
                  <c:v>Lower township</c:v>
                </c:pt>
                <c:pt idx="4">
                  <c:v>Stone Harbor</c:v>
                </c:pt>
                <c:pt idx="5">
                  <c:v>Middle township</c:v>
                </c:pt>
                <c:pt idx="6">
                  <c:v>Avalon </c:v>
                </c:pt>
                <c:pt idx="7">
                  <c:v>Upper township</c:v>
                </c:pt>
                <c:pt idx="8">
                  <c:v>Ocean City </c:v>
                </c:pt>
                <c:pt idx="9">
                  <c:v>West Wildwood </c:v>
                </c:pt>
              </c:strCache>
            </c:strRef>
          </c:cat>
          <c:val>
            <c:numRef>
              <c:f>Sheet1!$C$2:$C$11</c:f>
              <c:numCache>
                <c:formatCode>0%</c:formatCode>
                <c:ptCount val="10"/>
                <c:pt idx="0">
                  <c:v>0.123</c:v>
                </c:pt>
                <c:pt idx="1">
                  <c:v>0.123</c:v>
                </c:pt>
                <c:pt idx="2">
                  <c:v>0.123</c:v>
                </c:pt>
                <c:pt idx="3">
                  <c:v>0.123</c:v>
                </c:pt>
                <c:pt idx="4">
                  <c:v>0.123</c:v>
                </c:pt>
                <c:pt idx="5">
                  <c:v>0.123</c:v>
                </c:pt>
                <c:pt idx="6">
                  <c:v>0.123</c:v>
                </c:pt>
                <c:pt idx="7">
                  <c:v>0.123</c:v>
                </c:pt>
                <c:pt idx="8">
                  <c:v>0.123</c:v>
                </c:pt>
                <c:pt idx="9">
                  <c:v>0.123</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3203281579736131"/>
          <c:y val="0.90985882446512367"/>
          <c:w val="0.20569431962237375"/>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'[Cape May_Slider.xlsx]0. Overview'!$A$250,'[Cape May_Slider.xlsx]0. Overview'!$A$280,'[Cape May_Slider.xlsx]0. Overview'!$A$311,'[Cape May_Slider.xlsx]0. Overview'!$A$317,'[Cape May_Slider.xlsx]0. Overview'!$A$355,'[Cape May_Slider.xlsx]0. Overview'!$A$376,'[Cape May_Slider.xlsx]0. Overview'!$A$393,'[Cape May_Slider.xlsx]0. Overview'!$A$405,'[Cape May_Slider.xlsx]0. Overview'!$A$427</c:f>
              <c:strCache>
                <c:ptCount val="9"/>
                <c:pt idx="0">
                  <c:v>Cape May</c:v>
                </c:pt>
                <c:pt idx="1">
                  <c:v>Cape May</c:v>
                </c:pt>
                <c:pt idx="2">
                  <c:v>Cape May</c:v>
                </c:pt>
                <c:pt idx="3">
                  <c:v>Cape May</c:v>
                </c:pt>
                <c:pt idx="4">
                  <c:v>Cape May</c:v>
                </c:pt>
                <c:pt idx="5">
                  <c:v>Cape May</c:v>
                </c:pt>
                <c:pt idx="6">
                  <c:v>Cape May</c:v>
                </c:pt>
                <c:pt idx="7">
                  <c:v>Cape May</c:v>
                </c:pt>
                <c:pt idx="8">
                  <c:v>Cape May</c:v>
                </c:pt>
              </c:strCache>
            </c:strRef>
          </c:cat>
          <c:val>
            <c:numRef>
              <c:f>'[Cape May_Slider.xlsx]0. Overview'!$C$250,'[Cape May_Slider.xlsx]0. Overview'!$C$280,'[Cape May_Slider.xlsx]0. Overview'!$C$311,'[Cape May_Slider.xlsx]0. Overview'!$C$317,'[Cape May_Slider.xlsx]0. Overview'!$C$355,'[Cape May_Slider.xlsx]0. Overview'!$C$376,'[Cape May_Slider.xlsx]0. Overview'!$C$393,'[Cape May_Slider.xlsx]0. Overview'!$C$405,'[Cape May_Slider.xlsx]0. Overview'!$C$427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A80E-4E3F-B745-1E0745D8A17A}"/>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'[Cape May_Slider.xlsx]0. Overview'!$A$250,'[Cape May_Slider.xlsx]0. Overview'!$A$280,'[Cape May_Slider.xlsx]0. Overview'!$A$311,'[Cape May_Slider.xlsx]0. Overview'!$A$317,'[Cape May_Slider.xlsx]0. Overview'!$A$355,'[Cape May_Slider.xlsx]0. Overview'!$A$376,'[Cape May_Slider.xlsx]0. Overview'!$A$393,'[Cape May_Slider.xlsx]0. Overview'!$A$405,'[Cape May_Slider.xlsx]0. Overview'!$A$427</c:f>
              <c:strCache>
                <c:ptCount val="9"/>
                <c:pt idx="0">
                  <c:v>Cape May</c:v>
                </c:pt>
                <c:pt idx="1">
                  <c:v>Cape May</c:v>
                </c:pt>
                <c:pt idx="2">
                  <c:v>Cape May</c:v>
                </c:pt>
                <c:pt idx="3">
                  <c:v>Cape May</c:v>
                </c:pt>
                <c:pt idx="4">
                  <c:v>Cape May</c:v>
                </c:pt>
                <c:pt idx="5">
                  <c:v>Cape May</c:v>
                </c:pt>
                <c:pt idx="6">
                  <c:v>Cape May</c:v>
                </c:pt>
                <c:pt idx="7">
                  <c:v>Cape May</c:v>
                </c:pt>
                <c:pt idx="8">
                  <c:v>Cape May</c:v>
                </c:pt>
              </c:strCache>
            </c:strRef>
          </c:cat>
          <c:val>
            <c:numRef>
              <c:f>'[Cape May_Slider.xlsx]0. Overview'!$D$250,'[Cape May_Slider.xlsx]0. Overview'!$D$280,'[Cape May_Slider.xlsx]0. Overview'!$D$311,'[Cape May_Slider.xlsx]0. Overview'!$D$317,'[Cape May_Slider.xlsx]0. Overview'!$D$355,'[Cape May_Slider.xlsx]0. Overview'!$D$376,'[Cape May_Slider.xlsx]0. Overview'!$D$393,'[Cape May_Slider.xlsx]0. Overview'!$D$405,'[Cape May_Slider.xlsx]0. Overview'!$D$427</c:f>
              <c:numCache>
                <c:formatCode>General</c:formatCode>
                <c:ptCount val="9"/>
                <c:pt idx="0">
                  <c:v>17.875</c:v>
                </c:pt>
                <c:pt idx="1">
                  <c:v>9.875</c:v>
                </c:pt>
                <c:pt idx="2">
                  <c:v>0.875</c:v>
                </c:pt>
                <c:pt idx="3">
                  <c:v>16.875</c:v>
                </c:pt>
                <c:pt idx="4">
                  <c:v>1.875</c:v>
                </c:pt>
                <c:pt idx="5">
                  <c:v>2.875</c:v>
                </c:pt>
                <c:pt idx="6">
                  <c:v>7.875</c:v>
                </c:pt>
                <c:pt idx="7">
                  <c:v>19.875</c:v>
                </c:pt>
                <c:pt idx="8">
                  <c:v>19.875</c:v>
                </c:pt>
              </c:numCache>
            </c:numRef>
          </c:val>
          <c:extLst>
            <c:ext xmlns:c16="http://schemas.microsoft.com/office/drawing/2014/chart" uri="{C3380CC4-5D6E-409C-BE32-E72D297353CC}">
              <c16:uniqueId val="{00000001-A80E-4E3F-B745-1E0745D8A17A}"/>
            </c:ext>
          </c:extLst>
        </c:ser>
        <c:ser>
          <c:idx val="3"/>
          <c:order val="2"/>
          <c:spPr>
            <a:solidFill>
              <a:schemeClr val="bg2">
                <a:lumMod val="75000"/>
              </a:schemeClr>
            </a:solidFill>
            <a:ln>
              <a:solidFill>
                <a:schemeClr val="tx1"/>
              </a:solidFill>
            </a:ln>
            <a:effectLst/>
          </c:spPr>
          <c:invertIfNegative val="0"/>
          <c:cat>
            <c:strRef>
              <c:f>'[Cape May_Slider.xlsx]0. Overview'!$A$250,'[Cape May_Slider.xlsx]0. Overview'!$A$280,'[Cape May_Slider.xlsx]0. Overview'!$A$311,'[Cape May_Slider.xlsx]0. Overview'!$A$317,'[Cape May_Slider.xlsx]0. Overview'!$A$355,'[Cape May_Slider.xlsx]0. Overview'!$A$376,'[Cape May_Slider.xlsx]0. Overview'!$A$393,'[Cape May_Slider.xlsx]0. Overview'!$A$405,'[Cape May_Slider.xlsx]0. Overview'!$A$427</c:f>
              <c:strCache>
                <c:ptCount val="9"/>
                <c:pt idx="0">
                  <c:v>Cape May</c:v>
                </c:pt>
                <c:pt idx="1">
                  <c:v>Cape May</c:v>
                </c:pt>
                <c:pt idx="2">
                  <c:v>Cape May</c:v>
                </c:pt>
                <c:pt idx="3">
                  <c:v>Cape May</c:v>
                </c:pt>
                <c:pt idx="4">
                  <c:v>Cape May</c:v>
                </c:pt>
                <c:pt idx="5">
                  <c:v>Cape May</c:v>
                </c:pt>
                <c:pt idx="6">
                  <c:v>Cape May</c:v>
                </c:pt>
                <c:pt idx="7">
                  <c:v>Cape May</c:v>
                </c:pt>
                <c:pt idx="8">
                  <c:v>Cape May</c:v>
                </c:pt>
              </c:strCache>
            </c:strRef>
          </c:cat>
          <c:val>
            <c:numRef>
              <c:f>'[Cape May_Slider.xlsx]0. Overview'!$E$250,'[Cape May_Slider.xlsx]0. Overview'!$E$280,'[Cape May_Slider.xlsx]0. Overview'!$E$311,'[Cape May_Slider.xlsx]0. Overview'!$E$317,'[Cape May_Slider.xlsx]0. Overview'!$E$355,'[Cape May_Slider.xlsx]0. Overview'!$E$376,'[Cape May_Slider.xlsx]0. Overview'!$E$393,'[Cape May_Slider.xlsx]0. Overview'!$E$405,'[Cape May_Slider.xlsx]0. Overview'!$E$427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A80E-4E3F-B745-1E0745D8A17A}"/>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Cape May</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1127</c:v>
                </c:pt>
                <c:pt idx="1">
                  <c:v>939</c:v>
                </c:pt>
                <c:pt idx="2">
                  <c:v>1437</c:v>
                </c:pt>
                <c:pt idx="3">
                  <c:v>1223</c:v>
                </c:pt>
                <c:pt idx="4">
                  <c:v>1078</c:v>
                </c:pt>
                <c:pt idx="5">
                  <c:v>833</c:v>
                </c:pt>
                <c:pt idx="6">
                  <c:v>1026</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4">
                  <c:v>91949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57116</c:v>
                </c:pt>
                <c:pt idx="1">
                  <c:v>62548</c:v>
                </c:pt>
                <c:pt idx="2">
                  <c:v>66953</c:v>
                </c:pt>
                <c:pt idx="3">
                  <c:v>67007</c:v>
                </c:pt>
                <c:pt idx="4">
                  <c:v>69980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4" formatCode="_(&quot;$&quot;* #,##0_);_(&quot;$&quot;* \(#,##0\);_(&quot;$&quot;* &quot;-&quot;??_);_(@_)">
                  <c:v>69980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841573900228274"/>
          <c:y val="0.92959805024371955"/>
          <c:w val="0.42979168289232944"/>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Woodbine </c:v>
                </c:pt>
                <c:pt idx="1">
                  <c:v>Wildwood</c:v>
                </c:pt>
                <c:pt idx="2">
                  <c:v>North Wildwood </c:v>
                </c:pt>
                <c:pt idx="3">
                  <c:v>Cape May </c:v>
                </c:pt>
                <c:pt idx="4">
                  <c:v>West Wildwood </c:v>
                </c:pt>
                <c:pt idx="5">
                  <c:v>Wildwood Crest </c:v>
                </c:pt>
                <c:pt idx="6">
                  <c:v>Cape May Point </c:v>
                </c:pt>
                <c:pt idx="7">
                  <c:v>Lower township</c:v>
                </c:pt>
                <c:pt idx="8">
                  <c:v>Middle township</c:v>
                </c:pt>
                <c:pt idx="9">
                  <c:v>Sea Isle City </c:v>
                </c:pt>
              </c:strCache>
            </c:strRef>
          </c:cat>
          <c:val>
            <c:numRef>
              <c:f>Sheet1!$B$2:$B$11</c:f>
              <c:numCache>
                <c:formatCode>_("$"* #,##0_);_("$"* \(#,##0\);_("$"* "-"??_);_(@_)</c:formatCode>
                <c:ptCount val="10"/>
                <c:pt idx="0">
                  <c:v>39615</c:v>
                </c:pt>
                <c:pt idx="1">
                  <c:v>41888</c:v>
                </c:pt>
                <c:pt idx="2">
                  <c:v>50422</c:v>
                </c:pt>
                <c:pt idx="3">
                  <c:v>55700</c:v>
                </c:pt>
                <c:pt idx="4">
                  <c:v>57969</c:v>
                </c:pt>
                <c:pt idx="5">
                  <c:v>60982</c:v>
                </c:pt>
                <c:pt idx="6">
                  <c:v>62500</c:v>
                </c:pt>
                <c:pt idx="7">
                  <c:v>64238</c:v>
                </c:pt>
                <c:pt idx="8">
                  <c:v>64976</c:v>
                </c:pt>
                <c:pt idx="9">
                  <c:v>73403</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Cape May median $67,074</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Woodbine </c:v>
                </c:pt>
                <c:pt idx="1">
                  <c:v>Wildwood</c:v>
                </c:pt>
                <c:pt idx="2">
                  <c:v>North Wildwood </c:v>
                </c:pt>
                <c:pt idx="3">
                  <c:v>Cape May </c:v>
                </c:pt>
                <c:pt idx="4">
                  <c:v>West Wildwood </c:v>
                </c:pt>
                <c:pt idx="5">
                  <c:v>Wildwood Crest </c:v>
                </c:pt>
                <c:pt idx="6">
                  <c:v>Cape May Point </c:v>
                </c:pt>
                <c:pt idx="7">
                  <c:v>Lower township</c:v>
                </c:pt>
                <c:pt idx="8">
                  <c:v>Middle township</c:v>
                </c:pt>
                <c:pt idx="9">
                  <c:v>Sea Isle City </c:v>
                </c:pt>
              </c:strCache>
            </c:strRef>
          </c:cat>
          <c:val>
            <c:numRef>
              <c:f>Sheet1!$C$2:$C$11</c:f>
              <c:numCache>
                <c:formatCode>"$"#,##0</c:formatCode>
                <c:ptCount val="10"/>
                <c:pt idx="0">
                  <c:v>67074</c:v>
                </c:pt>
                <c:pt idx="1">
                  <c:v>67074</c:v>
                </c:pt>
                <c:pt idx="2">
                  <c:v>67074</c:v>
                </c:pt>
                <c:pt idx="3">
                  <c:v>67074</c:v>
                </c:pt>
                <c:pt idx="4">
                  <c:v>67074</c:v>
                </c:pt>
                <c:pt idx="5">
                  <c:v>67074</c:v>
                </c:pt>
                <c:pt idx="6">
                  <c:v>67074</c:v>
                </c:pt>
                <c:pt idx="7">
                  <c:v>67074</c:v>
                </c:pt>
                <c:pt idx="8">
                  <c:v>67074</c:v>
                </c:pt>
                <c:pt idx="9">
                  <c:v>67074</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72481638149133"/>
          <c:y val="0.9608046931091585"/>
          <c:w val="0.2261144006881958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5">
                  <c:v>0.14280635076000001</c:v>
                </c:pt>
                <c:pt idx="6">
                  <c:v>0.14720072195</c:v>
                </c:pt>
                <c:pt idx="7">
                  <c:v>0.16485344937999999</c:v>
                </c:pt>
                <c:pt idx="8">
                  <c:v>0.17056929659</c:v>
                </c:pt>
                <c:pt idx="9">
                  <c:v>0.17180856519000001</c:v>
                </c:pt>
                <c:pt idx="10">
                  <c:v>0.1806347724</c:v>
                </c:pt>
                <c:pt idx="11">
                  <c:v>0.18181075301999999</c:v>
                </c:pt>
                <c:pt idx="12">
                  <c:v>0.18308577693</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13">
                  <c:v>0.19370698132</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0.23</c:v>
                </c:pt>
                <c:pt idx="1">
                  <c:v>0.23</c:v>
                </c:pt>
                <c:pt idx="2">
                  <c:v>0.23</c:v>
                </c:pt>
                <c:pt idx="3">
                  <c:v>0.21</c:v>
                </c:pt>
                <c:pt idx="4">
                  <c:v>0.21</c:v>
                </c:pt>
                <c:pt idx="5">
                  <c:v>0.2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5">
                  <c:v>0.109</c:v>
                </c:pt>
                <c:pt idx="16">
                  <c:v>0.113</c:v>
                </c:pt>
                <c:pt idx="17">
                  <c:v>0.114</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18" formatCode="0.0%">
                  <c:v>0.11700000000000001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4794008366141733"/>
          <c:y val="0.88696869658138922"/>
          <c:w val="0.3853697096456693"/>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1856</c:v>
                </c:pt>
                <c:pt idx="1">
                  <c:v>1685</c:v>
                </c:pt>
                <c:pt idx="2">
                  <c:v>1513</c:v>
                </c:pt>
                <c:pt idx="3">
                  <c:v>1445</c:v>
                </c:pt>
                <c:pt idx="4">
                  <c:v>1344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3579</c:v>
                </c:pt>
                <c:pt idx="1">
                  <c:v>3627</c:v>
                </c:pt>
                <c:pt idx="2">
                  <c:v>3555</c:v>
                </c:pt>
                <c:pt idx="3">
                  <c:v>3500</c:v>
                </c:pt>
                <c:pt idx="4">
                  <c:v>3461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Cape May</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0.93500000000000005</c:v>
                </c:pt>
                <c:pt idx="1">
                  <c:v>5.3999999999999999E-2</c:v>
                </c:pt>
                <c:pt idx="2">
                  <c:v>0</c:v>
                </c:pt>
                <c:pt idx="3">
                  <c:v>1.0999999999999999E-2</c:v>
                </c:pt>
                <c:pt idx="4">
                  <c:v>0</c:v>
                </c:pt>
                <c:pt idx="5">
                  <c:v>1.4999999999999999E-2</c:v>
                </c:pt>
                <c:pt idx="6">
                  <c:v>8.1000000000000003E-2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3845</c:v>
                </c:pt>
                <c:pt idx="1">
                  <c:v>3482</c:v>
                </c:pt>
                <c:pt idx="2">
                  <c:v>3281</c:v>
                </c:pt>
                <c:pt idx="3">
                  <c:v>2977</c:v>
                </c:pt>
                <c:pt idx="4">
                  <c:v>3112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Cape May</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840</c:v>
                </c:pt>
                <c:pt idx="1">
                  <c:v>840</c:v>
                </c:pt>
                <c:pt idx="2">
                  <c:v>800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4">
                  <c:v>840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4" formatCode="&quot;$&quot;#,##0_);[Red]\(&quot;$&quot;#,##0\)">
                  <c:v>800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4149064747026427"/>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20">
                  <c:v>24.1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22.5</c:v>
                </c:pt>
                <c:pt idx="1">
                  <c:v>21.2</c:v>
                </c:pt>
                <c:pt idx="2">
                  <c:v>23.7</c:v>
                </c:pt>
                <c:pt idx="3" formatCode="0.0">
                  <c:v>22.7</c:v>
                </c:pt>
                <c:pt idx="4" formatCode="0.0">
                  <c:v>24.1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North Wildwood</c:v>
                </c:pt>
                <c:pt idx="1">
                  <c:v>Sea Isle City</c:v>
                </c:pt>
                <c:pt idx="2">
                  <c:v>Stone Harbor</c:v>
                </c:pt>
                <c:pt idx="3">
                  <c:v>Avalon </c:v>
                </c:pt>
                <c:pt idx="4">
                  <c:v>Ocean city</c:v>
                </c:pt>
                <c:pt idx="5">
                  <c:v>Upper township</c:v>
                </c:pt>
                <c:pt idx="6">
                  <c:v>West Wildwood </c:v>
                </c:pt>
                <c:pt idx="7">
                  <c:v>West Cape May </c:v>
                </c:pt>
                <c:pt idx="8">
                  <c:v>Wildwood city</c:v>
                </c:pt>
                <c:pt idx="9">
                  <c:v>Dennis </c:v>
                </c:pt>
              </c:strCache>
            </c:strRef>
          </c:cat>
          <c:val>
            <c:numRef>
              <c:f>Sheet1!$B$2:$B$11</c:f>
              <c:numCache>
                <c:formatCode>General</c:formatCode>
                <c:ptCount val="10"/>
                <c:pt idx="0">
                  <c:v>40.4</c:v>
                </c:pt>
                <c:pt idx="1">
                  <c:v>30.5</c:v>
                </c:pt>
                <c:pt idx="2">
                  <c:v>30</c:v>
                </c:pt>
                <c:pt idx="3" formatCode="0.0">
                  <c:v>28.1</c:v>
                </c:pt>
                <c:pt idx="4">
                  <c:v>27.3</c:v>
                </c:pt>
                <c:pt idx="5">
                  <c:v>25.9</c:v>
                </c:pt>
                <c:pt idx="6">
                  <c:v>24.8</c:v>
                </c:pt>
                <c:pt idx="7" formatCode="0.0">
                  <c:v>24.1</c:v>
                </c:pt>
                <c:pt idx="8">
                  <c:v>22.1</c:v>
                </c:pt>
                <c:pt idx="9">
                  <c:v>21.8</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Cape may county avg 22.8</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North Wildwood</c:v>
                </c:pt>
                <c:pt idx="1">
                  <c:v>Sea Isle City</c:v>
                </c:pt>
                <c:pt idx="2">
                  <c:v>Stone Harbor</c:v>
                </c:pt>
                <c:pt idx="3">
                  <c:v>Avalon </c:v>
                </c:pt>
                <c:pt idx="4">
                  <c:v>Ocean city</c:v>
                </c:pt>
                <c:pt idx="5">
                  <c:v>Upper township</c:v>
                </c:pt>
                <c:pt idx="6">
                  <c:v>West Wildwood </c:v>
                </c:pt>
                <c:pt idx="7">
                  <c:v>West Cape May </c:v>
                </c:pt>
                <c:pt idx="8">
                  <c:v>Wildwood city</c:v>
                </c:pt>
                <c:pt idx="9">
                  <c:v>Dennis </c:v>
                </c:pt>
              </c:strCache>
            </c:strRef>
          </c:cat>
          <c:val>
            <c:numRef>
              <c:f>Sheet1!$C$2:$C$11</c:f>
              <c:numCache>
                <c:formatCode>General</c:formatCode>
                <c:ptCount val="10"/>
                <c:pt idx="0">
                  <c:v>22.8</c:v>
                </c:pt>
                <c:pt idx="1">
                  <c:v>22.8</c:v>
                </c:pt>
                <c:pt idx="2">
                  <c:v>22.8</c:v>
                </c:pt>
                <c:pt idx="3">
                  <c:v>22.8</c:v>
                </c:pt>
                <c:pt idx="4">
                  <c:v>22.8</c:v>
                </c:pt>
                <c:pt idx="5">
                  <c:v>22.8</c:v>
                </c:pt>
                <c:pt idx="6">
                  <c:v>22.8</c:v>
                </c:pt>
                <c:pt idx="7">
                  <c:v>22.8</c:v>
                </c:pt>
                <c:pt idx="8">
                  <c:v>22.8</c:v>
                </c:pt>
                <c:pt idx="9">
                  <c:v>22.8</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44228149606299211"/>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7" formatCode="0%">
                  <c:v>0.22</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7">
                  <c:v>12680</c:v>
                </c:pt>
                <c:pt idx="8">
                  <c:v>12778</c:v>
                </c:pt>
                <c:pt idx="9">
                  <c:v>12807</c:v>
                </c:pt>
                <c:pt idx="10">
                  <c:v>13524</c:v>
                </c:pt>
                <c:pt idx="11">
                  <c:v>13568</c:v>
                </c:pt>
                <c:pt idx="12">
                  <c:v>13607</c:v>
                </c:pt>
                <c:pt idx="13">
                  <c:v>13686</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6" formatCode="&quot;$&quot;#,##0">
                  <c:v>12658</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New Jersey</c:v>
                </c:pt>
                <c:pt idx="14">
                  <c:v>Mercer</c:v>
                </c:pt>
                <c:pt idx="15">
                  <c:v>Hudson</c:v>
                </c:pt>
                <c:pt idx="16">
                  <c:v>Middlesex</c:v>
                </c:pt>
                <c:pt idx="17">
                  <c:v>Gloucester</c:v>
                </c:pt>
                <c:pt idx="18">
                  <c:v>United States</c:v>
                </c:pt>
                <c:pt idx="19">
                  <c:v>Essex</c:v>
                </c:pt>
                <c:pt idx="20">
                  <c:v>Somerset</c:v>
                </c:pt>
              </c:strCache>
            </c:strRef>
          </c:cat>
          <c:val>
            <c:numRef>
              <c:f>Sheet1!$B$2:$B$22</c:f>
              <c:numCache>
                <c:formatCode>0.0%</c:formatCode>
                <c:ptCount val="21"/>
                <c:pt idx="0">
                  <c:v>1.4E-2</c:v>
                </c:pt>
                <c:pt idx="1">
                  <c:v>1.4999999999999999E-2</c:v>
                </c:pt>
                <c:pt idx="2">
                  <c:v>1.4999999999999999E-2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4.2999999999999997E-2</c:v>
                </c:pt>
                <c:pt idx="14">
                  <c:v>4.5999999999999999E-2</c:v>
                </c:pt>
                <c:pt idx="15">
                  <c:v>0.05</c:v>
                </c:pt>
                <c:pt idx="16">
                  <c:v>5.0999999999999997E-2</c:v>
                </c:pt>
                <c:pt idx="17">
                  <c:v>5.1999999999999998E-2</c:v>
                </c:pt>
                <c:pt idx="18">
                  <c:v>5.7000000000000002E-2</c:v>
                </c:pt>
                <c:pt idx="19">
                  <c:v>5.8000000000000003E-2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New Jersey</c:v>
                </c:pt>
                <c:pt idx="14">
                  <c:v>Mercer</c:v>
                </c:pt>
                <c:pt idx="15">
                  <c:v>Hudson</c:v>
                </c:pt>
                <c:pt idx="16">
                  <c:v>Middlesex</c:v>
                </c:pt>
                <c:pt idx="17">
                  <c:v>Gloucester</c:v>
                </c:pt>
                <c:pt idx="18">
                  <c:v>United States</c:v>
                </c:pt>
                <c:pt idx="19">
                  <c:v>Essex</c:v>
                </c:pt>
                <c:pt idx="20">
                  <c:v>Somerset</c:v>
                </c:pt>
              </c:strCache>
            </c:strRef>
          </c:cat>
          <c:val>
            <c:numRef>
              <c:f>Sheet1!$C$2:$C$22</c:f>
              <c:numCache>
                <c:formatCode>General</c:formatCode>
                <c:ptCount val="21"/>
                <c:pt idx="3" formatCode="0.0%">
                  <c:v>1.9E-2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New Jersey</c:v>
                </c:pt>
                <c:pt idx="14">
                  <c:v>Mercer</c:v>
                </c:pt>
                <c:pt idx="15">
                  <c:v>Hudson</c:v>
                </c:pt>
                <c:pt idx="16">
                  <c:v>Middlesex</c:v>
                </c:pt>
                <c:pt idx="17">
                  <c:v>Gloucester</c:v>
                </c:pt>
                <c:pt idx="18">
                  <c:v>United States</c:v>
                </c:pt>
                <c:pt idx="19">
                  <c:v>Essex</c:v>
                </c:pt>
                <c:pt idx="20">
                  <c:v>Somerset</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New Jersey</c:v>
                </c:pt>
                <c:pt idx="14">
                  <c:v>Mercer</c:v>
                </c:pt>
                <c:pt idx="15">
                  <c:v>Hudson</c:v>
                </c:pt>
                <c:pt idx="16">
                  <c:v>Middlesex</c:v>
                </c:pt>
                <c:pt idx="17">
                  <c:v>Gloucester</c:v>
                </c:pt>
                <c:pt idx="18">
                  <c:v>United States</c:v>
                </c:pt>
                <c:pt idx="19">
                  <c:v>Essex</c:v>
                </c:pt>
                <c:pt idx="20">
                  <c:v>Somerset</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4.1000000000000002E-2</c:v>
                </c:pt>
                <c:pt idx="1">
                  <c:v>2.9000000000000001E-2</c:v>
                </c:pt>
                <c:pt idx="2">
                  <c:v>2.3E-2</c:v>
                </c:pt>
                <c:pt idx="3">
                  <c:v>0.04</c:v>
                </c:pt>
                <c:pt idx="4">
                  <c:v>1.9E-2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9.4748902077098458E-4"/>
          <c:w val="0.96562499999999996"/>
          <c:h val="0.96021008302528088"/>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0.92500000000000004</c:v>
                </c:pt>
                <c:pt idx="1">
                  <c:v>0.94199999999999995</c:v>
                </c:pt>
                <c:pt idx="2">
                  <c:v>0.93600000000000005</c:v>
                </c:pt>
                <c:pt idx="3">
                  <c:v>0.92</c:v>
                </c:pt>
                <c:pt idx="4">
                  <c:v>0.93500000000000005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1"/>
              <c:layout>
                <c:manualLayout>
                  <c:x val="-4.7226500984251969E-2"/>
                  <c:y val="-2.34374985582249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29-41B1-83C1-FF7FB1739B91}"/>
                </c:ext>
              </c:extLst>
            </c:dLbl>
            <c:dLbl>
              <c:idx val="2"/>
              <c:layout>
                <c:manualLayout>
                  <c:x val="-4.4101500984252029E-2"/>
                  <c:y val="-1.17187492791125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29-41B1-83C1-FF7FB1739B91}"/>
                </c:ext>
              </c:extLst>
            </c:dLbl>
            <c:dLbl>
              <c:idx val="3"/>
              <c:layout>
                <c:manualLayout>
                  <c:x val="-4.8789000984252082E-2"/>
                  <c:y val="-1.640624899075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29-41B1-83C1-FF7FB1739B91}"/>
                </c:ext>
              </c:extLst>
            </c:dLbl>
            <c:dLbl>
              <c:idx val="4"/>
              <c:layout>
                <c:manualLayout>
                  <c:x val="-4.5664000984252086E-2"/>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29-41B1-83C1-FF7FB1739B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5.6000000000000001E-2</c:v>
                </c:pt>
                <c:pt idx="1">
                  <c:v>4.2999999999999997E-2</c:v>
                </c:pt>
                <c:pt idx="2">
                  <c:v>5.6000000000000001E-2</c:v>
                </c:pt>
                <c:pt idx="3">
                  <c:v>5.0999999999999997E-2</c:v>
                </c:pt>
                <c:pt idx="4">
                  <c:v>5.3999999999999999E-2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1"/>
              <c:layout>
                <c:manualLayout>
                  <c:x val="-4.5664000984251968E-2"/>
                  <c:y val="-6.562782923122079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B12-4534-9453-C9E799CC6BB6}"/>
                </c:ext>
              </c:extLst>
            </c:dLbl>
            <c:dLbl>
              <c:idx val="2"/>
              <c:layout>
                <c:manualLayout>
                  <c:x val="-5.0390009842519682E-3"/>
                  <c:y val="-4.37518861541471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B12-4534-9453-C9E799CC6BB6}"/>
                </c:ext>
              </c:extLst>
            </c:dLbl>
            <c:dLbl>
              <c:idx val="4"/>
              <c:layout>
                <c:manualLayout>
                  <c:x val="2.7734990157479169E-3"/>
                  <c:y val="-1.09379715385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12-4534-9453-C9E799CC6B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4.0000000000000001E-3</c:v>
                </c:pt>
                <c:pt idx="1">
                  <c:v>1.7999999999999999E-2</c:v>
                </c:pt>
                <c:pt idx="2">
                  <c:v>0</c:v>
                </c:pt>
                <c:pt idx="3">
                  <c:v>0</c:v>
                </c:pt>
                <c:pt idx="4">
                  <c:v>0</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5.0175812007874028E-2"/>
                  <c:y val="-1.09379715385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12-4534-9453-C9E799CC6BB6}"/>
                </c:ext>
              </c:extLst>
            </c:dLbl>
            <c:dLbl>
              <c:idx val="1"/>
              <c:layout>
                <c:manualLayout>
                  <c:x val="-4.7050812007874074E-2"/>
                  <c:y val="6.562782923121918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B12-4534-9453-C9E799CC6BB6}"/>
                </c:ext>
              </c:extLst>
            </c:dLbl>
            <c:dLbl>
              <c:idx val="2"/>
              <c:layout>
                <c:manualLayout>
                  <c:x val="-4.3925812007874016E-2"/>
                  <c:y val="-1.09379715385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12-4534-9453-C9E799CC6BB6}"/>
                </c:ext>
              </c:extLst>
            </c:dLbl>
            <c:dLbl>
              <c:idx val="4"/>
              <c:layout>
                <c:manualLayout>
                  <c:x val="-7.9883120078739003E-3"/>
                  <c:y val="-2.62511316924883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12-4534-9453-C9E799CC6B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1.4E-2</c:v>
                </c:pt>
                <c:pt idx="1">
                  <c:v>1.4E-2</c:v>
                </c:pt>
                <c:pt idx="2">
                  <c:v>1.4E-2</c:v>
                </c:pt>
                <c:pt idx="3">
                  <c:v>2.1000000000000001E-2</c:v>
                </c:pt>
                <c:pt idx="4">
                  <c:v>1.0999999999999999E-2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7.4999999999999997E-2</c:v>
                </c:pt>
                <c:pt idx="1">
                  <c:v>7.5999999999999998E-2</c:v>
                </c:pt>
                <c:pt idx="2">
                  <c:v>7.8E-2</c:v>
                </c:pt>
                <c:pt idx="3">
                  <c:v>7.9000000000000001E-2</c:v>
                </c:pt>
                <c:pt idx="4">
                  <c:v>8.1000000000000003E-2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Wildwood Crest </c:v>
                </c:pt>
                <c:pt idx="1">
                  <c:v>North Wildwood </c:v>
                </c:pt>
                <c:pt idx="2">
                  <c:v>West Wildwood </c:v>
                </c:pt>
                <c:pt idx="3">
                  <c:v>Wildwood </c:v>
                </c:pt>
                <c:pt idx="4">
                  <c:v>Upper township</c:v>
                </c:pt>
                <c:pt idx="5">
                  <c:v>West Cape May </c:v>
                </c:pt>
                <c:pt idx="6">
                  <c:v>Ocean City </c:v>
                </c:pt>
                <c:pt idx="7">
                  <c:v>Woodbine</c:v>
                </c:pt>
                <c:pt idx="8">
                  <c:v>Middle township</c:v>
                </c:pt>
                <c:pt idx="9">
                  <c:v>Lower township</c:v>
                </c:pt>
              </c:strCache>
            </c:strRef>
          </c:cat>
          <c:val>
            <c:numRef>
              <c:f>Sheet1!$B$2:$B$11</c:f>
              <c:numCache>
                <c:formatCode>0.0%</c:formatCode>
                <c:ptCount val="10"/>
                <c:pt idx="0">
                  <c:v>0.20899999999999999</c:v>
                </c:pt>
                <c:pt idx="1">
                  <c:v>0.20399999999999999</c:v>
                </c:pt>
                <c:pt idx="2">
                  <c:v>0.106</c:v>
                </c:pt>
                <c:pt idx="3">
                  <c:v>6.3E-2</c:v>
                </c:pt>
                <c:pt idx="4">
                  <c:v>0.05</c:v>
                </c:pt>
                <c:pt idx="5">
                  <c:v>4.3999999999999997E-2</c:v>
                </c:pt>
                <c:pt idx="6">
                  <c:v>4.1000000000000002E-2</c:v>
                </c:pt>
                <c:pt idx="7">
                  <c:v>3.5999999999999997E-2</c:v>
                </c:pt>
                <c:pt idx="8">
                  <c:v>3.5000000000000003E-2</c:v>
                </c:pt>
                <c:pt idx="9">
                  <c:v>3.0000000000000001E-3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Cape May county avg 3.5%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Wildwood Crest </c:v>
                </c:pt>
                <c:pt idx="1">
                  <c:v>North Wildwood </c:v>
                </c:pt>
                <c:pt idx="2">
                  <c:v>West Wildwood </c:v>
                </c:pt>
                <c:pt idx="3">
                  <c:v>Wildwood </c:v>
                </c:pt>
                <c:pt idx="4">
                  <c:v>Upper township</c:v>
                </c:pt>
                <c:pt idx="5">
                  <c:v>West Cape May </c:v>
                </c:pt>
                <c:pt idx="6">
                  <c:v>Ocean City </c:v>
                </c:pt>
                <c:pt idx="7">
                  <c:v>Woodbine</c:v>
                </c:pt>
                <c:pt idx="8">
                  <c:v>Middle township</c:v>
                </c:pt>
                <c:pt idx="9">
                  <c:v>Lower township</c:v>
                </c:pt>
              </c:strCache>
            </c:strRef>
          </c:cat>
          <c:val>
            <c:numRef>
              <c:f>Sheet1!$C$2:$C$11</c:f>
              <c:numCache>
                <c:formatCode>0.00%</c:formatCode>
                <c:ptCount val="10"/>
                <c:pt idx="0">
                  <c:v>3.5000000000000003E-2</c:v>
                </c:pt>
                <c:pt idx="1">
                  <c:v>3.5000000000000003E-2</c:v>
                </c:pt>
                <c:pt idx="2">
                  <c:v>3.5000000000000003E-2</c:v>
                </c:pt>
                <c:pt idx="3">
                  <c:v>3.5000000000000003E-2</c:v>
                </c:pt>
                <c:pt idx="4">
                  <c:v>3.5000000000000003E-2</c:v>
                </c:pt>
                <c:pt idx="5">
                  <c:v>3.5000000000000003E-2</c:v>
                </c:pt>
                <c:pt idx="6">
                  <c:v>3.5000000000000003E-2</c:v>
                </c:pt>
                <c:pt idx="7">
                  <c:v>3.5000000000000003E-2</c:v>
                </c:pt>
                <c:pt idx="8">
                  <c:v>3.5000000000000003E-2</c:v>
                </c:pt>
                <c:pt idx="9">
                  <c:v>3.5000000000000003E-2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3.0237819881889758E-2"/>
          <c:y val="0.89718582974293437"/>
          <c:w val="0.2801493602362204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6">
                  <c:v>5462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6">
                  <c:v>1317</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654149000605693E-2"/>
          <c:y val="6.3989439223258907E-2"/>
          <c:w val="0.8744507461042893"/>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19">
                  <c:v>0.96599999999999997</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25595775689303563"/>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0.92300000000000004</c:v>
                </c:pt>
                <c:pt idx="1">
                  <c:v>0.95499999999999996</c:v>
                </c:pt>
                <c:pt idx="2">
                  <c:v>0.95499999999999996</c:v>
                </c:pt>
                <c:pt idx="3">
                  <c:v>0.94399999999999995</c:v>
                </c:pt>
                <c:pt idx="4">
                  <c:v>0.92700000000000005</c:v>
                </c:pt>
                <c:pt idx="5">
                  <c:v>0.96599999999999997</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 reported 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numCache>
            </c:numRef>
          </c:val>
          <c:smooth val="0"/>
          <c:extLst>
            <c:ext xmlns:c16="http://schemas.microsoft.com/office/drawing/2014/chart" uri="{C3380CC4-5D6E-409C-BE32-E72D297353CC}">
              <c16:uniqueId val="{00000000-408A-4161-A530-60513C01C683}"/>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Cape May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783</c:v>
                </c:pt>
                <c:pt idx="1">
                  <c:v>712</c:v>
                </c:pt>
                <c:pt idx="2">
                  <c:v>697</c:v>
                </c:pt>
                <c:pt idx="3">
                  <c:v>839</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712</c:v>
                </c:pt>
                <c:pt idx="1">
                  <c:v>728</c:v>
                </c:pt>
                <c:pt idx="2">
                  <c:v>750</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Cape May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5.6000000000000001E-2</c:v>
                </c:pt>
                <c:pt idx="1">
                  <c:v>8.6999999999999994E-2</c:v>
                </c:pt>
                <c:pt idx="2">
                  <c:v>0.105</c:v>
                </c:pt>
                <c:pt idx="3">
                  <c:v>0.13600000000000001</c:v>
                </c:pt>
                <c:pt idx="4">
                  <c:v>0.121</c:v>
                </c:pt>
                <c:pt idx="5">
                  <c:v>0.109</c:v>
                </c:pt>
                <c:pt idx="6">
                  <c:v>0.26900000000000002</c:v>
                </c:pt>
                <c:pt idx="7">
                  <c:v>0.22600000000000001</c:v>
                </c:pt>
                <c:pt idx="8">
                  <c:v>0.20200000000000001</c:v>
                </c:pt>
                <c:pt idx="9">
                  <c:v>0.153</c:v>
                </c:pt>
                <c:pt idx="10">
                  <c:v>0.112</c:v>
                </c:pt>
                <c:pt idx="11" formatCode="0.00%">
                  <c:v>6.8000000000000005E-2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3">
                  <c:v>4.4999999999999998E-2</c:v>
                </c:pt>
                <c:pt idx="4">
                  <c:v>4.5499999999999999E-2</c:v>
                </c:pt>
                <c:pt idx="5">
                  <c:v>4.8000000000000001E-2</c:v>
                </c:pt>
                <c:pt idx="6">
                  <c:v>4.8000000000000001E-2</c:v>
                </c:pt>
                <c:pt idx="7">
                  <c:v>4.8000000000000001E-2</c:v>
                </c:pt>
                <c:pt idx="8">
                  <c:v>0.05</c:v>
                </c:pt>
                <c:pt idx="9">
                  <c:v>5.1499999999999997E-2</c:v>
                </c:pt>
                <c:pt idx="10">
                  <c:v>5.1499999999999997E-2</c:v>
                </c:pt>
                <c:pt idx="11">
                  <c:v>5.2999999999999999E-2</c:v>
                </c:pt>
                <c:pt idx="12">
                  <c:v>5.6500000000000002E-2</c:v>
                </c:pt>
                <c:pt idx="13">
                  <c:v>5.6500000000000002E-2</c:v>
                </c:pt>
                <c:pt idx="14">
                  <c:v>5.7000000000000002E-2</c:v>
                </c:pt>
                <c:pt idx="15">
                  <c:v>6.2E-2</c:v>
                </c:pt>
                <c:pt idx="16">
                  <c:v>6.8500000000000005E-2</c:v>
                </c:pt>
                <c:pt idx="17">
                  <c:v>7.0000000000000007E-2</c:v>
                </c:pt>
                <c:pt idx="18">
                  <c:v>7.0499999999999993E-2</c:v>
                </c:pt>
                <c:pt idx="19">
                  <c:v>8.4500000000000006E-2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20" formatCode="0.0">
                  <c:v>0.11650000000000001</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6910836924767459"/>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Wildwood Crest </c:v>
                </c:pt>
                <c:pt idx="1">
                  <c:v>West Wildwood </c:v>
                </c:pt>
                <c:pt idx="2">
                  <c:v>Woodbine </c:v>
                </c:pt>
              </c:strCache>
            </c:strRef>
          </c:cat>
          <c:val>
            <c:numRef>
              <c:f>Sheet1!$B$2:$B$4</c:f>
              <c:numCache>
                <c:formatCode>0%</c:formatCode>
                <c:ptCount val="3"/>
                <c:pt idx="0">
                  <c:v>1</c:v>
                </c:pt>
                <c:pt idx="1">
                  <c:v>0.97699999999999998</c:v>
                </c:pt>
                <c:pt idx="2">
                  <c:v>0.65400000000000003</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Wildwood Crest </c:v>
                </c:pt>
                <c:pt idx="1">
                  <c:v>West Wildwood </c:v>
                </c:pt>
                <c:pt idx="2">
                  <c:v>Woodbine </c:v>
                </c:pt>
              </c:strCache>
            </c:strRef>
          </c:cat>
          <c:val>
            <c:numRef>
              <c:f>Sheet1!$C$2:$C$4</c:f>
              <c:numCache>
                <c:formatCode>0%</c:formatCode>
                <c:ptCount val="3"/>
                <c:pt idx="0">
                  <c:v>0</c:v>
                </c:pt>
                <c:pt idx="1">
                  <c:v>5.1999999999999998E-2</c:v>
                </c:pt>
                <c:pt idx="2">
                  <c:v>0.309</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Wildwood Crest </c:v>
                </c:pt>
                <c:pt idx="1">
                  <c:v>West Wildwood </c:v>
                </c:pt>
                <c:pt idx="2">
                  <c:v>Woodbine </c:v>
                </c:pt>
              </c:strCache>
            </c:strRef>
          </c:cat>
          <c:val>
            <c:numRef>
              <c:f>Sheet1!$D$2:$D$4</c:f>
              <c:numCache>
                <c:formatCode>0%</c:formatCode>
                <c:ptCount val="3"/>
                <c:pt idx="0">
                  <c:v>8.0000000000000002E-3</c:v>
                </c:pt>
                <c:pt idx="1">
                  <c:v>0</c:v>
                </c:pt>
                <c:pt idx="2">
                  <c:v>1.4999999999999999E-2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0B-4088-AE19-C4FF4BC1764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0B-4088-AE19-C4FF4BC1764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Wildwood Crest </c:v>
                </c:pt>
                <c:pt idx="1">
                  <c:v>West Wildwood </c:v>
                </c:pt>
                <c:pt idx="2">
                  <c:v>Woodbine </c:v>
                </c:pt>
              </c:strCache>
            </c:strRef>
          </c:cat>
          <c:val>
            <c:numRef>
              <c:f>Sheet1!$E$2:$E$4</c:f>
              <c:numCache>
                <c:formatCode>0%</c:formatCode>
                <c:ptCount val="3"/>
                <c:pt idx="0">
                  <c:v>8.4000000000000005E-2</c:v>
                </c:pt>
                <c:pt idx="1">
                  <c:v>3.0000000000000001E-3</c:v>
                </c:pt>
                <c:pt idx="2">
                  <c:v>0.28299999999999997</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4">
                  <c:v>55444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4"/>
              <c:layout>
                <c:manualLayout>
                  <c:x val="-1.4192519402403297E-3"/>
                  <c:y val="-1.1333216372160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47-4F9C-8406-301D15E25B4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4">
                  <c:v>56062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Cape May</c:v>
                </c:pt>
                <c:pt idx="1">
                  <c:v>New Jersey</c:v>
                </c:pt>
                <c:pt idx="2">
                  <c:v>United States</c:v>
                </c:pt>
              </c:strCache>
            </c:strRef>
          </c:cat>
          <c:val>
            <c:numRef>
              <c:f>Sheet1!$B$2:$B$4</c:f>
              <c:numCache>
                <c:formatCode>_("$"* #,##0_);_("$"* \(#,##0\);_("$"* "-"??_);_(@_)</c:formatCode>
                <c:ptCount val="3"/>
                <c:pt idx="0">
                  <c:v>55444</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Cape May</c:v>
                </c:pt>
                <c:pt idx="1">
                  <c:v>New Jersey</c:v>
                </c:pt>
                <c:pt idx="2">
                  <c:v>United States</c:v>
                </c:pt>
              </c:strCache>
            </c:strRef>
          </c:cat>
          <c:val>
            <c:numRef>
              <c:f>Sheet1!$C$2:$C$4</c:f>
              <c:numCache>
                <c:formatCode>_("$"* #,##0_);_("$"* \(#,##0\);_("$"* "-"??_);_(@_)</c:formatCode>
                <c:ptCount val="3"/>
                <c:pt idx="0">
                  <c:v>56062</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layout>
                <c:manualLayout>
                  <c:x val="-3.1864010036139985E-2"/>
                  <c:y val="2.35124467415847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21C-401E-8CAD-A20DC70C2D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48925</c:v>
                </c:pt>
                <c:pt idx="1">
                  <c:v>54840</c:v>
                </c:pt>
                <c:pt idx="2">
                  <c:v>60221</c:v>
                </c:pt>
                <c:pt idx="3">
                  <c:v>52406</c:v>
                </c:pt>
                <c:pt idx="4">
                  <c:v>55444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4"/>
              <c:layout>
                <c:manualLayout>
                  <c:x val="-3.1864010036139985E-2"/>
                  <c:y val="-2.13548427760785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21C-401E-8CAD-A20DC70C2D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46007</c:v>
                </c:pt>
                <c:pt idx="1">
                  <c:v>50045</c:v>
                </c:pt>
                <c:pt idx="2">
                  <c:v>47638</c:v>
                </c:pt>
                <c:pt idx="3">
                  <c:v>48697</c:v>
                </c:pt>
                <c:pt idx="4">
                  <c:v>56062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Isle City </c:v>
                </c:pt>
                <c:pt idx="1">
                  <c:v>Wildwood Crest </c:v>
                </c:pt>
                <c:pt idx="2">
                  <c:v>Cape May</c:v>
                </c:pt>
              </c:strCache>
            </c:strRef>
          </c:cat>
          <c:val>
            <c:numRef>
              <c:f>Sheet1!$B$2:$B$4</c:f>
              <c:numCache>
                <c:formatCode>_("$"* #,##0_);_("$"* \(#,##0\);_("$"* "-"??_);_(@_)</c:formatCode>
                <c:ptCount val="3"/>
                <c:pt idx="0">
                  <c:v>127778</c:v>
                </c:pt>
                <c:pt idx="1">
                  <c:v>59531</c:v>
                </c:pt>
                <c:pt idx="2">
                  <c:v>32150</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Isle City </c:v>
                </c:pt>
                <c:pt idx="1">
                  <c:v>Wildwood Crest </c:v>
                </c:pt>
                <c:pt idx="2">
                  <c:v>Cape May</c:v>
                </c:pt>
              </c:strCache>
            </c:strRef>
          </c:cat>
          <c:val>
            <c:numRef>
              <c:f>Sheet1!$C$2:$C$4</c:f>
              <c:numCache>
                <c:formatCode>_("$"* #,##0_);_("$"* \(#,##0\);_("$"* "-"??_);_(@_)</c:formatCode>
                <c:ptCount val="3"/>
                <c:pt idx="0">
                  <c:v>60329</c:v>
                </c:pt>
                <c:pt idx="1">
                  <c:v>48365</c:v>
                </c:pt>
                <c:pt idx="2">
                  <c:v>30677</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11">
                  <c:v>161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1"/>
              <c:layout>
                <c:manualLayout>
                  <c:x val="0"/>
                  <c:y val="1.6203706657135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32-460A-A318-9E372A1C5D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9">
                  <c:v>830</c:v>
                </c:pt>
                <c:pt idx="10">
                  <c:v>663</c:v>
                </c:pt>
                <c:pt idx="12">
                  <c:v>672</c:v>
                </c:pt>
                <c:pt idx="13">
                  <c:v>1578</c:v>
                </c:pt>
                <c:pt idx="14">
                  <c:v>181</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1.2718523820886002E-2"/>
                  <c:y val="-1.547157056622063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24</c:v>
                </c:pt>
                <c:pt idx="2">
                  <c:v>23</c:v>
                </c:pt>
                <c:pt idx="3">
                  <c:v>114</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291</c:v>
                </c:pt>
                <c:pt idx="1">
                  <c:v>1574</c:v>
                </c:pt>
                <c:pt idx="2">
                  <c:v>45</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12</c:v>
                </c:pt>
                <c:pt idx="14">
                  <c:v>12</c:v>
                </c:pt>
                <c:pt idx="15">
                  <c:v>15</c:v>
                </c:pt>
                <c:pt idx="16">
                  <c:v>15</c:v>
                </c:pt>
                <c:pt idx="17">
                  <c:v>16</c:v>
                </c:pt>
                <c:pt idx="18">
                  <c:v>17</c:v>
                </c:pt>
                <c:pt idx="19">
                  <c:v>24</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20">
                  <c:v>31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Cape May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36</c:v>
                </c:pt>
                <c:pt idx="1">
                  <c:v>31</c:v>
                </c:pt>
                <c:pt idx="2">
                  <c:v>32</c:v>
                </c:pt>
                <c:pt idx="3">
                  <c:v>30</c:v>
                </c:pt>
                <c:pt idx="4">
                  <c:v>31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97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7">
                  <c:v>10</c:v>
                </c:pt>
                <c:pt idx="8">
                  <c:v>11</c:v>
                </c:pt>
                <c:pt idx="9">
                  <c:v>12</c:v>
                </c:pt>
                <c:pt idx="10">
                  <c:v>13</c:v>
                </c:pt>
                <c:pt idx="11">
                  <c:v>15</c:v>
                </c:pt>
                <c:pt idx="12">
                  <c:v>16</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6">
                  <c:v>8</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6.4000000000000001E-2</c:v>
                </c:pt>
                <c:pt idx="1">
                  <c:v>3.5999999999999997E-2</c:v>
                </c:pt>
                <c:pt idx="2">
                  <c:v>3.7999999999999999E-2</c:v>
                </c:pt>
                <c:pt idx="3">
                  <c:v>4.4999999999999998E-2</c:v>
                </c:pt>
                <c:pt idx="4">
                  <c:v>4.8000000000000001E-2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Cape May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1</c:v>
                </c:pt>
                <c:pt idx="1">
                  <c:v>1</c:v>
                </c:pt>
                <c:pt idx="2">
                  <c:v>5</c:v>
                </c:pt>
                <c:pt idx="3">
                  <c:v>3</c:v>
                </c:pt>
                <c:pt idx="4">
                  <c:v>1</c:v>
                </c:pt>
                <c:pt idx="5">
                  <c:v>0</c:v>
                </c:pt>
                <c:pt idx="6">
                  <c:v>2</c:v>
                </c:pt>
                <c:pt idx="7">
                  <c:v>3</c:v>
                </c:pt>
                <c:pt idx="8">
                  <c:v>3</c:v>
                </c:pt>
                <c:pt idx="9">
                  <c:v>4</c:v>
                </c:pt>
                <c:pt idx="10">
                  <c:v>5</c:v>
                </c:pt>
                <c:pt idx="11">
                  <c:v>8</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4">
                  <c:v>1339</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2.0483682983682985E-2"/>
                  <c:y val="5.41465271809468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F4-453A-BD08-D7BBFE4D6B57}"/>
                </c:ext>
              </c:extLst>
            </c:dLbl>
            <c:dLbl>
              <c:idx val="4"/>
              <c:layout>
                <c:manualLayout>
                  <c:x val="-4.4580419580421719E-3"/>
                  <c:y val="2.8365278766899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F4-453A-BD08-D7BBFE4D6B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1293</c:v>
                </c:pt>
                <c:pt idx="1">
                  <c:v>1262</c:v>
                </c:pt>
                <c:pt idx="2">
                  <c:v>1324</c:v>
                </c:pt>
                <c:pt idx="3">
                  <c:v>1288</c:v>
                </c:pt>
                <c:pt idx="4">
                  <c:v>1339</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Lower Twp. </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405</c:v>
                </c:pt>
                <c:pt idx="1">
                  <c:v>420</c:v>
                </c:pt>
                <c:pt idx="2">
                  <c:v>405</c:v>
                </c:pt>
                <c:pt idx="3">
                  <c:v>353</c:v>
                </c:pt>
                <c:pt idx="4">
                  <c:v>379</c:v>
                </c:pt>
                <c:pt idx="5">
                  <c:v>413</c:v>
                </c:pt>
                <c:pt idx="6">
                  <c:v>433</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Middle Twp. </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317</c:v>
                </c:pt>
                <c:pt idx="1">
                  <c:v>297</c:v>
                </c:pt>
                <c:pt idx="2">
                  <c:v>390</c:v>
                </c:pt>
                <c:pt idx="3">
                  <c:v>388</c:v>
                </c:pt>
                <c:pt idx="4">
                  <c:v>415</c:v>
                </c:pt>
                <c:pt idx="5">
                  <c:v>431</c:v>
                </c:pt>
                <c:pt idx="6">
                  <c:v>431</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Upper Twp. </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86</c:v>
                </c:pt>
                <c:pt idx="1">
                  <c:v>75</c:v>
                </c:pt>
                <c:pt idx="2">
                  <c:v>47</c:v>
                </c:pt>
                <c:pt idx="3">
                  <c:v>48</c:v>
                </c:pt>
                <c:pt idx="4">
                  <c:v>67</c:v>
                </c:pt>
                <c:pt idx="5">
                  <c:v>50</c:v>
                </c:pt>
                <c:pt idx="6">
                  <c:v>76</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Wildwood City </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123</c:v>
                </c:pt>
                <c:pt idx="1">
                  <c:v>102</c:v>
                </c:pt>
                <c:pt idx="2">
                  <c:v>89</c:v>
                </c:pt>
                <c:pt idx="3">
                  <c:v>123</c:v>
                </c:pt>
                <c:pt idx="4">
                  <c:v>143</c:v>
                </c:pt>
                <c:pt idx="5">
                  <c:v>124</c:v>
                </c:pt>
                <c:pt idx="6">
                  <c:v>75</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Wildwood Crest </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34</c:v>
                </c:pt>
                <c:pt idx="1">
                  <c:v>24</c:v>
                </c:pt>
                <c:pt idx="2">
                  <c:v>54</c:v>
                </c:pt>
                <c:pt idx="3">
                  <c:v>67</c:v>
                </c:pt>
                <c:pt idx="4">
                  <c:v>43</c:v>
                </c:pt>
                <c:pt idx="5">
                  <c:v>48</c:v>
                </c:pt>
                <c:pt idx="6">
                  <c:v>68</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Ocean City </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85</c:v>
                </c:pt>
                <c:pt idx="1">
                  <c:v>91</c:v>
                </c:pt>
                <c:pt idx="2">
                  <c:v>117</c:v>
                </c:pt>
                <c:pt idx="3">
                  <c:v>83</c:v>
                </c:pt>
                <c:pt idx="4">
                  <c:v>76</c:v>
                </c:pt>
                <c:pt idx="5">
                  <c:v>65</c:v>
                </c:pt>
                <c:pt idx="6">
                  <c:v>65</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Woodbine Boro </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36</c:v>
                </c:pt>
                <c:pt idx="1">
                  <c:v>47</c:v>
                </c:pt>
                <c:pt idx="2">
                  <c:v>49</c:v>
                </c:pt>
                <c:pt idx="3">
                  <c:v>60</c:v>
                </c:pt>
                <c:pt idx="4">
                  <c:v>44</c:v>
                </c:pt>
                <c:pt idx="5">
                  <c:v>51</c:v>
                </c:pt>
                <c:pt idx="6">
                  <c:v>58</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Dennis Twp. </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58</c:v>
                </c:pt>
                <c:pt idx="1">
                  <c:v>39</c:v>
                </c:pt>
                <c:pt idx="2">
                  <c:v>47</c:v>
                </c:pt>
                <c:pt idx="3">
                  <c:v>43</c:v>
                </c:pt>
                <c:pt idx="4">
                  <c:v>52</c:v>
                </c:pt>
                <c:pt idx="5">
                  <c:v>42</c:v>
                </c:pt>
                <c:pt idx="6">
                  <c:v>46</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North Wildwood </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44</c:v>
                </c:pt>
                <c:pt idx="1">
                  <c:v>13</c:v>
                </c:pt>
                <c:pt idx="2">
                  <c:v>43</c:v>
                </c:pt>
                <c:pt idx="3">
                  <c:v>33</c:v>
                </c:pt>
                <c:pt idx="4">
                  <c:v>32</c:v>
                </c:pt>
                <c:pt idx="5">
                  <c:v>33</c:v>
                </c:pt>
                <c:pt idx="6">
                  <c:v>32</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Cape May City </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26</c:v>
                </c:pt>
                <c:pt idx="1">
                  <c:v>30</c:v>
                </c:pt>
                <c:pt idx="2">
                  <c:v>28</c:v>
                </c:pt>
                <c:pt idx="3">
                  <c:v>30</c:v>
                </c:pt>
                <c:pt idx="4">
                  <c:v>20</c:v>
                </c:pt>
                <c:pt idx="5">
                  <c:v>15</c:v>
                </c:pt>
                <c:pt idx="6">
                  <c:v>31</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7602721046745"/>
          <c:y val="8.2465266841644791E-2"/>
          <c:w val="0.55532433467649267"/>
          <c:h val="0.7927704286964129"/>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dLbl>
              <c:idx val="14"/>
              <c:layout>
                <c:manualLayout>
                  <c:x val="-6.0708759135270955E-2"/>
                  <c:y val="-5.829225183060620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C32-4293-8D3D-2F76DA07A176}"/>
                </c:ext>
              </c:extLst>
            </c:dLbl>
            <c:dLbl>
              <c:idx val="15"/>
              <c:layout>
                <c:manualLayout>
                  <c:x val="1.8679618195467988E-2"/>
                  <c:y val="0.1022222222222222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5C32-4293-8D3D-2F76DA07A176}"/>
                </c:ext>
              </c:extLst>
            </c:dLbl>
            <c:dLbl>
              <c:idx val="16"/>
              <c:layout>
                <c:manualLayout>
                  <c:x val="4.514241063904758E-2"/>
                  <c:y val="-0.1066666666666666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5C32-4293-8D3D-2F76DA07A176}"/>
                </c:ext>
              </c:extLst>
            </c:dLbl>
            <c:dLbl>
              <c:idx val="17"/>
              <c:layout>
                <c:manualLayout>
                  <c:x val="5.4482219736781627E-2"/>
                  <c:y val="8.222222222222222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5C32-4293-8D3D-2F76DA07A176}"/>
                </c:ext>
              </c:extLst>
            </c:dLbl>
            <c:dLbl>
              <c:idx val="18"/>
              <c:layout>
                <c:manualLayout>
                  <c:x val="-6.6935298533760346E-2"/>
                  <c:y val="-8.44444444444444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4010954466552217"/>
          <c:y val="8.3593621826179756E-2"/>
          <c:w val="0.51978091066895571"/>
          <c:h val="0.82343775692435062"/>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rgbClr val="C00000"/>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818741415248208"/>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3.4821052155800017E-2"/>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22890927943593517"/>
                  <c:y val="2.3437498558224745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4704107901658628"/>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8057023196289115"/>
                  <c:y val="-2.578124841404720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5.6591941927207328E-3"/>
                  <c:y val="0.121874992502768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4.7499138248475903E-2"/>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7.751884524480325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2592545823105797"/>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352392477348953"/>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0.10343231642187953"/>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7.774658762122913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7.3972587739352183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1.9232872812231596E-2"/>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1.3315065793083412E-2"/>
                  <c:y val="9.140624437707632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9.6164364061157998E-2"/>
                  <c:y val="4.687499711644949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1.9232872812231596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0</c:v>
                </c:pt>
                <c:pt idx="1">
                  <c:v>2</c:v>
                </c:pt>
                <c:pt idx="2" formatCode="General">
                  <c:v>1</c:v>
                </c:pt>
                <c:pt idx="3" formatCode="General">
                  <c:v>2</c:v>
                </c:pt>
                <c:pt idx="4" formatCode="General">
                  <c:v>0</c:v>
                </c:pt>
                <c:pt idx="5" formatCode="General">
                  <c:v>8</c:v>
                </c:pt>
                <c:pt idx="6" formatCode="General">
                  <c:v>71</c:v>
                </c:pt>
                <c:pt idx="7" formatCode="General">
                  <c:v>5</c:v>
                </c:pt>
                <c:pt idx="8" formatCode="General">
                  <c:v>1</c:v>
                </c:pt>
                <c:pt idx="9">
                  <c:v>65</c:v>
                </c:pt>
                <c:pt idx="10" formatCode="General">
                  <c:v>0</c:v>
                </c:pt>
                <c:pt idx="11" formatCode="General">
                  <c:v>4</c:v>
                </c:pt>
                <c:pt idx="12">
                  <c:v>0</c:v>
                </c:pt>
                <c:pt idx="13" formatCode="General">
                  <c:v>439</c:v>
                </c:pt>
                <c:pt idx="14" formatCode="General">
                  <c:v>8</c:v>
                </c:pt>
                <c:pt idx="15" formatCode="General">
                  <c:v>0</c:v>
                </c:pt>
                <c:pt idx="16" formatCode="General">
                  <c:v>21</c:v>
                </c:pt>
                <c:pt idx="17" formatCode="General">
                  <c:v>752</c:v>
                </c:pt>
                <c:pt idx="18" formatCode="General">
                  <c:v>0</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32</c:v>
                </c:pt>
                <c:pt idx="1">
                  <c:v>32</c:v>
                </c:pt>
                <c:pt idx="2">
                  <c:v>59</c:v>
                </c:pt>
                <c:pt idx="3">
                  <c:v>47</c:v>
                </c:pt>
                <c:pt idx="4">
                  <c:v>59</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General</c:formatCode>
                <c:ptCount val="21"/>
                <c:pt idx="0" formatCode="0%">
                  <c:v>0.38709677419354799</c:v>
                </c:pt>
                <c:pt idx="2" formatCode="0%">
                  <c:v>0.17142857142857101</c:v>
                </c:pt>
                <c:pt idx="3" formatCode="0%">
                  <c:v>9.7435897435897395E-2</c:v>
                </c:pt>
                <c:pt idx="4" formatCode="0%">
                  <c:v>3.3434650455927001E-2</c:v>
                </c:pt>
                <c:pt idx="5" formatCode="0%">
                  <c:v>3.1847133757961797E-2</c:v>
                </c:pt>
                <c:pt idx="6" formatCode="0%">
                  <c:v>1.8633540372670801E-2</c:v>
                </c:pt>
                <c:pt idx="7" formatCode="0%">
                  <c:v>-1.43540669856459E-2</c:v>
                </c:pt>
                <c:pt idx="8" formatCode="0%">
                  <c:v>-0.02</c:v>
                </c:pt>
                <c:pt idx="9" formatCode="0%">
                  <c:v>-2.7173913043478298E-2</c:v>
                </c:pt>
                <c:pt idx="10" formatCode="0%">
                  <c:v>-4.8275862068965503E-2</c:v>
                </c:pt>
                <c:pt idx="11" formatCode="0%">
                  <c:v>-5.2631578947368397E-2</c:v>
                </c:pt>
                <c:pt idx="12" formatCode="0%">
                  <c:v>-5.99078341013825E-2</c:v>
                </c:pt>
                <c:pt idx="13" formatCode="0%">
                  <c:v>-8.5106382978723402E-2</c:v>
                </c:pt>
                <c:pt idx="14" formatCode="0%">
                  <c:v>-9.6153846153846201E-2</c:v>
                </c:pt>
                <c:pt idx="15" formatCode="0%">
                  <c:v>-0.12755102040816299</c:v>
                </c:pt>
                <c:pt idx="16" formatCode="0%">
                  <c:v>-0.15384615384615399</c:v>
                </c:pt>
                <c:pt idx="17" formatCode="0%">
                  <c:v>-0.19469026548672599</c:v>
                </c:pt>
                <c:pt idx="18" formatCode="0%">
                  <c:v>-0.21768707482993199</c:v>
                </c:pt>
                <c:pt idx="19" formatCode="0%">
                  <c:v>-0.33333333333333298</c:v>
                </c:pt>
                <c:pt idx="20" formatCode="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1">
                  <c:v>0.25531914893617003</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0">
                  <c:v>0.246991766941102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General</c:formatCode>
                <c:ptCount val="21"/>
                <c:pt idx="0" formatCode="0%">
                  <c:v>2.5999999999999999E-2</c:v>
                </c:pt>
                <c:pt idx="2" formatCode="0%">
                  <c:v>0.05</c:v>
                </c:pt>
                <c:pt idx="3" formatCode="0%">
                  <c:v>7.4999999999999997E-2</c:v>
                </c:pt>
                <c:pt idx="4" formatCode="0%">
                  <c:v>7.9000000000000001E-2</c:v>
                </c:pt>
                <c:pt idx="5" formatCode="0%">
                  <c:v>9.2999999999999999E-2</c:v>
                </c:pt>
                <c:pt idx="6" formatCode="0%">
                  <c:v>0.10199999999999999</c:v>
                </c:pt>
                <c:pt idx="7" formatCode="0%">
                  <c:v>0.106</c:v>
                </c:pt>
                <c:pt idx="8" formatCode="0%">
                  <c:v>0.11700000000000001</c:v>
                </c:pt>
                <c:pt idx="9" formatCode="0%">
                  <c:v>0.122</c:v>
                </c:pt>
                <c:pt idx="10" formatCode="0%">
                  <c:v>0.13700000000000001</c:v>
                </c:pt>
                <c:pt idx="11" formatCode="0%">
                  <c:v>0.16300000000000001</c:v>
                </c:pt>
                <c:pt idx="12" formatCode="0%">
                  <c:v>0.20599999999999999</c:v>
                </c:pt>
                <c:pt idx="13" formatCode="0%">
                  <c:v>0.24199999999999999</c:v>
                </c:pt>
                <c:pt idx="14">
                  <c:v>0.26100000000000001</c:v>
                </c:pt>
                <c:pt idx="15" formatCode="0%">
                  <c:v>0.28999999999999998</c:v>
                </c:pt>
                <c:pt idx="16" formatCode="0%">
                  <c:v>0.315</c:v>
                </c:pt>
                <c:pt idx="17" formatCode="0%">
                  <c:v>0.32</c:v>
                </c:pt>
                <c:pt idx="18" formatCode="0%">
                  <c:v>0.33600000000000002</c:v>
                </c:pt>
                <c:pt idx="19">
                  <c:v>0.34200000000000003</c:v>
                </c:pt>
                <c:pt idx="20">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
                  <c:v>4.8000000000000001E-2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569755167322835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2.2683339559131876E-2"/>
                  <c:y val="-1.648351790979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29-4FC8-BE21-8E53399C9AC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3955</c:v>
                </c:pt>
                <c:pt idx="1">
                  <c:v>2943</c:v>
                </c:pt>
                <c:pt idx="2">
                  <c:v>2927</c:v>
                </c:pt>
                <c:pt idx="3" formatCode="#,##0">
                  <c:v>1579</c:v>
                </c:pt>
                <c:pt idx="4" formatCode="#,##0">
                  <c:v>1969</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Cape May</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3.9062499999999944E-2"/>
                  <c:y val="0.119531242646946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0.38</c:v>
                </c:pt>
                <c:pt idx="1">
                  <c:v>0.37</c:v>
                </c:pt>
                <c:pt idx="2">
                  <c:v>0.06</c:v>
                </c:pt>
                <c:pt idx="3">
                  <c:v>0.05</c:v>
                </c:pt>
                <c:pt idx="4">
                  <c:v>0.09</c:v>
                </c:pt>
                <c:pt idx="5">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0</c:v>
                </c:pt>
                <c:pt idx="3">
                  <c:v>1</c:v>
                </c:pt>
                <c:pt idx="4">
                  <c:v>1</c:v>
                </c:pt>
                <c:pt idx="5">
                  <c:v>1</c:v>
                </c:pt>
                <c:pt idx="6">
                  <c:v>1</c:v>
                </c:pt>
                <c:pt idx="7">
                  <c:v>1</c:v>
                </c:pt>
                <c:pt idx="8">
                  <c:v>0</c:v>
                </c:pt>
                <c:pt idx="9">
                  <c:v>1</c:v>
                </c:pt>
                <c:pt idx="10">
                  <c:v>1</c:v>
                </c:pt>
                <c:pt idx="11">
                  <c:v>1</c:v>
                </c:pt>
                <c:pt idx="12">
                  <c:v>0</c:v>
                </c:pt>
                <c:pt idx="13">
                  <c:v>1</c:v>
                </c:pt>
                <c:pt idx="14">
                  <c:v>1</c:v>
                </c:pt>
                <c:pt idx="15">
                  <c:v>0</c:v>
                </c:pt>
                <c:pt idx="16">
                  <c:v>0</c:v>
                </c:pt>
                <c:pt idx="17">
                  <c:v>1</c:v>
                </c:pt>
                <c:pt idx="18">
                  <c:v>1</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8">
                  <c:v>0.159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0.105</c:v>
                </c:pt>
                <c:pt idx="1">
                  <c:v>0.10100000000000001</c:v>
                </c:pt>
                <c:pt idx="2">
                  <c:v>0.108</c:v>
                </c:pt>
                <c:pt idx="3">
                  <c:v>0.13500000000000001</c:v>
                </c:pt>
                <c:pt idx="4">
                  <c:v>0.159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0.17799999999999999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0.19600000000000001</c:v>
                </c:pt>
                <c:pt idx="1">
                  <c:v>0.13300000000000001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3">
                  <c:v>0.18</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0.192</c:v>
                </c:pt>
                <c:pt idx="1">
                  <c:v>0.14499999999999999</c:v>
                </c:pt>
                <c:pt idx="2">
                  <c:v>0.186</c:v>
                </c:pt>
                <c:pt idx="3">
                  <c:v>0.18099999999999999</c:v>
                </c:pt>
                <c:pt idx="4">
                  <c:v>0.18</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0.217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Wildwood </c:v>
                </c:pt>
                <c:pt idx="1">
                  <c:v>Cape May </c:v>
                </c:pt>
                <c:pt idx="2">
                  <c:v>Wildwood Crest</c:v>
                </c:pt>
                <c:pt idx="3">
                  <c:v>Cape May Point </c:v>
                </c:pt>
                <c:pt idx="4">
                  <c:v>Lower township</c:v>
                </c:pt>
                <c:pt idx="5">
                  <c:v>Ocean City </c:v>
                </c:pt>
                <c:pt idx="6">
                  <c:v>Sea Isle City </c:v>
                </c:pt>
                <c:pt idx="7">
                  <c:v>West Cape May </c:v>
                </c:pt>
                <c:pt idx="8">
                  <c:v>Middle township</c:v>
                </c:pt>
                <c:pt idx="9">
                  <c:v>Dennis </c:v>
                </c:pt>
              </c:strCache>
            </c:strRef>
          </c:cat>
          <c:val>
            <c:numRef>
              <c:f>Sheet1!$B$2:$B$11</c:f>
              <c:numCache>
                <c:formatCode>0.00%</c:formatCode>
                <c:ptCount val="10"/>
                <c:pt idx="0">
                  <c:v>0.158</c:v>
                </c:pt>
                <c:pt idx="1">
                  <c:v>7.1999999999999995E-2</c:v>
                </c:pt>
                <c:pt idx="2">
                  <c:v>6.7000000000000004E-2</c:v>
                </c:pt>
                <c:pt idx="3">
                  <c:v>6.3E-2</c:v>
                </c:pt>
                <c:pt idx="4">
                  <c:v>5.7000000000000002E-2</c:v>
                </c:pt>
                <c:pt idx="5">
                  <c:v>5.0999999999999997E-2</c:v>
                </c:pt>
                <c:pt idx="6">
                  <c:v>3.7999999999999999E-2</c:v>
                </c:pt>
                <c:pt idx="7">
                  <c:v>3.5000000000000003E-2</c:v>
                </c:pt>
                <c:pt idx="8">
                  <c:v>3.4000000000000002E-2</c:v>
                </c:pt>
                <c:pt idx="9">
                  <c:v>3.1E-2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Cape May county avg 4.7%</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Wildwood </c:v>
                </c:pt>
                <c:pt idx="1">
                  <c:v>Cape May </c:v>
                </c:pt>
                <c:pt idx="2">
                  <c:v>Wildwood Crest</c:v>
                </c:pt>
                <c:pt idx="3">
                  <c:v>Cape May Point </c:v>
                </c:pt>
                <c:pt idx="4">
                  <c:v>Lower township</c:v>
                </c:pt>
                <c:pt idx="5">
                  <c:v>Ocean City </c:v>
                </c:pt>
                <c:pt idx="6">
                  <c:v>Sea Isle City </c:v>
                </c:pt>
                <c:pt idx="7">
                  <c:v>West Cape May </c:v>
                </c:pt>
                <c:pt idx="8">
                  <c:v>Middle township</c:v>
                </c:pt>
                <c:pt idx="9">
                  <c:v>Dennis </c:v>
                </c:pt>
              </c:strCache>
            </c:strRef>
          </c:cat>
          <c:val>
            <c:numRef>
              <c:f>Sheet1!$C$2:$C$11</c:f>
              <c:numCache>
                <c:formatCode>0%</c:formatCode>
                <c:ptCount val="10"/>
                <c:pt idx="0">
                  <c:v>4.7E-2</c:v>
                </c:pt>
                <c:pt idx="1">
                  <c:v>4.7E-2</c:v>
                </c:pt>
                <c:pt idx="2">
                  <c:v>4.7E-2</c:v>
                </c:pt>
                <c:pt idx="3">
                  <c:v>4.7E-2</c:v>
                </c:pt>
                <c:pt idx="4">
                  <c:v>4.7E-2</c:v>
                </c:pt>
                <c:pt idx="5">
                  <c:v>4.7E-2</c:v>
                </c:pt>
                <c:pt idx="6">
                  <c:v>4.7E-2</c:v>
                </c:pt>
                <c:pt idx="7">
                  <c:v>4.7E-2</c:v>
                </c:pt>
                <c:pt idx="8">
                  <c:v>4.7E-2</c:v>
                </c:pt>
                <c:pt idx="9">
                  <c:v>4.7E-2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533757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0.19400000000000001</c:v>
                </c:pt>
                <c:pt idx="1">
                  <c:v>0.17</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0</c:formatCode>
                <c:ptCount val="21"/>
                <c:pt idx="1">
                  <c:v>2411</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
                  <c:v>2359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0"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2">
                  <c:v>116</c:v>
                </c:pt>
                <c:pt idx="3">
                  <c:v>126</c:v>
                </c:pt>
                <c:pt idx="4">
                  <c:v>171</c:v>
                </c:pt>
                <c:pt idx="5">
                  <c:v>196</c:v>
                </c:pt>
                <c:pt idx="6">
                  <c:v>386</c:v>
                </c:pt>
                <c:pt idx="7">
                  <c:v>404</c:v>
                </c:pt>
                <c:pt idx="8">
                  <c:v>418</c:v>
                </c:pt>
                <c:pt idx="9">
                  <c:v>459</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1">
                  <c:v>97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0.89700000000000002</c:v>
                </c:pt>
                <c:pt idx="1">
                  <c:v>0.90900000000000003</c:v>
                </c:pt>
                <c:pt idx="2">
                  <c:v>0.91800000000000004</c:v>
                </c:pt>
                <c:pt idx="3">
                  <c:v>0.92200000000000004</c:v>
                </c:pt>
                <c:pt idx="4">
                  <c:v>0.91500000000000004</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0.65847</cdr:x>
      <cdr:y>0.23324</cdr:y>
    </cdr:from>
    <cdr:to>
      <cdr:x>1</cdr:x>
      <cdr:y>0.3014</cdr:y>
    </cdr:to>
    <cdr:sp macro="" textlink="">
      <cdr:nvSpPr>
        <cdr:cNvPr id="2" name="Rectangle 1"/>
        <cdr:cNvSpPr/>
      </cdr:nvSpPr>
      <cdr:spPr>
        <a:xfrm xmlns:a="http://schemas.openxmlformats.org/drawingml/2006/main">
          <a:off x="8128000" y="1263845"/>
          <a:ext cx="2775953" cy="36933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FF0000"/>
              </a:solidFill>
              <a:latin typeface="Calibri" panose="020F0502020204030204" pitchFamily="34" charset="0"/>
            </a:rPr>
            <a:t>The data are not available.</a:t>
          </a:r>
          <a:r>
            <a:rPr lang="en-US" dirty="0"/>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www.hcdnnj.org/assets/documents/atlantic%20co%20resource%20guide.pdf" TargetMode="External"/><Relationship Id="rId3" Type="http://schemas.openxmlformats.org/officeDocument/2006/relationships/hyperlink" Target="https://www.capeatlanticresourcenet.org/" TargetMode="External"/><Relationship Id="rId7" Type="http://schemas.openxmlformats.org/officeDocument/2006/relationships/hyperlink" Target="http://mhaac.info/family-support-services.html"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thearcatlantic.org/services/" TargetMode="External"/><Relationship Id="rId5" Type="http://schemas.openxmlformats.org/officeDocument/2006/relationships/hyperlink" Target="https://www.centerffs.org/counties/atlantic-county" TargetMode="External"/><Relationship Id="rId4" Type="http://schemas.openxmlformats.org/officeDocument/2006/relationships/hyperlink" Target="http://www.jfsatlantic.org/" TargetMode="External"/><Relationship Id="rId9"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Wildwood has the lowest proportion of residents who speak English-only, while West Cape</a:t>
            </a:r>
            <a:r>
              <a:rPr lang="en-US" sz="1200" kern="1200" baseline="0" dirty="0" smtClean="0">
                <a:solidFill>
                  <a:schemeClr val="tx1"/>
                </a:solidFill>
                <a:effectLst/>
                <a:latin typeface="+mn-lt"/>
                <a:ea typeface="+mn-ea"/>
                <a:cs typeface="+mn-cs"/>
              </a:rPr>
              <a:t> May </a:t>
            </a:r>
            <a:r>
              <a:rPr lang="en-US" sz="1200" kern="1200" dirty="0" smtClean="0">
                <a:solidFill>
                  <a:schemeClr val="tx1"/>
                </a:solidFill>
                <a:effectLst/>
                <a:latin typeface="+mn-lt"/>
                <a:ea typeface="+mn-ea"/>
                <a:cs typeface="+mn-cs"/>
              </a:rPr>
              <a:t>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Lower</a:t>
            </a:r>
            <a:r>
              <a:rPr lang="en-US" sz="1200" kern="1200" baseline="0" dirty="0" smtClean="0">
                <a:solidFill>
                  <a:schemeClr val="tx1"/>
                </a:solidFill>
                <a:effectLst/>
                <a:latin typeface="+mn-lt"/>
                <a:ea typeface="+mn-ea"/>
                <a:cs typeface="+mn-cs"/>
              </a:rPr>
              <a:t> Township, Middle Township and Upper Township </a:t>
            </a:r>
            <a:r>
              <a:rPr lang="en-US" sz="1200" kern="1200" dirty="0" smtClean="0">
                <a:solidFill>
                  <a:schemeClr val="tx1"/>
                </a:solidFill>
                <a:effectLst/>
                <a:latin typeface="+mn-lt"/>
                <a:ea typeface="+mn-ea"/>
                <a:cs typeface="+mn-cs"/>
              </a:rPr>
              <a:t>have 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606</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107</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a</a:t>
            </a:r>
            <a:r>
              <a:rPr lang="en-US" sz="1200" kern="1200" baseline="0" dirty="0" smtClean="0">
                <a:solidFill>
                  <a:schemeClr val="tx1"/>
                </a:solidFill>
                <a:effectLst/>
                <a:latin typeface="+mn-lt"/>
                <a:ea typeface="+mn-ea"/>
                <a:cs typeface="+mn-cs"/>
              </a:rPr>
              <a:t> higher</a:t>
            </a:r>
            <a:r>
              <a:rPr lang="en-US" sz="1200" kern="1200" dirty="0" smtClean="0">
                <a:solidFill>
                  <a:schemeClr val="tx1"/>
                </a:solidFill>
                <a:effectLst/>
                <a:latin typeface="+mn-lt"/>
                <a:ea typeface="+mn-ea"/>
                <a:cs typeface="+mn-cs"/>
              </a:rPr>
              <a:t>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tended to remain</a:t>
            </a:r>
            <a:r>
              <a:rPr lang="en-US" sz="1200" kern="1200" baseline="0" dirty="0" smtClean="0">
                <a:solidFill>
                  <a:schemeClr val="tx1"/>
                </a:solidFill>
                <a:effectLst/>
                <a:latin typeface="+mn-lt"/>
                <a:ea typeface="+mn-ea"/>
                <a:cs typeface="+mn-cs"/>
              </a:rPr>
              <a:t> mostly steady </a:t>
            </a:r>
            <a:r>
              <a:rPr lang="en-US" sz="1200" kern="1200" dirty="0" smtClean="0">
                <a:solidFill>
                  <a:schemeClr val="tx1"/>
                </a:solidFill>
                <a:effectLst/>
                <a:latin typeface="+mn-lt"/>
                <a:ea typeface="+mn-ea"/>
                <a:cs typeface="+mn-cs"/>
              </a:rPr>
              <a:t>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Woodbine and Wildwood 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a:t>
            </a:r>
            <a:r>
              <a:rPr lang="en-US" sz="1200" kern="1200" baseline="0" dirty="0" smtClean="0">
                <a:solidFill>
                  <a:schemeClr val="tx1"/>
                </a:solidFill>
                <a:effectLst/>
                <a:latin typeface="+mn-lt"/>
                <a:ea typeface="+mn-ea"/>
                <a:cs typeface="+mn-cs"/>
              </a:rPr>
              <a:t> than </a:t>
            </a:r>
            <a:r>
              <a:rPr lang="en-US" sz="1200" kern="1200" dirty="0" smtClean="0">
                <a:solidFill>
                  <a:schemeClr val="tx1"/>
                </a:solidFill>
                <a:effectLst/>
                <a:latin typeface="+mn-lt"/>
                <a:ea typeface="+mn-ea"/>
                <a:cs typeface="+mn-cs"/>
              </a:rPr>
              <a:t>the national median and lower than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Woodbine and Wildwood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similar to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decrease 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 the state average and the U.S.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low side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around as expected for infant, toddler,</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PreK</a:t>
            </a:r>
            <a:r>
              <a:rPr lang="en-US" sz="1200" kern="1200" baseline="0" dirty="0" smtClean="0">
                <a:solidFill>
                  <a:schemeClr val="tx1"/>
                </a:solidFill>
                <a:effectLst/>
                <a:latin typeface="+mn-lt"/>
                <a:ea typeface="+mn-ea"/>
                <a:cs typeface="+mn-cs"/>
              </a:rPr>
              <a:t> childcare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shorter 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a:t>
            </a:r>
            <a:r>
              <a:rPr lang="en-US" sz="1200" kern="1200" baseline="0" dirty="0" smtClean="0">
                <a:solidFill>
                  <a:schemeClr val="tx1"/>
                </a:solidFill>
                <a:effectLst/>
                <a:latin typeface="+mn-lt"/>
                <a:ea typeface="+mn-ea"/>
                <a:cs typeface="+mn-cs"/>
              </a:rPr>
              <a:t> slightly </a:t>
            </a:r>
            <a:r>
              <a:rPr lang="en-US" sz="1200" kern="1200" dirty="0" smtClean="0">
                <a:solidFill>
                  <a:schemeClr val="tx1"/>
                </a:solidFill>
                <a:effectLst/>
                <a:latin typeface="+mn-lt"/>
                <a:ea typeface="+mn-ea"/>
                <a:cs typeface="+mn-cs"/>
              </a:rPr>
              <a:t>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North Wildwood and Sea</a:t>
            </a:r>
            <a:r>
              <a:rPr lang="en-US" sz="1200" kern="1200" baseline="0" dirty="0" smtClean="0">
                <a:solidFill>
                  <a:schemeClr val="tx1"/>
                </a:solidFill>
                <a:effectLst/>
                <a:latin typeface="+mn-lt"/>
                <a:ea typeface="+mn-ea"/>
                <a:cs typeface="+mn-cs"/>
              </a:rPr>
              <a:t> Isle City </a:t>
            </a:r>
            <a:r>
              <a:rPr lang="en-US" sz="1200" kern="1200" dirty="0" smtClean="0">
                <a:solidFill>
                  <a:schemeClr val="tx1"/>
                </a:solidFill>
                <a:effectLst/>
                <a:latin typeface="+mn-lt"/>
                <a:ea typeface="+mn-ea"/>
                <a:cs typeface="+mn-cs"/>
              </a:rPr>
              <a:t>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below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decrease, with an</a:t>
            </a:r>
            <a:r>
              <a:rPr lang="en-US" sz="1200" kern="1200" baseline="0" dirty="0" smtClean="0">
                <a:solidFill>
                  <a:schemeClr val="tx1"/>
                </a:solidFill>
                <a:effectLst/>
                <a:latin typeface="+mn-lt"/>
                <a:ea typeface="+mn-ea"/>
                <a:cs typeface="+mn-cs"/>
              </a:rPr>
              <a:t> increase in 2018, </a:t>
            </a:r>
            <a:r>
              <a:rPr lang="en-US" sz="1200" kern="1200" dirty="0" smtClean="0">
                <a:solidFill>
                  <a:schemeClr val="tx1"/>
                </a:solidFill>
                <a:effectLst/>
                <a:latin typeface="+mn-lt"/>
                <a:ea typeface="+mn-ea"/>
                <a:cs typeface="+mn-cs"/>
              </a:rPr>
              <a:t>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Wildwood Crest and North Wildwood 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Note:</a:t>
            </a:r>
            <a:r>
              <a:rPr lang="en-US" sz="1200" kern="120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vary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There is no data available</a:t>
            </a:r>
            <a:r>
              <a:rPr lang="en-US" sz="1200" kern="1200" baseline="0" dirty="0" smtClean="0">
                <a:solidFill>
                  <a:schemeClr val="tx1"/>
                </a:solidFill>
                <a:effectLst/>
                <a:latin typeface="+mn-lt"/>
                <a:ea typeface="+mn-ea"/>
                <a:cs typeface="+mn-cs"/>
              </a:rPr>
              <a:t> for Cape May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increased slightly 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White residents, and lower proportions of Black/African</a:t>
            </a:r>
            <a:r>
              <a:rPr lang="en-US" sz="1200" kern="1200" baseline="0" dirty="0" smtClean="0">
                <a:solidFill>
                  <a:schemeClr val="tx1"/>
                </a:solidFill>
                <a:effectLst/>
                <a:latin typeface="+mn-lt"/>
                <a:ea typeface="+mn-ea"/>
                <a:cs typeface="+mn-cs"/>
              </a:rPr>
              <a:t> American, American Indian/Alaska Native, Asian, “Other,” and Hispanic/Latino</a:t>
            </a:r>
            <a:r>
              <a:rPr lang="en-US" sz="1200" kern="1200" dirty="0" smtClean="0">
                <a:solidFill>
                  <a:schemeClr val="tx1"/>
                </a:solidFill>
                <a:effectLst/>
                <a:latin typeface="+mn-lt"/>
                <a:ea typeface="+mn-ea"/>
                <a:cs typeface="+mn-cs"/>
              </a:rPr>
              <a:t> 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higher than the state's rate, and tends to follow a similar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males</a:t>
            </a:r>
            <a:r>
              <a:rPr lang="en-US" sz="1200" kern="1200" baseline="0" dirty="0" smtClean="0">
                <a:solidFill>
                  <a:schemeClr val="tx1"/>
                </a:solidFill>
                <a:effectLst/>
                <a:latin typeface="+mn-lt"/>
                <a:ea typeface="+mn-ea"/>
                <a:cs typeface="+mn-cs"/>
              </a:rPr>
              <a:t> tend to have a lower median income and females tend to have a higher median income than the state, and both males and females tend to have a higher median income than the country.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varied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$1-2K more than </a:t>
            </a:r>
            <a:r>
              <a:rPr lang="en-US" sz="1200" kern="1200" dirty="0" smtClean="0">
                <a:solidFill>
                  <a:schemeClr val="tx1"/>
                </a:solidFill>
                <a:effectLst/>
                <a:latin typeface="+mn-lt"/>
                <a:ea typeface="+mn-ea"/>
                <a:cs typeface="+mn-cs"/>
              </a:rPr>
              <a:t>women with the exception of 2019 when women earned about</a:t>
            </a:r>
            <a:r>
              <a:rPr lang="en-US" sz="1200" kern="1200" baseline="0" dirty="0" smtClean="0">
                <a:solidFill>
                  <a:schemeClr val="tx1"/>
                </a:solidFill>
                <a:effectLst/>
                <a:latin typeface="+mn-lt"/>
                <a:ea typeface="+mn-ea"/>
                <a:cs typeface="+mn-cs"/>
              </a:rPr>
              <a:t> $1K more than men</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aggravated assault,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most nonviolent crimes were attributed to larceny.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remain mostly steady over time, and is generally higher than 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all ethnic/racial groups appears fairly steady.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a:t>
            </a:r>
            <a:r>
              <a:rPr lang="en-US" sz="1200" kern="1200" baseline="0" dirty="0" smtClean="0">
                <a:solidFill>
                  <a:schemeClr val="tx1"/>
                </a:solidFill>
                <a:effectLst/>
                <a:latin typeface="+mn-lt"/>
                <a:ea typeface="+mn-ea"/>
                <a:cs typeface="+mn-cs"/>
              </a:rPr>
              <a:t> vary</a:t>
            </a:r>
            <a:r>
              <a:rPr lang="en-US" sz="1200" kern="1200" dirty="0" smtClean="0">
                <a:solidFill>
                  <a:schemeClr val="tx1"/>
                </a:solidFill>
                <a:effectLst/>
                <a:latin typeface="+mn-lt"/>
                <a:ea typeface="+mn-ea"/>
                <a:cs typeface="+mn-cs"/>
              </a:rPr>
              <a:t> 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Lower and Middle Township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a:t>
            </a:r>
            <a:r>
              <a:rPr lang="en-US" sz="1200" kern="1200" baseline="0" dirty="0" smtClean="0">
                <a:solidFill>
                  <a:schemeClr val="tx1"/>
                </a:solidFill>
                <a:effectLst/>
                <a:latin typeface="+mn-lt"/>
                <a:ea typeface="+mn-ea"/>
                <a:cs typeface="+mn-cs"/>
              </a:rPr>
              <a:t> harassment</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25.53% change indicates an increase 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24.7 change indicates an decreasing trend in overdose deaths as a proportion of the population in this county.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2014-2018, the shifting line indicates that a varying number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have been dying of overdoses over time in this county.</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alcohol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a:t>
            </a:r>
            <a:r>
              <a:rPr lang="en-US" sz="1200" kern="1200" baseline="0" dirty="0" smtClean="0">
                <a:solidFill>
                  <a:schemeClr val="tx1"/>
                </a:solidFill>
                <a:effectLst/>
                <a:latin typeface="+mn-lt"/>
                <a:ea typeface="+mn-ea"/>
                <a:cs typeface="+mn-cs"/>
              </a:rPr>
              <a:t> there are a variety of mental health programs available.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Wildwood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composed of mostly White residents.</a:t>
            </a:r>
            <a:r>
              <a:rPr lang="en-US" sz="1200" kern="1200" baseline="0" dirty="0" smtClean="0">
                <a:solidFill>
                  <a:schemeClr val="tx1"/>
                </a:solidFill>
                <a:effectLst/>
                <a:latin typeface="+mn-lt"/>
                <a:ea typeface="+mn-ea"/>
                <a:cs typeface="+mn-cs"/>
              </a:rPr>
              <a:t> Woodbine is composed of mostly White residents as well, but with a higher proportion of Black/African American and Hispanic/Latino </a:t>
            </a:r>
            <a:r>
              <a:rPr lang="en-US" sz="1200" kern="1200" dirty="0" smtClean="0">
                <a:solidFill>
                  <a:schemeClr val="tx1"/>
                </a:solidFill>
                <a:effectLst/>
                <a:latin typeface="+mn-lt"/>
                <a:ea typeface="+mn-ea"/>
                <a:cs typeface="+mn-cs"/>
              </a:rPr>
              <a:t>residents.</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lower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remained</a:t>
            </a:r>
            <a:r>
              <a:rPr lang="en-US" sz="1200" kern="1200" baseline="0" dirty="0" smtClean="0">
                <a:solidFill>
                  <a:schemeClr val="tx1"/>
                </a:solidFill>
                <a:effectLst/>
                <a:latin typeface="+mn-lt"/>
                <a:ea typeface="+mn-ea"/>
                <a:cs typeface="+mn-cs"/>
              </a:rPr>
              <a:t> mostly steady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 residents reported diagnosed depression most frequently.</a:t>
            </a:r>
          </a:p>
          <a:p>
            <a:pPr lvl="0"/>
            <a:r>
              <a:rPr lang="en-US" sz="1200" kern="1200" dirty="0" smtClean="0">
                <a:solidFill>
                  <a:schemeClr val="tx1"/>
                </a:solidFill>
                <a:effectLst/>
                <a:latin typeface="+mn-lt"/>
                <a:ea typeface="+mn-ea"/>
                <a:cs typeface="+mn-cs"/>
              </a:rPr>
              <a:t>Diagnosed depression was reported by Women at a lower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Multiple sources identified: </a:t>
            </a:r>
          </a:p>
          <a:p>
            <a:pPr defTabSz="904046">
              <a:defRPr/>
            </a:pPr>
            <a:r>
              <a:rPr lang="en-US" dirty="0" smtClean="0">
                <a:hlinkClick r:id="rId3"/>
              </a:rPr>
              <a:t>https://www.capeatlanticresourcenet.org/</a:t>
            </a:r>
            <a:endParaRPr lang="en-US" dirty="0" smtClean="0"/>
          </a:p>
          <a:p>
            <a:pPr defTabSz="904046">
              <a:defRPr/>
            </a:pPr>
            <a:r>
              <a:rPr lang="en-US" dirty="0" smtClean="0">
                <a:hlinkClick r:id="rId4"/>
              </a:rPr>
              <a:t>http://www.jfsatlantic.org/</a:t>
            </a:r>
            <a:endParaRPr lang="en-US" dirty="0" smtClean="0"/>
          </a:p>
          <a:p>
            <a:pPr defTabSz="904046">
              <a:defRPr/>
            </a:pPr>
            <a:r>
              <a:rPr lang="en-US" dirty="0" smtClean="0">
                <a:hlinkClick r:id="rId5"/>
              </a:rPr>
              <a:t>https://www.centerffs.org/counties/atlantic-county</a:t>
            </a:r>
            <a:endParaRPr lang="en-US" dirty="0" smtClean="0"/>
          </a:p>
          <a:p>
            <a:pPr defTabSz="904046">
              <a:defRPr/>
            </a:pPr>
            <a:r>
              <a:rPr lang="en-US" dirty="0" smtClean="0">
                <a:hlinkClick r:id="rId6"/>
              </a:rPr>
              <a:t>https://thearcatlantic.org/services/</a:t>
            </a:r>
            <a:endParaRPr lang="en-US" dirty="0" smtClean="0"/>
          </a:p>
          <a:p>
            <a:pPr defTabSz="904046">
              <a:defRPr/>
            </a:pPr>
            <a:r>
              <a:rPr lang="en-US" dirty="0" smtClean="0">
                <a:hlinkClick r:id="rId7"/>
              </a:rPr>
              <a:t>http://mhaac.info/family-support-services.html</a:t>
            </a:r>
            <a:endParaRPr lang="en-US" dirty="0" smtClean="0"/>
          </a:p>
          <a:p>
            <a:pPr defTabSz="904046">
              <a:defRPr/>
            </a:pPr>
            <a:r>
              <a:rPr lang="en-US" dirty="0" smtClean="0">
                <a:hlinkClick r:id="rId8"/>
              </a:rPr>
              <a:t>https://www.hcdnnj.org/assets/documents/atlantic%20co%20resource%20guide.pdf</a:t>
            </a:r>
            <a:endParaRPr lang="en-US" dirty="0" smtClean="0"/>
          </a:p>
          <a:p>
            <a:pPr defTabSz="904046">
              <a:defRPr/>
            </a:pPr>
            <a:endParaRPr lang="en-US" dirty="0" smtClean="0"/>
          </a:p>
          <a:p>
            <a:pPr defTabSz="904046">
              <a:defRPr/>
            </a:pPr>
            <a:r>
              <a:rPr lang="en-US" dirty="0" smtClean="0"/>
              <a:t>16.2. </a:t>
            </a:r>
            <a:r>
              <a:rPr lang="en-US" dirty="0" smtClean="0">
                <a:hlinkClick r:id="rId9"/>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decrease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Wildwood</a:t>
            </a:r>
            <a:r>
              <a:rPr lang="en-US" sz="1200" kern="1200" baseline="0" dirty="0" smtClean="0">
                <a:solidFill>
                  <a:schemeClr val="tx1"/>
                </a:solidFill>
                <a:effectLst/>
                <a:latin typeface="+mn-lt"/>
                <a:ea typeface="+mn-ea"/>
                <a:cs typeface="+mn-cs"/>
              </a:rPr>
              <a:t> and Cape May</a:t>
            </a:r>
            <a:r>
              <a:rPr lang="en-US" sz="1200" kern="1200" dirty="0" smtClean="0">
                <a:solidFill>
                  <a:schemeClr val="tx1"/>
                </a:solidFill>
                <a:effectLst/>
                <a:latin typeface="+mn-lt"/>
                <a:ea typeface="+mn-ea"/>
                <a:cs typeface="+mn-cs"/>
              </a:rPr>
              <a:t>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5638800"/>
            <a:ext cx="3454400" cy="954107"/>
          </a:xfrm>
          <a:prstGeom prst="rect">
            <a:avLst/>
          </a:prstGeom>
          <a:noFill/>
        </p:spPr>
        <p:txBody>
          <a:bodyPr wrap="square" rtlCol="0">
            <a:spAutoFit/>
          </a:bodyPr>
          <a:lstStyle/>
          <a:p>
            <a:pPr algn="ctr"/>
            <a:r>
              <a:rPr lang="en-US" sz="3200" b="0" dirty="0" smtClean="0">
                <a:solidFill>
                  <a:schemeClr val="bg1"/>
                </a:solidFill>
                <a:latin typeface="Franklin Gothic Demi" panose="020B0703020102020204" pitchFamily="34" charset="0"/>
              </a:rPr>
              <a:t>Cape</a:t>
            </a:r>
            <a:r>
              <a:rPr lang="en-US" sz="3200" b="0" baseline="0" dirty="0" smtClean="0">
                <a:solidFill>
                  <a:schemeClr val="bg1"/>
                </a:solidFill>
                <a:latin typeface="Franklin Gothic Demi" panose="020B0703020102020204" pitchFamily="34" charset="0"/>
              </a:rPr>
              <a:t> May County</a:t>
            </a:r>
            <a:endParaRPr lang="en-US" sz="3200" b="0" dirty="0" smtClean="0">
              <a:solidFill>
                <a:schemeClr val="bg1"/>
              </a:solidFill>
              <a:latin typeface="Franklin Gothic Demi" panose="020B0703020102020204" pitchFamily="34" charset="0"/>
            </a:endParaRP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10" name="TextBox 9"/>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1460" y="914400"/>
            <a:ext cx="933450" cy="1400175"/>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23331" y="4493783"/>
            <a:ext cx="933450" cy="1400175"/>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4449" y="531384"/>
            <a:ext cx="933450" cy="1400175"/>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4449" y="531384"/>
            <a:ext cx="933450" cy="1400175"/>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99630" y="2682744"/>
            <a:ext cx="933450" cy="1400175"/>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3796" y="607584"/>
            <a:ext cx="933450" cy="1400175"/>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ape may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3400" y="477582"/>
            <a:ext cx="933450" cy="1400175"/>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71797" y="4950983"/>
            <a:ext cx="933450" cy="1400175"/>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6197" y="4813228"/>
            <a:ext cx="933450" cy="1400175"/>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8" name="TextBox 7"/>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cape may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26809" y="484409"/>
            <a:ext cx="933450" cy="1400175"/>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48971" y="315639"/>
            <a:ext cx="933450" cy="1400175"/>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13200" y="525839"/>
            <a:ext cx="933450" cy="1400175"/>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25170" y="749126"/>
            <a:ext cx="933450" cy="1400175"/>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87925" y="613256"/>
            <a:ext cx="933450" cy="1400175"/>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26375" y="430093"/>
            <a:ext cx="933450" cy="1400175"/>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9281" y="1035232"/>
            <a:ext cx="933450" cy="1400175"/>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8" name="TextBox 7"/>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8" name="TextBox 7"/>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8" name="TextBox 7"/>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8" name="TextBox 7"/>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5"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7" name="TextBox 6"/>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6" name="TextBox 5"/>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6" name="TextBox 5"/>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7.xml"/><Relationship Id="rId7" Type="http://schemas.openxmlformats.org/officeDocument/2006/relationships/image" Target="../media/image19.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76200" y="-381000"/>
            <a:ext cx="1303020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latin typeface="Franklin Gothic Medium Cond" panose="020B0606030402020204" pitchFamily="34" charset="0"/>
                </a:rPr>
                <a:t>Cape May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descr="Image result for cape may county nj map"/>
          <p:cNvPicPr/>
          <p:nvPr/>
        </p:nvPicPr>
        <p:blipFill>
          <a:blip r:embed="rId9">
            <a:extLst>
              <a:ext uri="{28A0092B-C50C-407E-A947-70E740481C1C}">
                <a14:useLocalDpi xmlns:a14="http://schemas.microsoft.com/office/drawing/2010/main" val="0"/>
              </a:ext>
            </a:extLst>
          </a:blip>
          <a:srcRect/>
          <a:stretch>
            <a:fillRect/>
          </a:stretch>
        </p:blipFill>
        <p:spPr bwMode="auto">
          <a:xfrm>
            <a:off x="6876991" y="4738263"/>
            <a:ext cx="1066800" cy="1752600"/>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90940957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055569147"/>
              </p:ext>
            </p:extLst>
          </p:nvPr>
        </p:nvGraphicFramePr>
        <p:xfrm>
          <a:off x="3438392" y="595336"/>
          <a:ext cx="8128000" cy="5805464"/>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518775198"/>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27889058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401403526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00888463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57550722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63255005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514196867"/>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74027127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smtClean="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1401250909"/>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cape may county nj map"/>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2209800" cy="4495800"/>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987552"/>
            <a:ext cx="5631473" cy="4800600"/>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585262761"/>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958080350"/>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870492174"/>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2684798551"/>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284893261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49766712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646660638"/>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317446564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17834830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190164441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99219761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60119408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667442530"/>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745630777"/>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42613210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64569112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050771172"/>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97736838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00236156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332173005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392355919"/>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819838" y="6053368"/>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86600" y="6053368"/>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359921862"/>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665171677"/>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2035040695"/>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235082274"/>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22931689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5237877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7111732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58292004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4172493295"/>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141198322"/>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7" name="Chart 6">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467216732"/>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659066131"/>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797566634"/>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2262242327"/>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94475508"/>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2039891662"/>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1034165252"/>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39557373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452933636"/>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1964520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72269237"/>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426951435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smtClean="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20133116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240152385"/>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a:t>
            </a:r>
            <a:r>
              <a:rPr lang="en-US" sz="900" dirty="0" err="1" smtClean="0"/>
              <a:t>NJGUNStat</a:t>
            </a:r>
            <a:r>
              <a:rPr lang="en-US" sz="900" dirty="0" smtClean="0"/>
              <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2558152375"/>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1317825840"/>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46008017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08145246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213207316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3506844910"/>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3551031821"/>
              </p:ext>
            </p:extLst>
          </p:nvPr>
        </p:nvGraphicFramePr>
        <p:xfrm>
          <a:off x="3581400" y="685801"/>
          <a:ext cx="8158625" cy="5715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426829256"/>
              </p:ext>
            </p:extLst>
          </p:nvPr>
        </p:nvGraphicFramePr>
        <p:xfrm>
          <a:off x="3429000" y="1157665"/>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90126856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715875565"/>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1878684570"/>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1282241251"/>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695911062"/>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345054520"/>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Cape May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1532204697"/>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Median 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093195492"/>
              </p:ext>
            </p:extLst>
          </p:nvPr>
        </p:nvGraphicFramePr>
        <p:xfrm>
          <a:off x="7620000" y="871911"/>
          <a:ext cx="4571999" cy="60164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87165956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2898650221"/>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374348303"/>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85659859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138998056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737842002"/>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27740725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72257018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54801578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87988986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54C57F-1DD9-465C-BDED-C49546D7E81F}"/>
              </a:ext>
            </a:extLst>
          </p:cNvPr>
          <p:cNvSpPr/>
          <p:nvPr/>
        </p:nvSpPr>
        <p:spPr>
          <a:xfrm>
            <a:off x="3525281" y="762210"/>
            <a:ext cx="4137442" cy="5989320"/>
          </a:xfrm>
          <a:prstGeom prst="rect">
            <a:avLst/>
          </a:prstGeom>
        </p:spPr>
        <p:txBody>
          <a:bodyPr wrap="square">
            <a:noAutofit/>
          </a:bodyPr>
          <a:lstStyle/>
          <a:p>
            <a:r>
              <a:rPr lang="en-US" sz="1400" spc="-20" dirty="0">
                <a:latin typeface="Franklin Gothic Medium" panose="020B0603020102020204" pitchFamily="34" charset="0"/>
              </a:rPr>
              <a:t>Jewish Family Service of Atlantic and Cape May Counties </a:t>
            </a:r>
            <a:r>
              <a:rPr lang="en-US" sz="1100" dirty="0">
                <a:solidFill>
                  <a:srgbClr val="C00000"/>
                </a:solidFill>
                <a:latin typeface="Franklin Gothic Medium" panose="020B0603020102020204" pitchFamily="34" charset="0"/>
              </a:rPr>
              <a:t>[Family Counseling]</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Center for Family Services</a:t>
            </a:r>
            <a:r>
              <a:rPr lang="en-US" sz="12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[Teen Center/Kinship/Parenting Support]</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 of Atlantic County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Intensive Family Support Services </a:t>
            </a:r>
            <a:r>
              <a:rPr lang="en-US" sz="1100" dirty="0">
                <a:solidFill>
                  <a:srgbClr val="C00000"/>
                </a:solidFill>
                <a:latin typeface="Franklin Gothic Medium" panose="020B0603020102020204" pitchFamily="34" charset="0"/>
              </a:rPr>
              <a:t>[Mental Health]</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Housing </a:t>
            </a:r>
            <a:r>
              <a:rPr lang="en-US" sz="1100" dirty="0" smtClean="0">
                <a:solidFill>
                  <a:srgbClr val="C00000"/>
                </a:solidFill>
                <a:latin typeface="Franklin Gothic Medium" panose="020B0603020102020204" pitchFamily="34" charset="0"/>
              </a:rPr>
              <a:t>[44 </a:t>
            </a:r>
            <a:r>
              <a:rPr lang="en-US" sz="1100" dirty="0">
                <a:solidFill>
                  <a:srgbClr val="C00000"/>
                </a:solidFill>
                <a:latin typeface="Franklin Gothic Medium" panose="020B0603020102020204" pitchFamily="34" charset="0"/>
              </a:rPr>
              <a:t>Organizations that Provide Housing Assistance]</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United Way – Atlantic County/Cape May Office </a:t>
            </a:r>
            <a:r>
              <a:rPr lang="en-US" sz="1100" dirty="0">
                <a:solidFill>
                  <a:srgbClr val="C00000"/>
                </a:solidFill>
                <a:latin typeface="Franklin Gothic Medium" panose="020B0603020102020204" pitchFamily="34" charset="0"/>
              </a:rPr>
              <a:t>[Job, Health, Utilities, Housing]</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Spruce Family Success Center</a:t>
            </a:r>
            <a:r>
              <a:rPr lang="en-US" sz="11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[Health, Job, Housing]</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New Day Family Success Center</a:t>
            </a:r>
            <a:r>
              <a:rPr lang="en-US" sz="1100" spc="-20" dirty="0">
                <a:solidFill>
                  <a:prstClr val="black"/>
                </a:solidFill>
                <a:latin typeface="Franklin Gothic Medium" panose="020B0603020102020204" pitchFamily="34" charset="0"/>
              </a:rPr>
              <a:t> </a:t>
            </a:r>
            <a:r>
              <a:rPr lang="en-US" sz="1100" dirty="0">
                <a:solidFill>
                  <a:srgbClr val="C00000"/>
                </a:solidFill>
                <a:latin typeface="Franklin Gothic Medium" panose="020B0603020102020204" pitchFamily="34" charset="0"/>
              </a:rPr>
              <a:t>[Health, Job, Housing]</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Solutions to End Poverty Soon (STEPS) </a:t>
            </a:r>
            <a:r>
              <a:rPr lang="en-US" sz="1100" dirty="0">
                <a:solidFill>
                  <a:srgbClr val="C00000"/>
                </a:solidFill>
                <a:latin typeface="Franklin Gothic Medium" panose="020B0603020102020204" pitchFamily="34" charset="0"/>
              </a:rPr>
              <a:t>[Housing, Utilities]</a:t>
            </a:r>
          </a:p>
          <a:p>
            <a:endParaRPr lang="en-US" sz="14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FDC4F055-CB4E-4732-9E6E-5A8667418E69}"/>
              </a:ext>
            </a:extLst>
          </p:cNvPr>
          <p:cNvSpPr/>
          <p:nvPr/>
        </p:nvSpPr>
        <p:spPr>
          <a:xfrm>
            <a:off x="7924800" y="762210"/>
            <a:ext cx="3886200" cy="5577840"/>
          </a:xfrm>
          <a:prstGeom prst="rect">
            <a:avLst/>
          </a:prstGeom>
        </p:spPr>
        <p:txBody>
          <a:bodyPr wrap="square">
            <a:noAutofit/>
          </a:body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South Jersey Legal Services </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a:t>
            </a:r>
            <a:r>
              <a:rPr lang="en-US" sz="1400" spc="-20" dirty="0" smtClean="0">
                <a:latin typeface="Franklin Gothic Medium" panose="020B0603020102020204" pitchFamily="34" charset="0"/>
              </a:rPr>
              <a:t>Jersey</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a:t>
            </a:r>
            <a:r>
              <a:rPr lang="en-US" sz="1400" spc="-20" dirty="0" smtClean="0">
                <a:latin typeface="Franklin Gothic Medium" panose="020B0603020102020204" pitchFamily="34" charset="0"/>
              </a:rPr>
              <a:t>NJ</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pPr fontAlgn="base"/>
            <a:r>
              <a:rPr lang="en-US" sz="1400" spc="-20" dirty="0">
                <a:latin typeface="Franklin Gothic Medium" panose="020B0603020102020204" pitchFamily="34" charset="0"/>
              </a:rPr>
              <a:t>  SPAN Parent Advocacy </a:t>
            </a:r>
            <a:r>
              <a:rPr lang="en-US" sz="1400" spc="-20" dirty="0" smtClean="0">
                <a:latin typeface="Franklin Gothic Medium" panose="020B0603020102020204" pitchFamily="34" charset="0"/>
              </a:rPr>
              <a:t>Network</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endParaRPr lang="en-US" sz="1100" dirty="0" smtClean="0">
              <a:latin typeface="Franklin Gothic Medium" panose="020B0603020102020204" pitchFamily="34" charset="0"/>
            </a:endParaRPr>
          </a:p>
          <a:p>
            <a:endParaRPr lang="en-US" sz="1100" dirty="0">
              <a:latin typeface="Franklin Gothic Medium" panose="020B0603020102020204" pitchFamily="34" charset="0"/>
            </a:endParaRPr>
          </a:p>
          <a:p>
            <a:r>
              <a:rPr lang="en-US" sz="1100" dirty="0" smtClean="0">
                <a:solidFill>
                  <a:srgbClr val="C00000"/>
                </a:solidFill>
                <a:latin typeface="Franklin Gothic Medium" panose="020B0603020102020204" pitchFamily="34" charset="0"/>
              </a:rPr>
              <a:t>Military</a:t>
            </a:r>
          </a:p>
          <a:p>
            <a:r>
              <a:rPr lang="en-US" sz="1400" spc="-20" dirty="0" smtClean="0">
                <a:latin typeface="Franklin Gothic Medium" panose="020B0603020102020204" pitchFamily="34" charset="0"/>
              </a:rPr>
              <a:t>  Military Legal </a:t>
            </a:r>
            <a:r>
              <a:rPr lang="en-US" sz="1400" spc="-20" smtClean="0">
                <a:latin typeface="Franklin Gothic Medium" panose="020B0603020102020204" pitchFamily="34" charset="0"/>
              </a:rPr>
              <a:t>Assistance Program</a:t>
            </a:r>
            <a:endParaRPr lang="en-US" sz="1400" spc="-20" dirty="0" smtClean="0">
              <a:latin typeface="Franklin Gothic Medium" panose="020B0603020102020204" pitchFamily="34" charset="0"/>
            </a:endParaRP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a:t>
            </a:r>
            <a:r>
              <a:rPr lang="en-US" sz="1400" spc="-20" dirty="0" smtClean="0">
                <a:latin typeface="Franklin Gothic Medium" panose="020B0603020102020204" pitchFamily="34" charset="0"/>
              </a:rPr>
              <a:t>NY</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Cape May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109887333"/>
              </p:ext>
            </p:extLst>
          </p:nvPr>
        </p:nvGraphicFramePr>
        <p:xfrm>
          <a:off x="3214943" y="734876"/>
          <a:ext cx="3944287" cy="6116329"/>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72980">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86728">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64541">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6454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45628">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64541">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701560">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86728">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64541">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64541">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4006083024"/>
              </p:ext>
            </p:extLst>
          </p:nvPr>
        </p:nvGraphicFramePr>
        <p:xfrm>
          <a:off x="7010400" y="1070450"/>
          <a:ext cx="5181600" cy="59399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f4ca3234373a9cea30ad&quot;,&quot;SmartGridHorizontal&quot;:0,&quot;LinkedExcelSources&quot;:{&quot;5fe23fb73839382b0c757267&quot;:&quot;{{Desktop}}\\Workbooks (Engage Attached)\\Cape_May_County_1-29-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22021</TotalTime>
  <Words>9558</Words>
  <Application>Microsoft Office PowerPoint</Application>
  <PresentationFormat>Widescreen</PresentationFormat>
  <Paragraphs>826</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1456</cp:revision>
  <dcterms:created xsi:type="dcterms:W3CDTF">2006-08-16T00:00:00Z</dcterms:created>
  <dcterms:modified xsi:type="dcterms:W3CDTF">2021-02-15T22:25:14Z</dcterms:modified>
</cp:coreProperties>
</file>