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notesSlides/notesSlide30.xml" ContentType="application/vnd.openxmlformats-officedocument.presentationml.notesSlide+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drawings/drawing1.xml" ContentType="application/vnd.openxmlformats-officedocument.drawingml.chartshapes+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notesSlides/notesSlide37.xml" ContentType="application/vnd.openxmlformats-officedocument.presentationml.notesSlide+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notesSlides/notesSlide38.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39.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notesSlides/notesSlide54.xml" ContentType="application/vnd.openxmlformats-officedocument.presentationml.notesSlid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notesSlides/notesSlide57.xml" ContentType="application/vnd.openxmlformats-officedocument.presentationml.notesSlid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notesSlides/notesSlide58.xml" ContentType="application/vnd.openxmlformats-officedocument.presentationml.notesSlid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notesSlides/notesSlide59.xml" ContentType="application/vnd.openxmlformats-officedocument.presentationml.notesSlid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notesSlides/notesSlide60.xml" ContentType="application/vnd.openxmlformats-officedocument.presentationml.notesSlid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notesSlides/notesSlide69.xml" ContentType="application/vnd.openxmlformats-officedocument.presentationml.notesSlide+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notesSlides/notesSlide70.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3"/>
  </p:notesMasterIdLst>
  <p:handoutMasterIdLst>
    <p:handoutMasterId r:id="rId94"/>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69" r:id="rId41"/>
    <p:sldId id="402" r:id="rId42"/>
    <p:sldId id="403" r:id="rId43"/>
    <p:sldId id="404" r:id="rId44"/>
    <p:sldId id="405" r:id="rId45"/>
    <p:sldId id="470" r:id="rId46"/>
    <p:sldId id="406" r:id="rId47"/>
    <p:sldId id="407" r:id="rId48"/>
    <p:sldId id="408"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25" r:id="rId66"/>
    <p:sldId id="420" r:id="rId67"/>
    <p:sldId id="432" r:id="rId68"/>
    <p:sldId id="488" r:id="rId69"/>
    <p:sldId id="442" r:id="rId70"/>
    <p:sldId id="466" r:id="rId71"/>
    <p:sldId id="433" r:id="rId72"/>
    <p:sldId id="445" r:id="rId73"/>
    <p:sldId id="446" r:id="rId74"/>
    <p:sldId id="447" r:id="rId75"/>
    <p:sldId id="448" r:id="rId76"/>
    <p:sldId id="463" r:id="rId77"/>
    <p:sldId id="486" r:id="rId78"/>
    <p:sldId id="434" r:id="rId79"/>
    <p:sldId id="449" r:id="rId80"/>
    <p:sldId id="452" r:id="rId81"/>
    <p:sldId id="483" r:id="rId82"/>
    <p:sldId id="484" r:id="rId83"/>
    <p:sldId id="490" r:id="rId84"/>
    <p:sldId id="475" r:id="rId85"/>
    <p:sldId id="477" r:id="rId86"/>
    <p:sldId id="478" r:id="rId87"/>
    <p:sldId id="476" r:id="rId88"/>
    <p:sldId id="491" r:id="rId89"/>
    <p:sldId id="479" r:id="rId90"/>
    <p:sldId id="482" r:id="rId91"/>
    <p:sldId id="492" r:id="rId92"/>
  </p:sldIdLst>
  <p:sldSz cx="12192000" cy="6858000"/>
  <p:notesSz cx="6858000" cy="91440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80473" autoAdjust="0"/>
  </p:normalViewPr>
  <p:slideViewPr>
    <p:cSldViewPr>
      <p:cViewPr varScale="1">
        <p:scale>
          <a:sx n="73" d="100"/>
          <a:sy n="73" d="100"/>
        </p:scale>
        <p:origin x="1090" y="86"/>
      </p:cViewPr>
      <p:guideLst>
        <p:guide orient="horz" pos="2112"/>
        <p:guide pos="3888"/>
      </p:guideLst>
    </p:cSldViewPr>
  </p:slideViewPr>
  <p:notesTextViewPr>
    <p:cViewPr>
      <p:scale>
        <a:sx n="100" d="100"/>
        <a:sy n="100" d="100"/>
      </p:scale>
      <p:origin x="0" y="0"/>
    </p:cViewPr>
  </p:notesTextViewPr>
  <p:notesViewPr>
    <p:cSldViewPr>
      <p:cViewPr varScale="1">
        <p:scale>
          <a:sx n="75" d="100"/>
          <a:sy n="75" d="100"/>
        </p:scale>
        <p:origin x="848" y="7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tags" Target="tags/tag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handoutMaster" Target="handoutMasters/handoutMaster1.xml"/><Relationship Id="rId9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Cape_May_County_11.08.21%20(with%20Engag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ssw-nas-02.ssw.rutgers.edu\units\IFF\OREP\Data%20HUB\04-Needs%20Assessment\2021\Workbook%20Templates\County%20Workbooks%20(with%20Engage)\Cape_May_County_11.08.21%20(with%20Engage).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 Id="rId4" Type="http://schemas.openxmlformats.org/officeDocument/2006/relationships/chartUserShapes" Target="../drawings/drawing1.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Overview'!$A$19,'0. Overview'!$A$38,'0. Overview'!$A$60,'0. Overview'!$A$88,'0. Overview'!$A$103,'0. Overview'!$A$128,'0. Overview'!$A$138,'0. Overview'!$A$160,'0. Overview'!$A$198,'0. Overview'!$A$218)</c:f>
              <c:strCache>
                <c:ptCount val="10"/>
                <c:pt idx="0">
                  <c:v>Cape May</c:v>
                </c:pt>
                <c:pt idx="1">
                  <c:v>Cape May </c:v>
                </c:pt>
                <c:pt idx="2">
                  <c:v>Cape May</c:v>
                </c:pt>
                <c:pt idx="3">
                  <c:v>Cape May</c:v>
                </c:pt>
                <c:pt idx="4">
                  <c:v>Cape May</c:v>
                </c:pt>
                <c:pt idx="5">
                  <c:v>Cape May</c:v>
                </c:pt>
                <c:pt idx="6">
                  <c:v>Cape May</c:v>
                </c:pt>
                <c:pt idx="7">
                  <c:v>Cape May</c:v>
                </c:pt>
                <c:pt idx="8">
                  <c:v>Cape May</c:v>
                </c:pt>
                <c:pt idx="9">
                  <c:v>Cape May </c:v>
                </c:pt>
              </c:strCache>
            </c:strRef>
          </c:cat>
          <c:val>
            <c:numRef>
              <c:f>('0. Overview'!$C$19,'0. Overview'!$C$38,'0. Overview'!$C$60,'0. Overview'!$C$88,'0. Overview'!$C$103,'0. Overview'!$C$128,'0. Overview'!$C$138,'0. Overview'!$C$160,'0. Overview'!$C$198,'0. Overview'!$C$218)</c:f>
              <c:numCache>
                <c:formatCode>General</c:formatCode>
                <c:ptCount val="10"/>
                <c:pt idx="0">
                  <c:v>22</c:v>
                </c:pt>
                <c:pt idx="1">
                  <c:v>22</c:v>
                </c:pt>
                <c:pt idx="2">
                  <c:v>22</c:v>
                </c:pt>
                <c:pt idx="3">
                  <c:v>22</c:v>
                </c:pt>
                <c:pt idx="4">
                  <c:v>22</c:v>
                </c:pt>
                <c:pt idx="5">
                  <c:v>22</c:v>
                </c:pt>
                <c:pt idx="6">
                  <c:v>22</c:v>
                </c:pt>
                <c:pt idx="7">
                  <c:v>22</c:v>
                </c:pt>
                <c:pt idx="9">
                  <c:v>22</c:v>
                </c:pt>
              </c:numCache>
            </c:numRef>
          </c:val>
          <c:extLst>
            <c:ext xmlns:c16="http://schemas.microsoft.com/office/drawing/2014/chart" uri="{C3380CC4-5D6E-409C-BE32-E72D297353CC}">
              <c16:uniqueId val="{00000000-06EC-44C2-B67F-90728800B4FC}"/>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Overview'!$A$19,'0. Overview'!$A$38,'0. Overview'!$A$60,'0. Overview'!$A$88,'0. Overview'!$A$103,'0. Overview'!$A$128,'0. Overview'!$A$138,'0. Overview'!$A$160,'0. Overview'!$A$198,'0. Overview'!$A$218)</c:f>
              <c:strCache>
                <c:ptCount val="10"/>
                <c:pt idx="0">
                  <c:v>Cape May</c:v>
                </c:pt>
                <c:pt idx="1">
                  <c:v>Cape May </c:v>
                </c:pt>
                <c:pt idx="2">
                  <c:v>Cape May</c:v>
                </c:pt>
                <c:pt idx="3">
                  <c:v>Cape May</c:v>
                </c:pt>
                <c:pt idx="4">
                  <c:v>Cape May</c:v>
                </c:pt>
                <c:pt idx="5">
                  <c:v>Cape May</c:v>
                </c:pt>
                <c:pt idx="6">
                  <c:v>Cape May</c:v>
                </c:pt>
                <c:pt idx="7">
                  <c:v>Cape May</c:v>
                </c:pt>
                <c:pt idx="8">
                  <c:v>Cape May</c:v>
                </c:pt>
                <c:pt idx="9">
                  <c:v>Cape May </c:v>
                </c:pt>
              </c:strCache>
            </c:strRef>
          </c:cat>
          <c:val>
            <c:numRef>
              <c:f>('0. Overview'!$D$19,'0. Overview'!$D$38,'0. Overview'!$D$60,'0. Overview'!$D$88,'0. Overview'!$D$103,'0. Overview'!$D$128,'0. Overview'!$D$138,'0. Overview'!$D$160,'0. Overview'!$D$198,'0. Overview'!$D$218)</c:f>
              <c:numCache>
                <c:formatCode>General</c:formatCode>
                <c:ptCount val="10"/>
                <c:pt idx="0">
                  <c:v>4.875</c:v>
                </c:pt>
                <c:pt idx="1">
                  <c:v>7.875</c:v>
                </c:pt>
                <c:pt idx="2">
                  <c:v>7.875</c:v>
                </c:pt>
                <c:pt idx="3">
                  <c:v>0.875</c:v>
                </c:pt>
                <c:pt idx="4">
                  <c:v>8.875</c:v>
                </c:pt>
                <c:pt idx="5">
                  <c:v>5.875</c:v>
                </c:pt>
                <c:pt idx="6">
                  <c:v>17.875</c:v>
                </c:pt>
                <c:pt idx="7">
                  <c:v>17.875</c:v>
                </c:pt>
                <c:pt idx="9">
                  <c:v>3.875</c:v>
                </c:pt>
              </c:numCache>
            </c:numRef>
          </c:val>
          <c:extLst>
            <c:ext xmlns:c16="http://schemas.microsoft.com/office/drawing/2014/chart" uri="{C3380CC4-5D6E-409C-BE32-E72D297353CC}">
              <c16:uniqueId val="{00000001-06EC-44C2-B67F-90728800B4FC}"/>
            </c:ext>
          </c:extLst>
        </c:ser>
        <c:ser>
          <c:idx val="3"/>
          <c:order val="2"/>
          <c:spPr>
            <a:solidFill>
              <a:schemeClr val="bg1">
                <a:lumMod val="65000"/>
              </a:schemeClr>
            </a:solidFill>
            <a:ln>
              <a:solidFill>
                <a:schemeClr val="tx1">
                  <a:lumMod val="95000"/>
                  <a:lumOff val="5000"/>
                </a:schemeClr>
              </a:solidFill>
            </a:ln>
            <a:effectLst/>
          </c:spPr>
          <c:invertIfNegative val="0"/>
          <c:cat>
            <c:strRef>
              <c:f>('0. Overview'!$A$19,'0. Overview'!$A$38,'0. Overview'!$A$60,'0. Overview'!$A$88,'0. Overview'!$A$103,'0. Overview'!$A$128,'0. Overview'!$A$138,'0. Overview'!$A$160,'0. Overview'!$A$198,'0. Overview'!$A$218)</c:f>
              <c:strCache>
                <c:ptCount val="10"/>
                <c:pt idx="0">
                  <c:v>Cape May</c:v>
                </c:pt>
                <c:pt idx="1">
                  <c:v>Cape May </c:v>
                </c:pt>
                <c:pt idx="2">
                  <c:v>Cape May</c:v>
                </c:pt>
                <c:pt idx="3">
                  <c:v>Cape May</c:v>
                </c:pt>
                <c:pt idx="4">
                  <c:v>Cape May</c:v>
                </c:pt>
                <c:pt idx="5">
                  <c:v>Cape May</c:v>
                </c:pt>
                <c:pt idx="6">
                  <c:v>Cape May</c:v>
                </c:pt>
                <c:pt idx="7">
                  <c:v>Cape May</c:v>
                </c:pt>
                <c:pt idx="8">
                  <c:v>Cape May</c:v>
                </c:pt>
                <c:pt idx="9">
                  <c:v>Cape May </c:v>
                </c:pt>
              </c:strCache>
            </c:strRef>
          </c:cat>
          <c:val>
            <c:numRef>
              <c:f>('0. Overview'!$E$19,'0. Overview'!$E$38,'0. Overview'!$E$60,'0. Overview'!$E$88,'0. Overview'!$E$103,'0. Overview'!$E$128,'0. Overview'!$E$138,'0. Overview'!$E$160,'0. Overview'!$E$198,'0. Overview'!$E$218)</c:f>
              <c:numCache>
                <c:formatCode>General</c:formatCode>
                <c:ptCount val="10"/>
                <c:pt idx="0">
                  <c:v>0.25</c:v>
                </c:pt>
                <c:pt idx="1">
                  <c:v>0.25</c:v>
                </c:pt>
                <c:pt idx="2">
                  <c:v>0.25</c:v>
                </c:pt>
                <c:pt idx="3">
                  <c:v>0.25</c:v>
                </c:pt>
                <c:pt idx="4">
                  <c:v>0.25</c:v>
                </c:pt>
                <c:pt idx="5">
                  <c:v>0.25</c:v>
                </c:pt>
                <c:pt idx="6">
                  <c:v>0.25</c:v>
                </c:pt>
                <c:pt idx="7">
                  <c:v>0.25</c:v>
                </c:pt>
                <c:pt idx="9">
                  <c:v>0.25</c:v>
                </c:pt>
              </c:numCache>
            </c:numRef>
          </c:val>
          <c:extLst>
            <c:ext xmlns:c16="http://schemas.microsoft.com/office/drawing/2014/chart" uri="{C3380CC4-5D6E-409C-BE32-E72D297353CC}">
              <c16:uniqueId val="{00000002-06EC-44C2-B67F-90728800B4FC}"/>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6.0452295512151664E-2"/>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0.89700000000000002</c:v>
                </c:pt>
                <c:pt idx="1">
                  <c:v>0.90900000000000003</c:v>
                </c:pt>
                <c:pt idx="2">
                  <c:v>0.91800000000000004</c:v>
                </c:pt>
                <c:pt idx="3">
                  <c:v>0.92200000000000004</c:v>
                </c:pt>
                <c:pt idx="4">
                  <c:v>0.91500000000000004</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9348056102362206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Sheet1!$B$2:$B$22</c:f>
              <c:numCache>
                <c:formatCode>General</c:formatCode>
                <c:ptCount val="21"/>
                <c:pt idx="0" formatCode="0%">
                  <c:v>0.40400000000000003</c:v>
                </c:pt>
                <c:pt idx="1">
                  <c:v>0.50600000000000001</c:v>
                </c:pt>
                <c:pt idx="2" formatCode="0%">
                  <c:v>0.52700000000000002</c:v>
                </c:pt>
                <c:pt idx="3" formatCode="0%">
                  <c:v>0.54</c:v>
                </c:pt>
                <c:pt idx="4" formatCode="0%">
                  <c:v>0.59</c:v>
                </c:pt>
                <c:pt idx="5" formatCode="0%">
                  <c:v>0.628</c:v>
                </c:pt>
                <c:pt idx="6" formatCode="0%">
                  <c:v>0.64800000000000002</c:v>
                </c:pt>
                <c:pt idx="7" formatCode="0%">
                  <c:v>0.68</c:v>
                </c:pt>
                <c:pt idx="8" formatCode="0%">
                  <c:v>0.71199999999999997</c:v>
                </c:pt>
                <c:pt idx="9" formatCode="0%">
                  <c:v>0.73</c:v>
                </c:pt>
                <c:pt idx="10" formatCode="0%">
                  <c:v>0.746</c:v>
                </c:pt>
                <c:pt idx="11" formatCode="0%">
                  <c:v>0.81399999999999995</c:v>
                </c:pt>
                <c:pt idx="12" formatCode="0%">
                  <c:v>0.82599999999999996</c:v>
                </c:pt>
                <c:pt idx="13" formatCode="0%">
                  <c:v>0.86499999999999999</c:v>
                </c:pt>
                <c:pt idx="14" formatCode="0%">
                  <c:v>0.88100000000000001</c:v>
                </c:pt>
                <c:pt idx="15" formatCode="0%">
                  <c:v>0.88100000000000001</c:v>
                </c:pt>
                <c:pt idx="16" formatCode="0%">
                  <c:v>0.88800000000000001</c:v>
                </c:pt>
                <c:pt idx="17" formatCode="0%">
                  <c:v>0.89600000000000002</c:v>
                </c:pt>
                <c:pt idx="18" formatCode="0%">
                  <c:v>0.90100000000000002</c:v>
                </c:pt>
                <c:pt idx="20">
                  <c:v>0.92100000000000004</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Sheet1!$C$2:$C$22</c:f>
              <c:numCache>
                <c:formatCode>General</c:formatCode>
                <c:ptCount val="21"/>
                <c:pt idx="19">
                  <c:v>0.91500000000000004</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67.8%</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Somerset</c:v>
                </c:pt>
                <c:pt idx="7">
                  <c:v>Mercer</c:v>
                </c:pt>
                <c:pt idx="8">
                  <c:v>Cumberland</c:v>
                </c:pt>
                <c:pt idx="9">
                  <c:v>Atlantic</c:v>
                </c:pt>
                <c:pt idx="10">
                  <c:v>Morris</c:v>
                </c:pt>
                <c:pt idx="11">
                  <c:v>Camden</c:v>
                </c:pt>
                <c:pt idx="12">
                  <c:v>Monmouth</c:v>
                </c:pt>
                <c:pt idx="13">
                  <c:v>Burlington</c:v>
                </c:pt>
                <c:pt idx="14">
                  <c:v>Hunterdon</c:v>
                </c:pt>
                <c:pt idx="15">
                  <c:v>Ocean</c:v>
                </c:pt>
                <c:pt idx="16">
                  <c:v>Warren</c:v>
                </c:pt>
                <c:pt idx="17">
                  <c:v>Sussex</c:v>
                </c:pt>
                <c:pt idx="18">
                  <c:v>Gloucester</c:v>
                </c:pt>
                <c:pt idx="19">
                  <c:v>Cape May</c:v>
                </c:pt>
                <c:pt idx="20">
                  <c:v>Salem</c:v>
                </c:pt>
              </c:strCache>
            </c:strRef>
          </c:cat>
          <c:val>
            <c:numRef>
              <c:f>Sheet1!$D$2:$D$22</c:f>
              <c:numCache>
                <c:formatCode>0%</c:formatCode>
                <c:ptCount val="21"/>
                <c:pt idx="0">
                  <c:v>0.67800000000000005</c:v>
                </c:pt>
                <c:pt idx="1">
                  <c:v>0.67800000000000005</c:v>
                </c:pt>
                <c:pt idx="2">
                  <c:v>0.67800000000000005</c:v>
                </c:pt>
                <c:pt idx="3">
                  <c:v>0.67800000000000005</c:v>
                </c:pt>
                <c:pt idx="4">
                  <c:v>0.67800000000000005</c:v>
                </c:pt>
                <c:pt idx="5">
                  <c:v>0.67800000000000005</c:v>
                </c:pt>
                <c:pt idx="6">
                  <c:v>0.67800000000000005</c:v>
                </c:pt>
                <c:pt idx="7">
                  <c:v>0.67800000000000005</c:v>
                </c:pt>
                <c:pt idx="8">
                  <c:v>0.67800000000000005</c:v>
                </c:pt>
                <c:pt idx="9">
                  <c:v>0.67800000000000005</c:v>
                </c:pt>
                <c:pt idx="10">
                  <c:v>0.67800000000000005</c:v>
                </c:pt>
                <c:pt idx="11">
                  <c:v>0.67800000000000005</c:v>
                </c:pt>
                <c:pt idx="12">
                  <c:v>0.67800000000000005</c:v>
                </c:pt>
                <c:pt idx="13">
                  <c:v>0.67800000000000005</c:v>
                </c:pt>
                <c:pt idx="14">
                  <c:v>0.67800000000000005</c:v>
                </c:pt>
                <c:pt idx="15">
                  <c:v>0.67800000000000005</c:v>
                </c:pt>
                <c:pt idx="16">
                  <c:v>0.67800000000000005</c:v>
                </c:pt>
                <c:pt idx="17">
                  <c:v>0.67800000000000005</c:v>
                </c:pt>
                <c:pt idx="18">
                  <c:v>0.67800000000000005</c:v>
                </c:pt>
                <c:pt idx="19" formatCode="General">
                  <c:v>0.67800000000000005</c:v>
                </c:pt>
                <c:pt idx="20" formatCode="General">
                  <c:v>0.67800000000000005</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Sheet1!$B$2:$B$22</c:f>
              <c:numCache>
                <c:formatCode>General</c:formatCode>
                <c:ptCount val="21"/>
                <c:pt idx="0">
                  <c:v>12948</c:v>
                </c:pt>
                <c:pt idx="2">
                  <c:v>20306</c:v>
                </c:pt>
                <c:pt idx="3">
                  <c:v>22811</c:v>
                </c:pt>
                <c:pt idx="4">
                  <c:v>27195</c:v>
                </c:pt>
                <c:pt idx="5">
                  <c:v>35460</c:v>
                </c:pt>
                <c:pt idx="6">
                  <c:v>55412</c:v>
                </c:pt>
                <c:pt idx="7">
                  <c:v>62962</c:v>
                </c:pt>
                <c:pt idx="8">
                  <c:v>69973</c:v>
                </c:pt>
                <c:pt idx="9">
                  <c:v>77967</c:v>
                </c:pt>
                <c:pt idx="10">
                  <c:v>91220</c:v>
                </c:pt>
                <c:pt idx="11">
                  <c:v>102167</c:v>
                </c:pt>
                <c:pt idx="12">
                  <c:v>113661</c:v>
                </c:pt>
                <c:pt idx="13">
                  <c:v>118661</c:v>
                </c:pt>
                <c:pt idx="14">
                  <c:v>129478</c:v>
                </c:pt>
                <c:pt idx="15">
                  <c:v>129760</c:v>
                </c:pt>
                <c:pt idx="16">
                  <c:v>136356</c:v>
                </c:pt>
                <c:pt idx="17">
                  <c:v>146540</c:v>
                </c:pt>
                <c:pt idx="18">
                  <c:v>177926</c:v>
                </c:pt>
                <c:pt idx="19">
                  <c:v>188960</c:v>
                </c:pt>
                <c:pt idx="20">
                  <c:v>196067</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Essex</c:v>
                </c:pt>
                <c:pt idx="20">
                  <c:v>Bergen</c:v>
                </c:pt>
              </c:strCache>
            </c:strRef>
          </c:cat>
          <c:val>
            <c:numRef>
              <c:f>Sheet1!$C$2:$C$22</c:f>
              <c:numCache>
                <c:formatCode>General</c:formatCode>
                <c:ptCount val="21"/>
                <c:pt idx="1">
                  <c:v>15941</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c:v>
                </c:pt>
                <c:pt idx="1">
                  <c:v>6-11</c:v>
                </c:pt>
                <c:pt idx="2">
                  <c:v>12-17</c:v>
                </c:pt>
              </c:strCache>
            </c:strRef>
          </c:cat>
          <c:val>
            <c:numRef>
              <c:f>Sheet1!$B$2:$B$4</c:f>
              <c:numCache>
                <c:formatCode>General</c:formatCode>
                <c:ptCount val="3"/>
                <c:pt idx="0">
                  <c:v>4640</c:v>
                </c:pt>
                <c:pt idx="1">
                  <c:v>5636</c:v>
                </c:pt>
                <c:pt idx="2">
                  <c:v>5665</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34171621692576232"/>
          <c:y val="0.88694641230867255"/>
          <c:w val="0.38743009283389918"/>
          <c:h val="9.468604893966829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Lower township</c:v>
                </c:pt>
                <c:pt idx="1">
                  <c:v>Middle township</c:v>
                </c:pt>
                <c:pt idx="2">
                  <c:v>Upper township</c:v>
                </c:pt>
                <c:pt idx="3">
                  <c:v>Ocean City </c:v>
                </c:pt>
                <c:pt idx="4">
                  <c:v>Dennis </c:v>
                </c:pt>
                <c:pt idx="5">
                  <c:v>Wildwood </c:v>
                </c:pt>
                <c:pt idx="6">
                  <c:v>Woodbine </c:v>
                </c:pt>
                <c:pt idx="7">
                  <c:v>Cape May </c:v>
                </c:pt>
                <c:pt idx="8">
                  <c:v>North Wildwood </c:v>
                </c:pt>
                <c:pt idx="9">
                  <c:v>Wildwood Crest </c:v>
                </c:pt>
                <c:pt idx="10">
                  <c:v>West Cape May </c:v>
                </c:pt>
                <c:pt idx="11">
                  <c:v>Sea Isle City </c:v>
                </c:pt>
                <c:pt idx="12">
                  <c:v>Avalon </c:v>
                </c:pt>
                <c:pt idx="13">
                  <c:v>Stone Harbor </c:v>
                </c:pt>
                <c:pt idx="14">
                  <c:v>West Wildwood </c:v>
                </c:pt>
                <c:pt idx="15">
                  <c:v>Cape May Point</c:v>
                </c:pt>
              </c:strCache>
            </c:strRef>
          </c:cat>
          <c:val>
            <c:numRef>
              <c:f>Sheet1!$B$2:$B$17</c:f>
              <c:numCache>
                <c:formatCode>0</c:formatCode>
                <c:ptCount val="16"/>
                <c:pt idx="0">
                  <c:v>3834</c:v>
                </c:pt>
                <c:pt idx="1">
                  <c:v>3530</c:v>
                </c:pt>
                <c:pt idx="2">
                  <c:v>2597</c:v>
                </c:pt>
                <c:pt idx="3">
                  <c:v>1882</c:v>
                </c:pt>
                <c:pt idx="4">
                  <c:v>1394</c:v>
                </c:pt>
                <c:pt idx="5">
                  <c:v>896</c:v>
                </c:pt>
                <c:pt idx="6">
                  <c:v>489</c:v>
                </c:pt>
                <c:pt idx="7">
                  <c:v>437</c:v>
                </c:pt>
                <c:pt idx="8">
                  <c:v>362</c:v>
                </c:pt>
                <c:pt idx="9">
                  <c:v>361</c:v>
                </c:pt>
                <c:pt idx="10">
                  <c:v>206</c:v>
                </c:pt>
                <c:pt idx="11">
                  <c:v>190</c:v>
                </c:pt>
                <c:pt idx="12">
                  <c:v>101</c:v>
                </c:pt>
                <c:pt idx="13">
                  <c:v>48</c:v>
                </c:pt>
                <c:pt idx="14">
                  <c:v>47</c:v>
                </c:pt>
                <c:pt idx="15">
                  <c:v>2</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c:formatCode>
                <c:ptCount val="5"/>
                <c:pt idx="0">
                  <c:v>0.28999999999999998</c:v>
                </c:pt>
                <c:pt idx="1">
                  <c:v>0.27</c:v>
                </c:pt>
                <c:pt idx="2">
                  <c:v>0.28000000000000003</c:v>
                </c:pt>
                <c:pt idx="3">
                  <c:v>0.27</c:v>
                </c:pt>
                <c:pt idx="4">
                  <c:v>0.21</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1"/>
        <c:axPos val="l"/>
        <c:numFmt formatCode="0%" sourceLinked="1"/>
        <c:majorTickMark val="out"/>
        <c:minorTickMark val="none"/>
        <c:tickLblPos val="nextTo"/>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Sheet1!$B$2:$B$22</c:f>
              <c:numCache>
                <c:formatCode>0%</c:formatCode>
                <c:ptCount val="21"/>
                <c:pt idx="0">
                  <c:v>0.35</c:v>
                </c:pt>
                <c:pt idx="1">
                  <c:v>0.35</c:v>
                </c:pt>
                <c:pt idx="2">
                  <c:v>0.32</c:v>
                </c:pt>
                <c:pt idx="3">
                  <c:v>0.3</c:v>
                </c:pt>
                <c:pt idx="4">
                  <c:v>0.28999999999999998</c:v>
                </c:pt>
                <c:pt idx="5">
                  <c:v>0.28999999999999998</c:v>
                </c:pt>
                <c:pt idx="6" formatCode="General">
                  <c:v>0.28999999999999998</c:v>
                </c:pt>
                <c:pt idx="7">
                  <c:v>0.28000000000000003</c:v>
                </c:pt>
                <c:pt idx="8">
                  <c:v>0.23</c:v>
                </c:pt>
                <c:pt idx="9">
                  <c:v>0.22</c:v>
                </c:pt>
                <c:pt idx="11">
                  <c:v>0.2</c:v>
                </c:pt>
                <c:pt idx="12">
                  <c:v>0.19</c:v>
                </c:pt>
                <c:pt idx="13">
                  <c:v>0.19</c:v>
                </c:pt>
                <c:pt idx="14">
                  <c:v>0.17</c:v>
                </c:pt>
                <c:pt idx="15">
                  <c:v>0.15</c:v>
                </c:pt>
                <c:pt idx="16">
                  <c:v>0.14000000000000001</c:v>
                </c:pt>
                <c:pt idx="17">
                  <c:v>0.14000000000000001</c:v>
                </c:pt>
                <c:pt idx="18">
                  <c:v>0.13</c:v>
                </c:pt>
                <c:pt idx="19">
                  <c:v>0.13</c:v>
                </c:pt>
                <c:pt idx="20">
                  <c:v>0.11</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Sheet1!$C$2:$C$22</c:f>
              <c:numCache>
                <c:formatCode>General</c:formatCode>
                <c:ptCount val="21"/>
                <c:pt idx="10">
                  <c:v>0.21</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23%</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Cumberland</c:v>
                </c:pt>
                <c:pt idx="1">
                  <c:v>Essex</c:v>
                </c:pt>
                <c:pt idx="2">
                  <c:v>Camden</c:v>
                </c:pt>
                <c:pt idx="3">
                  <c:v>Atlantic</c:v>
                </c:pt>
                <c:pt idx="4">
                  <c:v>Hudson</c:v>
                </c:pt>
                <c:pt idx="5">
                  <c:v>Mercer</c:v>
                </c:pt>
                <c:pt idx="6">
                  <c:v>Passaic</c:v>
                </c:pt>
                <c:pt idx="7">
                  <c:v>Salem</c:v>
                </c:pt>
                <c:pt idx="8">
                  <c:v>Union</c:v>
                </c:pt>
                <c:pt idx="9">
                  <c:v>Burlington</c:v>
                </c:pt>
                <c:pt idx="10">
                  <c:v>Cape May</c:v>
                </c:pt>
                <c:pt idx="11">
                  <c:v>Gloucester</c:v>
                </c:pt>
                <c:pt idx="12">
                  <c:v>Middlesex</c:v>
                </c:pt>
                <c:pt idx="13">
                  <c:v>Warren</c:v>
                </c:pt>
                <c:pt idx="14">
                  <c:v>Monmouth</c:v>
                </c:pt>
                <c:pt idx="15">
                  <c:v>Bergen</c:v>
                </c:pt>
                <c:pt idx="16">
                  <c:v>Ocean</c:v>
                </c:pt>
                <c:pt idx="17">
                  <c:v>Somerset</c:v>
                </c:pt>
                <c:pt idx="18">
                  <c:v>Morris</c:v>
                </c:pt>
                <c:pt idx="19">
                  <c:v>Sussex</c:v>
                </c:pt>
                <c:pt idx="20">
                  <c:v>Hunterdon</c:v>
                </c:pt>
              </c:strCache>
            </c:strRef>
          </c:cat>
          <c:val>
            <c:numRef>
              <c:f>Sheet1!$D$2:$D$22</c:f>
              <c:numCache>
                <c:formatCode>0%</c:formatCode>
                <c:ptCount val="21"/>
                <c:pt idx="0">
                  <c:v>0.23</c:v>
                </c:pt>
                <c:pt idx="1">
                  <c:v>0.23</c:v>
                </c:pt>
                <c:pt idx="2">
                  <c:v>0.23</c:v>
                </c:pt>
                <c:pt idx="3">
                  <c:v>0.23</c:v>
                </c:pt>
                <c:pt idx="4">
                  <c:v>0.23</c:v>
                </c:pt>
                <c:pt idx="5">
                  <c:v>0.23</c:v>
                </c:pt>
                <c:pt idx="6">
                  <c:v>0.23</c:v>
                </c:pt>
                <c:pt idx="7">
                  <c:v>0.23</c:v>
                </c:pt>
                <c:pt idx="8">
                  <c:v>0.23</c:v>
                </c:pt>
                <c:pt idx="9">
                  <c:v>0.23</c:v>
                </c:pt>
                <c:pt idx="10">
                  <c:v>0.23</c:v>
                </c:pt>
                <c:pt idx="11">
                  <c:v>0.23</c:v>
                </c:pt>
                <c:pt idx="12">
                  <c:v>0.23</c:v>
                </c:pt>
                <c:pt idx="13">
                  <c:v>0.23</c:v>
                </c:pt>
                <c:pt idx="14">
                  <c:v>0.23</c:v>
                </c:pt>
                <c:pt idx="15">
                  <c:v>0.23</c:v>
                </c:pt>
                <c:pt idx="16">
                  <c:v>0.23</c:v>
                </c:pt>
                <c:pt idx="17">
                  <c:v>0.23</c:v>
                </c:pt>
                <c:pt idx="18">
                  <c:v>0.23</c:v>
                </c:pt>
                <c:pt idx="19">
                  <c:v>0.23</c:v>
                </c:pt>
                <c:pt idx="20">
                  <c:v>0.23</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3885833569398733"/>
          <c:y val="0.9267476369375397"/>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Cape May</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0"/>
              <c:layout>
                <c:manualLayout>
                  <c:x val="3.012048192771077E-2"/>
                  <c:y val="-1.73745186950505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71D-4CBD-B4A3-29AB7ABBFF98}"/>
                </c:ext>
              </c:extLst>
            </c:dLbl>
            <c:dLbl>
              <c:idx val="5"/>
              <c:layout>
                <c:manualLayout>
                  <c:x val="-2.008032128514056E-3"/>
                  <c:y val="3.185328427425923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71D-4CBD-B4A3-29AB7ABBFF98}"/>
                </c:ext>
              </c:extLst>
            </c:dLbl>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Child Care</c:v>
                </c:pt>
                <c:pt idx="3">
                  <c:v>Transportation</c:v>
                </c:pt>
                <c:pt idx="4">
                  <c:v>Health Care</c:v>
                </c:pt>
                <c:pt idx="5">
                  <c:v>Other Necessities</c:v>
                </c:pt>
                <c:pt idx="6">
                  <c:v>Taxes</c:v>
                </c:pt>
              </c:strCache>
            </c:strRef>
          </c:cat>
          <c:val>
            <c:numRef>
              <c:f>Sheet1!$B$2:$H$2</c:f>
              <c:numCache>
                <c:formatCode>_("$"* #,##0_);_("$"* \(#,##0\);_("$"* "-"??_);_(@_)</c:formatCode>
                <c:ptCount val="7"/>
                <c:pt idx="0">
                  <c:v>1127</c:v>
                </c:pt>
                <c:pt idx="1">
                  <c:v>939</c:v>
                </c:pt>
                <c:pt idx="2">
                  <c:v>1437</c:v>
                </c:pt>
                <c:pt idx="3">
                  <c:v>1223</c:v>
                </c:pt>
                <c:pt idx="4">
                  <c:v>1078</c:v>
                </c:pt>
                <c:pt idx="5">
                  <c:v>833</c:v>
                </c:pt>
                <c:pt idx="6">
                  <c:v>1026</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Sheet1!$B$2:$B$22</c:f>
              <c:numCache>
                <c:formatCode>"$"#,##0_);[Red]\("$"#,##0\)</c:formatCode>
                <c:ptCount val="21"/>
                <c:pt idx="0">
                  <c:v>87509</c:v>
                </c:pt>
                <c:pt idx="1">
                  <c:v>87920</c:v>
                </c:pt>
                <c:pt idx="2">
                  <c:v>91520</c:v>
                </c:pt>
                <c:pt idx="3">
                  <c:v>91592</c:v>
                </c:pt>
                <c:pt idx="5">
                  <c:v>92286</c:v>
                </c:pt>
                <c:pt idx="6">
                  <c:v>92937</c:v>
                </c:pt>
                <c:pt idx="7">
                  <c:v>93158</c:v>
                </c:pt>
                <c:pt idx="8">
                  <c:v>94171</c:v>
                </c:pt>
                <c:pt idx="9">
                  <c:v>94533</c:v>
                </c:pt>
                <c:pt idx="10">
                  <c:v>94960</c:v>
                </c:pt>
                <c:pt idx="11">
                  <c:v>95493</c:v>
                </c:pt>
                <c:pt idx="12">
                  <c:v>97494</c:v>
                </c:pt>
                <c:pt idx="13">
                  <c:v>98043</c:v>
                </c:pt>
                <c:pt idx="14">
                  <c:v>100814</c:v>
                </c:pt>
                <c:pt idx="15">
                  <c:v>101370</c:v>
                </c:pt>
                <c:pt idx="16">
                  <c:v>101927</c:v>
                </c:pt>
                <c:pt idx="17">
                  <c:v>104121</c:v>
                </c:pt>
                <c:pt idx="18">
                  <c:v>105042</c:v>
                </c:pt>
                <c:pt idx="19">
                  <c:v>110247</c:v>
                </c:pt>
                <c:pt idx="20">
                  <c:v>111459</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Camden</c:v>
                </c:pt>
                <c:pt idx="1">
                  <c:v>Cumberland</c:v>
                </c:pt>
                <c:pt idx="2">
                  <c:v>Gloucester</c:v>
                </c:pt>
                <c:pt idx="3">
                  <c:v>Essex</c:v>
                </c:pt>
                <c:pt idx="4">
                  <c:v>Cape May</c:v>
                </c:pt>
                <c:pt idx="5">
                  <c:v>Salem</c:v>
                </c:pt>
                <c:pt idx="6">
                  <c:v>Union</c:v>
                </c:pt>
                <c:pt idx="7">
                  <c:v>Atlantic</c:v>
                </c:pt>
                <c:pt idx="8">
                  <c:v>Mercer</c:v>
                </c:pt>
                <c:pt idx="9">
                  <c:v>Hudson</c:v>
                </c:pt>
                <c:pt idx="10">
                  <c:v>Warren</c:v>
                </c:pt>
                <c:pt idx="11">
                  <c:v>Burlington</c:v>
                </c:pt>
                <c:pt idx="12">
                  <c:v>Passaic</c:v>
                </c:pt>
                <c:pt idx="13">
                  <c:v>Monmouth</c:v>
                </c:pt>
                <c:pt idx="14">
                  <c:v>Sussex</c:v>
                </c:pt>
                <c:pt idx="15">
                  <c:v>Ocean</c:v>
                </c:pt>
                <c:pt idx="16">
                  <c:v>Middlesex</c:v>
                </c:pt>
                <c:pt idx="17">
                  <c:v>Morris</c:v>
                </c:pt>
                <c:pt idx="18">
                  <c:v>Bergen</c:v>
                </c:pt>
                <c:pt idx="19">
                  <c:v>Somerset</c:v>
                </c:pt>
                <c:pt idx="20">
                  <c:v>Hunterdon</c:v>
                </c:pt>
              </c:strCache>
            </c:strRef>
          </c:cat>
          <c:val>
            <c:numRef>
              <c:f>Sheet1!$C$2:$C$22</c:f>
              <c:numCache>
                <c:formatCode>General</c:formatCode>
                <c:ptCount val="21"/>
                <c:pt idx="4">
                  <c:v>91949</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57116</c:v>
                </c:pt>
                <c:pt idx="1">
                  <c:v>62548</c:v>
                </c:pt>
                <c:pt idx="2">
                  <c:v>66953</c:v>
                </c:pt>
                <c:pt idx="3">
                  <c:v>67007</c:v>
                </c:pt>
                <c:pt idx="4">
                  <c:v>69980</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Overview'!$A$239,'0. Overview'!$A$270,'0. Overview'!$A$276,'0. Overview'!$A$313,'0. Overview'!$A$337,'0. Overview'!$A$359,'0. Overview'!$A$362,'0. Overview'!$A$386,'0. Overview'!$A$411)</c:f>
              <c:strCache>
                <c:ptCount val="9"/>
                <c:pt idx="0">
                  <c:v>Cape May</c:v>
                </c:pt>
                <c:pt idx="1">
                  <c:v>Cape May</c:v>
                </c:pt>
                <c:pt idx="2">
                  <c:v>Cape May</c:v>
                </c:pt>
                <c:pt idx="3">
                  <c:v>Cape May</c:v>
                </c:pt>
                <c:pt idx="4">
                  <c:v>Cape May</c:v>
                </c:pt>
                <c:pt idx="5">
                  <c:v>Cape May</c:v>
                </c:pt>
                <c:pt idx="6">
                  <c:v>Cape May</c:v>
                </c:pt>
                <c:pt idx="7">
                  <c:v>Cape May</c:v>
                </c:pt>
                <c:pt idx="8">
                  <c:v>Cape May</c:v>
                </c:pt>
              </c:strCache>
            </c:strRef>
          </c:cat>
          <c:val>
            <c:numRef>
              <c:f>('0. Overview'!$C$239,'0. Overview'!$C$270,'0. Overview'!$C$276,'0. Overview'!$C$313,'0. Overview'!$C$337,'0. Overview'!$C$359,'0. Overview'!$C$362,'0. Overview'!$C$386,'0. Overview'!$C$411)</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18E7-46B3-9EFF-A05238CBCFF0}"/>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Overview'!$A$239,'0. Overview'!$A$270,'0. Overview'!$A$276,'0. Overview'!$A$313,'0. Overview'!$A$337,'0. Overview'!$A$359,'0. Overview'!$A$362,'0. Overview'!$A$386,'0. Overview'!$A$411)</c:f>
              <c:strCache>
                <c:ptCount val="9"/>
                <c:pt idx="0">
                  <c:v>Cape May</c:v>
                </c:pt>
                <c:pt idx="1">
                  <c:v>Cape May</c:v>
                </c:pt>
                <c:pt idx="2">
                  <c:v>Cape May</c:v>
                </c:pt>
                <c:pt idx="3">
                  <c:v>Cape May</c:v>
                </c:pt>
                <c:pt idx="4">
                  <c:v>Cape May</c:v>
                </c:pt>
                <c:pt idx="5">
                  <c:v>Cape May</c:v>
                </c:pt>
                <c:pt idx="6">
                  <c:v>Cape May</c:v>
                </c:pt>
                <c:pt idx="7">
                  <c:v>Cape May</c:v>
                </c:pt>
                <c:pt idx="8">
                  <c:v>Cape May</c:v>
                </c:pt>
              </c:strCache>
            </c:strRef>
          </c:cat>
          <c:val>
            <c:numRef>
              <c:f>('0. Overview'!$D$239,'0. Overview'!$D$270,'0. Overview'!$D$276,'0. Overview'!$D$313,'0. Overview'!$D$337,'0. Overview'!$D$359,'0. Overview'!$D$362,'0. Overview'!$D$386,'0. Overview'!$D$411)</c:f>
              <c:numCache>
                <c:formatCode>General</c:formatCode>
                <c:ptCount val="9"/>
                <c:pt idx="0">
                  <c:v>9.875</c:v>
                </c:pt>
                <c:pt idx="1">
                  <c:v>0.875</c:v>
                </c:pt>
                <c:pt idx="2">
                  <c:v>16.875</c:v>
                </c:pt>
                <c:pt idx="3">
                  <c:v>1.875</c:v>
                </c:pt>
                <c:pt idx="4">
                  <c:v>0.875</c:v>
                </c:pt>
                <c:pt idx="5">
                  <c:v>0.875</c:v>
                </c:pt>
                <c:pt idx="6">
                  <c:v>19.875</c:v>
                </c:pt>
                <c:pt idx="7">
                  <c:v>19.875</c:v>
                </c:pt>
                <c:pt idx="8">
                  <c:v>16.875</c:v>
                </c:pt>
              </c:numCache>
            </c:numRef>
          </c:val>
          <c:extLst>
            <c:ext xmlns:c16="http://schemas.microsoft.com/office/drawing/2014/chart" uri="{C3380CC4-5D6E-409C-BE32-E72D297353CC}">
              <c16:uniqueId val="{00000001-18E7-46B3-9EFF-A05238CBCFF0}"/>
            </c:ext>
          </c:extLst>
        </c:ser>
        <c:ser>
          <c:idx val="3"/>
          <c:order val="2"/>
          <c:spPr>
            <a:solidFill>
              <a:schemeClr val="bg2">
                <a:lumMod val="75000"/>
              </a:schemeClr>
            </a:solidFill>
            <a:ln>
              <a:solidFill>
                <a:schemeClr val="tx1"/>
              </a:solidFill>
            </a:ln>
            <a:effectLst/>
          </c:spPr>
          <c:invertIfNegative val="0"/>
          <c:cat>
            <c:strRef>
              <c:f>('0. Overview'!$A$239,'0. Overview'!$A$270,'0. Overview'!$A$276,'0. Overview'!$A$313,'0. Overview'!$A$337,'0. Overview'!$A$359,'0. Overview'!$A$362,'0. Overview'!$A$386,'0. Overview'!$A$411)</c:f>
              <c:strCache>
                <c:ptCount val="9"/>
                <c:pt idx="0">
                  <c:v>Cape May</c:v>
                </c:pt>
                <c:pt idx="1">
                  <c:v>Cape May</c:v>
                </c:pt>
                <c:pt idx="2">
                  <c:v>Cape May</c:v>
                </c:pt>
                <c:pt idx="3">
                  <c:v>Cape May</c:v>
                </c:pt>
                <c:pt idx="4">
                  <c:v>Cape May</c:v>
                </c:pt>
                <c:pt idx="5">
                  <c:v>Cape May</c:v>
                </c:pt>
                <c:pt idx="6">
                  <c:v>Cape May</c:v>
                </c:pt>
                <c:pt idx="7">
                  <c:v>Cape May</c:v>
                </c:pt>
                <c:pt idx="8">
                  <c:v>Cape May</c:v>
                </c:pt>
              </c:strCache>
            </c:strRef>
          </c:cat>
          <c:val>
            <c:numRef>
              <c:f>('0. Overview'!$E$239,'0. Overview'!$E$270,'0. Overview'!$E$276,'0. Overview'!$E$313,'0. Overview'!$E$337,'0. Overview'!$E$359,'0. Overview'!$E$362,'0. Overview'!$E$386,'0. Overview'!$E$411)</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18E7-46B3-9EFF-A05238CBCFF0}"/>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Sheet1!$B$2:$B$22</c:f>
              <c:numCache>
                <c:formatCode>_("$"* #,##0_);_("$"* \(#,##0\);_("$"* "-"??_);_(@_)</c:formatCode>
                <c:ptCount val="21"/>
                <c:pt idx="0">
                  <c:v>54587</c:v>
                </c:pt>
                <c:pt idx="1">
                  <c:v>63389</c:v>
                </c:pt>
                <c:pt idx="2">
                  <c:v>64626</c:v>
                </c:pt>
                <c:pt idx="3">
                  <c:v>68531</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Sheet1!$C$2:$C$22</c:f>
              <c:numCache>
                <c:formatCode>General</c:formatCode>
                <c:ptCount val="21"/>
                <c:pt idx="4" formatCode="_(&quot;$&quot;* #,##0_);_(&quot;$&quot;* \(#,##0\);_(&quot;$&quot;* &quot;-&quot;??_);_(@_)">
                  <c:v>69980</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$85,751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Sheet1!$D$2:$D$22</c:f>
              <c:numCache>
                <c:formatCode>_("$"* #,##0_);_("$"* \(#,##0\);_("$"* "-"??_);_(@_)</c:formatCode>
                <c:ptCount val="21"/>
                <c:pt idx="0">
                  <c:v>85751</c:v>
                </c:pt>
                <c:pt idx="1">
                  <c:v>85751</c:v>
                </c:pt>
                <c:pt idx="2">
                  <c:v>85751</c:v>
                </c:pt>
                <c:pt idx="3">
                  <c:v>85751</c:v>
                </c:pt>
                <c:pt idx="4">
                  <c:v>85751</c:v>
                </c:pt>
                <c:pt idx="5">
                  <c:v>85751</c:v>
                </c:pt>
                <c:pt idx="6">
                  <c:v>85751</c:v>
                </c:pt>
                <c:pt idx="7">
                  <c:v>85751</c:v>
                </c:pt>
                <c:pt idx="8">
                  <c:v>85751</c:v>
                </c:pt>
                <c:pt idx="9">
                  <c:v>85751</c:v>
                </c:pt>
                <c:pt idx="10">
                  <c:v>85751</c:v>
                </c:pt>
                <c:pt idx="11">
                  <c:v>85751</c:v>
                </c:pt>
                <c:pt idx="12">
                  <c:v>85751</c:v>
                </c:pt>
                <c:pt idx="13">
                  <c:v>85751</c:v>
                </c:pt>
                <c:pt idx="14">
                  <c:v>85751</c:v>
                </c:pt>
                <c:pt idx="15">
                  <c:v>85751</c:v>
                </c:pt>
                <c:pt idx="16">
                  <c:v>85751</c:v>
                </c:pt>
                <c:pt idx="17">
                  <c:v>85751</c:v>
                </c:pt>
                <c:pt idx="18">
                  <c:v>85751</c:v>
                </c:pt>
                <c:pt idx="19">
                  <c:v>85751</c:v>
                </c:pt>
                <c:pt idx="20">
                  <c:v>85751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$65,712</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Salem</c:v>
                </c:pt>
                <c:pt idx="4">
                  <c:v>Cape May</c:v>
                </c:pt>
                <c:pt idx="5">
                  <c:v>Camden</c:v>
                </c:pt>
                <c:pt idx="6">
                  <c:v>Ocean</c:v>
                </c:pt>
                <c:pt idx="7">
                  <c:v>Passaic</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c:v>
                </c:pt>
                <c:pt idx="20">
                  <c:v>Morris</c:v>
                </c:pt>
              </c:strCache>
            </c:strRef>
          </c:cat>
          <c:val>
            <c:numRef>
              <c:f>Sheet1!$E$2:$E$22</c:f>
              <c:numCache>
                <c:formatCode>_("$"* #,##0_);_("$"* \(#,##0\);_("$"* "-"??_);_(@_)</c:formatCode>
                <c:ptCount val="21"/>
                <c:pt idx="0">
                  <c:v>65712</c:v>
                </c:pt>
                <c:pt idx="1">
                  <c:v>65712</c:v>
                </c:pt>
                <c:pt idx="2">
                  <c:v>65712</c:v>
                </c:pt>
                <c:pt idx="3">
                  <c:v>65712</c:v>
                </c:pt>
                <c:pt idx="4">
                  <c:v>65712</c:v>
                </c:pt>
                <c:pt idx="5">
                  <c:v>65712</c:v>
                </c:pt>
                <c:pt idx="6">
                  <c:v>65712</c:v>
                </c:pt>
                <c:pt idx="7">
                  <c:v>65712</c:v>
                </c:pt>
                <c:pt idx="8">
                  <c:v>65712</c:v>
                </c:pt>
                <c:pt idx="9">
                  <c:v>65712</c:v>
                </c:pt>
                <c:pt idx="10">
                  <c:v>65712</c:v>
                </c:pt>
                <c:pt idx="11">
                  <c:v>65712</c:v>
                </c:pt>
                <c:pt idx="12">
                  <c:v>65712</c:v>
                </c:pt>
                <c:pt idx="13">
                  <c:v>65712</c:v>
                </c:pt>
                <c:pt idx="14">
                  <c:v>65712</c:v>
                </c:pt>
                <c:pt idx="15">
                  <c:v>65712</c:v>
                </c:pt>
                <c:pt idx="16">
                  <c:v>65712</c:v>
                </c:pt>
                <c:pt idx="17">
                  <c:v>65712</c:v>
                </c:pt>
                <c:pt idx="18">
                  <c:v>65712</c:v>
                </c:pt>
                <c:pt idx="19">
                  <c:v>65712</c:v>
                </c:pt>
                <c:pt idx="20">
                  <c:v>65712</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Woodbine </c:v>
                </c:pt>
                <c:pt idx="1">
                  <c:v>Wildwood</c:v>
                </c:pt>
                <c:pt idx="2">
                  <c:v>North Wildwood </c:v>
                </c:pt>
                <c:pt idx="3">
                  <c:v>Cape May </c:v>
                </c:pt>
                <c:pt idx="4">
                  <c:v>West Wildwood </c:v>
                </c:pt>
                <c:pt idx="5">
                  <c:v>Wildwood Crest </c:v>
                </c:pt>
                <c:pt idx="6">
                  <c:v>Cape May Point </c:v>
                </c:pt>
                <c:pt idx="7">
                  <c:v>Lower township</c:v>
                </c:pt>
                <c:pt idx="8">
                  <c:v>Middle township</c:v>
                </c:pt>
                <c:pt idx="9">
                  <c:v>Sea Isle City </c:v>
                </c:pt>
              </c:strCache>
            </c:strRef>
          </c:cat>
          <c:val>
            <c:numRef>
              <c:f>Sheet1!$B$2:$B$11</c:f>
              <c:numCache>
                <c:formatCode>_("$"* #,##0_);_("$"* \(#,##0\);_("$"* "-"??_);_(@_)</c:formatCode>
                <c:ptCount val="10"/>
                <c:pt idx="0">
                  <c:v>39615</c:v>
                </c:pt>
                <c:pt idx="1">
                  <c:v>41888</c:v>
                </c:pt>
                <c:pt idx="2">
                  <c:v>50422</c:v>
                </c:pt>
                <c:pt idx="3">
                  <c:v>55700</c:v>
                </c:pt>
                <c:pt idx="4">
                  <c:v>57969</c:v>
                </c:pt>
                <c:pt idx="5">
                  <c:v>60982</c:v>
                </c:pt>
                <c:pt idx="6">
                  <c:v>62500</c:v>
                </c:pt>
                <c:pt idx="7">
                  <c:v>64238</c:v>
                </c:pt>
                <c:pt idx="8">
                  <c:v>64976</c:v>
                </c:pt>
                <c:pt idx="9">
                  <c:v>73403</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Cape May median $67,074</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Woodbine </c:v>
                </c:pt>
                <c:pt idx="1">
                  <c:v>Wildwood</c:v>
                </c:pt>
                <c:pt idx="2">
                  <c:v>North Wildwood </c:v>
                </c:pt>
                <c:pt idx="3">
                  <c:v>Cape May </c:v>
                </c:pt>
                <c:pt idx="4">
                  <c:v>West Wildwood </c:v>
                </c:pt>
                <c:pt idx="5">
                  <c:v>Wildwood Crest </c:v>
                </c:pt>
                <c:pt idx="6">
                  <c:v>Cape May Point </c:v>
                </c:pt>
                <c:pt idx="7">
                  <c:v>Lower township</c:v>
                </c:pt>
                <c:pt idx="8">
                  <c:v>Middle township</c:v>
                </c:pt>
                <c:pt idx="9">
                  <c:v>Sea Isle City </c:v>
                </c:pt>
              </c:strCache>
            </c:strRef>
          </c:cat>
          <c:val>
            <c:numRef>
              <c:f>Sheet1!$C$2:$C$11</c:f>
              <c:numCache>
                <c:formatCode>"$"#,##0</c:formatCode>
                <c:ptCount val="10"/>
                <c:pt idx="0">
                  <c:v>67074</c:v>
                </c:pt>
                <c:pt idx="1">
                  <c:v>67074</c:v>
                </c:pt>
                <c:pt idx="2">
                  <c:v>67074</c:v>
                </c:pt>
                <c:pt idx="3">
                  <c:v>67074</c:v>
                </c:pt>
                <c:pt idx="4">
                  <c:v>67074</c:v>
                </c:pt>
                <c:pt idx="5">
                  <c:v>67074</c:v>
                </c:pt>
                <c:pt idx="6">
                  <c:v>67074</c:v>
                </c:pt>
                <c:pt idx="7">
                  <c:v>67074</c:v>
                </c:pt>
                <c:pt idx="8">
                  <c:v>67074</c:v>
                </c:pt>
                <c:pt idx="9">
                  <c:v>67074</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572481638149133"/>
          <c:y val="0.9536400141864404"/>
          <c:w val="0.23597333585000491"/>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Sheet1!$B$2:$B$22</c:f>
              <c:numCache>
                <c:formatCode>0%</c:formatCode>
                <c:ptCount val="21"/>
                <c:pt idx="0">
                  <c:v>1.2999999999999999E-2</c:v>
                </c:pt>
                <c:pt idx="1">
                  <c:v>4.2000000000000003E-2</c:v>
                </c:pt>
                <c:pt idx="2">
                  <c:v>4.9000000000000002E-2</c:v>
                </c:pt>
                <c:pt idx="3">
                  <c:v>0.05</c:v>
                </c:pt>
                <c:pt idx="4">
                  <c:v>5.2999999999999999E-2</c:v>
                </c:pt>
                <c:pt idx="5">
                  <c:v>0.06</c:v>
                </c:pt>
                <c:pt idx="6">
                  <c:v>6.2E-2</c:v>
                </c:pt>
                <c:pt idx="7">
                  <c:v>6.3E-2</c:v>
                </c:pt>
                <c:pt idx="8">
                  <c:v>7.0999999999999994E-2</c:v>
                </c:pt>
                <c:pt idx="9">
                  <c:v>8.6999999999999994E-2</c:v>
                </c:pt>
                <c:pt idx="10">
                  <c:v>9.2999999999999999E-2</c:v>
                </c:pt>
                <c:pt idx="11">
                  <c:v>9.9000000000000005E-2</c:v>
                </c:pt>
                <c:pt idx="12">
                  <c:v>0.111</c:v>
                </c:pt>
                <c:pt idx="14">
                  <c:v>0.11899999999999999</c:v>
                </c:pt>
                <c:pt idx="15">
                  <c:v>0.13400000000000001</c:v>
                </c:pt>
                <c:pt idx="16">
                  <c:v>0.13400000000000001</c:v>
                </c:pt>
                <c:pt idx="17">
                  <c:v>0.151</c:v>
                </c:pt>
                <c:pt idx="18">
                  <c:v>0.161</c:v>
                </c:pt>
                <c:pt idx="19">
                  <c:v>0.16200000000000001</c:v>
                </c:pt>
                <c:pt idx="20">
                  <c:v>0.16900000000000001</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Sheet1!$C$2:$C$22</c:f>
              <c:numCache>
                <c:formatCode>General</c:formatCode>
                <c:ptCount val="21"/>
                <c:pt idx="13" formatCode="0%">
                  <c:v>0.11600000000000001</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13.8%</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Sheet1!$D$2:$D$22</c:f>
              <c:numCache>
                <c:formatCode>0%</c:formatCode>
                <c:ptCount val="21"/>
                <c:pt idx="0">
                  <c:v>0.13800000000000001</c:v>
                </c:pt>
                <c:pt idx="1">
                  <c:v>0.13800000000000001</c:v>
                </c:pt>
                <c:pt idx="2">
                  <c:v>0.13800000000000001</c:v>
                </c:pt>
                <c:pt idx="3">
                  <c:v>0.13800000000000001</c:v>
                </c:pt>
                <c:pt idx="4">
                  <c:v>0.13800000000000001</c:v>
                </c:pt>
                <c:pt idx="5">
                  <c:v>0.13800000000000001</c:v>
                </c:pt>
                <c:pt idx="6">
                  <c:v>0.13800000000000001</c:v>
                </c:pt>
                <c:pt idx="7">
                  <c:v>0.13800000000000001</c:v>
                </c:pt>
                <c:pt idx="8">
                  <c:v>0.13800000000000001</c:v>
                </c:pt>
                <c:pt idx="9">
                  <c:v>0.13800000000000001</c:v>
                </c:pt>
                <c:pt idx="10">
                  <c:v>0.13800000000000001</c:v>
                </c:pt>
                <c:pt idx="11">
                  <c:v>0.13800000000000001</c:v>
                </c:pt>
                <c:pt idx="12">
                  <c:v>0.13800000000000001</c:v>
                </c:pt>
                <c:pt idx="13">
                  <c:v>0.13800000000000001</c:v>
                </c:pt>
                <c:pt idx="14">
                  <c:v>0.13800000000000001</c:v>
                </c:pt>
                <c:pt idx="15">
                  <c:v>0.13800000000000001</c:v>
                </c:pt>
                <c:pt idx="16">
                  <c:v>0.13800000000000001</c:v>
                </c:pt>
                <c:pt idx="17">
                  <c:v>0.13800000000000001</c:v>
                </c:pt>
                <c:pt idx="18">
                  <c:v>0.13800000000000001</c:v>
                </c:pt>
                <c:pt idx="19">
                  <c:v>0.13800000000000001</c:v>
                </c:pt>
                <c:pt idx="20">
                  <c:v>0.13800000000000001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9.6%</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Bergen</c:v>
                </c:pt>
                <c:pt idx="3">
                  <c:v>Monmouth</c:v>
                </c:pt>
                <c:pt idx="4">
                  <c:v>Morris</c:v>
                </c:pt>
                <c:pt idx="5">
                  <c:v>Burlington</c:v>
                </c:pt>
                <c:pt idx="6">
                  <c:v>Sussex </c:v>
                </c:pt>
                <c:pt idx="7">
                  <c:v>Gloucester</c:v>
                </c:pt>
                <c:pt idx="8">
                  <c:v>Warren</c:v>
                </c:pt>
                <c:pt idx="9">
                  <c:v>Middlesex</c:v>
                </c:pt>
                <c:pt idx="10">
                  <c:v>Union</c:v>
                </c:pt>
                <c:pt idx="11">
                  <c:v>Ocean</c:v>
                </c:pt>
                <c:pt idx="12">
                  <c:v>Mercer</c:v>
                </c:pt>
                <c:pt idx="13">
                  <c:v>Cape May </c:v>
                </c:pt>
                <c:pt idx="14">
                  <c:v>Camden</c:v>
                </c:pt>
                <c:pt idx="15">
                  <c:v>Atlantic</c:v>
                </c:pt>
                <c:pt idx="16">
                  <c:v>Cumberland</c:v>
                </c:pt>
                <c:pt idx="17">
                  <c:v>Hudson</c:v>
                </c:pt>
                <c:pt idx="18">
                  <c:v>Essex</c:v>
                </c:pt>
                <c:pt idx="19">
                  <c:v>Passaic</c:v>
                </c:pt>
                <c:pt idx="20">
                  <c:v>Salem</c:v>
                </c:pt>
              </c:strCache>
            </c:strRef>
          </c:cat>
          <c:val>
            <c:numRef>
              <c:f>Sheet1!$E$2:$E$22</c:f>
              <c:numCache>
                <c:formatCode>0%</c:formatCode>
                <c:ptCount val="21"/>
                <c:pt idx="0">
                  <c:v>9.6000000000000002E-2</c:v>
                </c:pt>
                <c:pt idx="1">
                  <c:v>9.6000000000000002E-2</c:v>
                </c:pt>
                <c:pt idx="2">
                  <c:v>9.6000000000000002E-2</c:v>
                </c:pt>
                <c:pt idx="3">
                  <c:v>9.6000000000000002E-2</c:v>
                </c:pt>
                <c:pt idx="4">
                  <c:v>9.6000000000000002E-2</c:v>
                </c:pt>
                <c:pt idx="5">
                  <c:v>9.6000000000000002E-2</c:v>
                </c:pt>
                <c:pt idx="6">
                  <c:v>9.6000000000000002E-2</c:v>
                </c:pt>
                <c:pt idx="7">
                  <c:v>9.6000000000000002E-2</c:v>
                </c:pt>
                <c:pt idx="8">
                  <c:v>9.6000000000000002E-2</c:v>
                </c:pt>
                <c:pt idx="9">
                  <c:v>9.6000000000000002E-2</c:v>
                </c:pt>
                <c:pt idx="10">
                  <c:v>9.6000000000000002E-2</c:v>
                </c:pt>
                <c:pt idx="11">
                  <c:v>9.6000000000000002E-2</c:v>
                </c:pt>
                <c:pt idx="12">
                  <c:v>9.6000000000000002E-2</c:v>
                </c:pt>
                <c:pt idx="13">
                  <c:v>9.6000000000000002E-2</c:v>
                </c:pt>
                <c:pt idx="14">
                  <c:v>9.6000000000000002E-2</c:v>
                </c:pt>
                <c:pt idx="15">
                  <c:v>9.6000000000000002E-2</c:v>
                </c:pt>
                <c:pt idx="16">
                  <c:v>9.6000000000000002E-2</c:v>
                </c:pt>
                <c:pt idx="17">
                  <c:v>9.6000000000000002E-2</c:v>
                </c:pt>
                <c:pt idx="18">
                  <c:v>9.6000000000000002E-2</c:v>
                </c:pt>
                <c:pt idx="19">
                  <c:v>9.6000000000000002E-2</c:v>
                </c:pt>
                <c:pt idx="20">
                  <c:v>9.6000000000000002E-2</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8757800005666562"/>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0.105</c:v>
                </c:pt>
                <c:pt idx="1">
                  <c:v>0.17199999999999999</c:v>
                </c:pt>
                <c:pt idx="2">
                  <c:v>0.123</c:v>
                </c:pt>
                <c:pt idx="3">
                  <c:v>0.123</c:v>
                </c:pt>
                <c:pt idx="4">
                  <c:v>0.11600000000000001</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Woodbine</c:v>
                </c:pt>
                <c:pt idx="1">
                  <c:v>Wildwood </c:v>
                </c:pt>
                <c:pt idx="2">
                  <c:v>Dennis </c:v>
                </c:pt>
                <c:pt idx="3">
                  <c:v>Lower township</c:v>
                </c:pt>
                <c:pt idx="4">
                  <c:v>Stone Harbor</c:v>
                </c:pt>
                <c:pt idx="5">
                  <c:v>Middle township</c:v>
                </c:pt>
                <c:pt idx="6">
                  <c:v>Avalon </c:v>
                </c:pt>
                <c:pt idx="7">
                  <c:v>Upper township</c:v>
                </c:pt>
                <c:pt idx="8">
                  <c:v>Ocean City </c:v>
                </c:pt>
                <c:pt idx="9">
                  <c:v>West Wildwood </c:v>
                </c:pt>
              </c:strCache>
            </c:strRef>
          </c:cat>
          <c:val>
            <c:numRef>
              <c:f>Sheet1!$B$2:$B$11</c:f>
              <c:numCache>
                <c:formatCode>0%</c:formatCode>
                <c:ptCount val="10"/>
                <c:pt idx="0">
                  <c:v>0.32700000000000001</c:v>
                </c:pt>
                <c:pt idx="1">
                  <c:v>0.23100000000000001</c:v>
                </c:pt>
                <c:pt idx="2">
                  <c:v>0.188</c:v>
                </c:pt>
                <c:pt idx="3">
                  <c:v>0.154</c:v>
                </c:pt>
                <c:pt idx="4">
                  <c:v>0.14799999999999999</c:v>
                </c:pt>
                <c:pt idx="5">
                  <c:v>0.126</c:v>
                </c:pt>
                <c:pt idx="6">
                  <c:v>0.11899999999999999</c:v>
                </c:pt>
                <c:pt idx="7">
                  <c:v>7.5999999999999998E-2</c:v>
                </c:pt>
                <c:pt idx="8">
                  <c:v>7.4999999999999997E-2</c:v>
                </c:pt>
                <c:pt idx="9">
                  <c:v>7.0999999999999994E-2</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Cape May county avg 12.3%</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Woodbine</c:v>
                </c:pt>
                <c:pt idx="1">
                  <c:v>Wildwood </c:v>
                </c:pt>
                <c:pt idx="2">
                  <c:v>Dennis </c:v>
                </c:pt>
                <c:pt idx="3">
                  <c:v>Lower township</c:v>
                </c:pt>
                <c:pt idx="4">
                  <c:v>Stone Harbor</c:v>
                </c:pt>
                <c:pt idx="5">
                  <c:v>Middle township</c:v>
                </c:pt>
                <c:pt idx="6">
                  <c:v>Avalon </c:v>
                </c:pt>
                <c:pt idx="7">
                  <c:v>Upper township</c:v>
                </c:pt>
                <c:pt idx="8">
                  <c:v>Ocean City </c:v>
                </c:pt>
                <c:pt idx="9">
                  <c:v>West Wildwood </c:v>
                </c:pt>
              </c:strCache>
            </c:strRef>
          </c:cat>
          <c:val>
            <c:numRef>
              <c:f>Sheet1!$C$2:$C$11</c:f>
              <c:numCache>
                <c:formatCode>0%</c:formatCode>
                <c:ptCount val="10"/>
                <c:pt idx="0">
                  <c:v>0.123</c:v>
                </c:pt>
                <c:pt idx="1">
                  <c:v>0.123</c:v>
                </c:pt>
                <c:pt idx="2">
                  <c:v>0.123</c:v>
                </c:pt>
                <c:pt idx="3">
                  <c:v>0.123</c:v>
                </c:pt>
                <c:pt idx="4">
                  <c:v>0.123</c:v>
                </c:pt>
                <c:pt idx="5">
                  <c:v>0.123</c:v>
                </c:pt>
                <c:pt idx="6">
                  <c:v>0.123</c:v>
                </c:pt>
                <c:pt idx="7">
                  <c:v>0.123</c:v>
                </c:pt>
                <c:pt idx="8">
                  <c:v>0.123</c:v>
                </c:pt>
                <c:pt idx="9">
                  <c:v>0.123</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2905195130440988"/>
          <c:y val="0.90985882446512367"/>
          <c:w val="0.19824215838999518"/>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Sheet1!$B$2:$B$22</c:f>
              <c:numCache>
                <c:formatCode>0%</c:formatCode>
                <c:ptCount val="21"/>
                <c:pt idx="0">
                  <c:v>0.12182642487000001</c:v>
                </c:pt>
                <c:pt idx="1">
                  <c:v>0.13045224209</c:v>
                </c:pt>
                <c:pt idx="2">
                  <c:v>0.13324427291999999</c:v>
                </c:pt>
                <c:pt idx="3">
                  <c:v>0.13498832524000001</c:v>
                </c:pt>
                <c:pt idx="4">
                  <c:v>0.13702354290999999</c:v>
                </c:pt>
                <c:pt idx="5">
                  <c:v>0.13825049855999999</c:v>
                </c:pt>
                <c:pt idx="6">
                  <c:v>0.14638657342</c:v>
                </c:pt>
                <c:pt idx="7">
                  <c:v>0.16169886146000001</c:v>
                </c:pt>
                <c:pt idx="8">
                  <c:v>0.16297946497999999</c:v>
                </c:pt>
                <c:pt idx="9">
                  <c:v>0.16881366086999999</c:v>
                </c:pt>
                <c:pt idx="10">
                  <c:v>0.17273906539</c:v>
                </c:pt>
                <c:pt idx="11">
                  <c:v>0.17577162096000001</c:v>
                </c:pt>
                <c:pt idx="12">
                  <c:v>0.17687299102000001</c:v>
                </c:pt>
                <c:pt idx="14">
                  <c:v>0.18584412023999999</c:v>
                </c:pt>
                <c:pt idx="15">
                  <c:v>0.19205607979</c:v>
                </c:pt>
                <c:pt idx="16">
                  <c:v>0.19982838581000001</c:v>
                </c:pt>
                <c:pt idx="17">
                  <c:v>0.20696750616000001</c:v>
                </c:pt>
                <c:pt idx="18">
                  <c:v>0.20788240995000001</c:v>
                </c:pt>
                <c:pt idx="19">
                  <c:v>0.24085757426000001</c:v>
                </c:pt>
                <c:pt idx="20">
                  <c:v>0.24710859049</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Sheet1!$C$2:$C$22</c:f>
              <c:numCache>
                <c:formatCode>General</c:formatCode>
                <c:ptCount val="21"/>
                <c:pt idx="13">
                  <c:v>0.18500990251999999</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18%</c:v>
                </c:pt>
              </c:strCache>
            </c:strRef>
          </c:tx>
          <c:spPr>
            <a:solidFill>
              <a:schemeClr val="bg1"/>
            </a:solidFill>
            <a:ln>
              <a:noFill/>
            </a:ln>
            <a:effectLst/>
          </c:spPr>
          <c:invertIfNegative val="0"/>
          <c:trendline>
            <c:name>NJ avg 19%</c:nam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Sussex</c:v>
                </c:pt>
                <c:pt idx="2">
                  <c:v>Warren</c:v>
                </c:pt>
                <c:pt idx="3">
                  <c:v>Burlington</c:v>
                </c:pt>
                <c:pt idx="4">
                  <c:v>Morris</c:v>
                </c:pt>
                <c:pt idx="5">
                  <c:v>Gloucester</c:v>
                </c:pt>
                <c:pt idx="6">
                  <c:v>Somerset</c:v>
                </c:pt>
                <c:pt idx="7">
                  <c:v>Salem</c:v>
                </c:pt>
                <c:pt idx="8">
                  <c:v>Middlesex</c:v>
                </c:pt>
                <c:pt idx="9">
                  <c:v>Mercer</c:v>
                </c:pt>
                <c:pt idx="10">
                  <c:v>Ocean</c:v>
                </c:pt>
                <c:pt idx="11">
                  <c:v>Camden</c:v>
                </c:pt>
                <c:pt idx="12">
                  <c:v>Monmouth</c:v>
                </c:pt>
                <c:pt idx="13">
                  <c:v>Cape May</c:v>
                </c:pt>
                <c:pt idx="14">
                  <c:v>Bergen</c:v>
                </c:pt>
                <c:pt idx="15">
                  <c:v>Union</c:v>
                </c:pt>
                <c:pt idx="16">
                  <c:v>Atlantic</c:v>
                </c:pt>
                <c:pt idx="17">
                  <c:v>Hudson</c:v>
                </c:pt>
                <c:pt idx="18">
                  <c:v>Cumberland</c:v>
                </c:pt>
                <c:pt idx="19">
                  <c:v>Passaic</c:v>
                </c:pt>
                <c:pt idx="20">
                  <c:v>Essex</c:v>
                </c:pt>
              </c:strCache>
            </c:strRef>
          </c:cat>
          <c:val>
            <c:numRef>
              <c:f>Sheet1!$D$2:$D$22</c:f>
              <c:numCache>
                <c:formatCode>0%</c:formatCode>
                <c:ptCount val="21"/>
                <c:pt idx="0">
                  <c:v>0.18</c:v>
                </c:pt>
                <c:pt idx="1">
                  <c:v>0.18</c:v>
                </c:pt>
                <c:pt idx="2">
                  <c:v>0.18</c:v>
                </c:pt>
                <c:pt idx="3">
                  <c:v>0.18</c:v>
                </c:pt>
                <c:pt idx="4">
                  <c:v>0.18</c:v>
                </c:pt>
                <c:pt idx="5">
                  <c:v>0.18</c:v>
                </c:pt>
                <c:pt idx="6">
                  <c:v>0.18</c:v>
                </c:pt>
                <c:pt idx="7">
                  <c:v>0.18</c:v>
                </c:pt>
                <c:pt idx="8">
                  <c:v>0.18</c:v>
                </c:pt>
                <c:pt idx="9">
                  <c:v>0.18</c:v>
                </c:pt>
                <c:pt idx="10">
                  <c:v>0.18</c:v>
                </c:pt>
                <c:pt idx="11">
                  <c:v>0.18</c:v>
                </c:pt>
                <c:pt idx="12">
                  <c:v>0.18</c:v>
                </c:pt>
                <c:pt idx="13">
                  <c:v>0.18</c:v>
                </c:pt>
                <c:pt idx="14">
                  <c:v>0.18</c:v>
                </c:pt>
                <c:pt idx="15">
                  <c:v>0.18</c:v>
                </c:pt>
                <c:pt idx="16">
                  <c:v>0.18</c:v>
                </c:pt>
                <c:pt idx="17">
                  <c:v>0.18</c:v>
                </c:pt>
                <c:pt idx="18">
                  <c:v>0.18</c:v>
                </c:pt>
                <c:pt idx="19">
                  <c:v>0.18</c:v>
                </c:pt>
                <c:pt idx="20">
                  <c:v>0.18</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5541301673228349"/>
          <c:y val="0.89691370688750616"/>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2016</c:v>
                </c:pt>
                <c:pt idx="1">
                  <c:v>2017</c:v>
                </c:pt>
                <c:pt idx="2">
                  <c:v>2018</c:v>
                </c:pt>
                <c:pt idx="3">
                  <c:v>2019</c:v>
                </c:pt>
                <c:pt idx="4">
                  <c:v>2020</c:v>
                </c:pt>
                <c:pt idx="5">
                  <c:v>2021</c:v>
                </c:pt>
              </c:numCache>
            </c:numRef>
          </c:cat>
          <c:val>
            <c:numRef>
              <c:f>Sheet1!$B$2:$B$7</c:f>
              <c:numCache>
                <c:formatCode>0%</c:formatCode>
                <c:ptCount val="6"/>
                <c:pt idx="0">
                  <c:v>0.23</c:v>
                </c:pt>
                <c:pt idx="1">
                  <c:v>0.23</c:v>
                </c:pt>
                <c:pt idx="2">
                  <c:v>0.21</c:v>
                </c:pt>
                <c:pt idx="3">
                  <c:v>0.21</c:v>
                </c:pt>
                <c:pt idx="4">
                  <c:v>0.2</c:v>
                </c:pt>
                <c:pt idx="5">
                  <c:v>0.2</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Sheet1!$B$2:$B$22</c:f>
              <c:numCache>
                <c:formatCode>0.0%</c:formatCode>
                <c:ptCount val="21"/>
                <c:pt idx="0">
                  <c:v>5.1999999999999998E-2</c:v>
                </c:pt>
                <c:pt idx="1">
                  <c:v>5.5E-2</c:v>
                </c:pt>
                <c:pt idx="2">
                  <c:v>5.8000000000000003E-2</c:v>
                </c:pt>
                <c:pt idx="3">
                  <c:v>6.5000000000000002E-2</c:v>
                </c:pt>
                <c:pt idx="4">
                  <c:v>6.6000000000000003E-2</c:v>
                </c:pt>
                <c:pt idx="5">
                  <c:v>6.7000000000000004E-2</c:v>
                </c:pt>
                <c:pt idx="6">
                  <c:v>7.0999999999999994E-2</c:v>
                </c:pt>
                <c:pt idx="7">
                  <c:v>7.2999999999999995E-2</c:v>
                </c:pt>
                <c:pt idx="8">
                  <c:v>7.3999999999999996E-2</c:v>
                </c:pt>
                <c:pt idx="9">
                  <c:v>7.4999999999999997E-2</c:v>
                </c:pt>
                <c:pt idx="10">
                  <c:v>8.2000000000000003E-2</c:v>
                </c:pt>
                <c:pt idx="11">
                  <c:v>8.5999999999999993E-2</c:v>
                </c:pt>
                <c:pt idx="12" formatCode="General">
                  <c:v>0.09</c:v>
                </c:pt>
                <c:pt idx="13">
                  <c:v>9.5000000000000001E-2</c:v>
                </c:pt>
                <c:pt idx="14">
                  <c:v>0.10100000000000001</c:v>
                </c:pt>
                <c:pt idx="15">
                  <c:v>0.106</c:v>
                </c:pt>
                <c:pt idx="16">
                  <c:v>0.107</c:v>
                </c:pt>
                <c:pt idx="17">
                  <c:v>0.107</c:v>
                </c:pt>
                <c:pt idx="18">
                  <c:v>0.111</c:v>
                </c:pt>
                <c:pt idx="20">
                  <c:v>0.113</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Sheet1!$C$2:$C$22</c:f>
              <c:numCache>
                <c:formatCode>General</c:formatCode>
                <c:ptCount val="21"/>
                <c:pt idx="19" formatCode="0.0%">
                  <c:v>0.113</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10.9%</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Sheet1!$D$2:$D$22</c:f>
              <c:numCache>
                <c:formatCode>0.00%</c:formatCode>
                <c:ptCount val="21"/>
                <c:pt idx="0">
                  <c:v>0.109</c:v>
                </c:pt>
                <c:pt idx="1">
                  <c:v>0.109</c:v>
                </c:pt>
                <c:pt idx="2">
                  <c:v>0.109</c:v>
                </c:pt>
                <c:pt idx="3">
                  <c:v>0.109</c:v>
                </c:pt>
                <c:pt idx="4">
                  <c:v>0.109</c:v>
                </c:pt>
                <c:pt idx="5">
                  <c:v>0.109</c:v>
                </c:pt>
                <c:pt idx="6">
                  <c:v>0.109</c:v>
                </c:pt>
                <c:pt idx="7">
                  <c:v>0.109</c:v>
                </c:pt>
                <c:pt idx="8">
                  <c:v>0.109</c:v>
                </c:pt>
                <c:pt idx="9">
                  <c:v>0.109</c:v>
                </c:pt>
                <c:pt idx="10">
                  <c:v>0.109</c:v>
                </c:pt>
                <c:pt idx="11">
                  <c:v>0.109</c:v>
                </c:pt>
                <c:pt idx="12">
                  <c:v>0.109</c:v>
                </c:pt>
                <c:pt idx="13">
                  <c:v>0.109</c:v>
                </c:pt>
                <c:pt idx="14">
                  <c:v>0.109</c:v>
                </c:pt>
                <c:pt idx="15">
                  <c:v>0.109</c:v>
                </c:pt>
                <c:pt idx="16">
                  <c:v>0.109</c:v>
                </c:pt>
                <c:pt idx="17">
                  <c:v>0.109</c:v>
                </c:pt>
                <c:pt idx="18">
                  <c:v>0.109</c:v>
                </c:pt>
                <c:pt idx="19">
                  <c:v>0.109</c:v>
                </c:pt>
                <c:pt idx="20">
                  <c:v>0.109</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8.6%</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Somerset</c:v>
                </c:pt>
                <c:pt idx="1">
                  <c:v>Hunterdon</c:v>
                </c:pt>
                <c:pt idx="2">
                  <c:v>Morris</c:v>
                </c:pt>
                <c:pt idx="3">
                  <c:v>Sussex</c:v>
                </c:pt>
                <c:pt idx="4">
                  <c:v>Burlington</c:v>
                </c:pt>
                <c:pt idx="5">
                  <c:v>Bergen</c:v>
                </c:pt>
                <c:pt idx="6">
                  <c:v>Monmouth</c:v>
                </c:pt>
                <c:pt idx="7">
                  <c:v>Union</c:v>
                </c:pt>
                <c:pt idx="8">
                  <c:v>Middlesex</c:v>
                </c:pt>
                <c:pt idx="9">
                  <c:v>Gloucester</c:v>
                </c:pt>
                <c:pt idx="10">
                  <c:v>Mercer</c:v>
                </c:pt>
                <c:pt idx="11">
                  <c:v>Warren</c:v>
                </c:pt>
                <c:pt idx="12">
                  <c:v>Ocean</c:v>
                </c:pt>
                <c:pt idx="13">
                  <c:v>Camden</c:v>
                </c:pt>
                <c:pt idx="14">
                  <c:v>Passaic</c:v>
                </c:pt>
                <c:pt idx="15">
                  <c:v>Atlantic</c:v>
                </c:pt>
                <c:pt idx="16">
                  <c:v>Essex</c:v>
                </c:pt>
                <c:pt idx="17">
                  <c:v>Salem</c:v>
                </c:pt>
                <c:pt idx="18">
                  <c:v>Hudson</c:v>
                </c:pt>
                <c:pt idx="19">
                  <c:v>Cape May</c:v>
                </c:pt>
                <c:pt idx="20">
                  <c:v>Cumberland</c:v>
                </c:pt>
              </c:strCache>
            </c:strRef>
          </c:cat>
          <c:val>
            <c:numRef>
              <c:f>Sheet1!$E$2:$E$22</c:f>
              <c:numCache>
                <c:formatCode>0.00%</c:formatCode>
                <c:ptCount val="21"/>
                <c:pt idx="0">
                  <c:v>8.5999999999999993E-2</c:v>
                </c:pt>
                <c:pt idx="1">
                  <c:v>8.5999999999999993E-2</c:v>
                </c:pt>
                <c:pt idx="2">
                  <c:v>8.5999999999999993E-2</c:v>
                </c:pt>
                <c:pt idx="3">
                  <c:v>8.5999999999999993E-2</c:v>
                </c:pt>
                <c:pt idx="4">
                  <c:v>8.5999999999999993E-2</c:v>
                </c:pt>
                <c:pt idx="5">
                  <c:v>8.5999999999999993E-2</c:v>
                </c:pt>
                <c:pt idx="6">
                  <c:v>8.5999999999999993E-2</c:v>
                </c:pt>
                <c:pt idx="7">
                  <c:v>8.5999999999999993E-2</c:v>
                </c:pt>
                <c:pt idx="8">
                  <c:v>8.5999999999999993E-2</c:v>
                </c:pt>
                <c:pt idx="9">
                  <c:v>8.5999999999999993E-2</c:v>
                </c:pt>
                <c:pt idx="10">
                  <c:v>8.5999999999999993E-2</c:v>
                </c:pt>
                <c:pt idx="11">
                  <c:v>8.5999999999999993E-2</c:v>
                </c:pt>
                <c:pt idx="12">
                  <c:v>8.5999999999999993E-2</c:v>
                </c:pt>
                <c:pt idx="13">
                  <c:v>8.5999999999999993E-2</c:v>
                </c:pt>
                <c:pt idx="14">
                  <c:v>8.5999999999999993E-2</c:v>
                </c:pt>
                <c:pt idx="15">
                  <c:v>8.5999999999999993E-2</c:v>
                </c:pt>
                <c:pt idx="16">
                  <c:v>8.5999999999999993E-2</c:v>
                </c:pt>
                <c:pt idx="17">
                  <c:v>8.5999999999999993E-2</c:v>
                </c:pt>
                <c:pt idx="18">
                  <c:v>8.5999999999999993E-2</c:v>
                </c:pt>
                <c:pt idx="19">
                  <c:v>8.5999999999999993E-2</c:v>
                </c:pt>
                <c:pt idx="20">
                  <c:v>8.5999999999999993E-2</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8412404638893856"/>
          <c:y val="0.89289010069811303"/>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2018</c:v>
                </c:pt>
                <c:pt idx="1">
                  <c:v>2019</c:v>
                </c:pt>
              </c:numCache>
            </c:numRef>
          </c:cat>
          <c:val>
            <c:numRef>
              <c:f>Sheet1!$B$2:$B$3</c:f>
              <c:numCache>
                <c:formatCode>0.0%</c:formatCode>
                <c:ptCount val="2"/>
                <c:pt idx="0">
                  <c:v>0.11700000000000001</c:v>
                </c:pt>
                <c:pt idx="1">
                  <c:v>0.113</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min val="2.0000000000000004E-2"/>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c:v>
                </c:pt>
                <c:pt idx="1">
                  <c:v>2016</c:v>
                </c:pt>
                <c:pt idx="2">
                  <c:v>2017</c:v>
                </c:pt>
                <c:pt idx="3">
                  <c:v>2018</c:v>
                </c:pt>
                <c:pt idx="4">
                  <c:v>2019</c:v>
                </c:pt>
              </c:strCache>
            </c:strRef>
          </c:cat>
          <c:val>
            <c:numRef>
              <c:f>Sheet1!$A$2:$E$2</c:f>
              <c:numCache>
                <c:formatCode>_(* #,##0_);_(* \(#,##0\);_(* "-"??_);_(@_)</c:formatCode>
                <c:ptCount val="5"/>
                <c:pt idx="0">
                  <c:v>1685</c:v>
                </c:pt>
                <c:pt idx="1">
                  <c:v>1513</c:v>
                </c:pt>
                <c:pt idx="2">
                  <c:v>1445</c:v>
                </c:pt>
                <c:pt idx="3">
                  <c:v>1344</c:v>
                </c:pt>
                <c:pt idx="4">
                  <c:v>1349</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Cape May</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0.93500000000000005</c:v>
                </c:pt>
                <c:pt idx="1">
                  <c:v>5.3999999999999999E-2</c:v>
                </c:pt>
                <c:pt idx="2">
                  <c:v>0</c:v>
                </c:pt>
                <c:pt idx="3">
                  <c:v>1.0999999999999999E-2</c:v>
                </c:pt>
                <c:pt idx="4">
                  <c:v>0</c:v>
                </c:pt>
                <c:pt idx="5">
                  <c:v>1.4999999999999999E-2</c:v>
                </c:pt>
                <c:pt idx="6">
                  <c:v>8.1000000000000003E-2</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0.69499999999999995</c:v>
                </c:pt>
                <c:pt idx="1">
                  <c:v>0.151</c:v>
                </c:pt>
                <c:pt idx="2">
                  <c:v>6.0000000000000001E-3</c:v>
                </c:pt>
                <c:pt idx="3">
                  <c:v>0.107</c:v>
                </c:pt>
                <c:pt idx="4">
                  <c:v>1E-3</c:v>
                </c:pt>
                <c:pt idx="5">
                  <c:v>7.0999999999999994E-2</c:v>
                </c:pt>
                <c:pt idx="6">
                  <c:v>0.20899999999999999</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2015-16</c:v>
                </c:pt>
                <c:pt idx="1">
                  <c:v>2016-17</c:v>
                </c:pt>
                <c:pt idx="2">
                  <c:v>2017-18</c:v>
                </c:pt>
                <c:pt idx="3">
                  <c:v>2018-19</c:v>
                </c:pt>
                <c:pt idx="4">
                  <c:v>2019-20</c:v>
                </c:pt>
              </c:strCache>
            </c:strRef>
          </c:cat>
          <c:val>
            <c:numRef>
              <c:f>Sheet1!$A$2:$E$2</c:f>
              <c:numCache>
                <c:formatCode>#,##0</c:formatCode>
                <c:ptCount val="5"/>
                <c:pt idx="0">
                  <c:v>3579</c:v>
                </c:pt>
                <c:pt idx="1">
                  <c:v>3627</c:v>
                </c:pt>
                <c:pt idx="2">
                  <c:v>3555</c:v>
                </c:pt>
                <c:pt idx="3">
                  <c:v>3500</c:v>
                </c:pt>
                <c:pt idx="4">
                  <c:v>3461</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2016</c:v>
                </c:pt>
                <c:pt idx="1">
                  <c:v>2017</c:v>
                </c:pt>
                <c:pt idx="2">
                  <c:v>2018</c:v>
                </c:pt>
                <c:pt idx="3">
                  <c:v>2019</c:v>
                </c:pt>
                <c:pt idx="4">
                  <c:v>2020</c:v>
                </c:pt>
              </c:strCache>
            </c:strRef>
          </c:cat>
          <c:val>
            <c:numRef>
              <c:f>Sheet1!$A$2:$E$2</c:f>
              <c:numCache>
                <c:formatCode>#,##0</c:formatCode>
                <c:ptCount val="5"/>
                <c:pt idx="0">
                  <c:v>3845</c:v>
                </c:pt>
                <c:pt idx="1">
                  <c:v>3482</c:v>
                </c:pt>
                <c:pt idx="2">
                  <c:v>3281</c:v>
                </c:pt>
                <c:pt idx="3">
                  <c:v>2977</c:v>
                </c:pt>
                <c:pt idx="4">
                  <c:v>3112</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Sheet1!$B$2:$D$2</c:f>
              <c:numCache>
                <c:formatCode>"$"#,##0_);[Red]\("$"#,##0\)</c:formatCode>
                <c:ptCount val="3"/>
                <c:pt idx="0">
                  <c:v>700</c:v>
                </c:pt>
                <c:pt idx="1">
                  <c:v>700</c:v>
                </c:pt>
                <c:pt idx="2">
                  <c:v>700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Cape May</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Sheet1!$B$3:$D$3</c:f>
              <c:numCache>
                <c:formatCode>"$"#,##0_);[Red]\("$"#,##0\)</c:formatCode>
                <c:ptCount val="3"/>
                <c:pt idx="0">
                  <c:v>840</c:v>
                </c:pt>
                <c:pt idx="1">
                  <c:v>840</c:v>
                </c:pt>
                <c:pt idx="2">
                  <c:v>800</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Infant</c:v>
                </c:pt>
                <c:pt idx="1">
                  <c:v>Toddler</c:v>
                </c:pt>
                <c:pt idx="2">
                  <c:v>PreK </c:v>
                </c:pt>
              </c:strCache>
            </c:strRef>
          </c:cat>
          <c:val>
            <c:numRef>
              <c:f>Sheet1!$B$4:$D$4</c:f>
              <c:numCache>
                <c:formatCode>"$"#,##0_);[Red]\("$"#,##0\)</c:formatCode>
                <c:ptCount val="3"/>
                <c:pt idx="0">
                  <c:v>1420</c:v>
                </c:pt>
                <c:pt idx="1">
                  <c:v>1443</c:v>
                </c:pt>
                <c:pt idx="2">
                  <c:v>1025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Sheet1!$B$2:$B$23</c:f>
              <c:numCache>
                <c:formatCode>General</c:formatCode>
                <c:ptCount val="22"/>
                <c:pt idx="4">
                  <c:v>840</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Sheet1!$C$2:$C$23</c:f>
              <c:numCache>
                <c:formatCode>"$"#,##0_);[Red]\("$"#,##0\)</c:formatCode>
                <c:ptCount val="22"/>
                <c:pt idx="0">
                  <c:v>700</c:v>
                </c:pt>
                <c:pt idx="1">
                  <c:v>863.48</c:v>
                </c:pt>
                <c:pt idx="2">
                  <c:v>840</c:v>
                </c:pt>
                <c:pt idx="3">
                  <c:v>760</c:v>
                </c:pt>
                <c:pt idx="4">
                  <c:v>840</c:v>
                </c:pt>
                <c:pt idx="5">
                  <c:v>1040</c:v>
                </c:pt>
                <c:pt idx="6">
                  <c:v>900</c:v>
                </c:pt>
                <c:pt idx="7">
                  <c:v>900</c:v>
                </c:pt>
                <c:pt idx="8">
                  <c:v>825</c:v>
                </c:pt>
                <c:pt idx="9">
                  <c:v>1384</c:v>
                </c:pt>
                <c:pt idx="10">
                  <c:v>1050</c:v>
                </c:pt>
                <c:pt idx="11">
                  <c:v>1125.8</c:v>
                </c:pt>
                <c:pt idx="12">
                  <c:v>1216</c:v>
                </c:pt>
                <c:pt idx="13">
                  <c:v>1081</c:v>
                </c:pt>
                <c:pt idx="14">
                  <c:v>1125</c:v>
                </c:pt>
                <c:pt idx="15">
                  <c:v>956.25</c:v>
                </c:pt>
                <c:pt idx="16">
                  <c:v>1250</c:v>
                </c:pt>
                <c:pt idx="17">
                  <c:v>1270</c:v>
                </c:pt>
                <c:pt idx="18">
                  <c:v>1000</c:v>
                </c:pt>
                <c:pt idx="19">
                  <c:v>1420</c:v>
                </c:pt>
                <c:pt idx="20">
                  <c:v>1375</c:v>
                </c:pt>
                <c:pt idx="21">
                  <c:v>1044</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Sheet1!$D$2:$D$23</c:f>
              <c:numCache>
                <c:formatCode>"$"#,##0_);[Red]\("$"#,##0\)</c:formatCode>
                <c:ptCount val="22"/>
                <c:pt idx="0">
                  <c:v>700</c:v>
                </c:pt>
                <c:pt idx="1">
                  <c:v>740</c:v>
                </c:pt>
                <c:pt idx="2">
                  <c:v>757.75</c:v>
                </c:pt>
                <c:pt idx="3">
                  <c:v>740</c:v>
                </c:pt>
                <c:pt idx="4">
                  <c:v>840</c:v>
                </c:pt>
                <c:pt idx="5">
                  <c:v>909</c:v>
                </c:pt>
                <c:pt idx="6">
                  <c:v>810</c:v>
                </c:pt>
                <c:pt idx="7">
                  <c:v>900</c:v>
                </c:pt>
                <c:pt idx="8">
                  <c:v>757.75</c:v>
                </c:pt>
                <c:pt idx="9">
                  <c:v>1184</c:v>
                </c:pt>
                <c:pt idx="10">
                  <c:v>950</c:v>
                </c:pt>
                <c:pt idx="11">
                  <c:v>996</c:v>
                </c:pt>
                <c:pt idx="12">
                  <c:v>1120</c:v>
                </c:pt>
                <c:pt idx="13">
                  <c:v>975</c:v>
                </c:pt>
                <c:pt idx="14">
                  <c:v>1020</c:v>
                </c:pt>
                <c:pt idx="15">
                  <c:v>910</c:v>
                </c:pt>
                <c:pt idx="16">
                  <c:v>1020</c:v>
                </c:pt>
                <c:pt idx="17">
                  <c:v>1100</c:v>
                </c:pt>
                <c:pt idx="18">
                  <c:v>970</c:v>
                </c:pt>
                <c:pt idx="19">
                  <c:v>1443</c:v>
                </c:pt>
                <c:pt idx="20">
                  <c:v>1154</c:v>
                </c:pt>
                <c:pt idx="21">
                  <c:v>952</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Sheet1!$E$2:$E$23</c:f>
              <c:numCache>
                <c:formatCode>"$"#,##0_);[Red]\("$"#,##0\)</c:formatCode>
                <c:ptCount val="22"/>
                <c:pt idx="0">
                  <c:v>700</c:v>
                </c:pt>
                <c:pt idx="1">
                  <c:v>720</c:v>
                </c:pt>
                <c:pt idx="2">
                  <c:v>900</c:v>
                </c:pt>
                <c:pt idx="3">
                  <c:v>700</c:v>
                </c:pt>
                <c:pt idx="4">
                  <c:v>800</c:v>
                </c:pt>
                <c:pt idx="5">
                  <c:v>737</c:v>
                </c:pt>
                <c:pt idx="6">
                  <c:v>723</c:v>
                </c:pt>
                <c:pt idx="7">
                  <c:v>760</c:v>
                </c:pt>
                <c:pt idx="8">
                  <c:v>725</c:v>
                </c:pt>
                <c:pt idx="9">
                  <c:v>1000</c:v>
                </c:pt>
                <c:pt idx="10">
                  <c:v>820</c:v>
                </c:pt>
                <c:pt idx="11">
                  <c:v>775</c:v>
                </c:pt>
                <c:pt idx="12">
                  <c:v>860</c:v>
                </c:pt>
                <c:pt idx="13">
                  <c:v>834</c:v>
                </c:pt>
                <c:pt idx="14">
                  <c:v>900</c:v>
                </c:pt>
                <c:pt idx="15">
                  <c:v>800</c:v>
                </c:pt>
                <c:pt idx="16">
                  <c:v>989</c:v>
                </c:pt>
                <c:pt idx="17">
                  <c:v>945</c:v>
                </c:pt>
                <c:pt idx="18">
                  <c:v>945</c:v>
                </c:pt>
                <c:pt idx="19">
                  <c:v>835</c:v>
                </c:pt>
                <c:pt idx="20">
                  <c:v>1025</c:v>
                </c:pt>
                <c:pt idx="21">
                  <c:v>833</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PreK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Sheet1!$F$2:$F$23</c:f>
              <c:numCache>
                <c:formatCode>General</c:formatCode>
                <c:ptCount val="22"/>
                <c:pt idx="4" formatCode="&quot;$&quot;#,##0_);[Red]\(&quot;$&quot;#,##0\)">
                  <c:v>800</c:v>
                </c:pt>
              </c:numCache>
            </c:numRef>
          </c:val>
          <c:extLst>
            <c:ext xmlns:c16="http://schemas.microsoft.com/office/drawing/2014/chart" uri="{C3380CC4-5D6E-409C-BE32-E72D297353CC}">
              <c16:uniqueId val="{00000001-E349-4999-BF44-BDCBA0D04AB7}"/>
            </c:ext>
          </c:extLst>
        </c:ser>
        <c:dLbls>
          <c:showLegendKey val="0"/>
          <c:showVal val="0"/>
          <c:showCatName val="0"/>
          <c:showSerName val="0"/>
          <c:showPercent val="0"/>
          <c:showBubbleSize val="0"/>
        </c:dLbls>
        <c:gapWidth val="0"/>
        <c:axId val="344954792"/>
        <c:axId val="344955184"/>
      </c:barChart>
      <c:lineChart>
        <c:grouping val="standard"/>
        <c:varyColors val="0"/>
        <c:ser>
          <c:idx val="4"/>
          <c:order val="5"/>
          <c:tx>
            <c:strRef>
              <c:f>Sheet1!$G$1</c:f>
              <c:strCache>
                <c:ptCount val="1"/>
                <c:pt idx="0">
                  <c:v>Median Household Income</c:v>
                </c:pt>
              </c:strCache>
            </c:strRef>
          </c:tx>
          <c:spPr>
            <a:ln w="28575" cap="rnd">
              <a:solidFill>
                <a:schemeClr val="tx1"/>
              </a:solidFill>
              <a:round/>
            </a:ln>
            <a:effectLst/>
          </c:spPr>
          <c:marker>
            <c:symbol val="none"/>
          </c:marker>
          <c:cat>
            <c:strRef>
              <c:f>Sheet1!$A$2:$A$23</c:f>
              <c:strCache>
                <c:ptCount val="22"/>
                <c:pt idx="0">
                  <c:v>Cumberland</c:v>
                </c:pt>
                <c:pt idx="1">
                  <c:v>Atlantic</c:v>
                </c:pt>
                <c:pt idx="2">
                  <c:v>Essex</c:v>
                </c:pt>
                <c:pt idx="3">
                  <c:v>Salem</c:v>
                </c:pt>
                <c:pt idx="4">
                  <c:v>Cape May</c:v>
                </c:pt>
                <c:pt idx="5">
                  <c:v>Camden</c:v>
                </c:pt>
                <c:pt idx="6">
                  <c:v>Ocean</c:v>
                </c:pt>
                <c:pt idx="7">
                  <c:v>Passaic </c:v>
                </c:pt>
                <c:pt idx="8">
                  <c:v>Hudson</c:v>
                </c:pt>
                <c:pt idx="9">
                  <c:v>Mercer</c:v>
                </c:pt>
                <c:pt idx="10">
                  <c:v>Union</c:v>
                </c:pt>
                <c:pt idx="11">
                  <c:v>Warren</c:v>
                </c:pt>
                <c:pt idx="12">
                  <c:v>Burlington</c:v>
                </c:pt>
                <c:pt idx="13">
                  <c:v>Gloucester</c:v>
                </c:pt>
                <c:pt idx="14">
                  <c:v>Middlesex</c:v>
                </c:pt>
                <c:pt idx="15">
                  <c:v>Sussex</c:v>
                </c:pt>
                <c:pt idx="16">
                  <c:v>Monmouth</c:v>
                </c:pt>
                <c:pt idx="17">
                  <c:v>Bergen</c:v>
                </c:pt>
                <c:pt idx="18">
                  <c:v>Somerset</c:v>
                </c:pt>
                <c:pt idx="19">
                  <c:v>Hunterdon </c:v>
                </c:pt>
                <c:pt idx="20">
                  <c:v>Morris</c:v>
                </c:pt>
                <c:pt idx="21">
                  <c:v>NJ Average</c:v>
                </c:pt>
              </c:strCache>
            </c:strRef>
          </c:cat>
          <c:val>
            <c:numRef>
              <c:f>Sheet1!$G$2:$G$23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4"/>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Sheet1!$B$2:$B$22</c:f>
              <c:numCache>
                <c:formatCode>General</c:formatCode>
                <c:ptCount val="21"/>
                <c:pt idx="0">
                  <c:v>37.9</c:v>
                </c:pt>
                <c:pt idx="1">
                  <c:v>37.200000000000003</c:v>
                </c:pt>
                <c:pt idx="2">
                  <c:v>36.9</c:v>
                </c:pt>
                <c:pt idx="3">
                  <c:v>36.6</c:v>
                </c:pt>
                <c:pt idx="4">
                  <c:v>36.200000000000003</c:v>
                </c:pt>
                <c:pt idx="5">
                  <c:v>36.1</c:v>
                </c:pt>
                <c:pt idx="6">
                  <c:v>34.9</c:v>
                </c:pt>
                <c:pt idx="7">
                  <c:v>34.200000000000003</c:v>
                </c:pt>
                <c:pt idx="8">
                  <c:v>33.700000000000003</c:v>
                </c:pt>
                <c:pt idx="9">
                  <c:v>32.9</c:v>
                </c:pt>
                <c:pt idx="10">
                  <c:v>32.4</c:v>
                </c:pt>
                <c:pt idx="11">
                  <c:v>32.200000000000003</c:v>
                </c:pt>
                <c:pt idx="12">
                  <c:v>30.5</c:v>
                </c:pt>
                <c:pt idx="13">
                  <c:v>30.5</c:v>
                </c:pt>
                <c:pt idx="14">
                  <c:v>29.7</c:v>
                </c:pt>
                <c:pt idx="15">
                  <c:v>29.6</c:v>
                </c:pt>
                <c:pt idx="16">
                  <c:v>29.3</c:v>
                </c:pt>
                <c:pt idx="17">
                  <c:v>27.8</c:v>
                </c:pt>
                <c:pt idx="18">
                  <c:v>26.1</c:v>
                </c:pt>
                <c:pt idx="19">
                  <c:v>24.7</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Sheet1!$C$2:$C$22</c:f>
              <c:numCache>
                <c:formatCode>General</c:formatCode>
                <c:ptCount val="21"/>
                <c:pt idx="20">
                  <c:v>24.1</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27.6</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Sheet1!$D$2:$D$22</c:f>
              <c:numCache>
                <c:formatCode>General</c:formatCode>
                <c:ptCount val="21"/>
                <c:pt idx="0">
                  <c:v>27.6</c:v>
                </c:pt>
                <c:pt idx="1">
                  <c:v>27.6</c:v>
                </c:pt>
                <c:pt idx="2">
                  <c:v>27.6</c:v>
                </c:pt>
                <c:pt idx="3">
                  <c:v>27.6</c:v>
                </c:pt>
                <c:pt idx="4">
                  <c:v>27.6</c:v>
                </c:pt>
                <c:pt idx="5">
                  <c:v>27.6</c:v>
                </c:pt>
                <c:pt idx="6">
                  <c:v>27.6</c:v>
                </c:pt>
                <c:pt idx="7">
                  <c:v>27.6</c:v>
                </c:pt>
                <c:pt idx="8">
                  <c:v>27.6</c:v>
                </c:pt>
                <c:pt idx="9">
                  <c:v>27.6</c:v>
                </c:pt>
                <c:pt idx="10">
                  <c:v>27.6</c:v>
                </c:pt>
                <c:pt idx="11">
                  <c:v>27.6</c:v>
                </c:pt>
                <c:pt idx="12">
                  <c:v>27.6</c:v>
                </c:pt>
                <c:pt idx="13">
                  <c:v>27.6</c:v>
                </c:pt>
                <c:pt idx="14">
                  <c:v>27.6</c:v>
                </c:pt>
                <c:pt idx="15">
                  <c:v>27.6</c:v>
                </c:pt>
                <c:pt idx="16">
                  <c:v>27.6</c:v>
                </c:pt>
                <c:pt idx="17">
                  <c:v>27.6</c:v>
                </c:pt>
                <c:pt idx="18">
                  <c:v>27.6</c:v>
                </c:pt>
                <c:pt idx="19">
                  <c:v>27.6</c:v>
                </c:pt>
                <c:pt idx="20">
                  <c:v>27.6</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33.1</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Sussex</c:v>
                </c:pt>
                <c:pt idx="1">
                  <c:v>Warren</c:v>
                </c:pt>
                <c:pt idx="2">
                  <c:v>Hudson</c:v>
                </c:pt>
                <c:pt idx="3">
                  <c:v>Hunterdon </c:v>
                </c:pt>
                <c:pt idx="4">
                  <c:v>Monmouth</c:v>
                </c:pt>
                <c:pt idx="5">
                  <c:v>Essex</c:v>
                </c:pt>
                <c:pt idx="6">
                  <c:v>Middlesex</c:v>
                </c:pt>
                <c:pt idx="7">
                  <c:v>Bergen</c:v>
                </c:pt>
                <c:pt idx="8">
                  <c:v>Ocean</c:v>
                </c:pt>
                <c:pt idx="9">
                  <c:v>Somerset</c:v>
                </c:pt>
                <c:pt idx="10">
                  <c:v>Union</c:v>
                </c:pt>
                <c:pt idx="11">
                  <c:v>Morris</c:v>
                </c:pt>
                <c:pt idx="12">
                  <c:v>Burlington</c:v>
                </c:pt>
                <c:pt idx="13">
                  <c:v>Gloucester</c:v>
                </c:pt>
                <c:pt idx="14">
                  <c:v>Camden</c:v>
                </c:pt>
                <c:pt idx="15">
                  <c:v>Mercer</c:v>
                </c:pt>
                <c:pt idx="16">
                  <c:v>Passaic  </c:v>
                </c:pt>
                <c:pt idx="17">
                  <c:v>Salem</c:v>
                </c:pt>
                <c:pt idx="18">
                  <c:v>Atlantic</c:v>
                </c:pt>
                <c:pt idx="19">
                  <c:v>Cumberland</c:v>
                </c:pt>
                <c:pt idx="20">
                  <c:v>Cape May</c:v>
                </c:pt>
              </c:strCache>
            </c:strRef>
          </c:cat>
          <c:val>
            <c:numRef>
              <c:f>Sheet1!$E$2:$E$22</c:f>
              <c:numCache>
                <c:formatCode>General</c:formatCode>
                <c:ptCount val="21"/>
                <c:pt idx="0">
                  <c:v>33.1</c:v>
                </c:pt>
                <c:pt idx="1">
                  <c:v>33.1</c:v>
                </c:pt>
                <c:pt idx="2">
                  <c:v>33.1</c:v>
                </c:pt>
                <c:pt idx="3">
                  <c:v>33.1</c:v>
                </c:pt>
                <c:pt idx="4">
                  <c:v>33.1</c:v>
                </c:pt>
                <c:pt idx="5">
                  <c:v>33.1</c:v>
                </c:pt>
                <c:pt idx="6">
                  <c:v>33.1</c:v>
                </c:pt>
                <c:pt idx="7">
                  <c:v>33.1</c:v>
                </c:pt>
                <c:pt idx="8">
                  <c:v>33.1</c:v>
                </c:pt>
                <c:pt idx="9">
                  <c:v>33.1</c:v>
                </c:pt>
                <c:pt idx="10">
                  <c:v>33.1</c:v>
                </c:pt>
                <c:pt idx="11">
                  <c:v>33.1</c:v>
                </c:pt>
                <c:pt idx="12">
                  <c:v>33.1</c:v>
                </c:pt>
                <c:pt idx="13">
                  <c:v>33.1</c:v>
                </c:pt>
                <c:pt idx="14">
                  <c:v>33.1</c:v>
                </c:pt>
                <c:pt idx="15">
                  <c:v>33.1</c:v>
                </c:pt>
                <c:pt idx="16">
                  <c:v>33.1</c:v>
                </c:pt>
                <c:pt idx="17">
                  <c:v>33.1</c:v>
                </c:pt>
                <c:pt idx="18">
                  <c:v>33.1</c:v>
                </c:pt>
                <c:pt idx="19">
                  <c:v>33.1</c:v>
                </c:pt>
                <c:pt idx="20">
                  <c:v>33.1</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22.5</c:v>
                </c:pt>
                <c:pt idx="1">
                  <c:v>21.2</c:v>
                </c:pt>
                <c:pt idx="2">
                  <c:v>23.7</c:v>
                </c:pt>
                <c:pt idx="3" formatCode="0.0">
                  <c:v>22.7</c:v>
                </c:pt>
                <c:pt idx="4" formatCode="0.0">
                  <c:v>24.1</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0.27</c:v>
                </c:pt>
                <c:pt idx="1">
                  <c:v>0.24</c:v>
                </c:pt>
                <c:pt idx="2">
                  <c:v>0.24</c:v>
                </c:pt>
                <c:pt idx="3">
                  <c:v>0.23</c:v>
                </c:pt>
                <c:pt idx="4" formatCode="General">
                  <c:v>0.23</c:v>
                </c:pt>
                <c:pt idx="5">
                  <c:v>0.23</c:v>
                </c:pt>
                <c:pt idx="6">
                  <c:v>0.23</c:v>
                </c:pt>
                <c:pt idx="8">
                  <c:v>0.22</c:v>
                </c:pt>
                <c:pt idx="9">
                  <c:v>0.21</c:v>
                </c:pt>
                <c:pt idx="10">
                  <c:v>0.21</c:v>
                </c:pt>
                <c:pt idx="11">
                  <c:v>0.21</c:v>
                </c:pt>
                <c:pt idx="12">
                  <c:v>0.21</c:v>
                </c:pt>
                <c:pt idx="13">
                  <c:v>0.21</c:v>
                </c:pt>
                <c:pt idx="14" formatCode="General">
                  <c:v>0.19</c:v>
                </c:pt>
                <c:pt idx="15">
                  <c:v>0.18</c:v>
                </c:pt>
                <c:pt idx="16">
                  <c:v>0.18</c:v>
                </c:pt>
                <c:pt idx="17">
                  <c:v>0.18</c:v>
                </c:pt>
                <c:pt idx="18">
                  <c:v>0.17</c:v>
                </c:pt>
                <c:pt idx="19">
                  <c:v>0.15</c:v>
                </c:pt>
                <c:pt idx="20">
                  <c:v>0.11</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7" formatCode="0%">
                  <c:v>0.22</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Gloucester</c:v>
                </c:pt>
                <c:pt idx="4">
                  <c:v>Hunterdon</c:v>
                </c:pt>
                <c:pt idx="5">
                  <c:v>Sussex</c:v>
                </c:pt>
                <c:pt idx="6">
                  <c:v>Warren</c:v>
                </c:pt>
                <c:pt idx="7">
                  <c:v>Cape May</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B298-4477-B321-8DDB0CF48B7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Score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Sheet1!$B$2:$B$22</c:f>
              <c:numCache>
                <c:formatCode>0.0</c:formatCode>
                <c:ptCount val="21"/>
                <c:pt idx="0">
                  <c:v>0.7</c:v>
                </c:pt>
                <c:pt idx="1">
                  <c:v>0.7</c:v>
                </c:pt>
                <c:pt idx="2">
                  <c:v>1.5</c:v>
                </c:pt>
                <c:pt idx="3">
                  <c:v>1.6</c:v>
                </c:pt>
                <c:pt idx="4">
                  <c:v>1.8</c:v>
                </c:pt>
                <c:pt idx="6">
                  <c:v>2.2999999999999998</c:v>
                </c:pt>
                <c:pt idx="7">
                  <c:v>2.2999999999999998</c:v>
                </c:pt>
                <c:pt idx="8">
                  <c:v>2.7</c:v>
                </c:pt>
                <c:pt idx="9">
                  <c:v>2.7</c:v>
                </c:pt>
                <c:pt idx="10">
                  <c:v>2.8</c:v>
                </c:pt>
                <c:pt idx="11">
                  <c:v>3.3</c:v>
                </c:pt>
                <c:pt idx="12">
                  <c:v>3.8</c:v>
                </c:pt>
                <c:pt idx="13">
                  <c:v>4.0999999999999996</c:v>
                </c:pt>
                <c:pt idx="14">
                  <c:v>4.5999999999999996</c:v>
                </c:pt>
                <c:pt idx="15">
                  <c:v>5.2</c:v>
                </c:pt>
                <c:pt idx="16">
                  <c:v>6.02</c:v>
                </c:pt>
                <c:pt idx="17">
                  <c:v>6.4</c:v>
                </c:pt>
                <c:pt idx="18">
                  <c:v>6.4</c:v>
                </c:pt>
                <c:pt idx="19">
                  <c:v>7.5</c:v>
                </c:pt>
                <c:pt idx="20">
                  <c:v>9.1</c:v>
                </c:pt>
              </c:numCache>
            </c:numRef>
          </c:val>
          <c:extLst>
            <c:ext xmlns:c16="http://schemas.microsoft.com/office/drawing/2014/chart" uri="{C3380CC4-5D6E-409C-BE32-E72D297353CC}">
              <c16:uniqueId val="{00000000-F509-4C52-BB27-BAEC45453B8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Warren</c:v>
                </c:pt>
                <c:pt idx="3">
                  <c:v>Ocean</c:v>
                </c:pt>
                <c:pt idx="4">
                  <c:v>Salem</c:v>
                </c:pt>
                <c:pt idx="5">
                  <c:v>Cape May</c:v>
                </c:pt>
                <c:pt idx="6">
                  <c:v>Cumberland</c:v>
                </c:pt>
                <c:pt idx="7">
                  <c:v>Somerset</c:v>
                </c:pt>
                <c:pt idx="8">
                  <c:v>Burlington</c:v>
                </c:pt>
                <c:pt idx="9">
                  <c:v>Morris</c:v>
                </c:pt>
                <c:pt idx="10">
                  <c:v>Gloucester</c:v>
                </c:pt>
                <c:pt idx="11">
                  <c:v>Monmouth</c:v>
                </c:pt>
                <c:pt idx="12">
                  <c:v>Atlantic</c:v>
                </c:pt>
                <c:pt idx="13">
                  <c:v>Middlesex</c:v>
                </c:pt>
                <c:pt idx="14">
                  <c:v>Mercer</c:v>
                </c:pt>
                <c:pt idx="15">
                  <c:v>Camden</c:v>
                </c:pt>
                <c:pt idx="16">
                  <c:v>Passaic</c:v>
                </c:pt>
                <c:pt idx="17">
                  <c:v>Union</c:v>
                </c:pt>
                <c:pt idx="18">
                  <c:v>Bergen</c:v>
                </c:pt>
                <c:pt idx="19">
                  <c:v>Essex</c:v>
                </c:pt>
                <c:pt idx="20">
                  <c:v>Hudson</c:v>
                </c:pt>
              </c:strCache>
            </c:strRef>
          </c:cat>
          <c:val>
            <c:numRef>
              <c:f>Sheet1!$C$2:$C$22</c:f>
              <c:numCache>
                <c:formatCode>General</c:formatCode>
                <c:ptCount val="21"/>
                <c:pt idx="5">
                  <c:v>2.1</c:v>
                </c:pt>
              </c:numCache>
            </c:numRef>
          </c:val>
          <c:extLst>
            <c:ext xmlns:c16="http://schemas.microsoft.com/office/drawing/2014/chart" uri="{C3380CC4-5D6E-409C-BE32-E72D297353CC}">
              <c16:uniqueId val="{00000001-F509-4C52-BB27-BAEC45453B8E}"/>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Sheet1!$B$2:$B$22</c:f>
              <c:numCache>
                <c:formatCode>0.0%</c:formatCode>
                <c:ptCount val="21"/>
                <c:pt idx="0">
                  <c:v>1.4E-2</c:v>
                </c:pt>
                <c:pt idx="1">
                  <c:v>1.4999999999999999E-2</c:v>
                </c:pt>
                <c:pt idx="2">
                  <c:v>1.4999999999999999E-2</c:v>
                </c:pt>
                <c:pt idx="4">
                  <c:v>2.1999999999999999E-2</c:v>
                </c:pt>
                <c:pt idx="5">
                  <c:v>2.5000000000000001E-2</c:v>
                </c:pt>
                <c:pt idx="6">
                  <c:v>2.5000000000000001E-2</c:v>
                </c:pt>
                <c:pt idx="7">
                  <c:v>2.7E-2</c:v>
                </c:pt>
                <c:pt idx="8">
                  <c:v>2.9000000000000001E-2</c:v>
                </c:pt>
                <c:pt idx="9">
                  <c:v>2.9000000000000001E-2</c:v>
                </c:pt>
                <c:pt idx="10">
                  <c:v>0.03</c:v>
                </c:pt>
                <c:pt idx="11">
                  <c:v>3.6999999999999998E-2</c:v>
                </c:pt>
                <c:pt idx="12">
                  <c:v>3.9E-2</c:v>
                </c:pt>
                <c:pt idx="13">
                  <c:v>4.5999999999999999E-2</c:v>
                </c:pt>
                <c:pt idx="14">
                  <c:v>0.05</c:v>
                </c:pt>
                <c:pt idx="15">
                  <c:v>5.0999999999999997E-2</c:v>
                </c:pt>
                <c:pt idx="16">
                  <c:v>5.1999999999999998E-2</c:v>
                </c:pt>
                <c:pt idx="17">
                  <c:v>5.8000000000000003E-2</c:v>
                </c:pt>
                <c:pt idx="18">
                  <c:v>6.3E-2</c:v>
                </c:pt>
                <c:pt idx="19">
                  <c:v>6.4000000000000001E-2</c:v>
                </c:pt>
                <c:pt idx="20">
                  <c:v>7.3999999999999996E-2</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Sheet1!$C$2:$C$22</c:f>
              <c:numCache>
                <c:formatCode>General</c:formatCode>
                <c:ptCount val="21"/>
                <c:pt idx="3" formatCode="0.0%">
                  <c:v>1.9E-2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4.3%</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Sheet1!$D$2:$D$22</c:f>
              <c:numCache>
                <c:formatCode>0.00%</c:formatCode>
                <c:ptCount val="21"/>
                <c:pt idx="0">
                  <c:v>4.2999999999999997E-2</c:v>
                </c:pt>
                <c:pt idx="1">
                  <c:v>4.2999999999999997E-2</c:v>
                </c:pt>
                <c:pt idx="2">
                  <c:v>4.2999999999999997E-2</c:v>
                </c:pt>
                <c:pt idx="3">
                  <c:v>4.2999999999999997E-2</c:v>
                </c:pt>
                <c:pt idx="4">
                  <c:v>4.2999999999999997E-2</c:v>
                </c:pt>
                <c:pt idx="5">
                  <c:v>4.2999999999999997E-2</c:v>
                </c:pt>
                <c:pt idx="6">
                  <c:v>4.2999999999999997E-2</c:v>
                </c:pt>
                <c:pt idx="7">
                  <c:v>4.2999999999999997E-2</c:v>
                </c:pt>
                <c:pt idx="8">
                  <c:v>4.2999999999999997E-2</c:v>
                </c:pt>
                <c:pt idx="9">
                  <c:v>4.2999999999999997E-2</c:v>
                </c:pt>
                <c:pt idx="10">
                  <c:v>4.2999999999999997E-2</c:v>
                </c:pt>
                <c:pt idx="11">
                  <c:v>4.2999999999999997E-2</c:v>
                </c:pt>
                <c:pt idx="12">
                  <c:v>4.2999999999999997E-2</c:v>
                </c:pt>
                <c:pt idx="13">
                  <c:v>4.2999999999999997E-2</c:v>
                </c:pt>
                <c:pt idx="14">
                  <c:v>4.2999999999999997E-2</c:v>
                </c:pt>
                <c:pt idx="15">
                  <c:v>4.2999999999999997E-2</c:v>
                </c:pt>
                <c:pt idx="16">
                  <c:v>4.2999999999999997E-2</c:v>
                </c:pt>
                <c:pt idx="17">
                  <c:v>4.2999999999999997E-2</c:v>
                </c:pt>
                <c:pt idx="18">
                  <c:v>4.2999999999999997E-2</c:v>
                </c:pt>
                <c:pt idx="19">
                  <c:v>4.2999999999999997E-2</c:v>
                </c:pt>
                <c:pt idx="20">
                  <c:v>4.2999999999999997E-2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Sussex</c:v>
                </c:pt>
                <c:pt idx="1">
                  <c:v>Hunterdon </c:v>
                </c:pt>
                <c:pt idx="2">
                  <c:v>Warren</c:v>
                </c:pt>
                <c:pt idx="3">
                  <c:v>Cape May</c:v>
                </c:pt>
                <c:pt idx="4">
                  <c:v>Salem</c:v>
                </c:pt>
                <c:pt idx="5">
                  <c:v>Camden</c:v>
                </c:pt>
                <c:pt idx="6">
                  <c:v>Cumberland</c:v>
                </c:pt>
                <c:pt idx="7">
                  <c:v>Ocean</c:v>
                </c:pt>
                <c:pt idx="8">
                  <c:v>Burlington</c:v>
                </c:pt>
                <c:pt idx="9">
                  <c:v>Atlantic</c:v>
                </c:pt>
                <c:pt idx="10">
                  <c:v>Bergen</c:v>
                </c:pt>
                <c:pt idx="11">
                  <c:v>Monmouth</c:v>
                </c:pt>
                <c:pt idx="12">
                  <c:v>Morris</c:v>
                </c:pt>
                <c:pt idx="13">
                  <c:v>Mercer</c:v>
                </c:pt>
                <c:pt idx="14">
                  <c:v>Hudson</c:v>
                </c:pt>
                <c:pt idx="15">
                  <c:v>Middlesex</c:v>
                </c:pt>
                <c:pt idx="16">
                  <c:v>Gloucester</c:v>
                </c:pt>
                <c:pt idx="17">
                  <c:v>Essex</c:v>
                </c:pt>
                <c:pt idx="18">
                  <c:v>Somerset</c:v>
                </c:pt>
                <c:pt idx="19">
                  <c:v>Union</c:v>
                </c:pt>
                <c:pt idx="20">
                  <c:v>Passaic  </c:v>
                </c:pt>
              </c:strCache>
            </c:strRef>
          </c:cat>
          <c:val>
            <c:numRef>
              <c:f>Sheet1!$E$2:$E$22</c:f>
              <c:numCache>
                <c:formatCode>0.00%</c:formatCode>
                <c:ptCount val="21"/>
                <c:pt idx="0">
                  <c:v>5.7000000000000002E-2</c:v>
                </c:pt>
                <c:pt idx="1">
                  <c:v>5.7000000000000002E-2</c:v>
                </c:pt>
                <c:pt idx="2">
                  <c:v>5.7000000000000002E-2</c:v>
                </c:pt>
                <c:pt idx="3">
                  <c:v>5.7000000000000002E-2</c:v>
                </c:pt>
                <c:pt idx="4">
                  <c:v>5.7000000000000002E-2</c:v>
                </c:pt>
                <c:pt idx="5">
                  <c:v>5.7000000000000002E-2</c:v>
                </c:pt>
                <c:pt idx="6">
                  <c:v>5.7000000000000002E-2</c:v>
                </c:pt>
                <c:pt idx="7">
                  <c:v>5.7000000000000002E-2</c:v>
                </c:pt>
                <c:pt idx="8">
                  <c:v>5.7000000000000002E-2</c:v>
                </c:pt>
                <c:pt idx="9">
                  <c:v>5.7000000000000002E-2</c:v>
                </c:pt>
                <c:pt idx="10">
                  <c:v>5.7000000000000002E-2</c:v>
                </c:pt>
                <c:pt idx="11">
                  <c:v>5.7000000000000002E-2</c:v>
                </c:pt>
                <c:pt idx="12">
                  <c:v>5.7000000000000002E-2</c:v>
                </c:pt>
                <c:pt idx="13">
                  <c:v>5.7000000000000002E-2</c:v>
                </c:pt>
                <c:pt idx="14">
                  <c:v>5.7000000000000002E-2</c:v>
                </c:pt>
                <c:pt idx="15">
                  <c:v>5.7000000000000002E-2</c:v>
                </c:pt>
                <c:pt idx="16">
                  <c:v>5.7000000000000002E-2</c:v>
                </c:pt>
                <c:pt idx="17">
                  <c:v>5.7000000000000002E-2</c:v>
                </c:pt>
                <c:pt idx="18">
                  <c:v>5.7000000000000002E-2</c:v>
                </c:pt>
                <c:pt idx="19">
                  <c:v>5.7000000000000002E-2</c:v>
                </c:pt>
                <c:pt idx="20">
                  <c:v>5.7000000000000002E-2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b"/>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0.0%</c:formatCode>
                <c:ptCount val="5"/>
                <c:pt idx="0">
                  <c:v>4.1000000000000002E-2</c:v>
                </c:pt>
                <c:pt idx="1">
                  <c:v>2.9000000000000001E-2</c:v>
                </c:pt>
                <c:pt idx="2">
                  <c:v>2.3E-2</c:v>
                </c:pt>
                <c:pt idx="3">
                  <c:v>0.04</c:v>
                </c:pt>
                <c:pt idx="4">
                  <c:v>1.9E-2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1"/>
        <c:axPos val="l"/>
        <c:numFmt formatCode="0.0%" sourceLinked="1"/>
        <c:majorTickMark val="out"/>
        <c:minorTickMark val="none"/>
        <c:tickLblPos val="nextTo"/>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0.92500000000000004</c:v>
                </c:pt>
                <c:pt idx="1">
                  <c:v>0.94199999999999995</c:v>
                </c:pt>
                <c:pt idx="2">
                  <c:v>0.93600000000000005</c:v>
                </c:pt>
                <c:pt idx="3">
                  <c:v>0.92</c:v>
                </c:pt>
                <c:pt idx="4">
                  <c:v>0.93500000000000005</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dLbl>
              <c:idx val="0"/>
              <c:layout>
                <c:manualLayout>
                  <c:x val="-4.0820620078740157E-3"/>
                  <c:y val="-1.19590297761423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0C6-4074-BEFD-56BD571681D4}"/>
                </c:ext>
              </c:extLst>
            </c:dLbl>
            <c:dLbl>
              <c:idx val="1"/>
              <c:layout>
                <c:manualLayout>
                  <c:x val="-5.6445620078740735E-3"/>
                  <c:y val="-1.19590297761423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0C6-4074-BEFD-56BD571681D4}"/>
                </c:ext>
              </c:extLst>
            </c:dLbl>
            <c:dLbl>
              <c:idx val="2"/>
              <c:layout>
                <c:manualLayout>
                  <c:x val="-5.6445620078740153E-3"/>
                  <c:y val="-1.19590297761423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0C6-4074-BEFD-56BD571681D4}"/>
                </c:ext>
              </c:extLst>
            </c:dLbl>
            <c:dLbl>
              <c:idx val="3"/>
              <c:layout>
                <c:manualLayout>
                  <c:x val="-2.5195620078740156E-3"/>
                  <c:y val="-1.664652948778748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0C6-4074-BEFD-56BD571681D4}"/>
                </c:ext>
              </c:extLst>
            </c:dLbl>
            <c:dLbl>
              <c:idx val="4"/>
              <c:layout>
                <c:manualLayout>
                  <c:x val="-7.2070620078739014E-3"/>
                  <c:y val="-2.584030352852463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0C6-4074-BEFD-56BD571681D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0%</c:formatCode>
                <c:ptCount val="5"/>
                <c:pt idx="0">
                  <c:v>5.6000000000000001E-2</c:v>
                </c:pt>
                <c:pt idx="1">
                  <c:v>4.2999999999999997E-2</c:v>
                </c:pt>
                <c:pt idx="2">
                  <c:v>5.6000000000000001E-2</c:v>
                </c:pt>
                <c:pt idx="3">
                  <c:v>5.0999999999999997E-2</c:v>
                </c:pt>
                <c:pt idx="4">
                  <c:v>5.3999999999999999E-2</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dLbl>
              <c:idx val="0"/>
              <c:layout>
                <c:manualLayout>
                  <c:x val="-4.8437500000000001E-2"/>
                  <c:y val="9.374999423289898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0C6-4074-BEFD-56BD571681D4}"/>
                </c:ext>
              </c:extLst>
            </c:dLbl>
            <c:dLbl>
              <c:idx val="1"/>
              <c:layout>
                <c:manualLayout>
                  <c:x val="2.6562499999999944E-2"/>
                  <c:y val="-4.687499711644949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C8A-4831-A4D8-103733D3CF74}"/>
                </c:ext>
              </c:extLst>
            </c:dLbl>
            <c:dLbl>
              <c:idx val="2"/>
              <c:layout>
                <c:manualLayout>
                  <c:x val="-4.0625000000000001E-2"/>
                  <c:y val="4.687499711644949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DF2-41F6-825A-01063BE43118}"/>
                </c:ext>
              </c:extLst>
            </c:dLbl>
            <c:dLbl>
              <c:idx val="3"/>
              <c:layout>
                <c:manualLayout>
                  <c:x val="-4.5312499999999999E-2"/>
                  <c:y val="4.6874997116449491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DF2-41F6-825A-01063BE4311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Sheet1!$D$2:$D$6</c:f>
              <c:numCache>
                <c:formatCode>0%</c:formatCode>
                <c:ptCount val="5"/>
                <c:pt idx="0">
                  <c:v>4.0000000000000001E-3</c:v>
                </c:pt>
                <c:pt idx="1">
                  <c:v>1.7999999999999999E-2</c:v>
                </c:pt>
                <c:pt idx="2">
                  <c:v>0</c:v>
                </c:pt>
                <c:pt idx="3">
                  <c:v>0</c:v>
                </c:pt>
                <c:pt idx="4">
                  <c:v>0</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dLbl>
              <c:idx val="0"/>
              <c:layout>
                <c:manualLayout>
                  <c:x val="-5.0175812007874028E-2"/>
                  <c:y val="-1.07871548482311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0C6-4074-BEFD-56BD571681D4}"/>
                </c:ext>
              </c:extLst>
            </c:dLbl>
            <c:dLbl>
              <c:idx val="1"/>
              <c:layout>
                <c:manualLayout>
                  <c:x val="-4.8613312007874075E-2"/>
                  <c:y val="1.73378434216385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0C6-4074-BEFD-56BD571681D4}"/>
                </c:ext>
              </c:extLst>
            </c:dLbl>
            <c:dLbl>
              <c:idx val="2"/>
              <c:layout>
                <c:manualLayout>
                  <c:x val="-4.8633120078740728E-3"/>
                  <c:y val="-8.443404992408821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0C6-4074-BEFD-56BD571681D4}"/>
                </c:ext>
              </c:extLst>
            </c:dLbl>
            <c:dLbl>
              <c:idx val="3"/>
              <c:layout>
                <c:manualLayout>
                  <c:x val="-3.9238312007874018E-2"/>
                  <c:y val="-1.54746545598760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0C6-4074-BEFD-56BD571681D4}"/>
                </c:ext>
              </c:extLst>
            </c:dLbl>
            <c:dLbl>
              <c:idx val="4"/>
              <c:layout>
                <c:manualLayout>
                  <c:x val="-7.9883120078739003E-3"/>
                  <c:y val="-1.31309047040537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0C6-4074-BEFD-56BD571681D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Sheet1!$E$2:$E$6</c:f>
              <c:numCache>
                <c:formatCode>0%</c:formatCode>
                <c:ptCount val="5"/>
                <c:pt idx="0">
                  <c:v>1.4E-2</c:v>
                </c:pt>
                <c:pt idx="1">
                  <c:v>1.4E-2</c:v>
                </c:pt>
                <c:pt idx="2">
                  <c:v>1.4E-2</c:v>
                </c:pt>
                <c:pt idx="3">
                  <c:v>2.1000000000000001E-2</c:v>
                </c:pt>
                <c:pt idx="4">
                  <c:v>1.0999999999999999E-2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Sheet1!$F$2:$F$6</c:f>
              <c:numCache>
                <c:formatCode>0%</c:formatCode>
                <c:ptCount val="5"/>
                <c:pt idx="0">
                  <c:v>7.4999999999999997E-2</c:v>
                </c:pt>
                <c:pt idx="1">
                  <c:v>7.5999999999999998E-2</c:v>
                </c:pt>
                <c:pt idx="2">
                  <c:v>7.8E-2</c:v>
                </c:pt>
                <c:pt idx="3">
                  <c:v>7.9000000000000001E-2</c:v>
                </c:pt>
                <c:pt idx="4">
                  <c:v>8.1000000000000003E-2</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Wildwood Crest </c:v>
                </c:pt>
                <c:pt idx="1">
                  <c:v>North Wildwood </c:v>
                </c:pt>
                <c:pt idx="2">
                  <c:v>West Wildwood </c:v>
                </c:pt>
                <c:pt idx="3">
                  <c:v>Wildwood </c:v>
                </c:pt>
                <c:pt idx="4">
                  <c:v>Upper township</c:v>
                </c:pt>
                <c:pt idx="5">
                  <c:v>West Cape May </c:v>
                </c:pt>
                <c:pt idx="6">
                  <c:v>Ocean City </c:v>
                </c:pt>
                <c:pt idx="7">
                  <c:v>Woodbine</c:v>
                </c:pt>
                <c:pt idx="8">
                  <c:v>Middle township</c:v>
                </c:pt>
                <c:pt idx="9">
                  <c:v>Lower township</c:v>
                </c:pt>
              </c:strCache>
            </c:strRef>
          </c:cat>
          <c:val>
            <c:numRef>
              <c:f>Sheet1!$B$2:$B$11</c:f>
              <c:numCache>
                <c:formatCode>0.0%</c:formatCode>
                <c:ptCount val="10"/>
                <c:pt idx="0">
                  <c:v>0.20899999999999999</c:v>
                </c:pt>
                <c:pt idx="1">
                  <c:v>0.20399999999999999</c:v>
                </c:pt>
                <c:pt idx="2">
                  <c:v>0.106</c:v>
                </c:pt>
                <c:pt idx="3">
                  <c:v>6.3E-2</c:v>
                </c:pt>
                <c:pt idx="4">
                  <c:v>0.05</c:v>
                </c:pt>
                <c:pt idx="5">
                  <c:v>4.3999999999999997E-2</c:v>
                </c:pt>
                <c:pt idx="6">
                  <c:v>4.1000000000000002E-2</c:v>
                </c:pt>
                <c:pt idx="7">
                  <c:v>3.5999999999999997E-2</c:v>
                </c:pt>
                <c:pt idx="8">
                  <c:v>3.5000000000000003E-2</c:v>
                </c:pt>
                <c:pt idx="9">
                  <c:v>3.0000000000000001E-3</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Cape May county avg 3.5%</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Sheet1!$A$2:$A$11</c:f>
              <c:strCache>
                <c:ptCount val="10"/>
                <c:pt idx="0">
                  <c:v>Wildwood Crest </c:v>
                </c:pt>
                <c:pt idx="1">
                  <c:v>North Wildwood </c:v>
                </c:pt>
                <c:pt idx="2">
                  <c:v>West Wildwood </c:v>
                </c:pt>
                <c:pt idx="3">
                  <c:v>Wildwood </c:v>
                </c:pt>
                <c:pt idx="4">
                  <c:v>Upper township</c:v>
                </c:pt>
                <c:pt idx="5">
                  <c:v>West Cape May </c:v>
                </c:pt>
                <c:pt idx="6">
                  <c:v>Ocean City </c:v>
                </c:pt>
                <c:pt idx="7">
                  <c:v>Woodbine</c:v>
                </c:pt>
                <c:pt idx="8">
                  <c:v>Middle township</c:v>
                </c:pt>
                <c:pt idx="9">
                  <c:v>Lower township</c:v>
                </c:pt>
              </c:strCache>
            </c:strRef>
          </c:cat>
          <c:val>
            <c:numRef>
              <c:f>Sheet1!$C$2:$C$11</c:f>
              <c:numCache>
                <c:formatCode>0.00%</c:formatCode>
                <c:ptCount val="10"/>
                <c:pt idx="0">
                  <c:v>3.5000000000000003E-2</c:v>
                </c:pt>
                <c:pt idx="1">
                  <c:v>3.5000000000000003E-2</c:v>
                </c:pt>
                <c:pt idx="2">
                  <c:v>3.5000000000000003E-2</c:v>
                </c:pt>
                <c:pt idx="3">
                  <c:v>3.5000000000000003E-2</c:v>
                </c:pt>
                <c:pt idx="4">
                  <c:v>3.5000000000000003E-2</c:v>
                </c:pt>
                <c:pt idx="5">
                  <c:v>3.5000000000000003E-2</c:v>
                </c:pt>
                <c:pt idx="6">
                  <c:v>3.5000000000000003E-2</c:v>
                </c:pt>
                <c:pt idx="7">
                  <c:v>3.5000000000000003E-2</c:v>
                </c:pt>
                <c:pt idx="8">
                  <c:v>3.5000000000000003E-2</c:v>
                </c:pt>
                <c:pt idx="9">
                  <c:v>3.5000000000000003E-2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5.0550319881889766E-2"/>
          <c:y val="0.90357907793587688"/>
          <c:w val="0.2332743602362205"/>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Sheet1!$B$2:$B$23</c:f>
              <c:numCache>
                <c:formatCode>General</c:formatCode>
                <c:ptCount val="22"/>
                <c:pt idx="16">
                  <c:v>5731</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Sheet1!$C$2:$C$23</c:f>
              <c:numCache>
                <c:formatCode>General</c:formatCode>
                <c:ptCount val="22"/>
                <c:pt idx="0">
                  <c:v>84025</c:v>
                </c:pt>
                <c:pt idx="1">
                  <c:v>62186</c:v>
                </c:pt>
                <c:pt idx="2">
                  <c:v>61218</c:v>
                </c:pt>
                <c:pt idx="3">
                  <c:v>58976</c:v>
                </c:pt>
                <c:pt idx="4">
                  <c:v>47663</c:v>
                </c:pt>
                <c:pt idx="5">
                  <c:v>46577</c:v>
                </c:pt>
                <c:pt idx="6">
                  <c:v>41709</c:v>
                </c:pt>
                <c:pt idx="7">
                  <c:v>33621</c:v>
                </c:pt>
                <c:pt idx="8">
                  <c:v>26396</c:v>
                </c:pt>
                <c:pt idx="9">
                  <c:v>26073</c:v>
                </c:pt>
                <c:pt idx="10">
                  <c:v>25458</c:v>
                </c:pt>
                <c:pt idx="11">
                  <c:v>20378</c:v>
                </c:pt>
                <c:pt idx="12">
                  <c:v>18977</c:v>
                </c:pt>
                <c:pt idx="13">
                  <c:v>15563</c:v>
                </c:pt>
                <c:pt idx="14">
                  <c:v>12316</c:v>
                </c:pt>
                <c:pt idx="15">
                  <c:v>10859</c:v>
                </c:pt>
                <c:pt idx="16">
                  <c:v>5731</c:v>
                </c:pt>
                <c:pt idx="17">
                  <c:v>5541</c:v>
                </c:pt>
                <c:pt idx="18">
                  <c:v>5200</c:v>
                </c:pt>
                <c:pt idx="19">
                  <c:v>4177</c:v>
                </c:pt>
                <c:pt idx="20">
                  <c:v>2577</c:v>
                </c:pt>
                <c:pt idx="21">
                  <c:v>7</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Sheet1!$D$2:$D$23</c:f>
              <c:numCache>
                <c:formatCode>General</c:formatCode>
                <c:ptCount val="22"/>
                <c:pt idx="0">
                  <c:v>23026</c:v>
                </c:pt>
                <c:pt idx="1">
                  <c:v>11276</c:v>
                </c:pt>
                <c:pt idx="2">
                  <c:v>14585</c:v>
                </c:pt>
                <c:pt idx="3">
                  <c:v>13266</c:v>
                </c:pt>
                <c:pt idx="4">
                  <c:v>15010</c:v>
                </c:pt>
                <c:pt idx="5">
                  <c:v>13698</c:v>
                </c:pt>
                <c:pt idx="6">
                  <c:v>10113</c:v>
                </c:pt>
                <c:pt idx="7">
                  <c:v>9626</c:v>
                </c:pt>
                <c:pt idx="8">
                  <c:v>6243</c:v>
                </c:pt>
                <c:pt idx="9">
                  <c:v>6137</c:v>
                </c:pt>
                <c:pt idx="10">
                  <c:v>6515</c:v>
                </c:pt>
                <c:pt idx="11">
                  <c:v>6703</c:v>
                </c:pt>
                <c:pt idx="12">
                  <c:v>4349</c:v>
                </c:pt>
                <c:pt idx="13">
                  <c:v>4769</c:v>
                </c:pt>
                <c:pt idx="14">
                  <c:v>3719</c:v>
                </c:pt>
                <c:pt idx="15">
                  <c:v>2727</c:v>
                </c:pt>
                <c:pt idx="16">
                  <c:v>1575</c:v>
                </c:pt>
                <c:pt idx="17">
                  <c:v>1644</c:v>
                </c:pt>
                <c:pt idx="18">
                  <c:v>2839</c:v>
                </c:pt>
                <c:pt idx="19">
                  <c:v>1385</c:v>
                </c:pt>
                <c:pt idx="20">
                  <c:v>875</c:v>
                </c:pt>
                <c:pt idx="21">
                  <c:v>1</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Camden</c:v>
                </c:pt>
                <c:pt idx="5">
                  <c:v>Middlesex</c:v>
                </c:pt>
                <c:pt idx="6">
                  <c:v>Union</c:v>
                </c:pt>
                <c:pt idx="7">
                  <c:v>Bergen</c:v>
                </c:pt>
                <c:pt idx="8">
                  <c:v>Mercer</c:v>
                </c:pt>
                <c:pt idx="9">
                  <c:v>Monmouth</c:v>
                </c:pt>
                <c:pt idx="10">
                  <c:v>Atlantic</c:v>
                </c:pt>
                <c:pt idx="11">
                  <c:v>Burlington</c:v>
                </c:pt>
                <c:pt idx="12">
                  <c:v>Cumberland</c:v>
                </c:pt>
                <c:pt idx="13">
                  <c:v>Gloucester</c:v>
                </c:pt>
                <c:pt idx="14">
                  <c:v>Morris</c:v>
                </c:pt>
                <c:pt idx="15">
                  <c:v>Somerset</c:v>
                </c:pt>
                <c:pt idx="16">
                  <c:v>Cape May</c:v>
                </c:pt>
                <c:pt idx="17">
                  <c:v>Salem</c:v>
                </c:pt>
                <c:pt idx="18">
                  <c:v>Warren</c:v>
                </c:pt>
                <c:pt idx="19">
                  <c:v>Sussex</c:v>
                </c:pt>
                <c:pt idx="20">
                  <c:v>Hunterdon</c:v>
                </c:pt>
                <c:pt idx="21">
                  <c:v>Other</c:v>
                </c:pt>
              </c:strCache>
            </c:strRef>
          </c:cat>
          <c:val>
            <c:numRef>
              <c:f>Sheet1!$E$2:$E$23</c:f>
              <c:numCache>
                <c:formatCode>General</c:formatCode>
                <c:ptCount val="22"/>
                <c:pt idx="16">
                  <c:v>1575</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48E-2"/>
          <c:y val="2.0575634981106869E-3"/>
          <c:w val="0.88658944389763783"/>
          <c:h val="0.95991504921782422"/>
        </c:manualLayout>
      </c:layout>
      <c:barChart>
        <c:barDir val="bar"/>
        <c:grouping val="clustered"/>
        <c:varyColors val="0"/>
        <c:ser>
          <c:idx val="0"/>
          <c:order val="0"/>
          <c:tx>
            <c:strRef>
              <c:f>Sheet1!$B$1</c:f>
              <c:strCache>
                <c:ptCount val="1"/>
                <c:pt idx="0">
                  <c:v>1 dose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Sheet1!$B$2:$B$22</c:f>
              <c:numCache>
                <c:formatCode>General</c:formatCode>
                <c:ptCount val="21"/>
                <c:pt idx="4">
                  <c:v>0.74750000000000005</c:v>
                </c:pt>
              </c:numCache>
            </c:numRef>
          </c:val>
          <c:extLst>
            <c:ext xmlns:c16="http://schemas.microsoft.com/office/drawing/2014/chart" uri="{C3380CC4-5D6E-409C-BE32-E72D297353CC}">
              <c16:uniqueId val="{00000000-3064-41E5-BCD7-B89EB4D9B53C}"/>
            </c:ext>
          </c:extLst>
        </c:ser>
        <c:ser>
          <c:idx val="1"/>
          <c:order val="1"/>
          <c:tx>
            <c:strRef>
              <c:f>Sheet1!$C$1</c:f>
              <c:strCache>
                <c:ptCount val="1"/>
                <c:pt idx="0">
                  <c:v>At Least 1 Dose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Sheet1!$C$2:$C$22</c:f>
              <c:numCache>
                <c:formatCode>0.00%</c:formatCode>
                <c:ptCount val="21"/>
                <c:pt idx="0">
                  <c:v>0.70079999999999998</c:v>
                </c:pt>
                <c:pt idx="1">
                  <c:v>0.81640000000000001</c:v>
                </c:pt>
                <c:pt idx="2">
                  <c:v>0.73929999999999996</c:v>
                </c:pt>
                <c:pt idx="3">
                  <c:v>0.72809999999999997</c:v>
                </c:pt>
                <c:pt idx="4">
                  <c:v>0.74750000000000005</c:v>
                </c:pt>
                <c:pt idx="5">
                  <c:v>0.60170000000000001</c:v>
                </c:pt>
                <c:pt idx="6">
                  <c:v>0.745</c:v>
                </c:pt>
                <c:pt idx="7">
                  <c:v>0.71020000000000005</c:v>
                </c:pt>
                <c:pt idx="8">
                  <c:v>0.79010000000000002</c:v>
                </c:pt>
                <c:pt idx="9">
                  <c:v>0.74760000000000004</c:v>
                </c:pt>
                <c:pt idx="10">
                  <c:v>0.76649999999999996</c:v>
                </c:pt>
                <c:pt idx="11">
                  <c:v>0.77810000000000001</c:v>
                </c:pt>
                <c:pt idx="12">
                  <c:v>0.75060000000000004</c:v>
                </c:pt>
                <c:pt idx="13">
                  <c:v>0.82840000000000003</c:v>
                </c:pt>
                <c:pt idx="14">
                  <c:v>0.61319999999999997</c:v>
                </c:pt>
                <c:pt idx="15">
                  <c:v>0.72860000000000003</c:v>
                </c:pt>
                <c:pt idx="16">
                  <c:v>0.59260000000000002</c:v>
                </c:pt>
                <c:pt idx="17">
                  <c:v>0.83440000000000003</c:v>
                </c:pt>
                <c:pt idx="18">
                  <c:v>0.67500000000000004</c:v>
                </c:pt>
                <c:pt idx="19">
                  <c:v>0.75800000000000001</c:v>
                </c:pt>
                <c:pt idx="20">
                  <c:v>0.58979999999999999</c:v>
                </c:pt>
              </c:numCache>
            </c:numRef>
          </c:val>
          <c:extLst>
            <c:ext xmlns:c16="http://schemas.microsoft.com/office/drawing/2014/chart" uri="{C3380CC4-5D6E-409C-BE32-E72D297353CC}">
              <c16:uniqueId val="{00000001-3064-41E5-BCD7-B89EB4D9B53C}"/>
            </c:ext>
          </c:extLst>
        </c:ser>
        <c:ser>
          <c:idx val="2"/>
          <c:order val="2"/>
          <c:tx>
            <c:strRef>
              <c:f>Sheet1!$D$1</c:f>
              <c:strCache>
                <c:ptCount val="1"/>
                <c:pt idx="0">
                  <c:v>Fully Vaccinated</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64-41E5-BCD7-B89EB4D9B53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64-41E5-BCD7-B89EB4D9B53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Sheet1!$D$2:$D$22</c:f>
              <c:numCache>
                <c:formatCode>0.00%</c:formatCode>
                <c:ptCount val="21"/>
                <c:pt idx="0">
                  <c:v>0.58199999999999996</c:v>
                </c:pt>
                <c:pt idx="1">
                  <c:v>0.69289999999999996</c:v>
                </c:pt>
                <c:pt idx="2">
                  <c:v>0.62280000000000002</c:v>
                </c:pt>
                <c:pt idx="3">
                  <c:v>0.61519999999999997</c:v>
                </c:pt>
                <c:pt idx="4">
                  <c:v>0.62819999999999998</c:v>
                </c:pt>
                <c:pt idx="5">
                  <c:v>0.48920000000000002</c:v>
                </c:pt>
                <c:pt idx="6">
                  <c:v>0.63360000000000005</c:v>
                </c:pt>
                <c:pt idx="7">
                  <c:v>0.59319999999999995</c:v>
                </c:pt>
                <c:pt idx="8">
                  <c:v>0.67930000000000001</c:v>
                </c:pt>
                <c:pt idx="9">
                  <c:v>0.64</c:v>
                </c:pt>
                <c:pt idx="10">
                  <c:v>0.6492</c:v>
                </c:pt>
                <c:pt idx="11">
                  <c:v>0.67110000000000003</c:v>
                </c:pt>
                <c:pt idx="12">
                  <c:v>0.64039999999999997</c:v>
                </c:pt>
                <c:pt idx="13">
                  <c:v>0.70330000000000004</c:v>
                </c:pt>
                <c:pt idx="14">
                  <c:v>0.52159999999999995</c:v>
                </c:pt>
                <c:pt idx="15">
                  <c:v>0.62170000000000003</c:v>
                </c:pt>
                <c:pt idx="16">
                  <c:v>0.51029999999999998</c:v>
                </c:pt>
                <c:pt idx="17">
                  <c:v>0.7167</c:v>
                </c:pt>
                <c:pt idx="18">
                  <c:v>0.58919999999999995</c:v>
                </c:pt>
                <c:pt idx="19">
                  <c:v>0.65739999999999998</c:v>
                </c:pt>
                <c:pt idx="20">
                  <c:v>0.51359999999999995</c:v>
                </c:pt>
              </c:numCache>
            </c:numRef>
          </c:val>
          <c:extLst>
            <c:ext xmlns:c16="http://schemas.microsoft.com/office/drawing/2014/chart" uri="{C3380CC4-5D6E-409C-BE32-E72D297353CC}">
              <c16:uniqueId val="{00000004-3064-41E5-BCD7-B89EB4D9B53C}"/>
            </c:ext>
          </c:extLst>
        </c:ser>
        <c:ser>
          <c:idx val="3"/>
          <c:order val="3"/>
          <c:tx>
            <c:strRef>
              <c:f>Sheet1!$E$1</c:f>
              <c:strCache>
                <c:ptCount val="1"/>
                <c:pt idx="0">
                  <c:v>fully copy</c:v>
                </c:pt>
              </c:strCache>
            </c:strRef>
          </c:tx>
          <c:spPr>
            <a:solidFill>
              <a:srgbClr val="FFFF00"/>
            </a:solidFill>
            <a:ln>
              <a:noFill/>
            </a:ln>
            <a:effectLst/>
          </c:spPr>
          <c:invertIfNegative val="0"/>
          <c:cat>
            <c:strRef>
              <c:f>Sheet1!$A$2:$A$22</c:f>
              <c:strCache>
                <c:ptCount val="21"/>
                <c:pt idx="0">
                  <c:v>Atlantic</c:v>
                </c:pt>
                <c:pt idx="1">
                  <c:v>Bergen</c:v>
                </c:pt>
                <c:pt idx="2">
                  <c:v>Burlington</c:v>
                </c:pt>
                <c:pt idx="3">
                  <c:v>Camden</c:v>
                </c:pt>
                <c:pt idx="4">
                  <c:v>Cape May</c:v>
                </c:pt>
                <c:pt idx="5">
                  <c:v>Cumberland</c:v>
                </c:pt>
                <c:pt idx="6">
                  <c:v>Essex</c:v>
                </c:pt>
                <c:pt idx="7">
                  <c:v>Gloucester</c:v>
                </c:pt>
                <c:pt idx="8">
                  <c:v>Hudson</c:v>
                </c:pt>
                <c:pt idx="9">
                  <c:v>Hunterdon</c:v>
                </c:pt>
                <c:pt idx="10">
                  <c:v>Mercer</c:v>
                </c:pt>
                <c:pt idx="11">
                  <c:v>Middlesex</c:v>
                </c:pt>
                <c:pt idx="12">
                  <c:v>Monmouth</c:v>
                </c:pt>
                <c:pt idx="13">
                  <c:v>Morris</c:v>
                </c:pt>
                <c:pt idx="14">
                  <c:v>Ocean</c:v>
                </c:pt>
                <c:pt idx="15">
                  <c:v>Passaic</c:v>
                </c:pt>
                <c:pt idx="16">
                  <c:v>Salem</c:v>
                </c:pt>
                <c:pt idx="17">
                  <c:v>Somerset</c:v>
                </c:pt>
                <c:pt idx="18">
                  <c:v>Sussex</c:v>
                </c:pt>
                <c:pt idx="19">
                  <c:v>Union</c:v>
                </c:pt>
                <c:pt idx="20">
                  <c:v>Warren</c:v>
                </c:pt>
              </c:strCache>
            </c:strRef>
          </c:cat>
          <c:val>
            <c:numRef>
              <c:f>Sheet1!$E$2:$E$22</c:f>
              <c:numCache>
                <c:formatCode>General</c:formatCode>
                <c:ptCount val="21"/>
                <c:pt idx="4">
                  <c:v>0.62819999999999998</c:v>
                </c:pt>
              </c:numCache>
            </c:numRef>
          </c:val>
          <c:extLst>
            <c:ext xmlns:c16="http://schemas.microsoft.com/office/drawing/2014/chart" uri="{C3380CC4-5D6E-409C-BE32-E72D297353CC}">
              <c16:uniqueId val="{00000005-3064-41E5-BCD7-B89EB4D9B53C}"/>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Sheet1!$B$2:$B$22</c:f>
              <c:numCache>
                <c:formatCode>General</c:formatCode>
                <c:ptCount val="21"/>
                <c:pt idx="17">
                  <c:v>0.94899999999999995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Sheet1!$C$2:$C$22</c:f>
              <c:numCache>
                <c:formatCode>0%</c:formatCode>
                <c:ptCount val="21"/>
                <c:pt idx="0">
                  <c:v>0.88300000000000001</c:v>
                </c:pt>
                <c:pt idx="1">
                  <c:v>0.88900000000000001</c:v>
                </c:pt>
                <c:pt idx="2">
                  <c:v>0.89100000000000001</c:v>
                </c:pt>
                <c:pt idx="3">
                  <c:v>0.90200000000000002</c:v>
                </c:pt>
                <c:pt idx="4">
                  <c:v>0.90400000000000003</c:v>
                </c:pt>
                <c:pt idx="5">
                  <c:v>0.90800000000000003</c:v>
                </c:pt>
                <c:pt idx="6">
                  <c:v>0.91800000000000004</c:v>
                </c:pt>
                <c:pt idx="7">
                  <c:v>0.92800000000000005</c:v>
                </c:pt>
                <c:pt idx="8">
                  <c:v>0.93200000000000005</c:v>
                </c:pt>
                <c:pt idx="9">
                  <c:v>0.93200000000000005</c:v>
                </c:pt>
                <c:pt idx="10">
                  <c:v>0.93200000000000005</c:v>
                </c:pt>
                <c:pt idx="11">
                  <c:v>0.93799999999999994</c:v>
                </c:pt>
                <c:pt idx="12">
                  <c:v>0.93899999999999995</c:v>
                </c:pt>
                <c:pt idx="13">
                  <c:v>0.94</c:v>
                </c:pt>
                <c:pt idx="14">
                  <c:v>0.94199999999999995</c:v>
                </c:pt>
                <c:pt idx="15">
                  <c:v>0.94299999999999995</c:v>
                </c:pt>
                <c:pt idx="16">
                  <c:v>0.94799999999999995</c:v>
                </c:pt>
                <c:pt idx="18">
                  <c:v>0.95299999999999996</c:v>
                </c:pt>
                <c:pt idx="19">
                  <c:v>0.95699999999999996</c:v>
                </c:pt>
                <c:pt idx="20">
                  <c:v>0.95899999999999996</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92.2%</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Mercer</c:v>
                </c:pt>
                <c:pt idx="1">
                  <c:v>Essex</c:v>
                </c:pt>
                <c:pt idx="2">
                  <c:v>Ocean</c:v>
                </c:pt>
                <c:pt idx="3">
                  <c:v>Hudson</c:v>
                </c:pt>
                <c:pt idx="4">
                  <c:v>Camden</c:v>
                </c:pt>
                <c:pt idx="5">
                  <c:v>Union</c:v>
                </c:pt>
                <c:pt idx="6">
                  <c:v>Atlantic</c:v>
                </c:pt>
                <c:pt idx="7">
                  <c:v>Monmouth</c:v>
                </c:pt>
                <c:pt idx="8">
                  <c:v>Cumberland</c:v>
                </c:pt>
                <c:pt idx="9">
                  <c:v>Passaic</c:v>
                </c:pt>
                <c:pt idx="10">
                  <c:v>Middlesex</c:v>
                </c:pt>
                <c:pt idx="11">
                  <c:v>Warren</c:v>
                </c:pt>
                <c:pt idx="12">
                  <c:v>Salem</c:v>
                </c:pt>
                <c:pt idx="13">
                  <c:v>Sussex</c:v>
                </c:pt>
                <c:pt idx="14">
                  <c:v>Somerset</c:v>
                </c:pt>
                <c:pt idx="15">
                  <c:v>Bergen</c:v>
                </c:pt>
                <c:pt idx="16">
                  <c:v>Hunterdon</c:v>
                </c:pt>
                <c:pt idx="17">
                  <c:v>Cape May</c:v>
                </c:pt>
                <c:pt idx="18">
                  <c:v>Gloucester</c:v>
                </c:pt>
                <c:pt idx="19">
                  <c:v>Burlington</c:v>
                </c:pt>
                <c:pt idx="20">
                  <c:v>Morris</c:v>
                </c:pt>
              </c:strCache>
            </c:strRef>
          </c:cat>
          <c:val>
            <c:numRef>
              <c:f>Sheet1!$D$2:$D$22</c:f>
              <c:numCache>
                <c:formatCode>0%</c:formatCode>
                <c:ptCount val="21"/>
                <c:pt idx="0">
                  <c:v>0.92200000000000004</c:v>
                </c:pt>
                <c:pt idx="1">
                  <c:v>0.92200000000000004</c:v>
                </c:pt>
                <c:pt idx="2">
                  <c:v>0.92200000000000004</c:v>
                </c:pt>
                <c:pt idx="3">
                  <c:v>0.92200000000000004</c:v>
                </c:pt>
                <c:pt idx="4">
                  <c:v>0.92200000000000004</c:v>
                </c:pt>
                <c:pt idx="5">
                  <c:v>0.92200000000000004</c:v>
                </c:pt>
                <c:pt idx="6">
                  <c:v>0.92200000000000004</c:v>
                </c:pt>
                <c:pt idx="7">
                  <c:v>0.92200000000000004</c:v>
                </c:pt>
                <c:pt idx="8">
                  <c:v>0.92200000000000004</c:v>
                </c:pt>
                <c:pt idx="9">
                  <c:v>0.92200000000000004</c:v>
                </c:pt>
                <c:pt idx="10">
                  <c:v>0.92200000000000004</c:v>
                </c:pt>
                <c:pt idx="11">
                  <c:v>0.92200000000000004</c:v>
                </c:pt>
                <c:pt idx="12">
                  <c:v>0.92200000000000004</c:v>
                </c:pt>
                <c:pt idx="13">
                  <c:v>0.92200000000000004</c:v>
                </c:pt>
                <c:pt idx="14">
                  <c:v>0.92200000000000004</c:v>
                </c:pt>
                <c:pt idx="15">
                  <c:v>0.92200000000000004</c:v>
                </c:pt>
                <c:pt idx="16">
                  <c:v>0.92200000000000004</c:v>
                </c:pt>
                <c:pt idx="17">
                  <c:v>0.92200000000000004</c:v>
                </c:pt>
                <c:pt idx="18">
                  <c:v>0.92200000000000004</c:v>
                </c:pt>
                <c:pt idx="19">
                  <c:v>0.92200000000000004</c:v>
                </c:pt>
                <c:pt idx="20">
                  <c:v>0.92200000000000004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3822989303722556"/>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2015-2016</c:v>
                </c:pt>
                <c:pt idx="1">
                  <c:v>2016-2017</c:v>
                </c:pt>
                <c:pt idx="2">
                  <c:v>2017-2018</c:v>
                </c:pt>
                <c:pt idx="3">
                  <c:v>2018-2019</c:v>
                </c:pt>
                <c:pt idx="4">
                  <c:v>2019-2020</c:v>
                </c:pt>
                <c:pt idx="5">
                  <c:v>2020-2021</c:v>
                </c:pt>
              </c:strCache>
            </c:strRef>
          </c:cat>
          <c:val>
            <c:numRef>
              <c:f>Sheet1!$B$2:$B$7</c:f>
              <c:numCache>
                <c:formatCode>0%</c:formatCode>
                <c:ptCount val="6"/>
                <c:pt idx="0">
                  <c:v>0.95499999999999996</c:v>
                </c:pt>
                <c:pt idx="1">
                  <c:v>0.95499999999999996</c:v>
                </c:pt>
                <c:pt idx="2">
                  <c:v>0.94399999999999995</c:v>
                </c:pt>
                <c:pt idx="3">
                  <c:v>0.92700000000000005</c:v>
                </c:pt>
                <c:pt idx="4">
                  <c:v>0.96599999999999997</c:v>
                </c:pt>
                <c:pt idx="5">
                  <c:v>0.94899999999999995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Sheet1!$B$2:$B$23</c:f>
              <c:numCache>
                <c:formatCode>General</c:formatCode>
                <c:ptCount val="22"/>
              </c:numCache>
            </c:numRef>
          </c:val>
          <c:extLst>
            <c:ext xmlns:c16="http://schemas.microsoft.com/office/drawing/2014/chart" uri="{C3380CC4-5D6E-409C-BE32-E72D297353CC}">
              <c16:uniqueId val="{00000000-F0C6-4EC5-9B5B-D22F03E6B1B5}"/>
            </c:ext>
          </c:extLst>
        </c:ser>
        <c:ser>
          <c:idx val="1"/>
          <c:order val="1"/>
          <c:tx>
            <c:strRef>
              <c:f>Sheet1!$C$1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Warren</c:v>
                </c:pt>
                <c:pt idx="3">
                  <c:v>Unidentified Counties</c:v>
                </c:pt>
                <c:pt idx="4">
                  <c:v>Cumberland</c:v>
                </c:pt>
                <c:pt idx="5">
                  <c:v>Gloucester</c:v>
                </c:pt>
                <c:pt idx="6">
                  <c:v>Somerset</c:v>
                </c:pt>
                <c:pt idx="7">
                  <c:v>Morris</c:v>
                </c:pt>
                <c:pt idx="8">
                  <c:v>Atlantic</c:v>
                </c:pt>
                <c:pt idx="9">
                  <c:v>Monmouth</c:v>
                </c:pt>
                <c:pt idx="10">
                  <c:v>Burlington</c:v>
                </c:pt>
                <c:pt idx="11">
                  <c:v>Bergen</c:v>
                </c:pt>
                <c:pt idx="12">
                  <c:v>Mercer</c:v>
                </c:pt>
                <c:pt idx="13">
                  <c:v>Camden</c:v>
                </c:pt>
                <c:pt idx="14">
                  <c:v>Passaic</c:v>
                </c:pt>
                <c:pt idx="15">
                  <c:v>Ocean</c:v>
                </c:pt>
                <c:pt idx="16">
                  <c:v>Union</c:v>
                </c:pt>
                <c:pt idx="17">
                  <c:v>Hudson</c:v>
                </c:pt>
                <c:pt idx="18">
                  <c:v>Middlesex</c:v>
                </c:pt>
                <c:pt idx="19">
                  <c:v>Essex</c:v>
                </c:pt>
                <c:pt idx="20">
                  <c:v>Cape May</c:v>
                </c:pt>
                <c:pt idx="21">
                  <c:v>Salem</c:v>
                </c:pt>
              </c:strCache>
            </c:strRef>
          </c:cat>
          <c:val>
            <c:numRef>
              <c:f>Sheet1!$C$2:$C$23</c:f>
              <c:numCache>
                <c:formatCode>General</c:formatCode>
                <c:ptCount val="22"/>
                <c:pt idx="0">
                  <c:v>23</c:v>
                </c:pt>
                <c:pt idx="1">
                  <c:v>44</c:v>
                </c:pt>
                <c:pt idx="2">
                  <c:v>45</c:v>
                </c:pt>
                <c:pt idx="3">
                  <c:v>78</c:v>
                </c:pt>
                <c:pt idx="4">
                  <c:v>152</c:v>
                </c:pt>
                <c:pt idx="5">
                  <c:v>159</c:v>
                </c:pt>
                <c:pt idx="6">
                  <c:v>161</c:v>
                </c:pt>
                <c:pt idx="7">
                  <c:v>183</c:v>
                </c:pt>
                <c:pt idx="8">
                  <c:v>189</c:v>
                </c:pt>
                <c:pt idx="9">
                  <c:v>240</c:v>
                </c:pt>
                <c:pt idx="10">
                  <c:v>242</c:v>
                </c:pt>
                <c:pt idx="11">
                  <c:v>319</c:v>
                </c:pt>
                <c:pt idx="12">
                  <c:v>373</c:v>
                </c:pt>
                <c:pt idx="13">
                  <c:v>401</c:v>
                </c:pt>
                <c:pt idx="14">
                  <c:v>472</c:v>
                </c:pt>
                <c:pt idx="15">
                  <c:v>487</c:v>
                </c:pt>
                <c:pt idx="16">
                  <c:v>500</c:v>
                </c:pt>
                <c:pt idx="17">
                  <c:v>596</c:v>
                </c:pt>
                <c:pt idx="18">
                  <c:v>651</c:v>
                </c:pt>
                <c:pt idx="19">
                  <c:v>1009</c:v>
                </c:pt>
              </c:numCache>
            </c:numRef>
          </c:val>
          <c:extLst>
            <c:ext xmlns:c16="http://schemas.microsoft.com/office/drawing/2014/chart" uri="{C3380CC4-5D6E-409C-BE32-E72D297353CC}">
              <c16:uniqueId val="{00000000-2748-44ED-863A-C0C51F62FB6C}"/>
            </c:ext>
          </c:extLst>
        </c:ser>
        <c:dLbls>
          <c:showLegendKey val="0"/>
          <c:showVal val="0"/>
          <c:showCatName val="0"/>
          <c:showSerName val="0"/>
          <c:showPercent val="0"/>
          <c:showBubbleSize val="0"/>
        </c:dLbls>
        <c:gapWidth val="219"/>
        <c:overlap val="-27"/>
        <c:axId val="377811680"/>
        <c:axId val="343057696"/>
      </c:barChart>
      <c:catAx>
        <c:axId val="3778116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7696"/>
        <c:crosses val="autoZero"/>
        <c:auto val="1"/>
        <c:lblAlgn val="ctr"/>
        <c:lblOffset val="100"/>
        <c:noMultiLvlLbl val="0"/>
      </c:catAx>
      <c:valAx>
        <c:axId val="343057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16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Cape May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layout>
                <c:manualLayout>
                  <c:x val="-3.9274481853561409E-2"/>
                  <c:y val="-3.95397440374564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1B3-42CF-B6E0-E52345D674DE}"/>
                </c:ext>
              </c:extLst>
            </c:dLbl>
            <c:dLbl>
              <c:idx val="3"/>
              <c:layout>
                <c:manualLayout>
                  <c:x val="-1.4849194497239569E-2"/>
                  <c:y val="-4.73940117084248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1B3-42CF-B6E0-E52345D674DE}"/>
                </c:ext>
              </c:extLst>
            </c:dLbl>
            <c:dLbl>
              <c:idx val="9"/>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E8D-499E-989F-18D1B29070F8}"/>
                </c:ext>
              </c:extLst>
            </c:dLbl>
            <c:dLbl>
              <c:idx val="10"/>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E8D-499E-989F-18D1B29070F8}"/>
                </c:ext>
              </c:extLst>
            </c:dLbl>
            <c:dLbl>
              <c:idx val="1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06-4527-B4B8-F070BE062E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Sheet1!$B$2:$M$2</c:f>
              <c:numCache>
                <c:formatCode>0.0%</c:formatCode>
                <c:ptCount val="12"/>
                <c:pt idx="0">
                  <c:v>7.3999999999999996E-2</c:v>
                </c:pt>
                <c:pt idx="1">
                  <c:v>7.2999999999999995E-2</c:v>
                </c:pt>
                <c:pt idx="2">
                  <c:v>0.12</c:v>
                </c:pt>
                <c:pt idx="3">
                  <c:v>0.10299999999999999</c:v>
                </c:pt>
                <c:pt idx="4">
                  <c:v>0.129</c:v>
                </c:pt>
                <c:pt idx="5">
                  <c:v>0.13400000000000001</c:v>
                </c:pt>
                <c:pt idx="6">
                  <c:v>0.126</c:v>
                </c:pt>
                <c:pt idx="7">
                  <c:v>0.1</c:v>
                </c:pt>
                <c:pt idx="8">
                  <c:v>8.2000000000000003E-2</c:v>
                </c:pt>
                <c:pt idx="9">
                  <c:v>7.4999999999999997E-2</c:v>
                </c:pt>
                <c:pt idx="10">
                  <c:v>6.6000000000000003E-2</c:v>
                </c:pt>
                <c:pt idx="11" formatCode="0.00%">
                  <c:v>0.06</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dLbl>
              <c:idx val="9"/>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E8D-499E-989F-18D1B29070F8}"/>
                </c:ext>
              </c:extLst>
            </c:dLbl>
            <c:dLbl>
              <c:idx val="10"/>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E8D-499E-989F-18D1B29070F8}"/>
                </c:ext>
              </c:extLst>
            </c:dLbl>
            <c:dLbl>
              <c:idx val="1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E8D-499E-989F-18D1B29070F8}"/>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Sep-2020</c:v>
                </c:pt>
                <c:pt idx="1">
                  <c:v>Oct-2020</c:v>
                </c:pt>
                <c:pt idx="2">
                  <c:v>Nov-2020</c:v>
                </c:pt>
                <c:pt idx="3">
                  <c:v>Dec-2020</c:v>
                </c:pt>
                <c:pt idx="4">
                  <c:v>Jan-2021</c:v>
                </c:pt>
                <c:pt idx="5">
                  <c:v>Feb-2021</c:v>
                </c:pt>
                <c:pt idx="6">
                  <c:v>Mar-2021</c:v>
                </c:pt>
                <c:pt idx="7">
                  <c:v>Apr-2021</c:v>
                </c:pt>
                <c:pt idx="8">
                  <c:v>May-2021</c:v>
                </c:pt>
                <c:pt idx="9">
                  <c:v>Jun-2021</c:v>
                </c:pt>
                <c:pt idx="10">
                  <c:v>Jul-2021</c:v>
                </c:pt>
                <c:pt idx="11">
                  <c:v>Aug-2021</c:v>
                </c:pt>
              </c:strCache>
            </c:strRef>
          </c:cat>
          <c:val>
            <c:numRef>
              <c:f>Sheet1!$B$3:$M$3</c:f>
              <c:numCache>
                <c:formatCode>0.0%</c:formatCode>
                <c:ptCount val="12"/>
                <c:pt idx="0">
                  <c:v>7.6999999999999999E-2</c:v>
                </c:pt>
                <c:pt idx="1">
                  <c:v>7.0999999999999994E-2</c:v>
                </c:pt>
                <c:pt idx="2">
                  <c:v>9.6000000000000002E-2</c:v>
                </c:pt>
                <c:pt idx="3">
                  <c:v>7.1999999999999995E-2</c:v>
                </c:pt>
                <c:pt idx="4">
                  <c:v>0.08</c:v>
                </c:pt>
                <c:pt idx="5">
                  <c:v>8.2000000000000003E-2</c:v>
                </c:pt>
                <c:pt idx="6">
                  <c:v>7.8E-2</c:v>
                </c:pt>
                <c:pt idx="7">
                  <c:v>7.0999999999999994E-2</c:v>
                </c:pt>
                <c:pt idx="8">
                  <c:v>7.0000000000000007E-2</c:v>
                </c:pt>
                <c:pt idx="9">
                  <c:v>7.9000000000000001E-2</c:v>
                </c:pt>
                <c:pt idx="10">
                  <c:v>7.4999999999999997E-2</c:v>
                </c:pt>
                <c:pt idx="11" formatCode="0.00%">
                  <c:v>6.7000000000000004E-2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Sheet1!$B$2:$B$22</c:f>
              <c:numCache>
                <c:formatCode>0.0%</c:formatCode>
                <c:ptCount val="21"/>
                <c:pt idx="0">
                  <c:v>5.3999999999999999E-2</c:v>
                </c:pt>
                <c:pt idx="1">
                  <c:v>5.9499999999999997E-2</c:v>
                </c:pt>
                <c:pt idx="2">
                  <c:v>6.0499999999999998E-2</c:v>
                </c:pt>
                <c:pt idx="3">
                  <c:v>6.0999999999999999E-2</c:v>
                </c:pt>
                <c:pt idx="4">
                  <c:v>6.3500000000000001E-2</c:v>
                </c:pt>
                <c:pt idx="5">
                  <c:v>6.5500000000000003E-2</c:v>
                </c:pt>
                <c:pt idx="6">
                  <c:v>6.6500000000000004E-2</c:v>
                </c:pt>
                <c:pt idx="7">
                  <c:v>6.8500000000000005E-2</c:v>
                </c:pt>
                <c:pt idx="8">
                  <c:v>6.8500000000000005E-2</c:v>
                </c:pt>
                <c:pt idx="9">
                  <c:v>6.9000000000000006E-2</c:v>
                </c:pt>
                <c:pt idx="10">
                  <c:v>7.0999999999999994E-2</c:v>
                </c:pt>
                <c:pt idx="11">
                  <c:v>7.3499999999999996E-2</c:v>
                </c:pt>
                <c:pt idx="12">
                  <c:v>7.9000000000000001E-2</c:v>
                </c:pt>
                <c:pt idx="13">
                  <c:v>8.0500000000000002E-2</c:v>
                </c:pt>
                <c:pt idx="14">
                  <c:v>8.1500000000000003E-2</c:v>
                </c:pt>
                <c:pt idx="15">
                  <c:v>8.4000000000000005E-2</c:v>
                </c:pt>
                <c:pt idx="16">
                  <c:v>8.7499999999999994E-2</c:v>
                </c:pt>
                <c:pt idx="18">
                  <c:v>9.6000000000000002E-2</c:v>
                </c:pt>
                <c:pt idx="19">
                  <c:v>0.10050000000000001</c:v>
                </c:pt>
                <c:pt idx="20">
                  <c:v>0.112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Sheet1!$C$2:$C$22</c:f>
              <c:numCache>
                <c:formatCode>General</c:formatCode>
                <c:ptCount val="21"/>
                <c:pt idx="17" formatCode="0.0">
                  <c:v>9.0999999999999998E-2</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7.6%</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Morris</c:v>
                </c:pt>
                <c:pt idx="2">
                  <c:v>Somerset</c:v>
                </c:pt>
                <c:pt idx="3">
                  <c:v>Mercer</c:v>
                </c:pt>
                <c:pt idx="4">
                  <c:v>Burlington</c:v>
                </c:pt>
                <c:pt idx="5">
                  <c:v>Warren</c:v>
                </c:pt>
                <c:pt idx="6">
                  <c:v>Monmouth</c:v>
                </c:pt>
                <c:pt idx="7">
                  <c:v>Ocean</c:v>
                </c:pt>
                <c:pt idx="8">
                  <c:v>Sussex</c:v>
                </c:pt>
                <c:pt idx="9">
                  <c:v>Middlesex</c:v>
                </c:pt>
                <c:pt idx="10">
                  <c:v>Gloucester </c:v>
                </c:pt>
                <c:pt idx="11">
                  <c:v>Bergen</c:v>
                </c:pt>
                <c:pt idx="12">
                  <c:v>Camden </c:v>
                </c:pt>
                <c:pt idx="13">
                  <c:v>Union</c:v>
                </c:pt>
                <c:pt idx="14">
                  <c:v>Salem</c:v>
                </c:pt>
                <c:pt idx="15">
                  <c:v>Hudson </c:v>
                </c:pt>
                <c:pt idx="16">
                  <c:v>Cumberland </c:v>
                </c:pt>
                <c:pt idx="17">
                  <c:v>Cape May </c:v>
                </c:pt>
                <c:pt idx="18">
                  <c:v>Essex </c:v>
                </c:pt>
                <c:pt idx="19">
                  <c:v>Passaic</c:v>
                </c:pt>
                <c:pt idx="20">
                  <c:v>Atlantic</c:v>
                </c:pt>
              </c:strCache>
            </c:strRef>
          </c:cat>
          <c:val>
            <c:numRef>
              <c:f>Sheet1!$D$2:$D$22</c:f>
              <c:numCache>
                <c:formatCode>0.0%</c:formatCode>
                <c:ptCount val="21"/>
                <c:pt idx="0">
                  <c:v>7.5999999999999998E-2</c:v>
                </c:pt>
                <c:pt idx="1">
                  <c:v>7.5999999999999998E-2</c:v>
                </c:pt>
                <c:pt idx="2">
                  <c:v>7.5999999999999998E-2</c:v>
                </c:pt>
                <c:pt idx="3">
                  <c:v>7.5999999999999998E-2</c:v>
                </c:pt>
                <c:pt idx="4">
                  <c:v>7.5999999999999998E-2</c:v>
                </c:pt>
                <c:pt idx="5">
                  <c:v>7.5999999999999998E-2</c:v>
                </c:pt>
                <c:pt idx="6">
                  <c:v>7.5999999999999998E-2</c:v>
                </c:pt>
                <c:pt idx="7">
                  <c:v>7.5999999999999998E-2</c:v>
                </c:pt>
                <c:pt idx="8">
                  <c:v>7.5999999999999998E-2</c:v>
                </c:pt>
                <c:pt idx="9">
                  <c:v>7.5999999999999998E-2</c:v>
                </c:pt>
                <c:pt idx="10">
                  <c:v>7.5999999999999998E-2</c:v>
                </c:pt>
                <c:pt idx="11">
                  <c:v>7.5999999999999998E-2</c:v>
                </c:pt>
                <c:pt idx="12">
                  <c:v>7.5999999999999998E-2</c:v>
                </c:pt>
                <c:pt idx="13">
                  <c:v>7.5999999999999998E-2</c:v>
                </c:pt>
                <c:pt idx="14">
                  <c:v>7.5999999999999998E-2</c:v>
                </c:pt>
                <c:pt idx="15">
                  <c:v>7.5999999999999998E-2</c:v>
                </c:pt>
                <c:pt idx="16">
                  <c:v>7.5999999999999998E-2</c:v>
                </c:pt>
                <c:pt idx="17">
                  <c:v>7.5999999999999998E-2</c:v>
                </c:pt>
                <c:pt idx="18">
                  <c:v>7.5999999999999998E-2</c:v>
                </c:pt>
                <c:pt idx="19">
                  <c:v>7.5999999999999998E-2</c:v>
                </c:pt>
                <c:pt idx="20">
                  <c:v>7.5999999999999998E-2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9269397436616977"/>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Sheet1!$B$2:$B$22</c:f>
              <c:numCache>
                <c:formatCode>0.00%</c:formatCode>
                <c:ptCount val="21"/>
                <c:pt idx="0">
                  <c:v>0.14924970000000001</c:v>
                </c:pt>
                <c:pt idx="1">
                  <c:v>9.1101699999999994E-2</c:v>
                </c:pt>
                <c:pt idx="2">
                  <c:v>7.6902100000000001E-2</c:v>
                </c:pt>
                <c:pt idx="3" formatCode="General">
                  <c:v>7.6046199999999994E-2</c:v>
                </c:pt>
                <c:pt idx="4">
                  <c:v>7.2376499999999996E-2</c:v>
                </c:pt>
                <c:pt idx="6">
                  <c:v>6.8658800000000006E-2</c:v>
                </c:pt>
                <c:pt idx="7">
                  <c:v>6.0443200000000002E-2</c:v>
                </c:pt>
                <c:pt idx="8">
                  <c:v>6.0172900000000001E-2</c:v>
                </c:pt>
                <c:pt idx="9">
                  <c:v>5.88604E-2</c:v>
                </c:pt>
                <c:pt idx="10">
                  <c:v>5.8737499999999998E-2</c:v>
                </c:pt>
                <c:pt idx="11">
                  <c:v>5.6517600000000001E-2</c:v>
                </c:pt>
                <c:pt idx="12">
                  <c:v>5.0314499999999998E-2</c:v>
                </c:pt>
                <c:pt idx="13">
                  <c:v>4.5295000000000002E-2</c:v>
                </c:pt>
                <c:pt idx="14">
                  <c:v>4.2480900000000002E-2</c:v>
                </c:pt>
                <c:pt idx="15">
                  <c:v>3.87155E-2</c:v>
                </c:pt>
                <c:pt idx="16">
                  <c:v>3.5681600000000001E-2</c:v>
                </c:pt>
                <c:pt idx="17">
                  <c:v>3.4668200000000003E-2</c:v>
                </c:pt>
                <c:pt idx="18">
                  <c:v>3.2932900000000001E-2</c:v>
                </c:pt>
                <c:pt idx="19">
                  <c:v>3.1565500000000003E-2</c:v>
                </c:pt>
                <c:pt idx="20">
                  <c:v>2.8504399999999999E-2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Sheet1!$C$2:$C$22</c:f>
              <c:numCache>
                <c:formatCode>General</c:formatCode>
                <c:ptCount val="21"/>
                <c:pt idx="5" formatCode="0.0%">
                  <c:v>7.0564000000000002E-2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Cumberland</c:v>
                </c:pt>
                <c:pt idx="1">
                  <c:v>Essex</c:v>
                </c:pt>
                <c:pt idx="2">
                  <c:v>Hudson</c:v>
                </c:pt>
                <c:pt idx="3">
                  <c:v>Passaic</c:v>
                </c:pt>
                <c:pt idx="4">
                  <c:v>Union</c:v>
                </c:pt>
                <c:pt idx="5">
                  <c:v>Cape May</c:v>
                </c:pt>
                <c:pt idx="6">
                  <c:v>Camden</c:v>
                </c:pt>
                <c:pt idx="7">
                  <c:v>Burlington</c:v>
                </c:pt>
                <c:pt idx="8">
                  <c:v>Mercer</c:v>
                </c:pt>
                <c:pt idx="9">
                  <c:v>Salem</c:v>
                </c:pt>
                <c:pt idx="10">
                  <c:v>Gloucester</c:v>
                </c:pt>
                <c:pt idx="11">
                  <c:v>Atlantic</c:v>
                </c:pt>
                <c:pt idx="12">
                  <c:v>Hunterdon</c:v>
                </c:pt>
                <c:pt idx="13">
                  <c:v>Somerset</c:v>
                </c:pt>
                <c:pt idx="14">
                  <c:v>Ocean</c:v>
                </c:pt>
                <c:pt idx="15">
                  <c:v>Monmouth</c:v>
                </c:pt>
                <c:pt idx="16">
                  <c:v>Middlesex</c:v>
                </c:pt>
                <c:pt idx="17">
                  <c:v>Morris</c:v>
                </c:pt>
                <c:pt idx="18">
                  <c:v>Sussex</c:v>
                </c:pt>
                <c:pt idx="19">
                  <c:v>Bergen</c:v>
                </c:pt>
                <c:pt idx="20">
                  <c:v>Warren</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38377490019704913"/>
          <c:y val="0.91635153714294715"/>
          <c:w val="0.1022952333346943"/>
          <c:h val="3.791881942081681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0.11329939999999999</c:v>
                </c:pt>
                <c:pt idx="1">
                  <c:v>8.7607299999999999E-2</c:v>
                </c:pt>
                <c:pt idx="2">
                  <c:v>9.8088900000000007E-2</c:v>
                </c:pt>
                <c:pt idx="3">
                  <c:v>8.2421599999999998E-2</c:v>
                </c:pt>
                <c:pt idx="4">
                  <c:v>7.0564000000000002E-2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layout>
                <c:manualLayout>
                  <c:x val="-5.283276064823484E-2"/>
                  <c:y val="-7.45997293671579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9A2-49E3-8DAA-97BEF49F58FE}"/>
                </c:ext>
              </c:extLst>
            </c:dLbl>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63</c:v>
                </c:pt>
                <c:pt idx="1">
                  <c:v>58</c:v>
                </c:pt>
                <c:pt idx="2">
                  <c:v>58</c:v>
                </c:pt>
                <c:pt idx="3">
                  <c:v>60</c:v>
                </c:pt>
                <c:pt idx="4">
                  <c:v>62</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70"/>
          <c:min val="50"/>
        </c:scaling>
        <c:delete val="1"/>
        <c:axPos val="l"/>
        <c:numFmt formatCode="0" sourceLinked="0"/>
        <c:majorTickMark val="none"/>
        <c:minorTickMark val="none"/>
        <c:tickLblPos val="nextTo"/>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2016</c:v>
                </c:pt>
                <c:pt idx="1">
                  <c:v>2017</c:v>
                </c:pt>
                <c:pt idx="2">
                  <c:v>2018</c:v>
                </c:pt>
                <c:pt idx="3">
                  <c:v>2019</c:v>
                </c:pt>
              </c:numCache>
            </c:numRef>
          </c:cat>
          <c:val>
            <c:numRef>
              <c:f>Sheet1!$B$2:$B$5</c:f>
              <c:numCache>
                <c:formatCode>0%</c:formatCode>
                <c:ptCount val="4"/>
                <c:pt idx="0">
                  <c:v>0.88025209999999998</c:v>
                </c:pt>
                <c:pt idx="1">
                  <c:v>0.87675349999999996</c:v>
                </c:pt>
                <c:pt idx="2">
                  <c:v>0.89326419999999995</c:v>
                </c:pt>
                <c:pt idx="3">
                  <c:v>0.88758029999999999</c:v>
                </c:pt>
              </c:numCache>
            </c:numRef>
          </c:val>
          <c:smooth val="0"/>
          <c:extLst>
            <c:ext xmlns:c16="http://schemas.microsoft.com/office/drawing/2014/chart" uri="{C3380CC4-5D6E-409C-BE32-E72D297353CC}">
              <c16:uniqueId val="{00000001-6B8F-4B87-A965-E0F1BB7638B2}"/>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70000000000000007"/>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Sheet1!$B$2:$B$22</c:f>
              <c:numCache>
                <c:formatCode>0%</c:formatCode>
                <c:ptCount val="21"/>
                <c:pt idx="0">
                  <c:v>0.84</c:v>
                </c:pt>
                <c:pt idx="1">
                  <c:v>0.86</c:v>
                </c:pt>
                <c:pt idx="2" formatCode="General">
                  <c:v>0.86</c:v>
                </c:pt>
                <c:pt idx="3">
                  <c:v>0.87</c:v>
                </c:pt>
                <c:pt idx="4">
                  <c:v>0.87</c:v>
                </c:pt>
                <c:pt idx="5">
                  <c:v>0.88</c:v>
                </c:pt>
                <c:pt idx="7">
                  <c:v>0.89</c:v>
                </c:pt>
                <c:pt idx="8">
                  <c:v>0.91</c:v>
                </c:pt>
                <c:pt idx="9">
                  <c:v>0.91</c:v>
                </c:pt>
                <c:pt idx="10">
                  <c:v>0.91</c:v>
                </c:pt>
                <c:pt idx="11">
                  <c:v>0.93</c:v>
                </c:pt>
                <c:pt idx="12">
                  <c:v>0.93</c:v>
                </c:pt>
                <c:pt idx="13">
                  <c:v>0.93</c:v>
                </c:pt>
                <c:pt idx="14">
                  <c:v>0.94</c:v>
                </c:pt>
                <c:pt idx="15">
                  <c:v>0.94</c:v>
                </c:pt>
                <c:pt idx="16">
                  <c:v>0.95</c:v>
                </c:pt>
                <c:pt idx="17">
                  <c:v>0.95</c:v>
                </c:pt>
                <c:pt idx="18">
                  <c:v>0.95</c:v>
                </c:pt>
                <c:pt idx="19">
                  <c:v>0.95</c:v>
                </c:pt>
                <c:pt idx="20">
                  <c:v>0.96</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Sheet1!$C$2:$C$22</c:f>
              <c:numCache>
                <c:formatCode>General</c:formatCode>
                <c:ptCount val="21"/>
                <c:pt idx="6">
                  <c:v>0.89</c:v>
                </c:pt>
              </c:numCache>
            </c:numRef>
          </c:val>
          <c:extLst>
            <c:ext xmlns:c16="http://schemas.microsoft.com/office/drawing/2014/chart" uri="{C3380CC4-5D6E-409C-BE32-E72D297353CC}">
              <c16:uniqueId val="{00000001-E871-4280-A9BF-0E926203063E}"/>
            </c:ext>
          </c:extLst>
        </c:ser>
        <c:ser>
          <c:idx val="2"/>
          <c:order val="2"/>
          <c:tx>
            <c:strRef>
              <c:f>Sheet1!$D$1</c:f>
              <c:strCache>
                <c:ptCount val="1"/>
                <c:pt idx="0">
                  <c:v>NJ avg. 91%</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Essex</c:v>
                </c:pt>
                <c:pt idx="2">
                  <c:v>Passaic</c:v>
                </c:pt>
                <c:pt idx="3">
                  <c:v>Camden</c:v>
                </c:pt>
                <c:pt idx="4">
                  <c:v>Cumberland</c:v>
                </c:pt>
                <c:pt idx="5">
                  <c:v>Mercer</c:v>
                </c:pt>
                <c:pt idx="6">
                  <c:v>Cape May</c:v>
                </c:pt>
                <c:pt idx="7">
                  <c:v>Union</c:v>
                </c:pt>
                <c:pt idx="8">
                  <c:v>Atlantic</c:v>
                </c:pt>
                <c:pt idx="9">
                  <c:v>Ocean</c:v>
                </c:pt>
                <c:pt idx="10">
                  <c:v>Salem</c:v>
                </c:pt>
                <c:pt idx="11">
                  <c:v>Gloucester</c:v>
                </c:pt>
                <c:pt idx="12">
                  <c:v>Middlesex</c:v>
                </c:pt>
                <c:pt idx="13">
                  <c:v>Warren</c:v>
                </c:pt>
                <c:pt idx="14">
                  <c:v>Burlington</c:v>
                </c:pt>
                <c:pt idx="15">
                  <c:v>Somerset</c:v>
                </c:pt>
                <c:pt idx="16">
                  <c:v>Bergen</c:v>
                </c:pt>
                <c:pt idx="17">
                  <c:v>Hunterdon</c:v>
                </c:pt>
                <c:pt idx="18">
                  <c:v>Monmouth</c:v>
                </c:pt>
                <c:pt idx="19">
                  <c:v>Sussex</c:v>
                </c:pt>
                <c:pt idx="20">
                  <c:v>Morris</c:v>
                </c:pt>
              </c:strCache>
            </c:strRef>
          </c:cat>
          <c:val>
            <c:numRef>
              <c:f>Sheet1!$D$2:$D$22</c:f>
              <c:numCache>
                <c:formatCode>0%</c:formatCode>
                <c:ptCount val="21"/>
                <c:pt idx="0">
                  <c:v>0.91</c:v>
                </c:pt>
                <c:pt idx="1">
                  <c:v>0.91</c:v>
                </c:pt>
                <c:pt idx="2">
                  <c:v>0.91</c:v>
                </c:pt>
                <c:pt idx="3">
                  <c:v>0.91</c:v>
                </c:pt>
                <c:pt idx="4">
                  <c:v>0.91</c:v>
                </c:pt>
                <c:pt idx="5">
                  <c:v>0.91</c:v>
                </c:pt>
                <c:pt idx="6">
                  <c:v>0.91</c:v>
                </c:pt>
                <c:pt idx="7">
                  <c:v>0.91</c:v>
                </c:pt>
                <c:pt idx="8">
                  <c:v>0.91</c:v>
                </c:pt>
                <c:pt idx="9">
                  <c:v>0.91</c:v>
                </c:pt>
                <c:pt idx="10">
                  <c:v>0.91</c:v>
                </c:pt>
                <c:pt idx="11">
                  <c:v>0.91</c:v>
                </c:pt>
                <c:pt idx="12">
                  <c:v>0.91</c:v>
                </c:pt>
                <c:pt idx="13">
                  <c:v>0.91</c:v>
                </c:pt>
                <c:pt idx="14">
                  <c:v>0.91</c:v>
                </c:pt>
                <c:pt idx="15">
                  <c:v>0.91</c:v>
                </c:pt>
                <c:pt idx="16">
                  <c:v>0.91</c:v>
                </c:pt>
                <c:pt idx="17">
                  <c:v>0.91</c:v>
                </c:pt>
                <c:pt idx="18">
                  <c:v>0.91</c:v>
                </c:pt>
                <c:pt idx="19">
                  <c:v>0.91</c:v>
                </c:pt>
                <c:pt idx="20">
                  <c:v>0.91</c:v>
                </c:pt>
              </c:numCache>
            </c:numRef>
          </c:val>
          <c:extLst>
            <c:ext xmlns:c16="http://schemas.microsoft.com/office/drawing/2014/chart" uri="{C3380CC4-5D6E-409C-BE32-E72D297353CC}">
              <c16:uniqueId val="{00000002-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891244067493643"/>
          <c:y val="0.89713583212732617"/>
          <c:w val="0.1445775451120494"/>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0.77100000000000002</c:v>
                </c:pt>
                <c:pt idx="1">
                  <c:v>0.83499999999999996</c:v>
                </c:pt>
                <c:pt idx="2">
                  <c:v>0.86199999999999999</c:v>
                </c:pt>
                <c:pt idx="3">
                  <c:v>0.873</c:v>
                </c:pt>
                <c:pt idx="4">
                  <c:v>0.879</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1"/>
        <c:axPos val="l"/>
        <c:numFmt formatCode="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Sheet1!$B$2:$B$22</c:f>
              <c:numCache>
                <c:formatCode>0.0%</c:formatCode>
                <c:ptCount val="21"/>
                <c:pt idx="0">
                  <c:v>0.83499999999999996</c:v>
                </c:pt>
                <c:pt idx="1">
                  <c:v>0.84499999999999997</c:v>
                </c:pt>
                <c:pt idx="2">
                  <c:v>0.85399999999999998</c:v>
                </c:pt>
                <c:pt idx="3">
                  <c:v>0.86099999999999999</c:v>
                </c:pt>
                <c:pt idx="4">
                  <c:v>0.86599999999999999</c:v>
                </c:pt>
                <c:pt idx="6">
                  <c:v>0.88300000000000001</c:v>
                </c:pt>
                <c:pt idx="7">
                  <c:v>0.88900000000000001</c:v>
                </c:pt>
                <c:pt idx="8" formatCode="General">
                  <c:v>0.89</c:v>
                </c:pt>
                <c:pt idx="9">
                  <c:v>0.89200000000000002</c:v>
                </c:pt>
                <c:pt idx="10">
                  <c:v>0.89300000000000002</c:v>
                </c:pt>
                <c:pt idx="11">
                  <c:v>0.89300000000000002</c:v>
                </c:pt>
                <c:pt idx="12">
                  <c:v>0.89400000000000002</c:v>
                </c:pt>
                <c:pt idx="13">
                  <c:v>0.90100000000000002</c:v>
                </c:pt>
                <c:pt idx="14">
                  <c:v>0.91700000000000004</c:v>
                </c:pt>
                <c:pt idx="15">
                  <c:v>0.91900000000000004</c:v>
                </c:pt>
                <c:pt idx="16">
                  <c:v>0.91900000000000004</c:v>
                </c:pt>
                <c:pt idx="17">
                  <c:v>0.92900000000000005</c:v>
                </c:pt>
                <c:pt idx="18">
                  <c:v>0.93200000000000005</c:v>
                </c:pt>
                <c:pt idx="19">
                  <c:v>0.93400000000000005</c:v>
                </c:pt>
                <c:pt idx="20">
                  <c:v>0.94499999999999995</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Sheet1!$C$2:$C$22</c:f>
              <c:numCache>
                <c:formatCode>General</c:formatCode>
                <c:ptCount val="21"/>
                <c:pt idx="5">
                  <c:v>0.879</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89.4%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Cumberland</c:v>
                </c:pt>
                <c:pt idx="2">
                  <c:v>Ocean</c:v>
                </c:pt>
                <c:pt idx="3">
                  <c:v>Salem</c:v>
                </c:pt>
                <c:pt idx="4">
                  <c:v>Mercer</c:v>
                </c:pt>
                <c:pt idx="5">
                  <c:v>Cape May</c:v>
                </c:pt>
                <c:pt idx="6">
                  <c:v>Camden</c:v>
                </c:pt>
                <c:pt idx="7">
                  <c:v>Gloucester</c:v>
                </c:pt>
                <c:pt idx="8">
                  <c:v>Passaic</c:v>
                </c:pt>
                <c:pt idx="9">
                  <c:v>Atlantic</c:v>
                </c:pt>
                <c:pt idx="10">
                  <c:v>Union</c:v>
                </c:pt>
                <c:pt idx="11">
                  <c:v>Warren</c:v>
                </c:pt>
                <c:pt idx="12">
                  <c:v>Hudson</c:v>
                </c:pt>
                <c:pt idx="13">
                  <c:v>Middlesex</c:v>
                </c:pt>
                <c:pt idx="14">
                  <c:v>Bergen</c:v>
                </c:pt>
                <c:pt idx="15">
                  <c:v>Burlington</c:v>
                </c:pt>
                <c:pt idx="16">
                  <c:v>Monmouth</c:v>
                </c:pt>
                <c:pt idx="17">
                  <c:v>Sussex</c:v>
                </c:pt>
                <c:pt idx="18">
                  <c:v>Morris</c:v>
                </c:pt>
                <c:pt idx="19">
                  <c:v>Hunterdon</c:v>
                </c:pt>
                <c:pt idx="20">
                  <c:v>Somerset</c:v>
                </c:pt>
              </c:strCache>
            </c:strRef>
          </c:cat>
          <c:val>
            <c:numRef>
              <c:f>Sheet1!$D$2:$D$22</c:f>
              <c:numCache>
                <c:formatCode>0%</c:formatCode>
                <c:ptCount val="21"/>
                <c:pt idx="0">
                  <c:v>0.89400000000000002</c:v>
                </c:pt>
                <c:pt idx="1">
                  <c:v>0.89400000000000002</c:v>
                </c:pt>
                <c:pt idx="2">
                  <c:v>0.89400000000000002</c:v>
                </c:pt>
                <c:pt idx="3">
                  <c:v>0.89400000000000002</c:v>
                </c:pt>
                <c:pt idx="4">
                  <c:v>0.89400000000000002</c:v>
                </c:pt>
                <c:pt idx="5">
                  <c:v>0.89400000000000002</c:v>
                </c:pt>
                <c:pt idx="6">
                  <c:v>0.89400000000000002</c:v>
                </c:pt>
                <c:pt idx="7">
                  <c:v>0.89400000000000002</c:v>
                </c:pt>
                <c:pt idx="8">
                  <c:v>0.89400000000000002</c:v>
                </c:pt>
                <c:pt idx="9">
                  <c:v>0.89400000000000002</c:v>
                </c:pt>
                <c:pt idx="10">
                  <c:v>0.89400000000000002</c:v>
                </c:pt>
                <c:pt idx="11">
                  <c:v>0.89400000000000002</c:v>
                </c:pt>
                <c:pt idx="12">
                  <c:v>0.89400000000000002</c:v>
                </c:pt>
                <c:pt idx="13">
                  <c:v>0.89400000000000002</c:v>
                </c:pt>
                <c:pt idx="14">
                  <c:v>0.89400000000000002</c:v>
                </c:pt>
                <c:pt idx="15">
                  <c:v>0.89400000000000002</c:v>
                </c:pt>
                <c:pt idx="16">
                  <c:v>0.89400000000000002</c:v>
                </c:pt>
                <c:pt idx="17">
                  <c:v>0.89400000000000002</c:v>
                </c:pt>
                <c:pt idx="18">
                  <c:v>0.89400000000000002</c:v>
                </c:pt>
                <c:pt idx="19">
                  <c:v>0.89400000000000002</c:v>
                </c:pt>
                <c:pt idx="20">
                  <c:v>0.89400000000000002</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Sheet1!$B$2:$B$22</c:f>
              <c:numCache>
                <c:formatCode>General</c:formatCode>
                <c:ptCount val="21"/>
                <c:pt idx="11">
                  <c:v>167.9</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Violent Crime Rate per 1,000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dLbl>
              <c:idx val="17"/>
              <c:layout>
                <c:manualLayout>
                  <c:x val="-7.042095763186954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065-4D07-A717-B4BA75F0274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Somerset</c:v>
                </c:pt>
                <c:pt idx="3">
                  <c:v>Sussex</c:v>
                </c:pt>
                <c:pt idx="4">
                  <c:v>Bergen</c:v>
                </c:pt>
                <c:pt idx="5">
                  <c:v>Warren</c:v>
                </c:pt>
                <c:pt idx="6">
                  <c:v>Ocean</c:v>
                </c:pt>
                <c:pt idx="7">
                  <c:v>Gloucester</c:v>
                </c:pt>
                <c:pt idx="8">
                  <c:v>Monmouth</c:v>
                </c:pt>
                <c:pt idx="9">
                  <c:v>Middlesex</c:v>
                </c:pt>
                <c:pt idx="10">
                  <c:v>Burlington</c:v>
                </c:pt>
                <c:pt idx="11">
                  <c:v>Cape May</c:v>
                </c:pt>
                <c:pt idx="12">
                  <c:v>Atlantic</c:v>
                </c:pt>
                <c:pt idx="13">
                  <c:v>Union</c:v>
                </c:pt>
                <c:pt idx="14">
                  <c:v>Hudson</c:v>
                </c:pt>
                <c:pt idx="15">
                  <c:v>Essex</c:v>
                </c:pt>
                <c:pt idx="16">
                  <c:v>Salem</c:v>
                </c:pt>
                <c:pt idx="17">
                  <c:v>Camden</c:v>
                </c:pt>
                <c:pt idx="18">
                  <c:v>Passaic</c:v>
                </c:pt>
                <c:pt idx="19">
                  <c:v>Mercer</c:v>
                </c:pt>
                <c:pt idx="20">
                  <c:v>Cumberland</c:v>
                </c:pt>
              </c:strCache>
            </c:strRef>
          </c:cat>
          <c:val>
            <c:numRef>
              <c:f>Sheet1!$C$2:$C$22</c:f>
              <c:numCache>
                <c:formatCode>General</c:formatCode>
                <c:ptCount val="21"/>
                <c:pt idx="0">
                  <c:v>21.1</c:v>
                </c:pt>
                <c:pt idx="1">
                  <c:v>39.5</c:v>
                </c:pt>
                <c:pt idx="2">
                  <c:v>41.2</c:v>
                </c:pt>
                <c:pt idx="3">
                  <c:v>42.5</c:v>
                </c:pt>
                <c:pt idx="4">
                  <c:v>59.6</c:v>
                </c:pt>
                <c:pt idx="5">
                  <c:v>71.400000000000006</c:v>
                </c:pt>
                <c:pt idx="6">
                  <c:v>92.7</c:v>
                </c:pt>
                <c:pt idx="7">
                  <c:v>119.9</c:v>
                </c:pt>
                <c:pt idx="8">
                  <c:v>121.4</c:v>
                </c:pt>
                <c:pt idx="9">
                  <c:v>129.69999999999999</c:v>
                </c:pt>
                <c:pt idx="10">
                  <c:v>143.1</c:v>
                </c:pt>
                <c:pt idx="12">
                  <c:v>250.5</c:v>
                </c:pt>
                <c:pt idx="13">
                  <c:v>253.3</c:v>
                </c:pt>
                <c:pt idx="14">
                  <c:v>279.7</c:v>
                </c:pt>
                <c:pt idx="15">
                  <c:v>319.10000000000002</c:v>
                </c:pt>
                <c:pt idx="16">
                  <c:v>323.7</c:v>
                </c:pt>
                <c:pt idx="17">
                  <c:v>378.8</c:v>
                </c:pt>
                <c:pt idx="18">
                  <c:v>383.1</c:v>
                </c:pt>
                <c:pt idx="19">
                  <c:v>405.7</c:v>
                </c:pt>
                <c:pt idx="20">
                  <c:v>446.6</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6.9243617275113337E-3"/>
                  <c:y val="0.17332930105841385"/>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2.029428139664359E-2"/>
                  <c:y val="1.045436292049079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0</c:v>
                </c:pt>
                <c:pt idx="1">
                  <c:v>19</c:v>
                </c:pt>
                <c:pt idx="2">
                  <c:v>25</c:v>
                </c:pt>
                <c:pt idx="3">
                  <c:v>110</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6.980977950257744E-2"/>
                  <c:y val="2.2342088755348138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237</c:v>
                </c:pt>
                <c:pt idx="1">
                  <c:v>1559</c:v>
                </c:pt>
                <c:pt idx="2">
                  <c:v>60</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95000"/>
                        <a:lumOff val="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Sheet1!$B$2:$B$22</c:f>
              <c:numCache>
                <c:formatCode>General</c:formatCode>
                <c:ptCount val="21"/>
                <c:pt idx="0">
                  <c:v>3.2473000000000001</c:v>
                </c:pt>
                <c:pt idx="1">
                  <c:v>3.5244399999999998</c:v>
                </c:pt>
                <c:pt idx="2">
                  <c:v>4.1375099999999998</c:v>
                </c:pt>
                <c:pt idx="3">
                  <c:v>4.7272400000000001</c:v>
                </c:pt>
                <c:pt idx="4">
                  <c:v>4.7765000000000004</c:v>
                </c:pt>
                <c:pt idx="5">
                  <c:v>5.59842</c:v>
                </c:pt>
                <c:pt idx="6">
                  <c:v>5.8228299999999997</c:v>
                </c:pt>
                <c:pt idx="7">
                  <c:v>6.2396799999999999</c:v>
                </c:pt>
                <c:pt idx="8">
                  <c:v>6.3904399999999999</c:v>
                </c:pt>
                <c:pt idx="9">
                  <c:v>7.4010699999999998</c:v>
                </c:pt>
                <c:pt idx="10">
                  <c:v>7.5027600000000003</c:v>
                </c:pt>
                <c:pt idx="11">
                  <c:v>8.0386199999999999</c:v>
                </c:pt>
                <c:pt idx="12">
                  <c:v>8.2683199999999992</c:v>
                </c:pt>
                <c:pt idx="13">
                  <c:v>8.6473700000000004</c:v>
                </c:pt>
                <c:pt idx="14">
                  <c:v>12.426690000000001</c:v>
                </c:pt>
                <c:pt idx="15">
                  <c:v>12.571899999999999</c:v>
                </c:pt>
                <c:pt idx="16">
                  <c:v>12.82314</c:v>
                </c:pt>
                <c:pt idx="17">
                  <c:v>13.558529999999999</c:v>
                </c:pt>
                <c:pt idx="18">
                  <c:v>15.276210000000001</c:v>
                </c:pt>
                <c:pt idx="19">
                  <c:v>15.599220000000001</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Sheet1!$C$2:$C$22</c:f>
              <c:numCache>
                <c:formatCode>General</c:formatCode>
                <c:ptCount val="21"/>
                <c:pt idx="20">
                  <c:v>27.335419999999999</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7.6</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Ocean</c:v>
                </c:pt>
                <c:pt idx="2">
                  <c:v>Morris</c:v>
                </c:pt>
                <c:pt idx="3">
                  <c:v>Bergen</c:v>
                </c:pt>
                <c:pt idx="4">
                  <c:v>Middlesex</c:v>
                </c:pt>
                <c:pt idx="5">
                  <c:v>Union</c:v>
                </c:pt>
                <c:pt idx="6">
                  <c:v>Somerset</c:v>
                </c:pt>
                <c:pt idx="7">
                  <c:v>Sussex</c:v>
                </c:pt>
                <c:pt idx="8">
                  <c:v>Monmouth</c:v>
                </c:pt>
                <c:pt idx="9">
                  <c:v>Gloucester</c:v>
                </c:pt>
                <c:pt idx="10">
                  <c:v>Essex</c:v>
                </c:pt>
                <c:pt idx="11">
                  <c:v>Hudson</c:v>
                </c:pt>
                <c:pt idx="12">
                  <c:v>Burlington</c:v>
                </c:pt>
                <c:pt idx="13">
                  <c:v>Warren</c:v>
                </c:pt>
                <c:pt idx="14">
                  <c:v>Passaic</c:v>
                </c:pt>
                <c:pt idx="15">
                  <c:v>Camden</c:v>
                </c:pt>
                <c:pt idx="16">
                  <c:v>Mercer</c:v>
                </c:pt>
                <c:pt idx="17">
                  <c:v>Atlantic</c:v>
                </c:pt>
                <c:pt idx="18">
                  <c:v>Cumberland</c:v>
                </c:pt>
                <c:pt idx="19">
                  <c:v>Salem</c:v>
                </c:pt>
                <c:pt idx="20">
                  <c:v>Cape May</c:v>
                </c:pt>
              </c:strCache>
            </c:strRef>
          </c:cat>
          <c:val>
            <c:numRef>
              <c:f>Sheet1!$D$2:$D$22</c:f>
              <c:numCache>
                <c:formatCode>General</c:formatCode>
                <c:ptCount val="21"/>
                <c:pt idx="0">
                  <c:v>7.6</c:v>
                </c:pt>
                <c:pt idx="1">
                  <c:v>7.6</c:v>
                </c:pt>
                <c:pt idx="2">
                  <c:v>7.6</c:v>
                </c:pt>
                <c:pt idx="3">
                  <c:v>7.6</c:v>
                </c:pt>
                <c:pt idx="4">
                  <c:v>7.6</c:v>
                </c:pt>
                <c:pt idx="5">
                  <c:v>7.6</c:v>
                </c:pt>
                <c:pt idx="6">
                  <c:v>7.6</c:v>
                </c:pt>
                <c:pt idx="7">
                  <c:v>7.6</c:v>
                </c:pt>
                <c:pt idx="8">
                  <c:v>7.6</c:v>
                </c:pt>
                <c:pt idx="9">
                  <c:v>7.6</c:v>
                </c:pt>
                <c:pt idx="10">
                  <c:v>7.6</c:v>
                </c:pt>
                <c:pt idx="11">
                  <c:v>7.6</c:v>
                </c:pt>
                <c:pt idx="12">
                  <c:v>7.6</c:v>
                </c:pt>
                <c:pt idx="13">
                  <c:v>7.6</c:v>
                </c:pt>
                <c:pt idx="14">
                  <c:v>7.6</c:v>
                </c:pt>
                <c:pt idx="15">
                  <c:v>7.6</c:v>
                </c:pt>
                <c:pt idx="16">
                  <c:v>7.6</c:v>
                </c:pt>
                <c:pt idx="17">
                  <c:v>7.6</c:v>
                </c:pt>
                <c:pt idx="18">
                  <c:v>7.6</c:v>
                </c:pt>
                <c:pt idx="19">
                  <c:v>7.6</c:v>
                </c:pt>
                <c:pt idx="20">
                  <c:v>7.6</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27302706692913387"/>
          <c:y val="0.87893986242298117"/>
          <c:w val="9.17054625984252E-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Cape May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30.038070000000001</c:v>
                </c:pt>
                <c:pt idx="1">
                  <c:v>30.63983</c:v>
                </c:pt>
                <c:pt idx="2">
                  <c:v>39.308459999999997</c:v>
                </c:pt>
                <c:pt idx="3">
                  <c:v>24.278739999999999</c:v>
                </c:pt>
                <c:pt idx="4">
                  <c:v>27.335419999999999</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General</c:formatCode>
                <c:ptCount val="5"/>
                <c:pt idx="0">
                  <c:v>11.1</c:v>
                </c:pt>
                <c:pt idx="1">
                  <c:v>10.5</c:v>
                </c:pt>
                <c:pt idx="2">
                  <c:v>9.3191199999999998</c:v>
                </c:pt>
                <c:pt idx="3">
                  <c:v>7.4523599999999997</c:v>
                </c:pt>
                <c:pt idx="4">
                  <c:v>7.5911299999999997</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scaling>
        <c:delete val="1"/>
        <c:axPos val="l"/>
        <c:numFmt formatCode="General" sourceLinked="1"/>
        <c:majorTickMark val="out"/>
        <c:minorTickMark val="none"/>
        <c:tickLblPos val="nextTo"/>
        <c:crossAx val="379079704"/>
        <c:crosses val="autoZero"/>
        <c:crossBetween val="between"/>
      </c:valAx>
      <c:spPr>
        <a:noFill/>
        <a:ln>
          <a:noFill/>
        </a:ln>
        <a:effectLst/>
      </c:spPr>
    </c:plotArea>
    <c:legend>
      <c:legendPos val="r"/>
      <c:layout>
        <c:manualLayout>
          <c:xMode val="edge"/>
          <c:yMode val="edge"/>
          <c:x val="0.43277661125692624"/>
          <c:y val="6.8140431338165174E-3"/>
          <c:w val="0.56722347206599166"/>
          <c:h val="0.1715854447287758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Sheet1!$B$2:$B$22</c:f>
              <c:numCache>
                <c:formatCode>General</c:formatCode>
                <c:ptCount val="21"/>
                <c:pt idx="4">
                  <c:v>19</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Sheet1!$C$2:$C$22</c:f>
              <c:numCache>
                <c:formatCode>General</c:formatCode>
                <c:ptCount val="21"/>
                <c:pt idx="0">
                  <c:v>10</c:v>
                </c:pt>
                <c:pt idx="1">
                  <c:v>11</c:v>
                </c:pt>
                <c:pt idx="2">
                  <c:v>16</c:v>
                </c:pt>
                <c:pt idx="3">
                  <c:v>16</c:v>
                </c:pt>
                <c:pt idx="4">
                  <c:v>19</c:v>
                </c:pt>
                <c:pt idx="5">
                  <c:v>39</c:v>
                </c:pt>
                <c:pt idx="6">
                  <c:v>40</c:v>
                </c:pt>
                <c:pt idx="7">
                  <c:v>43</c:v>
                </c:pt>
                <c:pt idx="8">
                  <c:v>47</c:v>
                </c:pt>
                <c:pt idx="9">
                  <c:v>51</c:v>
                </c:pt>
                <c:pt idx="10">
                  <c:v>55</c:v>
                </c:pt>
                <c:pt idx="11">
                  <c:v>59</c:v>
                </c:pt>
                <c:pt idx="12">
                  <c:v>65</c:v>
                </c:pt>
                <c:pt idx="13">
                  <c:v>71</c:v>
                </c:pt>
                <c:pt idx="14">
                  <c:v>76</c:v>
                </c:pt>
                <c:pt idx="15">
                  <c:v>81</c:v>
                </c:pt>
                <c:pt idx="16">
                  <c:v>82</c:v>
                </c:pt>
                <c:pt idx="17">
                  <c:v>88</c:v>
                </c:pt>
                <c:pt idx="18">
                  <c:v>94</c:v>
                </c:pt>
                <c:pt idx="19">
                  <c:v>100</c:v>
                </c:pt>
                <c:pt idx="20">
                  <c:v>210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Sheet1!$D$2:$D$22</c:f>
              <c:numCache>
                <c:formatCode>General</c:formatCode>
                <c:ptCount val="21"/>
                <c:pt idx="0">
                  <c:v>52</c:v>
                </c:pt>
                <c:pt idx="1">
                  <c:v>46</c:v>
                </c:pt>
                <c:pt idx="2">
                  <c:v>69</c:v>
                </c:pt>
                <c:pt idx="3">
                  <c:v>78</c:v>
                </c:pt>
                <c:pt idx="4">
                  <c:v>84</c:v>
                </c:pt>
                <c:pt idx="5">
                  <c:v>457</c:v>
                </c:pt>
                <c:pt idx="6">
                  <c:v>215</c:v>
                </c:pt>
                <c:pt idx="7">
                  <c:v>433</c:v>
                </c:pt>
                <c:pt idx="8">
                  <c:v>267</c:v>
                </c:pt>
                <c:pt idx="9">
                  <c:v>345</c:v>
                </c:pt>
                <c:pt idx="10">
                  <c:v>528</c:v>
                </c:pt>
                <c:pt idx="11">
                  <c:v>229</c:v>
                </c:pt>
                <c:pt idx="12">
                  <c:v>473</c:v>
                </c:pt>
                <c:pt idx="13">
                  <c:v>360</c:v>
                </c:pt>
                <c:pt idx="14">
                  <c:v>735</c:v>
                </c:pt>
                <c:pt idx="15">
                  <c:v>353</c:v>
                </c:pt>
                <c:pt idx="16">
                  <c:v>472</c:v>
                </c:pt>
                <c:pt idx="17">
                  <c:v>696</c:v>
                </c:pt>
                <c:pt idx="18">
                  <c:v>622</c:v>
                </c:pt>
                <c:pt idx="19">
                  <c:v>585</c:v>
                </c:pt>
                <c:pt idx="20">
                  <c:v>1439</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Sussex</c:v>
                </c:pt>
                <c:pt idx="4">
                  <c:v>Cape May </c:v>
                </c:pt>
                <c:pt idx="5">
                  <c:v>Atlantic</c:v>
                </c:pt>
                <c:pt idx="6">
                  <c:v>Morris</c:v>
                </c:pt>
                <c:pt idx="7">
                  <c:v>Passaic</c:v>
                </c:pt>
                <c:pt idx="8">
                  <c:v>Hudson </c:v>
                </c:pt>
                <c:pt idx="9">
                  <c:v>Gloucester </c:v>
                </c:pt>
                <c:pt idx="10">
                  <c:v>Cumberland </c:v>
                </c:pt>
                <c:pt idx="11">
                  <c:v>Somerset</c:v>
                </c:pt>
                <c:pt idx="12">
                  <c:v>Mercer</c:v>
                </c:pt>
                <c:pt idx="13">
                  <c:v>Ocean</c:v>
                </c:pt>
                <c:pt idx="14">
                  <c:v>Camden </c:v>
                </c:pt>
                <c:pt idx="15">
                  <c:v>Bergen</c:v>
                </c:pt>
                <c:pt idx="16">
                  <c:v>Monmouth</c:v>
                </c:pt>
                <c:pt idx="17">
                  <c:v>Burlington</c:v>
                </c:pt>
                <c:pt idx="18">
                  <c:v>Union</c:v>
                </c:pt>
                <c:pt idx="19">
                  <c:v>Middlesex</c:v>
                </c:pt>
                <c:pt idx="20">
                  <c:v>Essex </c:v>
                </c:pt>
              </c:strCache>
            </c:strRef>
          </c:cat>
          <c:val>
            <c:numRef>
              <c:f>Sheet1!$E$2:$E$22</c:f>
              <c:numCache>
                <c:formatCode>General</c:formatCode>
                <c:ptCount val="21"/>
                <c:pt idx="4">
                  <c:v>84</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2021</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Sheet1!$B$2:$B$22</c:f>
              <c:numCache>
                <c:formatCode>General</c:formatCode>
                <c:ptCount val="21"/>
                <c:pt idx="0">
                  <c:v>74</c:v>
                </c:pt>
                <c:pt idx="1">
                  <c:v>63</c:v>
                </c:pt>
                <c:pt idx="3">
                  <c:v>61</c:v>
                </c:pt>
                <c:pt idx="4">
                  <c:v>61</c:v>
                </c:pt>
                <c:pt idx="5">
                  <c:v>58</c:v>
                </c:pt>
                <c:pt idx="6">
                  <c:v>57</c:v>
                </c:pt>
                <c:pt idx="7">
                  <c:v>57</c:v>
                </c:pt>
                <c:pt idx="8">
                  <c:v>56</c:v>
                </c:pt>
                <c:pt idx="9">
                  <c:v>55</c:v>
                </c:pt>
                <c:pt idx="10">
                  <c:v>55</c:v>
                </c:pt>
                <c:pt idx="11">
                  <c:v>55</c:v>
                </c:pt>
                <c:pt idx="12">
                  <c:v>52</c:v>
                </c:pt>
                <c:pt idx="13">
                  <c:v>52</c:v>
                </c:pt>
                <c:pt idx="14">
                  <c:v>50</c:v>
                </c:pt>
                <c:pt idx="15">
                  <c:v>49</c:v>
                </c:pt>
                <c:pt idx="16">
                  <c:v>45</c:v>
                </c:pt>
                <c:pt idx="17">
                  <c:v>39</c:v>
                </c:pt>
                <c:pt idx="18">
                  <c:v>39</c:v>
                </c:pt>
                <c:pt idx="19">
                  <c:v>35</c:v>
                </c:pt>
                <c:pt idx="20">
                  <c:v>30</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Sheet1!$C$2:$C$22</c:f>
              <c:numCache>
                <c:formatCode>General</c:formatCode>
                <c:ptCount val="21"/>
                <c:pt idx="2" formatCode="0.00">
                  <c:v>62</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62</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Hunterdon</c:v>
                </c:pt>
                <c:pt idx="2">
                  <c:v>Cape May</c:v>
                </c:pt>
                <c:pt idx="3">
                  <c:v>Passaic</c:v>
                </c:pt>
                <c:pt idx="4">
                  <c:v>Somerset</c:v>
                </c:pt>
                <c:pt idx="5">
                  <c:v>Atlantic</c:v>
                </c:pt>
                <c:pt idx="6">
                  <c:v>Hudson</c:v>
                </c:pt>
                <c:pt idx="7">
                  <c:v>Monmouth</c:v>
                </c:pt>
                <c:pt idx="8">
                  <c:v>Bergen</c:v>
                </c:pt>
                <c:pt idx="9">
                  <c:v>Camden</c:v>
                </c:pt>
                <c:pt idx="10">
                  <c:v>Mercer</c:v>
                </c:pt>
                <c:pt idx="11">
                  <c:v>Union</c:v>
                </c:pt>
                <c:pt idx="12">
                  <c:v>Burlington</c:v>
                </c:pt>
                <c:pt idx="13">
                  <c:v>Salem</c:v>
                </c:pt>
                <c:pt idx="14">
                  <c:v>Sussex</c:v>
                </c:pt>
                <c:pt idx="15">
                  <c:v>Morris</c:v>
                </c:pt>
                <c:pt idx="16">
                  <c:v>Ocean</c:v>
                </c:pt>
                <c:pt idx="17">
                  <c:v>Middlesex</c:v>
                </c:pt>
                <c:pt idx="18">
                  <c:v>Warren</c:v>
                </c:pt>
                <c:pt idx="19">
                  <c:v>Gloucester</c:v>
                </c:pt>
                <c:pt idx="20">
                  <c:v>Cumberland</c:v>
                </c:pt>
              </c:strCache>
            </c:strRef>
          </c:cat>
          <c:val>
            <c:numRef>
              <c:f>Sheet1!$D$2:$D$22</c:f>
              <c:numCache>
                <c:formatCode>0</c:formatCode>
                <c:ptCount val="21"/>
                <c:pt idx="0">
                  <c:v>62</c:v>
                </c:pt>
                <c:pt idx="1">
                  <c:v>62</c:v>
                </c:pt>
                <c:pt idx="2">
                  <c:v>62</c:v>
                </c:pt>
                <c:pt idx="3">
                  <c:v>62</c:v>
                </c:pt>
                <c:pt idx="4">
                  <c:v>62</c:v>
                </c:pt>
                <c:pt idx="5">
                  <c:v>62</c:v>
                </c:pt>
                <c:pt idx="6">
                  <c:v>62</c:v>
                </c:pt>
                <c:pt idx="7">
                  <c:v>62</c:v>
                </c:pt>
                <c:pt idx="8">
                  <c:v>62</c:v>
                </c:pt>
                <c:pt idx="9">
                  <c:v>62</c:v>
                </c:pt>
                <c:pt idx="10">
                  <c:v>62</c:v>
                </c:pt>
                <c:pt idx="11">
                  <c:v>62</c:v>
                </c:pt>
                <c:pt idx="12">
                  <c:v>62</c:v>
                </c:pt>
                <c:pt idx="13">
                  <c:v>62</c:v>
                </c:pt>
                <c:pt idx="14">
                  <c:v>62</c:v>
                </c:pt>
                <c:pt idx="15">
                  <c:v>62</c:v>
                </c:pt>
                <c:pt idx="16">
                  <c:v>62</c:v>
                </c:pt>
                <c:pt idx="17">
                  <c:v>62</c:v>
                </c:pt>
                <c:pt idx="18">
                  <c:v>62</c:v>
                </c:pt>
                <c:pt idx="19">
                  <c:v>62</c:v>
                </c:pt>
                <c:pt idx="20">
                  <c:v>62</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0.00</c:formatCode>
                <c:ptCount val="5"/>
                <c:pt idx="0">
                  <c:v>13.4</c:v>
                </c:pt>
                <c:pt idx="1">
                  <c:v>13.3</c:v>
                </c:pt>
                <c:pt idx="2">
                  <c:v>13.3</c:v>
                </c:pt>
                <c:pt idx="3">
                  <c:v>13.4</c:v>
                </c:pt>
                <c:pt idx="4">
                  <c:v>13.7</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1"/>
        <c:axPos val="l"/>
        <c:numFmt formatCode="0.00" sourceLinked="1"/>
        <c:majorTickMark val="none"/>
        <c:minorTickMark val="none"/>
        <c:tickLblPos val="nextTo"/>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Sheet1!$B$2:$B$22</c:f>
              <c:numCache>
                <c:formatCode>General</c:formatCode>
                <c:ptCount val="21"/>
                <c:pt idx="0">
                  <c:v>13.7</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Sheet1!$C$2:$C$22</c:f>
              <c:numCache>
                <c:formatCode>General</c:formatCode>
                <c:ptCount val="21"/>
                <c:pt idx="1">
                  <c:v>12.5</c:v>
                </c:pt>
                <c:pt idx="2">
                  <c:v>11.5</c:v>
                </c:pt>
                <c:pt idx="3">
                  <c:v>11</c:v>
                </c:pt>
                <c:pt idx="4">
                  <c:v>10.1</c:v>
                </c:pt>
                <c:pt idx="5">
                  <c:v>10.1</c:v>
                </c:pt>
                <c:pt idx="6">
                  <c:v>10</c:v>
                </c:pt>
                <c:pt idx="7">
                  <c:v>9.9</c:v>
                </c:pt>
                <c:pt idx="8">
                  <c:v>9.5</c:v>
                </c:pt>
                <c:pt idx="9">
                  <c:v>9.4</c:v>
                </c:pt>
                <c:pt idx="10">
                  <c:v>8.9</c:v>
                </c:pt>
                <c:pt idx="11">
                  <c:v>8.6999999999999993</c:v>
                </c:pt>
                <c:pt idx="12">
                  <c:v>8.6</c:v>
                </c:pt>
                <c:pt idx="13">
                  <c:v>8.3000000000000007</c:v>
                </c:pt>
                <c:pt idx="14">
                  <c:v>8.3000000000000007</c:v>
                </c:pt>
                <c:pt idx="15">
                  <c:v>8.1</c:v>
                </c:pt>
                <c:pt idx="16">
                  <c:v>8.1</c:v>
                </c:pt>
                <c:pt idx="17">
                  <c:v>7.4</c:v>
                </c:pt>
                <c:pt idx="18">
                  <c:v>7.3</c:v>
                </c:pt>
                <c:pt idx="19">
                  <c:v>6.7</c:v>
                </c:pt>
                <c:pt idx="20">
                  <c:v>5.4</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8.7</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Bergen</c:v>
                </c:pt>
                <c:pt idx="5">
                  <c:v>Hunterdon</c:v>
                </c:pt>
                <c:pt idx="6">
                  <c:v>Cumberland</c:v>
                </c:pt>
                <c:pt idx="7">
                  <c:v>Somerset</c:v>
                </c:pt>
                <c:pt idx="8">
                  <c:v>Warren</c:v>
                </c:pt>
                <c:pt idx="9">
                  <c:v>Monmouth</c:v>
                </c:pt>
                <c:pt idx="10">
                  <c:v>Sussex</c:v>
                </c:pt>
                <c:pt idx="11">
                  <c:v>Burlington</c:v>
                </c:pt>
                <c:pt idx="12">
                  <c:v>Union</c:v>
                </c:pt>
                <c:pt idx="13">
                  <c:v>Atlantic</c:v>
                </c:pt>
                <c:pt idx="14">
                  <c:v>Essex</c:v>
                </c:pt>
                <c:pt idx="15">
                  <c:v>Camden</c:v>
                </c:pt>
                <c:pt idx="16">
                  <c:v>Gloucester</c:v>
                </c:pt>
                <c:pt idx="17">
                  <c:v>Passaic</c:v>
                </c:pt>
                <c:pt idx="18">
                  <c:v>Ocean</c:v>
                </c:pt>
                <c:pt idx="19">
                  <c:v>Middlesex</c:v>
                </c:pt>
                <c:pt idx="20">
                  <c:v>Hudson</c:v>
                </c:pt>
              </c:strCache>
            </c:strRef>
          </c:cat>
          <c:val>
            <c:numRef>
              <c:f>Sheet1!$D$2:$D$22</c:f>
              <c:numCache>
                <c:formatCode>General</c:formatCode>
                <c:ptCount val="21"/>
                <c:pt idx="0">
                  <c:v>8.6999999999999993</c:v>
                </c:pt>
                <c:pt idx="1">
                  <c:v>8.6999999999999993</c:v>
                </c:pt>
                <c:pt idx="2">
                  <c:v>8.6999999999999993</c:v>
                </c:pt>
                <c:pt idx="3">
                  <c:v>8.6999999999999993</c:v>
                </c:pt>
                <c:pt idx="4">
                  <c:v>8.6999999999999993</c:v>
                </c:pt>
                <c:pt idx="5">
                  <c:v>8.6999999999999993</c:v>
                </c:pt>
                <c:pt idx="6">
                  <c:v>8.6999999999999993</c:v>
                </c:pt>
                <c:pt idx="7">
                  <c:v>8.6999999999999993</c:v>
                </c:pt>
                <c:pt idx="8">
                  <c:v>8.6999999999999993</c:v>
                </c:pt>
                <c:pt idx="9">
                  <c:v>8.6999999999999993</c:v>
                </c:pt>
                <c:pt idx="10">
                  <c:v>8.6999999999999993</c:v>
                </c:pt>
                <c:pt idx="11">
                  <c:v>8.6999999999999993</c:v>
                </c:pt>
                <c:pt idx="12">
                  <c:v>8.6999999999999993</c:v>
                </c:pt>
                <c:pt idx="13">
                  <c:v>8.6999999999999993</c:v>
                </c:pt>
                <c:pt idx="14">
                  <c:v>8.6999999999999993</c:v>
                </c:pt>
                <c:pt idx="15">
                  <c:v>8.6999999999999993</c:v>
                </c:pt>
                <c:pt idx="16">
                  <c:v>8.6999999999999993</c:v>
                </c:pt>
                <c:pt idx="17">
                  <c:v>8.6999999999999993</c:v>
                </c:pt>
                <c:pt idx="18">
                  <c:v>8.6999999999999993</c:v>
                </c:pt>
                <c:pt idx="19">
                  <c:v>8.6999999999999993</c:v>
                </c:pt>
                <c:pt idx="20">
                  <c:v>8.6999999999999993</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76039645315396"/>
          <c:y val="0.87962459137687043"/>
          <c:w val="0.18792831892688433"/>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Sheet1!$B$2:$B$22</c:f>
              <c:numCache>
                <c:formatCode>General</c:formatCode>
                <c:ptCount val="21"/>
                <c:pt idx="0">
                  <c:v>570</c:v>
                </c:pt>
                <c:pt idx="1">
                  <c:v>773</c:v>
                </c:pt>
                <c:pt idx="2" formatCode="#,##0">
                  <c:v>1265</c:v>
                </c:pt>
                <c:pt idx="3" formatCode="#,##0">
                  <c:v>1311</c:v>
                </c:pt>
                <c:pt idx="5" formatCode="#,##0">
                  <c:v>1802</c:v>
                </c:pt>
                <c:pt idx="6" formatCode="#,##0">
                  <c:v>1840</c:v>
                </c:pt>
                <c:pt idx="7" formatCode="#,##0">
                  <c:v>2139</c:v>
                </c:pt>
                <c:pt idx="8" formatCode="#,##0">
                  <c:v>2417</c:v>
                </c:pt>
                <c:pt idx="9" formatCode="#,##0">
                  <c:v>2451</c:v>
                </c:pt>
                <c:pt idx="10">
                  <c:v>2510</c:v>
                </c:pt>
                <c:pt idx="11" formatCode="#,##0">
                  <c:v>2656</c:v>
                </c:pt>
                <c:pt idx="12" formatCode="#,##0">
                  <c:v>3054</c:v>
                </c:pt>
                <c:pt idx="13" formatCode="#,##0">
                  <c:v>3187</c:v>
                </c:pt>
                <c:pt idx="14" formatCode="#,##0">
                  <c:v>3410</c:v>
                </c:pt>
                <c:pt idx="15" formatCode="#,##0">
                  <c:v>3514</c:v>
                </c:pt>
                <c:pt idx="16" formatCode="#,##0">
                  <c:v>3747</c:v>
                </c:pt>
                <c:pt idx="17" formatCode="#,##0">
                  <c:v>4336</c:v>
                </c:pt>
                <c:pt idx="18" formatCode="#,##0">
                  <c:v>4372</c:v>
                </c:pt>
                <c:pt idx="19" formatCode="#,##0">
                  <c:v>6420</c:v>
                </c:pt>
                <c:pt idx="20" formatCode="#,##0">
                  <c:v>6532</c:v>
                </c:pt>
              </c:numCache>
            </c:numRef>
          </c:val>
          <c:extLst>
            <c:ext xmlns:c16="http://schemas.microsoft.com/office/drawing/2014/chart" uri="{C3380CC4-5D6E-409C-BE32-E72D297353CC}">
              <c16:uniqueId val="{00000000-60C0-4D87-9985-5101B63AFA7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Sussex</c:v>
                </c:pt>
                <c:pt idx="3">
                  <c:v>Warren</c:v>
                </c:pt>
                <c:pt idx="4">
                  <c:v>Cape May</c:v>
                </c:pt>
                <c:pt idx="5">
                  <c:v>Morris</c:v>
                </c:pt>
                <c:pt idx="6">
                  <c:v>Somerset</c:v>
                </c:pt>
                <c:pt idx="7">
                  <c:v>Mercer</c:v>
                </c:pt>
                <c:pt idx="8">
                  <c:v>Gloucester</c:v>
                </c:pt>
                <c:pt idx="9">
                  <c:v>Passaic</c:v>
                </c:pt>
                <c:pt idx="10">
                  <c:v>Cumberland</c:v>
                </c:pt>
                <c:pt idx="11">
                  <c:v>Hudson</c:v>
                </c:pt>
                <c:pt idx="12">
                  <c:v>Union</c:v>
                </c:pt>
                <c:pt idx="13">
                  <c:v>Atlantic</c:v>
                </c:pt>
                <c:pt idx="14">
                  <c:v>Bergen</c:v>
                </c:pt>
                <c:pt idx="15">
                  <c:v>Monmouth</c:v>
                </c:pt>
                <c:pt idx="16">
                  <c:v>Burlington</c:v>
                </c:pt>
                <c:pt idx="17">
                  <c:v>Middlesex</c:v>
                </c:pt>
                <c:pt idx="18">
                  <c:v>Ocean</c:v>
                </c:pt>
                <c:pt idx="19">
                  <c:v>Essex</c:v>
                </c:pt>
                <c:pt idx="20">
                  <c:v>Camden</c:v>
                </c:pt>
              </c:strCache>
            </c:strRef>
          </c:cat>
          <c:val>
            <c:numRef>
              <c:f>Sheet1!$C$2:$C$22</c:f>
              <c:numCache>
                <c:formatCode>General</c:formatCode>
                <c:ptCount val="21"/>
                <c:pt idx="4">
                  <c:v>1339</c:v>
                </c:pt>
              </c:numCache>
            </c:numRef>
          </c:val>
          <c:extLst>
            <c:ext xmlns:c16="http://schemas.microsoft.com/office/drawing/2014/chart" uri="{C3380CC4-5D6E-409C-BE32-E72D297353CC}">
              <c16:uniqueId val="{00000003-60C0-4D87-9985-5101B63AFA72}"/>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2"/>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0E4-47B1-93F4-37AFD19F996B}"/>
                </c:ext>
              </c:extLst>
            </c:dLbl>
            <c:dLbl>
              <c:idx val="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0E4-47B1-93F4-37AFD19F996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1293</c:v>
                </c:pt>
                <c:pt idx="1">
                  <c:v>1262</c:v>
                </c:pt>
                <c:pt idx="2">
                  <c:v>1324</c:v>
                </c:pt>
                <c:pt idx="3">
                  <c:v>1288</c:v>
                </c:pt>
                <c:pt idx="4">
                  <c:v>1339</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2019</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0.11619089866908751"/>
                  <c:y val="-3.749999769315963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2238875309126787"/>
                  <c:y val="-5.15624968280944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7.4547943032020988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7.4743766528068056E-3"/>
                  <c:y val="-0.1242187423585911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Harassment</c:v>
                </c:pt>
                <c:pt idx="1">
                  <c:v>Assault</c:v>
                </c:pt>
                <c:pt idx="2">
                  <c:v>Criminal mischief</c:v>
                </c:pt>
                <c:pt idx="3">
                  <c:v>Contempt of Court</c:v>
                </c:pt>
                <c:pt idx="4">
                  <c:v>Terroristic Threats</c:v>
                </c:pt>
                <c:pt idx="5">
                  <c:v>Criminal trespass</c:v>
                </c:pt>
                <c:pt idx="6">
                  <c:v>Other</c:v>
                </c:pt>
              </c:strCache>
            </c:strRef>
          </c:cat>
          <c:val>
            <c:numRef>
              <c:f>Sheet1!$B$2:$B$8</c:f>
              <c:numCache>
                <c:formatCode>General</c:formatCode>
                <c:ptCount val="7"/>
                <c:pt idx="0">
                  <c:v>752</c:v>
                </c:pt>
                <c:pt idx="1">
                  <c:v>439</c:v>
                </c:pt>
                <c:pt idx="2">
                  <c:v>71</c:v>
                </c:pt>
                <c:pt idx="3">
                  <c:v>65</c:v>
                </c:pt>
                <c:pt idx="4" formatCode="#,##0">
                  <c:v>21</c:v>
                </c:pt>
                <c:pt idx="5">
                  <c:v>8</c:v>
                </c:pt>
                <c:pt idx="6">
                  <c:v>23</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Sheet1!$B$2:$B$22</c:f>
              <c:numCache>
                <c:formatCode>General</c:formatCode>
                <c:ptCount val="21"/>
                <c:pt idx="4">
                  <c:v>55444</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Sheet1!$C$2:$C$22</c:f>
              <c:numCache>
                <c:formatCode>"$"#,##0_);[Red]\("$"#,##0\)</c:formatCode>
                <c:ptCount val="21"/>
                <c:pt idx="0">
                  <c:v>48475</c:v>
                </c:pt>
                <c:pt idx="1">
                  <c:v>50804</c:v>
                </c:pt>
                <c:pt idx="2">
                  <c:v>51381</c:v>
                </c:pt>
                <c:pt idx="3">
                  <c:v>55151</c:v>
                </c:pt>
                <c:pt idx="4">
                  <c:v>55444</c:v>
                </c:pt>
                <c:pt idx="5">
                  <c:v>57069</c:v>
                </c:pt>
                <c:pt idx="6">
                  <c:v>57290</c:v>
                </c:pt>
                <c:pt idx="7">
                  <c:v>61826</c:v>
                </c:pt>
                <c:pt idx="8">
                  <c:v>65618</c:v>
                </c:pt>
                <c:pt idx="9">
                  <c:v>65744</c:v>
                </c:pt>
                <c:pt idx="10">
                  <c:v>68365</c:v>
                </c:pt>
                <c:pt idx="11">
                  <c:v>69262</c:v>
                </c:pt>
                <c:pt idx="12" formatCode="_(&quot;$&quot;* #,##0_);_(&quot;$&quot;* \(#,##0\);_(&quot;$&quot;* &quot;-&quot;??_);_(@_)">
                  <c:v>70126</c:v>
                </c:pt>
                <c:pt idx="13">
                  <c:v>70376</c:v>
                </c:pt>
                <c:pt idx="14">
                  <c:v>71622</c:v>
                </c:pt>
                <c:pt idx="15">
                  <c:v>73782</c:v>
                </c:pt>
                <c:pt idx="16">
                  <c:v>78131</c:v>
                </c:pt>
                <c:pt idx="17">
                  <c:v>85136</c:v>
                </c:pt>
                <c:pt idx="18">
                  <c:v>85139</c:v>
                </c:pt>
                <c:pt idx="19">
                  <c:v>90100</c:v>
                </c:pt>
                <c:pt idx="20">
                  <c:v>91140</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Sheet1!$D$2:$D$22</c:f>
              <c:numCache>
                <c:formatCode>"$"#,##0_);[Red]\("$"#,##0\)</c:formatCode>
                <c:ptCount val="21"/>
                <c:pt idx="0">
                  <c:v>37240</c:v>
                </c:pt>
                <c:pt idx="1">
                  <c:v>42462</c:v>
                </c:pt>
                <c:pt idx="2">
                  <c:v>44029</c:v>
                </c:pt>
                <c:pt idx="3">
                  <c:v>49475</c:v>
                </c:pt>
                <c:pt idx="4">
                  <c:v>56062</c:v>
                </c:pt>
                <c:pt idx="5">
                  <c:v>50585</c:v>
                </c:pt>
                <c:pt idx="6">
                  <c:v>51083</c:v>
                </c:pt>
                <c:pt idx="7">
                  <c:v>53860</c:v>
                </c:pt>
                <c:pt idx="8">
                  <c:v>56292</c:v>
                </c:pt>
                <c:pt idx="9">
                  <c:v>53136</c:v>
                </c:pt>
                <c:pt idx="10">
                  <c:v>40948</c:v>
                </c:pt>
                <c:pt idx="11">
                  <c:v>50334</c:v>
                </c:pt>
                <c:pt idx="12" formatCode="_(&quot;$&quot;* #,##0_);_(&quot;$&quot;* \(#,##0\);_(&quot;$&quot;* &quot;-&quot;??_);_(@_)">
                  <c:v>54272</c:v>
                </c:pt>
                <c:pt idx="13">
                  <c:v>52376</c:v>
                </c:pt>
                <c:pt idx="14">
                  <c:v>54780</c:v>
                </c:pt>
                <c:pt idx="15">
                  <c:v>57163</c:v>
                </c:pt>
                <c:pt idx="16">
                  <c:v>64035</c:v>
                </c:pt>
                <c:pt idx="17">
                  <c:v>55707</c:v>
                </c:pt>
                <c:pt idx="18">
                  <c:v>64846</c:v>
                </c:pt>
                <c:pt idx="19">
                  <c:v>65402</c:v>
                </c:pt>
                <c:pt idx="20">
                  <c:v>67965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Essex </c:v>
                </c:pt>
                <c:pt idx="4">
                  <c:v>Cape May </c:v>
                </c:pt>
                <c:pt idx="5">
                  <c:v>Union</c:v>
                </c:pt>
                <c:pt idx="6">
                  <c:v>Camden </c:v>
                </c:pt>
                <c:pt idx="7">
                  <c:v>Hudson </c:v>
                </c:pt>
                <c:pt idx="8">
                  <c:v>Burlington</c:v>
                </c:pt>
                <c:pt idx="9">
                  <c:v>Mercer</c:v>
                </c:pt>
                <c:pt idx="10">
                  <c:v>Salem</c:v>
                </c:pt>
                <c:pt idx="11">
                  <c:v>Ocean</c:v>
                </c:pt>
                <c:pt idx="12">
                  <c:v>Middlesex</c:v>
                </c:pt>
                <c:pt idx="13">
                  <c:v>Gloucester </c:v>
                </c:pt>
                <c:pt idx="14">
                  <c:v>Warren</c:v>
                </c:pt>
                <c:pt idx="15">
                  <c:v>Sussex</c:v>
                </c:pt>
                <c:pt idx="16">
                  <c:v>Bergen</c:v>
                </c:pt>
                <c:pt idx="17">
                  <c:v>Monmouth</c:v>
                </c:pt>
                <c:pt idx="18">
                  <c:v>Hunterdon</c:v>
                </c:pt>
                <c:pt idx="19">
                  <c:v>Somerset</c:v>
                </c:pt>
                <c:pt idx="20">
                  <c:v>Morris</c:v>
                </c:pt>
              </c:strCache>
            </c:strRef>
          </c:cat>
          <c:val>
            <c:numRef>
              <c:f>Sheet1!$E$2:$E$22</c:f>
              <c:numCache>
                <c:formatCode>General</c:formatCode>
                <c:ptCount val="21"/>
                <c:pt idx="4">
                  <c:v>56062</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dLbl>
              <c:idx val="4"/>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2FD-4DAD-89A6-444112FE07D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_("$"* #,##0_);_("$"* \(#,##0\);_("$"* "-"??_);_(@_)</c:formatCode>
                <c:ptCount val="5"/>
                <c:pt idx="0">
                  <c:v>48925</c:v>
                </c:pt>
                <c:pt idx="1">
                  <c:v>54840</c:v>
                </c:pt>
                <c:pt idx="2">
                  <c:v>60221</c:v>
                </c:pt>
                <c:pt idx="3">
                  <c:v>52406</c:v>
                </c:pt>
                <c:pt idx="4">
                  <c:v>55444</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dLbl>
              <c:idx val="4"/>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FD-4DAD-89A6-444112FE07D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Sheet1!$C$2:$C$6</c:f>
              <c:numCache>
                <c:formatCode>_("$"* #,##0_);_("$"* \(#,##0\);_("$"* "-"??_);_(@_)</c:formatCode>
                <c:ptCount val="5"/>
                <c:pt idx="0">
                  <c:v>46007</c:v>
                </c:pt>
                <c:pt idx="1">
                  <c:v>50045</c:v>
                </c:pt>
                <c:pt idx="2">
                  <c:v>47638</c:v>
                </c:pt>
                <c:pt idx="3">
                  <c:v>48697</c:v>
                </c:pt>
                <c:pt idx="4">
                  <c:v>56062</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Sheet1!$B$2:$B$22</c:f>
              <c:numCache>
                <c:formatCode>General</c:formatCode>
                <c:ptCount val="21"/>
                <c:pt idx="0">
                  <c:v>25</c:v>
                </c:pt>
                <c:pt idx="1">
                  <c:v>39</c:v>
                </c:pt>
                <c:pt idx="3">
                  <c:v>51</c:v>
                </c:pt>
                <c:pt idx="4">
                  <c:v>80</c:v>
                </c:pt>
                <c:pt idx="5">
                  <c:v>105</c:v>
                </c:pt>
                <c:pt idx="6">
                  <c:v>110</c:v>
                </c:pt>
                <c:pt idx="7">
                  <c:v>139</c:v>
                </c:pt>
                <c:pt idx="8">
                  <c:v>144</c:v>
                </c:pt>
                <c:pt idx="9">
                  <c:v>169</c:v>
                </c:pt>
                <c:pt idx="10">
                  <c:v>174</c:v>
                </c:pt>
                <c:pt idx="11">
                  <c:v>180</c:v>
                </c:pt>
                <c:pt idx="12">
                  <c:v>182</c:v>
                </c:pt>
                <c:pt idx="13">
                  <c:v>203</c:v>
                </c:pt>
                <c:pt idx="14">
                  <c:v>260</c:v>
                </c:pt>
                <c:pt idx="15">
                  <c:v>271</c:v>
                </c:pt>
                <c:pt idx="16">
                  <c:v>275</c:v>
                </c:pt>
                <c:pt idx="17">
                  <c:v>297</c:v>
                </c:pt>
                <c:pt idx="18">
                  <c:v>304</c:v>
                </c:pt>
                <c:pt idx="19">
                  <c:v>323</c:v>
                </c:pt>
                <c:pt idx="20">
                  <c:v>454</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Sussex</c:v>
                </c:pt>
                <c:pt idx="2">
                  <c:v>Cape May</c:v>
                </c:pt>
                <c:pt idx="3">
                  <c:v>Warren</c:v>
                </c:pt>
                <c:pt idx="4">
                  <c:v>Hunterdon</c:v>
                </c:pt>
                <c:pt idx="5">
                  <c:v>Cumberland</c:v>
                </c:pt>
                <c:pt idx="6">
                  <c:v>Gloucester</c:v>
                </c:pt>
                <c:pt idx="7">
                  <c:v>Somerset</c:v>
                </c:pt>
                <c:pt idx="8">
                  <c:v>Mercer</c:v>
                </c:pt>
                <c:pt idx="9">
                  <c:v>Burlington</c:v>
                </c:pt>
                <c:pt idx="10">
                  <c:v>Atlantic</c:v>
                </c:pt>
                <c:pt idx="11">
                  <c:v>Morris</c:v>
                </c:pt>
                <c:pt idx="12">
                  <c:v>Camden</c:v>
                </c:pt>
                <c:pt idx="13">
                  <c:v>Hudson</c:v>
                </c:pt>
                <c:pt idx="14">
                  <c:v>Ocean</c:v>
                </c:pt>
                <c:pt idx="15">
                  <c:v>Bergen</c:v>
                </c:pt>
                <c:pt idx="16">
                  <c:v>Monmouth</c:v>
                </c:pt>
                <c:pt idx="17">
                  <c:v>Passaic</c:v>
                </c:pt>
                <c:pt idx="18">
                  <c:v>Essex</c:v>
                </c:pt>
                <c:pt idx="19">
                  <c:v>Union</c:v>
                </c:pt>
                <c:pt idx="20">
                  <c:v>Middlesex</c:v>
                </c:pt>
              </c:strCache>
            </c:strRef>
          </c:cat>
          <c:val>
            <c:numRef>
              <c:f>Sheet1!$C$2:$C$22</c:f>
              <c:numCache>
                <c:formatCode>General</c:formatCode>
                <c:ptCount val="21"/>
                <c:pt idx="2">
                  <c:v>47</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General</c:formatCode>
                <c:ptCount val="5"/>
                <c:pt idx="0">
                  <c:v>32</c:v>
                </c:pt>
                <c:pt idx="1">
                  <c:v>32</c:v>
                </c:pt>
                <c:pt idx="2">
                  <c:v>59</c:v>
                </c:pt>
                <c:pt idx="3">
                  <c:v>43</c:v>
                </c:pt>
                <c:pt idx="4">
                  <c:v>59</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1"/>
        <c:axPos val="l"/>
        <c:numFmt formatCode="General" sourceLinked="1"/>
        <c:majorTickMark val="none"/>
        <c:minorTickMark val="none"/>
        <c:tickLblPos val="nextTo"/>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Sheet1!$B$2:$B$22</c:f>
              <c:numCache>
                <c:formatCode>General</c:formatCode>
                <c:ptCount val="21"/>
                <c:pt idx="0" formatCode="0%">
                  <c:v>0.38709677419354799</c:v>
                </c:pt>
                <c:pt idx="2" formatCode="0%">
                  <c:v>0.20588235294117599</c:v>
                </c:pt>
                <c:pt idx="3" formatCode="0%">
                  <c:v>0.16304347826087001</c:v>
                </c:pt>
                <c:pt idx="4" formatCode="0%">
                  <c:v>0.14893617021276601</c:v>
                </c:pt>
                <c:pt idx="5" formatCode="0%">
                  <c:v>6.5217391304347797E-2</c:v>
                </c:pt>
                <c:pt idx="6" formatCode="0%">
                  <c:v>3.97553516819572E-2</c:v>
                </c:pt>
                <c:pt idx="7" formatCode="0%">
                  <c:v>3.1446540880503103E-2</c:v>
                </c:pt>
                <c:pt idx="8" formatCode="0%">
                  <c:v>2.8735632183908E-2</c:v>
                </c:pt>
                <c:pt idx="9" formatCode="0%">
                  <c:v>9.8039215686274508E-3</c:v>
                </c:pt>
                <c:pt idx="10" formatCode="0%">
                  <c:v>-2.27272727272727E-2</c:v>
                </c:pt>
                <c:pt idx="11" formatCode="0%">
                  <c:v>-4.1666666666666699E-2</c:v>
                </c:pt>
                <c:pt idx="12" formatCode="0%">
                  <c:v>-5.2631578947368397E-2</c:v>
                </c:pt>
                <c:pt idx="13" formatCode="0%">
                  <c:v>-0.06</c:v>
                </c:pt>
                <c:pt idx="14" formatCode="0%">
                  <c:v>-6.0439560439560398E-2</c:v>
                </c:pt>
                <c:pt idx="15" formatCode="0%">
                  <c:v>-6.8493150684931503E-2</c:v>
                </c:pt>
                <c:pt idx="16" formatCode="0%">
                  <c:v>-0.13023255813953499</c:v>
                </c:pt>
                <c:pt idx="17" formatCode="0%">
                  <c:v>-0.16666666666666699</c:v>
                </c:pt>
                <c:pt idx="18" formatCode="0%">
                  <c:v>-0.1875</c:v>
                </c:pt>
                <c:pt idx="19" formatCode="0%">
                  <c:v>-0.31578947368421101</c:v>
                </c:pt>
                <c:pt idx="20" formatCode="0%">
                  <c:v>-0.33333333333333298</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Sheet1!$C$2:$C$22</c:f>
              <c:numCache>
                <c:formatCode>General</c:formatCode>
                <c:ptCount val="21"/>
                <c:pt idx="1">
                  <c:v>0.372093023255814</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Cape May</c:v>
                </c:pt>
                <c:pt idx="2">
                  <c:v>Sussex</c:v>
                </c:pt>
                <c:pt idx="3">
                  <c:v>Essex</c:v>
                </c:pt>
                <c:pt idx="4">
                  <c:v>Bergen</c:v>
                </c:pt>
                <c:pt idx="5">
                  <c:v>Union</c:v>
                </c:pt>
                <c:pt idx="6">
                  <c:v>Camden</c:v>
                </c:pt>
                <c:pt idx="7">
                  <c:v>Burlington</c:v>
                </c:pt>
                <c:pt idx="8">
                  <c:v>Hudson</c:v>
                </c:pt>
                <c:pt idx="9">
                  <c:v>Middlesex</c:v>
                </c:pt>
                <c:pt idx="10">
                  <c:v>Morris</c:v>
                </c:pt>
                <c:pt idx="11">
                  <c:v>Gloucester</c:v>
                </c:pt>
                <c:pt idx="12">
                  <c:v>Atlantic</c:v>
                </c:pt>
                <c:pt idx="13">
                  <c:v>Somerset</c:v>
                </c:pt>
                <c:pt idx="14">
                  <c:v>Passaic</c:v>
                </c:pt>
                <c:pt idx="15">
                  <c:v>Ocean</c:v>
                </c:pt>
                <c:pt idx="16">
                  <c:v>Monmouth</c:v>
                </c:pt>
                <c:pt idx="17">
                  <c:v>Mercer</c:v>
                </c:pt>
                <c:pt idx="18">
                  <c:v>Cumberland</c:v>
                </c:pt>
                <c:pt idx="19">
                  <c:v>Hunterdon</c:v>
                </c:pt>
                <c:pt idx="20">
                  <c:v>Warren</c:v>
                </c:pt>
              </c:strCache>
            </c:strRef>
          </c:cat>
          <c:val>
            <c:numRef>
              <c:f>Sheet1!$D$2:$D$22</c:f>
              <c:numCache>
                <c:formatCode>0%</c:formatCode>
                <c:ptCount val="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5035532741420864"/>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2015</c:v>
                </c:pt>
                <c:pt idx="1">
                  <c:v>2016</c:v>
                </c:pt>
                <c:pt idx="2">
                  <c:v>2017</c:v>
                </c:pt>
                <c:pt idx="3">
                  <c:v>2018</c:v>
                </c:pt>
                <c:pt idx="4">
                  <c:v>2019</c:v>
                </c:pt>
              </c:numCache>
            </c:numRef>
          </c:cat>
          <c:val>
            <c:numRef>
              <c:f>Sheet1!$B$2:$B$6</c:f>
              <c:numCache>
                <c:formatCode>0%</c:formatCode>
                <c:ptCount val="5"/>
                <c:pt idx="0">
                  <c:v>6.4000000000000001E-2</c:v>
                </c:pt>
                <c:pt idx="1">
                  <c:v>3.5999999999999997E-2</c:v>
                </c:pt>
                <c:pt idx="2">
                  <c:v>3.7999999999999999E-2</c:v>
                </c:pt>
                <c:pt idx="3">
                  <c:v>4.4999999999999998E-2</c:v>
                </c:pt>
                <c:pt idx="4">
                  <c:v>4.8000000000000001E-2</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Cape May</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Sheet1!$B$1:$G$1</c:f>
              <c:strCache>
                <c:ptCount val="6"/>
                <c:pt idx="0">
                  <c:v>Alcohol</c:v>
                </c:pt>
                <c:pt idx="1">
                  <c:v>Heroin</c:v>
                </c:pt>
                <c:pt idx="2">
                  <c:v>Other Opiates</c:v>
                </c:pt>
                <c:pt idx="3">
                  <c:v>Cocaine</c:v>
                </c:pt>
                <c:pt idx="4">
                  <c:v>Marijuana</c:v>
                </c:pt>
                <c:pt idx="5">
                  <c:v>Other Drugs</c:v>
                </c:pt>
              </c:strCache>
            </c:strRef>
          </c:cat>
          <c:val>
            <c:numRef>
              <c:f>Sheet1!$B$2:$G$2</c:f>
              <c:numCache>
                <c:formatCode>0%</c:formatCode>
                <c:ptCount val="6"/>
                <c:pt idx="0">
                  <c:v>0.32</c:v>
                </c:pt>
                <c:pt idx="1">
                  <c:v>0.38</c:v>
                </c:pt>
                <c:pt idx="2">
                  <c:v>0.08</c:v>
                </c:pt>
                <c:pt idx="3">
                  <c:v>0.05</c:v>
                </c:pt>
                <c:pt idx="4">
                  <c:v>7.0000000000000007E-2</c:v>
                </c:pt>
                <c:pt idx="5">
                  <c:v>0.1</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Acute Care Family Support</c:v>
                </c:pt>
                <c:pt idx="1">
                  <c:v>County Mental Health Board</c:v>
                </c:pt>
                <c:pt idx="2">
                  <c:v>Emergency Services</c:v>
                </c:pt>
                <c:pt idx="3">
                  <c:v>Homeless Services (PATH)</c:v>
                </c:pt>
                <c:pt idx="4">
                  <c:v>Integrated Case Management Services</c:v>
                </c:pt>
                <c:pt idx="5">
                  <c:v>Intensive Family Support</c:v>
                </c:pt>
                <c:pt idx="6">
                  <c:v>Intensive Outpatient Tx and Support Services</c:v>
                </c:pt>
                <c:pt idx="7">
                  <c:v>Involuntary Outpatient Commitment</c:v>
                </c:pt>
                <c:pt idx="8">
                  <c:v>Justice Involved Services</c:v>
                </c:pt>
                <c:pt idx="9">
                  <c:v>Outpatient</c:v>
                </c:pt>
                <c:pt idx="10">
                  <c:v>Partial Care</c:v>
                </c:pt>
                <c:pt idx="11">
                  <c:v>Program of Assertive Community Treatment (PACT)</c:v>
                </c:pt>
                <c:pt idx="12">
                  <c:v>Residential Intensive Support Team (RIST)</c:v>
                </c:pt>
                <c:pt idx="13">
                  <c:v>Residential Services</c:v>
                </c:pt>
                <c:pt idx="14">
                  <c:v>Self-Help Center</c:v>
                </c:pt>
                <c:pt idx="15">
                  <c:v>Short Term Care Facility</c:v>
                </c:pt>
                <c:pt idx="16">
                  <c:v>Supported Education</c:v>
                </c:pt>
                <c:pt idx="17">
                  <c:v>Supported Employment</c:v>
                </c:pt>
                <c:pt idx="18">
                  <c:v>Community Support Services</c:v>
                </c:pt>
                <c:pt idx="19">
                  <c:v>Systems Advocacy</c:v>
                </c:pt>
                <c:pt idx="20">
                  <c:v>Primary Screening Services</c:v>
                </c:pt>
              </c:strCache>
            </c:strRef>
          </c:cat>
          <c:val>
            <c:numRef>
              <c:f>Sheet1!$B$2:$B$22</c:f>
              <c:numCache>
                <c:formatCode>General</c:formatCode>
                <c:ptCount val="21"/>
                <c:pt idx="0">
                  <c:v>1</c:v>
                </c:pt>
                <c:pt idx="1">
                  <c:v>1</c:v>
                </c:pt>
                <c:pt idx="2">
                  <c:v>2</c:v>
                </c:pt>
                <c:pt idx="3">
                  <c:v>1</c:v>
                </c:pt>
                <c:pt idx="4">
                  <c:v>1</c:v>
                </c:pt>
                <c:pt idx="5">
                  <c:v>1</c:v>
                </c:pt>
                <c:pt idx="6">
                  <c:v>1</c:v>
                </c:pt>
                <c:pt idx="7">
                  <c:v>1</c:v>
                </c:pt>
                <c:pt idx="8">
                  <c:v>0</c:v>
                </c:pt>
                <c:pt idx="9">
                  <c:v>1</c:v>
                </c:pt>
                <c:pt idx="10">
                  <c:v>1</c:v>
                </c:pt>
                <c:pt idx="11">
                  <c:v>1</c:v>
                </c:pt>
                <c:pt idx="12">
                  <c:v>0</c:v>
                </c:pt>
                <c:pt idx="13">
                  <c:v>1</c:v>
                </c:pt>
                <c:pt idx="14">
                  <c:v>1</c:v>
                </c:pt>
                <c:pt idx="15">
                  <c:v>0</c:v>
                </c:pt>
                <c:pt idx="16">
                  <c:v>0</c:v>
                </c:pt>
                <c:pt idx="17">
                  <c:v>1</c:v>
                </c:pt>
                <c:pt idx="18">
                  <c:v>1</c:v>
                </c:pt>
                <c:pt idx="19">
                  <c:v>0</c:v>
                </c:pt>
                <c:pt idx="20">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Sheet1!$B$2:$B$22</c:f>
              <c:numCache>
                <c:formatCode>0.0%</c:formatCode>
                <c:ptCount val="21"/>
                <c:pt idx="0">
                  <c:v>0.03</c:v>
                </c:pt>
                <c:pt idx="1">
                  <c:v>7.0999999999999994E-2</c:v>
                </c:pt>
                <c:pt idx="2">
                  <c:v>7.0999999999999994E-2</c:v>
                </c:pt>
                <c:pt idx="3">
                  <c:v>7.3999999999999996E-2</c:v>
                </c:pt>
                <c:pt idx="4">
                  <c:v>7.4999999999999997E-2</c:v>
                </c:pt>
                <c:pt idx="5">
                  <c:v>0.113</c:v>
                </c:pt>
                <c:pt idx="6">
                  <c:v>0.11600000000000001</c:v>
                </c:pt>
                <c:pt idx="7">
                  <c:v>0.11600000000000001</c:v>
                </c:pt>
                <c:pt idx="8">
                  <c:v>0.121</c:v>
                </c:pt>
                <c:pt idx="9">
                  <c:v>0.128</c:v>
                </c:pt>
                <c:pt idx="10">
                  <c:v>0.13</c:v>
                </c:pt>
                <c:pt idx="11">
                  <c:v>0.13200000000000001</c:v>
                </c:pt>
                <c:pt idx="12">
                  <c:v>0.13900000000000001</c:v>
                </c:pt>
                <c:pt idx="13">
                  <c:v>0.14000000000000001</c:v>
                </c:pt>
                <c:pt idx="14">
                  <c:v>0.14799999999999999</c:v>
                </c:pt>
                <c:pt idx="15">
                  <c:v>0.16200000000000001</c:v>
                </c:pt>
                <c:pt idx="16">
                  <c:v>0.17199999999999999</c:v>
                </c:pt>
                <c:pt idx="17">
                  <c:v>0.17399999999999999</c:v>
                </c:pt>
                <c:pt idx="18">
                  <c:v>0.184</c:v>
                </c:pt>
                <c:pt idx="19">
                  <c:v>0.22</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Sheet1!$C$2:$C$22</c:f>
              <c:numCache>
                <c:formatCode>General</c:formatCode>
                <c:ptCount val="21"/>
                <c:pt idx="20">
                  <c:v>0.25</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11.5%</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Hunterdon</c:v>
                </c:pt>
                <c:pt idx="1">
                  <c:v>Bergen</c:v>
                </c:pt>
                <c:pt idx="2">
                  <c:v>Somerset</c:v>
                </c:pt>
                <c:pt idx="3">
                  <c:v>Passaic</c:v>
                </c:pt>
                <c:pt idx="4">
                  <c:v>Morris</c:v>
                </c:pt>
                <c:pt idx="5">
                  <c:v>Atlantic</c:v>
                </c:pt>
                <c:pt idx="6">
                  <c:v>Essex</c:v>
                </c:pt>
                <c:pt idx="7">
                  <c:v>Middlesex</c:v>
                </c:pt>
                <c:pt idx="8">
                  <c:v>Hudson</c:v>
                </c:pt>
                <c:pt idx="9">
                  <c:v>Monmouth</c:v>
                </c:pt>
                <c:pt idx="10">
                  <c:v>Salem</c:v>
                </c:pt>
                <c:pt idx="11">
                  <c:v>Union</c:v>
                </c:pt>
                <c:pt idx="12">
                  <c:v>Ocean</c:v>
                </c:pt>
                <c:pt idx="13">
                  <c:v>Mercer</c:v>
                </c:pt>
                <c:pt idx="14">
                  <c:v>Gloucester</c:v>
                </c:pt>
                <c:pt idx="15">
                  <c:v>Cumberland</c:v>
                </c:pt>
                <c:pt idx="16">
                  <c:v>Sussex</c:v>
                </c:pt>
                <c:pt idx="17">
                  <c:v>Camden</c:v>
                </c:pt>
                <c:pt idx="18">
                  <c:v>Burlington</c:v>
                </c:pt>
                <c:pt idx="19">
                  <c:v>Warren</c:v>
                </c:pt>
                <c:pt idx="20">
                  <c:v>Cape May</c:v>
                </c:pt>
              </c:strCache>
            </c:strRef>
          </c:cat>
          <c:val>
            <c:numRef>
              <c:f>Sheet1!$D$2:$D$22</c:f>
              <c:numCache>
                <c:formatCode>0.0%</c:formatCode>
                <c:ptCount val="21"/>
                <c:pt idx="0">
                  <c:v>0.115</c:v>
                </c:pt>
                <c:pt idx="1">
                  <c:v>0.115</c:v>
                </c:pt>
                <c:pt idx="2">
                  <c:v>0.115</c:v>
                </c:pt>
                <c:pt idx="3">
                  <c:v>0.115</c:v>
                </c:pt>
                <c:pt idx="4">
                  <c:v>0.115</c:v>
                </c:pt>
                <c:pt idx="5">
                  <c:v>0.115</c:v>
                </c:pt>
                <c:pt idx="6">
                  <c:v>0.115</c:v>
                </c:pt>
                <c:pt idx="7">
                  <c:v>0.115</c:v>
                </c:pt>
                <c:pt idx="8">
                  <c:v>0.115</c:v>
                </c:pt>
                <c:pt idx="9">
                  <c:v>0.115</c:v>
                </c:pt>
                <c:pt idx="10">
                  <c:v>0.115</c:v>
                </c:pt>
                <c:pt idx="11">
                  <c:v>0.115</c:v>
                </c:pt>
                <c:pt idx="12">
                  <c:v>0.115</c:v>
                </c:pt>
                <c:pt idx="13">
                  <c:v>0.115</c:v>
                </c:pt>
                <c:pt idx="14">
                  <c:v>0.115</c:v>
                </c:pt>
                <c:pt idx="15">
                  <c:v>0.115</c:v>
                </c:pt>
                <c:pt idx="16">
                  <c:v>0.115</c:v>
                </c:pt>
                <c:pt idx="17">
                  <c:v>0.115</c:v>
                </c:pt>
                <c:pt idx="18">
                  <c:v>0.115</c:v>
                </c:pt>
                <c:pt idx="19">
                  <c:v>0.115</c:v>
                </c:pt>
                <c:pt idx="20">
                  <c:v>0.115</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4740423815935889"/>
          <c:y val="0.90997193159519263"/>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937231250349024E-2"/>
          <c:y val="6.5454554825276276E-2"/>
          <c:w val="0.943062768749651"/>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0.11338666443290334"/>
                  <c:y val="-4.419556824560753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EF-487A-B591-56802063A489}"/>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0.10100000000000001</c:v>
                </c:pt>
                <c:pt idx="1">
                  <c:v>0.108</c:v>
                </c:pt>
                <c:pt idx="2">
                  <c:v>0.13500000000000001</c:v>
                </c:pt>
                <c:pt idx="3">
                  <c:v>0.159</c:v>
                </c:pt>
                <c:pt idx="4">
                  <c:v>0.25</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1"/>
        <c:axPos val="l"/>
        <c:numFmt formatCode="0.0%" sourceLinked="1"/>
        <c:majorTickMark val="none"/>
        <c:minorTickMark val="none"/>
        <c:tickLblPos val="nextTo"/>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0.26500000000000001</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0.00%"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313786411281822E-2"/>
          <c:y val="6.3646879639969151E-2"/>
          <c:w val="0.90868621358871815"/>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dLbl>
              <c:idx val="0"/>
              <c:tx>
                <c:rich>
                  <a:bodyPr/>
                  <a:lstStyle/>
                  <a:p>
                    <a:fld id="{DB5E8EA7-7EF2-4732-BA00-3B8D70CB6E66}" type="VALUE">
                      <a:rPr lang="en-US" sz="1000">
                        <a:latin typeface="Franklin Gothic Medium" panose="020B0603020102020204" pitchFamily="34" charset="0"/>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682-4152-B101-16C5AEB06263}"/>
                </c:ext>
              </c:extLst>
            </c:dLbl>
            <c:dLbl>
              <c:idx val="1"/>
              <c:layout>
                <c:manualLayout>
                  <c:x val="-1.3793486654173416E-4"/>
                  <c:y val="5.7861063285879399E-3"/>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mn-lt"/>
                        <a:ea typeface="+mn-ea"/>
                        <a:cs typeface="+mn-cs"/>
                      </a:defRPr>
                    </a:pPr>
                    <a:fld id="{A0659A9A-6834-4C43-9986-AC2B88FED163}" type="VALUE">
                      <a:rPr lang="en-US" sz="1000">
                        <a:solidFill>
                          <a:schemeClr val="tx1"/>
                        </a:solidFill>
                        <a:latin typeface="Franklin Gothic Medium" panose="020B0603020102020204" pitchFamily="34" charset="0"/>
                      </a:rPr>
                      <a:pPr>
                        <a:defRPr>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9.6845493822877396E-2"/>
                      <c:h val="0.12503775776078596"/>
                    </c:manualLayout>
                  </c15:layout>
                  <c15:dlblFieldTable/>
                  <c15:showDataLabelsRange val="0"/>
                </c:ext>
                <c:ext xmlns:c16="http://schemas.microsoft.com/office/drawing/2014/chart" uri="{C3380CC4-5D6E-409C-BE32-E72D297353CC}">
                  <c16:uniqueId val="{00000001-70AA-4031-A73A-2BEDC44DDD6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1.9E-2</c:v>
                </c:pt>
                <c:pt idx="1">
                  <c:v>0.35499999999999998</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in val="0"/>
        </c:scaling>
        <c:delete val="1"/>
        <c:axPos val="b"/>
        <c:numFmt formatCode="0.0%" sourceLinked="1"/>
        <c:majorTickMark val="out"/>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Sheet1!$B$2:$B$22</c:f>
              <c:numCache>
                <c:formatCode>0.0%</c:formatCode>
                <c:ptCount val="21"/>
                <c:pt idx="0">
                  <c:v>6.9000000000000006E-2</c:v>
                </c:pt>
                <c:pt idx="1">
                  <c:v>7.0999999999999994E-2</c:v>
                </c:pt>
                <c:pt idx="2">
                  <c:v>7.5999999999999998E-2</c:v>
                </c:pt>
                <c:pt idx="3">
                  <c:v>8.6999999999999994E-2</c:v>
                </c:pt>
                <c:pt idx="4">
                  <c:v>8.6999999999999994E-2</c:v>
                </c:pt>
                <c:pt idx="5">
                  <c:v>9.4E-2</c:v>
                </c:pt>
                <c:pt idx="6">
                  <c:v>0.106</c:v>
                </c:pt>
                <c:pt idx="7">
                  <c:v>0.123</c:v>
                </c:pt>
                <c:pt idx="8">
                  <c:v>0.124</c:v>
                </c:pt>
                <c:pt idx="9">
                  <c:v>0.125</c:v>
                </c:pt>
                <c:pt idx="10">
                  <c:v>0.13100000000000001</c:v>
                </c:pt>
                <c:pt idx="11">
                  <c:v>0.14299999999999999</c:v>
                </c:pt>
                <c:pt idx="12">
                  <c:v>0.14699999999999999</c:v>
                </c:pt>
                <c:pt idx="13">
                  <c:v>0.159</c:v>
                </c:pt>
                <c:pt idx="14">
                  <c:v>0.16500000000000001</c:v>
                </c:pt>
                <c:pt idx="15">
                  <c:v>0.186</c:v>
                </c:pt>
                <c:pt idx="16">
                  <c:v>0.20200000000000001</c:v>
                </c:pt>
                <c:pt idx="17">
                  <c:v>0.22</c:v>
                </c:pt>
                <c:pt idx="18">
                  <c:v>0.23699999999999999</c:v>
                </c:pt>
                <c:pt idx="19">
                  <c:v>0.25800000000000001</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Sheet1!$C$2:$C$22</c:f>
              <c:numCache>
                <c:formatCode>General</c:formatCode>
                <c:ptCount val="21"/>
                <c:pt idx="20">
                  <c:v>0.313</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11.7%</c:v>
                </c:pt>
              </c:strCache>
            </c:strRef>
          </c:tx>
          <c:spPr>
            <a:solidFill>
              <a:schemeClr val="bg1"/>
            </a:solid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Passaic</c:v>
                </c:pt>
                <c:pt idx="1">
                  <c:v>Morris</c:v>
                </c:pt>
                <c:pt idx="2">
                  <c:v>Middlesex</c:v>
                </c:pt>
                <c:pt idx="3">
                  <c:v>Hudson</c:v>
                </c:pt>
                <c:pt idx="4">
                  <c:v>Ocean</c:v>
                </c:pt>
                <c:pt idx="5">
                  <c:v>Monmouth</c:v>
                </c:pt>
                <c:pt idx="6">
                  <c:v>Atlantic</c:v>
                </c:pt>
                <c:pt idx="7">
                  <c:v>Mercer</c:v>
                </c:pt>
                <c:pt idx="8">
                  <c:v>Salem</c:v>
                </c:pt>
                <c:pt idx="9">
                  <c:v>Gloucester</c:v>
                </c:pt>
                <c:pt idx="10">
                  <c:v>Bergen</c:v>
                </c:pt>
                <c:pt idx="11">
                  <c:v>Essex</c:v>
                </c:pt>
                <c:pt idx="12">
                  <c:v>Union</c:v>
                </c:pt>
                <c:pt idx="13">
                  <c:v>Sussex</c:v>
                </c:pt>
                <c:pt idx="14">
                  <c:v>Warren</c:v>
                </c:pt>
                <c:pt idx="15">
                  <c:v>Somerset</c:v>
                </c:pt>
                <c:pt idx="16">
                  <c:v>Cumberland</c:v>
                </c:pt>
                <c:pt idx="17">
                  <c:v>Burlington</c:v>
                </c:pt>
                <c:pt idx="18">
                  <c:v>Camden</c:v>
                </c:pt>
                <c:pt idx="19">
                  <c:v>Hunterdon</c:v>
                </c:pt>
                <c:pt idx="20">
                  <c:v>Cape May</c:v>
                </c:pt>
              </c:strCache>
            </c:strRef>
          </c:cat>
          <c:val>
            <c:numRef>
              <c:f>Sheet1!$D$2:$D$22</c:f>
              <c:numCache>
                <c:formatCode>0.0%</c:formatCode>
                <c:ptCount val="21"/>
                <c:pt idx="0">
                  <c:v>0.11700000000000001</c:v>
                </c:pt>
                <c:pt idx="1">
                  <c:v>0.11700000000000001</c:v>
                </c:pt>
                <c:pt idx="2">
                  <c:v>0.11700000000000001</c:v>
                </c:pt>
                <c:pt idx="3">
                  <c:v>0.11700000000000001</c:v>
                </c:pt>
                <c:pt idx="4">
                  <c:v>0.11700000000000001</c:v>
                </c:pt>
                <c:pt idx="5">
                  <c:v>0.11700000000000001</c:v>
                </c:pt>
                <c:pt idx="6">
                  <c:v>0.11700000000000001</c:v>
                </c:pt>
                <c:pt idx="7">
                  <c:v>0.11700000000000001</c:v>
                </c:pt>
                <c:pt idx="8">
                  <c:v>0.11700000000000001</c:v>
                </c:pt>
                <c:pt idx="9">
                  <c:v>0.11700000000000001</c:v>
                </c:pt>
                <c:pt idx="10">
                  <c:v>0.11700000000000001</c:v>
                </c:pt>
                <c:pt idx="11">
                  <c:v>0.11700000000000001</c:v>
                </c:pt>
                <c:pt idx="12">
                  <c:v>0.11700000000000001</c:v>
                </c:pt>
                <c:pt idx="13">
                  <c:v>0.11700000000000001</c:v>
                </c:pt>
                <c:pt idx="14">
                  <c:v>0.11700000000000001</c:v>
                </c:pt>
                <c:pt idx="15">
                  <c:v>0.11700000000000001</c:v>
                </c:pt>
                <c:pt idx="16">
                  <c:v>0.11700000000000001</c:v>
                </c:pt>
                <c:pt idx="17">
                  <c:v>0.11700000000000001</c:v>
                </c:pt>
                <c:pt idx="18">
                  <c:v>0.11700000000000001</c:v>
                </c:pt>
                <c:pt idx="19">
                  <c:v>0.11700000000000001</c:v>
                </c:pt>
                <c:pt idx="20">
                  <c:v>0.11700000000000001</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327413202141694"/>
          <c:y val="0.91355503062117238"/>
          <c:w val="0.17220478232177813"/>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087163851615416E-2"/>
          <c:y val="7.1850645292856952E-2"/>
          <c:w val="0.92080723832585309"/>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0.11302067544644462"/>
                  <c:y val="-7.90521680945075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3B8-4B28-A6DA-B11777554929}"/>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2014</c:v>
                </c:pt>
                <c:pt idx="1">
                  <c:v>2015</c:v>
                </c:pt>
                <c:pt idx="2">
                  <c:v>2016</c:v>
                </c:pt>
                <c:pt idx="3">
                  <c:v>2017</c:v>
                </c:pt>
                <c:pt idx="4">
                  <c:v>2018</c:v>
                </c:pt>
              </c:numCache>
            </c:numRef>
          </c:cat>
          <c:val>
            <c:numRef>
              <c:f>Sheet1!$B$2:$B$6</c:f>
              <c:numCache>
                <c:formatCode>0.0%</c:formatCode>
                <c:ptCount val="5"/>
                <c:pt idx="0">
                  <c:v>0.14499999999999999</c:v>
                </c:pt>
                <c:pt idx="1">
                  <c:v>0.186</c:v>
                </c:pt>
                <c:pt idx="2">
                  <c:v>0.18099999999999999</c:v>
                </c:pt>
                <c:pt idx="3">
                  <c:v>0.18</c:v>
                </c:pt>
                <c:pt idx="4">
                  <c:v>0.313</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scaling>
        <c:delete val="1"/>
        <c:axPos val="l"/>
        <c:numFmt formatCode="0.0%" sourceLinked="1"/>
        <c:majorTickMark val="out"/>
        <c:minorTickMark val="none"/>
        <c:tickLblPos val="nextTo"/>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82851110288589"/>
          <c:y val="9.7269637643390083E-2"/>
          <c:w val="0.68215064727066177"/>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White, non-Hispanic</c:v>
                </c:pt>
                <c:pt idx="1">
                  <c:v>Black/African American, non-Hispanic</c:v>
                </c:pt>
                <c:pt idx="2">
                  <c:v>Hispanic/Latino</c:v>
                </c:pt>
                <c:pt idx="3">
                  <c:v>Asian, non-Hispanic</c:v>
                </c:pt>
                <c:pt idx="4">
                  <c:v>Other, non-Hispanic</c:v>
                </c:pt>
              </c:strCache>
            </c:strRef>
          </c:cat>
          <c:val>
            <c:numRef>
              <c:f>Sheet1!$B$2:$B$6</c:f>
              <c:numCache>
                <c:formatCode>General</c:formatCode>
                <c:ptCount val="5"/>
                <c:pt idx="0" formatCode="0.00%">
                  <c:v>0.34100000000000003</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scaling>
        <c:delete val="1"/>
        <c:axPos val="t"/>
        <c:numFmt formatCode="0.00%" sourceLinked="1"/>
        <c:majorTickMark val="out"/>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3.4716479803619534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Men</c:v>
                </c:pt>
                <c:pt idx="1">
                  <c:v>Women</c:v>
                </c:pt>
              </c:strCache>
            </c:strRef>
          </c:cat>
          <c:val>
            <c:numRef>
              <c:f>Sheet1!$B$2:$B$3</c:f>
              <c:numCache>
                <c:formatCode>0.0%</c:formatCode>
                <c:ptCount val="2"/>
                <c:pt idx="0">
                  <c:v>0.125</c:v>
                </c:pt>
                <c:pt idx="1">
                  <c:v>0.4</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in val="0"/>
        </c:scaling>
        <c:delete val="1"/>
        <c:axPos val="b"/>
        <c:numFmt formatCode="0.0%" sourceLinked="1"/>
        <c:majorTickMark val="out"/>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Sheet1!$B$2:$B$22</c:f>
              <c:numCache>
                <c:formatCode>General</c:formatCode>
                <c:ptCount val="21"/>
                <c:pt idx="0" formatCode="0%">
                  <c:v>2.5999999999999999E-2</c:v>
                </c:pt>
                <c:pt idx="2" formatCode="0%">
                  <c:v>0.05</c:v>
                </c:pt>
                <c:pt idx="3" formatCode="0%">
                  <c:v>7.4999999999999997E-2</c:v>
                </c:pt>
                <c:pt idx="4" formatCode="0%">
                  <c:v>7.9000000000000001E-2</c:v>
                </c:pt>
                <c:pt idx="5" formatCode="0%">
                  <c:v>9.2999999999999999E-2</c:v>
                </c:pt>
                <c:pt idx="6" formatCode="0%">
                  <c:v>0.10199999999999999</c:v>
                </c:pt>
                <c:pt idx="7" formatCode="0%">
                  <c:v>0.106</c:v>
                </c:pt>
                <c:pt idx="8" formatCode="0%">
                  <c:v>0.11700000000000001</c:v>
                </c:pt>
                <c:pt idx="9" formatCode="0%">
                  <c:v>0.122</c:v>
                </c:pt>
                <c:pt idx="10" formatCode="0%">
                  <c:v>0.13700000000000001</c:v>
                </c:pt>
                <c:pt idx="11" formatCode="0%">
                  <c:v>0.16300000000000001</c:v>
                </c:pt>
                <c:pt idx="12" formatCode="0%">
                  <c:v>0.20599999999999999</c:v>
                </c:pt>
                <c:pt idx="13" formatCode="0%">
                  <c:v>0.24199999999999999</c:v>
                </c:pt>
                <c:pt idx="14">
                  <c:v>0.26100000000000001</c:v>
                </c:pt>
                <c:pt idx="15" formatCode="0%">
                  <c:v>0.28999999999999998</c:v>
                </c:pt>
                <c:pt idx="16" formatCode="0%">
                  <c:v>0.315</c:v>
                </c:pt>
                <c:pt idx="17" formatCode="0%">
                  <c:v>0.32</c:v>
                </c:pt>
                <c:pt idx="18" formatCode="0%">
                  <c:v>0.33600000000000002</c:v>
                </c:pt>
                <c:pt idx="19">
                  <c:v>0.34200000000000003</c:v>
                </c:pt>
                <c:pt idx="20">
                  <c:v>0.44600000000000001</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Sheet1!$C$2:$C$22</c:f>
              <c:numCache>
                <c:formatCode>General</c:formatCode>
                <c:ptCount val="21"/>
                <c:pt idx="1">
                  <c:v>4.8000000000000001E-2</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23.4%</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Warren</c:v>
                </c:pt>
                <c:pt idx="6">
                  <c:v>Burlington</c:v>
                </c:pt>
                <c:pt idx="7">
                  <c:v>Camden</c:v>
                </c:pt>
                <c:pt idx="8">
                  <c:v>Cumberland</c:v>
                </c:pt>
                <c:pt idx="9">
                  <c:v>Hunterdon</c:v>
                </c:pt>
                <c:pt idx="10">
                  <c:v>Monmouth</c:v>
                </c:pt>
                <c:pt idx="11">
                  <c:v>Atlantic</c:v>
                </c:pt>
                <c:pt idx="12">
                  <c:v>Morris</c:v>
                </c:pt>
                <c:pt idx="13">
                  <c:v>Mercer</c:v>
                </c:pt>
                <c:pt idx="14">
                  <c:v>Somerset</c:v>
                </c:pt>
                <c:pt idx="15">
                  <c:v>Essex</c:v>
                </c:pt>
                <c:pt idx="16">
                  <c:v>Bergen</c:v>
                </c:pt>
                <c:pt idx="17">
                  <c:v>Union</c:v>
                </c:pt>
                <c:pt idx="18">
                  <c:v>Middlesex</c:v>
                </c:pt>
                <c:pt idx="19">
                  <c:v>Passaic</c:v>
                </c:pt>
                <c:pt idx="20">
                  <c:v>Hudson</c:v>
                </c:pt>
              </c:strCache>
            </c:strRef>
          </c:cat>
          <c:val>
            <c:numRef>
              <c:f>Sheet1!$D$2:$D$22</c:f>
              <c:numCache>
                <c:formatCode>0%</c:formatCode>
                <c:ptCount val="21"/>
                <c:pt idx="0">
                  <c:v>0.23400000000000001</c:v>
                </c:pt>
                <c:pt idx="1">
                  <c:v>0.23400000000000001</c:v>
                </c:pt>
                <c:pt idx="2">
                  <c:v>0.23400000000000001</c:v>
                </c:pt>
                <c:pt idx="3">
                  <c:v>0.23400000000000001</c:v>
                </c:pt>
                <c:pt idx="4">
                  <c:v>0.23400000000000001</c:v>
                </c:pt>
                <c:pt idx="5">
                  <c:v>0.23400000000000001</c:v>
                </c:pt>
                <c:pt idx="6">
                  <c:v>0.23400000000000001</c:v>
                </c:pt>
                <c:pt idx="7">
                  <c:v>0.23400000000000001</c:v>
                </c:pt>
                <c:pt idx="8">
                  <c:v>0.23400000000000001</c:v>
                </c:pt>
                <c:pt idx="9">
                  <c:v>0.23400000000000001</c:v>
                </c:pt>
                <c:pt idx="10">
                  <c:v>0.23400000000000001</c:v>
                </c:pt>
                <c:pt idx="11">
                  <c:v>0.23400000000000001</c:v>
                </c:pt>
                <c:pt idx="12">
                  <c:v>0.23400000000000001</c:v>
                </c:pt>
                <c:pt idx="13">
                  <c:v>0.23400000000000001</c:v>
                </c:pt>
                <c:pt idx="14">
                  <c:v>0.23400000000000001</c:v>
                </c:pt>
                <c:pt idx="15">
                  <c:v>0.23400000000000001</c:v>
                </c:pt>
                <c:pt idx="16">
                  <c:v>0.23400000000000001</c:v>
                </c:pt>
                <c:pt idx="17">
                  <c:v>0.23400000000000001</c:v>
                </c:pt>
                <c:pt idx="18">
                  <c:v>0.23400000000000001</c:v>
                </c:pt>
                <c:pt idx="19" formatCode="General">
                  <c:v>0.23400000000000001</c:v>
                </c:pt>
                <c:pt idx="20" formatCode="General">
                  <c:v>0.23400000000000001</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2103801673228347"/>
          <c:y val="0.92860015203001034"/>
          <c:w val="0.1510899360236220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Sheet1!$B$2:$B$22</c:f>
              <c:numCache>
                <c:formatCode>General</c:formatCode>
                <c:ptCount val="21"/>
                <c:pt idx="0">
                  <c:v>6.2</c:v>
                </c:pt>
                <c:pt idx="1">
                  <c:v>6.5</c:v>
                </c:pt>
                <c:pt idx="2">
                  <c:v>6.8</c:v>
                </c:pt>
                <c:pt idx="3">
                  <c:v>6.9</c:v>
                </c:pt>
                <c:pt idx="4">
                  <c:v>7.2</c:v>
                </c:pt>
                <c:pt idx="5">
                  <c:v>7.6</c:v>
                </c:pt>
                <c:pt idx="6">
                  <c:v>7.6</c:v>
                </c:pt>
                <c:pt idx="7">
                  <c:v>7.6</c:v>
                </c:pt>
                <c:pt idx="8">
                  <c:v>7.9</c:v>
                </c:pt>
                <c:pt idx="9">
                  <c:v>8</c:v>
                </c:pt>
                <c:pt idx="10">
                  <c:v>8.6999999999999993</c:v>
                </c:pt>
                <c:pt idx="11">
                  <c:v>9.6</c:v>
                </c:pt>
                <c:pt idx="12">
                  <c:v>10.1</c:v>
                </c:pt>
                <c:pt idx="13">
                  <c:v>10.4</c:v>
                </c:pt>
                <c:pt idx="15">
                  <c:v>10.6</c:v>
                </c:pt>
                <c:pt idx="16">
                  <c:v>10.8</c:v>
                </c:pt>
                <c:pt idx="17">
                  <c:v>10.9</c:v>
                </c:pt>
                <c:pt idx="18">
                  <c:v>11.1</c:v>
                </c:pt>
                <c:pt idx="19">
                  <c:v>11.1</c:v>
                </c:pt>
                <c:pt idx="20">
                  <c:v>12.8</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Sheet1!$C$2:$C$22</c:f>
              <c:numCache>
                <c:formatCode>General</c:formatCode>
                <c:ptCount val="21"/>
                <c:pt idx="14">
                  <c:v>10.4</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NJ Avg. 8.3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Essex</c:v>
                </c:pt>
                <c:pt idx="1">
                  <c:v>Passaic</c:v>
                </c:pt>
                <c:pt idx="2">
                  <c:v>Hudson</c:v>
                </c:pt>
                <c:pt idx="3">
                  <c:v>Morris</c:v>
                </c:pt>
                <c:pt idx="4">
                  <c:v>Union</c:v>
                </c:pt>
                <c:pt idx="5">
                  <c:v>Middlesex</c:v>
                </c:pt>
                <c:pt idx="6">
                  <c:v>Somerset</c:v>
                </c:pt>
                <c:pt idx="7">
                  <c:v>Sussex</c:v>
                </c:pt>
                <c:pt idx="8">
                  <c:v>Mercer</c:v>
                </c:pt>
                <c:pt idx="9">
                  <c:v>Bergen</c:v>
                </c:pt>
                <c:pt idx="10">
                  <c:v>Monmouth</c:v>
                </c:pt>
                <c:pt idx="11">
                  <c:v>Burlington</c:v>
                </c:pt>
                <c:pt idx="12">
                  <c:v>Ocean</c:v>
                </c:pt>
                <c:pt idx="13">
                  <c:v>Camden</c:v>
                </c:pt>
                <c:pt idx="14">
                  <c:v>Cape May</c:v>
                </c:pt>
                <c:pt idx="15">
                  <c:v>Salem</c:v>
                </c:pt>
                <c:pt idx="16">
                  <c:v>Hunterdon</c:v>
                </c:pt>
                <c:pt idx="17">
                  <c:v>Gloucester</c:v>
                </c:pt>
                <c:pt idx="18">
                  <c:v>Cumberland</c:v>
                </c:pt>
                <c:pt idx="19">
                  <c:v>Warren</c:v>
                </c:pt>
                <c:pt idx="20">
                  <c:v>Atlantic</c:v>
                </c:pt>
              </c:strCache>
            </c:strRef>
          </c:cat>
          <c:val>
            <c:numRef>
              <c:f>Sheet1!$D$2:$D$22</c:f>
              <c:numCache>
                <c:formatCode>General</c:formatCode>
                <c:ptCount val="21"/>
                <c:pt idx="0">
                  <c:v>8.3000000000000007</c:v>
                </c:pt>
                <c:pt idx="1">
                  <c:v>8.3000000000000007</c:v>
                </c:pt>
                <c:pt idx="2">
                  <c:v>8.3000000000000007</c:v>
                </c:pt>
                <c:pt idx="3">
                  <c:v>8.3000000000000007</c:v>
                </c:pt>
                <c:pt idx="4">
                  <c:v>8.3000000000000007</c:v>
                </c:pt>
                <c:pt idx="5">
                  <c:v>8.3000000000000007</c:v>
                </c:pt>
                <c:pt idx="6">
                  <c:v>8.3000000000000007</c:v>
                </c:pt>
                <c:pt idx="7">
                  <c:v>8.3000000000000007</c:v>
                </c:pt>
                <c:pt idx="8">
                  <c:v>8.3000000000000007</c:v>
                </c:pt>
                <c:pt idx="9">
                  <c:v>8.3000000000000007</c:v>
                </c:pt>
                <c:pt idx="10">
                  <c:v>8.3000000000000007</c:v>
                </c:pt>
                <c:pt idx="11">
                  <c:v>8.3000000000000007</c:v>
                </c:pt>
                <c:pt idx="12">
                  <c:v>8.3000000000000007</c:v>
                </c:pt>
                <c:pt idx="13">
                  <c:v>8.3000000000000007</c:v>
                </c:pt>
                <c:pt idx="14">
                  <c:v>8.3000000000000007</c:v>
                </c:pt>
                <c:pt idx="15">
                  <c:v>8.3000000000000007</c:v>
                </c:pt>
                <c:pt idx="16">
                  <c:v>8.3000000000000007</c:v>
                </c:pt>
                <c:pt idx="17">
                  <c:v>8.3000000000000007</c:v>
                </c:pt>
                <c:pt idx="18">
                  <c:v>8.3000000000000007</c:v>
                </c:pt>
                <c:pt idx="19">
                  <c:v>8.3000000000000007</c:v>
                </c:pt>
                <c:pt idx="20">
                  <c:v>8.3000000000000007</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Sheet1!$B$2:$B$22</c:f>
              <c:numCache>
                <c:formatCode>0</c:formatCode>
                <c:ptCount val="21"/>
                <c:pt idx="1">
                  <c:v>2359</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2019</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Sheet1!$C$2:$C$22</c:f>
              <c:numCache>
                <c:formatCode>0</c:formatCode>
                <c:ptCount val="21"/>
                <c:pt idx="0">
                  <c:v>2056</c:v>
                </c:pt>
                <c:pt idx="1">
                  <c:v>2359</c:v>
                </c:pt>
                <c:pt idx="2" formatCode="General">
                  <c:v>2936</c:v>
                </c:pt>
                <c:pt idx="3">
                  <c:v>3529</c:v>
                </c:pt>
                <c:pt idx="4">
                  <c:v>4177</c:v>
                </c:pt>
                <c:pt idx="5">
                  <c:v>4995</c:v>
                </c:pt>
                <c:pt idx="6">
                  <c:v>7577</c:v>
                </c:pt>
                <c:pt idx="7">
                  <c:v>9004</c:v>
                </c:pt>
                <c:pt idx="8">
                  <c:v>8896</c:v>
                </c:pt>
                <c:pt idx="9">
                  <c:v>9860</c:v>
                </c:pt>
                <c:pt idx="10">
                  <c:v>12496</c:v>
                </c:pt>
                <c:pt idx="11">
                  <c:v>13101</c:v>
                </c:pt>
                <c:pt idx="12">
                  <c:v>13284</c:v>
                </c:pt>
                <c:pt idx="13" formatCode="General">
                  <c:v>14186</c:v>
                </c:pt>
                <c:pt idx="14">
                  <c:v>14364</c:v>
                </c:pt>
                <c:pt idx="15">
                  <c:v>14788</c:v>
                </c:pt>
                <c:pt idx="16">
                  <c:v>14961</c:v>
                </c:pt>
                <c:pt idx="17">
                  <c:v>17177</c:v>
                </c:pt>
                <c:pt idx="18">
                  <c:v>18583</c:v>
                </c:pt>
                <c:pt idx="19">
                  <c:v>22004</c:v>
                </c:pt>
                <c:pt idx="20">
                  <c:v>23642</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2020</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Sheet1!$D$2:$D$22</c:f>
              <c:numCache>
                <c:formatCode>0</c:formatCode>
                <c:ptCount val="21"/>
                <c:pt idx="0">
                  <c:v>1976</c:v>
                </c:pt>
                <c:pt idx="1">
                  <c:v>2201</c:v>
                </c:pt>
                <c:pt idx="2" formatCode="General">
                  <c:v>2934</c:v>
                </c:pt>
                <c:pt idx="3">
                  <c:v>3357</c:v>
                </c:pt>
                <c:pt idx="4">
                  <c:v>3981</c:v>
                </c:pt>
                <c:pt idx="5">
                  <c:v>4845</c:v>
                </c:pt>
                <c:pt idx="6">
                  <c:v>7456</c:v>
                </c:pt>
                <c:pt idx="7">
                  <c:v>8679</c:v>
                </c:pt>
                <c:pt idx="8">
                  <c:v>8790</c:v>
                </c:pt>
                <c:pt idx="9">
                  <c:v>9565</c:v>
                </c:pt>
                <c:pt idx="10">
                  <c:v>12064</c:v>
                </c:pt>
                <c:pt idx="11">
                  <c:v>12731</c:v>
                </c:pt>
                <c:pt idx="12">
                  <c:v>13031</c:v>
                </c:pt>
                <c:pt idx="13" formatCode="General">
                  <c:v>13813</c:v>
                </c:pt>
                <c:pt idx="14">
                  <c:v>14224</c:v>
                </c:pt>
                <c:pt idx="15">
                  <c:v>14498</c:v>
                </c:pt>
                <c:pt idx="16">
                  <c:v>14532</c:v>
                </c:pt>
                <c:pt idx="17">
                  <c:v>16104</c:v>
                </c:pt>
                <c:pt idx="18">
                  <c:v>18120</c:v>
                </c:pt>
                <c:pt idx="19">
                  <c:v>22101</c:v>
                </c:pt>
                <c:pt idx="20">
                  <c:v>22961</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2020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Passaic</c:v>
                </c:pt>
                <c:pt idx="14">
                  <c:v>Ocean</c:v>
                </c:pt>
                <c:pt idx="15">
                  <c:v>Camden</c:v>
                </c:pt>
                <c:pt idx="16">
                  <c:v>Union</c:v>
                </c:pt>
                <c:pt idx="17">
                  <c:v>Monmouth</c:v>
                </c:pt>
                <c:pt idx="18">
                  <c:v>Middlesex</c:v>
                </c:pt>
                <c:pt idx="19">
                  <c:v>Essex</c:v>
                </c:pt>
                <c:pt idx="20">
                  <c:v>Bergen</c:v>
                </c:pt>
              </c:strCache>
            </c:strRef>
          </c:cat>
          <c:val>
            <c:numRef>
              <c:f>Sheet1!$E$2:$E$22</c:f>
              <c:numCache>
                <c:formatCode>General</c:formatCode>
                <c:ptCount val="21"/>
                <c:pt idx="1">
                  <c:v>2201</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0"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Sheet1!$B$2:$B$22</c:f>
              <c:numCache>
                <c:formatCode>General</c:formatCode>
                <c:ptCount val="21"/>
                <c:pt idx="0">
                  <c:v>80</c:v>
                </c:pt>
                <c:pt idx="2">
                  <c:v>106</c:v>
                </c:pt>
                <c:pt idx="3">
                  <c:v>130</c:v>
                </c:pt>
                <c:pt idx="4">
                  <c:v>220</c:v>
                </c:pt>
                <c:pt idx="5">
                  <c:v>225</c:v>
                </c:pt>
                <c:pt idx="6">
                  <c:v>370</c:v>
                </c:pt>
                <c:pt idx="7">
                  <c:v>406</c:v>
                </c:pt>
                <c:pt idx="8">
                  <c:v>409</c:v>
                </c:pt>
                <c:pt idx="9">
                  <c:v>487</c:v>
                </c:pt>
                <c:pt idx="10">
                  <c:v>596</c:v>
                </c:pt>
                <c:pt idx="11">
                  <c:v>749</c:v>
                </c:pt>
                <c:pt idx="12">
                  <c:v>777</c:v>
                </c:pt>
                <c:pt idx="13">
                  <c:v>951</c:v>
                </c:pt>
                <c:pt idx="14">
                  <c:v>1056</c:v>
                </c:pt>
                <c:pt idx="15">
                  <c:v>1150</c:v>
                </c:pt>
                <c:pt idx="16">
                  <c:v>1179</c:v>
                </c:pt>
                <c:pt idx="17">
                  <c:v>1356</c:v>
                </c:pt>
                <c:pt idx="18">
                  <c:v>1411</c:v>
                </c:pt>
                <c:pt idx="19">
                  <c:v>1684</c:v>
                </c:pt>
                <c:pt idx="20">
                  <c:v>1696</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Gloucester</c:v>
                </c:pt>
                <c:pt idx="7">
                  <c:v>Somerset</c:v>
                </c:pt>
                <c:pt idx="8">
                  <c:v>Atlantic</c:v>
                </c:pt>
                <c:pt idx="9">
                  <c:v>Mercer</c:v>
                </c:pt>
                <c:pt idx="10">
                  <c:v>Burlington</c:v>
                </c:pt>
                <c:pt idx="11">
                  <c:v>Morris</c:v>
                </c:pt>
                <c:pt idx="12">
                  <c:v>Camden</c:v>
                </c:pt>
                <c:pt idx="13">
                  <c:v>Union</c:v>
                </c:pt>
                <c:pt idx="14">
                  <c:v>Monmouth</c:v>
                </c:pt>
                <c:pt idx="15">
                  <c:v>Hudson</c:v>
                </c:pt>
                <c:pt idx="16">
                  <c:v>Passaic</c:v>
                </c:pt>
                <c:pt idx="17">
                  <c:v>Bergen</c:v>
                </c:pt>
                <c:pt idx="18">
                  <c:v>Middlesex</c:v>
                </c:pt>
                <c:pt idx="19">
                  <c:v>Ocean</c:v>
                </c:pt>
                <c:pt idx="20">
                  <c:v>Essex</c:v>
                </c:pt>
              </c:strCache>
            </c:strRef>
          </c:cat>
          <c:val>
            <c:numRef>
              <c:f>Sheet1!$C$2:$C$22</c:f>
              <c:numCache>
                <c:formatCode>General</c:formatCode>
                <c:ptCount val="21"/>
                <c:pt idx="1">
                  <c:v>94</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Sheet1!$B$2:$B$22</c:f>
              <c:numCache>
                <c:formatCode>General</c:formatCode>
                <c:ptCount val="21"/>
                <c:pt idx="0">
                  <c:v>46</c:v>
                </c:pt>
                <c:pt idx="1">
                  <c:v>131</c:v>
                </c:pt>
                <c:pt idx="3">
                  <c:v>148</c:v>
                </c:pt>
                <c:pt idx="4">
                  <c:v>181</c:v>
                </c:pt>
                <c:pt idx="5">
                  <c:v>200</c:v>
                </c:pt>
                <c:pt idx="6">
                  <c:v>419</c:v>
                </c:pt>
                <c:pt idx="7">
                  <c:v>461</c:v>
                </c:pt>
                <c:pt idx="8">
                  <c:v>487</c:v>
                </c:pt>
                <c:pt idx="9">
                  <c:v>496</c:v>
                </c:pt>
                <c:pt idx="10">
                  <c:v>606</c:v>
                </c:pt>
                <c:pt idx="11">
                  <c:v>746</c:v>
                </c:pt>
                <c:pt idx="12">
                  <c:v>751</c:v>
                </c:pt>
                <c:pt idx="13">
                  <c:v>779</c:v>
                </c:pt>
                <c:pt idx="14">
                  <c:v>803</c:v>
                </c:pt>
                <c:pt idx="15">
                  <c:v>932</c:v>
                </c:pt>
                <c:pt idx="16">
                  <c:v>937</c:v>
                </c:pt>
                <c:pt idx="17" formatCode="#,##0">
                  <c:v>1008</c:v>
                </c:pt>
                <c:pt idx="18" formatCode="#,##0">
                  <c:v>1051</c:v>
                </c:pt>
                <c:pt idx="19" formatCode="#,##0">
                  <c:v>1125</c:v>
                </c:pt>
                <c:pt idx="20" formatCode="#,##0">
                  <c:v>1268</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Gloucester</c:v>
                </c:pt>
                <c:pt idx="7">
                  <c:v>Somerset</c:v>
                </c:pt>
                <c:pt idx="8">
                  <c:v>Mercer</c:v>
                </c:pt>
                <c:pt idx="9">
                  <c:v>Atlantic</c:v>
                </c:pt>
                <c:pt idx="10">
                  <c:v>Morris</c:v>
                </c:pt>
                <c:pt idx="11">
                  <c:v>Union</c:v>
                </c:pt>
                <c:pt idx="12">
                  <c:v>Hudson</c:v>
                </c:pt>
                <c:pt idx="13">
                  <c:v>Burlington</c:v>
                </c:pt>
                <c:pt idx="14">
                  <c:v>Passaic</c:v>
                </c:pt>
                <c:pt idx="15">
                  <c:v>Monmouth</c:v>
                </c:pt>
                <c:pt idx="16">
                  <c:v>Camden</c:v>
                </c:pt>
                <c:pt idx="17">
                  <c:v>Ocean</c:v>
                </c:pt>
                <c:pt idx="18">
                  <c:v>Middlesex</c:v>
                </c:pt>
                <c:pt idx="19">
                  <c:v>Essex</c:v>
                </c:pt>
                <c:pt idx="20">
                  <c:v>Bergen</c:v>
                </c:pt>
              </c:strCache>
            </c:strRef>
          </c:cat>
          <c:val>
            <c:numRef>
              <c:f>Sheet1!$C$2:$C$22</c:f>
              <c:numCache>
                <c:formatCode>General</c:formatCode>
                <c:ptCount val="21"/>
                <c:pt idx="2">
                  <c:v>142</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9.8374613003096051E-2"/>
                  <c:y val="-3.87410220101677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E6C-4859-93C1-3119AEC2BC2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127</c:v>
                </c:pt>
                <c:pt idx="1">
                  <c:v>127</c:v>
                </c:pt>
                <c:pt idx="2">
                  <c:v>124</c:v>
                </c:pt>
                <c:pt idx="3">
                  <c:v>131</c:v>
                </c:pt>
                <c:pt idx="4">
                  <c:v>142</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1"/>
        <c:axPos val="l"/>
        <c:numFmt formatCode="General" sourceLinked="1"/>
        <c:majorTickMark val="none"/>
        <c:minorTickMark val="none"/>
        <c:tickLblPos val="nextTo"/>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Sheet1!$B$2:$B$22</c:f>
              <c:numCache>
                <c:formatCode>0.0%</c:formatCode>
                <c:ptCount val="21"/>
                <c:pt idx="0">
                  <c:v>7.5999999999999998E-2</c:v>
                </c:pt>
                <c:pt idx="1">
                  <c:v>0.04</c:v>
                </c:pt>
                <c:pt idx="2">
                  <c:v>3.6999999999999998E-2</c:v>
                </c:pt>
                <c:pt idx="3">
                  <c:v>3.5999999999999997E-2</c:v>
                </c:pt>
                <c:pt idx="4">
                  <c:v>0.03</c:v>
                </c:pt>
                <c:pt idx="5" formatCode="General">
                  <c:v>2.8000000000000001E-2</c:v>
                </c:pt>
                <c:pt idx="7">
                  <c:v>2.5000000000000001E-2</c:v>
                </c:pt>
                <c:pt idx="8">
                  <c:v>2.5000000000000001E-2</c:v>
                </c:pt>
                <c:pt idx="9">
                  <c:v>2.3E-2</c:v>
                </c:pt>
                <c:pt idx="10">
                  <c:v>2.3E-2</c:v>
                </c:pt>
                <c:pt idx="11">
                  <c:v>2.1000000000000001E-2</c:v>
                </c:pt>
                <c:pt idx="12">
                  <c:v>0.02</c:v>
                </c:pt>
                <c:pt idx="13">
                  <c:v>1.9E-2</c:v>
                </c:pt>
                <c:pt idx="14">
                  <c:v>1.7000000000000001E-2</c:v>
                </c:pt>
                <c:pt idx="15">
                  <c:v>1.6E-2</c:v>
                </c:pt>
                <c:pt idx="16">
                  <c:v>1.2E-2</c:v>
                </c:pt>
                <c:pt idx="17">
                  <c:v>1.0999999999999999E-2</c:v>
                </c:pt>
                <c:pt idx="18">
                  <c:v>8.9999999999999993E-3</c:v>
                </c:pt>
                <c:pt idx="19">
                  <c:v>5.0000000000000001E-3</c:v>
                </c:pt>
                <c:pt idx="20">
                  <c:v>4.0000000000000001E-3</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Sheet1!$C$2:$C$22</c:f>
              <c:numCache>
                <c:formatCode>General</c:formatCode>
                <c:ptCount val="21"/>
                <c:pt idx="6">
                  <c:v>2.7E-2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2.3%</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Salem</c:v>
                </c:pt>
                <c:pt idx="1">
                  <c:v>Essex</c:v>
                </c:pt>
                <c:pt idx="2">
                  <c:v>Warren</c:v>
                </c:pt>
                <c:pt idx="3">
                  <c:v>Mercer</c:v>
                </c:pt>
                <c:pt idx="4">
                  <c:v>Cumberland</c:v>
                </c:pt>
                <c:pt idx="5">
                  <c:v>Passaic</c:v>
                </c:pt>
                <c:pt idx="6">
                  <c:v>Cape May</c:v>
                </c:pt>
                <c:pt idx="7">
                  <c:v>Burlington</c:v>
                </c:pt>
                <c:pt idx="8">
                  <c:v>Hunterdon</c:v>
                </c:pt>
                <c:pt idx="9">
                  <c:v>Atlantic</c:v>
                </c:pt>
                <c:pt idx="10">
                  <c:v>Union</c:v>
                </c:pt>
                <c:pt idx="11">
                  <c:v>Hudson</c:v>
                </c:pt>
                <c:pt idx="12">
                  <c:v>Middlesex</c:v>
                </c:pt>
                <c:pt idx="13">
                  <c:v>Camden</c:v>
                </c:pt>
                <c:pt idx="14">
                  <c:v>Somerset</c:v>
                </c:pt>
                <c:pt idx="15">
                  <c:v>Monmouth</c:v>
                </c:pt>
                <c:pt idx="16">
                  <c:v>Gloucester</c:v>
                </c:pt>
                <c:pt idx="17">
                  <c:v>Morris</c:v>
                </c:pt>
                <c:pt idx="18">
                  <c:v>Bergen</c:v>
                </c:pt>
                <c:pt idx="19">
                  <c:v>Ocean</c:v>
                </c:pt>
                <c:pt idx="20">
                  <c:v>Sussex</c:v>
                </c:pt>
              </c:strCache>
            </c:strRef>
          </c:cat>
          <c:val>
            <c:numRef>
              <c:f>Sheet1!$D$2:$D$22</c:f>
              <c:numCache>
                <c:formatCode>0.00%</c:formatCode>
                <c:ptCount val="21"/>
                <c:pt idx="0">
                  <c:v>2.3E-2</c:v>
                </c:pt>
                <c:pt idx="1">
                  <c:v>2.3E-2</c:v>
                </c:pt>
                <c:pt idx="2">
                  <c:v>2.3E-2</c:v>
                </c:pt>
                <c:pt idx="3">
                  <c:v>2.3E-2</c:v>
                </c:pt>
                <c:pt idx="4">
                  <c:v>2.3E-2</c:v>
                </c:pt>
                <c:pt idx="5">
                  <c:v>2.3E-2</c:v>
                </c:pt>
                <c:pt idx="6">
                  <c:v>2.3E-2</c:v>
                </c:pt>
                <c:pt idx="7">
                  <c:v>2.3E-2</c:v>
                </c:pt>
                <c:pt idx="8">
                  <c:v>2.3E-2</c:v>
                </c:pt>
                <c:pt idx="9">
                  <c:v>2.3E-2</c:v>
                </c:pt>
                <c:pt idx="10">
                  <c:v>2.3E-2</c:v>
                </c:pt>
                <c:pt idx="11">
                  <c:v>2.3E-2</c:v>
                </c:pt>
                <c:pt idx="12">
                  <c:v>2.3E-2</c:v>
                </c:pt>
                <c:pt idx="13">
                  <c:v>2.3E-2</c:v>
                </c:pt>
                <c:pt idx="14">
                  <c:v>2.3E-2</c:v>
                </c:pt>
                <c:pt idx="15">
                  <c:v>2.3E-2</c:v>
                </c:pt>
                <c:pt idx="16">
                  <c:v>2.3E-2</c:v>
                </c:pt>
                <c:pt idx="17">
                  <c:v>2.3E-2</c:v>
                </c:pt>
                <c:pt idx="18">
                  <c:v>2.3E-2</c:v>
                </c:pt>
                <c:pt idx="19">
                  <c:v>2.3E-2</c:v>
                </c:pt>
                <c:pt idx="20">
                  <c:v>2.3E-2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29082030181640101"/>
          <c:y val="0.9065650283689487"/>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Sheet1!$B$2:$B$22</c:f>
              <c:numCache>
                <c:formatCode>General</c:formatCode>
                <c:ptCount val="21"/>
                <c:pt idx="0">
                  <c:v>26</c:v>
                </c:pt>
                <c:pt idx="1">
                  <c:v>49</c:v>
                </c:pt>
                <c:pt idx="3">
                  <c:v>87</c:v>
                </c:pt>
                <c:pt idx="4">
                  <c:v>108</c:v>
                </c:pt>
                <c:pt idx="5">
                  <c:v>109</c:v>
                </c:pt>
                <c:pt idx="6">
                  <c:v>178</c:v>
                </c:pt>
                <c:pt idx="7">
                  <c:v>185</c:v>
                </c:pt>
                <c:pt idx="8">
                  <c:v>190</c:v>
                </c:pt>
                <c:pt idx="9">
                  <c:v>201</c:v>
                </c:pt>
                <c:pt idx="10">
                  <c:v>233</c:v>
                </c:pt>
                <c:pt idx="11">
                  <c:v>234</c:v>
                </c:pt>
                <c:pt idx="12">
                  <c:v>258</c:v>
                </c:pt>
                <c:pt idx="13">
                  <c:v>270</c:v>
                </c:pt>
                <c:pt idx="14">
                  <c:v>277</c:v>
                </c:pt>
                <c:pt idx="15">
                  <c:v>291</c:v>
                </c:pt>
                <c:pt idx="16">
                  <c:v>323</c:v>
                </c:pt>
                <c:pt idx="17">
                  <c:v>348</c:v>
                </c:pt>
                <c:pt idx="18">
                  <c:v>354</c:v>
                </c:pt>
                <c:pt idx="19">
                  <c:v>414</c:v>
                </c:pt>
                <c:pt idx="20">
                  <c:v>439</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Hunterdon</c:v>
                </c:pt>
                <c:pt idx="2">
                  <c:v>Cape May</c:v>
                </c:pt>
                <c:pt idx="3">
                  <c:v>Warren</c:v>
                </c:pt>
                <c:pt idx="4">
                  <c:v>Sussex</c:v>
                </c:pt>
                <c:pt idx="5">
                  <c:v>Cumberland</c:v>
                </c:pt>
                <c:pt idx="6">
                  <c:v>Hudson</c:v>
                </c:pt>
                <c:pt idx="7">
                  <c:v>Atlantic</c:v>
                </c:pt>
                <c:pt idx="8">
                  <c:v>Gloucester</c:v>
                </c:pt>
                <c:pt idx="9">
                  <c:v>Somerset</c:v>
                </c:pt>
                <c:pt idx="10">
                  <c:v>Burlington</c:v>
                </c:pt>
                <c:pt idx="11">
                  <c:v>Ocean</c:v>
                </c:pt>
                <c:pt idx="12">
                  <c:v>Camden</c:v>
                </c:pt>
                <c:pt idx="13">
                  <c:v>Morris</c:v>
                </c:pt>
                <c:pt idx="14">
                  <c:v>Mercer</c:v>
                </c:pt>
                <c:pt idx="15">
                  <c:v>Union</c:v>
                </c:pt>
                <c:pt idx="16">
                  <c:v>Essex</c:v>
                </c:pt>
                <c:pt idx="17">
                  <c:v>Monmouth</c:v>
                </c:pt>
                <c:pt idx="18">
                  <c:v>Middlesex</c:v>
                </c:pt>
                <c:pt idx="19">
                  <c:v>Bergen</c:v>
                </c:pt>
                <c:pt idx="20">
                  <c:v>Passaic</c:v>
                </c:pt>
              </c:strCache>
            </c:strRef>
          </c:cat>
          <c:val>
            <c:numRef>
              <c:f>Sheet1!$C$2:$C$22</c:f>
              <c:numCache>
                <c:formatCode>General</c:formatCode>
                <c:ptCount val="21"/>
                <c:pt idx="2">
                  <c:v>51</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Sheet1!$C$2:$C$22</c:f>
              <c:numCache>
                <c:formatCode>General</c:formatCode>
                <c:ptCount val="21"/>
                <c:pt idx="0">
                  <c:v>208</c:v>
                </c:pt>
                <c:pt idx="1">
                  <c:v>290</c:v>
                </c:pt>
                <c:pt idx="2">
                  <c:v>384</c:v>
                </c:pt>
                <c:pt idx="3">
                  <c:v>505</c:v>
                </c:pt>
                <c:pt idx="4">
                  <c:v>520</c:v>
                </c:pt>
                <c:pt idx="5">
                  <c:v>542</c:v>
                </c:pt>
                <c:pt idx="6">
                  <c:v>642</c:v>
                </c:pt>
                <c:pt idx="7">
                  <c:v>987</c:v>
                </c:pt>
                <c:pt idx="8">
                  <c:v>1036</c:v>
                </c:pt>
                <c:pt idx="9">
                  <c:v>1046</c:v>
                </c:pt>
                <c:pt idx="10">
                  <c:v>1142</c:v>
                </c:pt>
                <c:pt idx="11">
                  <c:v>1143</c:v>
                </c:pt>
                <c:pt idx="12">
                  <c:v>1280</c:v>
                </c:pt>
                <c:pt idx="13">
                  <c:v>1297</c:v>
                </c:pt>
                <c:pt idx="14">
                  <c:v>1383</c:v>
                </c:pt>
                <c:pt idx="15">
                  <c:v>1527</c:v>
                </c:pt>
                <c:pt idx="16">
                  <c:v>1614</c:v>
                </c:pt>
                <c:pt idx="17">
                  <c:v>1950</c:v>
                </c:pt>
                <c:pt idx="18">
                  <c:v>2103</c:v>
                </c:pt>
                <c:pt idx="19">
                  <c:v>2435</c:v>
                </c:pt>
                <c:pt idx="20">
                  <c:v>2928</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Sheet1!$D$2:$D$22</c:f>
              <c:numCache>
                <c:formatCode>General</c:formatCode>
                <c:ptCount val="21"/>
                <c:pt idx="0">
                  <c:v>13</c:v>
                </c:pt>
                <c:pt idx="1">
                  <c:v>34</c:v>
                </c:pt>
                <c:pt idx="2">
                  <c:v>58</c:v>
                </c:pt>
                <c:pt idx="3">
                  <c:v>29</c:v>
                </c:pt>
                <c:pt idx="4">
                  <c:v>82</c:v>
                </c:pt>
                <c:pt idx="5">
                  <c:v>47</c:v>
                </c:pt>
                <c:pt idx="6">
                  <c:v>68</c:v>
                </c:pt>
                <c:pt idx="7">
                  <c:v>265</c:v>
                </c:pt>
                <c:pt idx="8">
                  <c:v>108</c:v>
                </c:pt>
                <c:pt idx="9">
                  <c:v>151</c:v>
                </c:pt>
                <c:pt idx="10">
                  <c:v>159</c:v>
                </c:pt>
                <c:pt idx="11">
                  <c:v>223</c:v>
                </c:pt>
                <c:pt idx="12">
                  <c:v>203</c:v>
                </c:pt>
                <c:pt idx="13">
                  <c:v>160</c:v>
                </c:pt>
                <c:pt idx="14">
                  <c:v>240</c:v>
                </c:pt>
                <c:pt idx="15">
                  <c:v>205</c:v>
                </c:pt>
                <c:pt idx="16">
                  <c:v>196</c:v>
                </c:pt>
                <c:pt idx="17">
                  <c:v>224</c:v>
                </c:pt>
                <c:pt idx="18">
                  <c:v>184</c:v>
                </c:pt>
                <c:pt idx="19">
                  <c:v>596</c:v>
                </c:pt>
                <c:pt idx="20">
                  <c:v>468</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Sheet1!$E$2:$E$22</c:f>
              <c:numCache>
                <c:formatCode>General</c:formatCode>
                <c:ptCount val="21"/>
                <c:pt idx="0">
                  <c:v>221</c:v>
                </c:pt>
                <c:pt idx="1">
                  <c:v>324</c:v>
                </c:pt>
                <c:pt idx="2">
                  <c:v>442</c:v>
                </c:pt>
                <c:pt idx="3">
                  <c:v>534</c:v>
                </c:pt>
                <c:pt idx="4">
                  <c:v>602</c:v>
                </c:pt>
                <c:pt idx="5">
                  <c:v>589</c:v>
                </c:pt>
                <c:pt idx="6">
                  <c:v>710</c:v>
                </c:pt>
                <c:pt idx="7">
                  <c:v>1252</c:v>
                </c:pt>
                <c:pt idx="8">
                  <c:v>1144</c:v>
                </c:pt>
                <c:pt idx="9">
                  <c:v>1197</c:v>
                </c:pt>
                <c:pt idx="10">
                  <c:v>1301</c:v>
                </c:pt>
                <c:pt idx="11">
                  <c:v>1366</c:v>
                </c:pt>
                <c:pt idx="12">
                  <c:v>1483</c:v>
                </c:pt>
                <c:pt idx="13">
                  <c:v>1457</c:v>
                </c:pt>
                <c:pt idx="14">
                  <c:v>1623</c:v>
                </c:pt>
                <c:pt idx="15">
                  <c:v>1732</c:v>
                </c:pt>
                <c:pt idx="16">
                  <c:v>1810</c:v>
                </c:pt>
                <c:pt idx="17">
                  <c:v>2174</c:v>
                </c:pt>
                <c:pt idx="18">
                  <c:v>2287</c:v>
                </c:pt>
                <c:pt idx="19">
                  <c:v>3031</c:v>
                </c:pt>
                <c:pt idx="20">
                  <c:v>3396</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Sheet1!$B$2:$B$22</c:f>
              <c:numCache>
                <c:formatCode>General</c:formatCode>
                <c:ptCount val="21"/>
                <c:pt idx="4">
                  <c:v>602</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Sheet1!$A$2:$A$22</c:f>
              <c:strCache>
                <c:ptCount val="21"/>
                <c:pt idx="0">
                  <c:v>Hunterdon</c:v>
                </c:pt>
                <c:pt idx="1">
                  <c:v>Sussex</c:v>
                </c:pt>
                <c:pt idx="2">
                  <c:v>Salem</c:v>
                </c:pt>
                <c:pt idx="3">
                  <c:v>Warren</c:v>
                </c:pt>
                <c:pt idx="4">
                  <c:v>Cape May</c:v>
                </c:pt>
                <c:pt idx="5">
                  <c:v>Somerset</c:v>
                </c:pt>
                <c:pt idx="6">
                  <c:v>Morris</c:v>
                </c:pt>
                <c:pt idx="7">
                  <c:v>Mercer</c:v>
                </c:pt>
                <c:pt idx="8">
                  <c:v>Bergen</c:v>
                </c:pt>
                <c:pt idx="9">
                  <c:v>Monmouth</c:v>
                </c:pt>
                <c:pt idx="10">
                  <c:v>Burlington</c:v>
                </c:pt>
                <c:pt idx="11">
                  <c:v>Gloucester</c:v>
                </c:pt>
                <c:pt idx="12">
                  <c:v>Union</c:v>
                </c:pt>
                <c:pt idx="13">
                  <c:v>Cumberland</c:v>
                </c:pt>
                <c:pt idx="14">
                  <c:v>Atlantic</c:v>
                </c:pt>
                <c:pt idx="15">
                  <c:v>Ocean</c:v>
                </c:pt>
                <c:pt idx="16">
                  <c:v>Passaic</c:v>
                </c:pt>
                <c:pt idx="17">
                  <c:v>Hudson</c:v>
                </c:pt>
                <c:pt idx="18">
                  <c:v>Middlesex</c:v>
                </c:pt>
                <c:pt idx="19">
                  <c:v>Essex</c:v>
                </c:pt>
                <c:pt idx="20">
                  <c:v>Camden</c:v>
                </c:pt>
              </c:strCache>
            </c:strRef>
          </c:cat>
          <c:val>
            <c:numRef>
              <c:f>Sheet1!$F$2:$F$22</c:f>
              <c:numCache>
                <c:formatCode>General</c:formatCode>
                <c:ptCount val="21"/>
                <c:pt idx="4">
                  <c:v>602</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Sheet1!$B$2:$B$9</c:f>
              <c:numCache>
                <c:formatCode>General</c:formatCode>
                <c:ptCount val="8"/>
                <c:pt idx="0">
                  <c:v>79</c:v>
                </c:pt>
                <c:pt idx="1">
                  <c:v>66</c:v>
                </c:pt>
                <c:pt idx="2">
                  <c:v>73</c:v>
                </c:pt>
                <c:pt idx="3">
                  <c:v>90</c:v>
                </c:pt>
                <c:pt idx="4">
                  <c:v>83</c:v>
                </c:pt>
                <c:pt idx="5">
                  <c:v>67</c:v>
                </c:pt>
                <c:pt idx="6">
                  <c:v>37</c:v>
                </c:pt>
                <c:pt idx="7">
                  <c:v>21</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2013</c:v>
                </c:pt>
                <c:pt idx="1">
                  <c:v>2014</c:v>
                </c:pt>
                <c:pt idx="2">
                  <c:v>2015</c:v>
                </c:pt>
                <c:pt idx="3">
                  <c:v>2016</c:v>
                </c:pt>
                <c:pt idx="4">
                  <c:v>2017</c:v>
                </c:pt>
                <c:pt idx="5">
                  <c:v>2018</c:v>
                </c:pt>
                <c:pt idx="6">
                  <c:v>2019</c:v>
                </c:pt>
                <c:pt idx="7">
                  <c:v>2020</c:v>
                </c:pt>
              </c:numCache>
            </c:numRef>
          </c:cat>
          <c:val>
            <c:numRef>
              <c:f>Sheet1!$C$2:$C$9</c:f>
              <c:numCache>
                <c:formatCode>General</c:formatCode>
                <c:ptCount val="8"/>
                <c:pt idx="0">
                  <c:v>78</c:v>
                </c:pt>
                <c:pt idx="1">
                  <c:v>84</c:v>
                </c:pt>
                <c:pt idx="2">
                  <c:v>95</c:v>
                </c:pt>
                <c:pt idx="3">
                  <c:v>92</c:v>
                </c:pt>
                <c:pt idx="4">
                  <c:v>93</c:v>
                </c:pt>
                <c:pt idx="5">
                  <c:v>92</c:v>
                </c:pt>
                <c:pt idx="6">
                  <c:v>70</c:v>
                </c:pt>
                <c:pt idx="7">
                  <c:v>61</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Sheet1!$B$2:$B$22</c:f>
              <c:numCache>
                <c:formatCode>General</c:formatCode>
                <c:ptCount val="21"/>
                <c:pt idx="0">
                  <c:v>138</c:v>
                </c:pt>
                <c:pt idx="1">
                  <c:v>411</c:v>
                </c:pt>
                <c:pt idx="2">
                  <c:v>456</c:v>
                </c:pt>
                <c:pt idx="3">
                  <c:v>682</c:v>
                </c:pt>
                <c:pt idx="5" formatCode="#,##0">
                  <c:v>1060</c:v>
                </c:pt>
                <c:pt idx="6" formatCode="#,##0">
                  <c:v>1084</c:v>
                </c:pt>
                <c:pt idx="7" formatCode="#,##0">
                  <c:v>1127</c:v>
                </c:pt>
                <c:pt idx="8" formatCode="#,##0">
                  <c:v>2061</c:v>
                </c:pt>
                <c:pt idx="9" formatCode="#,##0">
                  <c:v>2131</c:v>
                </c:pt>
                <c:pt idx="10" formatCode="#,##0">
                  <c:v>2204</c:v>
                </c:pt>
                <c:pt idx="11" formatCode="#,##0">
                  <c:v>2238</c:v>
                </c:pt>
                <c:pt idx="12" formatCode="#,##0">
                  <c:v>2736</c:v>
                </c:pt>
                <c:pt idx="13">
                  <c:v>2736</c:v>
                </c:pt>
                <c:pt idx="14" formatCode="#,##0">
                  <c:v>2947</c:v>
                </c:pt>
                <c:pt idx="15" formatCode="#,##0">
                  <c:v>3021</c:v>
                </c:pt>
                <c:pt idx="16" formatCode="#,##0">
                  <c:v>3029</c:v>
                </c:pt>
                <c:pt idx="17" formatCode="#,##0">
                  <c:v>3600</c:v>
                </c:pt>
                <c:pt idx="18" formatCode="#,##0">
                  <c:v>3703</c:v>
                </c:pt>
                <c:pt idx="19" formatCode="#,##0">
                  <c:v>4146</c:v>
                </c:pt>
                <c:pt idx="20" formatCode="#,##0">
                  <c:v>4944</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Sussex</c:v>
                </c:pt>
                <c:pt idx="4">
                  <c:v>Cape May</c:v>
                </c:pt>
                <c:pt idx="5">
                  <c:v>Morris</c:v>
                </c:pt>
                <c:pt idx="6">
                  <c:v>Somerset</c:v>
                </c:pt>
                <c:pt idx="7">
                  <c:v>Cumberland</c:v>
                </c:pt>
                <c:pt idx="8">
                  <c:v>Atlantic</c:v>
                </c:pt>
                <c:pt idx="9">
                  <c:v>Mercer</c:v>
                </c:pt>
                <c:pt idx="10">
                  <c:v>Gloucester</c:v>
                </c:pt>
                <c:pt idx="11">
                  <c:v>Monmouth</c:v>
                </c:pt>
                <c:pt idx="12">
                  <c:v>Passaic</c:v>
                </c:pt>
                <c:pt idx="13">
                  <c:v>Union</c:v>
                </c:pt>
                <c:pt idx="14">
                  <c:v>Bergen</c:v>
                </c:pt>
                <c:pt idx="15">
                  <c:v>Burlington</c:v>
                </c:pt>
                <c:pt idx="16">
                  <c:v>Ocean</c:v>
                </c:pt>
                <c:pt idx="17">
                  <c:v>Hudson</c:v>
                </c:pt>
                <c:pt idx="18">
                  <c:v>Camden</c:v>
                </c:pt>
                <c:pt idx="19">
                  <c:v>Middlesex</c:v>
                </c:pt>
                <c:pt idx="20">
                  <c:v>Essex</c:v>
                </c:pt>
              </c:strCache>
            </c:strRef>
          </c:cat>
          <c:val>
            <c:numRef>
              <c:f>Sheet1!$C$2:$C$22</c:f>
              <c:numCache>
                <c:formatCode>General</c:formatCode>
                <c:ptCount val="21"/>
                <c:pt idx="4">
                  <c:v>778</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Wildwood </c:v>
                </c:pt>
                <c:pt idx="1">
                  <c:v>Cape May </c:v>
                </c:pt>
                <c:pt idx="2">
                  <c:v>Wildwood Crest</c:v>
                </c:pt>
                <c:pt idx="3">
                  <c:v>Cape May Point </c:v>
                </c:pt>
                <c:pt idx="4">
                  <c:v>Lower township</c:v>
                </c:pt>
                <c:pt idx="5">
                  <c:v>Ocean City </c:v>
                </c:pt>
                <c:pt idx="6">
                  <c:v>Sea Isle City </c:v>
                </c:pt>
                <c:pt idx="7">
                  <c:v>West Cape May </c:v>
                </c:pt>
                <c:pt idx="8">
                  <c:v>Middle township</c:v>
                </c:pt>
                <c:pt idx="9">
                  <c:v>Dennis </c:v>
                </c:pt>
              </c:strCache>
            </c:strRef>
          </c:cat>
          <c:val>
            <c:numRef>
              <c:f>Sheet1!$B$2:$B$11</c:f>
              <c:numCache>
                <c:formatCode>0.00%</c:formatCode>
                <c:ptCount val="10"/>
                <c:pt idx="0">
                  <c:v>0.158</c:v>
                </c:pt>
                <c:pt idx="1">
                  <c:v>7.1999999999999995E-2</c:v>
                </c:pt>
                <c:pt idx="2">
                  <c:v>6.7000000000000004E-2</c:v>
                </c:pt>
                <c:pt idx="3">
                  <c:v>6.3E-2</c:v>
                </c:pt>
                <c:pt idx="4">
                  <c:v>5.7000000000000002E-2</c:v>
                </c:pt>
                <c:pt idx="5">
                  <c:v>5.0999999999999997E-2</c:v>
                </c:pt>
                <c:pt idx="6">
                  <c:v>3.7999999999999999E-2</c:v>
                </c:pt>
                <c:pt idx="7">
                  <c:v>3.5000000000000003E-2</c:v>
                </c:pt>
                <c:pt idx="8">
                  <c:v>3.4000000000000002E-2</c:v>
                </c:pt>
                <c:pt idx="9">
                  <c:v>3.1E-2</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Cape May avg. 4.7%</c:v>
                </c:pt>
              </c:strCache>
            </c:strRef>
          </c:tx>
          <c:spPr>
            <a:noFill/>
            <a:ln>
              <a:noFill/>
            </a:ln>
            <a:effectLst/>
          </c:spPr>
          <c:invertIfNegative val="0"/>
          <c:trendline>
            <c:name>Passaic avg 29%</c:name>
            <c:spPr>
              <a:ln w="19050" cap="rnd">
                <a:solidFill>
                  <a:schemeClr val="bg1">
                    <a:lumMod val="50000"/>
                  </a:schemeClr>
                </a:solidFill>
                <a:prstDash val="sysDot"/>
              </a:ln>
              <a:effectLst/>
            </c:spPr>
            <c:trendlineType val="linear"/>
            <c:dispRSqr val="0"/>
            <c:dispEq val="0"/>
          </c:trendline>
          <c:cat>
            <c:strRef>
              <c:f>Sheet1!$A$2:$A$11</c:f>
              <c:strCache>
                <c:ptCount val="10"/>
                <c:pt idx="0">
                  <c:v>Wildwood </c:v>
                </c:pt>
                <c:pt idx="1">
                  <c:v>Cape May </c:v>
                </c:pt>
                <c:pt idx="2">
                  <c:v>Wildwood Crest</c:v>
                </c:pt>
                <c:pt idx="3">
                  <c:v>Cape May Point </c:v>
                </c:pt>
                <c:pt idx="4">
                  <c:v>Lower township</c:v>
                </c:pt>
                <c:pt idx="5">
                  <c:v>Ocean City </c:v>
                </c:pt>
                <c:pt idx="6">
                  <c:v>Sea Isle City </c:v>
                </c:pt>
                <c:pt idx="7">
                  <c:v>West Cape May </c:v>
                </c:pt>
                <c:pt idx="8">
                  <c:v>Middle township</c:v>
                </c:pt>
                <c:pt idx="9">
                  <c:v>Dennis </c:v>
                </c:pt>
              </c:strCache>
            </c:strRef>
          </c:cat>
          <c:val>
            <c:numRef>
              <c:f>Sheet1!$C$2:$C$11</c:f>
              <c:numCache>
                <c:formatCode>0%</c:formatCode>
                <c:ptCount val="10"/>
                <c:pt idx="0">
                  <c:v>4.7E-2</c:v>
                </c:pt>
                <c:pt idx="1">
                  <c:v>4.7E-2</c:v>
                </c:pt>
                <c:pt idx="2">
                  <c:v>4.7E-2</c:v>
                </c:pt>
                <c:pt idx="3">
                  <c:v>4.7E-2</c:v>
                </c:pt>
                <c:pt idx="4">
                  <c:v>4.7E-2</c:v>
                </c:pt>
                <c:pt idx="5">
                  <c:v>4.7E-2</c:v>
                </c:pt>
                <c:pt idx="6">
                  <c:v>4.7E-2</c:v>
                </c:pt>
                <c:pt idx="7">
                  <c:v>4.7E-2</c:v>
                </c:pt>
                <c:pt idx="8">
                  <c:v>4.7E-2</c:v>
                </c:pt>
                <c:pt idx="9">
                  <c:v>4.7E-2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14400073818897638"/>
          <c:y val="0.93539370476170614"/>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Same-Sex Households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Sheet1!$B$2:$B$22</c:f>
              <c:numCache>
                <c:formatCode>General</c:formatCode>
                <c:ptCount val="21"/>
                <c:pt idx="0">
                  <c:v>3.53</c:v>
                </c:pt>
                <c:pt idx="1">
                  <c:v>3.77</c:v>
                </c:pt>
                <c:pt idx="2">
                  <c:v>4.0199999999999996</c:v>
                </c:pt>
                <c:pt idx="3">
                  <c:v>4.1500000000000004</c:v>
                </c:pt>
                <c:pt idx="4">
                  <c:v>4.24</c:v>
                </c:pt>
                <c:pt idx="5">
                  <c:v>4.28</c:v>
                </c:pt>
                <c:pt idx="6">
                  <c:v>4.33</c:v>
                </c:pt>
                <c:pt idx="8">
                  <c:v>4.5199999999999996</c:v>
                </c:pt>
                <c:pt idx="9">
                  <c:v>4.87</c:v>
                </c:pt>
                <c:pt idx="10">
                  <c:v>4.91</c:v>
                </c:pt>
                <c:pt idx="11">
                  <c:v>4.91</c:v>
                </c:pt>
                <c:pt idx="12">
                  <c:v>5.16</c:v>
                </c:pt>
                <c:pt idx="13">
                  <c:v>5.47</c:v>
                </c:pt>
                <c:pt idx="14">
                  <c:v>5.68</c:v>
                </c:pt>
                <c:pt idx="15">
                  <c:v>5.93</c:v>
                </c:pt>
                <c:pt idx="16">
                  <c:v>6.06</c:v>
                </c:pt>
                <c:pt idx="17">
                  <c:v>7.43</c:v>
                </c:pt>
                <c:pt idx="18">
                  <c:v>7.83</c:v>
                </c:pt>
                <c:pt idx="19">
                  <c:v>8.4600000000000009</c:v>
                </c:pt>
              </c:numCache>
            </c:numRef>
          </c:val>
          <c:extLst>
            <c:ext xmlns:c16="http://schemas.microsoft.com/office/drawing/2014/chart" uri="{C3380CC4-5D6E-409C-BE32-E72D297353CC}">
              <c16:uniqueId val="{00000000-6BFF-4AA3-82BE-1F579BE2E07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Sheet1!$C$2:$C$22</c:f>
              <c:numCache>
                <c:formatCode>General</c:formatCode>
                <c:ptCount val="21"/>
                <c:pt idx="7">
                  <c:v>4.41</c:v>
                </c:pt>
              </c:numCache>
            </c:numRef>
          </c:val>
          <c:extLst>
            <c:ext xmlns:c16="http://schemas.microsoft.com/office/drawing/2014/chart" uri="{C3380CC4-5D6E-409C-BE32-E72D297353CC}">
              <c16:uniqueId val="{00000001-6BFF-4AA3-82BE-1F579BE2E07D}"/>
            </c:ext>
          </c:extLst>
        </c:ser>
        <c:ser>
          <c:idx val="2"/>
          <c:order val="2"/>
          <c:tx>
            <c:strRef>
              <c:f>Sheet1!$D$1</c:f>
              <c:strCache>
                <c:ptCount val="1"/>
                <c:pt idx="0">
                  <c:v>NJ Avg. 5.25</c:v>
                </c:pt>
              </c:strCache>
            </c:strRef>
          </c:tx>
          <c:spPr>
            <a:noFill/>
            <a:ln>
              <a:noFill/>
            </a:ln>
            <a:effectLst/>
          </c:spPr>
          <c:invertIfNegative val="0"/>
          <c:trendline>
            <c:spPr>
              <a:ln w="19050" cap="rnd">
                <a:solidFill>
                  <a:schemeClr val="bg1">
                    <a:lumMod val="50000"/>
                  </a:schemeClr>
                </a:solidFill>
                <a:prstDash val="sysDot"/>
              </a:ln>
              <a:effectLst/>
            </c:spPr>
            <c:trendlineType val="linear"/>
            <c:dispRSqr val="0"/>
            <c:dispEq val="0"/>
          </c:trendline>
          <c:cat>
            <c:strRef>
              <c:f>Sheet1!$A$2:$A$22</c:f>
              <c:strCache>
                <c:ptCount val="21"/>
                <c:pt idx="0">
                  <c:v>Salem</c:v>
                </c:pt>
                <c:pt idx="1">
                  <c:v>Bergen</c:v>
                </c:pt>
                <c:pt idx="2">
                  <c:v>Middlesex</c:v>
                </c:pt>
                <c:pt idx="3">
                  <c:v>Ocean</c:v>
                </c:pt>
                <c:pt idx="4">
                  <c:v>Morris</c:v>
                </c:pt>
                <c:pt idx="5">
                  <c:v>Passaic</c:v>
                </c:pt>
                <c:pt idx="6">
                  <c:v>Somerset</c:v>
                </c:pt>
                <c:pt idx="7">
                  <c:v>Cape May</c:v>
                </c:pt>
                <c:pt idx="8">
                  <c:v>Burlington</c:v>
                </c:pt>
                <c:pt idx="9">
                  <c:v>Warren</c:v>
                </c:pt>
                <c:pt idx="10">
                  <c:v>Cumberland</c:v>
                </c:pt>
                <c:pt idx="11">
                  <c:v>Gloucester</c:v>
                </c:pt>
                <c:pt idx="12">
                  <c:v>Union</c:v>
                </c:pt>
                <c:pt idx="13">
                  <c:v>Mercer</c:v>
                </c:pt>
                <c:pt idx="14">
                  <c:v>Atlantic</c:v>
                </c:pt>
                <c:pt idx="15">
                  <c:v>Camden</c:v>
                </c:pt>
                <c:pt idx="16">
                  <c:v>Monmouth</c:v>
                </c:pt>
                <c:pt idx="17">
                  <c:v>Essex</c:v>
                </c:pt>
                <c:pt idx="18">
                  <c:v>Hunterdon</c:v>
                </c:pt>
                <c:pt idx="19">
                  <c:v>Hudson</c:v>
                </c:pt>
                <c:pt idx="20">
                  <c:v>Sussex</c:v>
                </c:pt>
              </c:strCache>
            </c:strRef>
          </c:cat>
          <c:val>
            <c:numRef>
              <c:f>Sheet1!$D$2:$D$22</c:f>
              <c:numCache>
                <c:formatCode>General</c:formatCode>
                <c:ptCount val="21"/>
                <c:pt idx="0">
                  <c:v>5.25</c:v>
                </c:pt>
                <c:pt idx="1">
                  <c:v>5.25</c:v>
                </c:pt>
                <c:pt idx="2">
                  <c:v>5.25</c:v>
                </c:pt>
                <c:pt idx="3">
                  <c:v>5.25</c:v>
                </c:pt>
                <c:pt idx="4">
                  <c:v>5.25</c:v>
                </c:pt>
                <c:pt idx="5">
                  <c:v>5.25</c:v>
                </c:pt>
                <c:pt idx="6">
                  <c:v>5.25</c:v>
                </c:pt>
                <c:pt idx="7">
                  <c:v>5.25</c:v>
                </c:pt>
                <c:pt idx="8">
                  <c:v>5.25</c:v>
                </c:pt>
                <c:pt idx="9">
                  <c:v>5.25</c:v>
                </c:pt>
                <c:pt idx="10">
                  <c:v>5.25</c:v>
                </c:pt>
                <c:pt idx="11">
                  <c:v>5.25</c:v>
                </c:pt>
                <c:pt idx="12">
                  <c:v>5.25</c:v>
                </c:pt>
                <c:pt idx="13">
                  <c:v>5.25</c:v>
                </c:pt>
                <c:pt idx="14">
                  <c:v>5.25</c:v>
                </c:pt>
                <c:pt idx="15">
                  <c:v>5.25</c:v>
                </c:pt>
                <c:pt idx="16">
                  <c:v>5.25</c:v>
                </c:pt>
                <c:pt idx="17">
                  <c:v>5.25</c:v>
                </c:pt>
                <c:pt idx="18">
                  <c:v>5.25</c:v>
                </c:pt>
                <c:pt idx="19">
                  <c:v>5.25</c:v>
                </c:pt>
                <c:pt idx="20">
                  <c:v>5.25</c:v>
                </c:pt>
              </c:numCache>
            </c:numRef>
          </c:val>
          <c:extLst>
            <c:ext xmlns:c16="http://schemas.microsoft.com/office/drawing/2014/chart" uri="{C3380CC4-5D6E-409C-BE32-E72D297353CC}">
              <c16:uniqueId val="{00000000-454F-4EC0-9337-A8BDDF42A10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36473917322835"/>
          <c:y val="0.89666778319968654"/>
          <c:w val="0.10608686023622048"/>
          <c:h val="3.505713689163378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0.8193</cdr:y>
    </cdr:to>
    <cdr:sp macro="" textlink="">
      <cdr:nvSpPr>
        <cdr:cNvPr id="2" name="TextBox 5"/>
        <cdr:cNvSpPr txBox="1"/>
      </cdr:nvSpPr>
      <cdr:spPr>
        <a:xfrm xmlns:a="http://schemas.openxmlformats.org/drawingml/2006/main">
          <a:off x="3038313" y="4631427"/>
          <a:ext cx="936971" cy="23085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11/30/2021</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11/30/2021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capeatlanticresourcenet.org/" TargetMode="External"/><Relationship Id="rId7" Type="http://schemas.openxmlformats.org/officeDocument/2006/relationships/hyperlink" Target="https://www.unitedway.org/local/united-states/new-jersey/greater-philadelphia-southern-new-jersey-atlantic-cape-may-cumberland-count" TargetMode="External"/><Relationship Id="rId2" Type="http://schemas.openxmlformats.org/officeDocument/2006/relationships/slide" Target="../slides/slide87.xml"/><Relationship Id="rId1" Type="http://schemas.openxmlformats.org/officeDocument/2006/relationships/notesMaster" Target="../notesMasters/notesMaster1.xml"/><Relationship Id="rId6" Type="http://schemas.openxmlformats.org/officeDocument/2006/relationships/hyperlink" Target="http://mhaac.info/family-support-services.html" TargetMode="External"/><Relationship Id="rId5" Type="http://schemas.openxmlformats.org/officeDocument/2006/relationships/hyperlink" Target="https://www.centerffs.org/counties/atlantic-county" TargetMode="External"/><Relationship Id="rId4" Type="http://schemas.openxmlformats.org/officeDocument/2006/relationships/hyperlink" Target="http://www.jfsatlantic.or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11/30/2021</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Wildwood and Cape May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increase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in NJ. (Note that total county population size has not been accounted for in this indicator).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this county, children between the ages of 12-17 years old is the largest group.</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1.12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Lower township and Middle township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middling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nSpc>
                <a:spcPct val="107000"/>
              </a:lnSpc>
              <a:spcBef>
                <a:spcPts val="0"/>
              </a:spcBef>
              <a:spcAft>
                <a:spcPts val="0"/>
              </a:spcAft>
              <a:buFont typeface="Arial" panose="020B0604020202020204" pitchFamily="34" charset="0"/>
              <a:buChar char="•"/>
            </a:pPr>
            <a:r>
              <a:rPr lang="en-US" sz="1800" kern="1200" dirty="0">
                <a:effectLst/>
                <a:latin typeface="Calibri" panose="020F0502020204030204" pitchFamily="34" charset="0"/>
                <a:ea typeface="Calibri" panose="020F0502020204030204" pitchFamily="34" charset="0"/>
                <a:cs typeface="Calibri" panose="020F0502020204030204" pitchFamily="34" charset="0"/>
              </a:rPr>
              <a:t>The </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costliest</a:t>
            </a:r>
            <a:r>
              <a:rPr lang="en-US" sz="1800" kern="1200" dirty="0">
                <a:effectLst/>
                <a:latin typeface="Calibri" panose="020F0502020204030204" pitchFamily="34" charset="0"/>
                <a:ea typeface="Calibri" panose="020F0502020204030204" pitchFamily="34" charset="0"/>
                <a:cs typeface="Calibri" panose="020F0502020204030204" pitchFamily="34" charset="0"/>
              </a:rPr>
              <a:t> component in this county tends to be child care.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r>
              <a:rPr lang="en-US" sz="1800" kern="1200" dirty="0">
                <a:effectLst/>
                <a:latin typeface="Calibri" panose="020F0502020204030204" pitchFamily="34" charset="0"/>
                <a:ea typeface="Calibri" panose="020F0502020204030204" pitchFamily="34" charset="0"/>
                <a:cs typeface="Calibri" panose="020F0502020204030204" pitchFamily="34" charset="0"/>
              </a:rPr>
              <a:t> </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This monthly cost of living budget estimates how much income a family is likely to need (across 7 components) to attain a modest yet adequate standard of living.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p>
          <a:p>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2.5</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Woodbine and Wildwood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higher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remain mostly steady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2.8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Woodbine and Wildwood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slightly higher than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slightly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higher than the state average and is higher than the U.S. national average.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This county’s food insecurity rates have stayed about the same over the two years shown.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To accurately estimate the number of people who may be food insecure in every U.S. county and congressional district, Map the Meal Gap uses publicly available state and local data from the U.S. Census Bureau and Bureau of Labor Statistics on factors that research has shown to contribute to food insecurity. These factors include unemployment and poverty, as well as other demographic and household characteristics. In addition to measuring how pervasive the need is, the study also estimates the cost of a meal, and the amount of need among people who are food insecure.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decrease between 2015 and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vary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vary between 2016 and 2020.</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and pre-K median monthly childcare costs in this county tend to be on the low side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around as expected for infant, toddler and pre-K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shorter commute time to work as compared to the state average of 33.1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slightly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AllTransit score of the NJ counties. </a:t>
            </a:r>
          </a:p>
        </p:txBody>
      </p:sp>
      <p:sp>
        <p:nvSpPr>
          <p:cNvPr id="4" name="Slide Number Placeholder 3"/>
          <p:cNvSpPr>
            <a:spLocks noGrp="1"/>
          </p:cNvSpPr>
          <p:nvPr>
            <p:ph type="sldNum" sz="quarter" idx="10"/>
          </p:nvPr>
        </p:nvSpPr>
        <p:spPr/>
        <p:txBody>
          <a:bodyPr/>
          <a:lstStyle/>
          <a:p>
            <a:fld id="{2D8348A3-7091-4FB3-AE37-CB43F4A5F199}" type="slidenum">
              <a:rPr lang="en-US" smtClean="0"/>
              <a:t>39</a:t>
            </a:fld>
            <a:endParaRPr lang="en-US" dirty="0"/>
          </a:p>
        </p:txBody>
      </p:sp>
    </p:spTree>
    <p:extLst>
      <p:ext uri="{BB962C8B-B14F-4D97-AF65-F5344CB8AC3E}">
        <p14:creationId xmlns:p14="http://schemas.microsoft.com/office/powerpoint/2010/main" val="2807638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4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vary over time.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Municipality data available</a:t>
            </a:r>
            <a:r>
              <a:rPr lang="en-US" sz="1800" kern="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Chart 7.3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Wildwood Crest and North Wildwood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NJ Family Care Medicaid Participation by children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74.75% of Cape May County’s population has received at least one dose of the COVID-19 vaccination.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62.82% of Cape May County’s population has been fully vaccinated against COVID-19.  </a:t>
            </a:r>
            <a:endParaRPr lang="en-U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endParaRPr lang="en-US" sz="1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Symbol" panose="05050102010706020507" pitchFamily="18" charset="2"/>
              <a:buNone/>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Per the CDC, in general, people are considered fully vaccinated against COVID-19 two weeks after their second dose in a two-dose series, such as Pfizer-BioNTech or Moderna vaccines, or two weeks after a single-dose vaccine, such as Johnson &amp; Johnson.</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11183742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vary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 data is available for Cape May County.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Cape May and Salem Counties do not have individual data available. All counties with fewer than 100,000 persons </a:t>
            </a:r>
            <a:r>
              <a:rPr lang="en-US" sz="1200" kern="1200">
                <a:solidFill>
                  <a:schemeClr val="tx1"/>
                </a:solidFill>
                <a:effectLst/>
                <a:latin typeface="+mn-lt"/>
                <a:ea typeface="+mn-ea"/>
                <a:cs typeface="+mn-cs"/>
              </a:rPr>
              <a:t>are combined </a:t>
            </a:r>
            <a:r>
              <a:rPr lang="en-US" sz="1200" kern="1200" dirty="0">
                <a:solidFill>
                  <a:schemeClr val="tx1"/>
                </a:solidFill>
                <a:effectLst/>
                <a:latin typeface="+mn-lt"/>
                <a:ea typeface="+mn-ea"/>
                <a:cs typeface="+mn-cs"/>
              </a:rPr>
              <a:t>under the label "Unidentified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Calculated as the number of births that occur to mothers who, on their child's birth certificate, reported receiving prenatal care only in the third trimester of their pregnancy, or who reported receiving no prenatal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higher than the state's rate in the winter, and slightly lower in the summer.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higher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high school graduation rate of the NJ counties.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highlight>
                  <a:srgbClr val="FFFF00"/>
                </a:highlight>
                <a:latin typeface="Calibri" panose="020F0502020204030204" pitchFamily="34" charset="0"/>
                <a:ea typeface="Calibri" panose="020F0502020204030204" pitchFamily="34" charset="0"/>
              </a:rPr>
              <a:t>In this county, the high school graduation rate has tended to remain mostly steady over time.</a:t>
            </a:r>
            <a:r>
              <a:rPr lang="en-US" sz="1800" dirty="0">
                <a:effectLst/>
                <a:latin typeface="Calibri" panose="020F0502020204030204" pitchFamily="34" charset="0"/>
                <a:ea typeface="Calibri" panose="020F0502020204030204" pitchFamily="34" charset="0"/>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vary over time, and is generally above the rate for NJ.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remain mostly steady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vary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harassment and assault.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each NJ county, except for Cape May, men tend to have higher annual incomes than women.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varied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varied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 about $5K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67</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(2018 to 2019), 10 counties experienced an increase in the percentage of suspected opioid deaths (positive percentages), while the remaining 11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37.21% change indicates an increase in suspected overdose deaths across 2018 to 2019.</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2015 and 2019, the number of suspected opioid deaths in this county has tended to vary.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heroin usage.</a:t>
            </a:r>
          </a:p>
          <a:p>
            <a:r>
              <a:rPr lang="en-US" sz="1200" kern="1200" dirty="0">
                <a:solidFill>
                  <a:schemeClr val="tx1"/>
                </a:solidFill>
                <a:effectLst/>
                <a:latin typeface="+mn-lt"/>
                <a:ea typeface="+mn-ea"/>
                <a:cs typeface="+mn-cs"/>
              </a:rPr>
              <a:t> </a:t>
            </a:r>
          </a:p>
          <a:p>
            <a:pPr marL="0" marR="0">
              <a:lnSpc>
                <a:spcPct val="107000"/>
              </a:lnSpc>
              <a:spcBef>
                <a:spcPts val="0"/>
              </a:spcBef>
              <a:spcAft>
                <a:spcPts val="0"/>
              </a:spcAft>
            </a:pPr>
            <a:r>
              <a:rPr lang="en-US" sz="18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Note:</a:t>
            </a: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Data in chart is in terms of county residents not treatment sites.</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highlight>
                  <a:srgbClr val="FFFF00"/>
                </a:highlight>
                <a:latin typeface="Calibri" panose="020F0502020204030204" pitchFamily="34" charset="0"/>
                <a:ea typeface="Calibri" panose="020F0502020204030204" pitchFamily="34" charset="0"/>
              </a:rPr>
              <a:t>This statewide Substance Abuse Overview provides statistics on substance abuse treatment in New Jersey for calendar year 2020. In 2020, there were 82,254 treatment admissions and 83,994 discharges reported to the New Jersey Department of Health, Division of Mental Health and Addiction Services by substance abuse treatment providers. These data were submitted through the web-based New Jersey Substance Abuse Monitoring System (NJSAMS). This report is based on the information provided in the July 2021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emergency services.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71</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frequency of reported symptoms of mental health distress were not available for most races/ethnicities.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highest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increase over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this county, </a:t>
            </a:r>
            <a:r>
              <a:rPr lang="en-US" sz="1800" kern="1200" dirty="0">
                <a:solidFill>
                  <a:schemeClr val="tx1"/>
                </a:solidFill>
                <a:effectLst/>
                <a:latin typeface="+mn-lt"/>
                <a:ea typeface="+mn-ea"/>
                <a:cs typeface="+mn-cs"/>
              </a:rPr>
              <a:t>reported diagnosed depression rates were not available for most races/ethnicities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Diagnosed depression was reported by Women at a higher rate as compared to Men.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White residents, and lower proportions of Black/African American, American Indian/Alaska Native, Asian, “Other” minority, and Hispanic/Latino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78</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lowest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lowest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At the point in time of December 31, 2020, this county had the 5</a:t>
            </a:r>
            <a:r>
              <a:rPr lang="en-US" sz="1200" baseline="300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a:t>
            </a: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lowest number of children served by CP&amp;P of NJ counties. (Note that county population size has not been accounted for in this indicator).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228600" algn="l"/>
                <a:tab pos="4572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The number of children served (from workbook and the data table behind graph 14.1):</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228600" algn="l"/>
                <a:tab pos="9144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In-home:  520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Arial" panose="020B0604020202020204" pitchFamily="34" charset="0"/>
              <a:buChar char=""/>
              <a:tabLst>
                <a:tab pos="228600" algn="l"/>
                <a:tab pos="914400" algn="l"/>
              </a:tabLs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Out-of-home placement: 82</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In NJ, the numbers of children served: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27,332 (in-home); 3,717 (out-of-home placement); 31,049 (total)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b="1"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Note</a:t>
            </a:r>
            <a:r>
              <a:rPr lang="en-US" sz="1200" dirty="0">
                <a:effectLst/>
                <a:highlight>
                  <a:srgbClr val="FFFF00"/>
                </a:highlight>
                <a:latin typeface="Calibri" panose="020F0502020204030204" pitchFamily="34" charset="0"/>
                <a:ea typeface="Calibri" panose="020F0502020204030204" pitchFamily="34" charset="0"/>
                <a:cs typeface="Calibri" panose="020F0502020204030204" pitchFamily="34" charset="0"/>
              </a:rPr>
              <a:t>: As this data is from a single point-in-time (last day of the 2020 calendar year) the number of children served in total across the full year by CP&amp;P would be higher.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84</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each year, the number of children in CP&amp;P out-of-home placements was lower in 2020 as compared to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2020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r>
              <a:rPr lang="en-US" sz="1200" kern="1200" dirty="0">
                <a:solidFill>
                  <a:schemeClr val="tx1"/>
                </a:solidFill>
                <a:effectLst/>
                <a:latin typeface="+mn-lt"/>
                <a:ea typeface="+mn-ea"/>
                <a:cs typeface="+mn-cs"/>
              </a:rPr>
              <a:t> </a:t>
            </a:r>
          </a:p>
          <a:p>
            <a:pPr defTabSz="904046">
              <a:defRPr/>
            </a:pPr>
            <a:r>
              <a:rPr lang="en-US" b="1" dirty="0"/>
              <a:t>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https://www.capeatlanticresourcenet.org/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http://www.jfsatlantic.org/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https://www.centerffs.org/</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http://mhaac.info/family-support-services.html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https://www.unitedway.org/local/united-states/new-jersey/greater-philadelphia-southern-new-jersey-atlantic-cape-may-cumberland-count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2451139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proportions of residents has remained fairly steady by race/ethnicity.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rate (per 1,000 households) of same sex couples in this county is the 8</a:t>
            </a:r>
            <a:r>
              <a:rPr lang="en-US" baseline="30000" dirty="0"/>
              <a:t>th</a:t>
            </a:r>
            <a:r>
              <a:rPr lang="en-US" dirty="0"/>
              <a:t> lowest of NJ counties.</a:t>
            </a:r>
          </a:p>
        </p:txBody>
      </p:sp>
      <p:sp>
        <p:nvSpPr>
          <p:cNvPr id="4" name="Slide Number Placeholder 3"/>
          <p:cNvSpPr>
            <a:spLocks noGrp="1"/>
          </p:cNvSpPr>
          <p:nvPr>
            <p:ph type="sldNum" sz="quarter" idx="10"/>
          </p:nvPr>
        </p:nvSpPr>
        <p:spPr/>
        <p:txBody>
          <a:bodyPr/>
          <a:lstStyle/>
          <a:p>
            <a:fld id="{2D8348A3-7091-4FB3-AE37-CB43F4A5F199}" type="slidenum">
              <a:rPr lang="en-US" smtClean="0"/>
              <a:t>89</a:t>
            </a:fld>
            <a:endParaRPr lang="en-US" dirty="0"/>
          </a:p>
        </p:txBody>
      </p:sp>
    </p:spTree>
    <p:extLst>
      <p:ext uri="{BB962C8B-B14F-4D97-AF65-F5344CB8AC3E}">
        <p14:creationId xmlns:p14="http://schemas.microsoft.com/office/powerpoint/2010/main" val="161544642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r>
              <a:rPr lang="en-US" sz="1200" kern="1200" dirty="0">
                <a:solidFill>
                  <a:schemeClr val="tx1"/>
                </a:solidFill>
                <a:effectLst/>
                <a:latin typeface="+mn-lt"/>
                <a:ea typeface="+mn-ea"/>
                <a:cs typeface="+mn-cs"/>
              </a:rPr>
              <a:t> </a:t>
            </a:r>
          </a:p>
          <a:p>
            <a:r>
              <a:rPr lang="en-US" b="1" dirty="0"/>
              <a:t>Sources include: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15.2. </a:t>
            </a:r>
            <a:r>
              <a:rPr lang="en-US" sz="1200" u="sng" kern="1200" dirty="0">
                <a:solidFill>
                  <a:schemeClr val="tx1"/>
                </a:solidFill>
                <a:effectLst/>
                <a:latin typeface="+mn-lt"/>
                <a:ea typeface="+mn-ea"/>
                <a:cs typeface="+mn-cs"/>
              </a:rPr>
              <a:t>https://www.probononj.org/ProviderDirectory.aspx</a:t>
            </a:r>
            <a:endParaRPr lang="en-US" sz="1200" kern="1200" dirty="0">
              <a:solidFill>
                <a:schemeClr val="tx1"/>
              </a:solidFill>
              <a:effectLst/>
              <a:latin typeface="+mn-lt"/>
              <a:ea typeface="+mn-ea"/>
              <a:cs typeface="+mn-cs"/>
            </a:endParaRPr>
          </a:p>
          <a:p>
            <a:pPr defTabSz="904046">
              <a:defRPr/>
            </a:pPr>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259303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index of Black/White residential segregation of the NJ counties.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effectLst/>
                <a:highlight>
                  <a:srgbClr val="FFFF00"/>
                </a:highlight>
                <a:latin typeface="Calibri" panose="020F0502020204030204" pitchFamily="34" charset="0"/>
                <a:ea typeface="Calibri" panose="020F0502020204030204" pitchFamily="34" charset="0"/>
              </a:rPr>
              <a:t>The Black/White residential segregation index in this county tended to vary over time.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13.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17.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150810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Cape May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Box 14">
            <a:extLst>
              <a:ext uri="{FF2B5EF4-FFF2-40B4-BE49-F238E27FC236}">
                <a16:creationId xmlns:a16="http://schemas.microsoft.com/office/drawing/2014/main" id="{6EEF78B2-4F4D-44E5-A199-7D36C5685C4E}"/>
              </a:ext>
            </a:extLst>
          </p:cNvPr>
          <p:cNvSpPr txBox="1"/>
          <p:nvPr userDrawn="1"/>
        </p:nvSpPr>
        <p:spPr>
          <a:xfrm>
            <a:off x="530108" y="436401"/>
            <a:ext cx="112319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Cape May</a:t>
            </a:r>
          </a:p>
          <a:p>
            <a:r>
              <a:rPr lang="en-US" dirty="0">
                <a:latin typeface="Franklin Gothic Medium Cond" panose="020B0606030402020204" pitchFamily="34" charset="0"/>
              </a:rPr>
              <a:t>County</a:t>
            </a:r>
          </a:p>
        </p:txBody>
      </p:sp>
      <p:pic>
        <p:nvPicPr>
          <p:cNvPr id="8" name="Picture 2">
            <a:extLst>
              <a:ext uri="{FF2B5EF4-FFF2-40B4-BE49-F238E27FC236}">
                <a16:creationId xmlns:a16="http://schemas.microsoft.com/office/drawing/2014/main" id="{59AEA3AD-1ECB-4B1D-AFE2-328C42EF235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6405" y="130908"/>
            <a:ext cx="48319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11" name="TextBox 14">
            <a:extLst>
              <a:ext uri="{FF2B5EF4-FFF2-40B4-BE49-F238E27FC236}">
                <a16:creationId xmlns:a16="http://schemas.microsoft.com/office/drawing/2014/main" id="{D8BC9926-F3A0-41B0-8E63-886B97E99193}"/>
              </a:ext>
            </a:extLst>
          </p:cNvPr>
          <p:cNvSpPr txBox="1"/>
          <p:nvPr userDrawn="1"/>
        </p:nvSpPr>
        <p:spPr>
          <a:xfrm>
            <a:off x="530108" y="436401"/>
            <a:ext cx="112319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Cape May</a:t>
            </a:r>
          </a:p>
          <a:p>
            <a:r>
              <a:rPr lang="en-US" dirty="0">
                <a:latin typeface="Franklin Gothic Medium Cond" panose="020B0606030402020204" pitchFamily="34" charset="0"/>
              </a:rPr>
              <a:t>County</a:t>
            </a:r>
          </a:p>
        </p:txBody>
      </p:sp>
      <p:pic>
        <p:nvPicPr>
          <p:cNvPr id="12" name="Picture 2">
            <a:extLst>
              <a:ext uri="{FF2B5EF4-FFF2-40B4-BE49-F238E27FC236}">
                <a16:creationId xmlns:a16="http://schemas.microsoft.com/office/drawing/2014/main" id="{F537B13D-4621-400F-8C3C-0F58FBA7767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6405" y="130908"/>
            <a:ext cx="48319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8" name="Picture 2">
            <a:extLst>
              <a:ext uri="{FF2B5EF4-FFF2-40B4-BE49-F238E27FC236}">
                <a16:creationId xmlns:a16="http://schemas.microsoft.com/office/drawing/2014/main" id="{E5A632C6-74C5-45C4-B8B8-DB9D236A4A2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38200" y="955887"/>
            <a:ext cx="778110" cy="1472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10" name="Picture 2">
            <a:extLst>
              <a:ext uri="{FF2B5EF4-FFF2-40B4-BE49-F238E27FC236}">
                <a16:creationId xmlns:a16="http://schemas.microsoft.com/office/drawing/2014/main" id="{6C1773D6-5A32-4BB9-B239-E9C7A4BCFA12}"/>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418175" y="4426099"/>
            <a:ext cx="811425" cy="1535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8" name="Picture 2">
            <a:extLst>
              <a:ext uri="{FF2B5EF4-FFF2-40B4-BE49-F238E27FC236}">
                <a16:creationId xmlns:a16="http://schemas.microsoft.com/office/drawing/2014/main" id="{B0542D01-EC62-43C5-B7D0-E51968778C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43000" y="457200"/>
            <a:ext cx="819150" cy="155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8" name="Picture 2">
            <a:extLst>
              <a:ext uri="{FF2B5EF4-FFF2-40B4-BE49-F238E27FC236}">
                <a16:creationId xmlns:a16="http://schemas.microsoft.com/office/drawing/2014/main" id="{61019C2D-E86F-4846-9181-42CB125B5ABF}"/>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02794" y="417084"/>
            <a:ext cx="860690" cy="1628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9" name="Picture 2">
            <a:extLst>
              <a:ext uri="{FF2B5EF4-FFF2-40B4-BE49-F238E27FC236}">
                <a16:creationId xmlns:a16="http://schemas.microsoft.com/office/drawing/2014/main" id="{AF4383D4-B363-4AFD-B570-0F59DD815D7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240496" y="2609393"/>
            <a:ext cx="866207" cy="1639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2">
            <a:extLst>
              <a:ext uri="{FF2B5EF4-FFF2-40B4-BE49-F238E27FC236}">
                <a16:creationId xmlns:a16="http://schemas.microsoft.com/office/drawing/2014/main" id="{66721A11-7029-4733-9BD6-430C3D3D8C3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40771" y="455184"/>
            <a:ext cx="900957" cy="1704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2">
            <a:extLst>
              <a:ext uri="{FF2B5EF4-FFF2-40B4-BE49-F238E27FC236}">
                <a16:creationId xmlns:a16="http://schemas.microsoft.com/office/drawing/2014/main" id="{69179750-0C7E-430A-928B-667B936BE6CE}"/>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1651" y="390248"/>
            <a:ext cx="780158" cy="147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7" name="Picture 2">
            <a:extLst>
              <a:ext uri="{FF2B5EF4-FFF2-40B4-BE49-F238E27FC236}">
                <a16:creationId xmlns:a16="http://schemas.microsoft.com/office/drawing/2014/main" id="{0BDA42F3-3D40-423A-955B-40E181303E3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42407" y="4914641"/>
            <a:ext cx="780158" cy="147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530108" y="436401"/>
            <a:ext cx="112319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Cape May</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9" name="Picture 2">
            <a:extLst>
              <a:ext uri="{FF2B5EF4-FFF2-40B4-BE49-F238E27FC236}">
                <a16:creationId xmlns:a16="http://schemas.microsoft.com/office/drawing/2014/main" id="{B7E29F7F-E836-475F-AD97-D3D480B98C7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6405" y="130908"/>
            <a:ext cx="48319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2" name="Picture 2">
            <a:extLst>
              <a:ext uri="{FF2B5EF4-FFF2-40B4-BE49-F238E27FC236}">
                <a16:creationId xmlns:a16="http://schemas.microsoft.com/office/drawing/2014/main" id="{A5503A0E-D43F-4393-A357-CEA4CD694AE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14670" y="4852948"/>
            <a:ext cx="780158" cy="147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13" name="Picture 2">
            <a:extLst>
              <a:ext uri="{FF2B5EF4-FFF2-40B4-BE49-F238E27FC236}">
                <a16:creationId xmlns:a16="http://schemas.microsoft.com/office/drawing/2014/main" id="{0D565D0D-E2B4-4306-9824-3091E70B247E}"/>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874925" y="418662"/>
            <a:ext cx="780158" cy="147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9" name="Picture 2">
            <a:extLst>
              <a:ext uri="{FF2B5EF4-FFF2-40B4-BE49-F238E27FC236}">
                <a16:creationId xmlns:a16="http://schemas.microsoft.com/office/drawing/2014/main" id="{30D23B44-E335-4FEE-B09A-4CF508AD268C}"/>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94221" y="280408"/>
            <a:ext cx="780158" cy="147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1" name="Picture 2">
            <a:extLst>
              <a:ext uri="{FF2B5EF4-FFF2-40B4-BE49-F238E27FC236}">
                <a16:creationId xmlns:a16="http://schemas.microsoft.com/office/drawing/2014/main" id="{B6D7954D-1B55-4039-B37A-7C3E5F0C48D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17717" y="435890"/>
            <a:ext cx="780158" cy="147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2" name="Picture 2">
            <a:extLst>
              <a:ext uri="{FF2B5EF4-FFF2-40B4-BE49-F238E27FC236}">
                <a16:creationId xmlns:a16="http://schemas.microsoft.com/office/drawing/2014/main" id="{38A1ADFA-990C-4BF7-A09E-3D4377874C3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501816" y="745466"/>
            <a:ext cx="780158" cy="147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4" name="Picture 2">
            <a:extLst>
              <a:ext uri="{FF2B5EF4-FFF2-40B4-BE49-F238E27FC236}">
                <a16:creationId xmlns:a16="http://schemas.microsoft.com/office/drawing/2014/main" id="{83DC85E2-74B7-415C-9018-C23AA1CFA5A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023400" y="478908"/>
            <a:ext cx="780158" cy="147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9" name="Picture 2">
            <a:extLst>
              <a:ext uri="{FF2B5EF4-FFF2-40B4-BE49-F238E27FC236}">
                <a16:creationId xmlns:a16="http://schemas.microsoft.com/office/drawing/2014/main" id="{F45A886F-43ED-4880-B802-F25230B1463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73979" y="346303"/>
            <a:ext cx="780158" cy="147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9" name="Picture 2">
            <a:extLst>
              <a:ext uri="{FF2B5EF4-FFF2-40B4-BE49-F238E27FC236}">
                <a16:creationId xmlns:a16="http://schemas.microsoft.com/office/drawing/2014/main" id="{D4079D2B-22C2-42D0-9250-F729174154C6}"/>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65233" y="391992"/>
            <a:ext cx="780158" cy="147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10" name="Picture 2">
            <a:extLst>
              <a:ext uri="{FF2B5EF4-FFF2-40B4-BE49-F238E27FC236}">
                <a16:creationId xmlns:a16="http://schemas.microsoft.com/office/drawing/2014/main" id="{59605415-09A7-4484-842F-D768A61BF04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819000" y="297990"/>
            <a:ext cx="780158" cy="147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4498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7" name="Picture 6">
            <a:extLst>
              <a:ext uri="{FF2B5EF4-FFF2-40B4-BE49-F238E27FC236}">
                <a16:creationId xmlns:a16="http://schemas.microsoft.com/office/drawing/2014/main" id="{2FE670A5-A0F0-4972-A297-0673431946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927"/>
            <a:ext cx="12188952" cy="6858000"/>
          </a:xfrm>
          <a:prstGeom prst="rect">
            <a:avLst/>
          </a:prstGeom>
        </p:spPr>
      </p:pic>
      <p:pic>
        <p:nvPicPr>
          <p:cNvPr id="8" name="Picture 7">
            <a:extLst>
              <a:ext uri="{FF2B5EF4-FFF2-40B4-BE49-F238E27FC236}">
                <a16:creationId xmlns:a16="http://schemas.microsoft.com/office/drawing/2014/main" id="{B4F8797E-0CD6-4CC6-87E5-0AE22FF5D1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DC2364A2-C757-48C6-AA67-5B6F7FC57654}"/>
              </a:ext>
            </a:extLst>
          </p:cNvPr>
          <p:cNvSpPr txBox="1"/>
          <p:nvPr userDrawn="1"/>
        </p:nvSpPr>
        <p:spPr>
          <a:xfrm>
            <a:off x="2022469" y="1067316"/>
            <a:ext cx="2320932" cy="1323439"/>
          </a:xfrm>
          <a:prstGeom prst="rect">
            <a:avLst/>
          </a:prstGeom>
          <a:noFill/>
        </p:spPr>
        <p:txBody>
          <a:bodyPr wrap="square" rtlCol="0">
            <a:spAutoFit/>
          </a:bodyPr>
          <a:lstStyle/>
          <a:p>
            <a:r>
              <a:rPr lang="en-US" sz="4000" b="1" dirty="0">
                <a:latin typeface="Franklin Gothic Medium Cond" panose="020B0606030402020204" pitchFamily="34" charset="0"/>
              </a:rPr>
              <a:t>Community Resources</a:t>
            </a:r>
          </a:p>
        </p:txBody>
      </p:sp>
      <p:pic>
        <p:nvPicPr>
          <p:cNvPr id="9" name="Picture 2">
            <a:extLst>
              <a:ext uri="{FF2B5EF4-FFF2-40B4-BE49-F238E27FC236}">
                <a16:creationId xmlns:a16="http://schemas.microsoft.com/office/drawing/2014/main" id="{22935141-0BCE-4604-8192-7FBE827A3BF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11656" y="950484"/>
            <a:ext cx="780158" cy="1476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4205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278642"/>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Median monthly childcare cost </a:t>
            </a:r>
            <a:r>
              <a:rPr lang="en-US" sz="1400" b="1" dirty="0">
                <a:ea typeface="+mn-lt"/>
                <a:cs typeface="+mn-lt"/>
              </a:rPr>
              <a:t>($) </a:t>
            </a:r>
            <a:r>
              <a:rPr lang="en-US" sz="1400" b="1" dirty="0"/>
              <a:t>of center-based care by age of child </a:t>
            </a:r>
            <a:endParaRPr lang="en-US" sz="1400" dirty="0"/>
          </a:p>
          <a:p>
            <a:pPr lvl="1"/>
            <a:r>
              <a:rPr lang="en-US" sz="1400" dirty="0"/>
              <a:t>5.2: </a:t>
            </a:r>
            <a:r>
              <a:rPr lang="en-US" sz="1400" b="1" dirty="0">
                <a:ea typeface="+mn-lt"/>
                <a:cs typeface="+mn-lt"/>
              </a:rPr>
              <a:t>Median monthly childcare cost ($) compared with average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10" name="TextBox 14">
            <a:extLst>
              <a:ext uri="{FF2B5EF4-FFF2-40B4-BE49-F238E27FC236}">
                <a16:creationId xmlns:a16="http://schemas.microsoft.com/office/drawing/2014/main" id="{27ED2DED-EB51-4912-8C94-EAAF7B2A6701}"/>
              </a:ext>
            </a:extLst>
          </p:cNvPr>
          <p:cNvSpPr txBox="1"/>
          <p:nvPr userDrawn="1"/>
        </p:nvSpPr>
        <p:spPr>
          <a:xfrm>
            <a:off x="530108" y="436401"/>
            <a:ext cx="112319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Cape May</a:t>
            </a:r>
          </a:p>
          <a:p>
            <a:r>
              <a:rPr lang="en-US" dirty="0">
                <a:latin typeface="Franklin Gothic Medium Cond" panose="020B0606030402020204" pitchFamily="34" charset="0"/>
              </a:rPr>
              <a:t>County</a:t>
            </a:r>
          </a:p>
        </p:txBody>
      </p:sp>
      <p:pic>
        <p:nvPicPr>
          <p:cNvPr id="11" name="Picture 2">
            <a:extLst>
              <a:ext uri="{FF2B5EF4-FFF2-40B4-BE49-F238E27FC236}">
                <a16:creationId xmlns:a16="http://schemas.microsoft.com/office/drawing/2014/main" id="{A9DC2AEC-15C3-4E6B-95C8-D91535B433D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6405" y="130908"/>
            <a:ext cx="48319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r>
              <a:rPr lang="en-US" sz="1200" dirty="0"/>
              <a:t>6.4: </a:t>
            </a:r>
            <a:r>
              <a:rPr lang="en-US" sz="1200" b="1" dirty="0"/>
              <a:t>AllTransit™ Performance Score (by county)</a:t>
            </a:r>
            <a:endParaRPr lang="en-US" sz="1200" b="1" dirty="0">
              <a:solidFill>
                <a:srgbClr val="C00000"/>
              </a:solidFill>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a:t>
            </a:r>
            <a:r>
              <a:rPr lang="en-US" sz="1200" b="1" dirty="0">
                <a:cs typeface="Calibri"/>
              </a:rPr>
              <a:t> COVID-19 vaccination rates in NJ (by county)</a:t>
            </a:r>
            <a:endParaRPr lang="en-US" sz="1200" dirty="0"/>
          </a:p>
          <a:p>
            <a:pPr lvl="1"/>
            <a:r>
              <a:rPr lang="en-US" sz="1200" dirty="0"/>
              <a:t>7.6: </a:t>
            </a:r>
            <a:r>
              <a:rPr lang="en-US" sz="1200" b="1" dirty="0"/>
              <a:t>Children meeting all immunization requirements (%) in NJ (by county)</a:t>
            </a:r>
            <a:endParaRPr lang="en-US" sz="1200" b="1" dirty="0">
              <a:cs typeface="Calibri"/>
            </a:endParaRPr>
          </a:p>
          <a:p>
            <a:pPr lvl="1"/>
            <a:r>
              <a:rPr lang="en-US" sz="1200" dirty="0"/>
              <a:t>7.7: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7.8: L</a:t>
            </a:r>
            <a:r>
              <a:rPr lang="en-US" sz="1200" b="1" dirty="0"/>
              <a:t>ate or lack of prenatal care reports (#)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unemployment rate from Sept 2020-Aug</a:t>
            </a:r>
            <a:r>
              <a:rPr lang="en-US" sz="1200" b="1" baseline="0" dirty="0"/>
              <a:t> 2021</a:t>
            </a:r>
            <a:r>
              <a:rPr lang="en-US" sz="1200" b="1" dirty="0"/>
              <a:t>: state and county comparison (unadjusted)</a:t>
            </a:r>
          </a:p>
          <a:p>
            <a:pPr lvl="1"/>
            <a:r>
              <a:rPr lang="en-US" sz="1200" dirty="0"/>
              <a:t>8.2: </a:t>
            </a:r>
            <a:r>
              <a:rPr lang="en-US" sz="1200" b="1" dirty="0"/>
              <a:t>Median unemployment rates,</a:t>
            </a:r>
            <a:r>
              <a:rPr lang="en-US" sz="1200" b="1" baseline="0" dirty="0"/>
              <a:t> Sept 2020-Aug 2021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graduation rates (by county)</a:t>
            </a:r>
          </a:p>
          <a:p>
            <a:pPr lvl="1"/>
            <a:r>
              <a:rPr lang="en-US" sz="1200" dirty="0">
                <a:cs typeface="Calibri"/>
              </a:rPr>
              <a:t>8.6: </a:t>
            </a:r>
            <a:r>
              <a:rPr lang="en-US" sz="1200" b="1" dirty="0">
                <a:cs typeface="Calibri"/>
              </a:rPr>
              <a:t>High school graduation rates, over time, in county</a:t>
            </a:r>
            <a:endParaRPr lang="en-US" sz="1400" b="1" dirty="0">
              <a:solidFill>
                <a:srgbClr val="C00000"/>
              </a:solidFill>
            </a:endParaRPr>
          </a:p>
          <a:p>
            <a:pPr lvl="1"/>
            <a:r>
              <a:rPr lang="en-US" sz="1400" b="1" dirty="0">
                <a:solidFill>
                  <a:srgbClr val="C00000"/>
                </a:solidFill>
              </a:rPr>
              <a:t>Broadband Access</a:t>
            </a:r>
            <a:endParaRPr lang="en-US" sz="1400" b="1" dirty="0">
              <a:cs typeface="Calibri"/>
            </a:endParaRPr>
          </a:p>
          <a:p>
            <a:pPr lvl="1"/>
            <a:r>
              <a:rPr lang="en-US" sz="1200" dirty="0">
                <a:cs typeface="Calibri"/>
              </a:rPr>
              <a:t>8.7: </a:t>
            </a:r>
            <a:r>
              <a:rPr lang="en-US" sz="1200" b="1" dirty="0">
                <a:cs typeface="Calibri"/>
              </a:rPr>
              <a:t>Percentage of households with broadband access (by county)</a:t>
            </a:r>
          </a:p>
          <a:p>
            <a:pPr lvl="1"/>
            <a:r>
              <a:rPr lang="en-US" sz="1200" dirty="0">
                <a:cs typeface="Calibri"/>
              </a:rPr>
              <a:t>8.8: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10" name="TextBox 14">
            <a:extLst>
              <a:ext uri="{FF2B5EF4-FFF2-40B4-BE49-F238E27FC236}">
                <a16:creationId xmlns:a16="http://schemas.microsoft.com/office/drawing/2014/main" id="{7E134983-BE38-4B95-BFE0-F3BCAD1B47DC}"/>
              </a:ext>
            </a:extLst>
          </p:cNvPr>
          <p:cNvSpPr txBox="1"/>
          <p:nvPr userDrawn="1"/>
        </p:nvSpPr>
        <p:spPr>
          <a:xfrm>
            <a:off x="530108" y="436401"/>
            <a:ext cx="112319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Cape May</a:t>
            </a:r>
          </a:p>
          <a:p>
            <a:r>
              <a:rPr lang="en-US" dirty="0">
                <a:latin typeface="Franklin Gothic Medium Cond" panose="020B0606030402020204" pitchFamily="34" charset="0"/>
              </a:rPr>
              <a:t>County</a:t>
            </a:r>
          </a:p>
        </p:txBody>
      </p:sp>
      <p:pic>
        <p:nvPicPr>
          <p:cNvPr id="11" name="Picture 2">
            <a:extLst>
              <a:ext uri="{FF2B5EF4-FFF2-40B4-BE49-F238E27FC236}">
                <a16:creationId xmlns:a16="http://schemas.microsoft.com/office/drawing/2014/main" id="{DE1D2DD2-5204-473C-9EB6-5D00047A3352}"/>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6405" y="130908"/>
            <a:ext cx="48319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109091"/>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400" b="1" dirty="0">
                <a:solidFill>
                  <a:srgbClr val="C00000"/>
                </a:solidFill>
              </a:rPr>
              <a:t>Violent Crimes</a:t>
            </a:r>
            <a:endParaRPr lang="en-US" sz="14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400" b="1" dirty="0">
                <a:solidFill>
                  <a:srgbClr val="C00000"/>
                </a:solidFill>
              </a:rPr>
              <a:t>Juveniles</a:t>
            </a:r>
            <a:endParaRPr lang="en-US" sz="14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400" b="1" dirty="0">
                <a:solidFill>
                  <a:srgbClr val="C00000"/>
                </a:solidFill>
              </a:rPr>
              <a:t>Social</a:t>
            </a:r>
            <a:r>
              <a:rPr lang="en-US" sz="1200" b="1" dirty="0">
                <a:solidFill>
                  <a:srgbClr val="C00000"/>
                </a:solidFill>
              </a:rPr>
              <a:t>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endParaRPr lang="en-US" sz="1400" b="1" dirty="0">
              <a:solidFill>
                <a:srgbClr val="C00000"/>
              </a:solidFill>
              <a:cs typeface="Calibri"/>
            </a:endParaRPr>
          </a:p>
          <a:p>
            <a:pPr lvl="1"/>
            <a:r>
              <a:rPr lang="en-US" sz="1200" dirty="0"/>
              <a:t>10.1:: </a:t>
            </a:r>
            <a:r>
              <a:rPr lang="en-US" sz="1200" b="1" dirty="0"/>
              <a:t>Domestic violence incidents (# reported) in NJ (by county)</a:t>
            </a:r>
            <a:endParaRPr lang="en-US" sz="1200" b="1" dirty="0">
              <a:cs typeface="Calibri"/>
            </a:endParaRPr>
          </a:p>
          <a:p>
            <a:pPr lvl="1"/>
            <a:r>
              <a:rPr lang="en-US" sz="1200" dirty="0"/>
              <a:t>10.2: </a:t>
            </a:r>
            <a:r>
              <a:rPr lang="en-US" sz="1200" b="1" dirty="0"/>
              <a:t>Domestic violence incidents (# reported) over time </a:t>
            </a:r>
            <a:endParaRPr lang="en-US" sz="1200" b="1" dirty="0">
              <a:cs typeface="Calibri"/>
            </a:endParaRPr>
          </a:p>
          <a:p>
            <a:pPr lvl="1"/>
            <a:r>
              <a:rPr lang="en-US" sz="1200" dirty="0"/>
              <a:t>10.3: </a:t>
            </a:r>
            <a:r>
              <a:rPr lang="en-US" sz="1200" b="1" dirty="0"/>
              <a:t>Domestic violence offenses by type (#) in NJ </a:t>
            </a:r>
          </a:p>
          <a:p>
            <a:pPr lvl="1"/>
            <a:r>
              <a:rPr lang="en-US" sz="1200" dirty="0"/>
              <a:t>10.4: </a:t>
            </a:r>
            <a:r>
              <a:rPr lang="en-US" sz="1200" b="1" dirty="0"/>
              <a:t>Median income ($) by sex in NJ (by county) </a:t>
            </a:r>
          </a:p>
          <a:p>
            <a:pPr lvl="1"/>
            <a:r>
              <a:rPr lang="en-US" sz="1200" dirty="0"/>
              <a:t>10.5: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10" name="TextBox 14">
            <a:extLst>
              <a:ext uri="{FF2B5EF4-FFF2-40B4-BE49-F238E27FC236}">
                <a16:creationId xmlns:a16="http://schemas.microsoft.com/office/drawing/2014/main" id="{B9A09696-05A3-487A-AB06-6389B0653F76}"/>
              </a:ext>
            </a:extLst>
          </p:cNvPr>
          <p:cNvSpPr txBox="1"/>
          <p:nvPr userDrawn="1"/>
        </p:nvSpPr>
        <p:spPr>
          <a:xfrm>
            <a:off x="530108" y="436401"/>
            <a:ext cx="112319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Cape May</a:t>
            </a:r>
          </a:p>
          <a:p>
            <a:r>
              <a:rPr lang="en-US" dirty="0">
                <a:latin typeface="Franklin Gothic Medium Cond" panose="020B0606030402020204" pitchFamily="34" charset="0"/>
              </a:rPr>
              <a:t>County</a:t>
            </a:r>
          </a:p>
        </p:txBody>
      </p:sp>
      <p:pic>
        <p:nvPicPr>
          <p:cNvPr id="11" name="Picture 2">
            <a:extLst>
              <a:ext uri="{FF2B5EF4-FFF2-40B4-BE49-F238E27FC236}">
                <a16:creationId xmlns:a16="http://schemas.microsoft.com/office/drawing/2014/main" id="{9729E2D2-5BB7-4D58-8CA6-00EBF52AD390}"/>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6405" y="130908"/>
            <a:ext cx="48319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41032" y="646331"/>
            <a:ext cx="8305800" cy="6555641"/>
          </a:xfrm>
          <a:prstGeom prst="rect">
            <a:avLst/>
          </a:prstGeom>
          <a:noFill/>
        </p:spPr>
        <p:txBody>
          <a:bodyPr wrap="square" rtlCol="0">
            <a:spAutoFit/>
          </a:bodyPr>
          <a:lstStyle/>
          <a:p>
            <a:r>
              <a:rPr lang="en-US" sz="12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200" b="1" dirty="0">
              <a:solidFill>
                <a:srgbClr val="CC0000"/>
              </a:solidFill>
            </a:endParaRPr>
          </a:p>
          <a:p>
            <a:r>
              <a:rPr lang="en-US" sz="12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200" b="1" dirty="0">
              <a:solidFill>
                <a:srgbClr val="376092"/>
              </a:solidFill>
              <a:cs typeface="Calibri"/>
            </a:endParaRPr>
          </a:p>
          <a:p>
            <a:r>
              <a:rPr lang="en-US" sz="12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cs typeface="Calibri"/>
            </a:endParaRPr>
          </a:p>
          <a:p>
            <a:r>
              <a:rPr lang="en-US" sz="1200" b="1" dirty="0">
                <a:solidFill>
                  <a:srgbClr val="C00000"/>
                </a:solidFill>
              </a:rPr>
              <a:t>Advocacy</a:t>
            </a:r>
          </a:p>
          <a:p>
            <a:pPr lvl="1"/>
            <a:r>
              <a:rPr lang="en-US" sz="1200" dirty="0">
                <a:cs typeface="Calibri"/>
              </a:rPr>
              <a:t>15.1:</a:t>
            </a:r>
            <a:r>
              <a:rPr lang="en-US" sz="1200" b="1" dirty="0">
                <a:cs typeface="Calibri"/>
              </a:rPr>
              <a:t> Same sex couples (per 1,000 households), by county</a:t>
            </a:r>
          </a:p>
          <a:p>
            <a:pPr lvl="1"/>
            <a:r>
              <a:rPr lang="en-US" sz="1200" dirty="0">
                <a:cs typeface="Calibri"/>
              </a:rPr>
              <a:t>15.2:</a:t>
            </a:r>
            <a:r>
              <a:rPr lang="en-US" sz="1200" b="1" dirty="0">
                <a:cs typeface="Calibri"/>
              </a:rPr>
              <a:t> Pro Bono Legal/Advocacy Services</a:t>
            </a:r>
          </a:p>
          <a:p>
            <a:pPr lvl="1"/>
            <a:endParaRPr lang="en-US" sz="1200" b="1" dirty="0">
              <a:solidFill>
                <a:srgbClr val="C00000"/>
              </a:solidFill>
            </a:endParaRPr>
          </a:p>
          <a:p>
            <a:pPr lvl="1"/>
            <a:endParaRPr lang="en-US" sz="1200" b="1" dirty="0">
              <a:cs typeface="Calibri"/>
            </a:endParaRPr>
          </a:p>
        </p:txBody>
      </p:sp>
      <p:sp>
        <p:nvSpPr>
          <p:cNvPr id="9" name="TextBox 14">
            <a:extLst>
              <a:ext uri="{FF2B5EF4-FFF2-40B4-BE49-F238E27FC236}">
                <a16:creationId xmlns:a16="http://schemas.microsoft.com/office/drawing/2014/main" id="{0F89C7D6-7DC2-40C1-AD6D-2C1DDE9FD8DF}"/>
              </a:ext>
            </a:extLst>
          </p:cNvPr>
          <p:cNvSpPr txBox="1"/>
          <p:nvPr userDrawn="1"/>
        </p:nvSpPr>
        <p:spPr>
          <a:xfrm>
            <a:off x="530108" y="436401"/>
            <a:ext cx="112319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Cape May</a:t>
            </a:r>
          </a:p>
          <a:p>
            <a:r>
              <a:rPr lang="en-US" dirty="0">
                <a:latin typeface="Franklin Gothic Medium Cond" panose="020B0606030402020204" pitchFamily="34" charset="0"/>
              </a:rPr>
              <a:t>County</a:t>
            </a:r>
          </a:p>
        </p:txBody>
      </p:sp>
      <p:pic>
        <p:nvPicPr>
          <p:cNvPr id="11" name="Picture 2">
            <a:extLst>
              <a:ext uri="{FF2B5EF4-FFF2-40B4-BE49-F238E27FC236}">
                <a16:creationId xmlns:a16="http://schemas.microsoft.com/office/drawing/2014/main" id="{5A13E671-86C0-4AAE-9477-A9A0579F57F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6405" y="130908"/>
            <a:ext cx="48319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14">
            <a:extLst>
              <a:ext uri="{FF2B5EF4-FFF2-40B4-BE49-F238E27FC236}">
                <a16:creationId xmlns:a16="http://schemas.microsoft.com/office/drawing/2014/main" id="{5E6AB224-D720-4219-AE43-21368077FF4F}"/>
              </a:ext>
            </a:extLst>
          </p:cNvPr>
          <p:cNvSpPr txBox="1"/>
          <p:nvPr userDrawn="1"/>
        </p:nvSpPr>
        <p:spPr>
          <a:xfrm>
            <a:off x="530108" y="436401"/>
            <a:ext cx="112319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Cape May</a:t>
            </a:r>
          </a:p>
          <a:p>
            <a:r>
              <a:rPr lang="en-US" dirty="0">
                <a:latin typeface="Franklin Gothic Medium Cond" panose="020B0606030402020204" pitchFamily="34" charset="0"/>
              </a:rPr>
              <a:t>County</a:t>
            </a:r>
          </a:p>
        </p:txBody>
      </p:sp>
      <p:pic>
        <p:nvPicPr>
          <p:cNvPr id="10" name="Picture 2">
            <a:extLst>
              <a:ext uri="{FF2B5EF4-FFF2-40B4-BE49-F238E27FC236}">
                <a16:creationId xmlns:a16="http://schemas.microsoft.com/office/drawing/2014/main" id="{CFA3B969-966C-41B2-95F0-3734C9FB3D8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6405" y="130908"/>
            <a:ext cx="48319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8" name="TextBox 14">
            <a:extLst>
              <a:ext uri="{FF2B5EF4-FFF2-40B4-BE49-F238E27FC236}">
                <a16:creationId xmlns:a16="http://schemas.microsoft.com/office/drawing/2014/main" id="{5E2DB7DC-B32D-4902-8FB5-13E4590DBB1E}"/>
              </a:ext>
            </a:extLst>
          </p:cNvPr>
          <p:cNvSpPr txBox="1"/>
          <p:nvPr userDrawn="1"/>
        </p:nvSpPr>
        <p:spPr>
          <a:xfrm>
            <a:off x="530108" y="436401"/>
            <a:ext cx="112319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Cape May</a:t>
            </a:r>
          </a:p>
          <a:p>
            <a:r>
              <a:rPr lang="en-US" dirty="0">
                <a:latin typeface="Franklin Gothic Medium Cond" panose="020B0606030402020204" pitchFamily="34" charset="0"/>
              </a:rPr>
              <a:t>County</a:t>
            </a:r>
          </a:p>
        </p:txBody>
      </p:sp>
      <p:pic>
        <p:nvPicPr>
          <p:cNvPr id="9" name="Picture 2">
            <a:extLst>
              <a:ext uri="{FF2B5EF4-FFF2-40B4-BE49-F238E27FC236}">
                <a16:creationId xmlns:a16="http://schemas.microsoft.com/office/drawing/2014/main" id="{4A10CCFF-B96B-484F-BFD7-3BB2FEB6193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6405" y="130908"/>
            <a:ext cx="48319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TextBox 14">
            <a:extLst>
              <a:ext uri="{FF2B5EF4-FFF2-40B4-BE49-F238E27FC236}">
                <a16:creationId xmlns:a16="http://schemas.microsoft.com/office/drawing/2014/main" id="{81C94E24-E512-4D82-9712-207416F06161}"/>
              </a:ext>
            </a:extLst>
          </p:cNvPr>
          <p:cNvSpPr txBox="1"/>
          <p:nvPr userDrawn="1"/>
        </p:nvSpPr>
        <p:spPr>
          <a:xfrm>
            <a:off x="530108" y="436401"/>
            <a:ext cx="1123191"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Cape May</a:t>
            </a:r>
          </a:p>
          <a:p>
            <a:r>
              <a:rPr lang="en-US" dirty="0">
                <a:latin typeface="Franklin Gothic Medium Cond" panose="020B0606030402020204" pitchFamily="34" charset="0"/>
              </a:rPr>
              <a:t>County</a:t>
            </a:r>
          </a:p>
        </p:txBody>
      </p:sp>
      <p:pic>
        <p:nvPicPr>
          <p:cNvPr id="8" name="Picture 2">
            <a:extLst>
              <a:ext uri="{FF2B5EF4-FFF2-40B4-BE49-F238E27FC236}">
                <a16:creationId xmlns:a16="http://schemas.microsoft.com/office/drawing/2014/main" id="{EBB1700E-C7C3-4F1A-8B79-05C32373A99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26405" y="130908"/>
            <a:ext cx="483195"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11/30/2021</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2" r:id="rId17"/>
    <p:sldLayoutId id="2147483674"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Layout" Target="../slideLayouts/slideLayout18.xml"/><Relationship Id="rId7" Type="http://schemas.openxmlformats.org/officeDocument/2006/relationships/image" Target="../media/image27.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notesSlide" Target="../notesSlides/notesSlide1.xml"/><Relationship Id="rId9" Type="http://schemas.openxmlformats.org/officeDocument/2006/relationships/image" Target="../media/image2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21.xml"/><Relationship Id="rId7" Type="http://schemas.openxmlformats.org/officeDocument/2006/relationships/slideLayout" Target="../slideLayouts/slideLayout9.xml"/><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7.xml"/><Relationship Id="rId7" Type="http://schemas.openxmlformats.org/officeDocument/2006/relationships/slideLayout" Target="../slideLayouts/slideLayout9.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tags" Target="../tags/tag28.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chart" Target="../charts/chart6.xm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chart" Target="../charts/chart5.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notesSlide" Target="../notesSlides/notesSlide8.xml"/><Relationship Id="rId5" Type="http://schemas.openxmlformats.org/officeDocument/2006/relationships/tags" Target="../tags/tag35.xml"/><Relationship Id="rId10" Type="http://schemas.openxmlformats.org/officeDocument/2006/relationships/slideLayout" Target="../slideLayouts/slideLayout9.xml"/><Relationship Id="rId4" Type="http://schemas.openxmlformats.org/officeDocument/2006/relationships/tags" Target="../tags/tag34.xml"/><Relationship Id="rId9" Type="http://schemas.openxmlformats.org/officeDocument/2006/relationships/tags" Target="../tags/tag39.xml"/></Relationships>
</file>

<file path=ppt/slides/_rels/slide14.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chart" Target="../charts/chart8.xml"/><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chart" Target="../charts/chart7.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notesSlide" Target="../notesSlides/notesSlide9.xml"/><Relationship Id="rId5" Type="http://schemas.openxmlformats.org/officeDocument/2006/relationships/tags" Target="../tags/tag44.xml"/><Relationship Id="rId10" Type="http://schemas.openxmlformats.org/officeDocument/2006/relationships/slideLayout" Target="../slideLayouts/slideLayout9.xml"/><Relationship Id="rId4" Type="http://schemas.openxmlformats.org/officeDocument/2006/relationships/tags" Target="../tags/tag43.xml"/><Relationship Id="rId9" Type="http://schemas.openxmlformats.org/officeDocument/2006/relationships/tags" Target="../tags/tag48.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51.xml"/><Relationship Id="rId7" Type="http://schemas.openxmlformats.org/officeDocument/2006/relationships/slideLayout" Target="../slideLayouts/slideLayout9.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tags" Target="../tags/tag57.xml"/><Relationship Id="rId7" Type="http://schemas.openxmlformats.org/officeDocument/2006/relationships/tags" Target="../tags/tag61.xml"/><Relationship Id="rId12" Type="http://schemas.openxmlformats.org/officeDocument/2006/relationships/chart" Target="../charts/chart11.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tags" Target="../tags/tag60.xml"/><Relationship Id="rId11" Type="http://schemas.openxmlformats.org/officeDocument/2006/relationships/chart" Target="../charts/chart10.xml"/><Relationship Id="rId5" Type="http://schemas.openxmlformats.org/officeDocument/2006/relationships/tags" Target="../tags/tag59.xml"/><Relationship Id="rId10" Type="http://schemas.openxmlformats.org/officeDocument/2006/relationships/notesSlide" Target="../notesSlides/notesSlide11.xml"/><Relationship Id="rId4" Type="http://schemas.openxmlformats.org/officeDocument/2006/relationships/tags" Target="../tags/tag58.xml"/><Relationship Id="rId9"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chart" Target="../charts/chart13.xml"/><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chart" Target="../charts/chart1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notesSlide" Target="../notesSlides/notesSlide12.xml"/><Relationship Id="rId5" Type="http://schemas.openxmlformats.org/officeDocument/2006/relationships/tags" Target="../tags/tag67.xml"/><Relationship Id="rId10" Type="http://schemas.openxmlformats.org/officeDocument/2006/relationships/slideLayout" Target="../slideLayouts/slideLayout9.xml"/><Relationship Id="rId4" Type="http://schemas.openxmlformats.org/officeDocument/2006/relationships/tags" Target="../tags/tag66.xml"/><Relationship Id="rId9" Type="http://schemas.openxmlformats.org/officeDocument/2006/relationships/tags" Target="../tags/tag71.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4.xml"/><Relationship Id="rId7" Type="http://schemas.openxmlformats.org/officeDocument/2006/relationships/slideLayout" Target="../slideLayouts/slideLayout9.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5.xml"/><Relationship Id="rId3" Type="http://schemas.openxmlformats.org/officeDocument/2006/relationships/tags" Target="../tags/tag80.xml"/><Relationship Id="rId7" Type="http://schemas.openxmlformats.org/officeDocument/2006/relationships/tags" Target="../tags/tag84.xml"/><Relationship Id="rId12" Type="http://schemas.openxmlformats.org/officeDocument/2006/relationships/chart" Target="../charts/chart16.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chart" Target="../charts/chart15.xml"/><Relationship Id="rId5" Type="http://schemas.openxmlformats.org/officeDocument/2006/relationships/tags" Target="../tags/tag82.xml"/><Relationship Id="rId10" Type="http://schemas.openxmlformats.org/officeDocument/2006/relationships/notesSlide" Target="../notesSlides/notesSlide14.xml"/><Relationship Id="rId4" Type="http://schemas.openxmlformats.org/officeDocument/2006/relationships/tags" Target="../tags/tag81.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8.xml"/><Relationship Id="rId7" Type="http://schemas.openxmlformats.org/officeDocument/2006/relationships/tags" Target="../tags/tag92.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5" Type="http://schemas.openxmlformats.org/officeDocument/2006/relationships/tags" Target="../tags/tag90.xml"/><Relationship Id="rId10" Type="http://schemas.openxmlformats.org/officeDocument/2006/relationships/chart" Target="../charts/chart17.xml"/><Relationship Id="rId4" Type="http://schemas.openxmlformats.org/officeDocument/2006/relationships/tags" Target="../tags/tag89.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5.xml"/><Relationship Id="rId7" Type="http://schemas.openxmlformats.org/officeDocument/2006/relationships/slideLayout" Target="../slideLayouts/slideLayout9.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6.xml"/><Relationship Id="rId13" Type="http://schemas.openxmlformats.org/officeDocument/2006/relationships/chart" Target="../charts/chart20.xml"/><Relationship Id="rId3" Type="http://schemas.openxmlformats.org/officeDocument/2006/relationships/tags" Target="../tags/tag101.xml"/><Relationship Id="rId7" Type="http://schemas.openxmlformats.org/officeDocument/2006/relationships/tags" Target="../tags/tag105.xml"/><Relationship Id="rId12" Type="http://schemas.openxmlformats.org/officeDocument/2006/relationships/chart" Target="../charts/chart19.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tags" Target="../tags/tag104.xml"/><Relationship Id="rId11" Type="http://schemas.openxmlformats.org/officeDocument/2006/relationships/notesSlide" Target="../notesSlides/notesSlide17.xml"/><Relationship Id="rId5" Type="http://schemas.openxmlformats.org/officeDocument/2006/relationships/tags" Target="../tags/tag103.xml"/><Relationship Id="rId10" Type="http://schemas.openxmlformats.org/officeDocument/2006/relationships/slideLayout" Target="../slideLayouts/slideLayout9.xml"/><Relationship Id="rId4" Type="http://schemas.openxmlformats.org/officeDocument/2006/relationships/tags" Target="../tags/tag102.xml"/><Relationship Id="rId9" Type="http://schemas.openxmlformats.org/officeDocument/2006/relationships/tags" Target="../tags/tag107.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3.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chart" Target="../charts/chart22.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notesSlide" Target="../notesSlides/notesSlide19.xml"/><Relationship Id="rId5" Type="http://schemas.openxmlformats.org/officeDocument/2006/relationships/tags" Target="../tags/tag118.xml"/><Relationship Id="rId10" Type="http://schemas.openxmlformats.org/officeDocument/2006/relationships/slideLayout" Target="../slideLayouts/slideLayout9.xml"/><Relationship Id="rId4" Type="http://schemas.openxmlformats.org/officeDocument/2006/relationships/tags" Target="../tags/tag117.xml"/><Relationship Id="rId9" Type="http://schemas.openxmlformats.org/officeDocument/2006/relationships/tags" Target="../tags/tag122.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5.xml"/><Relationship Id="rId7" Type="http://schemas.openxmlformats.org/officeDocument/2006/relationships/slideLayout" Target="../slideLayouts/slideLayout9.xml"/><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tags" Target="../tags/tag128.xml"/><Relationship Id="rId5" Type="http://schemas.openxmlformats.org/officeDocument/2006/relationships/tags" Target="../tags/tag127.xml"/><Relationship Id="rId4" Type="http://schemas.openxmlformats.org/officeDocument/2006/relationships/tags" Target="../tags/tag126.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1.xml"/><Relationship Id="rId7" Type="http://schemas.openxmlformats.org/officeDocument/2006/relationships/notesSlide" Target="../notesSlides/notesSlide21.xml"/><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slideLayout" Target="../slideLayouts/slideLayout9.xml"/><Relationship Id="rId5" Type="http://schemas.openxmlformats.org/officeDocument/2006/relationships/tags" Target="../tags/tag133.xml"/><Relationship Id="rId4" Type="http://schemas.openxmlformats.org/officeDocument/2006/relationships/tags" Target="../tags/tag132.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6.xml"/><Relationship Id="rId7" Type="http://schemas.openxmlformats.org/officeDocument/2006/relationships/notesSlide" Target="../notesSlides/notesSlide22.xml"/><Relationship Id="rId2" Type="http://schemas.openxmlformats.org/officeDocument/2006/relationships/tags" Target="../tags/tag135.xml"/><Relationship Id="rId1" Type="http://schemas.openxmlformats.org/officeDocument/2006/relationships/tags" Target="../tags/tag134.xml"/><Relationship Id="rId6" Type="http://schemas.openxmlformats.org/officeDocument/2006/relationships/slideLayout" Target="../slideLayouts/slideLayout9.xml"/><Relationship Id="rId5" Type="http://schemas.openxmlformats.org/officeDocument/2006/relationships/tags" Target="../tags/tag138.xml"/><Relationship Id="rId4" Type="http://schemas.openxmlformats.org/officeDocument/2006/relationships/tags" Target="../tags/tag13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6.xml"/><Relationship Id="rId3" Type="http://schemas.openxmlformats.org/officeDocument/2006/relationships/tags" Target="../tags/tag141.xml"/><Relationship Id="rId7" Type="http://schemas.openxmlformats.org/officeDocument/2006/relationships/tags" Target="../tags/tag145.xml"/><Relationship Id="rId12" Type="http://schemas.openxmlformats.org/officeDocument/2006/relationships/chart" Target="../charts/chart28.xml"/><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tags" Target="../tags/tag144.xml"/><Relationship Id="rId11" Type="http://schemas.openxmlformats.org/officeDocument/2006/relationships/chart" Target="../charts/chart27.xml"/><Relationship Id="rId5" Type="http://schemas.openxmlformats.org/officeDocument/2006/relationships/tags" Target="../tags/tag143.xml"/><Relationship Id="rId10" Type="http://schemas.openxmlformats.org/officeDocument/2006/relationships/notesSlide" Target="../notesSlides/notesSlide23.xml"/><Relationship Id="rId4" Type="http://schemas.openxmlformats.org/officeDocument/2006/relationships/tags" Target="../tags/tag142.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4.xml"/><Relationship Id="rId13" Type="http://schemas.openxmlformats.org/officeDocument/2006/relationships/notesSlide" Target="../notesSlides/notesSlide24.xml"/><Relationship Id="rId3" Type="http://schemas.openxmlformats.org/officeDocument/2006/relationships/tags" Target="../tags/tag149.xml"/><Relationship Id="rId7" Type="http://schemas.openxmlformats.org/officeDocument/2006/relationships/tags" Target="../tags/tag153.xml"/><Relationship Id="rId12" Type="http://schemas.openxmlformats.org/officeDocument/2006/relationships/slideLayout" Target="../slideLayouts/slideLayout9.xml"/><Relationship Id="rId2" Type="http://schemas.openxmlformats.org/officeDocument/2006/relationships/tags" Target="../tags/tag148.xml"/><Relationship Id="rId16" Type="http://schemas.openxmlformats.org/officeDocument/2006/relationships/chart" Target="../charts/chart31.xml"/><Relationship Id="rId1" Type="http://schemas.openxmlformats.org/officeDocument/2006/relationships/tags" Target="../tags/tag147.xml"/><Relationship Id="rId6" Type="http://schemas.openxmlformats.org/officeDocument/2006/relationships/tags" Target="../tags/tag152.xml"/><Relationship Id="rId11" Type="http://schemas.openxmlformats.org/officeDocument/2006/relationships/tags" Target="../tags/tag157.xml"/><Relationship Id="rId5" Type="http://schemas.openxmlformats.org/officeDocument/2006/relationships/tags" Target="../tags/tag151.xml"/><Relationship Id="rId15" Type="http://schemas.openxmlformats.org/officeDocument/2006/relationships/chart" Target="../charts/chart30.xml"/><Relationship Id="rId10" Type="http://schemas.openxmlformats.org/officeDocument/2006/relationships/tags" Target="../tags/tag156.xml"/><Relationship Id="rId4" Type="http://schemas.openxmlformats.org/officeDocument/2006/relationships/tags" Target="../tags/tag150.xml"/><Relationship Id="rId9" Type="http://schemas.openxmlformats.org/officeDocument/2006/relationships/tags" Target="../tags/tag155.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0.xml"/><Relationship Id="rId7" Type="http://schemas.openxmlformats.org/officeDocument/2006/relationships/notesSlide" Target="../notesSlides/notesSlide25.xml"/><Relationship Id="rId2" Type="http://schemas.openxmlformats.org/officeDocument/2006/relationships/tags" Target="../tags/tag159.xml"/><Relationship Id="rId1" Type="http://schemas.openxmlformats.org/officeDocument/2006/relationships/tags" Target="../tags/tag158.xml"/><Relationship Id="rId6" Type="http://schemas.openxmlformats.org/officeDocument/2006/relationships/slideLayout" Target="../slideLayouts/slideLayout9.xml"/><Relationship Id="rId5" Type="http://schemas.openxmlformats.org/officeDocument/2006/relationships/tags" Target="../tags/tag162.xml"/><Relationship Id="rId4" Type="http://schemas.openxmlformats.org/officeDocument/2006/relationships/tags" Target="../tags/tag161.xml"/></Relationships>
</file>

<file path=ppt/slides/_rels/slide35.xml.rels><?xml version="1.0" encoding="UTF-8" standalone="yes"?>
<Relationships xmlns="http://schemas.openxmlformats.org/package/2006/relationships"><Relationship Id="rId3" Type="http://schemas.openxmlformats.org/officeDocument/2006/relationships/tags" Target="../tags/tag165.xml"/><Relationship Id="rId7" Type="http://schemas.openxmlformats.org/officeDocument/2006/relationships/chart" Target="../charts/chart33.xml"/><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4.xml"/><Relationship Id="rId13" Type="http://schemas.openxmlformats.org/officeDocument/2006/relationships/chart" Target="../charts/chart35.xml"/><Relationship Id="rId3" Type="http://schemas.openxmlformats.org/officeDocument/2006/relationships/tags" Target="../tags/tag169.xml"/><Relationship Id="rId7" Type="http://schemas.openxmlformats.org/officeDocument/2006/relationships/tags" Target="../tags/tag173.xml"/><Relationship Id="rId12" Type="http://schemas.openxmlformats.org/officeDocument/2006/relationships/chart" Target="../charts/chart34.xml"/><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tags" Target="../tags/tag172.xml"/><Relationship Id="rId11" Type="http://schemas.openxmlformats.org/officeDocument/2006/relationships/notesSlide" Target="../notesSlides/notesSlide27.xml"/><Relationship Id="rId5" Type="http://schemas.openxmlformats.org/officeDocument/2006/relationships/tags" Target="../tags/tag171.xml"/><Relationship Id="rId10" Type="http://schemas.openxmlformats.org/officeDocument/2006/relationships/slideLayout" Target="../slideLayouts/slideLayout9.xml"/><Relationship Id="rId4" Type="http://schemas.openxmlformats.org/officeDocument/2006/relationships/tags" Target="../tags/tag170.xml"/><Relationship Id="rId9" Type="http://schemas.openxmlformats.org/officeDocument/2006/relationships/tags" Target="../tags/tag17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78.xml"/><Relationship Id="rId7" Type="http://schemas.openxmlformats.org/officeDocument/2006/relationships/notesSlide" Target="../notesSlides/notesSlide28.xml"/><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slideLayout" Target="../slideLayouts/slideLayout9.xml"/><Relationship Id="rId5" Type="http://schemas.openxmlformats.org/officeDocument/2006/relationships/tags" Target="../tags/tag180.xml"/><Relationship Id="rId4" Type="http://schemas.openxmlformats.org/officeDocument/2006/relationships/tags" Target="../tags/tag179.xml"/></Relationships>
</file>

<file path=ppt/slides/_rels/slide39.xml.rels><?xml version="1.0" encoding="UTF-8" standalone="yes"?>
<Relationships xmlns="http://schemas.openxmlformats.org/package/2006/relationships"><Relationship Id="rId8" Type="http://schemas.openxmlformats.org/officeDocument/2006/relationships/chart" Target="../charts/chart37.xml"/><Relationship Id="rId3" Type="http://schemas.openxmlformats.org/officeDocument/2006/relationships/tags" Target="../tags/tag183.xml"/><Relationship Id="rId7" Type="http://schemas.openxmlformats.org/officeDocument/2006/relationships/notesSlide" Target="../notesSlides/notesSlide29.xml"/><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slideLayout" Target="../slideLayouts/slideLayout9.xml"/><Relationship Id="rId5" Type="http://schemas.openxmlformats.org/officeDocument/2006/relationships/tags" Target="../tags/tag185.xml"/><Relationship Id="rId4" Type="http://schemas.openxmlformats.org/officeDocument/2006/relationships/tags" Target="../tags/tag18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8" Type="http://schemas.openxmlformats.org/officeDocument/2006/relationships/tags" Target="../tags/tag193.xml"/><Relationship Id="rId13" Type="http://schemas.openxmlformats.org/officeDocument/2006/relationships/chart" Target="../charts/chart39.xml"/><Relationship Id="rId3" Type="http://schemas.openxmlformats.org/officeDocument/2006/relationships/tags" Target="../tags/tag188.xml"/><Relationship Id="rId7" Type="http://schemas.openxmlformats.org/officeDocument/2006/relationships/tags" Target="../tags/tag192.xml"/><Relationship Id="rId12" Type="http://schemas.openxmlformats.org/officeDocument/2006/relationships/chart" Target="../charts/chart38.xml"/><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tags" Target="../tags/tag191.xml"/><Relationship Id="rId11" Type="http://schemas.openxmlformats.org/officeDocument/2006/relationships/notesSlide" Target="../notesSlides/notesSlide30.xml"/><Relationship Id="rId5" Type="http://schemas.openxmlformats.org/officeDocument/2006/relationships/tags" Target="../tags/tag190.xml"/><Relationship Id="rId10" Type="http://schemas.openxmlformats.org/officeDocument/2006/relationships/slideLayout" Target="../slideLayouts/slideLayout9.xml"/><Relationship Id="rId4" Type="http://schemas.openxmlformats.org/officeDocument/2006/relationships/tags" Target="../tags/tag189.xml"/><Relationship Id="rId9" Type="http://schemas.openxmlformats.org/officeDocument/2006/relationships/tags" Target="../tags/tag194.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197.xml"/><Relationship Id="rId7" Type="http://schemas.openxmlformats.org/officeDocument/2006/relationships/slideLayout" Target="../slideLayouts/slideLayout9.xml"/><Relationship Id="rId2" Type="http://schemas.openxmlformats.org/officeDocument/2006/relationships/tags" Target="../tags/tag196.xml"/><Relationship Id="rId1" Type="http://schemas.openxmlformats.org/officeDocument/2006/relationships/tags" Target="../tags/tag195.xml"/><Relationship Id="rId6" Type="http://schemas.openxmlformats.org/officeDocument/2006/relationships/tags" Target="../tags/tag200.xml"/><Relationship Id="rId5" Type="http://schemas.openxmlformats.org/officeDocument/2006/relationships/tags" Target="../tags/tag199.xml"/><Relationship Id="rId4" Type="http://schemas.openxmlformats.org/officeDocument/2006/relationships/tags" Target="../tags/tag198.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3.xml"/><Relationship Id="rId7" Type="http://schemas.openxmlformats.org/officeDocument/2006/relationships/slideLayout" Target="../slideLayouts/slideLayout9.xml"/><Relationship Id="rId2" Type="http://schemas.openxmlformats.org/officeDocument/2006/relationships/tags" Target="../tags/tag202.xml"/><Relationship Id="rId1" Type="http://schemas.openxmlformats.org/officeDocument/2006/relationships/tags" Target="../tags/tag201.xml"/><Relationship Id="rId6" Type="http://schemas.openxmlformats.org/officeDocument/2006/relationships/tags" Target="../tags/tag206.xml"/><Relationship Id="rId5" Type="http://schemas.openxmlformats.org/officeDocument/2006/relationships/tags" Target="../tags/tag205.xml"/><Relationship Id="rId4" Type="http://schemas.openxmlformats.org/officeDocument/2006/relationships/tags" Target="../tags/tag204.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chart" Target="../charts/chart42.xml"/><Relationship Id="rId3" Type="http://schemas.openxmlformats.org/officeDocument/2006/relationships/tags" Target="../tags/tag209.xml"/><Relationship Id="rId7" Type="http://schemas.openxmlformats.org/officeDocument/2006/relationships/notesSlide" Target="../notesSlides/notesSlide33.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slideLayout" Target="../slideLayouts/slideLayout9.xml"/><Relationship Id="rId5" Type="http://schemas.openxmlformats.org/officeDocument/2006/relationships/tags" Target="../tags/tag211.xml"/><Relationship Id="rId4" Type="http://schemas.openxmlformats.org/officeDocument/2006/relationships/tags" Target="../tags/tag210.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4.xml"/><Relationship Id="rId7" Type="http://schemas.openxmlformats.org/officeDocument/2006/relationships/slideLayout" Target="../slideLayouts/slideLayout9.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tags" Target="../tags/tag217.xml"/><Relationship Id="rId5" Type="http://schemas.openxmlformats.org/officeDocument/2006/relationships/tags" Target="../tags/tag216.xml"/><Relationship Id="rId4" Type="http://schemas.openxmlformats.org/officeDocument/2006/relationships/tags" Target="../tags/tag215.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35.xml"/><Relationship Id="rId3" Type="http://schemas.openxmlformats.org/officeDocument/2006/relationships/tags" Target="../tags/tag220.xml"/><Relationship Id="rId7" Type="http://schemas.openxmlformats.org/officeDocument/2006/relationships/slideLayout" Target="../slideLayouts/slideLayout9.xml"/><Relationship Id="rId2" Type="http://schemas.openxmlformats.org/officeDocument/2006/relationships/tags" Target="../tags/tag219.xml"/><Relationship Id="rId1" Type="http://schemas.openxmlformats.org/officeDocument/2006/relationships/tags" Target="../tags/tag218.xml"/><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 Id="rId9" Type="http://schemas.openxmlformats.org/officeDocument/2006/relationships/chart" Target="../charts/chart44.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6.xml"/><Relationship Id="rId7" Type="http://schemas.openxmlformats.org/officeDocument/2006/relationships/slideLayout" Target="../slideLayouts/slideLayout9.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tags" Target="../tags/tag227.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2.xml"/><Relationship Id="rId7" Type="http://schemas.openxmlformats.org/officeDocument/2006/relationships/slideLayout" Target="../slideLayouts/slideLayout9.xml"/><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tags" Target="../tags/tag235.xml"/><Relationship Id="rId5" Type="http://schemas.openxmlformats.org/officeDocument/2006/relationships/tags" Target="../tags/tag234.xml"/><Relationship Id="rId4" Type="http://schemas.openxmlformats.org/officeDocument/2006/relationships/tags" Target="../tags/tag233.xml"/><Relationship Id="rId9" Type="http://schemas.openxmlformats.org/officeDocument/2006/relationships/chart" Target="../charts/char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38.xml"/><Relationship Id="rId7" Type="http://schemas.openxmlformats.org/officeDocument/2006/relationships/slideLayout" Target="../slideLayouts/slideLayout9.xml"/><Relationship Id="rId2" Type="http://schemas.openxmlformats.org/officeDocument/2006/relationships/tags" Target="../tags/tag237.xml"/><Relationship Id="rId1" Type="http://schemas.openxmlformats.org/officeDocument/2006/relationships/tags" Target="../tags/tag236.xml"/><Relationship Id="rId6" Type="http://schemas.openxmlformats.org/officeDocument/2006/relationships/tags" Target="../tags/tag241.xml"/><Relationship Id="rId5" Type="http://schemas.openxmlformats.org/officeDocument/2006/relationships/tags" Target="../tags/tag240.xml"/><Relationship Id="rId4" Type="http://schemas.openxmlformats.org/officeDocument/2006/relationships/tags" Target="../tags/tag239.xml"/><Relationship Id="rId9" Type="http://schemas.openxmlformats.org/officeDocument/2006/relationships/chart" Target="../charts/chart47.xml"/></Relationships>
</file>

<file path=ppt/slides/_rels/slide51.xml.rels><?xml version="1.0" encoding="UTF-8" standalone="yes"?>
<Relationships xmlns="http://schemas.openxmlformats.org/package/2006/relationships"><Relationship Id="rId8" Type="http://schemas.openxmlformats.org/officeDocument/2006/relationships/tags" Target="../tags/tag249.xml"/><Relationship Id="rId13" Type="http://schemas.openxmlformats.org/officeDocument/2006/relationships/chart" Target="../charts/chart49.xml"/><Relationship Id="rId3" Type="http://schemas.openxmlformats.org/officeDocument/2006/relationships/tags" Target="../tags/tag244.xml"/><Relationship Id="rId7" Type="http://schemas.openxmlformats.org/officeDocument/2006/relationships/tags" Target="../tags/tag248.xml"/><Relationship Id="rId12" Type="http://schemas.openxmlformats.org/officeDocument/2006/relationships/chart" Target="../charts/chart48.xml"/><Relationship Id="rId2" Type="http://schemas.openxmlformats.org/officeDocument/2006/relationships/tags" Target="../tags/tag243.xml"/><Relationship Id="rId1" Type="http://schemas.openxmlformats.org/officeDocument/2006/relationships/tags" Target="../tags/tag242.xml"/><Relationship Id="rId6" Type="http://schemas.openxmlformats.org/officeDocument/2006/relationships/tags" Target="../tags/tag247.xml"/><Relationship Id="rId11" Type="http://schemas.openxmlformats.org/officeDocument/2006/relationships/notesSlide" Target="../notesSlides/notesSlide39.xml"/><Relationship Id="rId5" Type="http://schemas.openxmlformats.org/officeDocument/2006/relationships/tags" Target="../tags/tag246.xml"/><Relationship Id="rId10" Type="http://schemas.openxmlformats.org/officeDocument/2006/relationships/slideLayout" Target="../slideLayouts/slideLayout9.xml"/><Relationship Id="rId4" Type="http://schemas.openxmlformats.org/officeDocument/2006/relationships/tags" Target="../tags/tag245.xml"/><Relationship Id="rId9" Type="http://schemas.openxmlformats.org/officeDocument/2006/relationships/tags" Target="../tags/tag250.xml"/></Relationships>
</file>

<file path=ppt/slides/_rels/slide52.xml.rels><?xml version="1.0" encoding="UTF-8" standalone="yes"?>
<Relationships xmlns="http://schemas.openxmlformats.org/package/2006/relationships"><Relationship Id="rId8" Type="http://schemas.openxmlformats.org/officeDocument/2006/relationships/tags" Target="../tags/tag258.xml"/><Relationship Id="rId13" Type="http://schemas.openxmlformats.org/officeDocument/2006/relationships/chart" Target="../charts/chart51.xml"/><Relationship Id="rId3" Type="http://schemas.openxmlformats.org/officeDocument/2006/relationships/tags" Target="../tags/tag253.xml"/><Relationship Id="rId7" Type="http://schemas.openxmlformats.org/officeDocument/2006/relationships/tags" Target="../tags/tag257.xml"/><Relationship Id="rId12" Type="http://schemas.openxmlformats.org/officeDocument/2006/relationships/chart" Target="../charts/chart50.xml"/><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tags" Target="../tags/tag256.xml"/><Relationship Id="rId11" Type="http://schemas.openxmlformats.org/officeDocument/2006/relationships/notesSlide" Target="../notesSlides/notesSlide40.xml"/><Relationship Id="rId5" Type="http://schemas.openxmlformats.org/officeDocument/2006/relationships/tags" Target="../tags/tag255.xml"/><Relationship Id="rId10" Type="http://schemas.openxmlformats.org/officeDocument/2006/relationships/slideLayout" Target="../slideLayouts/slideLayout9.xml"/><Relationship Id="rId4" Type="http://schemas.openxmlformats.org/officeDocument/2006/relationships/tags" Target="../tags/tag254.xml"/><Relationship Id="rId9" Type="http://schemas.openxmlformats.org/officeDocument/2006/relationships/tags" Target="../tags/tag259.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3.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chart" Target="../charts/chart52.xml"/><Relationship Id="rId5" Type="http://schemas.openxmlformats.org/officeDocument/2006/relationships/tags" Target="../tags/tag264.xml"/><Relationship Id="rId10" Type="http://schemas.openxmlformats.org/officeDocument/2006/relationships/notesSlide" Target="../notesSlides/notesSlide41.xml"/><Relationship Id="rId4" Type="http://schemas.openxmlformats.org/officeDocument/2006/relationships/tags" Target="../tags/tag263.xml"/><Relationship Id="rId9"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0.xml"/><Relationship Id="rId7" Type="http://schemas.openxmlformats.org/officeDocument/2006/relationships/slideLayout" Target="../slideLayouts/slideLayout9.xml"/><Relationship Id="rId2" Type="http://schemas.openxmlformats.org/officeDocument/2006/relationships/tags" Target="../tags/tag269.xml"/><Relationship Id="rId1" Type="http://schemas.openxmlformats.org/officeDocument/2006/relationships/tags" Target="../tags/tag268.xml"/><Relationship Id="rId6" Type="http://schemas.openxmlformats.org/officeDocument/2006/relationships/tags" Target="../tags/tag273.xml"/><Relationship Id="rId5" Type="http://schemas.openxmlformats.org/officeDocument/2006/relationships/tags" Target="../tags/tag272.xml"/><Relationship Id="rId4" Type="http://schemas.openxmlformats.org/officeDocument/2006/relationships/tags" Target="../tags/tag271.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1.xml"/><Relationship Id="rId3" Type="http://schemas.openxmlformats.org/officeDocument/2006/relationships/tags" Target="../tags/tag276.xml"/><Relationship Id="rId7" Type="http://schemas.openxmlformats.org/officeDocument/2006/relationships/tags" Target="../tags/tag280.xml"/><Relationship Id="rId12" Type="http://schemas.openxmlformats.org/officeDocument/2006/relationships/chart" Target="../charts/chart56.xml"/><Relationship Id="rId2" Type="http://schemas.openxmlformats.org/officeDocument/2006/relationships/tags" Target="../tags/tag275.xml"/><Relationship Id="rId1" Type="http://schemas.openxmlformats.org/officeDocument/2006/relationships/tags" Target="../tags/tag274.xml"/><Relationship Id="rId6" Type="http://schemas.openxmlformats.org/officeDocument/2006/relationships/tags" Target="../tags/tag279.xml"/><Relationship Id="rId11" Type="http://schemas.openxmlformats.org/officeDocument/2006/relationships/chart" Target="../charts/chart55.xml"/><Relationship Id="rId5" Type="http://schemas.openxmlformats.org/officeDocument/2006/relationships/tags" Target="../tags/tag278.xml"/><Relationship Id="rId10" Type="http://schemas.openxmlformats.org/officeDocument/2006/relationships/notesSlide" Target="../notesSlides/notesSlide43.xml"/><Relationship Id="rId4" Type="http://schemas.openxmlformats.org/officeDocument/2006/relationships/tags" Target="../tags/tag277.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89.xml"/><Relationship Id="rId13" Type="http://schemas.openxmlformats.org/officeDocument/2006/relationships/chart" Target="../charts/chart58.xml"/><Relationship Id="rId3" Type="http://schemas.openxmlformats.org/officeDocument/2006/relationships/tags" Target="../tags/tag284.xml"/><Relationship Id="rId7" Type="http://schemas.openxmlformats.org/officeDocument/2006/relationships/tags" Target="../tags/tag288.xml"/><Relationship Id="rId12" Type="http://schemas.openxmlformats.org/officeDocument/2006/relationships/chart" Target="../charts/chart57.xml"/><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tags" Target="../tags/tag287.xml"/><Relationship Id="rId11" Type="http://schemas.openxmlformats.org/officeDocument/2006/relationships/notesSlide" Target="../notesSlides/notesSlide44.xml"/><Relationship Id="rId5" Type="http://schemas.openxmlformats.org/officeDocument/2006/relationships/tags" Target="../tags/tag286.xml"/><Relationship Id="rId10" Type="http://schemas.openxmlformats.org/officeDocument/2006/relationships/slideLayout" Target="../slideLayouts/slideLayout9.xml"/><Relationship Id="rId4" Type="http://schemas.openxmlformats.org/officeDocument/2006/relationships/tags" Target="../tags/tag285.xml"/><Relationship Id="rId9" Type="http://schemas.openxmlformats.org/officeDocument/2006/relationships/tags" Target="../tags/tag290.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3.xml"/><Relationship Id="rId7" Type="http://schemas.openxmlformats.org/officeDocument/2006/relationships/slideLayout" Target="../slideLayouts/slideLayout9.xml"/><Relationship Id="rId2" Type="http://schemas.openxmlformats.org/officeDocument/2006/relationships/tags" Target="../tags/tag292.xml"/><Relationship Id="rId1" Type="http://schemas.openxmlformats.org/officeDocument/2006/relationships/tags" Target="../tags/tag291.xml"/><Relationship Id="rId6" Type="http://schemas.openxmlformats.org/officeDocument/2006/relationships/tags" Target="../tags/tag296.xml"/><Relationship Id="rId5" Type="http://schemas.openxmlformats.org/officeDocument/2006/relationships/tags" Target="../tags/tag295.xml"/><Relationship Id="rId4" Type="http://schemas.openxmlformats.org/officeDocument/2006/relationships/tags" Target="../tags/tag294.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4.xml"/><Relationship Id="rId13" Type="http://schemas.openxmlformats.org/officeDocument/2006/relationships/chart" Target="../charts/chart61.xml"/><Relationship Id="rId3" Type="http://schemas.openxmlformats.org/officeDocument/2006/relationships/tags" Target="../tags/tag299.xml"/><Relationship Id="rId7" Type="http://schemas.openxmlformats.org/officeDocument/2006/relationships/tags" Target="../tags/tag303.xml"/><Relationship Id="rId12" Type="http://schemas.openxmlformats.org/officeDocument/2006/relationships/chart" Target="../charts/chart60.xml"/><Relationship Id="rId2" Type="http://schemas.openxmlformats.org/officeDocument/2006/relationships/tags" Target="../tags/tag298.xml"/><Relationship Id="rId1" Type="http://schemas.openxmlformats.org/officeDocument/2006/relationships/tags" Target="../tags/tag297.xml"/><Relationship Id="rId6" Type="http://schemas.openxmlformats.org/officeDocument/2006/relationships/tags" Target="../tags/tag302.xml"/><Relationship Id="rId11" Type="http://schemas.openxmlformats.org/officeDocument/2006/relationships/notesSlide" Target="../notesSlides/notesSlide46.xml"/><Relationship Id="rId5" Type="http://schemas.openxmlformats.org/officeDocument/2006/relationships/tags" Target="../tags/tag301.xml"/><Relationship Id="rId10" Type="http://schemas.openxmlformats.org/officeDocument/2006/relationships/slideLayout" Target="../slideLayouts/slideLayout9.xml"/><Relationship Id="rId4" Type="http://schemas.openxmlformats.org/officeDocument/2006/relationships/tags" Target="../tags/tag300.xml"/><Relationship Id="rId9" Type="http://schemas.openxmlformats.org/officeDocument/2006/relationships/tags" Target="../tags/tag30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8.xml"/><Relationship Id="rId7" Type="http://schemas.openxmlformats.org/officeDocument/2006/relationships/notesSlide" Target="../notesSlides/notesSlide47.xml"/><Relationship Id="rId2" Type="http://schemas.openxmlformats.org/officeDocument/2006/relationships/tags" Target="../tags/tag307.xml"/><Relationship Id="rId1" Type="http://schemas.openxmlformats.org/officeDocument/2006/relationships/tags" Target="../tags/tag306.xml"/><Relationship Id="rId6" Type="http://schemas.openxmlformats.org/officeDocument/2006/relationships/slideLayout" Target="../slideLayouts/slideLayout10.xml"/><Relationship Id="rId5" Type="http://schemas.openxmlformats.org/officeDocument/2006/relationships/tags" Target="../tags/tag310.xml"/><Relationship Id="rId4" Type="http://schemas.openxmlformats.org/officeDocument/2006/relationships/tags" Target="../tags/tag309.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3.xml"/><Relationship Id="rId7" Type="http://schemas.openxmlformats.org/officeDocument/2006/relationships/notesSlide" Target="../notesSlides/notesSlide48.xml"/><Relationship Id="rId2" Type="http://schemas.openxmlformats.org/officeDocument/2006/relationships/tags" Target="../tags/tag312.xml"/><Relationship Id="rId1" Type="http://schemas.openxmlformats.org/officeDocument/2006/relationships/tags" Target="../tags/tag311.xml"/><Relationship Id="rId6" Type="http://schemas.openxmlformats.org/officeDocument/2006/relationships/slideLayout" Target="../slideLayouts/slideLayout10.xml"/><Relationship Id="rId5" Type="http://schemas.openxmlformats.org/officeDocument/2006/relationships/tags" Target="../tags/tag315.xml"/><Relationship Id="rId4" Type="http://schemas.openxmlformats.org/officeDocument/2006/relationships/tags" Target="../tags/tag314.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8.xml"/><Relationship Id="rId7" Type="http://schemas.openxmlformats.org/officeDocument/2006/relationships/notesSlide" Target="../notesSlides/notesSlide49.xml"/><Relationship Id="rId2" Type="http://schemas.openxmlformats.org/officeDocument/2006/relationships/tags" Target="../tags/tag317.xml"/><Relationship Id="rId1" Type="http://schemas.openxmlformats.org/officeDocument/2006/relationships/tags" Target="../tags/tag316.xml"/><Relationship Id="rId6" Type="http://schemas.openxmlformats.org/officeDocument/2006/relationships/slideLayout" Target="../slideLayouts/slideLayout10.xml"/><Relationship Id="rId5" Type="http://schemas.openxmlformats.org/officeDocument/2006/relationships/tags" Target="../tags/tag320.xml"/><Relationship Id="rId4" Type="http://schemas.openxmlformats.org/officeDocument/2006/relationships/tags" Target="../tags/tag319.xml"/></Relationships>
</file>

<file path=ppt/slides/_rels/slide64.xml.rels><?xml version="1.0" encoding="UTF-8" standalone="yes"?>
<Relationships xmlns="http://schemas.openxmlformats.org/package/2006/relationships"><Relationship Id="rId8" Type="http://schemas.openxmlformats.org/officeDocument/2006/relationships/chart" Target="../charts/chart65.xml"/><Relationship Id="rId3" Type="http://schemas.openxmlformats.org/officeDocument/2006/relationships/tags" Target="../tags/tag323.xml"/><Relationship Id="rId7" Type="http://schemas.openxmlformats.org/officeDocument/2006/relationships/notesSlide" Target="../notesSlides/notesSlide50.xml"/><Relationship Id="rId2" Type="http://schemas.openxmlformats.org/officeDocument/2006/relationships/tags" Target="../tags/tag322.xml"/><Relationship Id="rId1" Type="http://schemas.openxmlformats.org/officeDocument/2006/relationships/tags" Target="../tags/tag321.xml"/><Relationship Id="rId6" Type="http://schemas.openxmlformats.org/officeDocument/2006/relationships/slideLayout" Target="../slideLayouts/slideLayout9.xml"/><Relationship Id="rId5" Type="http://schemas.openxmlformats.org/officeDocument/2006/relationships/tags" Target="../tags/tag325.xml"/><Relationship Id="rId4" Type="http://schemas.openxmlformats.org/officeDocument/2006/relationships/tags" Target="../tags/tag324.xml"/></Relationships>
</file>

<file path=ppt/slides/_rels/slide65.xml.rels><?xml version="1.0" encoding="UTF-8" standalone="yes"?>
<Relationships xmlns="http://schemas.openxmlformats.org/package/2006/relationships"><Relationship Id="rId3" Type="http://schemas.openxmlformats.org/officeDocument/2006/relationships/tags" Target="../tags/tag328.xml"/><Relationship Id="rId7" Type="http://schemas.openxmlformats.org/officeDocument/2006/relationships/chart" Target="../charts/chart66.xml"/><Relationship Id="rId2" Type="http://schemas.openxmlformats.org/officeDocument/2006/relationships/tags" Target="../tags/tag327.xml"/><Relationship Id="rId1" Type="http://schemas.openxmlformats.org/officeDocument/2006/relationships/tags" Target="../tags/tag326.xml"/><Relationship Id="rId6" Type="http://schemas.openxmlformats.org/officeDocument/2006/relationships/notesSlide" Target="../notesSlides/notesSlide51.xml"/><Relationship Id="rId5" Type="http://schemas.openxmlformats.org/officeDocument/2006/relationships/slideLayout" Target="../slideLayouts/slideLayout9.xml"/><Relationship Id="rId4" Type="http://schemas.openxmlformats.org/officeDocument/2006/relationships/tags" Target="../tags/tag32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10.xml"/><Relationship Id="rId5" Type="http://schemas.openxmlformats.org/officeDocument/2006/relationships/tags" Target="../tags/tag334.xml"/><Relationship Id="rId4" Type="http://schemas.openxmlformats.org/officeDocument/2006/relationships/tags" Target="../tags/tag333.xml"/></Relationships>
</file>

<file path=ppt/slides/_rels/slide68.xml.rels><?xml version="1.0" encoding="UTF-8" standalone="yes"?>
<Relationships xmlns="http://schemas.openxmlformats.org/package/2006/relationships"><Relationship Id="rId8" Type="http://schemas.openxmlformats.org/officeDocument/2006/relationships/tags" Target="../tags/tag342.xml"/><Relationship Id="rId3" Type="http://schemas.openxmlformats.org/officeDocument/2006/relationships/tags" Target="../tags/tag337.xml"/><Relationship Id="rId7" Type="http://schemas.openxmlformats.org/officeDocument/2006/relationships/tags" Target="../tags/tag341.xml"/><Relationship Id="rId12" Type="http://schemas.openxmlformats.org/officeDocument/2006/relationships/chart" Target="../charts/chart69.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tags" Target="../tags/tag340.xml"/><Relationship Id="rId11" Type="http://schemas.openxmlformats.org/officeDocument/2006/relationships/chart" Target="../charts/chart68.xml"/><Relationship Id="rId5" Type="http://schemas.openxmlformats.org/officeDocument/2006/relationships/tags" Target="../tags/tag339.xml"/><Relationship Id="rId10" Type="http://schemas.openxmlformats.org/officeDocument/2006/relationships/notesSlide" Target="../notesSlides/notesSlide53.xml"/><Relationship Id="rId4" Type="http://schemas.openxmlformats.org/officeDocument/2006/relationships/tags" Target="../tags/tag338.xml"/><Relationship Id="rId9"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tags" Target="../tags/tag345.xml"/><Relationship Id="rId7" Type="http://schemas.openxmlformats.org/officeDocument/2006/relationships/chart" Target="../charts/chart70.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notesSlide" Target="../notesSlides/notesSlide54.xml"/><Relationship Id="rId5" Type="http://schemas.openxmlformats.org/officeDocument/2006/relationships/slideLayout" Target="../slideLayouts/slideLayout10.xml"/><Relationship Id="rId4" Type="http://schemas.openxmlformats.org/officeDocument/2006/relationships/tags" Target="../tags/tag34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8" Type="http://schemas.openxmlformats.org/officeDocument/2006/relationships/notesSlide" Target="../notesSlides/notesSlide55.xml"/><Relationship Id="rId3" Type="http://schemas.openxmlformats.org/officeDocument/2006/relationships/tags" Target="../tags/tag349.xml"/><Relationship Id="rId7" Type="http://schemas.openxmlformats.org/officeDocument/2006/relationships/slideLayout" Target="../slideLayouts/slideLayout10.xml"/><Relationship Id="rId2" Type="http://schemas.openxmlformats.org/officeDocument/2006/relationships/tags" Target="../tags/tag348.xml"/><Relationship Id="rId1" Type="http://schemas.openxmlformats.org/officeDocument/2006/relationships/tags" Target="../tags/tag347.xml"/><Relationship Id="rId6" Type="http://schemas.openxmlformats.org/officeDocument/2006/relationships/tags" Target="../tags/tag352.xml"/><Relationship Id="rId5" Type="http://schemas.openxmlformats.org/officeDocument/2006/relationships/tags" Target="../tags/tag351.xml"/><Relationship Id="rId4" Type="http://schemas.openxmlformats.org/officeDocument/2006/relationships/tags" Target="../tags/tag350.xml"/><Relationship Id="rId9" Type="http://schemas.openxmlformats.org/officeDocument/2006/relationships/chart" Target="../charts/chart71.xml"/></Relationships>
</file>

<file path=ppt/slides/_rels/slide72.xml.rels><?xml version="1.0" encoding="UTF-8" standalone="yes"?>
<Relationships xmlns="http://schemas.openxmlformats.org/package/2006/relationships"><Relationship Id="rId8" Type="http://schemas.openxmlformats.org/officeDocument/2006/relationships/tags" Target="../tags/tag360.xml"/><Relationship Id="rId3" Type="http://schemas.openxmlformats.org/officeDocument/2006/relationships/tags" Target="../tags/tag355.xml"/><Relationship Id="rId7" Type="http://schemas.openxmlformats.org/officeDocument/2006/relationships/tags" Target="../tags/tag359.xml"/><Relationship Id="rId12" Type="http://schemas.openxmlformats.org/officeDocument/2006/relationships/chart" Target="../charts/chart73.xml"/><Relationship Id="rId2" Type="http://schemas.openxmlformats.org/officeDocument/2006/relationships/tags" Target="../tags/tag354.xml"/><Relationship Id="rId1" Type="http://schemas.openxmlformats.org/officeDocument/2006/relationships/tags" Target="../tags/tag353.xml"/><Relationship Id="rId6" Type="http://schemas.openxmlformats.org/officeDocument/2006/relationships/tags" Target="../tags/tag358.xml"/><Relationship Id="rId11" Type="http://schemas.openxmlformats.org/officeDocument/2006/relationships/chart" Target="../charts/chart72.xml"/><Relationship Id="rId5" Type="http://schemas.openxmlformats.org/officeDocument/2006/relationships/tags" Target="../tags/tag357.xml"/><Relationship Id="rId10" Type="http://schemas.openxmlformats.org/officeDocument/2006/relationships/notesSlide" Target="../notesSlides/notesSlide56.xml"/><Relationship Id="rId4" Type="http://schemas.openxmlformats.org/officeDocument/2006/relationships/tags" Target="../tags/tag356.xml"/><Relationship Id="rId9"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8" Type="http://schemas.openxmlformats.org/officeDocument/2006/relationships/tags" Target="../tags/tag368.xml"/><Relationship Id="rId13" Type="http://schemas.openxmlformats.org/officeDocument/2006/relationships/chart" Target="../charts/chart74.xml"/><Relationship Id="rId3" Type="http://schemas.openxmlformats.org/officeDocument/2006/relationships/tags" Target="../tags/tag363.xml"/><Relationship Id="rId7" Type="http://schemas.openxmlformats.org/officeDocument/2006/relationships/tags" Target="../tags/tag367.xml"/><Relationship Id="rId12" Type="http://schemas.openxmlformats.org/officeDocument/2006/relationships/notesSlide" Target="../notesSlides/notesSlide57.xml"/><Relationship Id="rId2" Type="http://schemas.openxmlformats.org/officeDocument/2006/relationships/tags" Target="../tags/tag362.xml"/><Relationship Id="rId1" Type="http://schemas.openxmlformats.org/officeDocument/2006/relationships/tags" Target="../tags/tag361.xml"/><Relationship Id="rId6" Type="http://schemas.openxmlformats.org/officeDocument/2006/relationships/tags" Target="../tags/tag366.xml"/><Relationship Id="rId11" Type="http://schemas.openxmlformats.org/officeDocument/2006/relationships/slideLayout" Target="../slideLayouts/slideLayout10.xml"/><Relationship Id="rId5" Type="http://schemas.openxmlformats.org/officeDocument/2006/relationships/tags" Target="../tags/tag365.xml"/><Relationship Id="rId10" Type="http://schemas.openxmlformats.org/officeDocument/2006/relationships/tags" Target="../tags/tag370.xml"/><Relationship Id="rId4" Type="http://schemas.openxmlformats.org/officeDocument/2006/relationships/tags" Target="../tags/tag364.xml"/><Relationship Id="rId9" Type="http://schemas.openxmlformats.org/officeDocument/2006/relationships/tags" Target="../tags/tag369.xml"/><Relationship Id="rId14" Type="http://schemas.openxmlformats.org/officeDocument/2006/relationships/chart" Target="../charts/chart75.xml"/></Relationships>
</file>

<file path=ppt/slides/_rels/slide74.xml.rels><?xml version="1.0" encoding="UTF-8" standalone="yes"?>
<Relationships xmlns="http://schemas.openxmlformats.org/package/2006/relationships"><Relationship Id="rId8" Type="http://schemas.openxmlformats.org/officeDocument/2006/relationships/tags" Target="../tags/tag378.xml"/><Relationship Id="rId13" Type="http://schemas.openxmlformats.org/officeDocument/2006/relationships/chart" Target="../charts/chart77.xml"/><Relationship Id="rId3" Type="http://schemas.openxmlformats.org/officeDocument/2006/relationships/tags" Target="../tags/tag373.xml"/><Relationship Id="rId7" Type="http://schemas.openxmlformats.org/officeDocument/2006/relationships/tags" Target="../tags/tag377.xml"/><Relationship Id="rId12" Type="http://schemas.openxmlformats.org/officeDocument/2006/relationships/chart" Target="../charts/chart76.xml"/><Relationship Id="rId2" Type="http://schemas.openxmlformats.org/officeDocument/2006/relationships/tags" Target="../tags/tag372.xml"/><Relationship Id="rId1" Type="http://schemas.openxmlformats.org/officeDocument/2006/relationships/tags" Target="../tags/tag371.xml"/><Relationship Id="rId6" Type="http://schemas.openxmlformats.org/officeDocument/2006/relationships/tags" Target="../tags/tag376.xml"/><Relationship Id="rId11" Type="http://schemas.openxmlformats.org/officeDocument/2006/relationships/notesSlide" Target="../notesSlides/notesSlide58.xml"/><Relationship Id="rId5" Type="http://schemas.openxmlformats.org/officeDocument/2006/relationships/tags" Target="../tags/tag375.xml"/><Relationship Id="rId10" Type="http://schemas.openxmlformats.org/officeDocument/2006/relationships/slideLayout" Target="../slideLayouts/slideLayout10.xml"/><Relationship Id="rId4" Type="http://schemas.openxmlformats.org/officeDocument/2006/relationships/tags" Target="../tags/tag374.xml"/><Relationship Id="rId9" Type="http://schemas.openxmlformats.org/officeDocument/2006/relationships/tags" Target="../tags/tag379.xml"/></Relationships>
</file>

<file path=ppt/slides/_rels/slide75.xml.rels><?xml version="1.0" encoding="UTF-8" standalone="yes"?>
<Relationships xmlns="http://schemas.openxmlformats.org/package/2006/relationships"><Relationship Id="rId8" Type="http://schemas.openxmlformats.org/officeDocument/2006/relationships/tags" Target="../tags/tag387.xml"/><Relationship Id="rId13" Type="http://schemas.openxmlformats.org/officeDocument/2006/relationships/chart" Target="../charts/chart78.xml"/><Relationship Id="rId3" Type="http://schemas.openxmlformats.org/officeDocument/2006/relationships/tags" Target="../tags/tag382.xml"/><Relationship Id="rId7" Type="http://schemas.openxmlformats.org/officeDocument/2006/relationships/tags" Target="../tags/tag386.xml"/><Relationship Id="rId12" Type="http://schemas.openxmlformats.org/officeDocument/2006/relationships/notesSlide" Target="../notesSlides/notesSlide59.xml"/><Relationship Id="rId2" Type="http://schemas.openxmlformats.org/officeDocument/2006/relationships/tags" Target="../tags/tag381.xml"/><Relationship Id="rId1" Type="http://schemas.openxmlformats.org/officeDocument/2006/relationships/tags" Target="../tags/tag380.xml"/><Relationship Id="rId6" Type="http://schemas.openxmlformats.org/officeDocument/2006/relationships/tags" Target="../tags/tag385.xml"/><Relationship Id="rId11" Type="http://schemas.openxmlformats.org/officeDocument/2006/relationships/slideLayout" Target="../slideLayouts/slideLayout10.xml"/><Relationship Id="rId5" Type="http://schemas.openxmlformats.org/officeDocument/2006/relationships/tags" Target="../tags/tag384.xml"/><Relationship Id="rId10" Type="http://schemas.openxmlformats.org/officeDocument/2006/relationships/tags" Target="../tags/tag389.xml"/><Relationship Id="rId4" Type="http://schemas.openxmlformats.org/officeDocument/2006/relationships/tags" Target="../tags/tag383.xml"/><Relationship Id="rId9" Type="http://schemas.openxmlformats.org/officeDocument/2006/relationships/tags" Target="../tags/tag388.xml"/><Relationship Id="rId14" Type="http://schemas.openxmlformats.org/officeDocument/2006/relationships/chart" Target="../charts/chart79.xml"/></Relationships>
</file>

<file path=ppt/slides/_rels/slide76.xml.rels><?xml version="1.0" encoding="UTF-8" standalone="yes"?>
<Relationships xmlns="http://schemas.openxmlformats.org/package/2006/relationships"><Relationship Id="rId8" Type="http://schemas.openxmlformats.org/officeDocument/2006/relationships/notesSlide" Target="../notesSlides/notesSlide60.xml"/><Relationship Id="rId3" Type="http://schemas.openxmlformats.org/officeDocument/2006/relationships/tags" Target="../tags/tag392.xml"/><Relationship Id="rId7" Type="http://schemas.openxmlformats.org/officeDocument/2006/relationships/slideLayout" Target="../slideLayouts/slideLayout10.xml"/><Relationship Id="rId2" Type="http://schemas.openxmlformats.org/officeDocument/2006/relationships/tags" Target="../tags/tag391.xml"/><Relationship Id="rId1" Type="http://schemas.openxmlformats.org/officeDocument/2006/relationships/tags" Target="../tags/tag390.xml"/><Relationship Id="rId6" Type="http://schemas.openxmlformats.org/officeDocument/2006/relationships/tags" Target="../tags/tag395.xml"/><Relationship Id="rId5" Type="http://schemas.openxmlformats.org/officeDocument/2006/relationships/tags" Target="../tags/tag394.xml"/><Relationship Id="rId4" Type="http://schemas.openxmlformats.org/officeDocument/2006/relationships/tags" Target="../tags/tag393.xml"/><Relationship Id="rId9" Type="http://schemas.openxmlformats.org/officeDocument/2006/relationships/chart" Target="../charts/chart8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8" Type="http://schemas.openxmlformats.org/officeDocument/2006/relationships/chart" Target="../charts/chart81.xml"/><Relationship Id="rId3" Type="http://schemas.openxmlformats.org/officeDocument/2006/relationships/tags" Target="../tags/tag398.xml"/><Relationship Id="rId7" Type="http://schemas.openxmlformats.org/officeDocument/2006/relationships/notesSlide" Target="../notesSlides/notesSlide61.xml"/><Relationship Id="rId2" Type="http://schemas.openxmlformats.org/officeDocument/2006/relationships/tags" Target="../tags/tag397.xml"/><Relationship Id="rId1" Type="http://schemas.openxmlformats.org/officeDocument/2006/relationships/tags" Target="../tags/tag396.xml"/><Relationship Id="rId6" Type="http://schemas.openxmlformats.org/officeDocument/2006/relationships/slideLayout" Target="../slideLayouts/slideLayout10.xml"/><Relationship Id="rId5" Type="http://schemas.openxmlformats.org/officeDocument/2006/relationships/tags" Target="../tags/tag400.xml"/><Relationship Id="rId4" Type="http://schemas.openxmlformats.org/officeDocument/2006/relationships/tags" Target="../tags/tag399.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9.xml"/><Relationship Id="rId7" Type="http://schemas.openxmlformats.org/officeDocument/2006/relationships/slideLayout" Target="../slideLayouts/slideLayout8.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tags" Target="../tags/tag413.xml"/><Relationship Id="rId3" Type="http://schemas.openxmlformats.org/officeDocument/2006/relationships/tags" Target="../tags/tag408.xml"/><Relationship Id="rId7" Type="http://schemas.openxmlformats.org/officeDocument/2006/relationships/tags" Target="../tags/tag412.xml"/><Relationship Id="rId12" Type="http://schemas.openxmlformats.org/officeDocument/2006/relationships/chart" Target="../charts/chart84.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tags" Target="../tags/tag411.xml"/><Relationship Id="rId11" Type="http://schemas.openxmlformats.org/officeDocument/2006/relationships/chart" Target="../charts/chart83.xml"/><Relationship Id="rId5" Type="http://schemas.openxmlformats.org/officeDocument/2006/relationships/tags" Target="../tags/tag410.xml"/><Relationship Id="rId10" Type="http://schemas.openxmlformats.org/officeDocument/2006/relationships/notesSlide" Target="../notesSlides/notesSlide63.xml"/><Relationship Id="rId4" Type="http://schemas.openxmlformats.org/officeDocument/2006/relationships/tags" Target="../tags/tag409.xml"/><Relationship Id="rId9"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8" Type="http://schemas.openxmlformats.org/officeDocument/2006/relationships/chart" Target="../charts/chart85.xml"/><Relationship Id="rId3" Type="http://schemas.openxmlformats.org/officeDocument/2006/relationships/tags" Target="../tags/tag416.xml"/><Relationship Id="rId7" Type="http://schemas.openxmlformats.org/officeDocument/2006/relationships/notesSlide" Target="../notesSlides/notesSlide64.xml"/><Relationship Id="rId2" Type="http://schemas.openxmlformats.org/officeDocument/2006/relationships/tags" Target="../tags/tag415.xml"/><Relationship Id="rId1" Type="http://schemas.openxmlformats.org/officeDocument/2006/relationships/tags" Target="../tags/tag414.xml"/><Relationship Id="rId6" Type="http://schemas.openxmlformats.org/officeDocument/2006/relationships/slideLayout" Target="../slideLayouts/slideLayout10.xml"/><Relationship Id="rId5" Type="http://schemas.openxmlformats.org/officeDocument/2006/relationships/tags" Target="../tags/tag418.xml"/><Relationship Id="rId4" Type="http://schemas.openxmlformats.org/officeDocument/2006/relationships/tags" Target="../tags/tag417.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4.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9.xml"/><Relationship Id="rId5" Type="http://schemas.openxmlformats.org/officeDocument/2006/relationships/tags" Target="../tags/tag428.xml"/><Relationship Id="rId4" Type="http://schemas.openxmlformats.org/officeDocument/2006/relationships/tags" Target="../tags/tag4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3" Type="http://schemas.openxmlformats.org/officeDocument/2006/relationships/tags" Target="../tags/tag441.xml"/><Relationship Id="rId2" Type="http://schemas.openxmlformats.org/officeDocument/2006/relationships/tags" Target="../tags/tag440.xml"/><Relationship Id="rId1" Type="http://schemas.openxmlformats.org/officeDocument/2006/relationships/tags" Target="../tags/tag439.xml"/><Relationship Id="rId5" Type="http://schemas.openxmlformats.org/officeDocument/2006/relationships/notesSlide" Target="../notesSlides/notesSlide69.xml"/><Relationship Id="rId4"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4.xml"/><Relationship Id="rId7" Type="http://schemas.openxmlformats.org/officeDocument/2006/relationships/notesSlide" Target="../notesSlides/notesSlide70.xml"/><Relationship Id="rId2" Type="http://schemas.openxmlformats.org/officeDocument/2006/relationships/tags" Target="../tags/tag443.xml"/><Relationship Id="rId1" Type="http://schemas.openxmlformats.org/officeDocument/2006/relationships/tags" Target="../tags/tag442.xml"/><Relationship Id="rId6" Type="http://schemas.openxmlformats.org/officeDocument/2006/relationships/slideLayout" Target="../slideLayouts/slideLayout9.xml"/><Relationship Id="rId5" Type="http://schemas.openxmlformats.org/officeDocument/2006/relationships/tags" Target="../tags/tag446.xml"/><Relationship Id="rId4" Type="http://schemas.openxmlformats.org/officeDocument/2006/relationships/tags" Target="../tags/tag445.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5.xml"/><Relationship Id="rId7" Type="http://schemas.openxmlformats.org/officeDocument/2006/relationships/slideLayout" Target="../slideLayouts/slideLayout8.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49.xml"/><Relationship Id="rId2" Type="http://schemas.openxmlformats.org/officeDocument/2006/relationships/tags" Target="../tags/tag448.xml"/><Relationship Id="rId1" Type="http://schemas.openxmlformats.org/officeDocument/2006/relationships/tags" Target="../tags/tag447.xml"/><Relationship Id="rId5" Type="http://schemas.openxmlformats.org/officeDocument/2006/relationships/notesSlide" Target="../notesSlides/notesSlide71.xml"/><Relationship Id="rId4"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D6A2F3-9176-490B-80D7-6A24E481FB32}"/>
              </a:ext>
            </a:extLst>
          </p:cNvPr>
          <p:cNvPicPr>
            <a:picLocks noChangeAspect="1"/>
          </p:cNvPicPr>
          <p:nvPr/>
        </p:nvPicPr>
        <p:blipFill>
          <a:blip r:embed="rId5"/>
          <a:stretch>
            <a:fillRect/>
          </a:stretch>
        </p:blipFill>
        <p:spPr>
          <a:xfrm>
            <a:off x="-76200" y="-190500"/>
            <a:ext cx="13030200" cy="7239000"/>
          </a:xfrm>
          <a:prstGeom prst="rect">
            <a:avLst/>
          </a:prstGeom>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dirty="0">
                  <a:latin typeface="Franklin Gothic Medium Cond" panose="020B0606030402020204" pitchFamily="34" charset="0"/>
                </a:rPr>
                <a:t>Cape May County</a:t>
              </a: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Updated November 2021</a:t>
              </a:r>
            </a:p>
          </p:txBody>
        </p:sp>
      </p:grpSp>
      <p:pic>
        <p:nvPicPr>
          <p:cNvPr id="12" name="Picture 2">
            <a:extLst>
              <a:ext uri="{FF2B5EF4-FFF2-40B4-BE49-F238E27FC236}">
                <a16:creationId xmlns:a16="http://schemas.microsoft.com/office/drawing/2014/main" id="{D9F4797F-BCA3-47F7-BFA9-F6F88BA0EA7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28118" y="4927663"/>
            <a:ext cx="742950" cy="140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1355670026"/>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dirty="0">
                <a:latin typeface="Franklin Gothic Medium" panose="020B0603020102020204" pitchFamily="34" charset="0"/>
              </a:rPr>
              <a:t>1.1: Racial/ethnic demographics (%) </a:t>
            </a: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a:t>
            </a: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2019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2015-19 </a:t>
            </a: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219519384"/>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501616614"/>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2514841649"/>
              </p:ext>
            </p:extLst>
          </p:nvPr>
        </p:nvGraphicFramePr>
        <p:xfrm>
          <a:off x="3249706" y="567672"/>
          <a:ext cx="6520665" cy="5071128"/>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1.3: Residential segregation – Black/White (by county)</a:t>
            </a:r>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dirty="0">
                <a:latin typeface="Franklin Gothic Medium" panose="020B0603020102020204" pitchFamily="34" charset="0"/>
              </a:rPr>
              <a:t>Source: County Health Rankings and Roadmaps, Residential Segregation - Black/White, 2021 </a:t>
            </a: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dirty="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in order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Race/Ethnicity</a:t>
            </a: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dirty="0"/>
              <a:t>1.4: Residential segregation – Black/White, over time, in county</a:t>
            </a:r>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dirty="0">
                <a:latin typeface="Franklin Gothic Medium" panose="020B0603020102020204" pitchFamily="34" charset="0"/>
              </a:rPr>
              <a:t>Source: County Health Rankings and Roadmaps, Residential Segregation - Black/White, 2017-2021 </a:t>
            </a: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dirty="0"/>
              <a:t>1.5: Population (%) foreign-born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dirty="0"/>
              <a:t>1.6: Population (%) foreign-born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192724571"/>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1711711437"/>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246221"/>
          </a:xfrm>
          <a:prstGeom prst="rect">
            <a:avLst/>
          </a:prstGeom>
          <a:noFill/>
        </p:spPr>
        <p:txBody>
          <a:bodyPr wrap="square" rtlCol="0">
            <a:spAutoFit/>
          </a:bodyPr>
          <a:lstStyle/>
          <a:p>
            <a:r>
              <a:rPr lang="en-US" sz="1000" dirty="0">
                <a:latin typeface="Franklin Gothic Book" panose="020B0503020102020204" pitchFamily="34" charset="0"/>
              </a:rPr>
              <a:t>Foreign-born refers to those who were not a US citizen at birth</a:t>
            </a: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1.7: Population (%) foreign-born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dirty="0">
                <a:latin typeface="Franklin Gothic Book" panose="020B0503020102020204" pitchFamily="34" charset="0"/>
              </a:rPr>
              <a:t>Note: The 10 municipalities with the highest percentage of foreign born are displayed</a:t>
            </a:r>
          </a:p>
          <a:p>
            <a:r>
              <a:rPr lang="en-US" sz="1000" dirty="0">
                <a:latin typeface="Franklin Gothic Book" panose="020B0503020102020204" pitchFamily="34" charset="0"/>
              </a:rPr>
              <a:t>Foreign-born refers to those who were not a US citizen at birth</a:t>
            </a: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Nativity</a:t>
            </a: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912462200"/>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1.8: Population (%) English-only speakers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dirty="0">
                <a:latin typeface="Franklin Gothic Medium" panose="020B0603020102020204" pitchFamily="34" charset="0"/>
              </a:rPr>
              <a:t>1.9: Population (%) English only speakers over time, in county</a:t>
            </a: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3389176882"/>
              </p:ext>
            </p:extLst>
          </p:nvPr>
        </p:nvGraphicFramePr>
        <p:xfrm>
          <a:off x="9136485" y="5115007"/>
          <a:ext cx="3352800" cy="1632163"/>
        </p:xfrm>
        <a:graphic>
          <a:graphicData uri="http://schemas.openxmlformats.org/drawingml/2006/chart">
            <c:chart xmlns:c="http://schemas.openxmlformats.org/drawingml/2006/chart" xmlns:r="http://schemas.openxmlformats.org/officeDocument/2006/relationships" r:id="rId11"/>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Language</a:t>
            </a: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4294664135"/>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dirty="0">
                <a:latin typeface="Franklin Gothic Medium"/>
              </a:rPr>
              <a:t>1.10: Children (#) under age 18 in NJ (by county)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1680514960"/>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dirty="0">
                <a:latin typeface="Franklin Gothic Book" panose="020B0503020102020204" pitchFamily="34" charset="0"/>
              </a:rPr>
              <a:t>Note that county population size has not been accounted for in this indicator. The number of children estimated to be in group settings across the state (6,253 or 0.32% of total youth population) is not included above. </a:t>
            </a: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881617123"/>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1.11: Children (%) per age category, in county</a:t>
            </a:r>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2019 </a:t>
            </a: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dirty="0">
                <a:solidFill>
                  <a:schemeClr val="bg1"/>
                </a:solidFill>
                <a:latin typeface="Franklin Gothic Demi" panose="020B0703020102020204" pitchFamily="34" charset="0"/>
              </a:rPr>
              <a:t>Demographics</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Total children (#)  by municipality</a:t>
            </a: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5-yr American Community Survey, estimates 2019</a:t>
            </a: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3168906755"/>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1.14: Children (%) in single-parent households, over time, in county</a:t>
            </a:r>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Children in Single-parent households, 2017-2021</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193131988"/>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987587476"/>
              </p:ext>
            </p:extLst>
          </p:nvPr>
        </p:nvGraphicFramePr>
        <p:xfrm>
          <a:off x="3478078" y="581799"/>
          <a:ext cx="7844043" cy="62762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1.13: Children (%) in single-parent households (by county)</a:t>
            </a:r>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Children in Single-parent households, 2021 </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Demographics</a:t>
            </a: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Children &lt; 18 </a:t>
            </a: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8E74C1F0-3A1C-4A9F-AB10-A317D59BBE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2343150" cy="44341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A59FBEE1-317B-48E5-BAA8-3F918ACCFD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987552"/>
            <a:ext cx="5631473" cy="4800600"/>
          </a:xfrm>
          <a:prstGeom prst="rect">
            <a:avLst/>
          </a:prstGeom>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2.1: Monthly cost of living budget ($), in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233833123"/>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2.2: Annual cost of living estimates ($) in NJ (by county)</a:t>
            </a:r>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Economic Policy Institute, 2018</a:t>
            </a:r>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March 2018 estimate (in 2017 dollars) for a two parent, two child family to attain a “modest yet adequate standard of living”. Estimates include costs associated with 7 components: housing, food, childcare, transportation, health care, “other necessities” and taxes.</a:t>
            </a:r>
          </a:p>
        </p:txBody>
      </p:sp>
      <p:graphicFrame>
        <p:nvGraphicFramePr>
          <p:cNvPr id="9" name="Chart 8"/>
          <p:cNvGraphicFramePr/>
          <p:nvPr>
            <p:custDataLst>
              <p:tags r:id="rId4"/>
            </p:custDataLst>
            <p:extLst>
              <p:ext uri="{D42A27DB-BD31-4B8C-83A1-F6EECF244321}">
                <p14:modId xmlns:p14="http://schemas.microsoft.com/office/powerpoint/2010/main" val="2120874398"/>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Cost of Living</a:t>
            </a: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2.3: Median household income ($) in NJ (by county)</a:t>
            </a:r>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 inflation adjusted dollars</a:t>
            </a:r>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24200" y="6278880"/>
            <a:ext cx="9067800" cy="57912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54050" y="3626461"/>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2.4: Median household income ($) over time, in county </a:t>
            </a:r>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98129" y="4089350"/>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2015-2019 inflation adjusted dollars</a:t>
            </a: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3431767659"/>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3604662713"/>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2.5: Median household income ($) by municipality</a:t>
            </a:r>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income in past 12 months, 2019 inflation adjusted dollars</a:t>
            </a:r>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dirty="0">
                <a:latin typeface="Franklin Gothic Book"/>
              </a:rPr>
              <a:t>Note: The municipalities with the lowest median income are displayed (up to 10 municipalities). </a:t>
            </a:r>
          </a:p>
          <a:p>
            <a:pPr algn="just"/>
            <a:r>
              <a:rPr lang="en-US" sz="1000" dirty="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3964862099"/>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Income</a:t>
            </a: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2.6: NJ families (%) with children under the age of 18 living in poverty (by county)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1-yr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24200" y="6391175"/>
            <a:ext cx="9067800"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7386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2.7: Families (%) with children under the age of 18 living in poverty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dirty="0">
                <a:latin typeface="Franklin Gothic Medium" panose="020B0603020102020204" pitchFamily="34" charset="0"/>
              </a:rPr>
              <a:t>Source: 1-yr American Community Survey, estimates 2015-19 </a:t>
            </a: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3076237024"/>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1149289071"/>
              </p:ext>
            </p:extLst>
          </p:nvPr>
        </p:nvGraphicFramePr>
        <p:xfrm>
          <a:off x="8458200" y="4876800"/>
          <a:ext cx="3733800" cy="1413933"/>
        </p:xfrm>
        <a:graphic>
          <a:graphicData uri="http://schemas.openxmlformats.org/drawingml/2006/chart">
            <c:chart xmlns:c="http://schemas.openxmlformats.org/drawingml/2006/chart" xmlns:r="http://schemas.openxmlformats.org/officeDocument/2006/relationships" r:id="rId13"/>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2.8: Families (%) with children under the age of 18 living in poverty by municipality</a:t>
            </a:r>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 </a:t>
            </a: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The municipalities with the highest percentage of families with children under the age of 18 living in poverty are displayed</a:t>
            </a:r>
          </a:p>
          <a:p>
            <a:pPr algn="just"/>
            <a:r>
              <a:rPr lang="en-US" sz="1000" dirty="0">
                <a:latin typeface="Franklin Gothic Book" panose="020B0503020102020204" pitchFamily="34" charset="0"/>
              </a:rPr>
              <a:t> (up to 10 municipalities). Dashed line represents % of families in poverty across the county</a:t>
            </a:r>
          </a:p>
          <a:p>
            <a:pPr algn="just"/>
            <a:r>
              <a:rPr lang="en-US" sz="1000" dirty="0">
                <a:latin typeface="Franklin Gothic Book" panose="020B0503020102020204" pitchFamily="34" charset="0"/>
              </a:rPr>
              <a:t>Projection errors may reduce the accuracy of some forecasts</a:t>
            </a:r>
          </a:p>
          <a:p>
            <a:pPr algn="just"/>
            <a:r>
              <a:rPr lang="en-US" sz="1000" dirty="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2899753292"/>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Economics</a:t>
            </a: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dirty="0">
                <a:solidFill>
                  <a:schemeClr val="bg1"/>
                </a:solidFill>
                <a:latin typeface="Franklin Gothic Demi" panose="020B0703020102020204" pitchFamily="34" charset="0"/>
              </a:rPr>
              <a:t>Poverty</a:t>
            </a: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4207840723"/>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3.1: Households (%) with severe cost burden for housing (by county)</a:t>
            </a:r>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the American Community Survey 2015-2019 data.</a:t>
            </a:r>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Housing</a:t>
            </a: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3.2: Households (%) with severe housing problems* over time, in county</a:t>
            </a:r>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dirty="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3240087098"/>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 &amp; Roadmaps, A Robert Wood Johnson Foundation Program, 2021, sourced from Comprehensive Housing Affordability Strategy (CHAS), 2008-2017 data.</a:t>
            </a:r>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4.1: Food insecurity (%) in NJ (by county)</a:t>
            </a:r>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https://map.feedingamerica.org/county/2019/overall/new-jersey/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36115" y="6443683"/>
            <a:ext cx="9017201" cy="40011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1583949046"/>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4.2: Food insecurity (%) over time, in county</a:t>
            </a:r>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801938" y="4072401"/>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900" dirty="0">
                <a:solidFill>
                  <a:schemeClr val="tx1">
                    <a:lumMod val="95000"/>
                    <a:lumOff val="5000"/>
                  </a:schemeClr>
                </a:solidFill>
                <a:latin typeface="Franklin Gothic Medium" panose="020B0603020102020204" pitchFamily="34" charset="0"/>
              </a:rPr>
              <a:t>Source: https://map.feedingamerica.org/county/2019/overall/new-jersey/</a:t>
            </a:r>
            <a:endParaRPr lang="en-US" sz="800" dirty="0">
              <a:solidFill>
                <a:schemeClr val="tx1">
                  <a:lumMod val="95000"/>
                  <a:lumOff val="5000"/>
                </a:schemeClr>
              </a:solidFill>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2630484753"/>
              </p:ext>
            </p:extLst>
          </p:nvPr>
        </p:nvGraphicFramePr>
        <p:xfrm>
          <a:off x="8798128" y="4480560"/>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Food</a:t>
            </a: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4.3: Individuals (#) enrolled in WIC nutrition program, in county </a:t>
            </a:r>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dirty="0"/>
              <a:t>Source: New Jersey Department of Health and Senior Services via Annie E Casey Kids Count</a:t>
            </a:r>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4.4: Children (#) receiving free or reduced lunch, in county</a:t>
            </a:r>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4.5: Children (#) receiving NJ SNAP supplemental nutrition assistance, in county</a:t>
            </a:r>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dirty="0"/>
              <a:t>Source: NJ Department of Agriculture via Advocates for Children of New Jersey</a:t>
            </a:r>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43858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New Jersey Department of Human Services, Division of Family Development via Advocates for Children of New Jersey Data Dashboard</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2867785566"/>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2950936496"/>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2754505574"/>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5.1: Median monthly childcare cost ($) of center-based care by age of child </a:t>
            </a:r>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a:t>
            </a:r>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3214935205"/>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dirty="0">
                <a:solidFill>
                  <a:schemeClr val="bg1"/>
                </a:solidFill>
                <a:latin typeface="Franklin Gothic Demi" panose="020B0703020102020204" pitchFamily="34" charset="0"/>
              </a:rPr>
              <a:t>Child Care</a:t>
            </a: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5.2: Median monthly child care cost ($) of center-based care by age of child compared with median household income (by county) </a:t>
            </a:r>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Rutgers University data collection on behalf of the NJ Department of Human Services, 2017. Median household income is sourced from ACS, Income in the past 12 months (in 2019 inflation adjusted dollars), 1-yr estimates.</a:t>
            </a:r>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1030316645"/>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6.1: Average commute (minutes) in NJ (by county)</a:t>
            </a:r>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6.2: Average commute (minutes) over time, in county</a:t>
            </a:r>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1918045129"/>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990767314"/>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p:cNvSpPr txBox="1"/>
          <p:nvPr>
            <p:custDataLst>
              <p:tags r:id="rId8"/>
            </p:custDataLst>
          </p:nvPr>
        </p:nvSpPr>
        <p:spPr>
          <a:xfrm>
            <a:off x="7848357" y="6169968"/>
            <a:ext cx="1524000" cy="230832"/>
          </a:xfrm>
          <a:prstGeom prst="rect">
            <a:avLst/>
          </a:prstGeom>
          <a:noFill/>
        </p:spPr>
        <p:txBody>
          <a:bodyPr wrap="square" rtlCol="0">
            <a:spAutoFit/>
          </a:bodyPr>
          <a:lstStyle/>
          <a:p>
            <a:r>
              <a:rPr lang="en-US" sz="900" dirty="0">
                <a:latin typeface="Franklin Gothic Medium" panose="020B0603020102020204" pitchFamily="34" charset="0"/>
              </a:rPr>
              <a:t>NJ avg. 33.1</a:t>
            </a:r>
          </a:p>
        </p:txBody>
      </p:sp>
      <p:sp>
        <p:nvSpPr>
          <p:cNvPr id="12" name="TextBox 11"/>
          <p:cNvSpPr txBox="1"/>
          <p:nvPr>
            <p:custDataLst>
              <p:tags r:id="rId9"/>
            </p:custDataLst>
          </p:nvPr>
        </p:nvSpPr>
        <p:spPr>
          <a:xfrm>
            <a:off x="7010400" y="6169968"/>
            <a:ext cx="1524000" cy="230832"/>
          </a:xfrm>
          <a:prstGeom prst="rect">
            <a:avLst/>
          </a:prstGeom>
          <a:noFill/>
        </p:spPr>
        <p:txBody>
          <a:bodyPr wrap="square" rtlCol="0">
            <a:spAutoFit/>
          </a:bodyPr>
          <a:lstStyle/>
          <a:p>
            <a:r>
              <a:rPr lang="en-US" sz="900" dirty="0">
                <a:latin typeface="Franklin Gothic Medium" panose="020B0603020102020204" pitchFamily="34" charset="0"/>
              </a:rPr>
              <a:t>US avg. 27.6</a:t>
            </a: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Housing and Transportation Affordability Index from Center for Neighborhood Technology, 2017, https://htaindex.cnt.org/map</a:t>
            </a:r>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dirty="0">
                <a:latin typeface="Franklin Gothic Book"/>
              </a:rPr>
              <a:t>Note. % calculated from a “typical regional” family profile.</a:t>
            </a: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6.3: Cost of transportation as a percentage of income (%) in NJ (by county)</a:t>
            </a:r>
          </a:p>
        </p:txBody>
      </p:sp>
      <p:graphicFrame>
        <p:nvGraphicFramePr>
          <p:cNvPr id="9" name="Chart 8"/>
          <p:cNvGraphicFramePr/>
          <p:nvPr>
            <p:custDataLst>
              <p:tags r:id="rId5"/>
            </p:custDataLst>
            <p:extLst>
              <p:ext uri="{D42A27DB-BD31-4B8C-83A1-F6EECF244321}">
                <p14:modId xmlns:p14="http://schemas.microsoft.com/office/powerpoint/2010/main" val="1061570277"/>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Transportation &amp; Commute</a:t>
            </a:r>
          </a:p>
        </p:txBody>
      </p:sp>
      <p:sp>
        <p:nvSpPr>
          <p:cNvPr id="4" name="TextBox 3">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AllTransit™ Rankings, 2021. https://alltransit.cnt.org/rankings/</a:t>
            </a:r>
          </a:p>
        </p:txBody>
      </p:sp>
      <p:sp>
        <p:nvSpPr>
          <p:cNvPr id="5" name="TextBox 4">
            <a:extLst>
              <a:ext uri="{FF2B5EF4-FFF2-40B4-BE49-F238E27FC236}">
                <a16:creationId xmlns:a16="http://schemas.microsoft.com/office/drawing/2014/main" id="{42D60627-DF7E-438D-AE19-E103F3AE780E}"/>
              </a:ext>
            </a:extLst>
          </p:cNvPr>
          <p:cNvSpPr txBox="1"/>
          <p:nvPr>
            <p:custDataLst>
              <p:tags r:id="rId3"/>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6.4: AllTransit™ Performance Score (by county)</a:t>
            </a:r>
          </a:p>
        </p:txBody>
      </p:sp>
      <p:graphicFrame>
        <p:nvGraphicFramePr>
          <p:cNvPr id="6" name="Chart 5"/>
          <p:cNvGraphicFramePr/>
          <p:nvPr>
            <p:custDataLst>
              <p:tags r:id="rId4"/>
            </p:custDataLst>
            <p:extLst>
              <p:ext uri="{D42A27DB-BD31-4B8C-83A1-F6EECF244321}">
                <p14:modId xmlns:p14="http://schemas.microsoft.com/office/powerpoint/2010/main" val="174217155"/>
              </p:ext>
            </p:extLst>
          </p:nvPr>
        </p:nvGraphicFramePr>
        <p:xfrm>
          <a:off x="3230828" y="772642"/>
          <a:ext cx="8656372"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3A56BE81-C73A-4F8B-B768-1224F227A560}"/>
              </a:ext>
            </a:extLst>
          </p:cNvPr>
          <p:cNvSpPr txBox="1"/>
          <p:nvPr>
            <p:custDataLst>
              <p:tags r:id="rId5"/>
            </p:custDataLst>
          </p:nvPr>
        </p:nvSpPr>
        <p:spPr>
          <a:xfrm>
            <a:off x="3180028" y="6354351"/>
            <a:ext cx="8961374" cy="509092"/>
          </a:xfrm>
          <a:prstGeom prst="rect">
            <a:avLst/>
          </a:prstGeom>
          <a:noFill/>
        </p:spPr>
        <p:txBody>
          <a:bodyPr wrap="square" rtlCol="0" anchor="ctr" anchorCtr="0">
            <a:noAutofit/>
          </a:bodyPr>
          <a:lstStyle/>
          <a:p>
            <a:pPr algn="just"/>
            <a:r>
              <a:rPr lang="en-US" sz="1000" dirty="0">
                <a:latin typeface="Franklin Gothic Book"/>
              </a:rPr>
              <a:t>Note: The AllTransitTM Performance Score (with values from 0 to 10) is a weighted sum of transit connectivity, access to land area and jobs, and frequency of service, where the higher the number the better the transit service.</a:t>
            </a:r>
          </a:p>
        </p:txBody>
      </p:sp>
    </p:spTree>
    <p:extLst>
      <p:ext uri="{BB962C8B-B14F-4D97-AF65-F5344CB8AC3E}">
        <p14:creationId xmlns:p14="http://schemas.microsoft.com/office/powerpoint/2010/main" val="46524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7.2: Children without health insurance (%) over time, in county</a:t>
            </a:r>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7.1: Children under the age of 18 (%) without health insurance in NJ (by county)</a:t>
            </a:r>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2019</a:t>
            </a:r>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244799"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1-yr American Community Survey estimates, 2015-19</a:t>
            </a:r>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2457579235"/>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3069489366"/>
              </p:ext>
            </p:extLst>
          </p:nvPr>
        </p:nvGraphicFramePr>
        <p:xfrm>
          <a:off x="8577587" y="5053356"/>
          <a:ext cx="3581400" cy="1608197"/>
        </p:xfrm>
        <a:graphic>
          <a:graphicData uri="http://schemas.openxmlformats.org/drawingml/2006/chart">
            <c:chart xmlns:c="http://schemas.openxmlformats.org/drawingml/2006/chart" xmlns:r="http://schemas.openxmlformats.org/officeDocument/2006/relationships" r:id="rId13"/>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dirty="0">
                <a:latin typeface="Franklin Gothic Medium" panose="020B0603020102020204" pitchFamily="34" charset="0"/>
              </a:rPr>
              <a:t>US avg. 5.7%</a:t>
            </a: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17978431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7.3: Children (%) without health insurance by municipality</a:t>
            </a:r>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5-yr American Community Survey estimates, 2019</a:t>
            </a:r>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626118429"/>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dirty="0">
                <a:latin typeface="Franklin Gothic Book" panose="020B0503020102020204" pitchFamily="34" charset="0"/>
              </a:rPr>
              <a:t>Note: Up to the 10 municipalities with the highest percentage of children without health insurance are displayed</a:t>
            </a: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Health Insurance</a:t>
            </a:r>
          </a:p>
        </p:txBody>
      </p:sp>
    </p:spTree>
    <p:extLst>
      <p:ext uri="{BB962C8B-B14F-4D97-AF65-F5344CB8AC3E}">
        <p14:creationId xmlns:p14="http://schemas.microsoft.com/office/powerpoint/2010/main" val="2749188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dirty="0">
                <a:latin typeface="Franklin Gothic Medium" panose="020B0603020102020204" pitchFamily="34" charset="0"/>
              </a:rPr>
              <a:t>Source: New Jersey Department of Human Services, September 2021</a:t>
            </a: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7.4: NJ Family Care Medicaid participation (#) in NJ (by county)</a:t>
            </a:r>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dirty="0">
                <a:latin typeface="Franklin Gothic Book" panose="020B0503020102020204" pitchFamily="34" charset="0"/>
              </a:rPr>
              <a:t>Note: Non-ABD (ABD = Aged, Blind, or Disabled) Medicaid is for children age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1715979650"/>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Medicaid Participation</a:t>
            </a:r>
          </a:p>
        </p:txBody>
      </p:sp>
    </p:spTree>
    <p:extLst>
      <p:ext uri="{BB962C8B-B14F-4D97-AF65-F5344CB8AC3E}">
        <p14:creationId xmlns:p14="http://schemas.microsoft.com/office/powerpoint/2010/main" val="3012180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A327D4-6867-4DA4-8249-4CEA05235026}"/>
              </a:ext>
            </a:extLst>
          </p:cNvPr>
          <p:cNvSpPr txBox="1"/>
          <p:nvPr>
            <p:custDataLst>
              <p:tags r:id="rId1"/>
            </p:custDataLst>
          </p:nvPr>
        </p:nvSpPr>
        <p:spPr>
          <a:xfrm>
            <a:off x="3124201" y="332601"/>
            <a:ext cx="9067800"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Reno Gazette Journal per the Centers for Disease Control and Prevention (CDC) and state health departments, October 23, 2021</a:t>
            </a:r>
            <a:endParaRPr kumimoji="0" lang="en-US" sz="105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3197396643"/>
              </p:ext>
            </p:extLst>
          </p:nvPr>
        </p:nvGraphicFramePr>
        <p:xfrm>
          <a:off x="3124200" y="794266"/>
          <a:ext cx="8948376" cy="597229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76CAD56D-4BA1-4CB7-824A-80234649B61F}"/>
              </a:ext>
            </a:extLst>
          </p:cNvPr>
          <p:cNvSpPr txBox="1"/>
          <p:nvPr>
            <p:custDataLst>
              <p:tags r:id="rId3"/>
            </p:custDataLst>
          </p:nvPr>
        </p:nvSpPr>
        <p:spPr>
          <a:xfrm>
            <a:off x="3124200" y="0"/>
            <a:ext cx="90172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7.5: COVID-19 vaccination rates in NJ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itle 1">
            <a:extLst>
              <a:ext uri="{FF2B5EF4-FFF2-40B4-BE49-F238E27FC236}">
                <a16:creationId xmlns:a16="http://schemas.microsoft.com/office/drawing/2014/main" id="{5A6FE1EE-5441-4074-AF2D-89B93045C0FB}"/>
              </a:ext>
            </a:extLst>
          </p:cNvPr>
          <p:cNvSpPr txBox="1">
            <a:spLocks/>
          </p:cNvSpPr>
          <p:nvPr>
            <p:custDataLst>
              <p:tags r:id="rId4"/>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661563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7.6: Children meeting all immunization requirements (%) in NJ (by county)</a:t>
            </a:r>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The New Jersey Annual Immunization Status Reports, 2020-2021</a:t>
            </a:r>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676952133"/>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82979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County immunization rates (%) (all grade types), over time, in county</a:t>
            </a:r>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Annual Immunization Status Reports, 2015-2016 through 2020-2021</a:t>
            </a:r>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1062039439"/>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Immunization</a:t>
            </a:r>
          </a:p>
        </p:txBody>
      </p:sp>
    </p:spTree>
    <p:extLst>
      <p:ext uri="{BB962C8B-B14F-4D97-AF65-F5344CB8AC3E}">
        <p14:creationId xmlns:p14="http://schemas.microsoft.com/office/powerpoint/2010/main" val="21006600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Health Care</a:t>
            </a: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7.8: Late or lack of prenatal care reports (#)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32751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dirty="0">
                <a:latin typeface="Franklin Gothic Medium" panose="020B0603020102020204" pitchFamily="34" charset="0"/>
              </a:rPr>
              <a:t>Source: Center for Disease Control and Prevention (2018-2019)</a:t>
            </a: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dirty="0">
                <a:latin typeface="Franklin Gothic Book" panose="020B0503020102020204" pitchFamily="34" charset="0"/>
              </a:rPr>
              <a:t>Note: Cape May and Salem County do not have any data available. For all counties with fewer than 100,000 persons are combined under the label "Unidentified Counties." Note that total county population size has not been accounted for in this indicator.</a:t>
            </a:r>
          </a:p>
        </p:txBody>
      </p:sp>
      <p:graphicFrame>
        <p:nvGraphicFramePr>
          <p:cNvPr id="8" name="Chart 7">
            <a:extLst>
              <a:ext uri="{FF2B5EF4-FFF2-40B4-BE49-F238E27FC236}">
                <a16:creationId xmlns:a16="http://schemas.microsoft.com/office/drawing/2014/main" id="{7B302115-04A3-4DBE-A1E7-01C9E16937B9}"/>
              </a:ext>
            </a:extLst>
          </p:cNvPr>
          <p:cNvGraphicFramePr/>
          <p:nvPr>
            <p:custDataLst>
              <p:tags r:id="rId5"/>
            </p:custDataLst>
            <p:extLst>
              <p:ext uri="{D42A27DB-BD31-4B8C-83A1-F6EECF244321}">
                <p14:modId xmlns:p14="http://schemas.microsoft.com/office/powerpoint/2010/main" val="3881217074"/>
              </p:ext>
            </p:extLst>
          </p:nvPr>
        </p:nvGraphicFramePr>
        <p:xfrm>
          <a:off x="3246120" y="800221"/>
          <a:ext cx="8641080" cy="578078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60960" y="370264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Prenatal Care</a:t>
            </a:r>
          </a:p>
        </p:txBody>
      </p:sp>
    </p:spTree>
    <p:extLst>
      <p:ext uri="{BB962C8B-B14F-4D97-AF65-F5344CB8AC3E}">
        <p14:creationId xmlns:p14="http://schemas.microsoft.com/office/powerpoint/2010/main" val="221375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8.1: Monthly unemployment rate from Sept 2020-Aug 2021: state and county comparison (unadjusted)</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4245899319"/>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Unemployment</a:t>
            </a: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8.2: Median unemployment rates, Sept 2020-Aug 2021 in NJ (by county)</a:t>
            </a:r>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Bureau of Labor Statistics</a:t>
            </a:r>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4235235106"/>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8.3: Percentage of disconnected youth between 16 and 19 years of age (by county) </a:t>
            </a:r>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FRED Economic Data, 2019 (Based on American Community Survey 5-year estimates data, 2019); NJ average sourced from ACNJ Kids Count Data Dashboard, 2020</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2229060549"/>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dirty="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577081"/>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dirty="0"/>
              <a:t>Source: FRED Economic Data, 2015-2019 (Based on American Community Survey 5-year estimates data, 2015-2019) </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1976518277"/>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Disconnected youth is defined as the percentage of youth in a county who are between the ages of 16 and 19 years old, who are not enrolled in school and not working</a:t>
            </a: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3013991465"/>
              </p:ext>
            </p:extLst>
          </p:nvPr>
        </p:nvGraphicFramePr>
        <p:xfrm>
          <a:off x="8487010" y="4393513"/>
          <a:ext cx="3506868" cy="1926771"/>
        </p:xfrm>
        <a:graphic>
          <a:graphicData uri="http://schemas.openxmlformats.org/drawingml/2006/chart">
            <c:chart xmlns:c="http://schemas.openxmlformats.org/drawingml/2006/chart" xmlns:r="http://schemas.openxmlformats.org/officeDocument/2006/relationships" r:id="rId12"/>
          </a:graphicData>
        </a:graphic>
      </p:graphicFrame>
      <p:sp>
        <p:nvSpPr>
          <p:cNvPr id="3" name="TextBox 2">
            <a:extLst>
              <a:ext uri="{FF2B5EF4-FFF2-40B4-BE49-F238E27FC236}">
                <a16:creationId xmlns:a16="http://schemas.microsoft.com/office/drawing/2014/main" id="{2CBA865F-FB5C-42A6-B459-D3BF0E7C9CCE}"/>
              </a:ext>
            </a:extLst>
          </p:cNvPr>
          <p:cNvSpPr txBox="1"/>
          <p:nvPr>
            <p:custDataLst>
              <p:tags r:id="rId2"/>
            </p:custDataLst>
          </p:nvPr>
        </p:nvSpPr>
        <p:spPr>
          <a:xfrm>
            <a:off x="8487009" y="3711713"/>
            <a:ext cx="385434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8.6: High school graduation rates over time, in county </a:t>
            </a:r>
            <a:endParaRPr kumimoji="0" lang="en-US" sz="14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4" name="TextBox 3">
            <a:extLst>
              <a:ext uri="{FF2B5EF4-FFF2-40B4-BE49-F238E27FC236}">
                <a16:creationId xmlns:a16="http://schemas.microsoft.com/office/drawing/2014/main" id="{CDBEDB54-7C21-4AD7-BF97-6D45B5AD2E2D}"/>
              </a:ext>
            </a:extLst>
          </p:cNvPr>
          <p:cNvSpPr txBox="1"/>
          <p:nvPr>
            <p:custDataLst>
              <p:tags r:id="rId3"/>
            </p:custDataLst>
          </p:nvPr>
        </p:nvSpPr>
        <p:spPr>
          <a:xfrm>
            <a:off x="8487009" y="4162681"/>
            <a:ext cx="3722260"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Annie E. Casey Foundation, Kids Count Data Center, 2016-2019</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5" name="TextBox 4">
            <a:extLst>
              <a:ext uri="{FF2B5EF4-FFF2-40B4-BE49-F238E27FC236}">
                <a16:creationId xmlns:a16="http://schemas.microsoft.com/office/drawing/2014/main" id="{2CBA865F-FB5C-42A6-B459-D3BF0E7C9CCE}"/>
              </a:ext>
            </a:extLst>
          </p:cNvPr>
          <p:cNvSpPr txBox="1"/>
          <p:nvPr>
            <p:custDataLst>
              <p:tags r:id="rId4"/>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8.5: High school graduation rates (by county)</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5"/>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Annie E. Casey Foundation, Kids Count Data Center, 2019</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6"/>
            </p:custDataLst>
            <p:extLst>
              <p:ext uri="{D42A27DB-BD31-4B8C-83A1-F6EECF244321}">
                <p14:modId xmlns:p14="http://schemas.microsoft.com/office/powerpoint/2010/main" val="1036049648"/>
              </p:ext>
            </p:extLst>
          </p:nvPr>
        </p:nvGraphicFramePr>
        <p:xfrm>
          <a:off x="3144347" y="612485"/>
          <a:ext cx="6981872" cy="5638891"/>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0" y="3931848"/>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Youth</a:t>
            </a: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New Jersey measures and reports on 4-year and 5-year adjusted cohort graduation rates and will begin reporting on 6-year adjusted cohort graduation rates beginning with 2021. The 4-year adjusted cohort graduation rate measures the percentage of students in the adjusted cohort who graduate by the end of 4 years. This includes students who graduate in less than 4 years. 5-year adjusted cohort graduation rates are not included in this chart.</a:t>
            </a: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solidFill>
                  <a:prstClr val="black"/>
                </a:solidFill>
                <a:latin typeface="Franklin Gothic Medium" panose="020B0603020102020204" pitchFamily="34" charset="0"/>
              </a:rPr>
              <a:t>8.8: Percentage of households with broadband access, over time, in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American Community Survey, 1-Year Estimates,, 2015-2019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3695378158"/>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2550778113"/>
              </p:ext>
            </p:extLst>
          </p:nvPr>
        </p:nvGraphicFramePr>
        <p:xfrm>
          <a:off x="3158171" y="870405"/>
          <a:ext cx="6916558" cy="5911395"/>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solidFill>
                  <a:prstClr val="black"/>
                </a:solidFill>
                <a:latin typeface="Franklin Gothic Medium" panose="020B0603020102020204" pitchFamily="34" charset="0"/>
              </a:rPr>
              <a:t>8.7: Percentage of households with broadband access (by county)</a:t>
            </a: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American Community Survey, 1-Year Estimates, 2019 </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dirty="0">
                <a:solidFill>
                  <a:schemeClr val="bg1"/>
                </a:solidFill>
                <a:latin typeface="Franklin Gothic Demi" panose="020B0703020102020204" pitchFamily="34" charset="0"/>
              </a:rPr>
              <a:t>Employment and Career Readiness</a:t>
            </a: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Broadband Access</a:t>
            </a: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1267973652"/>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9.1: Violent crime rates (per 100,000) in NJ (by county)</a:t>
            </a:r>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Violent Crimes</a:t>
            </a: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9.2: Crimes by type (# and %), in county </a:t>
            </a:r>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Violent Crimes</a:t>
            </a: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dirty="0">
                <a:solidFill>
                  <a:srgbClr val="C00000"/>
                </a:solidFill>
                <a:latin typeface="Arial" panose="020B0604020202020204" pitchFamily="34" charset="0"/>
                <a:cs typeface="Arial" panose="020B0604020202020204" pitchFamily="34" charset="0"/>
              </a:rPr>
              <a:t>Nonviolent Crimes</a:t>
            </a: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3963416313"/>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3108476720"/>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State of New Jersey, Department of Law &amp; Public Safety, Office of the Attorney General, New Jersey State Police, 2020 Uniform Crime Reports</a:t>
            </a:r>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9.3: Juvenile arrest rates (per 1,000) in NJ (by county)</a:t>
            </a:r>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Advocates for Children of New Jersey using raw data from NJ Department of Law and Public Safety, Division of NJ State Police, Uniform Crime Reports, 2019</a:t>
            </a:r>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9.4: Juvenile arrest rates (per 1,000) over time </a:t>
            </a:r>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Advocates for Children of New Jersey using raw data from NJ Department of Law and Public Safety, Division of NJ State Police, Uniform Crime Reports, 2015-2019. </a:t>
            </a:r>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32132361"/>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969891534"/>
              </p:ext>
            </p:extLst>
          </p:nvPr>
        </p:nvGraphicFramePr>
        <p:xfrm>
          <a:off x="8534400" y="4854310"/>
          <a:ext cx="3429000" cy="1927490"/>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dirty="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3229476262"/>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9.5: Vandalism and violence offenses in schools (# reported incidents) in NJ (by county)</a:t>
            </a:r>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Juveniles</a:t>
            </a: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9.6: Rate (per 10,000) of social associations (by county)</a:t>
            </a:r>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County Health Rankings and Roadmaps, Social Associations, 2021 </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2912669435"/>
              </p:ext>
            </p:extLst>
          </p:nvPr>
        </p:nvGraphicFramePr>
        <p:xfrm>
          <a:off x="8764331" y="4202472"/>
          <a:ext cx="3254840" cy="2122128"/>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9.7: Rate of social associations, over time, in county</a:t>
            </a:r>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County Health Rankings and Roadmaps, Social Associations, 2017-2021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463884943"/>
              </p:ext>
            </p:extLst>
          </p:nvPr>
        </p:nvGraphicFramePr>
        <p:xfrm>
          <a:off x="3197889" y="705774"/>
          <a:ext cx="6665302" cy="5695025"/>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dirty="0">
                <a:solidFill>
                  <a:schemeClr val="bg1"/>
                </a:solidFill>
                <a:latin typeface="Franklin Gothic Demi" panose="020B0703020102020204" pitchFamily="34" charset="0"/>
              </a:rPr>
              <a:t>Community Safety and Environment</a:t>
            </a: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dirty="0">
                <a:solidFill>
                  <a:schemeClr val="bg1"/>
                </a:solidFill>
                <a:latin typeface="Franklin Gothic Demi" panose="020B0703020102020204" pitchFamily="34" charset="0"/>
              </a:rPr>
              <a:t>Social</a:t>
            </a: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dirty="0">
                <a:latin typeface="Franklin Gothic Medium" panose="020B0603020102020204" pitchFamily="34" charset="0"/>
              </a:rPr>
              <a:t>Note: Additional data can be found in workbook.</a:t>
            </a:r>
          </a:p>
        </p:txBody>
      </p:sp>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 reported)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2019</a:t>
            </a:r>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p>
        </p:txBody>
      </p:sp>
      <p:graphicFrame>
        <p:nvGraphicFramePr>
          <p:cNvPr id="8" name="Chart 7">
            <a:extLst>
              <a:ext uri="{FF2B5EF4-FFF2-40B4-BE49-F238E27FC236}">
                <a16:creationId xmlns:a16="http://schemas.microsoft.com/office/drawing/2014/main" id="{66E00E27-8358-46F8-8263-9970F1EAD8ED}"/>
              </a:ext>
            </a:extLst>
          </p:cNvPr>
          <p:cNvGraphicFramePr/>
          <p:nvPr>
            <p:custDataLst>
              <p:tags r:id="rId5"/>
            </p:custDataLst>
            <p:extLst>
              <p:ext uri="{D42A27DB-BD31-4B8C-83A1-F6EECF244321}">
                <p14:modId xmlns:p14="http://schemas.microsoft.com/office/powerpoint/2010/main" val="996204974"/>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Police annual domestic violence reports, 2015-2019</a:t>
            </a:r>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dirty="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2470445906"/>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10.3: Domestic violence offenses by type (#) in County </a:t>
            </a:r>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State Policy annual domestic violence reports, 2019</a:t>
            </a:r>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769830300"/>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dirty="0"/>
              <a:t>Source: American Community Survey. Selected economic characteristics. 2019, American Community Survey, 1-yr estimates.</a:t>
            </a:r>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3459637753"/>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10.4: Median income ($) by sex in NJ (by county)</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10.5: Median income ($) by sex, over time, in county</a:t>
            </a:r>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1-yr American Community Survey estimates for median earnings for full-time, year-round workers, 2015-19 </a:t>
            </a:r>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1745926483"/>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7"/>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dirty="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11.1: Substance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881409555"/>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11.2: Change (%) in suspected opioid overdose deaths in NJ (by county) between 2018 and 2019 </a:t>
            </a:r>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Cares - Office of the Attorney General</a:t>
            </a:r>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11.3: Number of (#) suspected opioid deaths over time, in county</a:t>
            </a:r>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Cares - Office of the </a:t>
            </a:r>
            <a:r>
              <a:rPr lang="en-US" sz="900"/>
              <a:t>Attorney General, 2015-2019</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3791777853"/>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2087076829"/>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size has not been accounted for in this indicator</a:t>
            </a:r>
          </a:p>
        </p:txBody>
      </p:sp>
    </p:spTree>
    <p:extLst>
      <p:ext uri="{BB962C8B-B14F-4D97-AF65-F5344CB8AC3E}">
        <p14:creationId xmlns:p14="http://schemas.microsoft.com/office/powerpoint/2010/main" val="26592884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11.4: Types of substances (%) identified at treatment center admissions, in county</a:t>
            </a:r>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Department of Health Division of Mental Health and Addiction Services Office of Planning, Research, Evaluation and Prevention, 2020 Report. </a:t>
            </a:r>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4095103023"/>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Programs</a:t>
            </a: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 Types of mental health programs (#), in county</a:t>
            </a:r>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Human Services, Directory of Mental Health Services, 2021</a:t>
            </a:r>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3940960139"/>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Medium" panose="020B0603020102020204" pitchFamily="34" charset="0"/>
              </a:rPr>
              <a:t>Note: These services are DMHAS Contracted Providers Only. </a:t>
            </a:r>
          </a:p>
        </p:txBody>
      </p:sp>
    </p:spTree>
    <p:extLst>
      <p:ext uri="{BB962C8B-B14F-4D97-AF65-F5344CB8AC3E}">
        <p14:creationId xmlns:p14="http://schemas.microsoft.com/office/powerpoint/2010/main" val="32895307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12.2: Frequency (%) of mental health distress in NJ (by county) – age adjusted</a:t>
            </a:r>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1576095176"/>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12.3: Frequency (%) of mental health distress over time - age adjusted, in county</a:t>
            </a:r>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882008233"/>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Mental Health Distress</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12.4: Frequency (%) of mental health distress by race/ethnicity  - age adjusted, in county </a:t>
            </a:r>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12.5: Frequency (%) of mental health distress by sex – age adjusted, in county</a:t>
            </a:r>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Mental health distress = % of respondents who indicated that 14 or more of the past 30 days were “not good”.</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169181455"/>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4201499362"/>
              </p:ext>
            </p:extLst>
          </p:nvPr>
        </p:nvGraphicFramePr>
        <p:xfrm>
          <a:off x="4038599" y="4148425"/>
          <a:ext cx="7162801" cy="219491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4624069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12.6: Frequency of diagnosed depression (%) in NJ (by county)  - age adjusted</a:t>
            </a:r>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12.7: Frequency (%) of depression over time, in county</a:t>
            </a:r>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NJ State Health Assessment Data. Query Building Tool, 2014-2018</a:t>
            </a:r>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dirty="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532167491"/>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3591034249"/>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36944"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7224175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Diagnosed Depression</a:t>
            </a: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12.8: Diagnosed depression by race/ethnicity, in county</a:t>
            </a:r>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12.9: Diagnosed depression by sex, in county  </a:t>
            </a:r>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dirty="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2896190415"/>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448713224"/>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dirty="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State Health Assessment Data. Query Building Tool, 2018</a:t>
            </a:r>
          </a:p>
        </p:txBody>
      </p:sp>
    </p:spTree>
    <p:extLst>
      <p:ext uri="{BB962C8B-B14F-4D97-AF65-F5344CB8AC3E}">
        <p14:creationId xmlns:p14="http://schemas.microsoft.com/office/powerpoint/2010/main" val="11842452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12.10: Suicide Death Rate (per 100,000 population) – age adjusted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NJSHAD, New Jersey State Health Assessment Data, 2017-2019</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Includes both youth and adults </a:t>
            </a: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792832013"/>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dirty="0">
                <a:solidFill>
                  <a:schemeClr val="bg1"/>
                </a:solidFill>
                <a:latin typeface="Franklin Gothic Demi" panose="020B0703020102020204" pitchFamily="34" charset="0"/>
              </a:rPr>
              <a:t>Suicide Rate</a:t>
            </a: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dirty="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13.1: Children (#) enrolled in special education services in NJ (by county)</a:t>
            </a:r>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New Jersey Department of Education Office of Special Education Programs, 2020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dirty="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2394552248"/>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13.2: Children (#) receiving early intervention services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Early Intervention System,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3264883183"/>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0.1 Overview – Cape May County Basic Needs</a:t>
            </a: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dirty="0">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459520865"/>
              </p:ext>
            </p:extLst>
          </p:nvPr>
        </p:nvGraphicFramePr>
        <p:xfrm>
          <a:off x="3235258" y="544374"/>
          <a:ext cx="4450403" cy="6298412"/>
        </p:xfrm>
        <a:graphic>
          <a:graphicData uri="http://schemas.openxmlformats.org/drawingml/2006/table">
            <a:tbl>
              <a:tblPr firstRow="1" bandRow="1">
                <a:tableStyleId>{C083E6E3-FA7D-4D7B-A595-EF9225AFEA82}</a:tableStyleId>
              </a:tblPr>
              <a:tblGrid>
                <a:gridCol w="1020626">
                  <a:extLst>
                    <a:ext uri="{9D8B030D-6E8A-4147-A177-3AD203B41FA5}">
                      <a16:colId xmlns:a16="http://schemas.microsoft.com/office/drawing/2014/main" val="1629768082"/>
                    </a:ext>
                  </a:extLst>
                </a:gridCol>
                <a:gridCol w="3429777">
                  <a:extLst>
                    <a:ext uri="{9D8B030D-6E8A-4147-A177-3AD203B41FA5}">
                      <a16:colId xmlns:a16="http://schemas.microsoft.com/office/drawing/2014/main" val="2346253339"/>
                    </a:ext>
                  </a:extLst>
                </a:gridCol>
              </a:tblGrid>
              <a:tr h="522426">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567352">
                <a:tc>
                  <a:txBody>
                    <a:bodyPr/>
                    <a:lstStyle/>
                    <a:p>
                      <a:r>
                        <a:rPr lang="en-US" sz="1400" dirty="0">
                          <a:latin typeface="Franklin Gothic Book" panose="020B0503020102020204" pitchFamily="34" charset="0"/>
                        </a:rPr>
                        <a:t>2.3</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400" dirty="0">
                          <a:latin typeface="Franklin Gothic Book" panose="020B0503020102020204" pitchFamily="34" charset="0"/>
                        </a:rPr>
                        <a:t>Median household income</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35391">
                <a:tc>
                  <a:txBody>
                    <a:bodyPr/>
                    <a:lstStyle/>
                    <a:p>
                      <a:r>
                        <a:rPr lang="en-US" sz="1400" dirty="0">
                          <a:latin typeface="Franklin Gothic Book" panose="020B0503020102020204" pitchFamily="34" charset="0"/>
                        </a:rPr>
                        <a:t>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Families with children under the age of 18 living in poverty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535391">
                <a:tc>
                  <a:txBody>
                    <a:bodyPr/>
                    <a:lstStyle/>
                    <a:p>
                      <a:r>
                        <a:rPr lang="en-US" sz="1400" dirty="0">
                          <a:latin typeface="Franklin Gothic Book" panose="020B0503020102020204" pitchFamily="34" charset="0"/>
                        </a:rPr>
                        <a:t>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Household income spent on housing</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64845">
                <a:tc>
                  <a:txBody>
                    <a:bodyPr/>
                    <a:lstStyle/>
                    <a:p>
                      <a:r>
                        <a:rPr lang="en-US" sz="1400" dirty="0">
                          <a:latin typeface="Franklin Gothic Book" panose="020B0503020102020204" pitchFamily="34" charset="0"/>
                        </a:rPr>
                        <a:t>4.1</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93622">
                <a:tc>
                  <a:txBody>
                    <a:bodyPr/>
                    <a:lstStyle/>
                    <a:p>
                      <a:r>
                        <a:rPr lang="en-US" sz="1400" dirty="0">
                          <a:latin typeface="Franklin Gothic Book" panose="020B0503020102020204" pitchFamily="34" charset="0"/>
                        </a:rPr>
                        <a:t>6.3</a:t>
                      </a: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400" dirty="0">
                          <a:latin typeface="Franklin Gothic Book" panose="020B0503020102020204" pitchFamily="34" charset="0"/>
                        </a:rPr>
                        <a:t>Cost of transportation as a percentage of income in NJ</a:t>
                      </a: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541938">
                <a:tc>
                  <a:txBody>
                    <a:bodyPr/>
                    <a:lstStyle/>
                    <a:p>
                      <a:r>
                        <a:rPr lang="en-US" sz="1400" dirty="0">
                          <a:latin typeface="Franklin Gothic Book" panose="020B0503020102020204" pitchFamily="34" charset="0"/>
                        </a:rPr>
                        <a:t>6.4</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r>
                        <a:rPr lang="en-US" sz="1400" dirty="0">
                          <a:latin typeface="Franklin Gothic Book" panose="020B0503020102020204" pitchFamily="34" charset="0"/>
                        </a:rPr>
                        <a:t>AllTransit™ Performance Score</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567352">
                <a:tc>
                  <a:txBody>
                    <a:bodyPr/>
                    <a:lstStyle/>
                    <a:p>
                      <a:r>
                        <a:rPr lang="en-US" sz="1400" dirty="0">
                          <a:latin typeface="Franklin Gothic Book" panose="020B0503020102020204" pitchFamily="34" charset="0"/>
                        </a:rPr>
                        <a:t>7.1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400" dirty="0">
                          <a:latin typeface="Franklin Gothic Book" panose="020B0503020102020204" pitchFamily="34" charset="0"/>
                        </a:rPr>
                        <a:t>Children under the age of 18 without health insurance</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67352">
                <a:tc>
                  <a:txBody>
                    <a:bodyPr/>
                    <a:lstStyle/>
                    <a:p>
                      <a:r>
                        <a:rPr lang="en-US" sz="1400" dirty="0">
                          <a:latin typeface="Franklin Gothic Book" panose="020B0503020102020204" pitchFamily="34" charset="0"/>
                        </a:rPr>
                        <a:t>7.6</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400" dirty="0">
                          <a:latin typeface="Franklin Gothic Book" panose="020B0503020102020204" pitchFamily="34" charset="0"/>
                        </a:rPr>
                        <a:t>Percent of children meeting all immunization requirements</a:t>
                      </a:r>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35391">
                <a:tc>
                  <a:txBody>
                    <a:bodyPr/>
                    <a:lstStyle/>
                    <a:p>
                      <a:r>
                        <a:rPr lang="en-US" sz="1400" dirty="0">
                          <a:latin typeface="Franklin Gothic Book" panose="020B0503020102020204" pitchFamily="34" charset="0"/>
                        </a:rPr>
                        <a:t>7.8</a:t>
                      </a: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r>
                        <a:rPr lang="en-US" sz="1400" baseline="0" dirty="0">
                          <a:latin typeface="Franklin Gothic Book" panose="020B0503020102020204" pitchFamily="34" charset="0"/>
                        </a:rPr>
                        <a:t>Reports of late or lack of prenatal care</a:t>
                      </a: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r h="567352">
                <a:tc>
                  <a:txBody>
                    <a:bodyPr/>
                    <a:lstStyle/>
                    <a:p>
                      <a:r>
                        <a:rPr lang="en-US" sz="1400" dirty="0">
                          <a:latin typeface="Franklin Gothic Book" panose="020B0503020102020204" pitchFamily="34" charset="0"/>
                        </a:rPr>
                        <a:t>8.2</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tc>
                  <a:txBody>
                    <a:bodyPr/>
                    <a:lstStyle/>
                    <a:p>
                      <a:r>
                        <a:rPr lang="en-US" sz="1400" baseline="0" dirty="0">
                          <a:latin typeface="Franklin Gothic Book" panose="020B0503020102020204" pitchFamily="34" charset="0"/>
                        </a:rPr>
                        <a:t>Median unemployment rates across counties</a:t>
                      </a:r>
                    </a:p>
                  </a:txBody>
                  <a:tcPr>
                    <a:lnL>
                      <a:noFill/>
                    </a:lnL>
                    <a:lnR>
                      <a:noFill/>
                    </a:lnR>
                    <a:lnT>
                      <a:noFill/>
                    </a:lnT>
                    <a:lnB w="12700" cmpd="sng">
                      <a:noFill/>
                    </a:lnB>
                    <a:lnTlToBr w="12700" cmpd="sng">
                      <a:noFill/>
                      <a:prstDash val="solid"/>
                    </a:lnTlToBr>
                    <a:lnBlToTr w="12700" cmpd="sng">
                      <a:noFill/>
                      <a:prstDash val="solid"/>
                    </a:lnBlToTr>
                    <a:solidFill>
                      <a:schemeClr val="tx1">
                        <a:lumMod val="75000"/>
                        <a:lumOff val="25000"/>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2285620032"/>
              </p:ext>
            </p:extLst>
          </p:nvPr>
        </p:nvGraphicFramePr>
        <p:xfrm>
          <a:off x="7543801" y="924727"/>
          <a:ext cx="4800600" cy="6085673"/>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13.3: # of developmental disabilities eligible youth (by county)</a:t>
            </a: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dirty="0"/>
              <a:t>Source: New Jersey Child Welfare Data Hub, CSOC Developmental Disabilities Eligible Youth Report, 2020</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680615004"/>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dirty="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dirty="0"/>
              <a:t>13.4: # of developmental disabilities eligible youth, over time, in county</a:t>
            </a:r>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dirty="0"/>
              <a:t>Source: New Jersey Child Welfare Data Hub, CSOC Developmental Disabilities Eligible Youth Report, 2016-2020</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2581049204"/>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13.5: Children (% &lt;6 Years) tested for lead with blood lead levels greater than or equal to 5 micrograms/deciliter</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NJ Department of Health Lead Prevention Report, 2019 (Based on State Fiscal Year July 1, 2018 through June 30, 2019)</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998203090"/>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dirty="0">
                <a:latin typeface="Franklin Gothic Book" panose="020B0503020102020204" pitchFamily="34" charset="0"/>
              </a:rPr>
              <a:t>Lead exposure has been linked to developmental delays, learning disabilities, and poor mental health.</a:t>
            </a: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13.6: Harassment, intimidation, bullying (HIB) offenses in schools (# reported incidents) in NJ (by county)</a:t>
            </a:r>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New Jersey School Performance Reports, 2019-2020</a:t>
            </a:r>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341073179"/>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dirty="0">
                <a:latin typeface="Franklin Gothic Book" panose="020B0503020102020204" pitchFamily="34" charset="0"/>
              </a:rPr>
              <a:t>Being bullied can be a depression trigger for youth</a:t>
            </a:r>
          </a:p>
          <a:p>
            <a:r>
              <a:rPr lang="en-US" sz="1000" dirty="0">
                <a:latin typeface="Franklin Gothic Book" panose="020B0503020102020204" pitchFamily="34" charset="0"/>
              </a:rPr>
              <a:t>Note that total county population has not been accounted for in this indicator</a:t>
            </a: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dirty="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1560319776"/>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 A total of 44,632 children were being served by New Jersey CP&amp;P on December 31, 2019.  This includes 3,020 children with no county reported.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dirty="0">
                <a:latin typeface="Franklin Gothic Medium" panose="020B0603020102020204" pitchFamily="34" charset="0"/>
              </a:rPr>
              <a:t>Source: Department of Children and Families, December 31, 2020 </a:t>
            </a: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295418"/>
            <a:ext cx="9084627" cy="562582"/>
          </a:xfrm>
          <a:prstGeom prst="rect">
            <a:avLst/>
          </a:prstGeom>
          <a:noFill/>
        </p:spPr>
        <p:txBody>
          <a:bodyPr wrap="square" rtlCol="0" anchor="ctr" anchorCtr="0">
            <a:noAutofit/>
          </a:bodyPr>
          <a:lstStyle/>
          <a:p>
            <a:r>
              <a:rPr lang="en-US" sz="1000" dirty="0">
                <a:latin typeface="Franklin Gothic Medium" panose="020B0603020102020204" pitchFamily="34" charset="0"/>
              </a:rPr>
              <a:t>Note: A kinship legal guardian is a relative or close family friend who is appointed by the court to raise a child when the parents are unable to do so.</a:t>
            </a:r>
            <a:br>
              <a:rPr lang="en-US" sz="1000" dirty="0">
                <a:latin typeface="Franklin Gothic Medium" panose="020B0603020102020204" pitchFamily="34" charset="0"/>
              </a:rPr>
            </a:br>
            <a:r>
              <a:rPr lang="en-US" sz="1000" dirty="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1367874299"/>
              </p:ext>
            </p:extLst>
          </p:nvPr>
        </p:nvGraphicFramePr>
        <p:xfrm>
          <a:off x="3208972" y="990153"/>
          <a:ext cx="8830628" cy="5486847"/>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3036734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14.3: Grandparents (#) responsible for own grandchildren under 18 years</a:t>
            </a:r>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3914605006"/>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latin typeface="Franklin Gothic Medium" panose="020B0603020102020204" pitchFamily="34" charset="0"/>
              </a:rPr>
              <a:t>Source: 5-yr American Community Survey, estimates 2019 </a:t>
            </a: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dirty="0">
                <a:latin typeface="Franklin Gothic Book" panose="020B0503020102020204" pitchFamily="34" charset="0"/>
              </a:rPr>
              <a:t>Note that total county population has not been accounted for in this indicator</a:t>
            </a: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9960569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nvSpPr>
        <p:spPr>
          <a:xfrm>
            <a:off x="3471385" y="1189352"/>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Franklin Gothic Medium" panose="020B0603020102020204" pitchFamily="34" charset="0"/>
              </a:rPr>
              <a:t>Jewish Family Service of Atlantic and Cape May Counties </a:t>
            </a:r>
            <a:r>
              <a:rPr lang="en-US" sz="1200" dirty="0">
                <a:solidFill>
                  <a:srgbClr val="C00000"/>
                </a:solidFill>
                <a:latin typeface="Franklin Gothic Medium" panose="020B0603020102020204" pitchFamily="34" charset="0"/>
              </a:rPr>
              <a:t>[Family Counseling]</a:t>
            </a:r>
          </a:p>
          <a:p>
            <a:endParaRPr lang="en-US" sz="1600" dirty="0">
              <a:latin typeface="Franklin Gothic Medium" panose="020B0603020102020204" pitchFamily="34" charset="0"/>
            </a:endParaRPr>
          </a:p>
          <a:p>
            <a:r>
              <a:rPr lang="en-US" sz="1600" dirty="0">
                <a:latin typeface="Franklin Gothic Medium" panose="020B0603020102020204" pitchFamily="34" charset="0"/>
              </a:rPr>
              <a:t>Center for Family Services </a:t>
            </a:r>
            <a:r>
              <a:rPr lang="en-US" sz="1200" dirty="0">
                <a:solidFill>
                  <a:srgbClr val="C00000"/>
                </a:solidFill>
                <a:latin typeface="Franklin Gothic Medium" panose="020B0603020102020204" pitchFamily="34" charset="0"/>
              </a:rPr>
              <a:t>[Teen Center/Kinship/Parenting Support]</a:t>
            </a:r>
          </a:p>
          <a:p>
            <a:endParaRPr lang="en-US" sz="1600" dirty="0">
              <a:latin typeface="Franklin Gothic Medium" panose="020B0603020102020204" pitchFamily="34" charset="0"/>
            </a:endParaRPr>
          </a:p>
          <a:p>
            <a:r>
              <a:rPr lang="en-US" sz="1600" dirty="0">
                <a:latin typeface="Franklin Gothic Medium" panose="020B0603020102020204" pitchFamily="34" charset="0"/>
              </a:rPr>
              <a:t>Intensive Family Support Services </a:t>
            </a:r>
            <a:r>
              <a:rPr lang="en-US" sz="1200" dirty="0">
                <a:solidFill>
                  <a:srgbClr val="C00000"/>
                </a:solidFill>
                <a:latin typeface="Franklin Gothic Medium" panose="020B0603020102020204" pitchFamily="34" charset="0"/>
              </a:rPr>
              <a:t>[Mental Health]</a:t>
            </a:r>
          </a:p>
          <a:p>
            <a:endParaRPr lang="en-US" sz="1600" dirty="0">
              <a:latin typeface="Franklin Gothic Medium" panose="020B0603020102020204" pitchFamily="34" charset="0"/>
            </a:endParaRPr>
          </a:p>
          <a:p>
            <a:r>
              <a:rPr lang="en-US" sz="1600" dirty="0">
                <a:latin typeface="Franklin Gothic Medium" panose="020B0603020102020204" pitchFamily="34" charset="0"/>
              </a:rPr>
              <a:t>United Way – Atlantic County/Cape May Office </a:t>
            </a:r>
            <a:r>
              <a:rPr lang="en-US" sz="1200" dirty="0">
                <a:solidFill>
                  <a:srgbClr val="C00000"/>
                </a:solidFill>
                <a:latin typeface="Franklin Gothic Medium" panose="020B0603020102020204" pitchFamily="34" charset="0"/>
              </a:rPr>
              <a:t>[Job, Health, Utilities, Housing]</a:t>
            </a:r>
          </a:p>
          <a:p>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1"/>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www.capeatlanticresourcenet.org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0" y="2560318"/>
            <a:ext cx="3124200" cy="1754326"/>
          </a:xfrm>
          <a:prstGeom prst="rect">
            <a:avLst/>
          </a:prstGeom>
          <a:noFill/>
        </p:spPr>
        <p:txBody>
          <a:bodyPr wrap="square" rtlCol="0">
            <a:spAutoFit/>
          </a:bodyPr>
          <a:lstStyle/>
          <a:p>
            <a:pPr algn="ctr"/>
            <a:r>
              <a:rPr lang="en-US" sz="3600" dirty="0">
                <a:solidFill>
                  <a:schemeClr val="bg1"/>
                </a:solidFill>
                <a:latin typeface="Franklin Gothic Demi" panose="020B0703020102020204" pitchFamily="34" charset="0"/>
              </a:rPr>
              <a:t>Caring for Kin or Foster Children</a:t>
            </a:r>
          </a:p>
        </p:txBody>
      </p:sp>
    </p:spTree>
    <p:extLst>
      <p:ext uri="{BB962C8B-B14F-4D97-AF65-F5344CB8AC3E}">
        <p14:creationId xmlns:p14="http://schemas.microsoft.com/office/powerpoint/2010/main" val="23074840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15.1: Same sex couples (per 1,000 households), by county</a:t>
            </a:r>
          </a:p>
        </p:txBody>
      </p:sp>
      <p:sp>
        <p:nvSpPr>
          <p:cNvPr id="3" name="TextBox 2">
            <a:extLst>
              <a:ext uri="{FF2B5EF4-FFF2-40B4-BE49-F238E27FC236}">
                <a16:creationId xmlns:a16="http://schemas.microsoft.com/office/drawing/2014/main" id="{F442D254-E271-4971-833B-DE01120C1424}"/>
              </a:ext>
            </a:extLst>
          </p:cNvPr>
          <p:cNvSpPr txBox="1"/>
          <p:nvPr>
            <p:custDataLst>
              <p:tags r:id="rId2"/>
            </p:custDataLst>
          </p:nvPr>
        </p:nvSpPr>
        <p:spPr>
          <a:xfrm>
            <a:off x="3124200" y="3319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t>Source: UCLA William's Institute and Census Data, 2017 </a:t>
            </a:r>
            <a:endParaRPr lang="en-US" sz="1100" dirty="0"/>
          </a:p>
        </p:txBody>
      </p:sp>
      <p:graphicFrame>
        <p:nvGraphicFramePr>
          <p:cNvPr id="4" name="Chart 3">
            <a:extLst>
              <a:ext uri="{FF2B5EF4-FFF2-40B4-BE49-F238E27FC236}">
                <a16:creationId xmlns:a16="http://schemas.microsoft.com/office/drawing/2014/main" id="{66E00E27-8358-46F8-8263-9970F1EAD8ED}"/>
              </a:ext>
            </a:extLst>
          </p:cNvPr>
          <p:cNvGraphicFramePr/>
          <p:nvPr>
            <p:custDataLst>
              <p:tags r:id="rId3"/>
            </p:custDataLst>
            <p:extLst>
              <p:ext uri="{D42A27DB-BD31-4B8C-83A1-F6EECF244321}">
                <p14:modId xmlns:p14="http://schemas.microsoft.com/office/powerpoint/2010/main" val="4112705548"/>
              </p:ext>
            </p:extLst>
          </p:nvPr>
        </p:nvGraphicFramePr>
        <p:xfrm>
          <a:off x="3260537" y="566921"/>
          <a:ext cx="8128000" cy="5833534"/>
        </p:xfrm>
        <a:graphic>
          <a:graphicData uri="http://schemas.openxmlformats.org/drawingml/2006/chart">
            <c:chart xmlns:c="http://schemas.openxmlformats.org/drawingml/2006/chart" xmlns:r="http://schemas.openxmlformats.org/officeDocument/2006/relationships" r:id="rId8"/>
          </a:graphicData>
        </a:graphic>
      </p:graphicFrame>
      <p:sp>
        <p:nvSpPr>
          <p:cNvPr id="5" name="TextBox 4">
            <a:extLst>
              <a:ext uri="{FF2B5EF4-FFF2-40B4-BE49-F238E27FC236}">
                <a16:creationId xmlns:a16="http://schemas.microsoft.com/office/drawing/2014/main" id="{41FD7A72-B42F-40D6-9D44-49E76B3F7024}"/>
              </a:ext>
            </a:extLst>
          </p:cNvPr>
          <p:cNvSpPr txBox="1"/>
          <p:nvPr>
            <p:custDataLst>
              <p:tags r:id="rId4"/>
            </p:custDataLst>
          </p:nvPr>
        </p:nvSpPr>
        <p:spPr>
          <a:xfrm>
            <a:off x="3124201" y="6364222"/>
            <a:ext cx="9067800" cy="493777"/>
          </a:xfrm>
          <a:prstGeom prst="rect">
            <a:avLst/>
          </a:prstGeom>
          <a:noFill/>
        </p:spPr>
        <p:txBody>
          <a:bodyPr wrap="square" rtlCol="0" anchor="ctr" anchorCtr="0">
            <a:noAutofit/>
          </a:bodyPr>
          <a:lstStyle/>
          <a:p>
            <a:r>
              <a:rPr lang="en-US" sz="1000" dirty="0">
                <a:latin typeface="Franklin Gothic Book"/>
              </a:rPr>
              <a:t>Note:  Sussex data not available</a:t>
            </a:r>
            <a:endParaRPr lang="en-US" dirty="0"/>
          </a:p>
        </p:txBody>
      </p:sp>
      <p:sp>
        <p:nvSpPr>
          <p:cNvPr id="6" name="TextBox 5">
            <a:extLst>
              <a:ext uri="{FF2B5EF4-FFF2-40B4-BE49-F238E27FC236}">
                <a16:creationId xmlns:a16="http://schemas.microsoft.com/office/drawing/2014/main" id="{637C6209-88EE-456E-B8D9-14ED38F43877}"/>
              </a:ext>
            </a:extLst>
          </p:cNvPr>
          <p:cNvSpPr txBox="1"/>
          <p:nvPr>
            <p:custDataLst>
              <p:tags r:id="rId5"/>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extLst>
      <p:ext uri="{BB962C8B-B14F-4D97-AF65-F5344CB8AC3E}">
        <p14:creationId xmlns:p14="http://schemas.microsoft.com/office/powerpoint/2010/main" val="419558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8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a:latin typeface="Franklin Gothic Medium"/>
              </a:rPr>
              <a:t>0.2 Overview – Cape May County Support/Services</a:t>
            </a: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dirty="0">
                <a:latin typeface="Franklin Gothic Book"/>
              </a:rPr>
              <a:t>Compared to Other Counties</a:t>
            </a:r>
            <a:endParaRPr lang="en-US" dirty="0"/>
          </a:p>
        </p:txBody>
      </p:sp>
      <p:sp>
        <p:nvSpPr>
          <p:cNvPr id="4" name="TextBox 6"/>
          <p:cNvSpPr txBox="1"/>
          <p:nvPr>
            <p:custDataLst>
              <p:tags r:id="rId3"/>
            </p:custDataLst>
          </p:nvPr>
        </p:nvSpPr>
        <p:spPr>
          <a:xfrm>
            <a:off x="7104100" y="108315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FF0000"/>
                </a:solidFill>
                <a:latin typeface="Franklin Gothic Medium"/>
              </a:rPr>
              <a:t>Greater Need</a:t>
            </a:r>
          </a:p>
        </p:txBody>
      </p:sp>
      <p:sp>
        <p:nvSpPr>
          <p:cNvPr id="5" name="TextBox 7"/>
          <p:cNvSpPr txBox="1"/>
          <p:nvPr>
            <p:custDataLst>
              <p:tags r:id="rId4"/>
            </p:custDataLst>
          </p:nvPr>
        </p:nvSpPr>
        <p:spPr>
          <a:xfrm>
            <a:off x="10953168" y="1083151"/>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dirty="0">
                <a:solidFill>
                  <a:srgbClr val="92D050"/>
                </a:solidFill>
                <a:latin typeface="Franklin Gothic Medium"/>
              </a:rPr>
              <a:t>Lesser Need</a:t>
            </a: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3035494605"/>
              </p:ext>
            </p:extLst>
          </p:nvPr>
        </p:nvGraphicFramePr>
        <p:xfrm>
          <a:off x="3214943" y="734876"/>
          <a:ext cx="3944287" cy="6190173"/>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dirty="0">
                          <a:latin typeface="Franklin Gothic Book" panose="020B0503020102020204" pitchFamily="34" charset="0"/>
                        </a:rPr>
                        <a:t>Chart #</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Data Description</a:t>
                      </a: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dirty="0">
                          <a:latin typeface="Franklin Gothic Book" panose="020B0503020102020204" pitchFamily="34" charset="0"/>
                        </a:rPr>
                        <a:t>9.1</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dirty="0">
                          <a:latin typeface="Franklin Gothic Book" panose="020B0503020102020204" pitchFamily="34" charset="0"/>
                        </a:rPr>
                        <a:t>Violent Crime Rate (per 100,000)</a:t>
                      </a: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dirty="0">
                          <a:latin typeface="Franklin Gothic Book" panose="020B0503020102020204" pitchFamily="34" charset="0"/>
                        </a:rPr>
                        <a:t>9.3</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Juvenile arrest rates (per 1,000)</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dirty="0">
                          <a:latin typeface="Franklin Gothic Book" panose="020B0503020102020204" pitchFamily="34" charset="0"/>
                        </a:rPr>
                        <a:t>10.1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Domestic violence incidents reported to law enforcement</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709323">
                <a:tc>
                  <a:txBody>
                    <a:bodyPr/>
                    <a:lstStyle/>
                    <a:p>
                      <a:r>
                        <a:rPr lang="en-US" dirty="0">
                          <a:latin typeface="Franklin Gothic Book" panose="020B0503020102020204" pitchFamily="34" charset="0"/>
                        </a:rPr>
                        <a:t>11.2</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Change in suspected opioid overdose deaths</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dirty="0">
                          <a:latin typeface="Franklin Gothic Book" panose="020B0503020102020204" pitchFamily="34" charset="0"/>
                        </a:rPr>
                        <a:t>12.2</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Age adjusted frequency of mental health distress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603382">
                <a:tc>
                  <a:txBody>
                    <a:bodyPr/>
                    <a:lstStyle/>
                    <a:p>
                      <a:r>
                        <a:rPr lang="en-US" dirty="0">
                          <a:latin typeface="Franklin Gothic Book" panose="020B0503020102020204" pitchFamily="34" charset="0"/>
                        </a:rPr>
                        <a:t>12.6</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Frequency of depression</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dirty="0">
                          <a:latin typeface="Franklin Gothic Book" panose="020B0503020102020204" pitchFamily="34" charset="0"/>
                        </a:rPr>
                        <a:t>13.1</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receiving special education services</a:t>
                      </a: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dirty="0">
                          <a:latin typeface="Franklin Gothic Book" panose="020B0503020102020204" pitchFamily="34" charset="0"/>
                        </a:rPr>
                        <a:t>13.2</a:t>
                      </a: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Children receiving special education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dirty="0">
                          <a:latin typeface="Franklin Gothic Book" panose="020B0503020102020204" pitchFamily="34" charset="0"/>
                        </a:rPr>
                        <a:t>14.1</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County Ranking </a:t>
            </a:r>
          </a:p>
          <a:p>
            <a:pPr algn="ctr"/>
            <a:r>
              <a:rPr lang="en-US" sz="4000" dirty="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10" name="Chart 9">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1811726947"/>
              </p:ext>
            </p:extLst>
          </p:nvPr>
        </p:nvGraphicFramePr>
        <p:xfrm>
          <a:off x="7022991" y="1193709"/>
          <a:ext cx="5321409" cy="5892891"/>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dirty="0">
                <a:latin typeface="Franklin Gothic Medium" panose="020B0603020102020204" pitchFamily="34" charset="0"/>
              </a:rPr>
              <a:t>15.2: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nvSpPr>
        <p:spPr>
          <a:xfrm>
            <a:off x="3429000" y="762000"/>
            <a:ext cx="8430226" cy="5943600"/>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rgbClr val="C00000"/>
                </a:solidFill>
                <a:latin typeface="Franklin Gothic Medium" panose="020B0603020102020204" pitchFamily="34" charset="0"/>
              </a:rPr>
              <a:t>General</a:t>
            </a:r>
          </a:p>
          <a:p>
            <a:r>
              <a:rPr lang="en-US" sz="1400" spc="-20" dirty="0">
                <a:latin typeface="Franklin Gothic Medium" panose="020B0603020102020204" pitchFamily="34" charset="0"/>
              </a:rPr>
              <a:t>  South Jersey Legal Services </a:t>
            </a:r>
          </a:p>
          <a:p>
            <a:r>
              <a:rPr lang="en-US" sz="1400" spc="-20" dirty="0">
                <a:latin typeface="Franklin Gothic Medium" panose="020B0603020102020204" pitchFamily="34" charset="0"/>
              </a:rPr>
              <a:t>  Legal Services of NJ</a:t>
            </a:r>
          </a:p>
          <a:p>
            <a:r>
              <a:rPr lang="en-US" sz="1400" spc="-20" dirty="0">
                <a:latin typeface="Franklin Gothic Medium" panose="020B0603020102020204" pitchFamily="34" charset="0"/>
              </a:rPr>
              <a:t>  Volunteer Lawyers for Justice</a:t>
            </a:r>
          </a:p>
          <a:p>
            <a:r>
              <a:rPr lang="en-US" sz="1400" spc="-20" dirty="0">
                <a:latin typeface="Franklin Gothic Medium" panose="020B0603020102020204" pitchFamily="34" charset="0"/>
              </a:rPr>
              <a:t>  ACLU of New Jersey</a:t>
            </a:r>
          </a:p>
          <a:p>
            <a:r>
              <a:rPr lang="en-US" sz="1400" dirty="0">
                <a:solidFill>
                  <a:srgbClr val="C00000"/>
                </a:solidFill>
                <a:latin typeface="Franklin Gothic Medium" panose="020B0603020102020204" pitchFamily="34" charset="0"/>
              </a:rPr>
              <a:t>Immigration</a:t>
            </a:r>
          </a:p>
          <a:p>
            <a:r>
              <a:rPr lang="en-US" sz="1400" spc="-20" dirty="0">
                <a:latin typeface="Franklin Gothic Medium" panose="020B0603020102020204" pitchFamily="34" charset="0"/>
              </a:rPr>
              <a:t>  AFSC Immigrant Rights Program</a:t>
            </a:r>
          </a:p>
          <a:p>
            <a:r>
              <a:rPr lang="en-US" sz="1400" dirty="0">
                <a:solidFill>
                  <a:srgbClr val="C00000"/>
                </a:solidFill>
                <a:latin typeface="Franklin Gothic Medium" panose="020B0603020102020204" pitchFamily="34" charset="0"/>
              </a:rPr>
              <a:t>Disability</a:t>
            </a:r>
            <a:r>
              <a:rPr lang="en-US" sz="1400" spc="-20" dirty="0">
                <a:latin typeface="Franklin Gothic Medium" panose="020B0603020102020204" pitchFamily="34" charset="0"/>
              </a:rPr>
              <a:t>	</a:t>
            </a:r>
          </a:p>
          <a:p>
            <a:r>
              <a:rPr lang="en-US" sz="1400" spc="-20" dirty="0">
                <a:latin typeface="Franklin Gothic Medium" panose="020B0603020102020204" pitchFamily="34" charset="0"/>
              </a:rPr>
              <a:t>  Disability Rights NJ</a:t>
            </a:r>
          </a:p>
          <a:p>
            <a:r>
              <a:rPr lang="en-US" sz="1400" dirty="0">
                <a:solidFill>
                  <a:srgbClr val="C00000"/>
                </a:solidFill>
                <a:latin typeface="Franklin Gothic Medium" panose="020B0603020102020204" pitchFamily="34" charset="0"/>
              </a:rPr>
              <a:t>Intimate Partner Violence</a:t>
            </a:r>
          </a:p>
          <a:p>
            <a:r>
              <a:rPr lang="en-US" sz="1400" spc="-20" dirty="0">
                <a:latin typeface="Franklin Gothic Medium" panose="020B0603020102020204" pitchFamily="34" charset="0"/>
              </a:rPr>
              <a:t>  Manavi</a:t>
            </a:r>
          </a:p>
          <a:p>
            <a:r>
              <a:rPr lang="en-US" sz="1400" spc="-20" dirty="0">
                <a:latin typeface="Franklin Gothic Medium" panose="020B0603020102020204" pitchFamily="34" charset="0"/>
              </a:rPr>
              <a:t>  Coalition Against Rape and Abuse Project</a:t>
            </a:r>
            <a:endParaRPr lang="en-US" sz="1400" dirty="0">
              <a:latin typeface="Franklin Gothic Medium" panose="020B0603020102020204" pitchFamily="34" charset="0"/>
            </a:endParaRPr>
          </a:p>
          <a:p>
            <a:r>
              <a:rPr lang="en-US" sz="1400" dirty="0">
                <a:solidFill>
                  <a:srgbClr val="C00000"/>
                </a:solidFill>
                <a:latin typeface="Franklin Gothic Medium" panose="020B0603020102020204" pitchFamily="34" charset="0"/>
              </a:rPr>
              <a:t>Military</a:t>
            </a:r>
          </a:p>
          <a:p>
            <a:r>
              <a:rPr lang="en-US" sz="1400" spc="-20" dirty="0">
                <a:latin typeface="Franklin Gothic Medium" panose="020B0603020102020204" pitchFamily="34" charset="0"/>
              </a:rPr>
              <a:t>  Military Legal Assistance Program</a:t>
            </a:r>
          </a:p>
          <a:p>
            <a:r>
              <a:rPr lang="en-US" sz="1400" dirty="0">
                <a:solidFill>
                  <a:srgbClr val="C00000"/>
                </a:solidFill>
                <a:latin typeface="Franklin Gothic Medium" panose="020B0603020102020204" pitchFamily="34" charset="0"/>
              </a:rPr>
              <a:t>LGBTQ</a:t>
            </a:r>
          </a:p>
          <a:p>
            <a:r>
              <a:rPr lang="en-US" sz="1400" spc="-20" dirty="0">
                <a:latin typeface="Franklin Gothic Medium" panose="020B0603020102020204" pitchFamily="34" charset="0"/>
              </a:rPr>
              <a:t>  LGBT Bar Association of Greater NY</a:t>
            </a:r>
          </a:p>
          <a:p>
            <a:r>
              <a:rPr lang="en-US" sz="1400" dirty="0">
                <a:solidFill>
                  <a:srgbClr val="C00000"/>
                </a:solidFill>
                <a:latin typeface="Franklin Gothic Medium" panose="020B0603020102020204" pitchFamily="34" charset="0"/>
              </a:rPr>
              <a:t>Children</a:t>
            </a:r>
          </a:p>
          <a:p>
            <a:r>
              <a:rPr lang="en-US" sz="1400" spc="-20" dirty="0">
                <a:latin typeface="Franklin Gothic Medium" panose="020B0603020102020204" pitchFamily="34" charset="0"/>
              </a:rPr>
              <a:t>  Unchained at Last</a:t>
            </a:r>
            <a:r>
              <a:rPr lang="en-US" sz="1400" dirty="0">
                <a:latin typeface="Franklin Gothic Medium" panose="020B0603020102020204" pitchFamily="34" charset="0"/>
              </a:rPr>
              <a:t> </a:t>
            </a:r>
            <a:r>
              <a:rPr lang="en-US" sz="1400" dirty="0">
                <a:solidFill>
                  <a:srgbClr val="C00000"/>
                </a:solidFill>
                <a:latin typeface="Franklin Gothic Medium" panose="020B0603020102020204" pitchFamily="34" charset="0"/>
              </a:rPr>
              <a:t>[Child Marriage]</a:t>
            </a:r>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3"/>
            </p:custDataLst>
          </p:nvPr>
        </p:nvSpPr>
        <p:spPr>
          <a:xfrm>
            <a:off x="-26276" y="3098967"/>
            <a:ext cx="3124200" cy="769441"/>
          </a:xfrm>
          <a:prstGeom prst="rect">
            <a:avLst/>
          </a:prstGeom>
          <a:noFill/>
        </p:spPr>
        <p:txBody>
          <a:bodyPr wrap="square" rtlCol="0">
            <a:spAutoFit/>
          </a:bodyPr>
          <a:lstStyle/>
          <a:p>
            <a:pPr algn="ctr"/>
            <a:r>
              <a:rPr lang="en-US" sz="4400" dirty="0">
                <a:solidFill>
                  <a:schemeClr val="bg1"/>
                </a:solidFill>
                <a:latin typeface="Franklin Gothic Demi" panose="020B0703020102020204" pitchFamily="34" charset="0"/>
              </a:rPr>
              <a:t>Advocacy</a:t>
            </a:r>
          </a:p>
        </p:txBody>
      </p:sp>
    </p:spTree>
    <p:extLst>
      <p:ext uri="{BB962C8B-B14F-4D97-AF65-F5344CB8AC3E}">
        <p14:creationId xmlns:p14="http://schemas.microsoft.com/office/powerpoint/2010/main" val="219957588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1a6044441354330ec6c6875&quot;,&quot;SmartGridHorizontal&quot;:0,&quot;LinkedExcelSources&quot;:{&quot;618a971e383938345c058b52&quot;:&quot;{{Desktop}}\\County Workbooks\\Cape_May_County_11.08.21 (with Engage).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htg4vd7YNHhO0WliNl_1636454607&quot;,&quot;DataType&quot;:1,&quot;ImageAutosize&quot;:1,&quot;ZIndexPreserved&quot;:true,&quot;ValueBgColor&quot;:false,&quot;ValueFont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P336UDE5OAMqSvhDJE_1636454618&quot;,&quot;DataType&quot;:1,&quot;ImageAutosize&quot;:1,&quot;ZIndexPreserved&quot;:true,&quot;ValueBgColor&quot;:false,&quot;ValueFont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bYEJnofJT0IuaDU4B6Q_1636454618&quot;,&quot;DataType&quot;:1,&quot;ImageAutosize&quot;:1,&quot;ZIndexPreserved&quot;:true,&quot;ValueBgColor&quot;:false,&quot;ValueFont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K5aLuyYJ5NE0r6XwH0_1636454618&quot;,&quot;DataType&quot;:1,&quot;ImageAutosize&quot;:1,&quot;ZIndexPreserved&quot;:true,&quot;ValueBgColor&quot;:false,&quot;ValueFont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zzwsl2riu5b6Zbpdml_1636454618&quot;,&quot;DataType&quot;:1,&quot;ImageAutosize&quot;:1,&quot;ZIndexPreserved&quot;:true,&quot;ValueBgColor&quot;:false,&quot;ValueFont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akagClIyXfwpkHdOOc_1636454618&quot;,&quot;DataType&quot;:1,&quot;ImageAutosize&quot;:1,&quot;ZIndexPreserved&quot;:true,&quot;ValueBgColor&quot;:false,&quot;ValueFont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xrAl3fc0gnYY8Go5sTp_1636454618&quot;,&quot;DataType&quot;:1,&quot;ImageAutosize&quot;:1,&quot;ZIndexPreserved&quot;:true,&quot;ValueBgColor&quot;:false,&quot;ValueFont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S0wDys9MBmWulLaqW1a_1636454619&quot;,&quot;DataType&quot;:1,&quot;ImageAutosize&quot;:1,&quot;ZIndexPreserved&quot;:true,&quot;ValueBgColor&quot;:false,&quot;ValueFont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c85zOG6rqXSYfU3Eq7_1636454619&quot;,&quot;DataType&quot;:1,&quot;ImageAutosize&quot;:1,&quot;ZIndexPreserved&quot;:true,&quot;ValueBgColor&quot;:false,&quot;ValueFont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WtbcRZJZoFcTmR6Yphh_1636454619&quot;,&quot;DataType&quot;:1,&quot;ImageAutosize&quot;:1,&quot;ZIndexPreserved&quot;:true,&quot;ValueBgColor&quot;:false,&quot;ValueFont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SKLRl14Hy3Y2Cs4Jc2_1636454620&quot;,&quot;DataType&quot;:1,&quot;ImageAutosize&quot;:1,&quot;ZIndexPreserved&quot;:true,&quot;ValueBgColor&quot;:false,&quot;ValueFont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JpaSlWu8EP5PTMQUjV8_1636454607&quot;,&quot;DataType&quot;:1,&quot;ImageAutosize&quot;:1,&quot;ZIndexPreserved&quot;:true,&quot;ValueBgColor&quot;:false,&quot;ValueFont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Xc2c43U64DTa584P19V_1636454620&quot;,&quot;DataType&quot;:1,&quot;ImageAutosize&quot;:1,&quot;ZIndexPreserved&quot;:true,&quot;ValueBgColor&quot;:false,&quot;ValueFont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1IBuqpk5m0DYHVJT15j_1636454620&quot;,&quot;DataType&quot;:1,&quot;ImageAutosize&quot;:1,&quot;ZIndexPreserved&quot;:true,&quot;ValueBgColor&quot;:false,&quot;ValueFont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5NTnKTIEC38FNPROqi_1636454620&quot;,&quot;DataType&quot;:1,&quot;ImageAutosize&quot;:1,&quot;ZIndexPreserved&quot;:true,&quot;ValueBgColor&quot;:false,&quot;ValueFont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INk2h78eU2WjWSUUGZl_1636454620&quot;,&quot;DataType&quot;:1,&quot;ImageAutosize&quot;:1,&quot;ZIndexPreserved&quot;:true,&quot;ValueBgColor&quot;:false,&quot;ValueFont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2rYTbmwwfswI0Rghht_1636454620&quot;,&quot;DataType&quot;:1,&quot;ImageAutosize&quot;:1,&quot;ZIndexPreserved&quot;:true,&quot;ValueBgColor&quot;:false,&quot;ValueFont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gJYaWiMjPFlv7iagXa_1636454620&quot;,&quot;DataType&quot;:1,&quot;ImageAutosize&quot;:1,&quot;ZIndexPreserved&quot;:true,&quot;ValueBgColor&quot;:false,&quot;ValueFont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nyc27OSMjlFIs3Hhzqd_1636454620&quot;,&quot;DataType&quot;:1,&quot;ImageAutosize&quot;:1,&quot;ZIndexPreserved&quot;:true,&quot;ValueBgColor&quot;:false,&quot;ValueFont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YHV5xqmxZE04rlZN8T_1636454620&quot;,&quot;DataType&quot;:1,&quot;ImageAutosize&quot;:1,&quot;ZIndexPreserved&quot;:true,&quot;ValueBgColor&quot;:false,&quot;ValueFont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qREOjAx94kIlJUt7WMe_1636454620&quot;,&quot;DataType&quot;:1,&quot;ImageAutosize&quot;:1,&quot;ZIndexPreserved&quot;:true,&quot;ValueBgColor&quot;:false,&quot;ValueFont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4Omb6PYXTaaWwNer4E_1636454620&quot;,&quot;DataType&quot;:1,&quot;ImageAutosize&quot;:1,&quot;ZIndexPreserved&quot;:true,&quot;ValueBgColor&quot;:false,&quot;ValueFont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SWnGOszmfriYyjNWN17_1636454607&quot;,&quot;DataType&quot;:1,&quot;ImageAutosize&quot;:1,&quot;ZIndexPreserved&quot;:true,&quot;ValueBgColor&quot;:false,&quot;ValueFont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Mene55GILboKqEsjvv_1636454621&quot;,&quot;DataType&quot;:1,&quot;ImageAutosize&quot;:1,&quot;ZIndexPreserved&quot;:true,&quot;ValueBgColor&quot;:false,&quot;ValueFont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zybqGO4BYFMw9kcE6iS_1636454621&quot;,&quot;DataType&quot;:1,&quot;ImageAutosize&quot;:1,&quot;ZIndexPreserved&quot;:true,&quot;ValueBgColor&quot;:false,&quot;ValueFont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pQ2JxcQtZB7bmTMDZw6_1636454622&quot;,&quot;DataType&quot;:1,&quot;ImageAutosize&quot;:1,&quot;ZIndexPreserved&quot;:true,&quot;ValueBgColor&quot;:false,&quot;ValueFont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3JPLlsqP8VJbf4TWCSG_1636454622&quot;,&quot;DataType&quot;:1,&quot;ImageAutosize&quot;:1,&quot;ZIndexPreserved&quot;:true,&quot;ValueBgColor&quot;:false,&quot;ValueFont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VhNx1dGV21JbRS9Sgmd_1636454622&quot;,&quot;DataType&quot;:1,&quot;ImageAutosize&quot;:1,&quot;ZIndexPreserved&quot;:true,&quot;ValueBgColor&quot;:false,&quot;ValueFont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RJ4Zuj4QS0uvmTn388E_1636454622&quot;,&quot;DataType&quot;:1,&quot;ImageAutosize&quot;:1,&quot;ZIndexPreserved&quot;:true,&quot;ValueBgColor&quot;:false,&quot;ValueFont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VhSRyzER8xgeHYEDcf_1636454622&quot;,&quot;DataType&quot;:1,&quot;ImageAutosize&quot;:1,&quot;ZIndexPreserved&quot;:true,&quot;ValueBgColor&quot;:false,&quot;ValueFont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mCbMyJnD83STASVnmJ_1636454622&quot;,&quot;DataType&quot;:1,&quot;ImageAutosize&quot;:1,&quot;ZIndexPreserved&quot;:true,&quot;ValueBgColor&quot;:false,&quot;ValueFont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fa2nbUyjaRi9jHMKh9A_1636454622&quot;,&quot;DataType&quot;:1,&quot;ImageAutosize&quot;:1,&quot;ZIndexPreserved&quot;:true,&quot;ValueBgColor&quot;:false,&quot;ValueFont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Y5VSDWEF8FpZErqNilo_1636454622&quot;,&quot;DataType&quot;:1,&quot;ImageAutosize&quot;:1,&quot;ZIndexPreserved&quot;:true,&quot;ValueBgColor&quot;:false,&quot;ValueFont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MeRFMq5Rg4K7WO8NN0d_1636454607&quot;,&quot;DataType&quot;:1,&quot;ImageAutosize&quot;:1,&quot;ZIndexPreserved&quot;:true,&quot;ValueBgColor&quot;:false,&quot;ValueFont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igP8dBP8u8YXUJQUB0e_1636454622&quot;,&quot;DataType&quot;:1,&quot;ImageAutosize&quot;:1,&quot;ZIndexPreserved&quot;:true,&quot;ValueBgColor&quot;:false,&quot;ValueFont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95NPtWD7RUUqptueW0O_1636454622&quot;,&quot;DataType&quot;:1,&quot;ImageAutosize&quot;:1,&quot;ZIndexPreserved&quot;:true,&quot;ValueBgColor&quot;:false,&quot;ValueFont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mcVPIwtctWXcyAYoLFh_1636454623&quot;,&quot;DataType&quot;:1,&quot;ImageAutosize&quot;:1,&quot;ZIndexPreserved&quot;:true,&quot;ValueBgColor&quot;:false,&quot;ValueFont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ikARhgswHNupbvsXtd7_1636454623&quot;,&quot;DataType&quot;:1,&quot;ImageAutosize&quot;:1,&quot;ZIndexPreserved&quot;:true,&quot;ValueBgColor&quot;:false,&quot;ValueFont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abds8ajiu5F6MhLRIN_1636454623&quot;,&quot;DataType&quot;:1,&quot;ImageAutosize&quot;:1,&quot;ZIndexPreserved&quot;:true,&quot;ValueBgColor&quot;:false,&quot;ValueFont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dcgEtDMyzi2Y4iZmCIe_1636454623&quot;,&quot;DataType&quot;:1,&quot;ImageAutosize&quot;:1,&quot;ZIndexPreserved&quot;:true,&quot;ValueBgColor&quot;:false,&quot;ValueFont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y512uFKR5xO3cPMbWN_1636454623&quot;,&quot;DataType&quot;:1,&quot;ImageAutosize&quot;:1,&quot;ZIndexPreserved&quot;:true,&quot;ValueBgColor&quot;:false,&quot;ValueFont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8qOmI2EP6mgOd8YvWkR_1636454623&quot;,&quot;DataType&quot;:1,&quot;ImageAutosize&quot;:1,&quot;ZIndexPreserved&quot;:true,&quot;ValueBgColor&quot;:false,&quot;ValueFont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tfDJ2r9ufMW8puEk8Dg_1636454624&quot;,&quot;DataType&quot;:1,&quot;ImageAutosize&quot;:1,&quot;ZIndexPreserved&quot;:true,&quot;ValueBgColor&quot;:false,&quot;ValueFont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ffmoNSiLMTCMslz5fDM_1636454624&quot;,&quot;DataType&quot;:1,&quot;ImageAutosize&quot;:1,&quot;ZIndexPreserved&quot;:true,&quot;ValueBgColor&quot;:false,&quot;ValueFont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6G23j7l1t5MIZutYlZv_1636454607&quot;,&quot;DataType&quot;:1,&quot;ImageAutosize&quot;:1,&quot;ZIndexPreserved&quot;:true,&quot;ValueBgColor&quot;:false,&quot;ValueFont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ECzZctCL8OvieOT12B7_1636454624&quot;,&quot;DataType&quot;:1,&quot;ImageAutosize&quot;:1,&quot;ZIndexPreserved&quot;:true,&quot;ValueBgColor&quot;:false,&quot;ValueFont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40luW4hae0uteaHxuf_1636454624&quot;,&quot;DataType&quot;:1,&quot;ImageAutosize&quot;:1,&quot;ZIndexPreserved&quot;:true,&quot;ValueBgColor&quot;:false,&quot;ValueFont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LFEhFdMhpsSH5hXZqsR_1636454624&quot;,&quot;DataType&quot;:1,&quot;ImageAutosize&quot;:1,&quot;ZIndexPreserved&quot;:true,&quot;ValueBgColor&quot;:false,&quot;ValueFont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RocdnIJ4EOVs0lZfZ9_1636454624&quot;,&quot;DataType&quot;:1,&quot;ImageAutosize&quot;:1,&quot;ZIndexPreserved&quot;:true,&quot;ValueBgColor&quot;:false,&quot;ValueFont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TR55CMxr51SSUbr4KPN_1636454625&quot;,&quot;DataType&quot;:1,&quot;ImageAutosize&quot;:1,&quot;ZIndexPreserved&quot;:true,&quot;ValueBgColor&quot;:false,&quot;ValueFont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YzFT5Pp0MDWRu5uecS_1636454625&quot;,&quot;DataType&quot;:1,&quot;ImageAutosize&quot;:1,&quot;ZIndexPreserved&quot;:true,&quot;ValueBgColor&quot;:false,&quot;ValueFont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dCsYHmvE2gWaFMOwTR7_1636454625&quot;,&quot;DataType&quot;:1,&quot;ImageAutosize&quot;:1,&quot;ZIndexPreserved&quot;:true,&quot;ValueBgColor&quot;:false,&quot;ValueFont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yMBv3uqZ8cnmGvbc9iS_1636454625&quot;,&quot;DataType&quot;:1,&quot;ImageAutosize&quot;:1,&quot;ZIndexPreserved&quot;:true,&quot;ValueBgColor&quot;:false,&quot;ValueFont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OjR3l9iQt9bUZKdPn_1636454625&quot;,&quot;DataType&quot;:1,&quot;ImageAutosize&quot;:1,&quot;ZIndexPreserved&quot;:true,&quot;ValueBgColor&quot;:false,&quot;ValueFont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8ozx7oEsIbvlxAlRuJZ_1636454625&quot;,&quot;DataType&quot;:1,&quot;ImageAutosize&quot;:1,&quot;ZIndexPreserved&quot;:true,&quot;ValueBgColor&quot;:false,&quot;ValueFont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4kueL4X1IFUKNyg5Kde_1636454607&quot;,&quot;DataType&quot;:1,&quot;ImageAutosize&quot;:1,&quot;ZIndexPreserved&quot;:true,&quot;ValueBgColor&quot;:false,&quot;ValueFont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BABmXn6axH9uvPgp9R_1636454625&quot;,&quot;DataType&quot;:1,&quot;ImageAutosize&quot;:1,&quot;ZIndexPreserved&quot;:true,&quot;ValueBgColor&quot;:false,&quot;ValueFont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uwF5mexBJPZpJO6B658_1636454625&quot;,&quot;DataType&quot;:1,&quot;ImageAutosize&quot;:1,&quot;ZIndexPreserved&quot;:true,&quot;ValueBgColor&quot;:false,&quot;ValueFont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d3rg7nDHjlh9ZbjFvL_1636454625&quot;,&quot;DataType&quot;:1,&quot;ImageAutosize&quot;:1,&quot;ZIndexPreserved&quot;:true,&quot;ValueBgColor&quot;:false,&quot;ValueFont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AAymkC3uFzQl3gKiH25_1636454625&quot;,&quot;DataType&quot;:1,&quot;ImageAutosize&quot;:1,&quot;ZIndexPreserved&quot;:true,&quot;ValueBgColor&quot;:false,&quot;ValueFont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FmIDcShawkzweDyRMJ_1636454625&quot;,&quot;DataType&quot;:1,&quot;ImageAutosize&quot;:1,&quot;ZIndexPreserved&quot;:true,&quot;ValueBgColor&quot;:false,&quot;ValueFont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KCQLp2UPkgVq1noFuEf_1636454626&quot;,&quot;DataType&quot;:1,&quot;ImageAutosize&quot;:1,&quot;ZIndexPreserved&quot;:true,&quot;ValueBgColor&quot;:false,&quot;ValueFont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F4IBdE2udpKH3Ecv3VX_1636454626&quot;,&quot;DataType&quot;:1,&quot;ImageAutosize&quot;:1,&quot;ZIndexPreserved&quot;:true,&quot;ValueBgColor&quot;:false,&quot;ValueFont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NDIkSx9jZxPWu25XU4_1636454626&quot;,&quot;DataType&quot;:1,&quot;ImageAutosize&quot;:1,&quot;ZIndexPreserved&quot;:true,&quot;ValueBgColor&quot;:false,&quot;ValueFont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2W8hkF6pV3OyCAzn8gz_1636454626&quot;,&quot;DataType&quot;:1,&quot;ImageAutosize&quot;:1,&quot;ZIndexPreserved&quot;:true,&quot;ValueBgColor&quot;:false,&quot;ValueFont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g6ZAP1E0cQ1guhsUVyA_1636454626&quot;,&quot;DataType&quot;:1,&quot;ImageAutosize&quot;:1,&quot;ZIndexPreserved&quot;:true,&quot;ValueBgColor&quot;:false,&quot;ValueFont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6hnKg4ZT7UfY1AWHmE_1636454607&quot;,&quot;DataType&quot;:1,&quot;ImageAutosize&quot;:1,&quot;ZIndexPreserved&quot;:true,&quot;ValueBgColor&quot;:false,&quot;ValueFont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Is6j0Oo4HxjB2zC2hp_1636454626&quot;,&quot;DataType&quot;:1,&quot;ImageAutosize&quot;:1,&quot;ZIndexPreserved&quot;:true,&quot;ValueBgColor&quot;:false,&quot;ValueFont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0YdaVbkQIFsrp9bCSZ_1636454626&quot;,&quot;DataType&quot;:1,&quot;ImageAutosize&quot;:1,&quot;ZIndexPreserved&quot;:true,&quot;ValueBgColor&quot;:false,&quot;ValueFont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200UjCzEed2UOeUTcSp_1636454626&quot;,&quot;DataType&quot;:1,&quot;ImageAutosize&quot;:1,&quot;ZIndexPreserved&quot;:true,&quot;ValueBgColor&quot;:false,&quot;ValueFont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ReYvfr7SmJMxgcmWBx7_1636454626&quot;,&quot;DataType&quot;:1,&quot;ImageAutosize&quot;:1,&quot;ZIndexPreserved&quot;:true,&quot;ValueBgColor&quot;:false,&quot;ValueFont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QsRTctWhThviTw7JUtQ_1636454626&quot;,&quot;DataType&quot;:1,&quot;ImageAutosize&quot;:1,&quot;ZIndexPreserved&quot;:true,&quot;ValueBgColor&quot;:false,&quot;ValueFont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TEZhw2kokqpuT9ns1Q6_1636454626&quot;,&quot;DataType&quot;:1,&quot;ImageAutosize&quot;:1,&quot;ZIndexPreserved&quot;:true,&quot;ValueBgColor&quot;:false,&quot;ValueFont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HRk6i69KmGMiFwkc9W_1636454627&quot;,&quot;DataType&quot;:1,&quot;ImageAutosize&quot;:1,&quot;ZIndexPreserved&quot;:true,&quot;ValueBgColor&quot;:false,&quot;ValueFont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HRiuEQwykbaFWVPj0Gt_1636454628&quot;,&quot;DataType&quot;:1,&quot;ImageAutosize&quot;:1,&quot;ZIndexPreserved&quot;:true,&quot;ValueBgColor&quot;:false,&quot;ValueFont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ajxFFkYu1c2K7AdmRyI_1636454628&quot;,&quot;DataType&quot;:1,&quot;ImageAutosize&quot;:1,&quot;ZIndexPreserved&quot;:true,&quot;ValueBgColor&quot;:false,&quot;ValueFont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LJmTAoOdAm5p9qOieLG_1636454628&quot;,&quot;DataType&quot;:1,&quot;ImageAutosize&quot;:1,&quot;ZIndexPreserved&quot;:true,&quot;ValueBgColor&quot;:false,&quot;ValueFont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K3hyF01As6Tt1oFKsi_1636454608&quot;,&quot;DataType&quot;:1,&quot;ImageAutosize&quot;:1,&quot;ZIndexPreserved&quot;:true,&quot;ValueBgColor&quot;:false,&quot;ValueFont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o8OdJ0G35pb9MZG4VfN_1636454628&quot;,&quot;DataType&quot;:1,&quot;ImageAutosize&quot;:1,&quot;ZIndexPreserved&quot;:true,&quot;ValueBgColor&quot;:false,&quot;ValueFont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wdAAMyJzAsAiHmZS1Dk_1636454628&quot;,&quot;DataType&quot;:1,&quot;ImageAutosize&quot;:1,&quot;ZIndexPreserved&quot;:true,&quot;ValueBgColor&quot;:false,&quot;ValueFont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gmv5wDuZEbE1B0AbTi_1636454628&quot;,&quot;DataType&quot;:1,&quot;ImageAutosize&quot;:1,&quot;ZIndexPreserved&quot;:true,&quot;ValueBgColor&quot;:false,&quot;ValueFont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8RPVnWidZhQ69FpvB0M_1636454629&quot;,&quot;DataType&quot;:1,&quot;ImageAutosize&quot;:1,&quot;ZIndexPreserved&quot;:true,&quot;ValueBgColor&quot;:false,&quot;ValueFont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WhK9bp8vOMHlCM8HlYv_1636454629&quot;,&quot;DataType&quot;:1,&quot;ImageAutosize&quot;:1,&quot;ZIndexPreserved&quot;:true,&quot;ValueBgColor&quot;:false,&quot;ValueFont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eRN78F80TfY9kKQdDK_1636454629&quot;,&quot;DataType&quot;:1,&quot;ImageAutosize&quot;:1,&quot;ZIndexPreserved&quot;:true,&quot;ValueBgColor&quot;:false,&quot;ValueFont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xWRG7E3q1HlcDYf259_1636454629&quot;,&quot;DataType&quot;:1,&quot;ImageAutosize&quot;:1,&quot;ZIndexPreserved&quot;:true,&quot;ValueBgColor&quot;:false,&quot;ValueFont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4XYVG8Q0Amh4Jjz7QPe_1636454630&quot;,&quot;DataType&quot;:1,&quot;ImageAutosize&quot;:1,&quot;ZIndexPreserved&quot;:true,&quot;ValueBgColor&quot;:false,&quot;ValueFont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4rYCfmROCboMYhDaP3p_1636454630&quot;,&quot;DataType&quot;:1,&quot;ImageAutosize&quot;:1,&quot;ZIndexPreserved&quot;:true,&quot;ValueBgColor&quot;:false,&quot;ValueFont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xMMtyzqO6XM4R0CbFCY_1636454630&quot;,&quot;DataType&quot;:1,&quot;ImageAutosize&quot;:1,&quot;ZIndexPreserved&quot;:true,&quot;ValueBgColor&quot;:false,&quot;ValueFont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EDU5BAlZCAd0QpNBqjf_1636454608&quot;,&quot;DataType&quot;:1,&quot;ImageAutosize&quot;:1,&quot;ZIndexPreserved&quot;:true,&quot;ValueBgColor&quot;:false,&quot;ValueFont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ciz6K69dCgyHGmzCWx2_1636454630&quot;,&quot;DataType&quot;:1,&quot;ImageAutosize&quot;:1,&quot;ZIndexPreserved&quot;:true,&quot;ValueBgColor&quot;:false,&quot;ValueFont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NJNwe3KZ6KE86uhmDYg_1636454630&quot;,&quot;DataType&quot;:1,&quot;ImageAutosize&quot;:1,&quot;ZIndexPreserved&quot;:true,&quot;ValueBgColor&quot;:false,&quot;ValueFont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7o5sel2iiBOJfT6qc99_1636454631&quot;,&quot;DataType&quot;:1,&quot;ImageAutosize&quot;:1,&quot;ZIndexPreserved&quot;:true,&quot;ValueBgColor&quot;:false,&quot;ValueFont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ORgp6HEZUPyTmg38m7_1636454631&quot;,&quot;DataType&quot;:1,&quot;ImageAutosize&quot;:1,&quot;ZIndexPreserved&quot;:true,&quot;ValueBgColor&quot;:false,&quot;ValueFont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oXwrSVxbQZhI6zjyCb_1636454631&quot;,&quot;DataType&quot;:1,&quot;ImageAutosize&quot;:1,&quot;ZIndexPreserved&quot;:true,&quot;ValueBgColor&quot;:false,&quot;ValueFont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9BU2wgUII2pfbm3yXJc_1636454631&quot;,&quot;DataType&quot;:1,&quot;ImageAutosize&quot;:1,&quot;ZIndexPreserved&quot;:true,&quot;ValueBgColor&quot;:false,&quot;ValueFont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XjGl8Ecf0cMk6XLoViJ_1636454631&quot;,&quot;DataType&quot;:1,&quot;ImageAutosize&quot;:1,&quot;ZIndexPreserved&quot;:true,&quot;ValueBgColor&quot;:false,&quot;ValueFont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raqXR9Ro0czjWaleyc_1636454631&quot;,&quot;DataType&quot;:1,&quot;ImageAutosize&quot;:1,&quot;ZIndexPreserved&quot;:true,&quot;ValueBgColor&quot;:false,&quot;ValueFont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tPDKos5pmDEze1i9U3N_1636454632&quot;,&quot;DataType&quot;:1,&quot;ImageAutosize&quot;:1,&quot;ZIndexPreserved&quot;:true,&quot;ValueBgColor&quot;:false,&quot;ValueFont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iFfk0y6kylYnhQ3Yt9z_1636454632&quot;,&quot;DataType&quot;:1,&quot;ImageAutosize&quot;:1,&quot;ZIndexPreserved&quot;:true,&quot;ValueBgColor&quot;:false,&quot;ValueFont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ZQCAH2mc33Ly9oUzv6u_1636454608&quot;,&quot;DataType&quot;:1,&quot;ImageAutosize&quot;:1,&quot;ZIndexPreserved&quot;:true,&quot;ValueBgColor&quot;:false,&quot;ValueFont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7s1kZiHJEy5wjhP1zEy_1636454632&quot;,&quot;DataType&quot;:1,&quot;ImageAutosize&quot;:1,&quot;ZIndexPreserved&quot;:true,&quot;ValueBgColor&quot;:false,&quot;ValueFont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Z8ItpushWiiJQzNYld4_1636454632&quot;,&quot;DataType&quot;:1,&quot;ImageAutosize&quot;:1,&quot;ZIndexPreserved&quot;:true,&quot;ValueBgColor&quot;:false,&quot;ValueFont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5W2yqkHHOODxTN1sr8m_1636454633&quot;,&quot;DataType&quot;:1,&quot;ImageAutosize&quot;:1,&quot;ZIndexPreserved&quot;:true,&quot;ValueBgColor&quot;:false,&quot;ValueFont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qVkK2wS5LKhtWfRguZU_1636454633&quot;,&quot;DataType&quot;:1,&quot;ImageAutosize&quot;:1,&quot;ZIndexPreserved&quot;:true,&quot;ValueBgColor&quot;:false,&quot;ValueFont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wpEdDH34UPfELnMxfs_1636454633&quot;,&quot;DataType&quot;:1,&quot;ImageAutosize&quot;:1,&quot;ZIndexPreserved&quot;:true,&quot;ValueBgColor&quot;:false,&quot;ValueFont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grn4hJtcvx1z7P5EwrA_1636454633&quot;,&quot;DataType&quot;:1,&quot;ImageAutosize&quot;:1,&quot;ZIndexPreserved&quot;:true,&quot;ValueBgColor&quot;:false,&quot;ValueFont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t0TQfv3RmmRyeUiVnh5_1636454633&quot;,&quot;DataType&quot;:1,&quot;ImageAutosize&quot;:1,&quot;ZIndexPreserved&quot;:true,&quot;ValueBgColor&quot;:false,&quot;ValueFont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mlc6TBl1dhyEAZkrIKH_1636454633&quot;,&quot;DataType&quot;:1,&quot;ImageAutosize&quot;:1,&quot;ZIndexPreserved&quot;:true,&quot;ValueBgColor&quot;:false,&quot;ValueFont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jBA8LfJThPKkjg16O4p_1636454633&quot;,&quot;DataType&quot;:1,&quot;ImageAutosize&quot;:1,&quot;ZIndexPreserved&quot;:true,&quot;ValueBgColor&quot;:false,&quot;ValueFont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7NAVU9akrdnI1RhUzXP_1636454633&quot;,&quot;DataType&quot;:1,&quot;ImageAutosize&quot;:1,&quot;ZIndexPreserved&quot;:true,&quot;ValueBgColor&quot;:false,&quot;ValueFont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1eQ8Qtr9dvQJcjb1T2_1636454606&quot;,&quot;DataType&quot;:1,&quot;ImageAutosize&quot;:1,&quot;ZIndexPreserved&quot;:true,&quot;ValueBgColor&quot;:false,&quot;ValueFont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f0xTp6FFqYrZXmK19Fz_1636454608&quot;,&quot;DataType&quot;:1,&quot;ImageAutosize&quot;:1,&quot;ZIndexPreserved&quot;:true,&quot;ValueBgColor&quot;:false,&quot;ValueFont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0trlxqWdORa9tF1MGq1_1636454633&quot;,&quot;DataType&quot;:1,&quot;ImageAutosize&quot;:1,&quot;ZIndexPreserved&quot;:true,&quot;ValueBgColor&quot;:false,&quot;ValueFont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uSAQ8uerZyvsBLwK2gM_1636454633&quot;,&quot;DataType&quot;:1,&quot;ImageAutosize&quot;:1,&quot;ZIndexPreserved&quot;:true,&quot;ValueBgColor&quot;:false,&quot;ValueFont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x2OvASr7yMOnkA4hoVm_1636454634&quot;,&quot;DataType&quot;:1,&quot;ImageAutosize&quot;:1,&quot;ZIndexPreserved&quot;:true,&quot;ValueBgColor&quot;:false,&quot;ValueFont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9obIIzYK1TFO2lCaaC7_1636454634&quot;,&quot;DataType&quot;:1,&quot;ImageAutosize&quot;:1,&quot;ZIndexPreserved&quot;:true,&quot;ValueBgColor&quot;:false,&quot;ValueFont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xeGHxN23VODiD4AXKuo_1636454634&quot;,&quot;DataType&quot;:1,&quot;ImageAutosize&quot;:1,&quot;ZIndexPreserved&quot;:true,&quot;ValueBgColor&quot;:false,&quot;ValueFont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kgtOnfVu3QKRgzfk0C_1636454634&quot;,&quot;DataType&quot;:1,&quot;ImageAutosize&quot;:1,&quot;ZIndexPreserved&quot;:true,&quot;ValueBgColor&quot;:false,&quot;ValueFont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SF0oN1N7uixcYKOgliH_1636454635&quot;,&quot;DataType&quot;:1,&quot;ImageAutosize&quot;:1,&quot;ZIndexPreserved&quot;:true,&quot;ValueBgColor&quot;:false,&quot;ValueFont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hyHKwIimQ8ERyRuyMj_1636454635&quot;,&quot;DataType&quot;:1,&quot;ImageAutosize&quot;:1,&quot;ZIndexPreserved&quot;:true,&quot;ValueBgColor&quot;:false,&quot;ValueFont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fnimeEvtU2H38pBwlZ_1636454635&quot;,&quot;DataType&quot;:1,&quot;ImageAutosize&quot;:1,&quot;ZIndexPreserved&quot;:true,&quot;ValueBgColor&quot;:false,&quot;ValueFont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xHbLwVV3fH2ANMIzE2F_1636454636&quot;,&quot;DataType&quot;:1,&quot;ImageAutosize&quot;:1,&quot;ZIndexPreserved&quot;:true,&quot;ValueBgColor&quot;:false,&quot;ValueFont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xWdBjMS4Azi7dckV4OX_1636454608&quot;,&quot;DataType&quot;:1,&quot;ImageAutosize&quot;:1,&quot;ZIndexPreserved&quot;:true,&quot;ValueBgColor&quot;:false,&quot;ValueFont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53OyzlFnlBuSDgRtgr2_1636454636&quot;,&quot;DataType&quot;:1,&quot;ImageAutosize&quot;:1,&quot;ZIndexPreserved&quot;:true,&quot;ValueBgColor&quot;:false,&quot;ValueFont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u0uVcLUuqHWVUq5px50_1636454636&quot;,&quot;DataType&quot;:1,&quot;ImageAutosize&quot;:1,&quot;ZIndexPreserved&quot;:true,&quot;ValueBgColor&quot;:false,&quot;ValueFont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dKMnlqIk315dBre25ei_1636454636&quot;,&quot;DataType&quot;:1,&quot;ImageAutosize&quot;:1,&quot;ZIndexPreserved&quot;:true,&quot;ValueBgColor&quot;:false,&quot;ValueFont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31hOdUKxEjoRi0cYGbC_1636454636&quot;,&quot;DataType&quot;:1,&quot;ImageAutosize&quot;:1,&quot;ZIndexPreserved&quot;:true,&quot;ValueBgColor&quot;:false,&quot;ValueFont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ezoCpV4smnuLryxUfhN_1636454636&quot;,&quot;DataType&quot;:1,&quot;ImageAutosize&quot;:1,&quot;ZIndexPreserved&quot;:true,&quot;ValueBgColor&quot;:false,&quot;ValueFont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wIWEYOYjHaPSqUNSzJ_1636454636&quot;,&quot;DataType&quot;:1,&quot;ImageAutosize&quot;:1,&quot;ZIndexPreserved&quot;:true,&quot;ValueBgColor&quot;:false,&quot;ValueFont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oezT8QbIN8Zk9pciNKf_1636454636&quot;,&quot;DataType&quot;:1,&quot;ImageAutosize&quot;:1,&quot;ZIndexPreserved&quot;:true,&quot;ValueBgColor&quot;:false,&quot;ValueFont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oObKt8dQ1hahjumPEf9_1636454637&quot;,&quot;DataType&quot;:1,&quot;ImageAutosize&quot;:1,&quot;ZIndexPreserved&quot;:true,&quot;ValueBgColor&quot;:false,&quot;ValueFont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uwWbuVD27166cw8Wxw0_1636454637&quot;,&quot;DataType&quot;:1,&quot;ImageAutosize&quot;:1,&quot;ZIndexPreserved&quot;:true,&quot;ValueBgColor&quot;:false,&quot;ValueFont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U9gAjV2iS1HiHNwSDrP_1636454637&quot;,&quot;DataType&quot;:1,&quot;ImageAutosize&quot;:1,&quot;ZIndexPreserved&quot;:true,&quot;ValueBgColor&quot;:false,&quot;ValueFont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dBgeBQptPEJOt9DdiW_1636454608&quot;,&quot;DataType&quot;:1,&quot;ImageAutosize&quot;:1,&quot;ZIndexPreserved&quot;:true,&quot;ValueBgColor&quot;:false,&quot;ValueFont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D1xTdJg7EJN9vZypqfX_1636454637&quot;,&quot;DataType&quot;:1,&quot;ImageAutosize&quot;:1,&quot;ZIndexPreserved&quot;:true,&quot;ValueBgColor&quot;:false,&quot;ValueFont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UaC9mHS8xdHELkCdas_1636454637&quot;,&quot;DataType&quot;:1,&quot;ImageAutosize&quot;:1,&quot;ZIndexPreserved&quot;:true,&quot;ValueBgColor&quot;:false,&quot;ValueFont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kcwaQXEpo96qL3XMsdX_1636454637&quot;,&quot;DataType&quot;:1,&quot;ImageAutosize&quot;:1,&quot;ZIndexPreserved&quot;:true,&quot;ValueBgColor&quot;:false,&quot;ValueFont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5UtmvZaMpM0dAuauB4A_1636454637&quot;,&quot;DataType&quot;:1,&quot;ImageAutosize&quot;:1,&quot;ZIndexPreserved&quot;:true,&quot;ValueBgColor&quot;:false,&quot;ValueFont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5ArxjJCLvKV6FdWQ41x_1636454637&quot;,&quot;DataType&quot;:1,&quot;ImageAutosize&quot;:1,&quot;ZIndexPreserved&quot;:true,&quot;ValueBgColor&quot;:false,&quot;ValueFont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GpFy3n1oebv1wSze1bV_1636454637&quot;,&quot;DataType&quot;:1,&quot;ImageAutosize&quot;:1,&quot;ZIndexPreserved&quot;:true,&quot;ValueBgColor&quot;:false,&quot;ValueFont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489BY94KBAHKPzVc0Ua_1636454637&quot;,&quot;DataType&quot;:1,&quot;ImageAutosize&quot;:1,&quot;ZIndexPreserved&quot;:true,&quot;ValueBgColor&quot;:false,&quot;ValueFont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rojqov3X89Dm9MshKMI_1636454637&quot;,&quot;DataType&quot;:1,&quot;ImageAutosize&quot;:1,&quot;ZIndexPreserved&quot;:true,&quot;ValueBgColor&quot;:false,&quot;ValueFont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6OBtiHjR7jVcUe2dZe2_1636454638&quot;,&quot;DataType&quot;:1,&quot;ImageAutosize&quot;:1,&quot;ZIndexPreserved&quot;:true,&quot;ValueBgColor&quot;:false,&quot;ValueFont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bIzSvGXjEHfKQ9SKgNy_1636454638&quot;,&quot;DataType&quot;:1,&quot;ImageAutosize&quot;:1,&quot;ZIndexPreserved&quot;:true,&quot;ValueBgColor&quot;:false,&quot;ValueFont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64nnhuh69MoJ7sR5NCY_1636454608&quot;,&quot;DataType&quot;:1,&quot;ImageAutosize&quot;:1,&quot;ZIndexPreserved&quot;:true,&quot;ValueBgColor&quot;:false,&quot;ValueFont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mdyq0KXOXNgCzxmHcPl_1636454638&quot;,&quot;DataType&quot;:1,&quot;ImageAutosize&quot;:1,&quot;ZIndexPreserved&quot;:true,&quot;ValueBgColor&quot;:false,&quot;ValueFont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CE9QL8ZEpQcllR7gOyR_1636454638&quot;,&quot;DataType&quot;:1,&quot;ImageAutosize&quot;:1,&quot;ZIndexPreserved&quot;:true,&quot;ValueBgColor&quot;:false,&quot;ValueFont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eTIDgQFH1L0JaQhcVlv_1636454638&quot;,&quot;DataType&quot;:1,&quot;ImageAutosize&quot;:1,&quot;ZIndexPreserved&quot;:true,&quot;ValueBgColor&quot;:false,&quot;ValueFont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0ujnbIR8GszdJ54tMX_1636454639&quot;,&quot;DataType&quot;:1,&quot;ImageAutosize&quot;:1,&quot;ZIndexPreserved&quot;:true,&quot;ValueBgColor&quot;:false,&quot;ValueFont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c5b6K2yWLWllcoNKQCn_1636454639&quot;,&quot;DataType&quot;:1,&quot;ImageAutosize&quot;:1,&quot;ZIndexPreserved&quot;:true,&quot;ValueBgColor&quot;:false,&quot;ValueFont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WRTtPji8InD5pFzKgrE_1636454639&quot;,&quot;DataType&quot;:1,&quot;ImageAutosize&quot;:1,&quot;ZIndexPreserved&quot;:true,&quot;ValueBgColor&quot;:false,&quot;ValueFont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VNRc5RuD43kSoaYJGNi_1636454639&quot;,&quot;DataType&quot;:1,&quot;ImageAutosize&quot;:1,&quot;ZIndexPreserved&quot;:true,&quot;ValueBgColor&quot;:false,&quot;ValueFont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HNquvNHKCKWPoeClbi2_1636454639&quot;,&quot;DataType&quot;:1,&quot;ImageAutosize&quot;:1,&quot;ZIndexPreserved&quot;:true,&quot;ValueBgColor&quot;:false,&quot;ValueFont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lx8zeTMaifd4YKhKjrB_1636454639&quot;,&quot;DataType&quot;:1,&quot;ImageAutosize&quot;:1,&quot;ZIndexPreserved&quot;:true,&quot;ValueBgColor&quot;:false,&quot;ValueFont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SQT8Dx4XjsmIaPqUBf9_1636454639&quot;,&quot;DataType&quot;:1,&quot;ImageAutosize&quot;:1,&quot;ZIndexPreserved&quot;:true,&quot;ValueBgColor&quot;:false,&quot;ValueFont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rJHRa0yryJVzK5Ww16U_1636454608&quot;,&quot;DataType&quot;:1,&quot;ImageAutosize&quot;:1,&quot;ZIndexPreserved&quot;:true,&quot;ValueBgColor&quot;:false,&quot;ValueFont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iTf2oGTh3qgiFPZm5yR_1636454639&quot;,&quot;DataType&quot;:1,&quot;ImageAutosize&quot;:1,&quot;ZIndexPreserved&quot;:true,&quot;ValueBgColor&quot;:false,&quot;ValueFont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JWTGagNBzyDGK5sgSRU_1636454640&quot;,&quot;DataType&quot;:1,&quot;ImageAutosize&quot;:1,&quot;ZIndexPreserved&quot;:true,&quot;ValueBgColor&quot;:false,&quot;ValueFont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x5mgwaMctulsNQC6g6U_1636454640&quot;,&quot;DataType&quot;:1,&quot;ImageAutosize&quot;:1,&quot;ZIndexPreserved&quot;:true,&quot;ValueBgColor&quot;:false,&quot;ValueFont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3OGDLLpBdsj8zHrgXQd_1636454640&quot;,&quot;DataType&quot;:1,&quot;ImageAutosize&quot;:1,&quot;ZIndexPreserved&quot;:true,&quot;ValueBgColor&quot;:false,&quot;ValueFont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x0PSeaorZQhhSs7uTQ_1636454640&quot;,&quot;DataType&quot;:1,&quot;ImageAutosize&quot;:1,&quot;ZIndexPreserved&quot;:true,&quot;ValueBgColor&quot;:false,&quot;ValueFont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PiiWxSjfTWXTArY1wty_1636454641&quot;,&quot;DataType&quot;:1,&quot;ImageAutosize&quot;:1,&quot;ZIndexPreserved&quot;:true,&quot;ValueBgColor&quot;:false,&quot;ValueFont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qTCLSsAtKcyvZO0RXo5_1636454641&quot;,&quot;DataType&quot;:1,&quot;ImageAutosize&quot;:1,&quot;ZIndexPreserved&quot;:true,&quot;ValueBgColor&quot;:false,&quot;ValueFont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2nYJAIpRzJ0ms3E1aPj_1636454641&quot;,&quot;DataType&quot;:1,&quot;ImageAutosize&quot;:1,&quot;ZIndexPreserved&quot;:true,&quot;ValueBgColor&quot;:false,&quot;ValueFont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5g9EKQ7irPGns4OC9q4_1636454641&quot;,&quot;DataType&quot;:1,&quot;ImageAutosize&quot;:1,&quot;ZIndexPreserved&quot;:true,&quot;ValueBgColor&quot;:false,&quot;ValueFont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3IRnaOit66QWobGQFVu_1636454641&quot;,&quot;DataType&quot;:1,&quot;ImageAutosize&quot;:1,&quot;ZIndexPreserved&quot;:true,&quot;ValueBgColor&quot;:false,&quot;ValueFont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pfUaLO7xTAlUkJgcC_1636454608&quot;,&quot;DataType&quot;:1,&quot;ImageAutosize&quot;:1,&quot;ZIndexPreserved&quot;:true,&quot;ValueBgColor&quot;:false,&quot;ValueFont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nrQDdEgkOb5d3n6R0Th_1636454641&quot;,&quot;DataType&quot;:1,&quot;ImageAutosize&quot;:1,&quot;ZIndexPreserved&quot;:true,&quot;ValueBgColor&quot;:false,&quot;ValueFont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GrbfGaPhNkgLKx71HoG_1636454642&quot;,&quot;DataType&quot;:1,&quot;ImageAutosize&quot;:1,&quot;ZIndexPreserved&quot;:true,&quot;ValueBgColor&quot;:false,&quot;ValueFont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7UUl3agcKfbWwMjzsZp_1636454642&quot;,&quot;DataType&quot;:1,&quot;ImageAutosize&quot;:1,&quot;ZIndexPreserved&quot;:true,&quot;ValueBgColor&quot;:false,&quot;ValueFont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YfIeYb1WHJka1J1AZgQ_1636454642&quot;,&quot;DataType&quot;:1,&quot;ImageAutosize&quot;:1,&quot;ZIndexPreserved&quot;:true,&quot;ValueBgColor&quot;:false,&quot;ValueFont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EXQTvciNVqLduLQGO5k_1636454642&quot;,&quot;DataType&quot;:1,&quot;ImageAutosize&quot;:1,&quot;ZIndexPreserved&quot;:true,&quot;ValueBgColor&quot;:false,&quot;ValueFont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u0AEuBBFYdjkfenz2T9_1636454642&quot;,&quot;DataType&quot;:1,&quot;ImageAutosize&quot;:1,&quot;ZIndexPreserved&quot;:true,&quot;ValueBgColor&quot;:false,&quot;ValueFont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Xx0Cw16L35f6uWcAlXB_1636454642&quot;,&quot;DataType&quot;:1,&quot;ImageAutosize&quot;:1,&quot;ZIndexPreserved&quot;:true,&quot;ValueBgColor&quot;:false,&quot;ValueFont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klEj8H6B2AKuKOonOA_1636454643&quot;,&quot;DataType&quot;:1,&quot;ImageAutosize&quot;:1,&quot;ZIndexPreserved&quot;:true,&quot;ValueBgColor&quot;:false,&quot;ValueFont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2kkPotF6PWaVR4nmihG_1636454643&quot;,&quot;DataType&quot;:1,&quot;ImageAutosize&quot;:1,&quot;ZIndexPreserved&quot;:true,&quot;ValueBgColor&quot;:false,&quot;ValueFont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pqcJCBJ7gb909EQTSSf_1636454643&quot;,&quot;DataType&quot;:1,&quot;ImageAutosize&quot;:1,&quot;ZIndexPreserved&quot;:true,&quot;ValueBgColor&quot;:false,&quot;ValueFont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2fAzghuYYLMNM1Qu6kI_1636454608&quot;,&quot;DataType&quot;:1,&quot;ImageAutosize&quot;:1,&quot;ZIndexPreserved&quot;:true,&quot;ValueBgColor&quot;:false,&quot;ValueFont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OdWyaHUQgTmMWjt5ccA_1636454643&quot;,&quot;DataType&quot;:1,&quot;ImageAutosize&quot;:1,&quot;ZIndexPreserved&quot;:true,&quot;ValueBgColor&quot;:false,&quot;ValueFont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cIbzEUcCp37TunOIX9Y_1636454643&quot;,&quot;DataType&quot;:1,&quot;ImageAutosize&quot;:1,&quot;ZIndexPreserved&quot;:true,&quot;ValueBgColor&quot;:false,&quot;ValueFont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c0rnCn7f9HkFzok8zbg_1636454643&quot;,&quot;DataType&quot;:1,&quot;ImageAutosize&quot;:1,&quot;ZIndexPreserved&quot;:true,&quot;ValueBgColor&quot;:false,&quot;ValueFont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9qGs0xOBWGUFsr64BMb_1636454643&quot;,&quot;DataType&quot;:1,&quot;ImageAutosize&quot;:1,&quot;ZIndexPreserved&quot;:true,&quot;ValueBgColor&quot;:false,&quot;ValueFont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pvLNajX1HbHGNaEU27O_1636454644&quot;,&quot;DataType&quot;:1,&quot;ImageAutosize&quot;:1,&quot;ZIndexPreserved&quot;:true,&quot;ValueBgColor&quot;:false,&quot;ValueFont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mbRGVG4etkDyQVNJV5Q_1636454644&quot;,&quot;DataType&quot;:1,&quot;ImageAutosize&quot;:1,&quot;ZIndexPreserved&quot;:true,&quot;ValueBgColor&quot;:false,&quot;ValueFont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tIg9NXJUYl0tzW0xYD_1636454644&quot;,&quot;DataType&quot;:1,&quot;ImageAutosize&quot;:1,&quot;ZIndexPreserved&quot;:true,&quot;ValueBgColor&quot;:false,&quot;ValueFont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Z2UqQwNrL3FuQBD9tzA_1636454644&quot;,&quot;DataType&quot;:1,&quot;ImageAutosize&quot;:1,&quot;ZIndexPreserved&quot;:true,&quot;ValueBgColor&quot;:false,&quot;ValueFont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coP1PCAphVmdDSZk82f_1636454644&quot;,&quot;DataType&quot;:1,&quot;ImageAutosize&quot;:1,&quot;ZIndexPreserved&quot;:true,&quot;ValueBgColor&quot;:false,&quot;ValueFont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jtB14M4gqJm4mULaXuw_1636454644&quot;,&quot;DataType&quot;:1,&quot;ImageAutosize&quot;:1,&quot;ZIndexPreserved&quot;:true,&quot;ValueBgColor&quot;:false,&quot;ValueFont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a7PDwx5Wi2W4UTPqrn_1636454609&quot;,&quot;DataType&quot;:1,&quot;ImageAutosize&quot;:1,&quot;ZIndexPreserved&quot;:true,&quot;ValueBgColor&quot;:false,&quot;ValueFont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vKflQLR6xGYbhgxxshZ_1636454644&quot;,&quot;DataType&quot;:1,&quot;ImageAutosize&quot;:1,&quot;ZIndexPreserved&quot;:true,&quot;ValueBgColor&quot;:false,&quot;ValueFont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4a4vfDcBQf0YpWTqMWN_1636454645&quot;,&quot;DataType&quot;:1,&quot;ImageAutosize&quot;:1,&quot;ZIndexPreserved&quot;:true,&quot;ValueBgColor&quot;:false,&quot;ValueFont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20tuF5OjgvqLHQnQgSQ_1636454645&quot;,&quot;DataType&quot;:1,&quot;ImageAutosize&quot;:1,&quot;ZIndexPreserved&quot;:true,&quot;ValueBgColor&quot;:false,&quot;ValueFont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NjQ3FpoLEmp6MITUj5S_1636454645&quot;,&quot;DataType&quot;:1,&quot;ImageAutosize&quot;:1,&quot;ZIndexPreserved&quot;:true,&quot;ValueBgColor&quot;:false,&quot;ValueFont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qUj29RxKgalJjpEYkkp_1636454645&quot;,&quot;DataType&quot;:1,&quot;ImageAutosize&quot;:1,&quot;ZIndexPreserved&quot;:true,&quot;ValueBgColor&quot;:false,&quot;ValueFont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uuxU3ViJX4xgx1yNGWI_1636454645&quot;,&quot;DataType&quot;:1,&quot;ImageAutosize&quot;:1,&quot;ZIndexPreserved&quot;:true,&quot;ValueBgColor&quot;:false,&quot;ValueFont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U4Nv3WoFYI707gO9v0T_1636454645&quot;,&quot;DataType&quot;:1,&quot;ImageAutosize&quot;:1,&quot;ZIndexPreserved&quot;:true,&quot;ValueBgColor&quot;:false,&quot;ValueFont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Rn27HEaIvW5HazhFxD6_1636454645&quot;,&quot;DataType&quot;:1,&quot;ImageAutosize&quot;:1,&quot;ZIndexPreserved&quot;:true,&quot;ValueBgColor&quot;:false,&quot;ValueFont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GVQXwOLhMOzmMHDubIw_1636454645&quot;,&quot;DataType&quot;:1,&quot;ImageAutosize&quot;:1,&quot;ZIndexPreserved&quot;:true,&quot;ValueBgColor&quot;:false,&quot;ValueFont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95UDPJu8lP3HOUgvon_1636454645&quot;,&quot;DataType&quot;:1,&quot;ImageAutosize&quot;:1,&quot;ZIndexPreserved&quot;:true,&quot;ValueBgColor&quot;:false,&quot;ValueFont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cFUu0UX7SyndgQ9MQLE_1636454609&quot;,&quot;DataType&quot;:1,&quot;ImageAutosize&quot;:1,&quot;ZIndexPreserved&quot;:true,&quot;ValueBgColor&quot;:false,&quot;ValueFont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xQ7Yae2zOJoPV6gPSnw_1636454646&quot;,&quot;DataType&quot;:1,&quot;ImageAutosize&quot;:1,&quot;ZIndexPreserved&quot;:true,&quot;ValueBgColor&quot;:false,&quot;ValueFont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k2N5Ht23hWYz3Pcz95T_1636454646&quot;,&quot;DataType&quot;:1,&quot;ImageAutosize&quot;:1,&quot;ZIndexPreserved&quot;:true,&quot;ValueBgColor&quot;:false,&quot;ValueFont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1JHmw9rUxO85A0yBzC_1636454646&quot;,&quot;DataType&quot;:1,&quot;ImageAutosize&quot;:1,&quot;ZIndexPreserved&quot;:true,&quot;ValueBgColor&quot;:false,&quot;ValueFont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pn3PhQG4Qc1xEp1AOQ_1636454646&quot;,&quot;DataType&quot;:1,&quot;ImageAutosize&quot;:1,&quot;ZIndexPreserved&quot;:true,&quot;ValueBgColor&quot;:false,&quot;ValueFont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R5maFk5wipvplNSjfY_1636454646&quot;,&quot;DataType&quot;:1,&quot;ImageAutosize&quot;:1,&quot;ZIndexPreserved&quot;:true,&quot;ValueBgColor&quot;:false,&quot;ValueFont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HZnBKszl0qrkmF2NAH1_1636454646&quot;,&quot;DataType&quot;:1,&quot;ImageAutosize&quot;:1,&quot;ZIndexPreserved&quot;:true,&quot;ValueBgColor&quot;:false,&quot;ValueFont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QrRb8mIERk70fG2BGRH_1636454646&quot;,&quot;DataType&quot;:1,&quot;ImageAutosize&quot;:1,&quot;ZIndexPreserved&quot;:true,&quot;ValueBgColor&quot;:false,&quot;ValueFont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uYU8rxvG9dcxnhvFo15_1636454646&quot;,&quot;DataType&quot;:1,&quot;ImageAutosize&quot;:1,&quot;ZIndexPreserved&quot;:true,&quot;ValueBgColor&quot;:false,&quot;ValueFont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69Uz4AtkxJisGXy7SdE_1636454647&quot;,&quot;DataType&quot;:1,&quot;ImageAutosize&quot;:1,&quot;ZIndexPreserved&quot;:true,&quot;ValueBgColor&quot;:false,&quot;ValueFont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xsrrIjG2MY0kp8HJv8_1636454647&quot;,&quot;DataType&quot;:1,&quot;ImageAutosize&quot;:1,&quot;ZIndexPreserved&quot;:true,&quot;ValueBgColor&quot;:false,&quot;ValueFont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ZIFjHRMoc8HSooMTE84_1636454609&quot;,&quot;DataType&quot;:1,&quot;ImageAutosize&quot;:1,&quot;ZIndexPreserved&quot;:true,&quot;ValueBgColor&quot;:false,&quot;ValueFont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fpGPMvYjEVde9p9tPlq_1636454647&quot;,&quot;DataType&quot;:1,&quot;ImageAutosize&quot;:1,&quot;ZIndexPreserved&quot;:true,&quot;ValueBgColor&quot;:false,&quot;ValueFont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
</p:tagLst>
</file>

<file path=ppt/tags/tag2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WZj4qDuPaFHFNgo7YFw_1636454647&quot;,&quot;DataType&quot;:1,&quot;ImageAutosize&quot;:1,&quot;ZIndexPreserved&quot;:true,&quot;ValueBgColor&quot;:false,&quot;ValueFontColor&quot;:false}]"/>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m7TzfTvaETO3mebY1xE_1636454648&quot;,&quot;DataType&quot;:1,&quot;ImageAutosize&quot;:1,&quot;ZIndexPreserved&quot;:true,&quot;ValueBgColor&quot;:false,&quot;ValueFont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00ErguYwDLBlOUMssfn_1636454648&quot;,&quot;DataType&quot;:1,&quot;ImageAutosize&quot;:1,&quot;ZIndexPreserved&quot;:true,&quot;ValueBgColor&quot;:false,&quot;ValueFont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0XxKqOplR85npeVQBkG_1636454648&quot;,&quot;DataType&quot;:1,&quot;ImageAutosize&quot;:1,&quot;ZIndexPreserved&quot;:true,&quot;ValueBgColor&quot;:false,&quot;ValueFont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BntD9h3IHy1mFo64fg_1636454648&quot;,&quot;DataType&quot;:1,&quot;ImageAutosize&quot;:1,&quot;ZIndexPreserved&quot;:true,&quot;ValueBgColor&quot;:false,&quot;ValueFont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eX23ZrD1MEpsaboW3uG_1636454648&quot;,&quot;DataType&quot;:1,&quot;ImageAutosize&quot;:1,&quot;ZIndexPreserved&quot;:true,&quot;ValueBgColor&quot;:false,&quot;ValueFont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2EjKcPsJlleBl7v5gZI_1636454648&quot;,&quot;DataType&quot;:1,&quot;ImageAutosize&quot;:1,&quot;ZIndexPreserved&quot;:true,&quot;ValueBgColor&quot;:false,&quot;ValueFont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0LlX77ECgY4FxnFLYsb_1636454648&quot;,&quot;DataType&quot;:1,&quot;ImageAutosize&quot;:1,&quot;ZIndexPreserved&quot;:true,&quot;ValueBgColor&quot;:false,&quot;ValueFont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UX5fAEVepsVM2JoXgLT_1636454606&quot;,&quot;DataType&quot;:1,&quot;ImageAutosize&quot;:1,&quot;ZIndexPreserved&quot;:true,&quot;ValueBgColor&quot;:false,&quot;ValueFont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rbBXF88F3wRK0iM8QX5_1636454609&quot;,&quot;DataType&quot;:1,&quot;ImageAutosize&quot;:1,&quot;ZIndexPreserved&quot;:true,&quot;ValueBgColor&quot;:false,&quot;ValueFont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hdwwbfk0OrcfRmI6lOe_1636454649&quot;,&quot;DataType&quot;:1,&quot;ImageAutosize&quot;:1,&quot;ZIndexPreserved&quot;:true,&quot;ValueBgColor&quot;:false,&quot;ValueFont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nGHi1mojguuavO45pW0_1636454649&quot;,&quot;DataType&quot;:1,&quot;ImageAutosize&quot;:1,&quot;ZIndexPreserved&quot;:true,&quot;ValueBgColor&quot;:false,&quot;ValueFont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FhggJ92hiB74KzDKkRa_1636454649&quot;,&quot;DataType&quot;:1,&quot;ImageAutosize&quot;:1,&quot;ZIndexPreserved&quot;:true,&quot;ValueBgColor&quot;:false,&quot;ValueFont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tfGFusSkxHOSfm1pJJN_1636454649&quot;,&quot;DataType&quot;:1,&quot;ImageAutosize&quot;:1,&quot;ZIndexPreserved&quot;:true,&quot;ValueBgColor&quot;:false,&quot;ValueFont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hb8EJEfPPSNo62JVX2N_1636454650&quot;,&quot;DataType&quot;:1,&quot;ImageAutosize&quot;:1,&quot;ZIndexPreserved&quot;:true,&quot;ValueBgColor&quot;:false,&quot;ValueFont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CsAHJtH3g9wX6SIcxu_1636454650&quot;,&quot;DataType&quot;:1,&quot;ImageAutosize&quot;:1,&quot;ZIndexPreserved&quot;:true,&quot;ValueBgColor&quot;:false,&quot;ValueFont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9an9enWxsl5RQ4eI4RK_1636454650&quot;,&quot;DataType&quot;:1,&quot;ImageAutosize&quot;:1,&quot;ZIndexPreserved&quot;:true,&quot;ValueBgColor&quot;:false,&quot;ValueFont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2L84m78b0h7JBNqkeMP_1636454650&quot;,&quot;DataType&quot;:1,&quot;ImageAutosize&quot;:1,&quot;ZIndexPreserved&quot;:true,&quot;ValueBgColor&quot;:false,&quot;ValueFont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HLkoE2UL5GQTC6e4z9w_1636454650&quot;,&quot;DataType&quot;:1,&quot;ImageAutosize&quot;:1,&quot;ZIndexPreserved&quot;:true,&quot;ValueBgColor&quot;:false,&quot;ValueFont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BumdQJQQrh1sRAoN2uM_1636454650&quot;,&quot;DataType&quot;:1,&quot;ImageAutosize&quot;:1,&quot;ZIndexPreserved&quot;:true,&quot;ValueBgColor&quot;:false,&quot;ValueFont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rlFZ9zA5NBGvtfq9xRE_1636454609&quot;,&quot;DataType&quot;:1,&quot;ImageAutosize&quot;:1,&quot;ZIndexPreserved&quot;:true,&quot;ValueBgColor&quot;:false,&quot;ValueFont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VrcnUMZlOXRIT6HpCj0_1636454650&quot;,&quot;DataType&quot;:1,&quot;ImageAutosize&quot;:1,&quot;ZIndexPreserved&quot;:true,&quot;ValueBgColor&quot;:false,&quot;ValueFont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K6cy4JSoAAlIjx1k4tz_1636454651&quot;,&quot;DataType&quot;:1,&quot;ImageAutosize&quot;:1,&quot;ZIndexPreserved&quot;:true,&quot;ValueBgColor&quot;:false,&quot;ValueFont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KrlzGRysMiCN0E1IRYG_1636454651&quot;,&quot;DataType&quot;:1,&quot;ImageAutosize&quot;:1,&quot;ZIndexPreserved&quot;:true,&quot;ValueBgColor&quot;:false,&quot;ValueFont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jwfsIJ1fS8dkNzLuoEa_1636454651&quot;,&quot;DataType&quot;:1,&quot;ImageAutosize&quot;:1,&quot;ZIndexPreserved&quot;:true,&quot;ValueBgColor&quot;:false,&quot;ValueFont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Ii1WiGkHzpm9hgM1Sj_1636454651&quot;,&quot;DataType&quot;:1,&quot;ImageAutosize&quot;:1,&quot;ZIndexPreserved&quot;:true,&quot;ValueBgColor&quot;:false,&quot;ValueFont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ZGYz35x32VYKIk5sVCx_1636454651&quot;,&quot;DataType&quot;:1,&quot;ImageAutosize&quot;:1,&quot;ZIndexPreserved&quot;:true,&quot;ValueBgColor&quot;:false,&quot;ValueFont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kDaTAAhiWa4DdhpGxCe_1636454651&quot;,&quot;DataType&quot;:1,&quot;ImageAutosize&quot;:1,&quot;ZIndexPreserved&quot;:true,&quot;ValueBgColor&quot;:false,&quot;ValueFont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BA1ONjjSbtUejY7kOOW_1636454651&quot;,&quot;DataType&quot;:1,&quot;ImageAutosize&quot;:1,&quot;ZIndexPreserved&quot;:true,&quot;ValueBgColor&quot;:false,&quot;ValueFont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UREdWqpP8eeWsNnWgQq_1636454651&quot;,&quot;DataType&quot;:1,&quot;ImageAutosize&quot;:1,&quot;ZIndexPreserved&quot;:true,&quot;ValueBgColor&quot;:false,&quot;ValueFont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aJJ0aOm5hcpUykuaUov_1636454651&quot;,&quot;DataType&quot;:1,&quot;ImageAutosize&quot;:1,&quot;ZIndexPreserved&quot;:true,&quot;ValueBgColor&quot;:false,&quot;ValueFont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ojrHcQcGjhiejKWXoC7_1636454609&quot;,&quot;DataType&quot;:1,&quot;ImageAutosize&quot;:1,&quot;ZIndexPreserved&quot;:true,&quot;ValueBgColor&quot;:false,&quot;ValueFont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fBtUCHnMIezfhmwWVR_1636454651&quot;,&quot;DataType&quot;:1,&quot;ImageAutosize&quot;:1,&quot;ZIndexPreserved&quot;:true,&quot;ValueBgColor&quot;:false,&quot;ValueFont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HtjvYUZmEhCUo81yF8P_1636454651&quot;,&quot;DataType&quot;:1,&quot;ImageAutosize&quot;:1,&quot;ZIndexPreserved&quot;:true,&quot;ValueBgColor&quot;:false,&quot;ValueFont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gkJxmBeM1qpBSQK012_1636454651&quot;,&quot;DataType&quot;:1,&quot;ImageAutosize&quot;:1,&quot;ZIndexPreserved&quot;:true,&quot;ValueBgColor&quot;:false,&quot;ValueFont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fvmKbFsFymjFZSvtax6_1636454652&quot;,&quot;DataType&quot;:1,&quot;ImageAutosize&quot;:1,&quot;ZIndexPreserved&quot;:true,&quot;ValueBgColor&quot;:false,&quot;ValueFont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pE1FgMt63ZJXjxyO1m_1636454652&quot;,&quot;DataType&quot;:1,&quot;ImageAutosize&quot;:1,&quot;ZIndexPreserved&quot;:true,&quot;ValueBgColor&quot;:false,&quot;ValueFont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BIuXtdtcDcGJcQCm4cY_1636454653&quot;,&quot;DataType&quot;:1,&quot;ImageAutosize&quot;:1,&quot;ZIndexPreserved&quot;:true,&quot;ValueBgColor&quot;:false,&quot;ValueFontColor&quot;:false}]"/>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QKuxdoi6uD7Np3RT2KB_1636454653&quot;,&quot;DataType&quot;:1,&quot;ImageAutosize&quot;:1,&quot;ZIndexPreserved&quot;:true,&quot;ValueBgColor&quot;:false,&quot;ValueFont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5FhTcLeYMMl6aVAyZiI_1636454653&quot;,&quot;DataType&quot;:1,&quot;ImageAutosize&quot;:1,&quot;ZIndexPreserved&quot;:true,&quot;ValueBgColor&quot;:false,&quot;ValueFont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TKA0Ux2alyXH78rxNH9_1636454653&quot;,&quot;DataType&quot;:1,&quot;ImageAutosize&quot;:1,&quot;ZIndexPreserved&quot;:true,&quot;ValueBgColor&quot;:false,&quot;ValueFont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A0CW40E7dxzVSrFh8GM_1636454610&quot;,&quot;DataType&quot;:1,&quot;ImageAutosize&quot;:1,&quot;ZIndexPreserved&quot;:true,&quot;ValueBgColor&quot;:false,&quot;ValueFont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p1QotQ4vg8Q5VxorvDF_1636454653&quot;,&quot;DataType&quot;:1,&quot;ImageAutosize&quot;:1,&quot;ZIndexPreserved&quot;:true,&quot;ValueBgColor&quot;:false,&quot;ValueFont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p0mX81WK4hBFcYmLxeW_1636454653&quot;,&quot;DataType&quot;:1,&quot;ImageAutosize&quot;:1,&quot;ZIndexPreserved&quot;:true,&quot;ValueBgColor&quot;:false,&quot;ValueFont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K8XdQax8OHqVhnxUMn2_1636454653&quot;,&quot;DataType&quot;:1,&quot;ImageAutosize&quot;:1,&quot;ZIndexPreserved&quot;:true,&quot;ValueBgColor&quot;:false,&quot;ValueFont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oWKyxm0NtIWLBZ6f0ul_1636454654&quot;,&quot;DataType&quot;:1,&quot;ImageAutosize&quot;:1,&quot;ZIndexPreserved&quot;:true,&quot;ValueBgColor&quot;:false,&quot;ValueFont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hIFYudgSFYYuGrqQQet_1636454654&quot;,&quot;DataType&quot;:1,&quot;ImageAutosize&quot;:1,&quot;ZIndexPreserved&quot;:true,&quot;ValueBgColor&quot;:false,&quot;ValueFont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EkYld9UXU1j8y7oOHc_1636454654&quot;,&quot;DataType&quot;:1,&quot;ImageAutosize&quot;:1,&quot;ZIndexPreserved&quot;:true,&quot;ValueBgColor&quot;:false,&quot;ValueFont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G1gIgcRMHD9oAlRkTWH_1636454654&quot;,&quot;DataType&quot;:1,&quot;ImageAutosize&quot;:1,&quot;ZIndexPreserved&quot;:true,&quot;ValueBgColor&quot;:false,&quot;ValueFont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61aFuiUI0lHx6FkAjj_1636454654&quot;,&quot;DataType&quot;:1,&quot;ImageAutosize&quot;:1,&quot;ZIndexPreserved&quot;:true,&quot;ValueBgColor&quot;:false,&quot;ValueFont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wR7DbBQsosH9JaXtT5u_1636454654&quot;,&quot;DataType&quot;:1,&quot;ImageAutosize&quot;:1,&quot;ZIndexPreserved&quot;:true,&quot;ValueBgColor&quot;:false,&quot;ValueFont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3dJLZEbeztCPlJIK8b_1636454654&quot;,&quot;DataType&quot;:1,&quot;ImageAutosize&quot;:1,&quot;ZIndexPreserved&quot;:true,&quot;ValueBgColor&quot;:false,&quot;ValueFont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waqtddOcQgVnjOIrDJG_1636454610&quot;,&quot;DataType&quot;:1,&quot;ImageAutosize&quot;:1,&quot;ZIndexPreserved&quot;:true,&quot;ValueBgColor&quot;:false,&quot;ValueFont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qICSti58OOdfY4EPtyX_1636454654&quot;,&quot;DataType&quot;:1,&quot;ImageAutosize&quot;:1,&quot;ZIndexPreserved&quot;:true,&quot;ValueBgColor&quot;:false,&quot;ValueFont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2NIaJXmn0n04dTjQ4Iv_1636454654&quot;,&quot;DataType&quot;:1,&quot;ImageAutosize&quot;:1,&quot;ZIndexPreserved&quot;:true,&quot;ValueBgColor&quot;:false,&quot;ValueFont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od9FUwG7HFnZPaFsr6C_1636454655&quot;,&quot;DataType&quot;:1,&quot;ImageAutosize&quot;:1,&quot;ZIndexPreserved&quot;:true,&quot;ValueBgColor&quot;:false,&quot;ValueFont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h6wZnan11LpEczR7gEH_1636454655&quot;,&quot;DataType&quot;:1,&quot;ImageAutosize&quot;:1,&quot;ZIndexPreserved&quot;:true,&quot;ValueBgColor&quot;:false,&quot;ValueFont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Ee5Hx4yhL9t2rasGyL7_1636454655&quot;,&quot;DataType&quot;:1,&quot;ImageAutosize&quot;:1,&quot;ZIndexPreserved&quot;:true,&quot;ValueBgColor&quot;:false,&quot;ValueFont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JQqpnxH8BcWopgjDNyh_1636454655&quot;,&quot;DataType&quot;:1,&quot;ImageAutosize&quot;:1,&quot;ZIndexPreserved&quot;:true,&quot;ValueBgColor&quot;:false,&quot;ValueFont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jICkaGSbTmd0vEMx7dH_1636454655&quot;,&quot;DataType&quot;:1,&quot;ImageAutosize&quot;:1,&quot;ZIndexPreserved&quot;:true,&quot;ValueBgColor&quot;:false,&quot;ValueFont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u4BgUFu65UCWnu9yxvp_1636454655&quot;,&quot;DataType&quot;:1,&quot;ImageAutosize&quot;:1,&quot;ZIndexPreserved&quot;:true,&quot;ValueBgColor&quot;:false,&quot;ValueFont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MMNjv4ctT0KWyoKIwrW_1636454655&quot;,&quot;DataType&quot;:1,&quot;ImageAutosize&quot;:1,&quot;ZIndexPreserved&quot;:true,&quot;ValueBgColor&quot;:false,&quot;ValueFont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dqXbIkZrvl1YEYBHWI0_1636454656&quot;,&quot;DataType&quot;:1,&quot;ImageAutosize&quot;:1,&quot;ZIndexPreserved&quot;:true,&quot;ValueBgColor&quot;:false,&quot;ValueFont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p1HJTQgdtfTI9jrOe1d_1636454610&quot;,&quot;DataType&quot;:1,&quot;ImageAutosize&quot;:1,&quot;ZIndexPreserved&quot;:true,&quot;ValueBgColor&quot;:false,&quot;ValueFont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fRlFOqznCmR4YGnxGD7_1636454656&quot;,&quot;DataType&quot;:1,&quot;ImageAutosize&quot;:1,&quot;ZIndexPreserved&quot;:true,&quot;ValueBgColor&quot;:false,&quot;ValueFont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4J68p83rW6t0plIsveOV_1636454656&quot;,&quot;DataType&quot;:1,&quot;ImageAutosize&quot;:1,&quot;ZIndexPreserved&quot;:true,&quot;ValueBgColor&quot;:false,&quot;ValueFont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ombHL2FbzghakOBhfoG_1636454656&quot;,&quot;DataType&quot;:1,&quot;ImageAutosize&quot;:1,&quot;ZIndexPreserved&quot;:true,&quot;ValueBgColor&quot;:false,&quot;ValueFont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tYWvAkXCcjtlmS7jRwe_1636454656&quot;,&quot;DataType&quot;:1,&quot;ImageAutosize&quot;:1,&quot;ZIndexPreserved&quot;:true,&quot;ValueBgColor&quot;:false,&quot;ValueFont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A4Myym1gGmf5GTpsx5_1636454656&quot;,&quot;DataType&quot;:1,&quot;ImageAutosize&quot;:1,&quot;ZIndexPreserved&quot;:true,&quot;ValueBgColor&quot;:false,&quot;ValueFont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3ZVoBIKm1GZLU79RJzC_1636454656&quot;,&quot;DataType&quot;:1,&quot;ImageAutosize&quot;:1,&quot;ZIndexPreserved&quot;:true,&quot;ValueBgColor&quot;:false,&quot;ValueFont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UJn9LApHgiVWGUD0jxQ_1636454656&quot;,&quot;DataType&quot;:1,&quot;ImageAutosize&quot;:1,&quot;ZIndexPreserved&quot;:true,&quot;ValueBgColor&quot;:false,&quot;ValueFont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MMNWdanAkB9qHAuqjMt_1636454657&quot;,&quot;DataType&quot;:1,&quot;ImageAutosize&quot;:1,&quot;ZIndexPreserved&quot;:true,&quot;ValueBgColor&quot;:false,&quot;ValueFont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2g1CVATl9Fxz7IYixUD_1636454657&quot;,&quot;DataType&quot;:1,&quot;ImageAutosize&quot;:1,&quot;ZIndexPreserved&quot;:true,&quot;ValueBgColor&quot;:false,&quot;ValueFont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TFlqL6pNhqqmCAHTSeD_1636454657&quot;,&quot;DataType&quot;:1,&quot;ImageAutosize&quot;:1,&quot;ZIndexPreserved&quot;:true,&quot;ValueBgColor&quot;:false,&quot;ValueFont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ZUd1rZBkxHavNmpwLb_1636454610&quot;,&quot;DataType&quot;:1,&quot;ImageAutosize&quot;:1,&quot;ZIndexPreserved&quot;:true,&quot;ValueBgColor&quot;:false,&quot;ValueFont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HF4i8KK5wi1FFma3HIh_1636454658&quot;,&quot;DataType&quot;:1,&quot;ImageAutosize&quot;:1,&quot;ZIndexPreserved&quot;:true,&quot;ValueBgColor&quot;:false,&quot;ValueFont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7PUHO9y3i5XxDuW8jt_1636454658&quot;,&quot;DataType&quot;:1,&quot;ImageAutosize&quot;:1,&quot;ZIndexPreserved&quot;:true,&quot;ValueBgColor&quot;:false,&quot;ValueFont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k92zCsCMn0pd6zOhXx4_1636454658&quot;,&quot;DataType&quot;:1,&quot;ImageAutosize&quot;:1,&quot;ZIndexPreserved&quot;:true,&quot;ValueBgColor&quot;:false,&quot;ValueFont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ahtaDJcGgjZy1DdIzZmw_1636454658&quot;,&quot;DataType&quot;:1,&quot;ImageAutosize&quot;:1,&quot;ZIndexPreserved&quot;:true,&quot;ValueBgColor&quot;:false,&quot;ValueFont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WciuYzRNrr4zezrrSZh_1636454658&quot;,&quot;DataType&quot;:1,&quot;ImageAutosize&quot;:1,&quot;ZIndexPreserved&quot;:true,&quot;ValueBgColor&quot;:false,&quot;ValueFont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Gi9cDFLF7hnGkqz3cxi_1636454658&quot;,&quot;DataType&quot;:1,&quot;ImageAutosize&quot;:1,&quot;ZIndexPreserved&quot;:true,&quot;ValueBgColor&quot;:false,&quot;ValueFont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coysG4MfT8Is3vj468n_1636454658&quot;,&quot;DataType&quot;:1,&quot;ImageAutosize&quot;:1,&quot;ZIndexPreserved&quot;:true,&quot;ValueBgColor&quot;:false,&quot;ValueFont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j9Q1BJgpAyewpdTNUy_1636454658&quot;,&quot;DataType&quot;:1,&quot;ImageAutosize&quot;:1,&quot;ZIndexPreserved&quot;:true,&quot;ValueBgColor&quot;:false,&quot;ValueFont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4x9LdTzrOC0Me87NGUV_1636454658&quot;,&quot;DataType&quot;:1,&quot;ImageAutosize&quot;:1,&quot;ZIndexPreserved&quot;:true,&quot;ValueBgColor&quot;:false,&quot;ValueFont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bUqV9SFUi8VNspMUdsD_1636454658&quot;,&quot;DataType&quot;:1,&quot;ImageAutosize&quot;:1,&quot;ZIndexPreserved&quot;:true,&quot;ValueBgColor&quot;:false,&quot;ValueFont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mh5as2cQKVASzPB9Qa3_1636454610&quot;,&quot;DataType&quot;:1,&quot;ImageAutosize&quot;:1,&quot;ZIndexPreserved&quot;:true,&quot;ValueBgColor&quot;:false,&quot;ValueFont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vZTfBh3ZwvNbXcJNaWB_1636454658&quot;,&quot;DataType&quot;:1,&quot;ImageAutosize&quot;:1,&quot;ZIndexPreserved&quot;:true,&quot;ValueBgColor&quot;:false,&quot;ValueFont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I6xf0aagVO3N0GYJUke_1636454659&quot;,&quot;DataType&quot;:1,&quot;ImageAutosize&quot;:1,&quot;ZIndexPreserved&quot;:true,&quot;ValueBgColor&quot;:false,&quot;ValueFont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Hcuc1eD70j6fFB6LJUEg_1636454659&quot;,&quot;DataType&quot;:1,&quot;ImageAutosize&quot;:1,&quot;ZIndexPreserved&quot;:true,&quot;ValueBgColor&quot;:false,&quot;ValueFont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1fpoByqDMt3O4If6p9Y_1636454659&quot;,&quot;DataType&quot;:1,&quot;ImageAutosize&quot;:1,&quot;ZIndexPreserved&quot;:true,&quot;ValueBgColor&quot;:false,&quot;ValueFont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pLmObxJbgnWfHuFlQi_1636454659&quot;,&quot;DataType&quot;:1,&quot;ImageAutosize&quot;:1,&quot;ZIndexPreserved&quot;:true,&quot;ValueBgColor&quot;:false,&quot;ValueFont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cl1ReXh3WLtbZglPEhw_1636454659&quot;,&quot;DataType&quot;:1,&quot;ImageAutosize&quot;:1,&quot;ZIndexPreserved&quot;:true,&quot;ValueBgColor&quot;:false,&quot;ValueFont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kMUufcfEBvgEv18osOe_1636454659&quot;,&quot;DataType&quot;:1,&quot;ImageAutosize&quot;:1,&quot;ZIndexPreserved&quot;:true,&quot;ValueBgColor&quot;:false,&quot;ValueFont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6nKwmnxyDBXBGiG9AL7_1636454660&quot;,&quot;DataType&quot;:1,&quot;ImageAutosize&quot;:1,&quot;ZIndexPreserved&quot;:true,&quot;ValueBgColor&quot;:false,&quot;ValueFont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w4gdTUanB3nI2sAbLpF_1636454660&quot;,&quot;DataType&quot;:1,&quot;ImageAutosize&quot;:1,&quot;ZIndexPreserved&quot;:true,&quot;ValueBgColor&quot;:false,&quot;ValueFont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iNnJKvxJvKfuKwa2Xvy_1636454660&quot;,&quot;DataType&quot;:1,&quot;ImageAutosize&quot;:1,&quot;ZIndexPreserved&quot;:true,&quot;ValueBgColor&quot;:false,&quot;ValueFont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u3yjf9ksZ7zfzFj3MXO_1636454610&quot;,&quot;DataType&quot;:1,&quot;ImageAutosize&quot;:1,&quot;ZIndexPreserved&quot;:true,&quot;ValueBgColor&quot;:false,&quot;ValueFont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naLYEchMnxHVEDvqpR9_1636454660&quot;,&quot;DataType&quot;:1,&quot;ImageAutosize&quot;:1,&quot;ZIndexPreserved&quot;:true,&quot;ValueBgColor&quot;:false,&quot;ValueFont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4WQPiU3PUkWxOMeKDol_1636454660&quot;,&quot;DataType&quot;:1,&quot;ImageAutosize&quot;:1,&quot;ZIndexPreserved&quot;:true,&quot;ValueBgColor&quot;:false,&quot;ValueFont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moPmsxLUuJKFYVyanmE_1636454660&quot;,&quot;DataType&quot;:1,&quot;ImageAutosize&quot;:1,&quot;ZIndexPreserved&quot;:true,&quot;ValueBgColor&quot;:false,&quot;ValueFont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5foy1ZJFs6esdQKb77q_1636454660&quot;,&quot;DataType&quot;:1,&quot;ImageAutosize&quot;:1,&quot;ZIndexPreserved&quot;:true,&quot;ValueBgColor&quot;:false,&quot;ValueFont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WG0Ian68HSr6FQbgiRs_1636454660&quot;,&quot;DataType&quot;:1,&quot;ImageAutosize&quot;:1,&quot;ZIndexPreserved&quot;:true,&quot;ValueBgColor&quot;:false,&quot;ValueFont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pmV1GVLsabGsa4j1erE_1636454661&quot;,&quot;DataType&quot;:1,&quot;ImageAutosize&quot;:1,&quot;ZIndexPreserved&quot;:true,&quot;ValueBgColor&quot;:false,&quot;ValueFont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PzVFoGu4GED6DvSl9Bi_1636454661&quot;,&quot;DataType&quot;:1,&quot;ImageAutosize&quot;:1,&quot;ZIndexPreserved&quot;:true,&quot;ValueBgColor&quot;:false,&quot;ValueFont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izY7dDFEJFE81qGrIMB_1636454661&quot;,&quot;DataType&quot;:1,&quot;ImageAutosize&quot;:1,&quot;ZIndexPreserved&quot;:true,&quot;ValueBgColor&quot;:false,&quot;ValueFont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N1Y9rTb2eIWz5yLkRDO_1636454661&quot;,&quot;DataType&quot;:1,&quot;ImageAutosize&quot;:1,&quot;ZIndexPreserved&quot;:true,&quot;ValueBgColor&quot;:false,&quot;ValueFont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mxtQVAEMRfazQpFa0Aa_1636454661&quot;,&quot;DataType&quot;:1,&quot;ImageAutosize&quot;:1,&quot;ZIndexPreserved&quot;:true,&quot;ValueBgColor&quot;:false,&quot;ValueFont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pelW82jtMuGxhoeElAO_1636454610&quot;,&quot;DataType&quot;:1,&quot;ImageAutosize&quot;:1,&quot;ZIndexPreserved&quot;:true,&quot;ValueBgColor&quot;:false,&quot;ValueFont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DJVNZM2H3oZWneukPI_1636454661&quot;,&quot;DataType&quot;:1,&quot;ImageAutosize&quot;:1,&quot;ZIndexPreserved&quot;:true,&quot;ValueBgColor&quot;:false,&quot;ValueFont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WLPaN1WrCRWIRDb3NOn_1636454661&quot;,&quot;DataType&quot;:1,&quot;ImageAutosize&quot;:1,&quot;ZIndexPreserved&quot;:true,&quot;ValueBgColor&quot;:false,&quot;ValueFont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2O63HO6HTFxf7RUGNft_1636454661&quot;,&quot;DataType&quot;:1,&quot;ImageAutosize&quot;:1,&quot;ZIndexPreserved&quot;:true,&quot;ValueBgColor&quot;:false,&quot;ValueFont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ftQS7Kp65NEbyGODFMT_1636454661&quot;,&quot;DataType&quot;:1,&quot;ImageAutosize&quot;:1,&quot;ZIndexPreserved&quot;:true,&quot;ValueBgColor&quot;:false,&quot;ValueFont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6JijBMKL0kawKewJ321_1636454662&quot;,&quot;DataType&quot;:1,&quot;ImageAutosize&quot;:1,&quot;ZIndexPreserved&quot;:true,&quot;ValueBgColor&quot;:false,&quot;ValueFont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EQzjIPi3N04VWcXmlb_1636454662&quot;,&quot;DataType&quot;:1,&quot;ImageAutosize&quot;:1,&quot;ZIndexPreserved&quot;:true,&quot;ValueBgColor&quot;:false,&quot;ValueFont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qbhZt4vDiCRaqw0y5sH_1636454662&quot;,&quot;DataType&quot;:1,&quot;ImageAutosize&quot;:1,&quot;ZIndexPreserved&quot;:true,&quot;ValueBgColor&quot;:false,&quot;ValueFont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JO1HarLj79dCMv19ljI_1636454662&quot;,&quot;DataType&quot;:1,&quot;ImageAutosize&quot;:1,&quot;ZIndexPreserved&quot;:true,&quot;ValueBgColor&quot;:false,&quot;ValueFont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XQ07cTaeI7o5WLxwwuU_1636454662&quot;,&quot;DataType&quot;:1,&quot;ImageAutosize&quot;:1,&quot;ZIndexPreserved&quot;:true,&quot;ValueBgColor&quot;:false,&quot;ValueFont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McN3f5u9ukrBEdj3qW_1636454662&quot;,&quot;DataType&quot;:1,&quot;ImageAutosize&quot;:1,&quot;ZIndexPreserved&quot;:true,&quot;ValueBgColor&quot;:false,&quot;ValueFont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eGxLBqeYckJEovhRHTY_1636454606&quot;,&quot;DataType&quot;:1,&quot;ImageAutosize&quot;:1,&quot;ZIndexPreserved&quot;:true,&quot;ValueBgColor&quot;:false,&quot;ValueFont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4w51IB6V617rH6BCpJm_1636454610&quot;,&quot;DataType&quot;:1,&quot;ImageAutosize&quot;:1,&quot;ZIndexPreserved&quot;:true,&quot;ValueBgColor&quot;:false,&quot;ValueFont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YGiOA5hUBcR7NPAzLxp_1636454662&quot;,&quot;DataType&quot;:1,&quot;ImageAutosize&quot;:1,&quot;ZIndexPreserved&quot;:true,&quot;ValueBgColor&quot;:false,&quot;ValueFont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wskqsg6Cya7tPuAeciK_1636454663&quot;,&quot;DataType&quot;:1,&quot;ImageAutosize&quot;:1,&quot;ZIndexPreserved&quot;:true,&quot;ValueBgColor&quot;:false,&quot;ValueFont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fkWQkJNJ3nc7OA4d2eD_1636454664&quot;,&quot;DataType&quot;:1,&quot;ImageAutosize&quot;:1,&quot;ZIndexPreserved&quot;:true,&quot;ValueBgColor&quot;:false,&quot;ValueFont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rjxaYSQJSTrEcbMwPOi_1636454664&quot;,&quot;DataType&quot;:1,&quot;ImageAutosize&quot;:1,&quot;ZIndexPreserved&quot;:true,&quot;ValueBgColor&quot;:false,&quot;ValueFont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gO7qlG3LRIKoyJUXaM_1636454664&quot;,&quot;DataType&quot;:1,&quot;ImageAutosize&quot;:1,&quot;ZIndexPreserved&quot;:true,&quot;ValueBgColor&quot;:false,&quot;ValueFont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riWr0waqShwpFvYpfB5_1636454664&quot;,&quot;DataType&quot;:1,&quot;ImageAutosize&quot;:1,&quot;ZIndexPreserved&quot;:true,&quot;ValueBgColor&quot;:false,&quot;ValueFont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FcKkFAW5Y1gNItLH8rF_1636454664&quot;,&quot;DataType&quot;:1,&quot;ImageAutosize&quot;:1,&quot;ZIndexPreserved&quot;:true,&quot;ValueBgColor&quot;:false,&quot;ValueFont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ODXatos7f49Si8QXp5z_1636454664&quot;,&quot;DataType&quot;:1,&quot;ImageAutosize&quot;:1,&quot;ZIndexPreserved&quot;:true,&quot;ValueBgColor&quot;:false,&quot;ValueFont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3uCFdwbYZ6fSvR4Tvoj_1636454664&quot;,&quot;DataType&quot;:1,&quot;ImageAutosize&quot;:1,&quot;ZIndexPreserved&quot;:true,&quot;ValueBgColor&quot;:false,&quot;ValueFont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JKAjg4MNvEbOgUtJZWz_1636454665&quot;,&quot;DataType&quot;:1,&quot;ImageAutosize&quot;:1,&quot;ZIndexPreserved&quot;:true,&quot;ValueBgColor&quot;:false,&quot;ValueFont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GTAZgFbuZohPIlX6bCm_1636454610&quot;,&quot;DataType&quot;:1,&quot;ImageAutosize&quot;:1,&quot;ZIndexPreserved&quot;:true,&quot;ValueBgColor&quot;:false,&quot;ValueFont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fdvjj8rg62HDhVKDo41_1636454665&quot;,&quot;DataType&quot;:1,&quot;ImageAutosize&quot;:1,&quot;ZIndexPreserved&quot;:true,&quot;ValueBgColor&quot;:false,&quot;ValueFont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qBJdIAeHs01NzNdqyuX_1636454665&quot;,&quot;DataType&quot;:1,&quot;ImageAutosize&quot;:1,&quot;ZIndexPreserved&quot;:true,&quot;ValueBgColor&quot;:false,&quot;ValueFont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zbm8tiGXPcBURd6kTMl_1636454665&quot;,&quot;DataType&quot;:1,&quot;ImageAutosize&quot;:1,&quot;ZIndexPreserved&quot;:true,&quot;ValueBgColor&quot;:false,&quot;ValueFont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jBTvPuUVTxcZIiRARpH_1636454665&quot;,&quot;DataType&quot;:1,&quot;ImageAutosize&quot;:1,&quot;ZIndexPreserved&quot;:true,&quot;ValueBgColor&quot;:false,&quot;ValueFont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f7b46EMgLMYpzKzDwZY_1636454665&quot;,&quot;DataType&quot;:1,&quot;ImageAutosize&quot;:1,&quot;ZIndexPreserved&quot;:true,&quot;ValueBgColor&quot;:false,&quot;ValueFont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IUVuLoOWfJyFkAg9IGt_1636454665&quot;,&quot;DataType&quot;:1,&quot;ImageAutosize&quot;:1,&quot;ZIndexPreserved&quot;:true,&quot;ValueBgColor&quot;:false,&quot;ValueFont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sE4QDfPM0REQkM3ABLm_1636454666&quot;,&quot;DataType&quot;:1,&quot;ImageAutosize&quot;:1,&quot;ZIndexPreserved&quot;:true,&quot;ValueBgColor&quot;:false,&quot;ValueFont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Ii84yZnCRCKNYqPRx8p_1636454666&quot;,&quot;DataType&quot;:1,&quot;ImageAutosize&quot;:1,&quot;ZIndexPreserved&quot;:true,&quot;ValueBgColor&quot;:false,&quot;ValueFont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dt4FnO6HgMYS8LyYUog_1636454667&quot;,&quot;DataType&quot;:1,&quot;ImageAutosize&quot;:1,&quot;ZIndexPreserved&quot;:true,&quot;ValueBgColor&quot;:false,&quot;ValueFont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yTAHekTHxErFY4LhalR_1636454667&quot;,&quot;DataType&quot;:1,&quot;ImageAutosize&quot;:1,&quot;ZIndexPreserved&quot;:true,&quot;ValueBgColor&quot;:false,&quot;ValueFont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JB54d0KDwMfewt4ttxh_1636454610&quot;,&quot;DataType&quot;:1,&quot;ImageAutosize&quot;:1,&quot;ZIndexPreserved&quot;:true,&quot;ValueBgColor&quot;:false,&quot;ValueFont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2ueHTVWqeSKLtv6sXoe_1636454667&quot;,&quot;DataType&quot;:1,&quot;ImageAutosize&quot;:1,&quot;ZIndexPreserved&quot;:true,&quot;ValueBgColor&quot;:false,&quot;ValueFont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gX0PnZb5ZVsnlFYjRk_1636454667&quot;,&quot;DataType&quot;:1,&quot;ImageAutosize&quot;:1,&quot;ZIndexPreserved&quot;:true,&quot;ValueBgColor&quot;:false,&quot;ValueFont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RKSLfcNaWica1bHa1wy_1636454667&quot;,&quot;DataType&quot;:1,&quot;ImageAutosize&quot;:1,&quot;ZIndexPreserved&quot;:true,&quot;ValueBgColor&quot;:false,&quot;ValueFont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oxJmT4GpoxrnZ58lRPn_1636454667&quot;,&quot;DataType&quot;:1,&quot;ImageAutosize&quot;:1,&quot;ZIndexPreserved&quot;:true,&quot;ValueBgColor&quot;:false,&quot;ValueFont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igoGGBZjwHDSbrfapeo_1636454668&quot;,&quot;DataType&quot;:1,&quot;ImageAutosize&quot;:1,&quot;ZIndexPreserved&quot;:true,&quot;ValueBgColor&quot;:false,&quot;ValueFont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95djittWtbhMBcjN1Wn_1636454668&quot;,&quot;DataType&quot;:1,&quot;ImageAutosize&quot;:1,&quot;ZIndexPreserved&quot;:true,&quot;ValueBgColor&quot;:false,&quot;ValueFont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ONERExnsqgdOW7aTO2D_1636454668&quot;,&quot;DataType&quot;:1,&quot;ImageAutosize&quot;:1,&quot;ZIndexPreserved&quot;:true,&quot;ValueBgColor&quot;:false,&quot;ValueFont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7pdu7pqd98e9coWrwpCf_1636454668&quot;,&quot;DataType&quot;:1,&quot;ImageAutosize&quot;:1,&quot;ZIndexPreserved&quot;:true,&quot;ValueBgColor&quot;:false,&quot;ValueFont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7UwUCgW0u06ERe70NIk_1636454669&quot;,&quot;DataType&quot;:1,&quot;ImageAutosize&quot;:1,&quot;ZIndexPreserved&quot;:true,&quot;ValueBgColor&quot;:false,&quot;ValueFont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KeVjtkzqncaXZYqI8gZ_1636454669&quot;,&quot;DataType&quot;:1,&quot;ImageAutosize&quot;:1,&quot;ZIndexPreserved&quot;:true,&quot;ValueBgColor&quot;:false,&quot;ValueFont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gP47wJaOmD4Zv9L6wjE_1636454610&quot;,&quot;DataType&quot;:1,&quot;ImageAutosize&quot;:1,&quot;ZIndexPreserved&quot;:true,&quot;ValueBgColor&quot;:false,&quot;ValueFont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3ZwK8pZe63cg8hCHdag_1636454669&quot;,&quot;DataType&quot;:1,&quot;ImageAutosize&quot;:1,&quot;ZIndexPreserved&quot;:true,&quot;ValueBgColor&quot;:false,&quot;ValueFont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cNqhcd3jPuNlxcqFvEt_1636454669&quot;,&quot;DataType&quot;:1,&quot;ImageAutosize&quot;:1,&quot;ZIndexPreserved&quot;:true,&quot;ValueBgColor&quot;:false,&quot;ValueFont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3zz2w0ODNz6zf9lN1CO_1636454669&quot;,&quot;DataType&quot;:1,&quot;ImageAutosize&quot;:1,&quot;ZIndexPreserved&quot;:true,&quot;ValueBgColor&quot;:false,&quot;ValueFont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dhRsRK6dAWS6Jm7Dmgg_1636454670&quot;,&quot;DataType&quot;:1,&quot;ImageAutosize&quot;:1,&quot;ZIndexPreserved&quot;:true,&quot;ValueBgColor&quot;:false,&quot;ValueFont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CWdTRgYHOQTinQMcCeL_1636454670&quot;,&quot;DataType&quot;:1,&quot;ImageAutosize&quot;:1,&quot;ZIndexPreserved&quot;:true,&quot;ValueBgColor&quot;:false,&quot;ValueFont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8rQpyd11Nw6GLvHXj6s_1636454670&quot;,&quot;DataType&quot;:1,&quot;ImageAutosize&quot;:1,&quot;ZIndexPreserved&quot;:true,&quot;ValueBgColor&quot;:false,&quot;ValueFont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vGYdHNSrPuDzX0zDbDTM_1636454670&quot;,&quot;DataType&quot;:1,&quot;ImageAutosize&quot;:1,&quot;ZIndexPreserved&quot;:true,&quot;ValueBgColor&quot;:false,&quot;ValueFont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g2KUsqYyYsZp4yvROEl_1636454670&quot;,&quot;DataType&quot;:1,&quot;ImageAutosize&quot;:1,&quot;ZIndexPreserved&quot;:true,&quot;ValueBgColor&quot;:false,&quot;ValueFont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LLzkDjnfQwoGZGgiyUf_1636454670&quot;,&quot;DataType&quot;:1,&quot;ImageAutosize&quot;:1,&quot;ZIndexPreserved&quot;:true,&quot;ValueBgColor&quot;:false,&quot;ValueFont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xOOXvtEmxOC9QACB6yR_1636454610&quot;,&quot;DataType&quot;:1,&quot;ImageAutosize&quot;:1,&quot;ZIndexPreserved&quot;:true,&quot;ValueBgColor&quot;:false,&quot;ValueFont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We6M38A0Wv6gZbIGaYa_1636454671&quot;,&quot;DataType&quot;:1,&quot;ImageAutosize&quot;:1,&quot;ZIndexPreserved&quot;:true,&quot;ValueBgColor&quot;:false,&quot;ValueFont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rElF5OPdeHCxowdCO1w_1636454671&quot;,&quot;DataType&quot;:1,&quot;ImageAutosize&quot;:1,&quot;ZIndexPreserved&quot;:true,&quot;ValueBgColor&quot;:false,&quot;ValueFont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N8cIu1zWTOdsznkEONJ_1636454671&quot;,&quot;DataType&quot;:1,&quot;ImageAutosize&quot;:1,&quot;ZIndexPreserved&quot;:true,&quot;ValueBgColor&quot;:false,&quot;ValueFont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rDPVIjqGobzpKRfelu4Z_1636454672&quot;,&quot;DataType&quot;:1,&quot;ImageAutosize&quot;:1,&quot;ZIndexPreserved&quot;:true,&quot;ValueBgColor&quot;:false,&quot;ValueFont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YHGuY3LN7rTB15c5KpZY_1636454672&quot;,&quot;DataType&quot;:1,&quot;ImageAutosize&quot;:1,&quot;ZIndexPreserved&quot;:true,&quot;ValueBgColor&quot;:false,&quot;ValueFont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4cjX5KqcAdvaJpeLcpev_1608645003&quot;,&quot;DataType&quot;:1,&quot;ImageAutosize&quot;:1,&quot;ZIndexPreserved&quot;:true,&quot;ValueBgColor&quot;:false,&quot;ValueFont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AHSynn4QtsizSmlIptkl_1608645177&quot;,&quot;DataType&quot;:1,&quot;ImageAutosize&quot;:1,&quot;ZIndexPreserved&quot;:true,&quot;ValueBgColor&quot;:false,&quot;ValueFont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5fe23fb73839382b0c757267&quot;,&quot;RangeName&quot;:&quot;ENGAGE_7wDYIAQHEpMstWUe4a9x_1608644998&quot;,&quot;DataType&quot;:1,&quot;ImageAutosize&quot;:1,&quot;ZIndexPreserved&quot;:true,&quot;ValueBgColor&quot;:false,&quot;ValueFont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H5tJkSZkv5Q7XwdsHFg_1636454610&quot;,&quot;DataType&quot;:1,&quot;ImageAutosize&quot;:1,&quot;ZIndexPreserved&quot;:true,&quot;ValueBgColor&quot;:false,&quot;ValueFont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57nzP1nl2jrpH7035d8S_1636454611&quot;,&quot;DataType&quot;:1,&quot;ImageAutosize&quot;:1,&quot;ZIndexPreserved&quot;:true,&quot;ValueBgColor&quot;:false,&quot;ValueFont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gsg9FA0pgjyIFxdB4n2_1636454611&quot;,&quot;DataType&quot;:1,&quot;ImageAutosize&quot;:1,&quot;ZIndexPreserved&quot;:true,&quot;ValueBgColor&quot;:false,&quot;ValueFont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SBhlFQotAGCJStclm8_1636454611&quot;,&quot;DataType&quot;:1,&quot;ImageAutosize&quot;:1,&quot;ZIndexPreserved&quot;:true,&quot;ValueBgColor&quot;:false,&quot;ValueFont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a8bfg64GTwB68o43Cwk_1636454612&quot;,&quot;DataType&quot;:1,&quot;ImageAutosize&quot;:1,&quot;ZIndexPreserved&quot;:true,&quot;ValueBgColor&quot;:false,&quot;ValueFont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ZbGaMvrBdjkyInsRp1Z_1636454607&quot;,&quot;DataType&quot;:1,&quot;ImageAutosize&quot;:1,&quot;ZIndexPreserved&quot;:true,&quot;ValueBgColor&quot;:false,&quot;ValueFont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OCecdPGaMaH7lrXZu0w_1636454612&quot;,&quot;DataType&quot;:1,&quot;ImageAutosize&quot;:1,&quot;ZIndexPreserved&quot;:true,&quot;ValueBgColor&quot;:false,&quot;ValueFont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FejGqE49RW8ud2b3TRR_1636454612&quot;,&quot;DataType&quot;:1,&quot;ImageAutosize&quot;:1,&quot;ZIndexPreserved&quot;:true,&quot;ValueBgColor&quot;:false,&quot;ValueFont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LQIPyMQyAjr5fSjE8kZ_1636454612&quot;,&quot;DataType&quot;:1,&quot;ImageAutosize&quot;:1,&quot;ZIndexPreserved&quot;:true,&quot;ValueBgColor&quot;:false,&quot;ValueFont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mHgNvklxnFSNhJik8cW_1636454612&quot;,&quot;DataType&quot;:1,&quot;ImageAutosize&quot;:1,&quot;ZIndexPreserved&quot;:true,&quot;ValueBgColor&quot;:false,&quot;ValueFont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vYOzxb5yrNbcgOqInJY_1636454612&quot;,&quot;DataType&quot;:1,&quot;ImageAutosize&quot;:1,&quot;ZIndexPreserved&quot;:true,&quot;ValueBgColor&quot;:false,&quot;ValueFont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chai90auTNRoEA0tePoE_1636454612&quot;,&quot;DataType&quot;:1,&quot;ImageAutosize&quot;:1,&quot;ZIndexPreserved&quot;:true,&quot;ValueBgColor&quot;:false,&quot;ValueFont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8oD3pNScp4zDN89W3d_1636454612&quot;,&quot;DataType&quot;:1,&quot;ImageAutosize&quot;:1,&quot;ZIndexPreserved&quot;:true,&quot;ValueBgColor&quot;:false,&quot;ValueFont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ggICu7dqisYIiOtfk0u_1636454612&quot;,&quot;DataType&quot;:1,&quot;ImageAutosize&quot;:1,&quot;ZIndexPreserved&quot;:true,&quot;ValueBgColor&quot;:false,&quot;ValueFont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zVAew8FNpOHntdce1wb_1636454612&quot;,&quot;DataType&quot;:1,&quot;ImageAutosize&quot;:1,&quot;ZIndexPreserved&quot;:true,&quot;ValueBgColor&quot;:false,&quot;ValueFont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BukRFnOUhNfwVvygYMp_1636454612&quot;,&quot;DataType&quot;:1,&quot;ImageAutosize&quot;:1,&quot;ZIndexPreserved&quot;:true,&quot;ValueBgColor&quot;:false,&quot;ValueFont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f9XPyjNQ1fvCqmLANFCX_1636454607&quot;,&quot;DataType&quot;:1,&quot;ImageAutosize&quot;:1,&quot;ZIndexPreserved&quot;:true,&quot;ValueBgColor&quot;:false,&quot;ValueFont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niZ9S3X11JbFWJThDnH_1636454612&quot;,&quot;DataType&quot;:1,&quot;ImageAutosize&quot;:1,&quot;ZIndexPreserved&quot;:true,&quot;ValueBgColor&quot;:false,&quot;ValueFont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VoECfwWGKSLu9AIFs7I_1636454613&quot;,&quot;DataType&quot;:1,&quot;ImageAutosize&quot;:1,&quot;ZIndexPreserved&quot;:true,&quot;ValueBgColor&quot;:false,&quot;ValueFont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0i6o8tGqOo1aq4WRDjb_1636454613&quot;,&quot;DataType&quot;:1,&quot;ImageAutosize&quot;:1,&quot;ZIndexPreserved&quot;:true,&quot;ValueBgColor&quot;:false,&quot;ValueFont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JUICtRJZpP9bevTWsbMU_1636454614&quot;,&quot;DataType&quot;:1,&quot;ImageAutosize&quot;:1,&quot;ZIndexPreserved&quot;:true,&quot;ValueBgColor&quot;:false,&quot;ValueFont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XV1cNmAVtitUIUyryGl_1636454614&quot;,&quot;DataType&quot;:1,&quot;ImageAutosize&quot;:1,&quot;ZIndexPreserved&quot;:true,&quot;ValueBgColor&quot;:false,&quot;ValueFont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2bdgYPa5fn2albbHpwxa_1636454614&quot;,&quot;DataType&quot;:1,&quot;ImageAutosize&quot;:1,&quot;ZIndexPreserved&quot;:true,&quot;ValueBgColor&quot;:false,&quot;ValueFont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MyOnxR5LhDTFZYxDpGpJ_1636454614&quot;,&quot;DataType&quot;:1,&quot;ImageAutosize&quot;:1,&quot;ZIndexPreserved&quot;:true,&quot;ValueBgColor&quot;:false,&quot;ValueFont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LaF9t4y4WxkEQS3As6hY_1636454614&quot;,&quot;DataType&quot;:1,&quot;ImageAutosize&quot;:1,&quot;ZIndexPreserved&quot;:true,&quot;ValueBgColor&quot;:false,&quot;ValueFont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UKTiBwARfqzqeKgmt9V_1636454614&quot;,&quot;DataType&quot;:1,&quot;ImageAutosize&quot;:1,&quot;ZIndexPreserved&quot;:true,&quot;ValueBgColor&quot;:false,&quot;ValueFont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aIr5OoH14dd9daoXU8K_1636454614&quot;,&quot;DataType&quot;:1,&quot;ImageAutosize&quot;:1,&quot;ZIndexPreserved&quot;:true,&quot;ValueBgColor&quot;:false,&quot;ValueFont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7j48FsoGZb0D2QliP0F_1636454607&quot;,&quot;DataType&quot;:1,&quot;ImageAutosize&quot;:1,&quot;ZIndexPreserved&quot;:true,&quot;ValueBgColor&quot;:false,&quot;ValueFont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XjBFEXAaiPwoOda5bqka_1636454614&quot;,&quot;DataType&quot;:1,&quot;ImageAutosize&quot;:1,&quot;ZIndexPreserved&quot;:true,&quot;ValueBgColor&quot;:false,&quot;ValueFont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ztxCH2SKA3yw6PvJPTD_1636454614&quot;,&quot;DataType&quot;:1,&quot;ImageAutosize&quot;:1,&quot;ZIndexPreserved&quot;:true,&quot;ValueBgColor&quot;:false,&quot;ValueFont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S9bh8ogqL72OU0R90xLZ_1636454615&quot;,&quot;DataType&quot;:1,&quot;ImageAutosize&quot;:1,&quot;ZIndexPreserved&quot;:true,&quot;ValueBgColor&quot;:false,&quot;ValueFont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WMOoPqVDJIEP1WZId0i_1636454615&quot;,&quot;DataType&quot;:1,&quot;ImageAutosize&quot;:1,&quot;ZIndexPreserved&quot;:true,&quot;ValueBgColor&quot;:false,&quot;ValueFont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3CwP2M0RSkl7yEojhPTB_1636454615&quot;,&quot;DataType&quot;:1,&quot;ImageAutosize&quot;:1,&quot;ZIndexPreserved&quot;:true,&quot;ValueBgColor&quot;:false,&quot;ValueFont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8gxJUjOmQi7j8cByp0r_1636454615&quot;,&quot;DataType&quot;:1,&quot;ImageAutosize&quot;:1,&quot;ZIndexPreserved&quot;:true,&quot;ValueBgColor&quot;:false,&quot;ValueFont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Iye0gDgC22BBciosvLNy_1636454615&quot;,&quot;DataType&quot;:1,&quot;ImageAutosize&quot;:1,&quot;ZIndexPreserved&quot;:true,&quot;ValueBgColor&quot;:false,&quot;ValueFont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l2Sbz1V9MuLtMpiD7Ey_1636454615&quot;,&quot;DataType&quot;:1,&quot;ImageAutosize&quot;:1,&quot;ZIndexPreserved&quot;:true,&quot;ValueBgColor&quot;:false,&quot;ValueFont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KHPjya0ikyMulPwteqY_1636454615&quot;,&quot;DataType&quot;:1,&quot;ImageAutosize&quot;:1,&quot;ZIndexPreserved&quot;:true,&quot;ValueBgColor&quot;:false,&quot;ValueFont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6dVA814OdZTpCT3JBurS_1636454615&quot;,&quot;DataType&quot;:1,&quot;ImageAutosize&quot;:1,&quot;ZIndexPreserved&quot;:true,&quot;ValueBgColor&quot;:false,&quot;ValueFont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9Yq9wCrrnyQGfRXx5Gz_1636454607&quot;,&quot;DataType&quot;:1,&quot;ImageAutosize&quot;:1,&quot;ZIndexPreserved&quot;:true,&quot;ValueBgColor&quot;:false,&quot;ValueFont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P1WteJV5y8dg2TFRRsNT_1636454615&quot;,&quot;DataType&quot;:1,&quot;ImageAutosize&quot;:1,&quot;ZIndexPreserved&quot;:true,&quot;ValueBgColor&quot;:false,&quot;ValueFont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10gQL4hJ8QAbDy7JtuhF_1636454615&quot;,&quot;DataType&quot;:1,&quot;ImageAutosize&quot;:1,&quot;ZIndexPreserved&quot;:true,&quot;ValueBgColor&quot;:false,&quot;ValueFont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1gCYEnklR1hq4aznwyR_1636454616&quot;,&quot;DataType&quot;:1,&quot;ImageAutosize&quot;:1,&quot;ZIndexPreserved&quot;:true,&quot;ValueBgColor&quot;:false,&quot;ValueFont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tpuaOFV5ykTdVOkBas4N_1636454616&quot;,&quot;DataType&quot;:1,&quot;ImageAutosize&quot;:1,&quot;ZIndexPreserved&quot;:true,&quot;ValueBgColor&quot;:false,&quot;ValueFont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biIHK0V1zOQnG8rcvnL6_1636454616&quot;,&quot;DataType&quot;:1,&quot;ImageAutosize&quot;:1,&quot;ZIndexPreserved&quot;:true,&quot;ValueBgColor&quot;:false,&quot;ValueFont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LKCsT4mqBfvdIBHyeK_1636454616&quot;,&quot;DataType&quot;:1,&quot;ImageAutosize&quot;:1,&quot;ZIndexPreserved&quot;:true,&quot;ValueBgColor&quot;:false,&quot;ValueFont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U5pkBSNrDX7wGKLjaeA_1636454616&quot;,&quot;DataType&quot;:1,&quot;ImageAutosize&quot;:1,&quot;ZIndexPreserved&quot;:true,&quot;ValueBgColor&quot;:false,&quot;ValueFont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7RX3zkbl9CUDVPqnYkg_1636454616&quot;,&quot;DataType&quot;:1,&quot;ImageAutosize&quot;:1,&quot;ZIndexPreserved&quot;:true,&quot;ValueBgColor&quot;:false,&quot;ValueFont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8bHFvJQab85kzrNDPMAL_1636454616&quot;,&quot;DataType&quot;:1,&quot;ImageAutosize&quot;:1,&quot;ZIndexPreserved&quot;:true,&quot;ValueBgColor&quot;:false,&quot;ValueFont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01JaTcD3LNifmAUovUrV_1636454617&quot;,&quot;DataType&quot;:1,&quot;ImageAutosize&quot;:1,&quot;ZIndexPreserved&quot;:true,&quot;ValueBgColor&quot;:false,&quot;ValueFont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oXaoUHDoRYS1l8lZfQH1_1636454607&quot;,&quot;DataType&quot;:1,&quot;ImageAutosize&quot;:1,&quot;ZIndexPreserved&quot;:true,&quot;ValueBgColor&quot;:false,&quot;ValueFont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ZllNpfCVZceSbbBex8AJ_1636454617&quot;,&quot;DataType&quot;:1,&quot;ImageAutosize&quot;:1,&quot;ZIndexPreserved&quot;:true,&quot;ValueBgColor&quot;:false,&quot;ValueFont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dd7Cbo9j2tvXQHJ3e3Up_1636454617&quot;,&quot;DataType&quot;:1,&quot;ImageAutosize&quot;:1,&quot;ZIndexPreserved&quot;:true,&quot;ValueBgColor&quot;:false,&quot;ValueFont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WbDnxBYmKHieVwk4EUq6_1636454617&quot;,&quot;DataType&quot;:1,&quot;ImageAutosize&quot;:1,&quot;ZIndexPreserved&quot;:true,&quot;ValueBgColor&quot;:false,&quot;ValueFont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uBui3Sx61V0oyPM4nhF2_1636454617&quot;,&quot;DataType&quot;:1,&quot;ImageAutosize&quot;:1,&quot;ZIndexPreserved&quot;:true,&quot;ValueBgColor&quot;:false,&quot;ValueFont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gpsuQetfPqZIv5P9hVKs_1636454617&quot;,&quot;DataType&quot;:1,&quot;ImageAutosize&quot;:1,&quot;ZIndexPreserved&quot;:true,&quot;ValueBgColor&quot;:false,&quot;ValueFont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QbJtHdMpnD4QqtPJYnlE_1636454617&quot;,&quot;DataType&quot;:1,&quot;ImageAutosize&quot;:1,&quot;ZIndexPreserved&quot;:true,&quot;ValueBgColor&quot;:false,&quot;ValueFont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Kic7QiZSG7qmomwMUVMb_1636454617&quot;,&quot;DataType&quot;:1,&quot;ImageAutosize&quot;:1,&quot;ZIndexPreserved&quot;:true,&quot;ValueBgColor&quot;:false,&quot;ValueFont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9l41FSmIVWh1BlltCCUl_1636454618&quot;,&quot;DataType&quot;:1,&quot;ImageAutosize&quot;:1,&quot;ZIndexPreserved&quot;:true,&quot;ValueBgColor&quot;:false,&quot;ValueFont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nB3WGWYQfj5ZVlSXPIDv_1636454618&quot;,&quot;DataType&quot;:1,&quot;ImageAutosize&quot;:1,&quot;ZIndexPreserved&quot;:true,&quot;ValueBgColor&quot;:false,&quot;ValueFont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18a971e383938345c058b52&quot;,&quot;RangeName&quot;:&quot;ENGAGE_e85g0Z6PtqTXxbT64pKg_1636454618&quot;,&quot;DataType&quot;:1,&quot;ImageAutosize&quot;:1,&quot;ZIndexPreserved&quot;:true,&quot;ValueBgColor&quot;:false,&quot;ValueFont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25166</TotalTime>
  <Words>9925</Words>
  <Application>Microsoft Office PowerPoint</Application>
  <PresentationFormat>Widescreen</PresentationFormat>
  <Paragraphs>864</Paragraphs>
  <Slides>90</Slides>
  <Notes>71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90</vt:i4>
      </vt:variant>
    </vt:vector>
  </HeadingPairs>
  <TitlesOfParts>
    <vt:vector size="99" baseType="lpstr">
      <vt:lpstr>Arial</vt:lpstr>
      <vt:lpstr>Calibri</vt:lpstr>
      <vt:lpstr>Franklin Gothic Book</vt:lpstr>
      <vt:lpstr>Franklin Gothic Demi</vt:lpstr>
      <vt:lpstr>Franklin Gothic Medium</vt:lpstr>
      <vt:lpstr>Franklin Gothic Medium Cond</vt:lpstr>
      <vt:lpstr>Symbol</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Ilona Arnold-Berkovits</cp:lastModifiedBy>
  <cp:revision>1691</cp:revision>
  <dcterms:created xsi:type="dcterms:W3CDTF">2006-08-16T00:00:00Z</dcterms:created>
  <dcterms:modified xsi:type="dcterms:W3CDTF">2021-11-30T11:00:20Z</dcterms:modified>
</cp:coreProperties>
</file>