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xml" ContentType="application/vnd.openxmlformats-officedocument.drawingml.chartshape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10.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1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12.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13.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14.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16.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17.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24.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notesSlides/notesSlide25.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notesSlides/notesSlide26.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27.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28.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29.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30.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notesSlides/notesSlide31.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32.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drawings/drawing2.xml" ContentType="application/vnd.openxmlformats-officedocument.drawingml.chartshapes+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33.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notesSlides/notesSlide34.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35.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36.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notesSlides/notesSlide37.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38.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39.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40.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41.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notesSlides/notesSlide42.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notesSlides/notesSlide43.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notesSlides/notesSlide44.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45.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6.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notesSlides/notesSlide47.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notesSlides/notesSlide48.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9.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50.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notesSlides/notesSlide51.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notesSlides/notesSlide52.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notesSlides/notesSlide53.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notesSlides/notesSlide54.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notesSlides/notesSlide55.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notesSlides/notesSlide56.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notesSlides/notesSlide57.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notesSlides/notesSlide58.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9.xml" ContentType="application/vnd.openxmlformats-officedocument.presentationml.notesSlid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notesSlides/notesSlide60.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notesSlides/notesSlide61.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notesSlides/notesSlide62.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notesSlides/notesSlide63.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notesSlides/notesSlide65.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notesSlides/notesSlide66.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365" r:id="rId15"/>
    <p:sldId id="366" r:id="rId16"/>
    <p:sldId id="367" r:id="rId17"/>
    <p:sldId id="368" r:id="rId18"/>
    <p:sldId id="370" r:id="rId19"/>
    <p:sldId id="371" r:id="rId20"/>
    <p:sldId id="372" r:id="rId21"/>
    <p:sldId id="373" r:id="rId22"/>
    <p:sldId id="374" r:id="rId23"/>
    <p:sldId id="460" r:id="rId24"/>
    <p:sldId id="380" r:id="rId25"/>
    <p:sldId id="375" r:id="rId26"/>
    <p:sldId id="378" r:id="rId27"/>
    <p:sldId id="376" r:id="rId28"/>
    <p:sldId id="465" r:id="rId29"/>
    <p:sldId id="461" r:id="rId30"/>
    <p:sldId id="390" r:id="rId31"/>
    <p:sldId id="381" r:id="rId32"/>
    <p:sldId id="382" r:id="rId33"/>
    <p:sldId id="383" r:id="rId34"/>
    <p:sldId id="393" r:id="rId35"/>
    <p:sldId id="418" r:id="rId36"/>
    <p:sldId id="388" r:id="rId37"/>
    <p:sldId id="389" r:id="rId38"/>
    <p:sldId id="386" r:id="rId39"/>
    <p:sldId id="387" r:id="rId40"/>
    <p:sldId id="396" r:id="rId41"/>
    <p:sldId id="394" r:id="rId42"/>
    <p:sldId id="395" r:id="rId43"/>
    <p:sldId id="397" r:id="rId44"/>
    <p:sldId id="401" r:id="rId45"/>
    <p:sldId id="417" r:id="rId46"/>
    <p:sldId id="415" r:id="rId47"/>
    <p:sldId id="416" r:id="rId48"/>
    <p:sldId id="402" r:id="rId49"/>
    <p:sldId id="403" r:id="rId50"/>
    <p:sldId id="404" r:id="rId51"/>
    <p:sldId id="405" r:id="rId52"/>
    <p:sldId id="406" r:id="rId53"/>
    <p:sldId id="407" r:id="rId54"/>
    <p:sldId id="408" r:id="rId55"/>
    <p:sldId id="409" r:id="rId56"/>
    <p:sldId id="410" r:id="rId57"/>
    <p:sldId id="411" r:id="rId58"/>
    <p:sldId id="412" r:id="rId59"/>
    <p:sldId id="462" r:id="rId60"/>
    <p:sldId id="425" r:id="rId61"/>
    <p:sldId id="419" r:id="rId62"/>
    <p:sldId id="420" r:id="rId63"/>
    <p:sldId id="422" r:id="rId64"/>
    <p:sldId id="423" r:id="rId65"/>
    <p:sldId id="424" r:id="rId66"/>
    <p:sldId id="426" r:id="rId67"/>
    <p:sldId id="427" r:id="rId68"/>
    <p:sldId id="429" r:id="rId69"/>
    <p:sldId id="430" r:id="rId70"/>
    <p:sldId id="431" r:id="rId71"/>
    <p:sldId id="436" r:id="rId72"/>
    <p:sldId id="437" r:id="rId73"/>
    <p:sldId id="438" r:id="rId74"/>
    <p:sldId id="440" r:id="rId75"/>
    <p:sldId id="441" r:id="rId76"/>
    <p:sldId id="432" r:id="rId77"/>
    <p:sldId id="442" r:id="rId78"/>
    <p:sldId id="443" r:id="rId79"/>
    <p:sldId id="466" r:id="rId80"/>
    <p:sldId id="433" r:id="rId81"/>
    <p:sldId id="445" r:id="rId82"/>
    <p:sldId id="446" r:id="rId83"/>
    <p:sldId id="447" r:id="rId84"/>
    <p:sldId id="448" r:id="rId85"/>
    <p:sldId id="463" r:id="rId86"/>
    <p:sldId id="434" r:id="rId87"/>
    <p:sldId id="449" r:id="rId88"/>
    <p:sldId id="451" r:id="rId89"/>
    <p:sldId id="452" r:id="rId90"/>
    <p:sldId id="435" r:id="rId91"/>
    <p:sldId id="464"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82098" autoAdjust="0"/>
  </p:normalViewPr>
  <p:slideViewPr>
    <p:cSldViewPr>
      <p:cViewPr varScale="1">
        <p:scale>
          <a:sx n="99" d="100"/>
          <a:sy n="99" d="100"/>
        </p:scale>
        <p:origin x="1056" y="78"/>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ssw-nas-02.ssw.rutgers.edu\units\IFF\OREP\Data%20HUB\04-Needs%20Assessment\Linked%20County%20Workbooks%20and%20PPT\Linked%20with%20Manual%20Updates\Cape%20May\Cape%20May_2020_QA_01_15_V06%20(linked)%20(1).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ssw-nas-02.ssw.rutgers.edu\units\IFF\OREP\Data%20HUB\04-Needs%20Assessment\Linked%20County%20Workbooks%20and%20PPT\Linked%20with%20Manual%20Updates\Cape%20May\Cape%20May_2020_QA_01_15_V06%20(linked)%20(1).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0000">
                  <a:srgbClr val="FFFF00"/>
                </a:gs>
                <a:gs pos="100000">
                  <a:srgbClr val="FF0000"/>
                </a:gs>
              </a:gsLst>
              <a:path path="circle">
                <a:fillToRect l="100000" t="100000"/>
              </a:path>
              <a:tileRect r="-100000" b="-100000"/>
            </a:gradFill>
            <a:ln>
              <a:noFill/>
            </a:ln>
            <a:effectLst/>
          </c:spPr>
          <c:invertIfNegative val="0"/>
          <c:cat>
            <c:strRef>
              <c:f>'[Cape May_2020_QA_01_15_V06 (linked) (1).xlsx]0. Overview'!$A$16,'[Cape May_2020_QA_01_15_V06 (linked) (1).xlsx]0. Overview'!$A$42,'[Cape May_2020_QA_01_15_V06 (linked) (1).xlsx]0. Overview'!$A$61,'[Cape May_2020_QA_01_15_V06 (linked) (1).xlsx]0. Overview'!$A$85,'[Cape May_2020_QA_01_15_V06 (linked) (1).xlsx]0. Overview'!$A$91,'[Cape May_2020_QA_01_15_V06 (linked) (1).xlsx]0. Overview'!$A$125,'[Cape May_2020_QA_01_15_V06 (linked) (1).xlsx]0. Overview'!$A$143,'[Cape May_2020_QA_01_15_V06 (linked) (1).xlsx]0. Overview'!$A$161,'[Cape May_2020_QA_01_15_V06 (linked) (1).xlsx]0. Overview'!$A$196,'[Cape May_2020_QA_01_15_V06 (linked) (1).xlsx]0. Overview'!$A$220,'[Cape May_2020_QA_01_15_V06 (linked) (1).xlsx]0. Overview'!$A$241</c:f>
              <c:strCache>
                <c:ptCount val="11"/>
                <c:pt idx="0">
                  <c:v>Cape May</c:v>
                </c:pt>
                <c:pt idx="1">
                  <c:v>Cape May</c:v>
                </c:pt>
                <c:pt idx="2">
                  <c:v>Cape May</c:v>
                </c:pt>
                <c:pt idx="3">
                  <c:v>Cape May</c:v>
                </c:pt>
                <c:pt idx="4">
                  <c:v>Cape May</c:v>
                </c:pt>
                <c:pt idx="5">
                  <c:v>Cape May</c:v>
                </c:pt>
                <c:pt idx="6">
                  <c:v>Cape May</c:v>
                </c:pt>
                <c:pt idx="7">
                  <c:v>Cape May</c:v>
                </c:pt>
                <c:pt idx="8">
                  <c:v>Cape May</c:v>
                </c:pt>
                <c:pt idx="10">
                  <c:v>Cape May</c:v>
                </c:pt>
              </c:strCache>
            </c:strRef>
          </c:cat>
          <c:val>
            <c:numRef>
              <c:f>'[Cape May_2020_QA_01_15_V06 (linked) (1).xlsx]0. Overview'!$C$16,'[Cape May_2020_QA_01_15_V06 (linked) (1).xlsx]0. Overview'!$C$42,'[Cape May_2020_QA_01_15_V06 (linked) (1).xlsx]0. Overview'!$C$61,'[Cape May_2020_QA_01_15_V06 (linked) (1).xlsx]0. Overview'!$C$85,'[Cape May_2020_QA_01_15_V06 (linked) (1).xlsx]0. Overview'!$C$91,'[Cape May_2020_QA_01_15_V06 (linked) (1).xlsx]0. Overview'!$C$125,'[Cape May_2020_QA_01_15_V06 (linked) (1).xlsx]0. Overview'!$C$143,'[Cape May_2020_QA_01_15_V06 (linked) (1).xlsx]0. Overview'!$C$161,'[Cape May_2020_QA_01_15_V06 (linked) (1).xlsx]0. Overview'!$C$196,'[Cape May_2020_QA_01_15_V06 (linked) (1).xlsx]0. Overview'!$C$220,'[Cape May_2020_QA_01_15_V06 (linked) (1).xlsx]0. Overview'!$C$241</c:f>
              <c:numCache>
                <c:formatCode>General</c:formatCode>
                <c:ptCount val="11"/>
                <c:pt idx="0">
                  <c:v>22</c:v>
                </c:pt>
                <c:pt idx="1">
                  <c:v>22</c:v>
                </c:pt>
                <c:pt idx="2">
                  <c:v>22</c:v>
                </c:pt>
                <c:pt idx="3">
                  <c:v>22</c:v>
                </c:pt>
                <c:pt idx="4">
                  <c:v>22</c:v>
                </c:pt>
                <c:pt idx="5">
                  <c:v>22</c:v>
                </c:pt>
                <c:pt idx="6">
                  <c:v>22</c:v>
                </c:pt>
                <c:pt idx="7">
                  <c:v>22</c:v>
                </c:pt>
                <c:pt idx="8">
                  <c:v>22</c:v>
                </c:pt>
                <c:pt idx="10">
                  <c:v>22</c:v>
                </c:pt>
              </c:numCache>
            </c:numRef>
          </c:val>
          <c:extLst>
            <c:ext xmlns:c16="http://schemas.microsoft.com/office/drawing/2014/chart" uri="{C3380CC4-5D6E-409C-BE32-E72D297353CC}">
              <c16:uniqueId val="{00000000-DF1F-44C6-9CD0-83FB5A3A57E5}"/>
            </c:ext>
          </c:extLst>
        </c:ser>
        <c:dLbls>
          <c:showLegendKey val="0"/>
          <c:showVal val="0"/>
          <c:showCatName val="0"/>
          <c:showSerName val="0"/>
          <c:showPercent val="0"/>
          <c:showBubbleSize val="0"/>
        </c:dLbls>
        <c:gapWidth val="150"/>
        <c:overlap val="100"/>
        <c:axId val="629792664"/>
        <c:axId val="629798152"/>
      </c:barChart>
      <c:barChart>
        <c:barDir val="bar"/>
        <c:grouping val="stacked"/>
        <c:varyColors val="0"/>
        <c:ser>
          <c:idx val="2"/>
          <c:order val="1"/>
          <c:spPr>
            <a:noFill/>
            <a:ln>
              <a:noFill/>
            </a:ln>
            <a:effectLst/>
          </c:spPr>
          <c:invertIfNegative val="0"/>
          <c:cat>
            <c:strRef>
              <c:f>'[Cape May_2020_QA_01_15_V06 (linked) (1).xlsx]0. Overview'!$A$16,'[Cape May_2020_QA_01_15_V06 (linked) (1).xlsx]0. Overview'!$A$42,'[Cape May_2020_QA_01_15_V06 (linked) (1).xlsx]0. Overview'!$A$61,'[Cape May_2020_QA_01_15_V06 (linked) (1).xlsx]0. Overview'!$A$85,'[Cape May_2020_QA_01_15_V06 (linked) (1).xlsx]0. Overview'!$A$91,'[Cape May_2020_QA_01_15_V06 (linked) (1).xlsx]0. Overview'!$A$125,'[Cape May_2020_QA_01_15_V06 (linked) (1).xlsx]0. Overview'!$A$143,'[Cape May_2020_QA_01_15_V06 (linked) (1).xlsx]0. Overview'!$A$161,'[Cape May_2020_QA_01_15_V06 (linked) (1).xlsx]0. Overview'!$A$196,'[Cape May_2020_QA_01_15_V06 (linked) (1).xlsx]0. Overview'!$A$220,'[Cape May_2020_QA_01_15_V06 (linked) (1).xlsx]0. Overview'!$A$241</c:f>
              <c:strCache>
                <c:ptCount val="11"/>
                <c:pt idx="0">
                  <c:v>Cape May</c:v>
                </c:pt>
                <c:pt idx="1">
                  <c:v>Cape May</c:v>
                </c:pt>
                <c:pt idx="2">
                  <c:v>Cape May</c:v>
                </c:pt>
                <c:pt idx="3">
                  <c:v>Cape May</c:v>
                </c:pt>
                <c:pt idx="4">
                  <c:v>Cape May</c:v>
                </c:pt>
                <c:pt idx="5">
                  <c:v>Cape May</c:v>
                </c:pt>
                <c:pt idx="6">
                  <c:v>Cape May</c:v>
                </c:pt>
                <c:pt idx="7">
                  <c:v>Cape May</c:v>
                </c:pt>
                <c:pt idx="8">
                  <c:v>Cape May</c:v>
                </c:pt>
                <c:pt idx="10">
                  <c:v>Cape May</c:v>
                </c:pt>
              </c:strCache>
            </c:strRef>
          </c:cat>
          <c:val>
            <c:numRef>
              <c:f>'[Cape May_2020_QA_01_15_V06 (linked) (1).xlsx]0. Overview'!$D$16,'[Cape May_2020_QA_01_15_V06 (linked) (1).xlsx]0. Overview'!$D$42,'[Cape May_2020_QA_01_15_V06 (linked) (1).xlsx]0. Overview'!$D$61,'[Cape May_2020_QA_01_15_V06 (linked) (1).xlsx]0. Overview'!$D$85,'[Cape May_2020_QA_01_15_V06 (linked) (1).xlsx]0. Overview'!$D$91,'[Cape May_2020_QA_01_15_V06 (linked) (1).xlsx]0. Overview'!$D$125,'[Cape May_2020_QA_01_15_V06 (linked) (1).xlsx]0. Overview'!$D$143,'[Cape May_2020_QA_01_15_V06 (linked) (1).xlsx]0. Overview'!$D$161,'[Cape May_2020_QA_01_15_V06 (linked) (1).xlsx]0. Overview'!$D$196,'[Cape May_2020_QA_01_15_V06 (linked) (1).xlsx]0. Overview'!$D$220,'[Cape May_2020_QA_01_15_V06 (linked) (1).xlsx]0. Overview'!$D$241</c:f>
              <c:numCache>
                <c:formatCode>General</c:formatCode>
                <c:ptCount val="11"/>
                <c:pt idx="0">
                  <c:v>7.875</c:v>
                </c:pt>
                <c:pt idx="1">
                  <c:v>3.875</c:v>
                </c:pt>
                <c:pt idx="2">
                  <c:v>6.875</c:v>
                </c:pt>
                <c:pt idx="3">
                  <c:v>3.875</c:v>
                </c:pt>
                <c:pt idx="4">
                  <c:v>20.875</c:v>
                </c:pt>
                <c:pt idx="5">
                  <c:v>8.875</c:v>
                </c:pt>
                <c:pt idx="6">
                  <c:v>12.875</c:v>
                </c:pt>
                <c:pt idx="7">
                  <c:v>16.875</c:v>
                </c:pt>
                <c:pt idx="8">
                  <c:v>3.875</c:v>
                </c:pt>
                <c:pt idx="10">
                  <c:v>0.875</c:v>
                </c:pt>
              </c:numCache>
            </c:numRef>
          </c:val>
          <c:extLst>
            <c:ext xmlns:c16="http://schemas.microsoft.com/office/drawing/2014/chart" uri="{C3380CC4-5D6E-409C-BE32-E72D297353CC}">
              <c16:uniqueId val="{00000001-DF1F-44C6-9CD0-83FB5A3A57E5}"/>
            </c:ext>
          </c:extLst>
        </c:ser>
        <c:ser>
          <c:idx val="3"/>
          <c:order val="2"/>
          <c:spPr>
            <a:solidFill>
              <a:schemeClr val="bg2">
                <a:lumMod val="75000"/>
              </a:schemeClr>
            </a:solidFill>
            <a:ln>
              <a:solidFill>
                <a:schemeClr val="tx1"/>
              </a:solidFill>
            </a:ln>
            <a:effectLst/>
          </c:spPr>
          <c:invertIfNegative val="0"/>
          <c:cat>
            <c:strRef>
              <c:f>'[Cape May_2020_QA_01_15_V06 (linked) (1).xlsx]0. Overview'!$A$16,'[Cape May_2020_QA_01_15_V06 (linked) (1).xlsx]0. Overview'!$A$42,'[Cape May_2020_QA_01_15_V06 (linked) (1).xlsx]0. Overview'!$A$61,'[Cape May_2020_QA_01_15_V06 (linked) (1).xlsx]0. Overview'!$A$85,'[Cape May_2020_QA_01_15_V06 (linked) (1).xlsx]0. Overview'!$A$91,'[Cape May_2020_QA_01_15_V06 (linked) (1).xlsx]0. Overview'!$A$125,'[Cape May_2020_QA_01_15_V06 (linked) (1).xlsx]0. Overview'!$A$143,'[Cape May_2020_QA_01_15_V06 (linked) (1).xlsx]0. Overview'!$A$161,'[Cape May_2020_QA_01_15_V06 (linked) (1).xlsx]0. Overview'!$A$196,'[Cape May_2020_QA_01_15_V06 (linked) (1).xlsx]0. Overview'!$A$220,'[Cape May_2020_QA_01_15_V06 (linked) (1).xlsx]0. Overview'!$A$241</c:f>
              <c:strCache>
                <c:ptCount val="11"/>
                <c:pt idx="0">
                  <c:v>Cape May</c:v>
                </c:pt>
                <c:pt idx="1">
                  <c:v>Cape May</c:v>
                </c:pt>
                <c:pt idx="2">
                  <c:v>Cape May</c:v>
                </c:pt>
                <c:pt idx="3">
                  <c:v>Cape May</c:v>
                </c:pt>
                <c:pt idx="4">
                  <c:v>Cape May</c:v>
                </c:pt>
                <c:pt idx="5">
                  <c:v>Cape May</c:v>
                </c:pt>
                <c:pt idx="6">
                  <c:v>Cape May</c:v>
                </c:pt>
                <c:pt idx="7">
                  <c:v>Cape May</c:v>
                </c:pt>
                <c:pt idx="8">
                  <c:v>Cape May</c:v>
                </c:pt>
                <c:pt idx="10">
                  <c:v>Cape May</c:v>
                </c:pt>
              </c:strCache>
            </c:strRef>
          </c:cat>
          <c:val>
            <c:numRef>
              <c:f>'[Cape May_2020_QA_01_15_V06 (linked) (1).xlsx]0. Overview'!$E$16,'[Cape May_2020_QA_01_15_V06 (linked) (1).xlsx]0. Overview'!$E$42,'[Cape May_2020_QA_01_15_V06 (linked) (1).xlsx]0. Overview'!$E$61,'[Cape May_2020_QA_01_15_V06 (linked) (1).xlsx]0. Overview'!$E$85,'[Cape May_2020_QA_01_15_V06 (linked) (1).xlsx]0. Overview'!$E$91,'[Cape May_2020_QA_01_15_V06 (linked) (1).xlsx]0. Overview'!$E$125,'[Cape May_2020_QA_01_15_V06 (linked) (1).xlsx]0. Overview'!$E$143,'[Cape May_2020_QA_01_15_V06 (linked) (1).xlsx]0. Overview'!$E$161,'[Cape May_2020_QA_01_15_V06 (linked) (1).xlsx]0. Overview'!$E$196,'[Cape May_2020_QA_01_15_V06 (linked) (1).xlsx]0. Overview'!$E$220,'[Cape May_2020_QA_01_15_V06 (linked) (1).xlsx]0. Overview'!$E$241</c:f>
              <c:numCache>
                <c:formatCode>General</c:formatCode>
                <c:ptCount val="11"/>
                <c:pt idx="0">
                  <c:v>0.25</c:v>
                </c:pt>
                <c:pt idx="1">
                  <c:v>0.25</c:v>
                </c:pt>
                <c:pt idx="2">
                  <c:v>0.25</c:v>
                </c:pt>
                <c:pt idx="3">
                  <c:v>0.25</c:v>
                </c:pt>
                <c:pt idx="4">
                  <c:v>0.25</c:v>
                </c:pt>
                <c:pt idx="5">
                  <c:v>0.25</c:v>
                </c:pt>
                <c:pt idx="6">
                  <c:v>0.25</c:v>
                </c:pt>
                <c:pt idx="7">
                  <c:v>0.25</c:v>
                </c:pt>
                <c:pt idx="8">
                  <c:v>0.25</c:v>
                </c:pt>
                <c:pt idx="10">
                  <c:v>0.25</c:v>
                </c:pt>
              </c:numCache>
            </c:numRef>
          </c:val>
          <c:extLst>
            <c:ext xmlns:c16="http://schemas.microsoft.com/office/drawing/2014/chart" uri="{C3380CC4-5D6E-409C-BE32-E72D297353CC}">
              <c16:uniqueId val="{00000002-DF1F-44C6-9CD0-83FB5A3A57E5}"/>
            </c:ext>
          </c:extLst>
        </c:ser>
        <c:dLbls>
          <c:showLegendKey val="0"/>
          <c:showVal val="0"/>
          <c:showCatName val="0"/>
          <c:showSerName val="0"/>
          <c:showPercent val="0"/>
          <c:showBubbleSize val="0"/>
        </c:dLbls>
        <c:gapWidth val="50"/>
        <c:overlap val="100"/>
        <c:axId val="629792272"/>
        <c:axId val="629797760"/>
      </c:barChart>
      <c:catAx>
        <c:axId val="629792664"/>
        <c:scaling>
          <c:orientation val="maxMin"/>
        </c:scaling>
        <c:delete val="1"/>
        <c:axPos val="l"/>
        <c:numFmt formatCode="General" sourceLinked="1"/>
        <c:majorTickMark val="none"/>
        <c:minorTickMark val="none"/>
        <c:tickLblPos val="nextTo"/>
        <c:crossAx val="629798152"/>
        <c:crosses val="autoZero"/>
        <c:auto val="1"/>
        <c:lblAlgn val="ctr"/>
        <c:lblOffset val="100"/>
        <c:noMultiLvlLbl val="0"/>
      </c:catAx>
      <c:valAx>
        <c:axId val="629798152"/>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29792664"/>
        <c:crosses val="autoZero"/>
        <c:crossBetween val="between"/>
      </c:valAx>
      <c:valAx>
        <c:axId val="629797760"/>
        <c:scaling>
          <c:orientation val="minMax"/>
          <c:max val="22"/>
          <c:min val="0"/>
        </c:scaling>
        <c:delete val="1"/>
        <c:axPos val="b"/>
        <c:numFmt formatCode="General" sourceLinked="1"/>
        <c:majorTickMark val="out"/>
        <c:minorTickMark val="none"/>
        <c:tickLblPos val="nextTo"/>
        <c:crossAx val="629792272"/>
        <c:crosses val="max"/>
        <c:crossBetween val="between"/>
      </c:valAx>
      <c:catAx>
        <c:axId val="629792272"/>
        <c:scaling>
          <c:orientation val="maxMin"/>
        </c:scaling>
        <c:delete val="1"/>
        <c:axPos val="r"/>
        <c:numFmt formatCode="General" sourceLinked="1"/>
        <c:majorTickMark val="out"/>
        <c:minorTickMark val="none"/>
        <c:tickLblPos val="nextTo"/>
        <c:crossAx val="62979776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Sheet1!$B$2:$B$22</c:f>
              <c:numCache>
                <c:formatCode>General</c:formatCode>
                <c:ptCount val="21"/>
                <c:pt idx="0" formatCode="0%">
                  <c:v>0.40799999999999997</c:v>
                </c:pt>
                <c:pt idx="1">
                  <c:v>0.51800000000000002</c:v>
                </c:pt>
                <c:pt idx="2" formatCode="0%">
                  <c:v>0.56399999999999995</c:v>
                </c:pt>
                <c:pt idx="3" formatCode="0%">
                  <c:v>0.56899999999999995</c:v>
                </c:pt>
                <c:pt idx="4" formatCode="0%">
                  <c:v>0.60099999999999998</c:v>
                </c:pt>
                <c:pt idx="5" formatCode="0%">
                  <c:v>0.65400000000000003</c:v>
                </c:pt>
                <c:pt idx="6" formatCode="0%">
                  <c:v>0.69599999999999995</c:v>
                </c:pt>
                <c:pt idx="7" formatCode="0%">
                  <c:v>0.70299999999999996</c:v>
                </c:pt>
                <c:pt idx="8" formatCode="0%">
                  <c:v>0.72</c:v>
                </c:pt>
                <c:pt idx="9" formatCode="0%">
                  <c:v>0.72799999999999998</c:v>
                </c:pt>
                <c:pt idx="10" formatCode="0%">
                  <c:v>0.75700000000000001</c:v>
                </c:pt>
                <c:pt idx="11" formatCode="0%">
                  <c:v>0.79500000000000004</c:v>
                </c:pt>
                <c:pt idx="12" formatCode="0%">
                  <c:v>0.82499999999999996</c:v>
                </c:pt>
                <c:pt idx="13" formatCode="0%">
                  <c:v>0.87</c:v>
                </c:pt>
                <c:pt idx="14" formatCode="0%">
                  <c:v>0.873</c:v>
                </c:pt>
                <c:pt idx="15" formatCode="0%">
                  <c:v>0.88500000000000001</c:v>
                </c:pt>
                <c:pt idx="16" formatCode="0%">
                  <c:v>0.89600000000000002</c:v>
                </c:pt>
                <c:pt idx="17" formatCode="0%">
                  <c:v>0.90300000000000002</c:v>
                </c:pt>
                <c:pt idx="19">
                  <c:v>0.91200000000000003</c:v>
                </c:pt>
                <c:pt idx="20">
                  <c:v>0.91300000000000003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Sheet1!$C$2:$C$22</c:f>
              <c:numCache>
                <c:formatCode>General</c:formatCode>
                <c:ptCount val="21"/>
                <c:pt idx="18">
                  <c:v>0.90700000000000003</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69%</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Sheet1!$D$2:$D$22</c:f>
              <c:numCache>
                <c:formatCode>0%</c:formatCode>
                <c:ptCount val="21"/>
                <c:pt idx="0">
                  <c:v>0.69</c:v>
                </c:pt>
                <c:pt idx="1">
                  <c:v>0.69</c:v>
                </c:pt>
                <c:pt idx="2">
                  <c:v>0.69</c:v>
                </c:pt>
                <c:pt idx="3">
                  <c:v>0.69</c:v>
                </c:pt>
                <c:pt idx="4">
                  <c:v>0.69</c:v>
                </c:pt>
                <c:pt idx="5">
                  <c:v>0.69</c:v>
                </c:pt>
                <c:pt idx="6">
                  <c:v>0.69</c:v>
                </c:pt>
                <c:pt idx="7">
                  <c:v>0.69</c:v>
                </c:pt>
                <c:pt idx="8">
                  <c:v>0.69</c:v>
                </c:pt>
                <c:pt idx="9">
                  <c:v>0.69</c:v>
                </c:pt>
                <c:pt idx="10">
                  <c:v>0.69</c:v>
                </c:pt>
                <c:pt idx="11">
                  <c:v>0.69</c:v>
                </c:pt>
                <c:pt idx="12">
                  <c:v>0.69</c:v>
                </c:pt>
                <c:pt idx="13">
                  <c:v>0.69</c:v>
                </c:pt>
                <c:pt idx="14">
                  <c:v>0.69</c:v>
                </c:pt>
                <c:pt idx="15">
                  <c:v>0.69</c:v>
                </c:pt>
                <c:pt idx="16">
                  <c:v>0.69</c:v>
                </c:pt>
                <c:pt idx="17">
                  <c:v>0.69</c:v>
                </c:pt>
                <c:pt idx="18">
                  <c:v>0.69</c:v>
                </c:pt>
                <c:pt idx="19" formatCode="General">
                  <c:v>0.69</c:v>
                </c:pt>
                <c:pt idx="20" formatCode="General">
                  <c:v>0.69</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517012608"/>
        <c:axId val="517013000"/>
      </c:barChart>
      <c:catAx>
        <c:axId val="5170126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7013000"/>
        <c:crosses val="autoZero"/>
        <c:auto val="1"/>
        <c:lblAlgn val="ctr"/>
        <c:lblOffset val="100"/>
        <c:noMultiLvlLbl val="0"/>
      </c:catAx>
      <c:valAx>
        <c:axId val="517013000"/>
        <c:scaling>
          <c:orientation val="minMax"/>
        </c:scaling>
        <c:delete val="1"/>
        <c:axPos val="b"/>
        <c:numFmt formatCode="0%" sourceLinked="1"/>
        <c:majorTickMark val="none"/>
        <c:minorTickMark val="none"/>
        <c:tickLblPos val="nextTo"/>
        <c:crossAx val="51701260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9018208661418E-2"/>
          <c:y val="3.5156247837337118E-2"/>
          <c:w val="0.88390981791338585"/>
          <c:h val="0.89663380311061747"/>
        </c:manualLayout>
      </c:layout>
      <c:barChart>
        <c:barDir val="bar"/>
        <c:grouping val="clustered"/>
        <c:varyColors val="0"/>
        <c:ser>
          <c:idx val="1"/>
          <c:order val="1"/>
          <c:tx>
            <c:strRef>
              <c:f>Sheet1!$C$1</c:f>
              <c:strCache>
                <c:ptCount val="1"/>
                <c:pt idx="0">
                  <c:v>NJ avg 69%</c:v>
                </c:pt>
              </c:strCache>
            </c:strRef>
          </c:tx>
          <c:spPr>
            <a:solidFill>
              <a:schemeClr val="bg1"/>
            </a:solidFill>
            <a:ln>
              <a:solidFill>
                <a:schemeClr val="bg1"/>
              </a:solidFill>
            </a:ln>
            <a:effectLst/>
          </c:spPr>
          <c:invertIfNegative val="0"/>
          <c:cat>
            <c:strRef>
              <c:f>Sheet1!$A$2:$A$4</c:f>
              <c:strCache>
                <c:ptCount val="3"/>
                <c:pt idx="0">
                  <c:v>Stone Harbor </c:v>
                </c:pt>
                <c:pt idx="1">
                  <c:v>Dennis Twp. </c:v>
                </c:pt>
                <c:pt idx="2">
                  <c:v>Wildwood City </c:v>
                </c:pt>
              </c:strCache>
            </c:strRef>
          </c:cat>
          <c:val>
            <c:numRef>
              <c:f>Sheet1!$C$2:$C$4</c:f>
              <c:numCache>
                <c:formatCode>0%</c:formatCode>
                <c:ptCount val="3"/>
                <c:pt idx="0">
                  <c:v>0.69</c:v>
                </c:pt>
                <c:pt idx="1">
                  <c:v>0.69</c:v>
                </c:pt>
                <c:pt idx="2">
                  <c:v>0.69</c:v>
                </c:pt>
              </c:numCache>
            </c:numRef>
          </c:val>
          <c:extLst>
            <c:ext xmlns:c16="http://schemas.microsoft.com/office/drawing/2014/chart" uri="{C3380CC4-5D6E-409C-BE32-E72D297353CC}">
              <c16:uniqueId val="{00000001-DFB7-40F8-B00C-329BFDAA0288}"/>
            </c:ext>
          </c:extLst>
        </c:ser>
        <c:ser>
          <c:idx val="2"/>
          <c:order val="2"/>
          <c:tx>
            <c:strRef>
              <c:f>Sheet1!$D$1</c:f>
              <c:strCache>
                <c:ptCount val="1"/>
                <c:pt idx="0">
                  <c:v>Cape May county avg 90.7%</c:v>
                </c:pt>
              </c:strCache>
            </c:strRef>
          </c:tx>
          <c:spPr>
            <a:solidFill>
              <a:schemeClr val="bg1"/>
            </a:solidFill>
            <a:ln>
              <a:solidFill>
                <a:schemeClr val="bg1"/>
              </a:solidFill>
            </a:ln>
            <a:effectLst/>
          </c:spPr>
          <c:invertIfNegative val="0"/>
          <c:trendline>
            <c:spPr>
              <a:ln w="19050" cap="rnd">
                <a:solidFill>
                  <a:schemeClr val="accent3"/>
                </a:solidFill>
                <a:prstDash val="sysDot"/>
              </a:ln>
              <a:effectLst/>
            </c:spPr>
            <c:trendlineType val="linear"/>
            <c:dispRSqr val="0"/>
            <c:dispEq val="0"/>
          </c:trendline>
          <c:cat>
            <c:strRef>
              <c:f>Sheet1!$A$2:$A$4</c:f>
              <c:strCache>
                <c:ptCount val="3"/>
                <c:pt idx="0">
                  <c:v>Stone Harbor </c:v>
                </c:pt>
                <c:pt idx="1">
                  <c:v>Dennis Twp. </c:v>
                </c:pt>
                <c:pt idx="2">
                  <c:v>Wildwood City </c:v>
                </c:pt>
              </c:strCache>
            </c:strRef>
          </c:cat>
          <c:val>
            <c:numRef>
              <c:f>Sheet1!$D$2:$D$4</c:f>
              <c:numCache>
                <c:formatCode>0%</c:formatCode>
                <c:ptCount val="3"/>
                <c:pt idx="0">
                  <c:v>0.90700000000000003</c:v>
                </c:pt>
                <c:pt idx="1">
                  <c:v>0.90700000000000003</c:v>
                </c:pt>
                <c:pt idx="2">
                  <c:v>0.90700000000000003</c:v>
                </c:pt>
              </c:numCache>
            </c:numRef>
          </c:val>
          <c:extLst>
            <c:ext xmlns:c16="http://schemas.microsoft.com/office/drawing/2014/chart" uri="{C3380CC4-5D6E-409C-BE32-E72D297353CC}">
              <c16:uniqueId val="{00000002-DFB7-40F8-B00C-329BFDAA0288}"/>
            </c:ext>
          </c:extLst>
        </c:ser>
        <c:dLbls>
          <c:showLegendKey val="0"/>
          <c:showVal val="0"/>
          <c:showCatName val="0"/>
          <c:showSerName val="0"/>
          <c:showPercent val="0"/>
          <c:showBubbleSize val="0"/>
        </c:dLbls>
        <c:gapWidth val="500"/>
        <c:overlap val="26"/>
        <c:axId val="517013784"/>
        <c:axId val="517014176"/>
      </c:barChar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Stone Harbor </c:v>
                </c:pt>
                <c:pt idx="1">
                  <c:v>Dennis Twp. </c:v>
                </c:pt>
                <c:pt idx="2">
                  <c:v>Wildwood City </c:v>
                </c:pt>
              </c:strCache>
            </c:strRef>
          </c:cat>
          <c:val>
            <c:numRef>
              <c:f>Sheet1!$B$2:$B$4</c:f>
              <c:numCache>
                <c:formatCode>0%</c:formatCode>
                <c:ptCount val="3"/>
                <c:pt idx="0">
                  <c:v>0.98</c:v>
                </c:pt>
                <c:pt idx="1">
                  <c:v>0.91500000000000004</c:v>
                </c:pt>
                <c:pt idx="2">
                  <c:v>0.72799999999999998</c:v>
                </c:pt>
              </c:numCache>
            </c:numRef>
          </c:val>
          <c:extLst>
            <c:ext xmlns:c16="http://schemas.microsoft.com/office/drawing/2014/chart" uri="{C3380CC4-5D6E-409C-BE32-E72D297353CC}">
              <c16:uniqueId val="{00000000-DFB7-40F8-B00C-329BFDAA0288}"/>
            </c:ext>
          </c:extLst>
        </c:ser>
        <c:dLbls>
          <c:showLegendKey val="0"/>
          <c:showVal val="0"/>
          <c:showCatName val="0"/>
          <c:showSerName val="0"/>
          <c:showPercent val="0"/>
          <c:showBubbleSize val="0"/>
        </c:dLbls>
        <c:gapWidth val="500"/>
        <c:axId val="511037616"/>
        <c:axId val="511037224"/>
      </c:barChart>
      <c:catAx>
        <c:axId val="517013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7014176"/>
        <c:crosses val="autoZero"/>
        <c:auto val="1"/>
        <c:lblAlgn val="ctr"/>
        <c:lblOffset val="100"/>
        <c:noMultiLvlLbl val="0"/>
      </c:catAx>
      <c:valAx>
        <c:axId val="517014176"/>
        <c:scaling>
          <c:orientation val="minMax"/>
        </c:scaling>
        <c:delete val="1"/>
        <c:axPos val="b"/>
        <c:numFmt formatCode="0%" sourceLinked="1"/>
        <c:majorTickMark val="none"/>
        <c:minorTickMark val="none"/>
        <c:tickLblPos val="nextTo"/>
        <c:crossAx val="517013784"/>
        <c:crosses val="autoZero"/>
        <c:crossBetween val="between"/>
      </c:valAx>
      <c:valAx>
        <c:axId val="511037224"/>
        <c:scaling>
          <c:orientation val="minMax"/>
        </c:scaling>
        <c:delete val="1"/>
        <c:axPos val="t"/>
        <c:numFmt formatCode="0%" sourceLinked="1"/>
        <c:majorTickMark val="out"/>
        <c:minorTickMark val="none"/>
        <c:tickLblPos val="nextTo"/>
        <c:crossAx val="511037616"/>
        <c:crosses val="max"/>
        <c:crossBetween val="between"/>
      </c:valAx>
      <c:catAx>
        <c:axId val="511037616"/>
        <c:scaling>
          <c:orientation val="minMax"/>
        </c:scaling>
        <c:delete val="1"/>
        <c:axPos val="l"/>
        <c:numFmt formatCode="General" sourceLinked="1"/>
        <c:majorTickMark val="out"/>
        <c:minorTickMark val="none"/>
        <c:tickLblPos val="nextTo"/>
        <c:crossAx val="511037224"/>
        <c:crosses val="autoZero"/>
        <c:auto val="1"/>
        <c:lblAlgn val="ctr"/>
        <c:lblOffset val="100"/>
        <c:noMultiLvlLbl val="0"/>
      </c:cat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5618848425196854"/>
          <c:y val="0.81375640909470903"/>
          <c:w val="0.42042999507874013"/>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6.5803961191207138E-3"/>
          <c:w val="0.87045976632280841"/>
          <c:h val="0.92716589593129439"/>
        </c:manualLayout>
      </c:layout>
      <c:barChart>
        <c:barDir val="bar"/>
        <c:grouping val="clustered"/>
        <c:varyColors val="0"/>
        <c:ser>
          <c:idx val="0"/>
          <c:order val="0"/>
          <c:tx>
            <c:strRef>
              <c:f>Sheet1!$B$1</c:f>
              <c:strCache>
                <c:ptCount val="1"/>
                <c:pt idx="0">
                  <c:v>Population_Under18_2017</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Union</c:v>
                </c:pt>
                <c:pt idx="15">
                  <c:v>Monmouth</c:v>
                </c:pt>
                <c:pt idx="16">
                  <c:v>Hudson</c:v>
                </c:pt>
                <c:pt idx="17">
                  <c:v>Ocean</c:v>
                </c:pt>
                <c:pt idx="18">
                  <c:v>Middlesex</c:v>
                </c:pt>
                <c:pt idx="19">
                  <c:v>Essex</c:v>
                </c:pt>
                <c:pt idx="20">
                  <c:v>Bergen</c:v>
                </c:pt>
              </c:strCache>
            </c:strRef>
          </c:cat>
          <c:val>
            <c:numRef>
              <c:f>Sheet1!$B$2:$B$22</c:f>
              <c:numCache>
                <c:formatCode>General</c:formatCode>
                <c:ptCount val="21"/>
                <c:pt idx="0">
                  <c:v>13537</c:v>
                </c:pt>
                <c:pt idx="2">
                  <c:v>21574</c:v>
                </c:pt>
                <c:pt idx="3">
                  <c:v>25185</c:v>
                </c:pt>
                <c:pt idx="4">
                  <c:v>27726</c:v>
                </c:pt>
                <c:pt idx="5">
                  <c:v>35909</c:v>
                </c:pt>
                <c:pt idx="6">
                  <c:v>58004</c:v>
                </c:pt>
                <c:pt idx="7">
                  <c:v>64660</c:v>
                </c:pt>
                <c:pt idx="8">
                  <c:v>74088</c:v>
                </c:pt>
                <c:pt idx="9">
                  <c:v>79885</c:v>
                </c:pt>
                <c:pt idx="10">
                  <c:v>93897</c:v>
                </c:pt>
                <c:pt idx="11">
                  <c:v>107093</c:v>
                </c:pt>
                <c:pt idx="12">
                  <c:v>116574</c:v>
                </c:pt>
                <c:pt idx="13">
                  <c:v>122793</c:v>
                </c:pt>
                <c:pt idx="14">
                  <c:v>131375</c:v>
                </c:pt>
                <c:pt idx="15">
                  <c:v>133950</c:v>
                </c:pt>
                <c:pt idx="16">
                  <c:v>140021</c:v>
                </c:pt>
                <c:pt idx="17">
                  <c:v>141981</c:v>
                </c:pt>
                <c:pt idx="18">
                  <c:v>182068</c:v>
                </c:pt>
                <c:pt idx="19">
                  <c:v>190780</c:v>
                </c:pt>
                <c:pt idx="20">
                  <c:v>201470</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Union</c:v>
                </c:pt>
                <c:pt idx="15">
                  <c:v>Monmouth</c:v>
                </c:pt>
                <c:pt idx="16">
                  <c:v>Hudson</c:v>
                </c:pt>
                <c:pt idx="17">
                  <c:v>Ocean</c:v>
                </c:pt>
                <c:pt idx="18">
                  <c:v>Middlesex</c:v>
                </c:pt>
                <c:pt idx="19">
                  <c:v>Essex</c:v>
                </c:pt>
                <c:pt idx="20">
                  <c:v>Bergen</c:v>
                </c:pt>
              </c:strCache>
            </c:strRef>
          </c:cat>
          <c:val>
            <c:numRef>
              <c:f>Sheet1!$C$2:$C$22</c:f>
              <c:numCache>
                <c:formatCode>General</c:formatCode>
                <c:ptCount val="21"/>
                <c:pt idx="1">
                  <c:v>16226</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511038400"/>
        <c:axId val="511038792"/>
      </c:barChart>
      <c:catAx>
        <c:axId val="5110384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1038792"/>
        <c:crosses val="autoZero"/>
        <c:auto val="1"/>
        <c:lblAlgn val="ctr"/>
        <c:lblOffset val="100"/>
        <c:noMultiLvlLbl val="0"/>
      </c:catAx>
      <c:valAx>
        <c:axId val="511038792"/>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11038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1.5625E-2"/>
          <c:y val="2.406814748657559E-2"/>
          <c:w val="0.96562499999999996"/>
          <c:h val="0.90350223418565934"/>
        </c:manualLayout>
      </c:layout>
      <c:barChart>
        <c:barDir val="bar"/>
        <c:grouping val="percentStacked"/>
        <c:varyColors val="0"/>
        <c:ser>
          <c:idx val="1"/>
          <c:order val="1"/>
          <c:tx>
            <c:strRef>
              <c:f>Sheet1!$C$1</c:f>
              <c:strCache>
                <c:ptCount val="1"/>
                <c:pt idx="0">
                  <c:v># &lt;18 who are &lt;6</c:v>
                </c:pt>
              </c:strCache>
            </c:strRef>
          </c:tx>
          <c:spPr>
            <a:solidFill>
              <a:schemeClr val="dk1">
                <a:tint val="5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Sheet1!$C$2:$C$23</c:f>
              <c:numCache>
                <c:formatCode>#,##0</c:formatCode>
                <c:ptCount val="22"/>
                <c:pt idx="0">
                  <c:v>18611</c:v>
                </c:pt>
                <c:pt idx="1">
                  <c:v>61212</c:v>
                </c:pt>
                <c:pt idx="2">
                  <c:v>28408</c:v>
                </c:pt>
                <c:pt idx="3">
                  <c:v>38601</c:v>
                </c:pt>
                <c:pt idx="4">
                  <c:v>5269</c:v>
                </c:pt>
                <c:pt idx="5">
                  <c:v>12200</c:v>
                </c:pt>
                <c:pt idx="6">
                  <c:v>63390</c:v>
                </c:pt>
                <c:pt idx="7">
                  <c:v>19414</c:v>
                </c:pt>
                <c:pt idx="8">
                  <c:v>55224</c:v>
                </c:pt>
                <c:pt idx="9">
                  <c:v>5817</c:v>
                </c:pt>
                <c:pt idx="10">
                  <c:v>25369</c:v>
                </c:pt>
                <c:pt idx="11">
                  <c:v>58587</c:v>
                </c:pt>
                <c:pt idx="12">
                  <c:v>38909</c:v>
                </c:pt>
                <c:pt idx="13">
                  <c:v>30381</c:v>
                </c:pt>
                <c:pt idx="14">
                  <c:v>47891</c:v>
                </c:pt>
                <c:pt idx="15">
                  <c:v>41961</c:v>
                </c:pt>
                <c:pt idx="16">
                  <c:v>4304</c:v>
                </c:pt>
                <c:pt idx="17">
                  <c:v>21264</c:v>
                </c:pt>
                <c:pt idx="18">
                  <c:v>8385</c:v>
                </c:pt>
                <c:pt idx="19">
                  <c:v>42604</c:v>
                </c:pt>
                <c:pt idx="20">
                  <c:v>6187</c:v>
                </c:pt>
                <c:pt idx="21">
                  <c:v>633988</c:v>
                </c:pt>
              </c:numCache>
            </c:numRef>
          </c:val>
          <c:extLst>
            <c:ext xmlns:c16="http://schemas.microsoft.com/office/drawing/2014/chart" uri="{C3380CC4-5D6E-409C-BE32-E72D297353CC}">
              <c16:uniqueId val="{00000001-E1BA-475B-8D05-6FF6AB4D6188}"/>
            </c:ext>
          </c:extLst>
        </c:ser>
        <c:ser>
          <c:idx val="2"/>
          <c:order val="2"/>
          <c:tx>
            <c:strRef>
              <c:f>Sheet1!$D$1</c:f>
              <c:strCache>
                <c:ptCount val="1"/>
                <c:pt idx="0">
                  <c:v># &lt;18 who are between 6 &amp; 11</c:v>
                </c:pt>
              </c:strCache>
            </c:strRef>
          </c:tx>
          <c:spPr>
            <a:pattFill prst="ltDnDiag">
              <a:fgClr>
                <a:schemeClr val="tx1"/>
              </a:fgClr>
              <a:bgClr>
                <a:schemeClr val="bg1"/>
              </a:bgClr>
            </a:pattFill>
            <a:ln>
              <a:solidFill>
                <a:schemeClr val="tx1"/>
              </a:solidFill>
            </a:ln>
            <a:effectLst/>
          </c:spPr>
          <c:invertIfNegative val="0"/>
          <c:dLbls>
            <c:spPr>
              <a:solidFill>
                <a:schemeClr val="bg1"/>
              </a:solidFill>
              <a:ln>
                <a:solidFill>
                  <a:schemeClr val="bg1">
                    <a:lumMod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Sheet1!$D$2:$D$23</c:f>
              <c:numCache>
                <c:formatCode>#,##0</c:formatCode>
                <c:ptCount val="22"/>
                <c:pt idx="0">
                  <c:v>19498</c:v>
                </c:pt>
                <c:pt idx="1">
                  <c:v>68055</c:v>
                </c:pt>
                <c:pt idx="2">
                  <c:v>32885</c:v>
                </c:pt>
                <c:pt idx="3">
                  <c:v>38964</c:v>
                </c:pt>
                <c:pt idx="4">
                  <c:v>6019</c:v>
                </c:pt>
                <c:pt idx="5">
                  <c:v>12947</c:v>
                </c:pt>
                <c:pt idx="6">
                  <c:v>63512</c:v>
                </c:pt>
                <c:pt idx="7">
                  <c:v>22761</c:v>
                </c:pt>
                <c:pt idx="8">
                  <c:v>42839</c:v>
                </c:pt>
                <c:pt idx="9">
                  <c:v>8803</c:v>
                </c:pt>
                <c:pt idx="10">
                  <c:v>26076</c:v>
                </c:pt>
                <c:pt idx="11">
                  <c:v>61764</c:v>
                </c:pt>
                <c:pt idx="12">
                  <c:v>47478</c:v>
                </c:pt>
                <c:pt idx="13">
                  <c:v>37167</c:v>
                </c:pt>
                <c:pt idx="14">
                  <c:v>45608</c:v>
                </c:pt>
                <c:pt idx="15">
                  <c:v>39106</c:v>
                </c:pt>
                <c:pt idx="16">
                  <c:v>4917</c:v>
                </c:pt>
                <c:pt idx="17">
                  <c:v>26060</c:v>
                </c:pt>
                <c:pt idx="18">
                  <c:v>9984</c:v>
                </c:pt>
                <c:pt idx="19">
                  <c:v>43651</c:v>
                </c:pt>
                <c:pt idx="20">
                  <c:v>7310</c:v>
                </c:pt>
                <c:pt idx="21">
                  <c:v>665404</c:v>
                </c:pt>
              </c:numCache>
            </c:numRef>
          </c:val>
          <c:extLst>
            <c:ext xmlns:c16="http://schemas.microsoft.com/office/drawing/2014/chart" uri="{C3380CC4-5D6E-409C-BE32-E72D297353CC}">
              <c16:uniqueId val="{00000000-C27A-4A4F-A7C6-7A298A78E64A}"/>
            </c:ext>
          </c:extLst>
        </c:ser>
        <c:ser>
          <c:idx val="3"/>
          <c:order val="3"/>
          <c:tx>
            <c:strRef>
              <c:f>Sheet1!$E$1</c:f>
              <c:strCache>
                <c:ptCount val="1"/>
                <c:pt idx="0">
                  <c:v># &lt;18 who are between 12 and 17</c:v>
                </c:pt>
              </c:strCache>
            </c:strRef>
          </c:tx>
          <c:spPr>
            <a:solidFill>
              <a:srgbClr val="C00000"/>
            </a:solidFill>
            <a:ln>
              <a:noFill/>
            </a:ln>
            <a:effectLst/>
          </c:spPr>
          <c:invertIfNegative val="0"/>
          <c:dLbls>
            <c:spPr>
              <a:solidFill>
                <a:schemeClr val="bg1"/>
              </a:solidFill>
              <a:ln>
                <a:solidFill>
                  <a:schemeClr val="dk1">
                    <a:lumMod val="25000"/>
                    <a:lumOff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Sheet1!$E$2:$E$23</c:f>
              <c:numCache>
                <c:formatCode>#,##0</c:formatCode>
                <c:ptCount val="22"/>
                <c:pt idx="0">
                  <c:v>21503</c:v>
                </c:pt>
                <c:pt idx="1">
                  <c:v>72532</c:v>
                </c:pt>
                <c:pt idx="2">
                  <c:v>33987</c:v>
                </c:pt>
                <c:pt idx="3">
                  <c:v>40227</c:v>
                </c:pt>
                <c:pt idx="4">
                  <c:v>5541</c:v>
                </c:pt>
                <c:pt idx="5">
                  <c:v>11543</c:v>
                </c:pt>
                <c:pt idx="6">
                  <c:v>63773</c:v>
                </c:pt>
                <c:pt idx="7">
                  <c:v>23896</c:v>
                </c:pt>
                <c:pt idx="8">
                  <c:v>40571</c:v>
                </c:pt>
                <c:pt idx="9">
                  <c:v>10521</c:v>
                </c:pt>
                <c:pt idx="10">
                  <c:v>28810</c:v>
                </c:pt>
                <c:pt idx="11">
                  <c:v>62837</c:v>
                </c:pt>
                <c:pt idx="12">
                  <c:v>51336</c:v>
                </c:pt>
                <c:pt idx="13">
                  <c:v>41776</c:v>
                </c:pt>
                <c:pt idx="14">
                  <c:v>45527</c:v>
                </c:pt>
                <c:pt idx="15">
                  <c:v>41837</c:v>
                </c:pt>
                <c:pt idx="16">
                  <c:v>4762</c:v>
                </c:pt>
                <c:pt idx="17">
                  <c:v>28301</c:v>
                </c:pt>
                <c:pt idx="18">
                  <c:v>11694</c:v>
                </c:pt>
                <c:pt idx="19">
                  <c:v>44975</c:v>
                </c:pt>
                <c:pt idx="20">
                  <c:v>8850</c:v>
                </c:pt>
                <c:pt idx="21">
                  <c:v>694799</c:v>
                </c:pt>
              </c:numCache>
            </c:numRef>
          </c:val>
          <c:extLst>
            <c:ext xmlns:c16="http://schemas.microsoft.com/office/drawing/2014/chart" uri="{C3380CC4-5D6E-409C-BE32-E72D297353CC}">
              <c16:uniqueId val="{00000000-6385-469E-91DA-42A65CB3B71D}"/>
            </c:ext>
          </c:extLst>
        </c:ser>
        <c:dLbls>
          <c:showLegendKey val="0"/>
          <c:showVal val="0"/>
          <c:showCatName val="0"/>
          <c:showSerName val="0"/>
          <c:showPercent val="0"/>
          <c:showBubbleSize val="0"/>
        </c:dLbls>
        <c:gapWidth val="150"/>
        <c:overlap val="100"/>
        <c:axId val="510421456"/>
        <c:axId val="510421064"/>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Sheet1!$B$2:$B$23</c:f>
              <c:numCache>
                <c:formatCode>General</c:formatCode>
                <c:ptCount val="22"/>
                <c:pt idx="4">
                  <c:v>1</c:v>
                </c:pt>
              </c:numCache>
            </c:numRef>
          </c:val>
          <c:extLst>
            <c:ext xmlns:c16="http://schemas.microsoft.com/office/drawing/2014/chart" uri="{C3380CC4-5D6E-409C-BE32-E72D297353CC}">
              <c16:uniqueId val="{00000000-E1BA-475B-8D05-6FF6AB4D6188}"/>
            </c:ext>
          </c:extLst>
        </c:ser>
        <c:ser>
          <c:idx val="4"/>
          <c:order val="4"/>
          <c:tx>
            <c:strRef>
              <c:f>Sheet1!$F$1</c:f>
              <c:strCache>
                <c:ptCount val="1"/>
                <c:pt idx="0">
                  <c:v>Copy County 2</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Sheet1!$F$2:$F$23</c:f>
              <c:numCache>
                <c:formatCode>General</c:formatCode>
                <c:ptCount val="22"/>
                <c:pt idx="4">
                  <c:v>1</c:v>
                </c:pt>
              </c:numCache>
            </c:numRef>
          </c:val>
          <c:extLst>
            <c:ext xmlns:c16="http://schemas.microsoft.com/office/drawing/2014/chart" uri="{C3380CC4-5D6E-409C-BE32-E72D297353CC}">
              <c16:uniqueId val="{00000001-6385-469E-91DA-42A65CB3B71D}"/>
            </c:ext>
          </c:extLst>
        </c:ser>
        <c:dLbls>
          <c:showLegendKey val="0"/>
          <c:showVal val="0"/>
          <c:showCatName val="0"/>
          <c:showSerName val="0"/>
          <c:showPercent val="0"/>
          <c:showBubbleSize val="0"/>
        </c:dLbls>
        <c:gapWidth val="100"/>
        <c:overlap val="-100"/>
        <c:axId val="507671776"/>
        <c:axId val="510421848"/>
      </c:barChart>
      <c:valAx>
        <c:axId val="510421064"/>
        <c:scaling>
          <c:orientation val="minMax"/>
        </c:scaling>
        <c:delete val="0"/>
        <c:axPos val="t"/>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10421456"/>
        <c:crosses val="max"/>
        <c:crossBetween val="between"/>
      </c:valAx>
      <c:catAx>
        <c:axId val="510421456"/>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10421064"/>
        <c:crosses val="autoZero"/>
        <c:auto val="1"/>
        <c:lblAlgn val="ctr"/>
        <c:lblOffset val="100"/>
        <c:noMultiLvlLbl val="0"/>
      </c:catAx>
      <c:valAx>
        <c:axId val="510421848"/>
        <c:scaling>
          <c:orientation val="minMax"/>
          <c:max val="1"/>
        </c:scaling>
        <c:delete val="1"/>
        <c:axPos val="b"/>
        <c:numFmt formatCode="General" sourceLinked="1"/>
        <c:majorTickMark val="out"/>
        <c:minorTickMark val="none"/>
        <c:tickLblPos val="nextTo"/>
        <c:crossAx val="507671776"/>
        <c:crosses val="autoZero"/>
        <c:crossBetween val="between"/>
      </c:valAx>
      <c:catAx>
        <c:axId val="507671776"/>
        <c:scaling>
          <c:orientation val="minMax"/>
        </c:scaling>
        <c:delete val="1"/>
        <c:axPos val="r"/>
        <c:numFmt formatCode="General" sourceLinked="1"/>
        <c:majorTickMark val="out"/>
        <c:minorTickMark val="none"/>
        <c:tickLblPos val="nextTo"/>
        <c:crossAx val="510421848"/>
        <c:crosses val="max"/>
        <c:auto val="1"/>
        <c:lblAlgn val="ctr"/>
        <c:lblOffset val="100"/>
        <c:noMultiLvlLbl val="0"/>
      </c:catAx>
      <c:spPr>
        <a:noFill/>
        <a:ln>
          <a:noFill/>
        </a:ln>
        <a:effectLst/>
      </c:spPr>
    </c:plotArea>
    <c:legend>
      <c:legendPos val="b"/>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prstDash val="soli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&lt; 6 years</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New Jersey</c:v>
                </c:pt>
              </c:strCache>
            </c:strRef>
          </c:cat>
          <c:val>
            <c:numRef>
              <c:f>Sheet1!$B$2</c:f>
              <c:numCache>
                <c:formatCode>0%</c:formatCode>
                <c:ptCount val="1"/>
                <c:pt idx="0">
                  <c:v>0.318</c:v>
                </c:pt>
              </c:numCache>
            </c:numRef>
          </c:val>
          <c:extLst>
            <c:ext xmlns:c16="http://schemas.microsoft.com/office/drawing/2014/chart" uri="{C3380CC4-5D6E-409C-BE32-E72D297353CC}">
              <c16:uniqueId val="{00000000-6482-4CBC-BB12-35CB246AF4A0}"/>
            </c:ext>
          </c:extLst>
        </c:ser>
        <c:ser>
          <c:idx val="1"/>
          <c:order val="1"/>
          <c:tx>
            <c:strRef>
              <c:f>Sheet1!$C$1</c:f>
              <c:strCache>
                <c:ptCount val="1"/>
                <c:pt idx="0">
                  <c:v>6 - 11 years</c:v>
                </c:pt>
              </c:strCache>
            </c:strRef>
          </c:tx>
          <c:spPr>
            <a:pattFill prst="ltDnDiag">
              <a:fgClr>
                <a:schemeClr val="tx1"/>
              </a:fgClr>
              <a:bgClr>
                <a:schemeClr val="bg1"/>
              </a:bgClr>
            </a:pattFill>
            <a:ln>
              <a:solidFill>
                <a:schemeClr val="tx1"/>
              </a:solid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New Jersey</c:v>
                </c:pt>
              </c:strCache>
            </c:strRef>
          </c:cat>
          <c:val>
            <c:numRef>
              <c:f>Sheet1!$C$2</c:f>
              <c:numCache>
                <c:formatCode>0%</c:formatCode>
                <c:ptCount val="1"/>
                <c:pt idx="0">
                  <c:v>0.33400000000000002</c:v>
                </c:pt>
              </c:numCache>
            </c:numRef>
          </c:val>
          <c:extLst>
            <c:ext xmlns:c16="http://schemas.microsoft.com/office/drawing/2014/chart" uri="{C3380CC4-5D6E-409C-BE32-E72D297353CC}">
              <c16:uniqueId val="{00000001-6482-4CBC-BB12-35CB246AF4A0}"/>
            </c:ext>
          </c:extLst>
        </c:ser>
        <c:ser>
          <c:idx val="2"/>
          <c:order val="2"/>
          <c:tx>
            <c:strRef>
              <c:f>Sheet1!$D$1</c:f>
              <c:strCache>
                <c:ptCount val="1"/>
                <c:pt idx="0">
                  <c:v>12 - 17 years</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New Jersey</c:v>
                </c:pt>
              </c:strCache>
            </c:strRef>
          </c:cat>
          <c:val>
            <c:numRef>
              <c:f>Sheet1!$D$2</c:f>
              <c:numCache>
                <c:formatCode>0%</c:formatCode>
                <c:ptCount val="1"/>
                <c:pt idx="0">
                  <c:v>0.34799999999999998</c:v>
                </c:pt>
              </c:numCache>
            </c:numRef>
          </c:val>
          <c:extLst>
            <c:ext xmlns:c16="http://schemas.microsoft.com/office/drawing/2014/chart" uri="{C3380CC4-5D6E-409C-BE32-E72D297353CC}">
              <c16:uniqueId val="{00000002-6482-4CBC-BB12-35CB246AF4A0}"/>
            </c:ext>
          </c:extLst>
        </c:ser>
        <c:dLbls>
          <c:showLegendKey val="0"/>
          <c:showVal val="0"/>
          <c:showCatName val="0"/>
          <c:showSerName val="0"/>
          <c:showPercent val="0"/>
          <c:showBubbleSize val="0"/>
        </c:dLbls>
        <c:gapWidth val="150"/>
        <c:overlap val="100"/>
        <c:axId val="507672560"/>
        <c:axId val="507672952"/>
      </c:barChart>
      <c:catAx>
        <c:axId val="50767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7672952"/>
        <c:crosses val="autoZero"/>
        <c:auto val="1"/>
        <c:lblAlgn val="ctr"/>
        <c:lblOffset val="100"/>
        <c:noMultiLvlLbl val="0"/>
      </c:catAx>
      <c:valAx>
        <c:axId val="507672952"/>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7672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Sheet1!$C$2:$C$22</c:f>
              <c:numCache>
                <c:formatCode>General</c:formatCode>
                <c:ptCount val="21"/>
                <c:pt idx="0">
                  <c:v>295</c:v>
                </c:pt>
                <c:pt idx="1">
                  <c:v>460</c:v>
                </c:pt>
                <c:pt idx="2">
                  <c:v>538</c:v>
                </c:pt>
                <c:pt idx="3">
                  <c:v>583</c:v>
                </c:pt>
                <c:pt idx="4">
                  <c:v>700</c:v>
                </c:pt>
                <c:pt idx="5">
                  <c:v>947</c:v>
                </c:pt>
                <c:pt idx="6">
                  <c:v>1247</c:v>
                </c:pt>
                <c:pt idx="7">
                  <c:v>1498</c:v>
                </c:pt>
                <c:pt idx="8">
                  <c:v>1540</c:v>
                </c:pt>
                <c:pt idx="9">
                  <c:v>1739</c:v>
                </c:pt>
                <c:pt idx="10">
                  <c:v>1803</c:v>
                </c:pt>
                <c:pt idx="11">
                  <c:v>1837</c:v>
                </c:pt>
                <c:pt idx="12">
                  <c:v>1799</c:v>
                </c:pt>
                <c:pt idx="13">
                  <c:v>1768</c:v>
                </c:pt>
                <c:pt idx="14">
                  <c:v>2113</c:v>
                </c:pt>
                <c:pt idx="15">
                  <c:v>2442</c:v>
                </c:pt>
                <c:pt idx="16">
                  <c:v>2575</c:v>
                </c:pt>
                <c:pt idx="17">
                  <c:v>3034</c:v>
                </c:pt>
                <c:pt idx="18">
                  <c:v>3128</c:v>
                </c:pt>
                <c:pt idx="19">
                  <c:v>4801</c:v>
                </c:pt>
                <c:pt idx="20">
                  <c:v>4980</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Sheet1!$D$2:$D$22</c:f>
              <c:numCache>
                <c:formatCode>General</c:formatCode>
                <c:ptCount val="21"/>
                <c:pt idx="0">
                  <c:v>29</c:v>
                </c:pt>
                <c:pt idx="1">
                  <c:v>45</c:v>
                </c:pt>
                <c:pt idx="2">
                  <c:v>117</c:v>
                </c:pt>
                <c:pt idx="3">
                  <c:v>159</c:v>
                </c:pt>
                <c:pt idx="4">
                  <c:v>79</c:v>
                </c:pt>
                <c:pt idx="5">
                  <c:v>71</c:v>
                </c:pt>
                <c:pt idx="6">
                  <c:v>95</c:v>
                </c:pt>
                <c:pt idx="7">
                  <c:v>305</c:v>
                </c:pt>
                <c:pt idx="8">
                  <c:v>321</c:v>
                </c:pt>
                <c:pt idx="9">
                  <c:v>261</c:v>
                </c:pt>
                <c:pt idx="10">
                  <c:v>233</c:v>
                </c:pt>
                <c:pt idx="11">
                  <c:v>212</c:v>
                </c:pt>
                <c:pt idx="12">
                  <c:v>259</c:v>
                </c:pt>
                <c:pt idx="13">
                  <c:v>315</c:v>
                </c:pt>
                <c:pt idx="14">
                  <c:v>266</c:v>
                </c:pt>
                <c:pt idx="15">
                  <c:v>243</c:v>
                </c:pt>
                <c:pt idx="16">
                  <c:v>359</c:v>
                </c:pt>
                <c:pt idx="17">
                  <c:v>288</c:v>
                </c:pt>
                <c:pt idx="18">
                  <c:v>210</c:v>
                </c:pt>
                <c:pt idx="19">
                  <c:v>658</c:v>
                </c:pt>
                <c:pt idx="20">
                  <c:v>1004</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Sheet1!$E$2:$E$22</c:f>
              <c:numCache>
                <c:formatCode>General</c:formatCode>
                <c:ptCount val="21"/>
                <c:pt idx="0">
                  <c:v>324</c:v>
                </c:pt>
                <c:pt idx="1">
                  <c:v>505</c:v>
                </c:pt>
                <c:pt idx="2">
                  <c:v>655</c:v>
                </c:pt>
                <c:pt idx="3">
                  <c:v>742</c:v>
                </c:pt>
                <c:pt idx="4">
                  <c:v>779</c:v>
                </c:pt>
                <c:pt idx="5">
                  <c:v>1018</c:v>
                </c:pt>
                <c:pt idx="6">
                  <c:v>1342</c:v>
                </c:pt>
                <c:pt idx="7">
                  <c:v>1803</c:v>
                </c:pt>
                <c:pt idx="8">
                  <c:v>1861</c:v>
                </c:pt>
                <c:pt idx="9">
                  <c:v>2000</c:v>
                </c:pt>
                <c:pt idx="10">
                  <c:v>2036</c:v>
                </c:pt>
                <c:pt idx="11">
                  <c:v>2049</c:v>
                </c:pt>
                <c:pt idx="12">
                  <c:v>2058</c:v>
                </c:pt>
                <c:pt idx="13">
                  <c:v>2083</c:v>
                </c:pt>
                <c:pt idx="14">
                  <c:v>2379</c:v>
                </c:pt>
                <c:pt idx="15">
                  <c:v>2685</c:v>
                </c:pt>
                <c:pt idx="16">
                  <c:v>2934</c:v>
                </c:pt>
                <c:pt idx="17">
                  <c:v>3322</c:v>
                </c:pt>
                <c:pt idx="18">
                  <c:v>3338</c:v>
                </c:pt>
                <c:pt idx="19">
                  <c:v>5459</c:v>
                </c:pt>
                <c:pt idx="20">
                  <c:v>5984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501799520"/>
        <c:axId val="501799912"/>
      </c:barChart>
      <c:barChart>
        <c:barDir val="bar"/>
        <c:grouping val="clustered"/>
        <c:varyColors val="0"/>
        <c:ser>
          <c:idx val="0"/>
          <c:order val="0"/>
          <c:tx>
            <c:strRef>
              <c:f>Sheet1!$B$1</c:f>
              <c:strCache>
                <c:ptCount val="1"/>
                <c:pt idx="0">
                  <c:v>County Copy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Sheet1!$B$2:$B$22</c:f>
              <c:numCache>
                <c:formatCode>General</c:formatCode>
                <c:ptCount val="21"/>
                <c:pt idx="3">
                  <c:v>742</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County copy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Sheet1!$F$2:$F$22</c:f>
              <c:numCache>
                <c:formatCode>General</c:formatCode>
                <c:ptCount val="21"/>
                <c:pt idx="3">
                  <c:v>742</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501800696"/>
        <c:axId val="501800304"/>
      </c:barChart>
      <c:catAx>
        <c:axId val="501799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1799912"/>
        <c:crosses val="autoZero"/>
        <c:auto val="1"/>
        <c:lblAlgn val="ctr"/>
        <c:lblOffset val="100"/>
        <c:noMultiLvlLbl val="0"/>
      </c:catAx>
      <c:valAx>
        <c:axId val="501799912"/>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1799520"/>
        <c:crosses val="autoZero"/>
        <c:crossBetween val="between"/>
      </c:valAx>
      <c:valAx>
        <c:axId val="501800304"/>
        <c:scaling>
          <c:orientation val="minMax"/>
          <c:max val="7000"/>
        </c:scaling>
        <c:delete val="1"/>
        <c:axPos val="t"/>
        <c:numFmt formatCode="General" sourceLinked="1"/>
        <c:majorTickMark val="out"/>
        <c:minorTickMark val="none"/>
        <c:tickLblPos val="nextTo"/>
        <c:crossAx val="501800696"/>
        <c:crosses val="max"/>
        <c:crossBetween val="between"/>
      </c:valAx>
      <c:catAx>
        <c:axId val="501800696"/>
        <c:scaling>
          <c:orientation val="minMax"/>
        </c:scaling>
        <c:delete val="1"/>
        <c:axPos val="l"/>
        <c:numFmt formatCode="General" sourceLinked="1"/>
        <c:majorTickMark val="out"/>
        <c:minorTickMark val="none"/>
        <c:tickLblPos val="nextTo"/>
        <c:crossAx val="50180030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Sheet1!$B$2:$B$9</c:f>
              <c:numCache>
                <c:formatCode>General</c:formatCode>
                <c:ptCount val="8"/>
                <c:pt idx="0">
                  <c:v>67</c:v>
                </c:pt>
                <c:pt idx="1">
                  <c:v>77</c:v>
                </c:pt>
                <c:pt idx="2">
                  <c:v>79</c:v>
                </c:pt>
                <c:pt idx="3">
                  <c:v>66</c:v>
                </c:pt>
                <c:pt idx="4">
                  <c:v>73</c:v>
                </c:pt>
                <c:pt idx="5">
                  <c:v>90</c:v>
                </c:pt>
                <c:pt idx="6">
                  <c:v>83</c:v>
                </c:pt>
                <c:pt idx="7">
                  <c:v>67</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Sheet1!$C$2:$C$9</c:f>
              <c:numCache>
                <c:formatCode>General</c:formatCode>
                <c:ptCount val="8"/>
                <c:pt idx="0">
                  <c:v>83</c:v>
                </c:pt>
                <c:pt idx="1">
                  <c:v>90</c:v>
                </c:pt>
                <c:pt idx="2">
                  <c:v>78</c:v>
                </c:pt>
                <c:pt idx="3">
                  <c:v>84</c:v>
                </c:pt>
                <c:pt idx="4">
                  <c:v>95</c:v>
                </c:pt>
                <c:pt idx="5">
                  <c:v>92</c:v>
                </c:pt>
                <c:pt idx="6">
                  <c:v>93</c:v>
                </c:pt>
                <c:pt idx="7">
                  <c:v>92</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506043624"/>
        <c:axId val="506044016"/>
      </c:barChart>
      <c:catAx>
        <c:axId val="506043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6044016"/>
        <c:crosses val="autoZero"/>
        <c:auto val="1"/>
        <c:lblAlgn val="ctr"/>
        <c:lblOffset val="100"/>
        <c:noMultiLvlLbl val="0"/>
      </c:catAx>
      <c:valAx>
        <c:axId val="5060440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60436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Sheet1!$B$2:$B$22</c:f>
              <c:numCache>
                <c:formatCode>0%</c:formatCode>
                <c:ptCount val="21"/>
                <c:pt idx="0">
                  <c:v>3.9E-2</c:v>
                </c:pt>
                <c:pt idx="1">
                  <c:v>4.1000000000000002E-2</c:v>
                </c:pt>
                <c:pt idx="2">
                  <c:v>4.2000000000000003E-2</c:v>
                </c:pt>
                <c:pt idx="3">
                  <c:v>5.7000000000000002E-2</c:v>
                </c:pt>
                <c:pt idx="4">
                  <c:v>7.0000000000000007E-2</c:v>
                </c:pt>
                <c:pt idx="5">
                  <c:v>7.5999999999999998E-2</c:v>
                </c:pt>
                <c:pt idx="6">
                  <c:v>8.1000000000000003E-2</c:v>
                </c:pt>
                <c:pt idx="7">
                  <c:v>8.5999999999999993E-2</c:v>
                </c:pt>
                <c:pt idx="8">
                  <c:v>8.7999999999999995E-2</c:v>
                </c:pt>
                <c:pt idx="9">
                  <c:v>0.10299999999999999</c:v>
                </c:pt>
                <c:pt idx="10">
                  <c:v>0.115</c:v>
                </c:pt>
                <c:pt idx="11">
                  <c:v>0.124</c:v>
                </c:pt>
                <c:pt idx="12">
                  <c:v>0.127</c:v>
                </c:pt>
                <c:pt idx="14">
                  <c:v>0.155</c:v>
                </c:pt>
                <c:pt idx="15">
                  <c:v>0.19600000000000001</c:v>
                </c:pt>
                <c:pt idx="16">
                  <c:v>0.19900000000000001</c:v>
                </c:pt>
                <c:pt idx="17">
                  <c:v>0.20200000000000001</c:v>
                </c:pt>
                <c:pt idx="18">
                  <c:v>0.20799999999999999</c:v>
                </c:pt>
                <c:pt idx="19">
                  <c:v>0.218</c:v>
                </c:pt>
                <c:pt idx="20">
                  <c:v>0.219</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Sheet1!$C$2:$C$22</c:f>
              <c:numCache>
                <c:formatCode>General</c:formatCode>
                <c:ptCount val="21"/>
                <c:pt idx="13" formatCode="0%">
                  <c:v>0.13600000000000001</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17%</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Sheet1!$D$2:$D$22</c:f>
              <c:numCache>
                <c:formatCode>0%</c:formatCode>
                <c:ptCount val="21"/>
                <c:pt idx="0">
                  <c:v>0.16700000000000001</c:v>
                </c:pt>
                <c:pt idx="1">
                  <c:v>0.16700000000000001</c:v>
                </c:pt>
                <c:pt idx="2">
                  <c:v>0.16700000000000001</c:v>
                </c:pt>
                <c:pt idx="3">
                  <c:v>0.16700000000000001</c:v>
                </c:pt>
                <c:pt idx="4">
                  <c:v>0.16700000000000001</c:v>
                </c:pt>
                <c:pt idx="5">
                  <c:v>0.16700000000000001</c:v>
                </c:pt>
                <c:pt idx="6">
                  <c:v>0.16700000000000001</c:v>
                </c:pt>
                <c:pt idx="7">
                  <c:v>0.16700000000000001</c:v>
                </c:pt>
                <c:pt idx="8">
                  <c:v>0.16700000000000001</c:v>
                </c:pt>
                <c:pt idx="9">
                  <c:v>0.16700000000000001</c:v>
                </c:pt>
                <c:pt idx="10">
                  <c:v>0.16700000000000001</c:v>
                </c:pt>
                <c:pt idx="11">
                  <c:v>0.16700000000000001</c:v>
                </c:pt>
                <c:pt idx="12">
                  <c:v>0.16700000000000001</c:v>
                </c:pt>
                <c:pt idx="13">
                  <c:v>0.16700000000000001</c:v>
                </c:pt>
                <c:pt idx="14">
                  <c:v>0.16700000000000001</c:v>
                </c:pt>
                <c:pt idx="15">
                  <c:v>0.16700000000000001</c:v>
                </c:pt>
                <c:pt idx="16">
                  <c:v>0.16700000000000001</c:v>
                </c:pt>
                <c:pt idx="17">
                  <c:v>0.16700000000000001</c:v>
                </c:pt>
                <c:pt idx="18">
                  <c:v>0.16700000000000001</c:v>
                </c:pt>
                <c:pt idx="19">
                  <c:v>0.16700000000000001</c:v>
                </c:pt>
                <c:pt idx="20">
                  <c:v>0.16700000000000001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12%</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Sheet1!$E$2:$E$22</c:f>
              <c:numCache>
                <c:formatCode>0%</c:formatCode>
                <c:ptCount val="21"/>
                <c:pt idx="0">
                  <c:v>0.123</c:v>
                </c:pt>
                <c:pt idx="1">
                  <c:v>0.123</c:v>
                </c:pt>
                <c:pt idx="2">
                  <c:v>0.123</c:v>
                </c:pt>
                <c:pt idx="3">
                  <c:v>0.123</c:v>
                </c:pt>
                <c:pt idx="4">
                  <c:v>0.123</c:v>
                </c:pt>
                <c:pt idx="5">
                  <c:v>0.123</c:v>
                </c:pt>
                <c:pt idx="6">
                  <c:v>0.123</c:v>
                </c:pt>
                <c:pt idx="7">
                  <c:v>0.123</c:v>
                </c:pt>
                <c:pt idx="8">
                  <c:v>0.123</c:v>
                </c:pt>
                <c:pt idx="9">
                  <c:v>0.123</c:v>
                </c:pt>
                <c:pt idx="10">
                  <c:v>0.123</c:v>
                </c:pt>
                <c:pt idx="11">
                  <c:v>0.123</c:v>
                </c:pt>
                <c:pt idx="12">
                  <c:v>0.123</c:v>
                </c:pt>
                <c:pt idx="13">
                  <c:v>0.123</c:v>
                </c:pt>
                <c:pt idx="14">
                  <c:v>0.123</c:v>
                </c:pt>
                <c:pt idx="15">
                  <c:v>0.123</c:v>
                </c:pt>
                <c:pt idx="16">
                  <c:v>0.123</c:v>
                </c:pt>
                <c:pt idx="17">
                  <c:v>0.123</c:v>
                </c:pt>
                <c:pt idx="18">
                  <c:v>0.123</c:v>
                </c:pt>
                <c:pt idx="19">
                  <c:v>0.123</c:v>
                </c:pt>
                <c:pt idx="20">
                  <c:v>0.123</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506044800"/>
        <c:axId val="506045192"/>
      </c:barChart>
      <c:catAx>
        <c:axId val="5060448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6045192"/>
        <c:crosses val="autoZero"/>
        <c:auto val="1"/>
        <c:lblAlgn val="ctr"/>
        <c:lblOffset val="100"/>
        <c:noMultiLvlLbl val="0"/>
      </c:catAx>
      <c:valAx>
        <c:axId val="506045192"/>
        <c:scaling>
          <c:orientation val="minMax"/>
          <c:max val="0.25"/>
          <c:min val="0"/>
        </c:scaling>
        <c:delete val="1"/>
        <c:axPos val="b"/>
        <c:numFmt formatCode="0%" sourceLinked="1"/>
        <c:majorTickMark val="out"/>
        <c:minorTickMark val="none"/>
        <c:tickLblPos val="nextTo"/>
        <c:crossAx val="506044800"/>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7880170257641116"/>
          <c:y val="0.8143581293631708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0.13200000000000001</c:v>
                </c:pt>
                <c:pt idx="1">
                  <c:v>0.152</c:v>
                </c:pt>
                <c:pt idx="2">
                  <c:v>0.13300000000000001</c:v>
                </c:pt>
                <c:pt idx="3">
                  <c:v>0.13800000000000001</c:v>
                </c:pt>
                <c:pt idx="4">
                  <c:v>0.13600000000000001</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81851616"/>
        <c:axId val="381852008"/>
      </c:lineChart>
      <c:catAx>
        <c:axId val="3818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1852008"/>
        <c:crosses val="autoZero"/>
        <c:auto val="1"/>
        <c:lblAlgn val="ctr"/>
        <c:lblOffset val="100"/>
        <c:noMultiLvlLbl val="0"/>
      </c:catAx>
      <c:valAx>
        <c:axId val="381852008"/>
        <c:scaling>
          <c:orientation val="minMax"/>
          <c:max val="1"/>
          <c:min val="0"/>
        </c:scaling>
        <c:delete val="1"/>
        <c:axPos val="l"/>
        <c:numFmt formatCode="0%" sourceLinked="1"/>
        <c:majorTickMark val="out"/>
        <c:minorTickMark val="none"/>
        <c:tickLblPos val="nextTo"/>
        <c:crossAx val="3818516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Cape May Point </c:v>
                </c:pt>
                <c:pt idx="1">
                  <c:v>Wildwood City </c:v>
                </c:pt>
                <c:pt idx="2">
                  <c:v>Woodbine Boro </c:v>
                </c:pt>
                <c:pt idx="3">
                  <c:v>West Cape May </c:v>
                </c:pt>
                <c:pt idx="4">
                  <c:v>Dennis Twp. </c:v>
                </c:pt>
                <c:pt idx="5">
                  <c:v>Cape May City </c:v>
                </c:pt>
                <c:pt idx="6">
                  <c:v>Lower Twp. </c:v>
                </c:pt>
                <c:pt idx="7">
                  <c:v>Avalon Boro </c:v>
                </c:pt>
                <c:pt idx="8">
                  <c:v>Middle Twp. </c:v>
                </c:pt>
                <c:pt idx="9">
                  <c:v>Ocean City </c:v>
                </c:pt>
              </c:strCache>
            </c:strRef>
          </c:cat>
          <c:val>
            <c:numRef>
              <c:f>Sheet1!$B$2:$B$11</c:f>
              <c:numCache>
                <c:formatCode>0%</c:formatCode>
                <c:ptCount val="10"/>
                <c:pt idx="0">
                  <c:v>0.66700000000000004</c:v>
                </c:pt>
                <c:pt idx="1">
                  <c:v>0.442</c:v>
                </c:pt>
                <c:pt idx="2">
                  <c:v>0.27900000000000003</c:v>
                </c:pt>
                <c:pt idx="3">
                  <c:v>0.27800000000000002</c:v>
                </c:pt>
                <c:pt idx="4">
                  <c:v>0.182</c:v>
                </c:pt>
                <c:pt idx="5">
                  <c:v>0.16</c:v>
                </c:pt>
                <c:pt idx="6">
                  <c:v>0.153</c:v>
                </c:pt>
                <c:pt idx="7">
                  <c:v>0.108</c:v>
                </c:pt>
                <c:pt idx="8">
                  <c:v>0.106</c:v>
                </c:pt>
                <c:pt idx="9">
                  <c:v>9.1999999999999998E-2</c:v>
                </c:pt>
              </c:numCache>
            </c:numRef>
          </c:val>
          <c:extLst>
            <c:ext xmlns:c16="http://schemas.microsoft.com/office/drawing/2014/chart" uri="{C3380CC4-5D6E-409C-BE32-E72D297353CC}">
              <c16:uniqueId val="{00000000-9387-42DF-8A2C-FECD6E8874E8}"/>
            </c:ext>
          </c:extLst>
        </c:ser>
        <c:ser>
          <c:idx val="3"/>
          <c:order val="1"/>
          <c:tx>
            <c:strRef>
              <c:f>Sheet1!$C$1</c:f>
              <c:strCache>
                <c:ptCount val="1"/>
                <c:pt idx="0">
                  <c:v>NJ 12%</c:v>
                </c:pt>
              </c:strCache>
            </c:strRef>
          </c:tx>
          <c:spPr>
            <a:solidFill>
              <a:schemeClr val="bg1"/>
            </a:solidFill>
            <a:ln w="19050">
              <a:noFill/>
              <a:prstDash val="sysDot"/>
            </a:ln>
            <a:effectLst/>
          </c:spPr>
          <c:invertIfNegative val="0"/>
          <c:cat>
            <c:strRef>
              <c:f>Sheet1!$A$2:$A$11</c:f>
              <c:strCache>
                <c:ptCount val="10"/>
                <c:pt idx="0">
                  <c:v>Cape May Point </c:v>
                </c:pt>
                <c:pt idx="1">
                  <c:v>Wildwood City </c:v>
                </c:pt>
                <c:pt idx="2">
                  <c:v>Woodbine Boro </c:v>
                </c:pt>
                <c:pt idx="3">
                  <c:v>West Cape May </c:v>
                </c:pt>
                <c:pt idx="4">
                  <c:v>Dennis Twp. </c:v>
                </c:pt>
                <c:pt idx="5">
                  <c:v>Cape May City </c:v>
                </c:pt>
                <c:pt idx="6">
                  <c:v>Lower Twp. </c:v>
                </c:pt>
                <c:pt idx="7">
                  <c:v>Avalon Boro </c:v>
                </c:pt>
                <c:pt idx="8">
                  <c:v>Middle Twp. </c:v>
                </c:pt>
                <c:pt idx="9">
                  <c:v>Ocean City </c:v>
                </c:pt>
              </c:strCache>
            </c:strRef>
          </c:cat>
          <c:val>
            <c:numRef>
              <c:f>Sheet1!$C$2:$C$11</c:f>
              <c:numCache>
                <c:formatCode>0%</c:formatCode>
                <c:ptCount val="10"/>
                <c:pt idx="0">
                  <c:v>0.12</c:v>
                </c:pt>
                <c:pt idx="1">
                  <c:v>0.12</c:v>
                </c:pt>
                <c:pt idx="2">
                  <c:v>0.12</c:v>
                </c:pt>
                <c:pt idx="3">
                  <c:v>0.12</c:v>
                </c:pt>
                <c:pt idx="4">
                  <c:v>0.12</c:v>
                </c:pt>
                <c:pt idx="5">
                  <c:v>0.12</c:v>
                </c:pt>
                <c:pt idx="6">
                  <c:v>0.12</c:v>
                </c:pt>
                <c:pt idx="7">
                  <c:v>0.12</c:v>
                </c:pt>
                <c:pt idx="8">
                  <c:v>0.12</c:v>
                </c:pt>
                <c:pt idx="9">
                  <c:v>0.12</c:v>
                </c:pt>
              </c:numCache>
            </c:numRef>
          </c:val>
          <c:extLst>
            <c:ext xmlns:c16="http://schemas.microsoft.com/office/drawing/2014/chart" uri="{C3380CC4-5D6E-409C-BE32-E72D297353CC}">
              <c16:uniqueId val="{00000003-9387-42DF-8A2C-FECD6E8874E8}"/>
            </c:ext>
          </c:extLst>
        </c:ser>
        <c:ser>
          <c:idx val="2"/>
          <c:order val="2"/>
          <c:tx>
            <c:strRef>
              <c:f>Sheet1!$D$1</c:f>
              <c:strCache>
                <c:ptCount val="1"/>
                <c:pt idx="0">
                  <c:v>US 17%</c:v>
                </c:pt>
              </c:strCache>
            </c:strRef>
          </c:tx>
          <c:spPr>
            <a:solidFill>
              <a:schemeClr val="bg1"/>
            </a:solidFill>
            <a:ln w="19050">
              <a:noFill/>
              <a:prstDash val="sysDot"/>
            </a:ln>
            <a:effectLst/>
          </c:spPr>
          <c:invertIfNegative val="0"/>
          <c:cat>
            <c:strRef>
              <c:f>Sheet1!$A$2:$A$11</c:f>
              <c:strCache>
                <c:ptCount val="10"/>
                <c:pt idx="0">
                  <c:v>Cape May Point </c:v>
                </c:pt>
                <c:pt idx="1">
                  <c:v>Wildwood City </c:v>
                </c:pt>
                <c:pt idx="2">
                  <c:v>Woodbine Boro </c:v>
                </c:pt>
                <c:pt idx="3">
                  <c:v>West Cape May </c:v>
                </c:pt>
                <c:pt idx="4">
                  <c:v>Dennis Twp. </c:v>
                </c:pt>
                <c:pt idx="5">
                  <c:v>Cape May City </c:v>
                </c:pt>
                <c:pt idx="6">
                  <c:v>Lower Twp. </c:v>
                </c:pt>
                <c:pt idx="7">
                  <c:v>Avalon Boro </c:v>
                </c:pt>
                <c:pt idx="8">
                  <c:v>Middle Twp. </c:v>
                </c:pt>
                <c:pt idx="9">
                  <c:v>Ocean City </c:v>
                </c:pt>
              </c:strCache>
            </c:strRef>
          </c:cat>
          <c:val>
            <c:numRef>
              <c:f>Sheet1!$D$2:$D$11</c:f>
              <c:numCache>
                <c:formatCode>0%</c:formatCode>
                <c:ptCount val="10"/>
                <c:pt idx="0">
                  <c:v>0.17</c:v>
                </c:pt>
                <c:pt idx="1">
                  <c:v>0.17</c:v>
                </c:pt>
                <c:pt idx="2">
                  <c:v>0.17</c:v>
                </c:pt>
                <c:pt idx="3">
                  <c:v>0.17</c:v>
                </c:pt>
                <c:pt idx="4">
                  <c:v>0.17</c:v>
                </c:pt>
                <c:pt idx="5">
                  <c:v>0.17</c:v>
                </c:pt>
                <c:pt idx="6">
                  <c:v>0.17</c:v>
                </c:pt>
                <c:pt idx="7">
                  <c:v>0.17</c:v>
                </c:pt>
                <c:pt idx="8">
                  <c:v>0.17</c:v>
                </c:pt>
                <c:pt idx="9">
                  <c:v>0.17</c:v>
                </c:pt>
              </c:numCache>
            </c:numRef>
          </c:val>
          <c:extLst>
            <c:ext xmlns:c16="http://schemas.microsoft.com/office/drawing/2014/chart" uri="{C3380CC4-5D6E-409C-BE32-E72D297353CC}">
              <c16:uniqueId val="{00000002-9387-42DF-8A2C-FECD6E8874E8}"/>
            </c:ext>
          </c:extLst>
        </c:ser>
        <c:ser>
          <c:idx val="1"/>
          <c:order val="3"/>
          <c:tx>
            <c:strRef>
              <c:f>Sheet1!$E$1</c:f>
              <c:strCache>
                <c:ptCount val="1"/>
                <c:pt idx="0">
                  <c:v>Cape May county avg 13.6%</c:v>
                </c:pt>
              </c:strCache>
            </c:strRef>
          </c:tx>
          <c:spPr>
            <a:solidFill>
              <a:schemeClr val="bg1"/>
            </a:solidFill>
            <a:ln w="19050">
              <a:noFill/>
              <a:prstDash val="sysDot"/>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Cape May Point </c:v>
                </c:pt>
                <c:pt idx="1">
                  <c:v>Wildwood City </c:v>
                </c:pt>
                <c:pt idx="2">
                  <c:v>Woodbine Boro </c:v>
                </c:pt>
                <c:pt idx="3">
                  <c:v>West Cape May </c:v>
                </c:pt>
                <c:pt idx="4">
                  <c:v>Dennis Twp. </c:v>
                </c:pt>
                <c:pt idx="5">
                  <c:v>Cape May City </c:v>
                </c:pt>
                <c:pt idx="6">
                  <c:v>Lower Twp. </c:v>
                </c:pt>
                <c:pt idx="7">
                  <c:v>Avalon Boro </c:v>
                </c:pt>
                <c:pt idx="8">
                  <c:v>Middle Twp. </c:v>
                </c:pt>
                <c:pt idx="9">
                  <c:v>Ocean City </c:v>
                </c:pt>
              </c:strCache>
            </c:strRef>
          </c:cat>
          <c:val>
            <c:numRef>
              <c:f>Sheet1!$E$2:$E$11</c:f>
              <c:numCache>
                <c:formatCode>0%</c:formatCode>
                <c:ptCount val="10"/>
                <c:pt idx="0">
                  <c:v>0.13600000000000001</c:v>
                </c:pt>
                <c:pt idx="1">
                  <c:v>0.13600000000000001</c:v>
                </c:pt>
                <c:pt idx="2">
                  <c:v>0.13600000000000001</c:v>
                </c:pt>
                <c:pt idx="3">
                  <c:v>0.13600000000000001</c:v>
                </c:pt>
                <c:pt idx="4">
                  <c:v>0.13600000000000001</c:v>
                </c:pt>
                <c:pt idx="5">
                  <c:v>0.13600000000000001</c:v>
                </c:pt>
                <c:pt idx="6">
                  <c:v>0.13600000000000001</c:v>
                </c:pt>
                <c:pt idx="7">
                  <c:v>0.13600000000000001</c:v>
                </c:pt>
                <c:pt idx="8">
                  <c:v>0.13600000000000001</c:v>
                </c:pt>
                <c:pt idx="9">
                  <c:v>0.13600000000000001</c:v>
                </c:pt>
              </c:numCache>
            </c:numRef>
          </c:val>
          <c:extLst>
            <c:ext xmlns:c16="http://schemas.microsoft.com/office/drawing/2014/chart" uri="{C3380CC4-5D6E-409C-BE32-E72D297353CC}">
              <c16:uniqueId val="{00000001-9387-42DF-8A2C-FECD6E8874E8}"/>
            </c:ext>
          </c:extLst>
        </c:ser>
        <c:dLbls>
          <c:showLegendKey val="0"/>
          <c:showVal val="0"/>
          <c:showCatName val="0"/>
          <c:showSerName val="0"/>
          <c:showPercent val="0"/>
          <c:showBubbleSize val="0"/>
        </c:dLbls>
        <c:gapWidth val="182"/>
        <c:axId val="381852792"/>
        <c:axId val="506407464"/>
      </c:barChart>
      <c:catAx>
        <c:axId val="3818527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6407464"/>
        <c:crosses val="autoZero"/>
        <c:auto val="1"/>
        <c:lblAlgn val="ctr"/>
        <c:lblOffset val="100"/>
        <c:noMultiLvlLbl val="0"/>
      </c:catAx>
      <c:valAx>
        <c:axId val="506407464"/>
        <c:scaling>
          <c:orientation val="minMax"/>
          <c:max val="0.8"/>
        </c:scaling>
        <c:delete val="1"/>
        <c:axPos val="b"/>
        <c:numFmt formatCode="0%" sourceLinked="1"/>
        <c:majorTickMark val="out"/>
        <c:minorTickMark val="none"/>
        <c:tickLblPos val="nextTo"/>
        <c:crossAx val="381852792"/>
        <c:crosses val="autoZero"/>
        <c:crossBetween val="between"/>
      </c:valAx>
      <c:spPr>
        <a:noFill/>
        <a:ln>
          <a:noFill/>
        </a:ln>
        <a:effectLst/>
      </c:spPr>
    </c:plotArea>
    <c:legend>
      <c:legendPos val="r"/>
      <c:legendEntry>
        <c:idx val="1"/>
        <c:delete val="1"/>
      </c:legendEntry>
      <c:legendEntry>
        <c:idx val="2"/>
        <c:delete val="1"/>
      </c:legendEntry>
      <c:legendEntry>
        <c:idx val="3"/>
        <c:delete val="1"/>
      </c:legendEntry>
      <c:legendEntry>
        <c:idx val="4"/>
        <c:delete val="1"/>
      </c:legendEntry>
      <c:layout>
        <c:manualLayout>
          <c:xMode val="edge"/>
          <c:yMode val="edge"/>
          <c:x val="0.12309022231850701"/>
          <c:y val="0.90985882446512367"/>
          <c:w val="0.24198564068283859"/>
          <c:h val="7.422174500914657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'[Cape May_2020_QA_01_15_V06 (linked) (1).xlsx]0. Overview'!$A$250,'[Cape May_2020_QA_01_15_V06 (linked) (1).xlsx]0. Overview'!$A$280,'[Cape May_2020_QA_01_15_V06 (linked) (1).xlsx]0. Overview'!$A$311,'[Cape May_2020_QA_01_15_V06 (linked) (1).xlsx]0. Overview'!$A$317,'[Cape May_2020_QA_01_15_V06 (linked) (1).xlsx]0. Overview'!$A$356,'[Cape May_2020_QA_01_15_V06 (linked) (1).xlsx]0. Overview'!$A$376,'[Cape May_2020_QA_01_15_V06 (linked) (1).xlsx]0. Overview'!$A$393,'[Cape May_2020_QA_01_15_V06 (linked) (1).xlsx]0. Overview'!$A$405,'[Cape May_2020_QA_01_15_V06 (linked) (1).xlsx]0. Overview'!$A$428</c:f>
              <c:strCache>
                <c:ptCount val="9"/>
                <c:pt idx="0">
                  <c:v>Cape May</c:v>
                </c:pt>
                <c:pt idx="1">
                  <c:v>Cape May</c:v>
                </c:pt>
                <c:pt idx="2">
                  <c:v>Cape May</c:v>
                </c:pt>
                <c:pt idx="3">
                  <c:v>Cape May</c:v>
                </c:pt>
                <c:pt idx="4">
                  <c:v>Cape May</c:v>
                </c:pt>
                <c:pt idx="5">
                  <c:v>Cape May</c:v>
                </c:pt>
                <c:pt idx="6">
                  <c:v>Cape May</c:v>
                </c:pt>
                <c:pt idx="7">
                  <c:v>Cape May</c:v>
                </c:pt>
                <c:pt idx="8">
                  <c:v>Cape May</c:v>
                </c:pt>
              </c:strCache>
            </c:strRef>
          </c:cat>
          <c:val>
            <c:numRef>
              <c:f>'[Cape May_2020_QA_01_15_V06 (linked) (1).xlsx]0. Overview'!$C$250,'[Cape May_2020_QA_01_15_V06 (linked) (1).xlsx]0. Overview'!$C$280,'[Cape May_2020_QA_01_15_V06 (linked) (1).xlsx]0. Overview'!$C$311,'[Cape May_2020_QA_01_15_V06 (linked) (1).xlsx]0. Overview'!$C$317,'[Cape May_2020_QA_01_15_V06 (linked) (1).xlsx]0. Overview'!$C$356,'[Cape May_2020_QA_01_15_V06 (linked) (1).xlsx]0. Overview'!$C$376,'[Cape May_2020_QA_01_15_V06 (linked) (1).xlsx]0. Overview'!$C$393,'[Cape May_2020_QA_01_15_V06 (linked) (1).xlsx]0. Overview'!$C$405,'[Cape May_2020_QA_01_15_V06 (linked) (1).xlsx]0. Overview'!$C$428</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FCB1-477E-A7EC-68D676C12961}"/>
            </c:ext>
          </c:extLst>
        </c:ser>
        <c:dLbls>
          <c:showLegendKey val="0"/>
          <c:showVal val="0"/>
          <c:showCatName val="0"/>
          <c:showSerName val="0"/>
          <c:showPercent val="0"/>
          <c:showBubbleSize val="0"/>
        </c:dLbls>
        <c:gapWidth val="150"/>
        <c:overlap val="100"/>
        <c:axId val="629795408"/>
        <c:axId val="629799720"/>
      </c:barChart>
      <c:barChart>
        <c:barDir val="bar"/>
        <c:grouping val="stacked"/>
        <c:varyColors val="0"/>
        <c:ser>
          <c:idx val="2"/>
          <c:order val="1"/>
          <c:spPr>
            <a:noFill/>
            <a:ln>
              <a:noFill/>
            </a:ln>
            <a:effectLst/>
          </c:spPr>
          <c:invertIfNegative val="0"/>
          <c:cat>
            <c:strRef>
              <c:f>'[Cape May_2020_QA_01_15_V06 (linked) (1).xlsx]0. Overview'!$A$250,'[Cape May_2020_QA_01_15_V06 (linked) (1).xlsx]0. Overview'!$A$280,'[Cape May_2020_QA_01_15_V06 (linked) (1).xlsx]0. Overview'!$A$311,'[Cape May_2020_QA_01_15_V06 (linked) (1).xlsx]0. Overview'!$A$317,'[Cape May_2020_QA_01_15_V06 (linked) (1).xlsx]0. Overview'!$A$356,'[Cape May_2020_QA_01_15_V06 (linked) (1).xlsx]0. Overview'!$A$376,'[Cape May_2020_QA_01_15_V06 (linked) (1).xlsx]0. Overview'!$A$393,'[Cape May_2020_QA_01_15_V06 (linked) (1).xlsx]0. Overview'!$A$405,'[Cape May_2020_QA_01_15_V06 (linked) (1).xlsx]0. Overview'!$A$428</c:f>
              <c:strCache>
                <c:ptCount val="9"/>
                <c:pt idx="0">
                  <c:v>Cape May</c:v>
                </c:pt>
                <c:pt idx="1">
                  <c:v>Cape May</c:v>
                </c:pt>
                <c:pt idx="2">
                  <c:v>Cape May</c:v>
                </c:pt>
                <c:pt idx="3">
                  <c:v>Cape May</c:v>
                </c:pt>
                <c:pt idx="4">
                  <c:v>Cape May</c:v>
                </c:pt>
                <c:pt idx="5">
                  <c:v>Cape May</c:v>
                </c:pt>
                <c:pt idx="6">
                  <c:v>Cape May</c:v>
                </c:pt>
                <c:pt idx="7">
                  <c:v>Cape May</c:v>
                </c:pt>
                <c:pt idx="8">
                  <c:v>Cape May</c:v>
                </c:pt>
              </c:strCache>
            </c:strRef>
          </c:cat>
          <c:val>
            <c:numRef>
              <c:f>'[Cape May_2020_QA_01_15_V06 (linked) (1).xlsx]0. Overview'!$D$250,'[Cape May_2020_QA_01_15_V06 (linked) (1).xlsx]0. Overview'!$D$280,'[Cape May_2020_QA_01_15_V06 (linked) (1).xlsx]0. Overview'!$D$311,'[Cape May_2020_QA_01_15_V06 (linked) (1).xlsx]0. Overview'!$D$317,'[Cape May_2020_QA_01_15_V06 (linked) (1).xlsx]0. Overview'!$D$356,'[Cape May_2020_QA_01_15_V06 (linked) (1).xlsx]0. Overview'!$D$376,'[Cape May_2020_QA_01_15_V06 (linked) (1).xlsx]0. Overview'!$D$393,'[Cape May_2020_QA_01_15_V06 (linked) (1).xlsx]0. Overview'!$D$405,'[Cape May_2020_QA_01_15_V06 (linked) (1).xlsx]0. Overview'!$D$428</c:f>
              <c:numCache>
                <c:formatCode>General</c:formatCode>
                <c:ptCount val="9"/>
                <c:pt idx="0">
                  <c:v>17.875</c:v>
                </c:pt>
                <c:pt idx="1">
                  <c:v>9.875</c:v>
                </c:pt>
                <c:pt idx="2">
                  <c:v>0.875</c:v>
                </c:pt>
                <c:pt idx="3">
                  <c:v>16.875</c:v>
                </c:pt>
                <c:pt idx="4">
                  <c:v>0.875</c:v>
                </c:pt>
                <c:pt idx="5">
                  <c:v>2.875</c:v>
                </c:pt>
                <c:pt idx="6">
                  <c:v>7.875</c:v>
                </c:pt>
                <c:pt idx="7">
                  <c:v>19.875</c:v>
                </c:pt>
                <c:pt idx="8">
                  <c:v>18.875</c:v>
                </c:pt>
              </c:numCache>
            </c:numRef>
          </c:val>
          <c:extLst>
            <c:ext xmlns:c16="http://schemas.microsoft.com/office/drawing/2014/chart" uri="{C3380CC4-5D6E-409C-BE32-E72D297353CC}">
              <c16:uniqueId val="{00000001-FCB1-477E-A7EC-68D676C12961}"/>
            </c:ext>
          </c:extLst>
        </c:ser>
        <c:ser>
          <c:idx val="3"/>
          <c:order val="2"/>
          <c:spPr>
            <a:solidFill>
              <a:schemeClr val="bg2">
                <a:lumMod val="75000"/>
              </a:schemeClr>
            </a:solidFill>
            <a:ln>
              <a:solidFill>
                <a:schemeClr val="tx1"/>
              </a:solidFill>
            </a:ln>
            <a:effectLst/>
          </c:spPr>
          <c:invertIfNegative val="0"/>
          <c:cat>
            <c:strRef>
              <c:f>'[Cape May_2020_QA_01_15_V06 (linked) (1).xlsx]0. Overview'!$A$250,'[Cape May_2020_QA_01_15_V06 (linked) (1).xlsx]0. Overview'!$A$280,'[Cape May_2020_QA_01_15_V06 (linked) (1).xlsx]0. Overview'!$A$311,'[Cape May_2020_QA_01_15_V06 (linked) (1).xlsx]0. Overview'!$A$317,'[Cape May_2020_QA_01_15_V06 (linked) (1).xlsx]0. Overview'!$A$356,'[Cape May_2020_QA_01_15_V06 (linked) (1).xlsx]0. Overview'!$A$376,'[Cape May_2020_QA_01_15_V06 (linked) (1).xlsx]0. Overview'!$A$393,'[Cape May_2020_QA_01_15_V06 (linked) (1).xlsx]0. Overview'!$A$405,'[Cape May_2020_QA_01_15_V06 (linked) (1).xlsx]0. Overview'!$A$428</c:f>
              <c:strCache>
                <c:ptCount val="9"/>
                <c:pt idx="0">
                  <c:v>Cape May</c:v>
                </c:pt>
                <c:pt idx="1">
                  <c:v>Cape May</c:v>
                </c:pt>
                <c:pt idx="2">
                  <c:v>Cape May</c:v>
                </c:pt>
                <c:pt idx="3">
                  <c:v>Cape May</c:v>
                </c:pt>
                <c:pt idx="4">
                  <c:v>Cape May</c:v>
                </c:pt>
                <c:pt idx="5">
                  <c:v>Cape May</c:v>
                </c:pt>
                <c:pt idx="6">
                  <c:v>Cape May</c:v>
                </c:pt>
                <c:pt idx="7">
                  <c:v>Cape May</c:v>
                </c:pt>
                <c:pt idx="8">
                  <c:v>Cape May</c:v>
                </c:pt>
              </c:strCache>
            </c:strRef>
          </c:cat>
          <c:val>
            <c:numRef>
              <c:f>'[Cape May_2020_QA_01_15_V06 (linked) (1).xlsx]0. Overview'!$E$250,'[Cape May_2020_QA_01_15_V06 (linked) (1).xlsx]0. Overview'!$E$280,'[Cape May_2020_QA_01_15_V06 (linked) (1).xlsx]0. Overview'!$E$311,'[Cape May_2020_QA_01_15_V06 (linked) (1).xlsx]0. Overview'!$E$317,'[Cape May_2020_QA_01_15_V06 (linked) (1).xlsx]0. Overview'!$E$356,'[Cape May_2020_QA_01_15_V06 (linked) (1).xlsx]0. Overview'!$E$376,'[Cape May_2020_QA_01_15_V06 (linked) (1).xlsx]0. Overview'!$E$393,'[Cape May_2020_QA_01_15_V06 (linked) (1).xlsx]0. Overview'!$E$405,'[Cape May_2020_QA_01_15_V06 (linked) (1).xlsx]0. Overview'!$E$428</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FCB1-477E-A7EC-68D676C12961}"/>
            </c:ext>
          </c:extLst>
        </c:ser>
        <c:dLbls>
          <c:showLegendKey val="0"/>
          <c:showVal val="0"/>
          <c:showCatName val="0"/>
          <c:showSerName val="0"/>
          <c:showPercent val="0"/>
          <c:showBubbleSize val="0"/>
        </c:dLbls>
        <c:gapWidth val="50"/>
        <c:overlap val="100"/>
        <c:axId val="629795016"/>
        <c:axId val="629798544"/>
      </c:barChart>
      <c:catAx>
        <c:axId val="629795408"/>
        <c:scaling>
          <c:orientation val="maxMin"/>
        </c:scaling>
        <c:delete val="1"/>
        <c:axPos val="l"/>
        <c:numFmt formatCode="General" sourceLinked="1"/>
        <c:majorTickMark val="none"/>
        <c:minorTickMark val="none"/>
        <c:tickLblPos val="nextTo"/>
        <c:crossAx val="629799720"/>
        <c:crosses val="autoZero"/>
        <c:auto val="1"/>
        <c:lblAlgn val="ctr"/>
        <c:lblOffset val="100"/>
        <c:noMultiLvlLbl val="0"/>
      </c:catAx>
      <c:valAx>
        <c:axId val="629799720"/>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29795408"/>
        <c:crosses val="autoZero"/>
        <c:crossBetween val="between"/>
      </c:valAx>
      <c:valAx>
        <c:axId val="629798544"/>
        <c:scaling>
          <c:orientation val="minMax"/>
          <c:max val="22"/>
          <c:min val="0"/>
        </c:scaling>
        <c:delete val="1"/>
        <c:axPos val="b"/>
        <c:numFmt formatCode="General" sourceLinked="1"/>
        <c:majorTickMark val="out"/>
        <c:minorTickMark val="none"/>
        <c:tickLblPos val="nextTo"/>
        <c:crossAx val="629795016"/>
        <c:crosses val="max"/>
        <c:crossBetween val="between"/>
      </c:valAx>
      <c:catAx>
        <c:axId val="629795016"/>
        <c:scaling>
          <c:orientation val="maxMin"/>
        </c:scaling>
        <c:delete val="1"/>
        <c:axPos val="r"/>
        <c:numFmt formatCode="General" sourceLinked="1"/>
        <c:majorTickMark val="out"/>
        <c:minorTickMark val="none"/>
        <c:tickLblPos val="nextTo"/>
        <c:crossAx val="629798544"/>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Cape May</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0"/>
              <c:layout>
                <c:manualLayout>
                  <c:x val="2.0080321285140562E-2"/>
                  <c:y val="-2.316602492673402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71D-4CBD-B4A3-29AB7ABBFF98}"/>
                </c:ext>
              </c:extLst>
            </c:dLbl>
            <c:dLbl>
              <c:idx val="5"/>
              <c:layout>
                <c:manualLayout>
                  <c:x val="-4.0160642570281121E-3"/>
                  <c:y val="2.60617780425757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71D-4CBD-B4A3-29AB7ABBFF98}"/>
                </c:ext>
              </c:extLst>
            </c:dLbl>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1127</c:v>
                </c:pt>
                <c:pt idx="1">
                  <c:v>939</c:v>
                </c:pt>
                <c:pt idx="2">
                  <c:v>1437</c:v>
                </c:pt>
                <c:pt idx="3">
                  <c:v>1223</c:v>
                </c:pt>
                <c:pt idx="4">
                  <c:v>1078</c:v>
                </c:pt>
                <c:pt idx="5">
                  <c:v>833</c:v>
                </c:pt>
                <c:pt idx="6">
                  <c:v>1026</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5">
                  <c:v>92286</c:v>
                </c:pt>
                <c:pt idx="6">
                  <c:v>92937</c:v>
                </c:pt>
                <c:pt idx="7">
                  <c:v>93158</c:v>
                </c:pt>
                <c:pt idx="8">
                  <c:v>94171</c:v>
                </c:pt>
                <c:pt idx="9">
                  <c:v>94533</c:v>
                </c:pt>
                <c:pt idx="10">
                  <c:v>94960</c:v>
                </c:pt>
                <c:pt idx="11">
                  <c:v>95493</c:v>
                </c:pt>
                <c:pt idx="12">
                  <c:v>97494</c:v>
                </c:pt>
                <c:pt idx="13">
                  <c:v>98043</c:v>
                </c:pt>
                <c:pt idx="14">
                  <c:v>100814</c:v>
                </c:pt>
                <c:pt idx="15">
                  <c:v>101370</c:v>
                </c:pt>
                <c:pt idx="16">
                  <c:v>101927</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4">
                  <c:v>91949</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506408640"/>
        <c:axId val="506409032"/>
      </c:barChart>
      <c:catAx>
        <c:axId val="5064086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6409032"/>
        <c:crosses val="autoZero"/>
        <c:auto val="1"/>
        <c:lblAlgn val="ctr"/>
        <c:lblOffset val="100"/>
        <c:noMultiLvlLbl val="0"/>
      </c:catAx>
      <c:valAx>
        <c:axId val="506409032"/>
        <c:scaling>
          <c:orientation val="minMax"/>
        </c:scaling>
        <c:delete val="1"/>
        <c:axPos val="b"/>
        <c:numFmt formatCode="&quot;$&quot;#,##0_);[Red]\(&quot;$&quot;#,##0\)" sourceLinked="1"/>
        <c:majorTickMark val="none"/>
        <c:minorTickMark val="none"/>
        <c:tickLblPos val="nextTo"/>
        <c:crossAx val="506408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_("$"* #,##0_);_("$"* \(#,##0\);_("$"* "-"??_);_(@_)</c:formatCode>
                <c:ptCount val="5"/>
                <c:pt idx="0">
                  <c:v>56494</c:v>
                </c:pt>
                <c:pt idx="1">
                  <c:v>57394</c:v>
                </c:pt>
                <c:pt idx="2">
                  <c:v>57637</c:v>
                </c:pt>
                <c:pt idx="3">
                  <c:v>59338</c:v>
                </c:pt>
                <c:pt idx="4">
                  <c:v>62332</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62908464"/>
        <c:axId val="362908856"/>
      </c:lineChart>
      <c:catAx>
        <c:axId val="362908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62908856"/>
        <c:crosses val="autoZero"/>
        <c:auto val="1"/>
        <c:lblAlgn val="ctr"/>
        <c:lblOffset val="100"/>
        <c:noMultiLvlLbl val="0"/>
      </c:catAx>
      <c:valAx>
        <c:axId val="362908856"/>
        <c:scaling>
          <c:orientation val="minMax"/>
        </c:scaling>
        <c:delete val="1"/>
        <c:axPos val="l"/>
        <c:numFmt formatCode="_(&quot;$&quot;* #,##0_);_(&quot;$&quot;* \(#,##0\);_(&quot;$&quot;* &quot;-&quot;??_);_(@_)" sourceLinked="1"/>
        <c:majorTickMark val="out"/>
        <c:minorTickMark val="none"/>
        <c:tickLblPos val="nextTo"/>
        <c:crossAx val="3629084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Sheet1!$B$2:$B$22</c:f>
              <c:numCache>
                <c:formatCode>_("$"* #,##0_);_("$"* \(#,##0\);_("$"* "-"??_);_(@_)</c:formatCode>
                <c:ptCount val="21"/>
                <c:pt idx="0">
                  <c:v>50000</c:v>
                </c:pt>
                <c:pt idx="1">
                  <c:v>57365</c:v>
                </c:pt>
                <c:pt idx="2">
                  <c:v>57514</c:v>
                </c:pt>
                <c:pt idx="4">
                  <c:v>62681</c:v>
                </c:pt>
                <c:pt idx="5">
                  <c:v>63339</c:v>
                </c:pt>
                <c:pt idx="6">
                  <c:v>63934</c:v>
                </c:pt>
                <c:pt idx="7">
                  <c:v>65037</c:v>
                </c:pt>
                <c:pt idx="8">
                  <c:v>65771</c:v>
                </c:pt>
                <c:pt idx="9">
                  <c:v>73376</c:v>
                </c:pt>
                <c:pt idx="10">
                  <c:v>75500</c:v>
                </c:pt>
                <c:pt idx="11">
                  <c:v>77027</c:v>
                </c:pt>
                <c:pt idx="12">
                  <c:v>81489</c:v>
                </c:pt>
                <c:pt idx="13">
                  <c:v>82839</c:v>
                </c:pt>
                <c:pt idx="14">
                  <c:v>83133</c:v>
                </c:pt>
                <c:pt idx="15">
                  <c:v>89238</c:v>
                </c:pt>
                <c:pt idx="16">
                  <c:v>91572</c:v>
                </c:pt>
                <c:pt idx="17">
                  <c:v>91807</c:v>
                </c:pt>
                <c:pt idx="18">
                  <c:v>106046</c:v>
                </c:pt>
                <c:pt idx="19">
                  <c:v>107034</c:v>
                </c:pt>
                <c:pt idx="20">
                  <c:v>110969</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Sheet1!$C$2:$C$22</c:f>
              <c:numCache>
                <c:formatCode>General</c:formatCode>
                <c:ptCount val="21"/>
                <c:pt idx="3" formatCode="_(&quot;$&quot;* #,##0_);_(&quot;$&quot;* \(#,##0\);_(&quot;$&quot;* &quot;-&quot;??_);_(@_)">
                  <c:v>62332</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$76,475</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Sheet1!$D$2:$D$22</c:f>
              <c:numCache>
                <c:formatCode>_("$"* #,##0_);_("$"* \(#,##0\);_("$"* "-"??_);_(@_)</c:formatCode>
                <c:ptCount val="21"/>
                <c:pt idx="0">
                  <c:v>76475</c:v>
                </c:pt>
                <c:pt idx="1">
                  <c:v>76475</c:v>
                </c:pt>
                <c:pt idx="2">
                  <c:v>76475</c:v>
                </c:pt>
                <c:pt idx="3">
                  <c:v>76475</c:v>
                </c:pt>
                <c:pt idx="4">
                  <c:v>76475</c:v>
                </c:pt>
                <c:pt idx="5">
                  <c:v>76475</c:v>
                </c:pt>
                <c:pt idx="6">
                  <c:v>76475</c:v>
                </c:pt>
                <c:pt idx="7">
                  <c:v>76475</c:v>
                </c:pt>
                <c:pt idx="8">
                  <c:v>76475</c:v>
                </c:pt>
                <c:pt idx="9">
                  <c:v>76475</c:v>
                </c:pt>
                <c:pt idx="10">
                  <c:v>76475</c:v>
                </c:pt>
                <c:pt idx="11">
                  <c:v>76475</c:v>
                </c:pt>
                <c:pt idx="12">
                  <c:v>76475</c:v>
                </c:pt>
                <c:pt idx="13">
                  <c:v>76475</c:v>
                </c:pt>
                <c:pt idx="14">
                  <c:v>76475</c:v>
                </c:pt>
                <c:pt idx="15">
                  <c:v>76475</c:v>
                </c:pt>
                <c:pt idx="16">
                  <c:v>76475</c:v>
                </c:pt>
                <c:pt idx="17">
                  <c:v>76475</c:v>
                </c:pt>
                <c:pt idx="18">
                  <c:v>76475</c:v>
                </c:pt>
                <c:pt idx="19">
                  <c:v>76475</c:v>
                </c:pt>
                <c:pt idx="20">
                  <c:v>76475</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$57,652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Sheet1!$E$2:$E$22</c:f>
              <c:numCache>
                <c:formatCode>_("$"* #,##0_);_("$"* \(#,##0\);_("$"* "-"??_);_(@_)</c:formatCode>
                <c:ptCount val="21"/>
                <c:pt idx="0">
                  <c:v>57652</c:v>
                </c:pt>
                <c:pt idx="1">
                  <c:v>57652</c:v>
                </c:pt>
                <c:pt idx="2">
                  <c:v>57652</c:v>
                </c:pt>
                <c:pt idx="3">
                  <c:v>57652</c:v>
                </c:pt>
                <c:pt idx="4">
                  <c:v>57652</c:v>
                </c:pt>
                <c:pt idx="5">
                  <c:v>57652</c:v>
                </c:pt>
                <c:pt idx="6">
                  <c:v>57652</c:v>
                </c:pt>
                <c:pt idx="7">
                  <c:v>57652</c:v>
                </c:pt>
                <c:pt idx="8">
                  <c:v>57652</c:v>
                </c:pt>
                <c:pt idx="9">
                  <c:v>57652</c:v>
                </c:pt>
                <c:pt idx="10">
                  <c:v>57652</c:v>
                </c:pt>
                <c:pt idx="11">
                  <c:v>57652</c:v>
                </c:pt>
                <c:pt idx="12">
                  <c:v>57652</c:v>
                </c:pt>
                <c:pt idx="13">
                  <c:v>57652</c:v>
                </c:pt>
                <c:pt idx="14">
                  <c:v>57652</c:v>
                </c:pt>
                <c:pt idx="15">
                  <c:v>57652</c:v>
                </c:pt>
                <c:pt idx="16">
                  <c:v>57652</c:v>
                </c:pt>
                <c:pt idx="17">
                  <c:v>57652</c:v>
                </c:pt>
                <c:pt idx="18">
                  <c:v>57652</c:v>
                </c:pt>
                <c:pt idx="19">
                  <c:v>57652</c:v>
                </c:pt>
                <c:pt idx="20">
                  <c:v>57652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62909640"/>
        <c:axId val="510125832"/>
      </c:barChart>
      <c:catAx>
        <c:axId val="3629096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125832"/>
        <c:crosses val="autoZero"/>
        <c:auto val="1"/>
        <c:lblAlgn val="ctr"/>
        <c:lblOffset val="100"/>
        <c:noMultiLvlLbl val="0"/>
      </c:catAx>
      <c:valAx>
        <c:axId val="510125832"/>
        <c:scaling>
          <c:orientation val="minMax"/>
        </c:scaling>
        <c:delete val="1"/>
        <c:axPos val="b"/>
        <c:numFmt formatCode="_(&quot;$&quot;* #,##0_);_(&quot;$&quot;* \(#,##0\);_(&quot;$&quot;* &quot;-&quot;??_);_(@_)" sourceLinked="1"/>
        <c:majorTickMark val="none"/>
        <c:minorTickMark val="none"/>
        <c:tickLblPos val="nextTo"/>
        <c:crossAx val="362909640"/>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50865062154859086"/>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Wildwood City </c:v>
                </c:pt>
                <c:pt idx="1">
                  <c:v>Woodbine Boro </c:v>
                </c:pt>
                <c:pt idx="2">
                  <c:v>North Wildwood </c:v>
                </c:pt>
                <c:pt idx="3">
                  <c:v>Cape May Point </c:v>
                </c:pt>
                <c:pt idx="4">
                  <c:v>West Wildwood </c:v>
                </c:pt>
                <c:pt idx="5">
                  <c:v>Cape May City </c:v>
                </c:pt>
                <c:pt idx="6">
                  <c:v>Wildwood Crest </c:v>
                </c:pt>
                <c:pt idx="7">
                  <c:v>Lower Twp. </c:v>
                </c:pt>
                <c:pt idx="8">
                  <c:v>West Cape May </c:v>
                </c:pt>
                <c:pt idx="9">
                  <c:v>Middle Twp. </c:v>
                </c:pt>
              </c:strCache>
            </c:strRef>
          </c:cat>
          <c:val>
            <c:numRef>
              <c:f>Sheet1!$B$2:$B$11</c:f>
              <c:numCache>
                <c:formatCode>_("$"* #,##0_);_("$"* \(#,##0\);_("$"* "-"??_);_(@_)</c:formatCode>
                <c:ptCount val="10"/>
                <c:pt idx="0">
                  <c:v>29945</c:v>
                </c:pt>
                <c:pt idx="1">
                  <c:v>41111</c:v>
                </c:pt>
                <c:pt idx="2">
                  <c:v>45629</c:v>
                </c:pt>
                <c:pt idx="3">
                  <c:v>46964</c:v>
                </c:pt>
                <c:pt idx="4">
                  <c:v>52396</c:v>
                </c:pt>
                <c:pt idx="5">
                  <c:v>58958</c:v>
                </c:pt>
                <c:pt idx="6">
                  <c:v>59436</c:v>
                </c:pt>
                <c:pt idx="7">
                  <c:v>60234</c:v>
                </c:pt>
                <c:pt idx="8">
                  <c:v>61250</c:v>
                </c:pt>
                <c:pt idx="9">
                  <c:v>62249</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Cape May median $62,332</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Wildwood City </c:v>
                </c:pt>
                <c:pt idx="1">
                  <c:v>Woodbine Boro </c:v>
                </c:pt>
                <c:pt idx="2">
                  <c:v>North Wildwood </c:v>
                </c:pt>
                <c:pt idx="3">
                  <c:v>Cape May Point </c:v>
                </c:pt>
                <c:pt idx="4">
                  <c:v>West Wildwood </c:v>
                </c:pt>
                <c:pt idx="5">
                  <c:v>Cape May City </c:v>
                </c:pt>
                <c:pt idx="6">
                  <c:v>Wildwood Crest </c:v>
                </c:pt>
                <c:pt idx="7">
                  <c:v>Lower Twp. </c:v>
                </c:pt>
                <c:pt idx="8">
                  <c:v>West Cape May </c:v>
                </c:pt>
                <c:pt idx="9">
                  <c:v>Middle Twp. </c:v>
                </c:pt>
              </c:strCache>
            </c:strRef>
          </c:cat>
          <c:val>
            <c:numRef>
              <c:f>Sheet1!$C$2:$C$11</c:f>
              <c:numCache>
                <c:formatCode>"$"#,##0</c:formatCode>
                <c:ptCount val="10"/>
                <c:pt idx="0">
                  <c:v>62332</c:v>
                </c:pt>
                <c:pt idx="1">
                  <c:v>62332</c:v>
                </c:pt>
                <c:pt idx="2">
                  <c:v>62332</c:v>
                </c:pt>
                <c:pt idx="3">
                  <c:v>62332</c:v>
                </c:pt>
                <c:pt idx="4">
                  <c:v>62332</c:v>
                </c:pt>
                <c:pt idx="5">
                  <c:v>62332</c:v>
                </c:pt>
                <c:pt idx="6">
                  <c:v>62332</c:v>
                </c:pt>
                <c:pt idx="7">
                  <c:v>62332</c:v>
                </c:pt>
                <c:pt idx="8">
                  <c:v>62332</c:v>
                </c:pt>
                <c:pt idx="9">
                  <c:v>62332</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510126224"/>
        <c:axId val="510126616"/>
      </c:barChart>
      <c:catAx>
        <c:axId val="510126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126616"/>
        <c:crosses val="autoZero"/>
        <c:auto val="1"/>
        <c:lblAlgn val="ctr"/>
        <c:lblOffset val="100"/>
        <c:noMultiLvlLbl val="0"/>
      </c:catAx>
      <c:valAx>
        <c:axId val="510126616"/>
        <c:scaling>
          <c:orientation val="minMax"/>
        </c:scaling>
        <c:delete val="1"/>
        <c:axPos val="b"/>
        <c:numFmt formatCode="_(&quot;$&quot;* #,##0_);_(&quot;$&quot;* \(#,##0\);_(&quot;$&quot;* &quot;-&quot;??_);_(@_)" sourceLinked="1"/>
        <c:majorTickMark val="none"/>
        <c:minorTickMark val="none"/>
        <c:tickLblPos val="nextTo"/>
        <c:crossAx val="510126224"/>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4853628082594583"/>
          <c:y val="0.95125178787886766"/>
          <c:w val="0.17541130557032056"/>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Sheet1!$B$2:$B$22</c:f>
              <c:numCache>
                <c:formatCode>0%</c:formatCode>
                <c:ptCount val="21"/>
                <c:pt idx="0">
                  <c:v>0.13</c:v>
                </c:pt>
                <c:pt idx="1">
                  <c:v>0.14000000000000001</c:v>
                </c:pt>
                <c:pt idx="2">
                  <c:v>0.14000000000000001</c:v>
                </c:pt>
                <c:pt idx="3">
                  <c:v>0.14000000000000001</c:v>
                </c:pt>
                <c:pt idx="4">
                  <c:v>0.15</c:v>
                </c:pt>
                <c:pt idx="5">
                  <c:v>0.15</c:v>
                </c:pt>
                <c:pt idx="6">
                  <c:v>0.15</c:v>
                </c:pt>
                <c:pt idx="7">
                  <c:v>0.16</c:v>
                </c:pt>
                <c:pt idx="8">
                  <c:v>0.17</c:v>
                </c:pt>
                <c:pt idx="9">
                  <c:v>0.17</c:v>
                </c:pt>
                <c:pt idx="10">
                  <c:v>0.18</c:v>
                </c:pt>
                <c:pt idx="11">
                  <c:v>0.19</c:v>
                </c:pt>
                <c:pt idx="12">
                  <c:v>0.19</c:v>
                </c:pt>
                <c:pt idx="13">
                  <c:v>0.2</c:v>
                </c:pt>
                <c:pt idx="15">
                  <c:v>0.21</c:v>
                </c:pt>
                <c:pt idx="16">
                  <c:v>0.22</c:v>
                </c:pt>
                <c:pt idx="17">
                  <c:v>0.23</c:v>
                </c:pt>
                <c:pt idx="18">
                  <c:v>0.23</c:v>
                </c:pt>
                <c:pt idx="19">
                  <c:v>0.25</c:v>
                </c:pt>
                <c:pt idx="20">
                  <c:v>0.26</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Sheet1!$C$2:$C$22</c:f>
              <c:numCache>
                <c:formatCode>General</c:formatCode>
                <c:ptCount val="21"/>
                <c:pt idx="14">
                  <c:v>0.2</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19%</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Sheet1!$D$2:$D$22</c:f>
              <c:numCache>
                <c:formatCode>0%</c:formatCode>
                <c:ptCount val="21"/>
                <c:pt idx="0">
                  <c:v>0.19</c:v>
                </c:pt>
                <c:pt idx="1">
                  <c:v>0.19</c:v>
                </c:pt>
                <c:pt idx="2">
                  <c:v>0.19</c:v>
                </c:pt>
                <c:pt idx="3">
                  <c:v>0.19</c:v>
                </c:pt>
                <c:pt idx="4">
                  <c:v>0.19</c:v>
                </c:pt>
                <c:pt idx="5">
                  <c:v>0.19</c:v>
                </c:pt>
                <c:pt idx="6">
                  <c:v>0.19</c:v>
                </c:pt>
                <c:pt idx="7">
                  <c:v>0.19</c:v>
                </c:pt>
                <c:pt idx="8">
                  <c:v>0.19</c:v>
                </c:pt>
                <c:pt idx="9">
                  <c:v>0.19</c:v>
                </c:pt>
                <c:pt idx="10">
                  <c:v>0.19</c:v>
                </c:pt>
                <c:pt idx="11">
                  <c:v>0.19</c:v>
                </c:pt>
                <c:pt idx="12">
                  <c:v>0.19</c:v>
                </c:pt>
                <c:pt idx="13">
                  <c:v>0.19</c:v>
                </c:pt>
                <c:pt idx="14">
                  <c:v>0.19</c:v>
                </c:pt>
                <c:pt idx="15">
                  <c:v>0.19</c:v>
                </c:pt>
                <c:pt idx="16">
                  <c:v>0.19</c:v>
                </c:pt>
                <c:pt idx="17">
                  <c:v>0.19</c:v>
                </c:pt>
                <c:pt idx="18">
                  <c:v>0.19</c:v>
                </c:pt>
                <c:pt idx="19">
                  <c:v>0.19</c:v>
                </c:pt>
                <c:pt idx="20">
                  <c:v>0.19</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510127400"/>
        <c:axId val="162586592"/>
      </c:barChart>
      <c:catAx>
        <c:axId val="5101274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2586592"/>
        <c:crosses val="autoZero"/>
        <c:auto val="1"/>
        <c:lblAlgn val="ctr"/>
        <c:lblOffset val="100"/>
        <c:noMultiLvlLbl val="0"/>
      </c:catAx>
      <c:valAx>
        <c:axId val="162586592"/>
        <c:scaling>
          <c:orientation val="minMax"/>
        </c:scaling>
        <c:delete val="1"/>
        <c:axPos val="b"/>
        <c:numFmt formatCode="0%" sourceLinked="1"/>
        <c:majorTickMark val="none"/>
        <c:minorTickMark val="none"/>
        <c:tickLblPos val="nextTo"/>
        <c:crossAx val="51012740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91301673228347"/>
          <c:y val="0.926747717032635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0%</c:formatCode>
                <c:ptCount val="6"/>
                <c:pt idx="0">
                  <c:v>0.22</c:v>
                </c:pt>
                <c:pt idx="1">
                  <c:v>0.23</c:v>
                </c:pt>
                <c:pt idx="2">
                  <c:v>0.23</c:v>
                </c:pt>
                <c:pt idx="3">
                  <c:v>0.23</c:v>
                </c:pt>
                <c:pt idx="4">
                  <c:v>0.21</c:v>
                </c:pt>
                <c:pt idx="5">
                  <c:v>0.21</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162587376"/>
        <c:axId val="162587768"/>
      </c:lineChart>
      <c:catAx>
        <c:axId val="162587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2587768"/>
        <c:crosses val="autoZero"/>
        <c:auto val="1"/>
        <c:lblAlgn val="ctr"/>
        <c:lblOffset val="100"/>
        <c:noMultiLvlLbl val="0"/>
      </c:catAx>
      <c:valAx>
        <c:axId val="162587768"/>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62587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021161417322831E-2"/>
          <c:y val="0.12151509031098547"/>
          <c:w val="0.90879133858267713"/>
          <c:h val="0.74781404912978777"/>
        </c:manualLayout>
      </c:layout>
      <c:lineChart>
        <c:grouping val="standard"/>
        <c:varyColors val="0"/>
        <c:ser>
          <c:idx val="0"/>
          <c:order val="0"/>
          <c:tx>
            <c:strRef>
              <c:f>Sheet1!$A$2</c:f>
              <c:strCache>
                <c:ptCount val="1"/>
                <c:pt idx="0">
                  <c:v>United States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Sheet1!$B$2:$D$2</c:f>
              <c:numCache>
                <c:formatCode>0.0%</c:formatCode>
                <c:ptCount val="3"/>
                <c:pt idx="0">
                  <c:v>0.13400000000000001</c:v>
                </c:pt>
                <c:pt idx="1">
                  <c:v>0.129</c:v>
                </c:pt>
                <c:pt idx="2">
                  <c:v>0.125</c:v>
                </c:pt>
              </c:numCache>
            </c:numRef>
          </c:val>
          <c:smooth val="0"/>
          <c:extLst>
            <c:ext xmlns:c16="http://schemas.microsoft.com/office/drawing/2014/chart" uri="{C3380CC4-5D6E-409C-BE32-E72D297353CC}">
              <c16:uniqueId val="{00000000-7AB3-43F2-9DD7-B891C4188A27}"/>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Sheet1!$B$3:$D$3</c:f>
              <c:numCache>
                <c:formatCode>0.0%</c:formatCode>
                <c:ptCount val="3"/>
                <c:pt idx="0">
                  <c:v>0.108</c:v>
                </c:pt>
                <c:pt idx="1">
                  <c:v>0.10299999999999999</c:v>
                </c:pt>
                <c:pt idx="2">
                  <c:v>9.6000000000000002E-2</c:v>
                </c:pt>
              </c:numCache>
            </c:numRef>
          </c:val>
          <c:smooth val="0"/>
          <c:extLst>
            <c:ext xmlns:c16="http://schemas.microsoft.com/office/drawing/2014/chart" uri="{C3380CC4-5D6E-409C-BE32-E72D297353CC}">
              <c16:uniqueId val="{00000001-7AB3-43F2-9DD7-B891C4188A27}"/>
            </c:ext>
          </c:extLst>
        </c:ser>
        <c:ser>
          <c:idx val="2"/>
          <c:order val="2"/>
          <c:tx>
            <c:strRef>
              <c:f>Sheet1!$A$4</c:f>
              <c:strCache>
                <c:ptCount val="1"/>
                <c:pt idx="0">
                  <c:v>Cape May</c:v>
                </c:pt>
              </c:strCache>
            </c:strRef>
          </c:tx>
          <c:spPr>
            <a:ln w="28575" cap="rnd">
              <a:solidFill>
                <a:srgbClr val="C00000"/>
              </a:solidFill>
              <a:prstDash val="sysDash"/>
              <a:round/>
            </a:ln>
            <a:effectLst/>
          </c:spPr>
          <c:marker>
            <c:symbol val="diamond"/>
            <c:size val="6"/>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Sheet1!$B$4:$D$4</c:f>
              <c:numCache>
                <c:formatCode>0.0%</c:formatCode>
                <c:ptCount val="3"/>
                <c:pt idx="0">
                  <c:v>0.13300000000000001</c:v>
                </c:pt>
                <c:pt idx="1">
                  <c:v>0.124</c:v>
                </c:pt>
                <c:pt idx="2">
                  <c:v>0.11899999999999999</c:v>
                </c:pt>
              </c:numCache>
            </c:numRef>
          </c:val>
          <c:smooth val="0"/>
          <c:extLst>
            <c:ext xmlns:c16="http://schemas.microsoft.com/office/drawing/2014/chart" uri="{C3380CC4-5D6E-409C-BE32-E72D297353CC}">
              <c16:uniqueId val="{00000002-7AB3-43F2-9DD7-B891C4188A27}"/>
            </c:ext>
          </c:extLst>
        </c:ser>
        <c:dLbls>
          <c:showLegendKey val="0"/>
          <c:showVal val="0"/>
          <c:showCatName val="0"/>
          <c:showSerName val="0"/>
          <c:showPercent val="0"/>
          <c:showBubbleSize val="0"/>
        </c:dLbls>
        <c:marker val="1"/>
        <c:smooth val="0"/>
        <c:axId val="344225048"/>
        <c:axId val="344225440"/>
      </c:lineChart>
      <c:catAx>
        <c:axId val="344225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225440"/>
        <c:crosses val="autoZero"/>
        <c:auto val="1"/>
        <c:lblAlgn val="ctr"/>
        <c:lblOffset val="100"/>
        <c:noMultiLvlLbl val="0"/>
      </c:catAx>
      <c:valAx>
        <c:axId val="344225440"/>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225048"/>
        <c:crosses val="autoZero"/>
        <c:crossBetween val="between"/>
      </c:valAx>
      <c:spPr>
        <a:noFill/>
        <a:ln>
          <a:noFill/>
        </a:ln>
        <a:effectLst/>
      </c:spPr>
    </c:plotArea>
    <c:legend>
      <c:legendPos val="b"/>
      <c:layout>
        <c:manualLayout>
          <c:xMode val="edge"/>
          <c:yMode val="edge"/>
          <c:x val="0.29156963582677164"/>
          <c:y val="2.7823329105498749E-2"/>
          <c:w val="0.42623560531496058"/>
          <c:h val="4.846847764199099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2017</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Sheet1!$B$2:$B$22</c:f>
              <c:numCache>
                <c:formatCode>0.0%</c:formatCode>
                <c:ptCount val="21"/>
                <c:pt idx="0">
                  <c:v>5.6000000000000001E-2</c:v>
                </c:pt>
                <c:pt idx="1">
                  <c:v>5.6000000000000001E-2</c:v>
                </c:pt>
                <c:pt idx="2">
                  <c:v>6.2E-2</c:v>
                </c:pt>
                <c:pt idx="3">
                  <c:v>6.7000000000000004E-2</c:v>
                </c:pt>
                <c:pt idx="4">
                  <c:v>7.1999999999999995E-2</c:v>
                </c:pt>
                <c:pt idx="5">
                  <c:v>0.08</c:v>
                </c:pt>
                <c:pt idx="6">
                  <c:v>8.2000000000000003E-2</c:v>
                </c:pt>
                <c:pt idx="7">
                  <c:v>8.6999999999999994E-2</c:v>
                </c:pt>
                <c:pt idx="8">
                  <c:v>0.09</c:v>
                </c:pt>
                <c:pt idx="9">
                  <c:v>9.1999999999999998E-2</c:v>
                </c:pt>
                <c:pt idx="10">
                  <c:v>9.2999999999999999E-2</c:v>
                </c:pt>
                <c:pt idx="11">
                  <c:v>9.2999999999999999E-2</c:v>
                </c:pt>
                <c:pt idx="12" formatCode="General">
                  <c:v>9.8000000000000004E-2</c:v>
                </c:pt>
                <c:pt idx="13">
                  <c:v>0.106</c:v>
                </c:pt>
                <c:pt idx="14">
                  <c:v>0.107</c:v>
                </c:pt>
                <c:pt idx="15">
                  <c:v>0.11799999999999999</c:v>
                </c:pt>
                <c:pt idx="17">
                  <c:v>0.127</c:v>
                </c:pt>
                <c:pt idx="18">
                  <c:v>0.127</c:v>
                </c:pt>
                <c:pt idx="19">
                  <c:v>0.129</c:v>
                </c:pt>
                <c:pt idx="20">
                  <c:v>0.16300000000000001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Sheet1!$C$2:$C$22</c:f>
              <c:numCache>
                <c:formatCode>General</c:formatCode>
                <c:ptCount val="21"/>
                <c:pt idx="16" formatCode="0.0%">
                  <c:v>0.11899999999999999</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12.5%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Sheet1!$D$2:$D$22</c:f>
              <c:numCache>
                <c:formatCode>0.00%</c:formatCode>
                <c:ptCount val="21"/>
                <c:pt idx="0">
                  <c:v>0.125</c:v>
                </c:pt>
                <c:pt idx="1">
                  <c:v>0.125</c:v>
                </c:pt>
                <c:pt idx="2">
                  <c:v>0.125</c:v>
                </c:pt>
                <c:pt idx="3">
                  <c:v>0.125</c:v>
                </c:pt>
                <c:pt idx="4">
                  <c:v>0.125</c:v>
                </c:pt>
                <c:pt idx="5">
                  <c:v>0.125</c:v>
                </c:pt>
                <c:pt idx="6">
                  <c:v>0.125</c:v>
                </c:pt>
                <c:pt idx="7">
                  <c:v>0.125</c:v>
                </c:pt>
                <c:pt idx="8">
                  <c:v>0.125</c:v>
                </c:pt>
                <c:pt idx="9">
                  <c:v>0.125</c:v>
                </c:pt>
                <c:pt idx="10">
                  <c:v>0.125</c:v>
                </c:pt>
                <c:pt idx="11">
                  <c:v>0.125</c:v>
                </c:pt>
                <c:pt idx="12">
                  <c:v>0.125</c:v>
                </c:pt>
                <c:pt idx="13">
                  <c:v>0.125</c:v>
                </c:pt>
                <c:pt idx="14">
                  <c:v>0.125</c:v>
                </c:pt>
                <c:pt idx="15">
                  <c:v>0.125</c:v>
                </c:pt>
                <c:pt idx="16">
                  <c:v>0.125</c:v>
                </c:pt>
                <c:pt idx="17">
                  <c:v>0.125</c:v>
                </c:pt>
                <c:pt idx="18">
                  <c:v>0.125</c:v>
                </c:pt>
                <c:pt idx="19">
                  <c:v>0.125</c:v>
                </c:pt>
                <c:pt idx="20">
                  <c:v>0.125</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9.6%</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Sheet1!$E$2:$E$22</c:f>
              <c:numCache>
                <c:formatCode>0.00%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226224"/>
        <c:axId val="344226616"/>
      </c:barChart>
      <c:catAx>
        <c:axId val="344226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226616"/>
        <c:crosses val="autoZero"/>
        <c:auto val="1"/>
        <c:lblAlgn val="ctr"/>
        <c:lblOffset val="100"/>
        <c:noMultiLvlLbl val="0"/>
      </c:catAx>
      <c:valAx>
        <c:axId val="344226616"/>
        <c:scaling>
          <c:orientation val="minMax"/>
        </c:scaling>
        <c:delete val="1"/>
        <c:axPos val="b"/>
        <c:numFmt formatCode="0.0%" sourceLinked="1"/>
        <c:majorTickMark val="none"/>
        <c:minorTickMark val="none"/>
        <c:tickLblPos val="nextTo"/>
        <c:crossAx val="34422622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49325258366141739"/>
          <c:y val="0.90985015318343054"/>
          <c:w val="0.27911970964566929"/>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c:v>
                </c:pt>
                <c:pt idx="1">
                  <c:v>2014</c:v>
                </c:pt>
                <c:pt idx="2">
                  <c:v>2015</c:v>
                </c:pt>
                <c:pt idx="3">
                  <c:v>2016</c:v>
                </c:pt>
                <c:pt idx="4">
                  <c:v>2017</c:v>
                </c:pt>
              </c:strCache>
            </c:strRef>
          </c:cat>
          <c:val>
            <c:numRef>
              <c:f>Sheet1!$A$2:$E$2</c:f>
              <c:numCache>
                <c:formatCode>#,##0</c:formatCode>
                <c:ptCount val="5"/>
                <c:pt idx="0">
                  <c:v>1835</c:v>
                </c:pt>
                <c:pt idx="1">
                  <c:v>1856</c:v>
                </c:pt>
                <c:pt idx="2">
                  <c:v>1685</c:v>
                </c:pt>
                <c:pt idx="3">
                  <c:v>1513</c:v>
                </c:pt>
                <c:pt idx="4" formatCode="General">
                  <c:v>1445</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630858184"/>
        <c:axId val="630858576"/>
      </c:lineChart>
      <c:catAx>
        <c:axId val="630858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0858576"/>
        <c:crosses val="autoZero"/>
        <c:auto val="1"/>
        <c:lblAlgn val="ctr"/>
        <c:lblOffset val="100"/>
        <c:noMultiLvlLbl val="0"/>
      </c:catAx>
      <c:valAx>
        <c:axId val="63085857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085818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Cape May</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0.92800000000000005</c:v>
                </c:pt>
                <c:pt idx="1">
                  <c:v>5.3999999999999999E-2</c:v>
                </c:pt>
                <c:pt idx="2">
                  <c:v>5.0000000000000001E-3</c:v>
                </c:pt>
                <c:pt idx="3">
                  <c:v>1.4E-2</c:v>
                </c:pt>
                <c:pt idx="4">
                  <c:v>2E-3</c:v>
                </c:pt>
                <c:pt idx="5">
                  <c:v>1.6E-2</c:v>
                </c:pt>
                <c:pt idx="6">
                  <c:v>7.3999999999999996E-2</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0.69899999999999995</c:v>
                </c:pt>
                <c:pt idx="1">
                  <c:v>0.14799999999999999</c:v>
                </c:pt>
                <c:pt idx="2">
                  <c:v>7.0000000000000001E-3</c:v>
                </c:pt>
                <c:pt idx="3">
                  <c:v>0.10299999999999999</c:v>
                </c:pt>
                <c:pt idx="4">
                  <c:v>1E-3</c:v>
                </c:pt>
                <c:pt idx="5">
                  <c:v>7.0000000000000007E-2</c:v>
                </c:pt>
                <c:pt idx="6">
                  <c:v>0.19700000000000001</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629793840"/>
        <c:axId val="510494600"/>
      </c:barChart>
      <c:catAx>
        <c:axId val="62979384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494600"/>
        <c:crosses val="autoZero"/>
        <c:auto val="1"/>
        <c:lblAlgn val="ctr"/>
        <c:lblOffset val="100"/>
        <c:noMultiLvlLbl val="0"/>
      </c:catAx>
      <c:valAx>
        <c:axId val="510494600"/>
        <c:scaling>
          <c:orientation val="minMax"/>
          <c:max val="1"/>
        </c:scaling>
        <c:delete val="1"/>
        <c:axPos val="l"/>
        <c:numFmt formatCode="0%" sourceLinked="1"/>
        <c:majorTickMark val="none"/>
        <c:minorTickMark val="none"/>
        <c:tickLblPos val="nextTo"/>
        <c:crossAx val="629793840"/>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2013-2014</c:v>
                </c:pt>
                <c:pt idx="1">
                  <c:v>2014-15</c:v>
                </c:pt>
                <c:pt idx="2">
                  <c:v>2015-16</c:v>
                </c:pt>
                <c:pt idx="3">
                  <c:v>2016-17</c:v>
                </c:pt>
                <c:pt idx="4">
                  <c:v>2017-18</c:v>
                </c:pt>
              </c:strCache>
            </c:strRef>
          </c:cat>
          <c:val>
            <c:numRef>
              <c:f>Sheet1!$A$2:$E$2</c:f>
              <c:numCache>
                <c:formatCode>#,##0</c:formatCode>
                <c:ptCount val="5"/>
                <c:pt idx="0">
                  <c:v>3765</c:v>
                </c:pt>
                <c:pt idx="1">
                  <c:v>3725</c:v>
                </c:pt>
                <c:pt idx="2">
                  <c:v>3579</c:v>
                </c:pt>
                <c:pt idx="3">
                  <c:v>3627</c:v>
                </c:pt>
                <c:pt idx="4">
                  <c:v>3555</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630859360"/>
        <c:axId val="630859752"/>
      </c:lineChart>
      <c:catAx>
        <c:axId val="630859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0859752"/>
        <c:crosses val="autoZero"/>
        <c:auto val="1"/>
        <c:lblAlgn val="ctr"/>
        <c:lblOffset val="100"/>
        <c:noMultiLvlLbl val="0"/>
      </c:catAx>
      <c:valAx>
        <c:axId val="63085975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08593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c:v>
                </c:pt>
                <c:pt idx="1">
                  <c:v>2014</c:v>
                </c:pt>
                <c:pt idx="2">
                  <c:v>2015</c:v>
                </c:pt>
                <c:pt idx="3">
                  <c:v>2016</c:v>
                </c:pt>
                <c:pt idx="4">
                  <c:v>2017</c:v>
                </c:pt>
              </c:strCache>
            </c:strRef>
          </c:cat>
          <c:val>
            <c:numRef>
              <c:f>Sheet1!$A$2:$E$2</c:f>
              <c:numCache>
                <c:formatCode>#,##0</c:formatCode>
                <c:ptCount val="5"/>
                <c:pt idx="0">
                  <c:v>4396</c:v>
                </c:pt>
                <c:pt idx="1">
                  <c:v>3394</c:v>
                </c:pt>
                <c:pt idx="2">
                  <c:v>3919</c:v>
                </c:pt>
                <c:pt idx="3">
                  <c:v>3845</c:v>
                </c:pt>
                <c:pt idx="4">
                  <c:v>3482</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630860536"/>
        <c:axId val="630860928"/>
      </c:lineChart>
      <c:catAx>
        <c:axId val="630860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0860928"/>
        <c:crosses val="autoZero"/>
        <c:auto val="1"/>
        <c:lblAlgn val="ctr"/>
        <c:lblOffset val="100"/>
        <c:noMultiLvlLbl val="0"/>
      </c:catAx>
      <c:valAx>
        <c:axId val="63086092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08605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Cape May</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840</c:v>
                </c:pt>
                <c:pt idx="1">
                  <c:v>840</c:v>
                </c:pt>
                <c:pt idx="2">
                  <c:v>800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81817976"/>
        <c:axId val="381818368"/>
      </c:barChart>
      <c:catAx>
        <c:axId val="381817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1818368"/>
        <c:crosses val="autoZero"/>
        <c:auto val="1"/>
        <c:lblAlgn val="ctr"/>
        <c:lblOffset val="100"/>
        <c:noMultiLvlLbl val="0"/>
      </c:catAx>
      <c:valAx>
        <c:axId val="38181836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1817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Sheet1!$B$2:$B$23</c:f>
              <c:numCache>
                <c:formatCode>General</c:formatCode>
                <c:ptCount val="22"/>
                <c:pt idx="3">
                  <c:v>840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Sheet1!$C$2:$C$23</c:f>
              <c:numCache>
                <c:formatCode>"$"#,##0_);[Red]\("$"#,##0\)</c:formatCode>
                <c:ptCount val="22"/>
                <c:pt idx="0">
                  <c:v>700</c:v>
                </c:pt>
                <c:pt idx="1">
                  <c:v>840</c:v>
                </c:pt>
                <c:pt idx="2">
                  <c:v>863.48</c:v>
                </c:pt>
                <c:pt idx="3">
                  <c:v>840</c:v>
                </c:pt>
                <c:pt idx="4">
                  <c:v>825</c:v>
                </c:pt>
                <c:pt idx="5">
                  <c:v>900</c:v>
                </c:pt>
                <c:pt idx="6">
                  <c:v>760</c:v>
                </c:pt>
                <c:pt idx="7">
                  <c:v>1040</c:v>
                </c:pt>
                <c:pt idx="8">
                  <c:v>900</c:v>
                </c:pt>
                <c:pt idx="9">
                  <c:v>1050</c:v>
                </c:pt>
                <c:pt idx="10">
                  <c:v>1125.8</c:v>
                </c:pt>
                <c:pt idx="11">
                  <c:v>1044</c:v>
                </c:pt>
                <c:pt idx="12">
                  <c:v>1384</c:v>
                </c:pt>
                <c:pt idx="13">
                  <c:v>1081</c:v>
                </c:pt>
                <c:pt idx="14">
                  <c:v>1216</c:v>
                </c:pt>
                <c:pt idx="15">
                  <c:v>1125</c:v>
                </c:pt>
                <c:pt idx="16">
                  <c:v>956.25</c:v>
                </c:pt>
                <c:pt idx="17">
                  <c:v>1270</c:v>
                </c:pt>
                <c:pt idx="18">
                  <c:v>1250</c:v>
                </c:pt>
                <c:pt idx="19">
                  <c:v>1000</c:v>
                </c:pt>
                <c:pt idx="20">
                  <c:v>1375</c:v>
                </c:pt>
                <c:pt idx="21">
                  <c:v>1420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Sheet1!$D$2:$D$23</c:f>
              <c:numCache>
                <c:formatCode>"$"#,##0_);[Red]\("$"#,##0\)</c:formatCode>
                <c:ptCount val="22"/>
                <c:pt idx="0">
                  <c:v>700</c:v>
                </c:pt>
                <c:pt idx="1">
                  <c:v>757.75</c:v>
                </c:pt>
                <c:pt idx="2">
                  <c:v>740</c:v>
                </c:pt>
                <c:pt idx="3">
                  <c:v>840</c:v>
                </c:pt>
                <c:pt idx="4">
                  <c:v>757.75</c:v>
                </c:pt>
                <c:pt idx="5">
                  <c:v>900</c:v>
                </c:pt>
                <c:pt idx="6">
                  <c:v>740</c:v>
                </c:pt>
                <c:pt idx="7">
                  <c:v>909</c:v>
                </c:pt>
                <c:pt idx="8">
                  <c:v>810</c:v>
                </c:pt>
                <c:pt idx="9">
                  <c:v>950</c:v>
                </c:pt>
                <c:pt idx="10">
                  <c:v>996</c:v>
                </c:pt>
                <c:pt idx="11">
                  <c:v>952</c:v>
                </c:pt>
                <c:pt idx="12">
                  <c:v>1184</c:v>
                </c:pt>
                <c:pt idx="13">
                  <c:v>975</c:v>
                </c:pt>
                <c:pt idx="14">
                  <c:v>1120</c:v>
                </c:pt>
                <c:pt idx="15">
                  <c:v>1020</c:v>
                </c:pt>
                <c:pt idx="16">
                  <c:v>910</c:v>
                </c:pt>
                <c:pt idx="17">
                  <c:v>1100</c:v>
                </c:pt>
                <c:pt idx="18">
                  <c:v>1020</c:v>
                </c:pt>
                <c:pt idx="19">
                  <c:v>970</c:v>
                </c:pt>
                <c:pt idx="20">
                  <c:v>1154</c:v>
                </c:pt>
                <c:pt idx="21">
                  <c:v>1443</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Sheet1!$E$2:$E$23</c:f>
              <c:numCache>
                <c:formatCode>"$"#,##0_);[Red]\("$"#,##0\)</c:formatCode>
                <c:ptCount val="22"/>
                <c:pt idx="0">
                  <c:v>700</c:v>
                </c:pt>
                <c:pt idx="1">
                  <c:v>900</c:v>
                </c:pt>
                <c:pt idx="2">
                  <c:v>720</c:v>
                </c:pt>
                <c:pt idx="3">
                  <c:v>800</c:v>
                </c:pt>
                <c:pt idx="4">
                  <c:v>725</c:v>
                </c:pt>
                <c:pt idx="5">
                  <c:v>760</c:v>
                </c:pt>
                <c:pt idx="6">
                  <c:v>700</c:v>
                </c:pt>
                <c:pt idx="7">
                  <c:v>737</c:v>
                </c:pt>
                <c:pt idx="8">
                  <c:v>723</c:v>
                </c:pt>
                <c:pt idx="9">
                  <c:v>820</c:v>
                </c:pt>
                <c:pt idx="10">
                  <c:v>775</c:v>
                </c:pt>
                <c:pt idx="11">
                  <c:v>833</c:v>
                </c:pt>
                <c:pt idx="12">
                  <c:v>1000</c:v>
                </c:pt>
                <c:pt idx="13">
                  <c:v>834</c:v>
                </c:pt>
                <c:pt idx="14">
                  <c:v>860</c:v>
                </c:pt>
                <c:pt idx="15">
                  <c:v>900</c:v>
                </c:pt>
                <c:pt idx="16">
                  <c:v>800</c:v>
                </c:pt>
                <c:pt idx="17">
                  <c:v>945</c:v>
                </c:pt>
                <c:pt idx="18">
                  <c:v>989</c:v>
                </c:pt>
                <c:pt idx="19">
                  <c:v>945</c:v>
                </c:pt>
                <c:pt idx="20">
                  <c:v>1025</c:v>
                </c:pt>
                <c:pt idx="21">
                  <c:v>835</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Sheet1!$F$2:$F$23</c:f>
              <c:numCache>
                <c:formatCode>General</c:formatCode>
                <c:ptCount val="22"/>
                <c:pt idx="3" formatCode="&quot;$&quot;#,##0_);[Red]\(&quot;$&quot;#,##0\)">
                  <c:v>800</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81819152"/>
        <c:axId val="381819544"/>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Sheet1!$G$2:$G$23</c:f>
              <c:numCache>
                <c:formatCode>"$"#,##0_);[Red]\("$"#,##0\)</c:formatCode>
                <c:ptCount val="22"/>
                <c:pt idx="0">
                  <c:v>50000</c:v>
                </c:pt>
                <c:pt idx="1">
                  <c:v>57365</c:v>
                </c:pt>
                <c:pt idx="2">
                  <c:v>57514</c:v>
                </c:pt>
                <c:pt idx="3">
                  <c:v>62332</c:v>
                </c:pt>
                <c:pt idx="4">
                  <c:v>62681</c:v>
                </c:pt>
                <c:pt idx="5">
                  <c:v>63339</c:v>
                </c:pt>
                <c:pt idx="6">
                  <c:v>63934</c:v>
                </c:pt>
                <c:pt idx="7">
                  <c:v>65037</c:v>
                </c:pt>
                <c:pt idx="8">
                  <c:v>65771</c:v>
                </c:pt>
                <c:pt idx="9">
                  <c:v>73376</c:v>
                </c:pt>
                <c:pt idx="10">
                  <c:v>75500</c:v>
                </c:pt>
                <c:pt idx="11">
                  <c:v>76475</c:v>
                </c:pt>
                <c:pt idx="12">
                  <c:v>77027</c:v>
                </c:pt>
                <c:pt idx="13">
                  <c:v>81489</c:v>
                </c:pt>
                <c:pt idx="14">
                  <c:v>82839</c:v>
                </c:pt>
                <c:pt idx="15">
                  <c:v>83133</c:v>
                </c:pt>
                <c:pt idx="16">
                  <c:v>89238</c:v>
                </c:pt>
                <c:pt idx="17">
                  <c:v>91572</c:v>
                </c:pt>
                <c:pt idx="18">
                  <c:v>91807</c:v>
                </c:pt>
                <c:pt idx="19">
                  <c:v>106046</c:v>
                </c:pt>
                <c:pt idx="20">
                  <c:v>107034</c:v>
                </c:pt>
                <c:pt idx="21">
                  <c:v>110969</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81820328"/>
        <c:axId val="381819936"/>
      </c:lineChart>
      <c:catAx>
        <c:axId val="381819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1819544"/>
        <c:crosses val="autoZero"/>
        <c:auto val="1"/>
        <c:lblAlgn val="ctr"/>
        <c:lblOffset val="100"/>
        <c:noMultiLvlLbl val="0"/>
      </c:catAx>
      <c:valAx>
        <c:axId val="38181954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1819152"/>
        <c:crosses val="autoZero"/>
        <c:crossBetween val="between"/>
      </c:valAx>
      <c:valAx>
        <c:axId val="38181993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81820328"/>
        <c:crosses val="max"/>
        <c:crossBetween val="between"/>
      </c:valAx>
      <c:catAx>
        <c:axId val="381820328"/>
        <c:scaling>
          <c:orientation val="minMax"/>
        </c:scaling>
        <c:delete val="1"/>
        <c:axPos val="b"/>
        <c:numFmt formatCode="General" sourceLinked="1"/>
        <c:majorTickMark val="out"/>
        <c:minorTickMark val="none"/>
        <c:tickLblPos val="nextTo"/>
        <c:crossAx val="381819936"/>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38.200000000000003</c:v>
                </c:pt>
                <c:pt idx="1">
                  <c:v>35.700000000000003</c:v>
                </c:pt>
                <c:pt idx="2">
                  <c:v>35.4</c:v>
                </c:pt>
                <c:pt idx="3">
                  <c:v>34.4</c:v>
                </c:pt>
                <c:pt idx="4">
                  <c:v>33.9</c:v>
                </c:pt>
                <c:pt idx="5">
                  <c:v>33.6</c:v>
                </c:pt>
                <c:pt idx="6">
                  <c:v>33.299999999999997</c:v>
                </c:pt>
                <c:pt idx="7">
                  <c:v>32.299999999999997</c:v>
                </c:pt>
                <c:pt idx="8">
                  <c:v>32</c:v>
                </c:pt>
                <c:pt idx="9">
                  <c:v>31.1</c:v>
                </c:pt>
                <c:pt idx="10">
                  <c:v>30.9</c:v>
                </c:pt>
                <c:pt idx="11">
                  <c:v>30.7</c:v>
                </c:pt>
                <c:pt idx="12">
                  <c:v>29.9</c:v>
                </c:pt>
                <c:pt idx="13">
                  <c:v>29.3</c:v>
                </c:pt>
                <c:pt idx="14">
                  <c:v>28.3</c:v>
                </c:pt>
                <c:pt idx="15">
                  <c:v>28.3</c:v>
                </c:pt>
                <c:pt idx="16">
                  <c:v>27.6</c:v>
                </c:pt>
                <c:pt idx="17">
                  <c:v>25.6</c:v>
                </c:pt>
                <c:pt idx="18">
                  <c:v>24.2</c:v>
                </c:pt>
                <c:pt idx="19">
                  <c:v>23.6</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20">
                  <c:v>22.9</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26.4</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26.4</c:v>
                </c:pt>
                <c:pt idx="1">
                  <c:v>26.4</c:v>
                </c:pt>
                <c:pt idx="2">
                  <c:v>26.4</c:v>
                </c:pt>
                <c:pt idx="3">
                  <c:v>26.4</c:v>
                </c:pt>
                <c:pt idx="4">
                  <c:v>26.4</c:v>
                </c:pt>
                <c:pt idx="5">
                  <c:v>26.4</c:v>
                </c:pt>
                <c:pt idx="6">
                  <c:v>26.4</c:v>
                </c:pt>
                <c:pt idx="7">
                  <c:v>26.4</c:v>
                </c:pt>
                <c:pt idx="8">
                  <c:v>26.4</c:v>
                </c:pt>
                <c:pt idx="9">
                  <c:v>26.4</c:v>
                </c:pt>
                <c:pt idx="10">
                  <c:v>26.4</c:v>
                </c:pt>
                <c:pt idx="11">
                  <c:v>26.4</c:v>
                </c:pt>
                <c:pt idx="12">
                  <c:v>26.4</c:v>
                </c:pt>
                <c:pt idx="13">
                  <c:v>26.4</c:v>
                </c:pt>
                <c:pt idx="14">
                  <c:v>26.4</c:v>
                </c:pt>
                <c:pt idx="15">
                  <c:v>26.4</c:v>
                </c:pt>
                <c:pt idx="16">
                  <c:v>26.4</c:v>
                </c:pt>
                <c:pt idx="17">
                  <c:v>26.4</c:v>
                </c:pt>
                <c:pt idx="18">
                  <c:v>26.4</c:v>
                </c:pt>
                <c:pt idx="19">
                  <c:v>26.4</c:v>
                </c:pt>
                <c:pt idx="20">
                  <c:v>26.4</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31.5</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31.5</c:v>
                </c:pt>
                <c:pt idx="1">
                  <c:v>31.5</c:v>
                </c:pt>
                <c:pt idx="2">
                  <c:v>31.5</c:v>
                </c:pt>
                <c:pt idx="3">
                  <c:v>31.5</c:v>
                </c:pt>
                <c:pt idx="4">
                  <c:v>31.5</c:v>
                </c:pt>
                <c:pt idx="5">
                  <c:v>31.5</c:v>
                </c:pt>
                <c:pt idx="6">
                  <c:v>31.5</c:v>
                </c:pt>
                <c:pt idx="7">
                  <c:v>31.5</c:v>
                </c:pt>
                <c:pt idx="8">
                  <c:v>31.5</c:v>
                </c:pt>
                <c:pt idx="9">
                  <c:v>31.5</c:v>
                </c:pt>
                <c:pt idx="10">
                  <c:v>31.5</c:v>
                </c:pt>
                <c:pt idx="11">
                  <c:v>31.5</c:v>
                </c:pt>
                <c:pt idx="12">
                  <c:v>31.5</c:v>
                </c:pt>
                <c:pt idx="13">
                  <c:v>31.5</c:v>
                </c:pt>
                <c:pt idx="14">
                  <c:v>31.5</c:v>
                </c:pt>
                <c:pt idx="15">
                  <c:v>31.5</c:v>
                </c:pt>
                <c:pt idx="16">
                  <c:v>31.5</c:v>
                </c:pt>
                <c:pt idx="17">
                  <c:v>31.5</c:v>
                </c:pt>
                <c:pt idx="18">
                  <c:v>31.5</c:v>
                </c:pt>
                <c:pt idx="19">
                  <c:v>31.5</c:v>
                </c:pt>
                <c:pt idx="20">
                  <c:v>31.5</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81821112"/>
        <c:axId val="381821504"/>
      </c:barChart>
      <c:catAx>
        <c:axId val="3818211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1821504"/>
        <c:crosses val="autoZero"/>
        <c:auto val="1"/>
        <c:lblAlgn val="ctr"/>
        <c:lblOffset val="100"/>
        <c:noMultiLvlLbl val="0"/>
      </c:catAx>
      <c:valAx>
        <c:axId val="381821504"/>
        <c:scaling>
          <c:orientation val="minMax"/>
        </c:scaling>
        <c:delete val="1"/>
        <c:axPos val="t"/>
        <c:numFmt formatCode="General" sourceLinked="1"/>
        <c:majorTickMark val="none"/>
        <c:minorTickMark val="none"/>
        <c:tickLblPos val="nextTo"/>
        <c:crossAx val="3818211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21.8</c:v>
                </c:pt>
                <c:pt idx="1">
                  <c:v>22.3</c:v>
                </c:pt>
                <c:pt idx="2">
                  <c:v>22.4</c:v>
                </c:pt>
                <c:pt idx="3" formatCode="0.0">
                  <c:v>22.5</c:v>
                </c:pt>
                <c:pt idx="4" formatCode="0.0">
                  <c:v>22.9</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634556560"/>
        <c:axId val="634556952"/>
      </c:lineChart>
      <c:catAx>
        <c:axId val="634556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4556952"/>
        <c:crosses val="autoZero"/>
        <c:auto val="1"/>
        <c:lblAlgn val="ctr"/>
        <c:lblOffset val="100"/>
        <c:noMultiLvlLbl val="0"/>
      </c:catAx>
      <c:valAx>
        <c:axId val="634556952"/>
        <c:scaling>
          <c:orientation val="minMax"/>
          <c:max val="40"/>
          <c:min val="0"/>
        </c:scaling>
        <c:delete val="1"/>
        <c:axPos val="l"/>
        <c:numFmt formatCode="General" sourceLinked="1"/>
        <c:majorTickMark val="none"/>
        <c:minorTickMark val="none"/>
        <c:tickLblPos val="nextTo"/>
        <c:crossAx val="6345565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Sea Isle City</c:v>
                </c:pt>
                <c:pt idx="1">
                  <c:v>North Wildwood</c:v>
                </c:pt>
                <c:pt idx="2">
                  <c:v>Avalon borough</c:v>
                </c:pt>
                <c:pt idx="3">
                  <c:v>Stone Harbor</c:v>
                </c:pt>
                <c:pt idx="4">
                  <c:v>Ocean city</c:v>
                </c:pt>
                <c:pt idx="5">
                  <c:v>Upper township</c:v>
                </c:pt>
                <c:pt idx="6">
                  <c:v>West Wildwood borough</c:v>
                </c:pt>
                <c:pt idx="7">
                  <c:v>West Cape May borough</c:v>
                </c:pt>
                <c:pt idx="8">
                  <c:v>Lower township</c:v>
                </c:pt>
                <c:pt idx="9">
                  <c:v>Cape May Point borough</c:v>
                </c:pt>
              </c:strCache>
            </c:strRef>
          </c:cat>
          <c:val>
            <c:numRef>
              <c:f>Sheet1!$B$2:$B$11</c:f>
              <c:numCache>
                <c:formatCode>General</c:formatCode>
                <c:ptCount val="10"/>
                <c:pt idx="0">
                  <c:v>32.299999999999997</c:v>
                </c:pt>
                <c:pt idx="1">
                  <c:v>32.200000000000003</c:v>
                </c:pt>
                <c:pt idx="2">
                  <c:v>29</c:v>
                </c:pt>
                <c:pt idx="3" formatCode="0.0">
                  <c:v>29</c:v>
                </c:pt>
                <c:pt idx="4">
                  <c:v>27.3</c:v>
                </c:pt>
                <c:pt idx="5">
                  <c:v>26.2</c:v>
                </c:pt>
                <c:pt idx="6">
                  <c:v>24.6</c:v>
                </c:pt>
                <c:pt idx="7" formatCode="0.0">
                  <c:v>22.7</c:v>
                </c:pt>
                <c:pt idx="8">
                  <c:v>21.4</c:v>
                </c:pt>
                <c:pt idx="9">
                  <c:v>21.3</c:v>
                </c:pt>
              </c:numCache>
            </c:numRef>
          </c:val>
          <c:extLst>
            <c:ext xmlns:c16="http://schemas.microsoft.com/office/drawing/2014/chart" uri="{C3380CC4-5D6E-409C-BE32-E72D297353CC}">
              <c16:uniqueId val="{00000000-9938-47C6-8AA8-4EC4279D8E67}"/>
            </c:ext>
          </c:extLst>
        </c:ser>
        <c:ser>
          <c:idx val="1"/>
          <c:order val="1"/>
          <c:tx>
            <c:strRef>
              <c:f>Sheet1!$C$1</c:f>
              <c:strCache>
                <c:ptCount val="1"/>
                <c:pt idx="0">
                  <c:v>Cape May county avg 22.9</c:v>
                </c:pt>
              </c:strCache>
            </c:strRef>
          </c:tx>
          <c:spPr>
            <a:solidFill>
              <a:schemeClr val="bg1"/>
            </a:solidFill>
            <a:ln>
              <a:noFill/>
            </a:ln>
            <a:effectLst/>
          </c:spPr>
          <c:invertIfNegative val="0"/>
          <c:trendline>
            <c:name>Passaic avg 27.6</c:name>
            <c:spPr>
              <a:ln w="19050" cap="rnd">
                <a:solidFill>
                  <a:schemeClr val="accent2"/>
                </a:solidFill>
                <a:prstDash val="sysDot"/>
              </a:ln>
              <a:effectLst/>
            </c:spPr>
            <c:trendlineType val="linear"/>
            <c:dispRSqr val="0"/>
            <c:dispEq val="0"/>
          </c:trendline>
          <c:cat>
            <c:strRef>
              <c:f>Sheet1!$A$2:$A$11</c:f>
              <c:strCache>
                <c:ptCount val="10"/>
                <c:pt idx="0">
                  <c:v>Sea Isle City</c:v>
                </c:pt>
                <c:pt idx="1">
                  <c:v>North Wildwood</c:v>
                </c:pt>
                <c:pt idx="2">
                  <c:v>Avalon borough</c:v>
                </c:pt>
                <c:pt idx="3">
                  <c:v>Stone Harbor</c:v>
                </c:pt>
                <c:pt idx="4">
                  <c:v>Ocean city</c:v>
                </c:pt>
                <c:pt idx="5">
                  <c:v>Upper township</c:v>
                </c:pt>
                <c:pt idx="6">
                  <c:v>West Wildwood borough</c:v>
                </c:pt>
                <c:pt idx="7">
                  <c:v>West Cape May borough</c:v>
                </c:pt>
                <c:pt idx="8">
                  <c:v>Lower township</c:v>
                </c:pt>
                <c:pt idx="9">
                  <c:v>Cape May Point borough</c:v>
                </c:pt>
              </c:strCache>
            </c:strRef>
          </c:cat>
          <c:val>
            <c:numRef>
              <c:f>Sheet1!$C$2:$C$11</c:f>
              <c:numCache>
                <c:formatCode>General</c:formatCode>
                <c:ptCount val="10"/>
                <c:pt idx="0">
                  <c:v>22.9</c:v>
                </c:pt>
                <c:pt idx="1">
                  <c:v>22.9</c:v>
                </c:pt>
                <c:pt idx="2">
                  <c:v>22.9</c:v>
                </c:pt>
                <c:pt idx="3">
                  <c:v>22.9</c:v>
                </c:pt>
                <c:pt idx="4">
                  <c:v>22.9</c:v>
                </c:pt>
                <c:pt idx="5">
                  <c:v>22.9</c:v>
                </c:pt>
                <c:pt idx="6">
                  <c:v>22.9</c:v>
                </c:pt>
                <c:pt idx="7">
                  <c:v>22.9</c:v>
                </c:pt>
                <c:pt idx="8">
                  <c:v>22.9</c:v>
                </c:pt>
                <c:pt idx="9">
                  <c:v>22.9</c:v>
                </c:pt>
              </c:numCache>
            </c:numRef>
          </c:val>
          <c:extLst>
            <c:ext xmlns:c16="http://schemas.microsoft.com/office/drawing/2014/chart" uri="{C3380CC4-5D6E-409C-BE32-E72D297353CC}">
              <c16:uniqueId val="{00000001-9938-47C6-8AA8-4EC4279D8E67}"/>
            </c:ext>
          </c:extLst>
        </c:ser>
        <c:dLbls>
          <c:showLegendKey val="0"/>
          <c:showVal val="0"/>
          <c:showCatName val="0"/>
          <c:showSerName val="0"/>
          <c:showPercent val="0"/>
          <c:showBubbleSize val="0"/>
        </c:dLbls>
        <c:gapWidth val="182"/>
        <c:axId val="634557736"/>
        <c:axId val="717729784"/>
      </c:barChart>
      <c:catAx>
        <c:axId val="6345577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7729784"/>
        <c:crosses val="autoZero"/>
        <c:auto val="1"/>
        <c:lblAlgn val="ctr"/>
        <c:lblOffset val="100"/>
        <c:noMultiLvlLbl val="0"/>
      </c:catAx>
      <c:valAx>
        <c:axId val="717729784"/>
        <c:scaling>
          <c:orientation val="minMax"/>
        </c:scaling>
        <c:delete val="1"/>
        <c:axPos val="t"/>
        <c:numFmt formatCode="General" sourceLinked="1"/>
        <c:majorTickMark val="none"/>
        <c:minorTickMark val="none"/>
        <c:tickLblPos val="nextTo"/>
        <c:crossAx val="634557736"/>
        <c:crosses val="autoZero"/>
        <c:crossBetween val="between"/>
      </c:val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2"/>
        <c:delete val="1"/>
      </c:legendEntry>
      <c:layout>
        <c:manualLayout>
          <c:xMode val="edge"/>
          <c:yMode val="edge"/>
          <c:x val="0.5782189960629921"/>
          <c:y val="0.89194630339897252"/>
          <c:w val="0.2529370078740157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Sheet1!$B$2:$B$22</c:f>
              <c:numCache>
                <c:formatCode>0%</c:formatCode>
                <c:ptCount val="21"/>
                <c:pt idx="0">
                  <c:v>0.11</c:v>
                </c:pt>
                <c:pt idx="1">
                  <c:v>0.15</c:v>
                </c:pt>
                <c:pt idx="2">
                  <c:v>0.17</c:v>
                </c:pt>
                <c:pt idx="3">
                  <c:v>0.18</c:v>
                </c:pt>
                <c:pt idx="4" formatCode="General">
                  <c:v>0.18</c:v>
                </c:pt>
                <c:pt idx="5">
                  <c:v>0.18</c:v>
                </c:pt>
                <c:pt idx="6">
                  <c:v>0.19</c:v>
                </c:pt>
                <c:pt idx="7">
                  <c:v>0.21</c:v>
                </c:pt>
                <c:pt idx="8">
                  <c:v>0.21</c:v>
                </c:pt>
                <c:pt idx="9">
                  <c:v>0.21</c:v>
                </c:pt>
                <c:pt idx="10">
                  <c:v>0.21</c:v>
                </c:pt>
                <c:pt idx="11">
                  <c:v>0.21</c:v>
                </c:pt>
                <c:pt idx="13">
                  <c:v>0.22</c:v>
                </c:pt>
                <c:pt idx="14" formatCode="General">
                  <c:v>0.23</c:v>
                </c:pt>
                <c:pt idx="15">
                  <c:v>0.23</c:v>
                </c:pt>
                <c:pt idx="16">
                  <c:v>0.23</c:v>
                </c:pt>
                <c:pt idx="17">
                  <c:v>0.23</c:v>
                </c:pt>
                <c:pt idx="18">
                  <c:v>0.24</c:v>
                </c:pt>
                <c:pt idx="19">
                  <c:v>0.24</c:v>
                </c:pt>
                <c:pt idx="20">
                  <c:v>0.27</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This county copy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Sheet1!$C$2:$C$22</c:f>
              <c:numCache>
                <c:formatCode>General</c:formatCode>
                <c:ptCount val="21"/>
                <c:pt idx="12" formatCode="0%">
                  <c:v>0.22</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Sheet1!$D$2:$D$22</c:f>
              <c:numCache>
                <c:formatCode>General</c:formatCode>
                <c:ptCount val="21"/>
              </c:numCache>
            </c:numRef>
          </c:val>
          <c:extLst>
            <c:ext xmlns:c16="http://schemas.microsoft.com/office/drawing/2014/chart" uri="{C3380CC4-5D6E-409C-BE32-E72D297353CC}">
              <c16:uniqueId val="{00000003-F0B7-43ED-A3D1-798AB923E08D}"/>
            </c:ext>
          </c:extLst>
        </c:ser>
        <c:dLbls>
          <c:dLblPos val="outEnd"/>
          <c:showLegendKey val="0"/>
          <c:showVal val="1"/>
          <c:showCatName val="0"/>
          <c:showSerName val="0"/>
          <c:showPercent val="0"/>
          <c:showBubbleSize val="0"/>
        </c:dLbls>
        <c:gapWidth val="182"/>
        <c:axId val="717730568"/>
        <c:axId val="717730960"/>
      </c:barChart>
      <c:catAx>
        <c:axId val="7177305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7730960"/>
        <c:crosses val="autoZero"/>
        <c:auto val="1"/>
        <c:lblAlgn val="ctr"/>
        <c:lblOffset val="100"/>
        <c:noMultiLvlLbl val="0"/>
      </c:catAx>
      <c:valAx>
        <c:axId val="717730960"/>
        <c:scaling>
          <c:orientation val="minMax"/>
        </c:scaling>
        <c:delete val="1"/>
        <c:axPos val="b"/>
        <c:numFmt formatCode="0%" sourceLinked="1"/>
        <c:majorTickMark val="none"/>
        <c:minorTickMark val="none"/>
        <c:tickLblPos val="nextTo"/>
        <c:crossAx val="7177305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 Auto Cost</c:v>
                </c:pt>
              </c:strCache>
            </c:strRef>
          </c:tx>
          <c:spPr>
            <a:solidFill>
              <a:srgbClr val="C00000"/>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Sheet1!$B$2:$B$22</c:f>
              <c:numCache>
                <c:formatCode>"$"#,##0</c:formatCode>
                <c:ptCount val="21"/>
                <c:pt idx="0">
                  <c:v>7101</c:v>
                </c:pt>
                <c:pt idx="1">
                  <c:v>10465</c:v>
                </c:pt>
                <c:pt idx="2">
                  <c:v>11964</c:v>
                </c:pt>
                <c:pt idx="3">
                  <c:v>12054</c:v>
                </c:pt>
                <c:pt idx="4" formatCode="&quot;$&quot;#,##0_);[Red]\(&quot;$&quot;#,##0\)">
                  <c:v>12067</c:v>
                </c:pt>
                <c:pt idx="5">
                  <c:v>13115</c:v>
                </c:pt>
                <c:pt idx="6">
                  <c:v>13138</c:v>
                </c:pt>
                <c:pt idx="8">
                  <c:v>13251</c:v>
                </c:pt>
                <c:pt idx="9">
                  <c:v>13307</c:v>
                </c:pt>
                <c:pt idx="10">
                  <c:v>14055</c:v>
                </c:pt>
                <c:pt idx="11">
                  <c:v>14103</c:v>
                </c:pt>
                <c:pt idx="12">
                  <c:v>14119</c:v>
                </c:pt>
                <c:pt idx="13">
                  <c:v>14191</c:v>
                </c:pt>
                <c:pt idx="14">
                  <c:v>14246</c:v>
                </c:pt>
                <c:pt idx="15">
                  <c:v>14303</c:v>
                </c:pt>
                <c:pt idx="16">
                  <c:v>14705</c:v>
                </c:pt>
                <c:pt idx="17">
                  <c:v>14858</c:v>
                </c:pt>
                <c:pt idx="18">
                  <c:v>15106</c:v>
                </c:pt>
                <c:pt idx="19">
                  <c:v>15640</c:v>
                </c:pt>
                <c:pt idx="20">
                  <c:v>15859</c:v>
                </c:pt>
              </c:numCache>
            </c:numRef>
          </c:val>
          <c:extLst>
            <c:ext xmlns:c16="http://schemas.microsoft.com/office/drawing/2014/chart" uri="{C3380CC4-5D6E-409C-BE32-E72D297353CC}">
              <c16:uniqueId val="{00000000-6C66-44D8-98E8-3426CDBA57D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name>NJ avg $10,724</c:name>
            <c:spPr>
              <a:ln w="19050" cap="rnd">
                <a:solidFill>
                  <a:schemeClr val="accent2"/>
                </a:solidFill>
                <a:prstDash val="sysDot"/>
              </a:ln>
              <a:effectLst/>
            </c:spPr>
            <c:trendlineType val="linear"/>
            <c:dispRSqr val="0"/>
            <c:dispEq val="0"/>
          </c:trendline>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Sheet1!$C$2:$C$22</c:f>
              <c:numCache>
                <c:formatCode>General</c:formatCode>
                <c:ptCount val="21"/>
                <c:pt idx="7" formatCode="&quot;$&quot;#,##0">
                  <c:v>13142</c:v>
                </c:pt>
              </c:numCache>
            </c:numRef>
          </c:val>
          <c:extLst>
            <c:ext xmlns:c16="http://schemas.microsoft.com/office/drawing/2014/chart" uri="{C3380CC4-5D6E-409C-BE32-E72D297353CC}">
              <c16:uniqueId val="{00000001-6C66-44D8-98E8-3426CDBA57DF}"/>
            </c:ext>
          </c:extLst>
        </c:ser>
        <c:ser>
          <c:idx val="2"/>
          <c:order val="2"/>
          <c:tx>
            <c:strRef>
              <c:f>Sheet1!$D$1</c:f>
              <c:strCache>
                <c:ptCount val="1"/>
                <c:pt idx="0">
                  <c:v>NJ avg $10,724</c:v>
                </c:pt>
              </c:strCache>
            </c:strRef>
          </c:tx>
          <c:spPr>
            <a:noFill/>
            <a:ln>
              <a:solidFill>
                <a:schemeClr val="bg1"/>
              </a:solidFill>
            </a:ln>
            <a:effectLst/>
          </c:spPr>
          <c:invertIfNegative val="0"/>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Sheet1!$D$2:$D$22</c:f>
              <c:numCache>
                <c:formatCode>"$"#,##0_);[Red]\("$"#,##0\)</c:formatCode>
                <c:ptCount val="21"/>
                <c:pt idx="0">
                  <c:v>10724</c:v>
                </c:pt>
                <c:pt idx="1">
                  <c:v>10724</c:v>
                </c:pt>
                <c:pt idx="2">
                  <c:v>10724</c:v>
                </c:pt>
                <c:pt idx="3">
                  <c:v>10724</c:v>
                </c:pt>
                <c:pt idx="4">
                  <c:v>10724</c:v>
                </c:pt>
                <c:pt idx="5">
                  <c:v>10724</c:v>
                </c:pt>
                <c:pt idx="6">
                  <c:v>10724</c:v>
                </c:pt>
                <c:pt idx="7">
                  <c:v>10724</c:v>
                </c:pt>
                <c:pt idx="8">
                  <c:v>10724</c:v>
                </c:pt>
                <c:pt idx="9">
                  <c:v>10724</c:v>
                </c:pt>
                <c:pt idx="10">
                  <c:v>10724</c:v>
                </c:pt>
                <c:pt idx="11">
                  <c:v>10724</c:v>
                </c:pt>
                <c:pt idx="12">
                  <c:v>10724</c:v>
                </c:pt>
                <c:pt idx="13">
                  <c:v>10724</c:v>
                </c:pt>
                <c:pt idx="14">
                  <c:v>10724</c:v>
                </c:pt>
                <c:pt idx="15">
                  <c:v>10724</c:v>
                </c:pt>
                <c:pt idx="16">
                  <c:v>10724</c:v>
                </c:pt>
                <c:pt idx="17">
                  <c:v>10724</c:v>
                </c:pt>
                <c:pt idx="18">
                  <c:v>10724</c:v>
                </c:pt>
                <c:pt idx="19">
                  <c:v>10724</c:v>
                </c:pt>
                <c:pt idx="20">
                  <c:v>10724</c:v>
                </c:pt>
              </c:numCache>
            </c:numRef>
          </c:val>
          <c:extLst>
            <c:ext xmlns:c16="http://schemas.microsoft.com/office/drawing/2014/chart" uri="{C3380CC4-5D6E-409C-BE32-E72D297353CC}">
              <c16:uniqueId val="{00000000-F07F-4B16-90AA-9C74F42E50EF}"/>
            </c:ext>
          </c:extLst>
        </c:ser>
        <c:dLbls>
          <c:showLegendKey val="0"/>
          <c:showVal val="0"/>
          <c:showCatName val="0"/>
          <c:showSerName val="0"/>
          <c:showPercent val="0"/>
          <c:showBubbleSize val="0"/>
        </c:dLbls>
        <c:gapWidth val="182"/>
        <c:axId val="717731744"/>
        <c:axId val="717732136"/>
      </c:barChart>
      <c:catAx>
        <c:axId val="7177317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7732136"/>
        <c:crosses val="autoZero"/>
        <c:auto val="1"/>
        <c:lblAlgn val="ctr"/>
        <c:lblOffset val="100"/>
        <c:noMultiLvlLbl val="0"/>
      </c:catAx>
      <c:valAx>
        <c:axId val="717732136"/>
        <c:scaling>
          <c:orientation val="minMax"/>
        </c:scaling>
        <c:delete val="1"/>
        <c:axPos val="b"/>
        <c:numFmt formatCode="&quot;$&quot;#,##0" sourceLinked="1"/>
        <c:majorTickMark val="none"/>
        <c:minorTickMark val="none"/>
        <c:tickLblPos val="nextTo"/>
        <c:crossAx val="7177317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Sheet1!$B$2:$B$22</c:f>
              <c:numCache>
                <c:formatCode>0.0%</c:formatCode>
                <c:ptCount val="21"/>
                <c:pt idx="0">
                  <c:v>2.5000000000000001E-2</c:v>
                </c:pt>
                <c:pt idx="1">
                  <c:v>2.5000000000000001E-2</c:v>
                </c:pt>
                <c:pt idx="2">
                  <c:v>2.8000000000000001E-2</c:v>
                </c:pt>
                <c:pt idx="3">
                  <c:v>2.9000000000000001E-2</c:v>
                </c:pt>
                <c:pt idx="4">
                  <c:v>3.3000000000000002E-2</c:v>
                </c:pt>
                <c:pt idx="5">
                  <c:v>3.4000000000000002E-2</c:v>
                </c:pt>
                <c:pt idx="6">
                  <c:v>3.5000000000000003E-2</c:v>
                </c:pt>
                <c:pt idx="7">
                  <c:v>3.5999999999999997E-2</c:v>
                </c:pt>
                <c:pt idx="9">
                  <c:v>3.6999999999999998E-2</c:v>
                </c:pt>
                <c:pt idx="10">
                  <c:v>3.6999999999999998E-2</c:v>
                </c:pt>
                <c:pt idx="11">
                  <c:v>3.6999999999999998E-2</c:v>
                </c:pt>
                <c:pt idx="12">
                  <c:v>3.7999999999999999E-2</c:v>
                </c:pt>
                <c:pt idx="13">
                  <c:v>0.04</c:v>
                </c:pt>
                <c:pt idx="14">
                  <c:v>5.0999999999999997E-2</c:v>
                </c:pt>
                <c:pt idx="15">
                  <c:v>5.3999999999999999E-2</c:v>
                </c:pt>
                <c:pt idx="16">
                  <c:v>5.6000000000000001E-2</c:v>
                </c:pt>
                <c:pt idx="17">
                  <c:v>5.7000000000000002E-2</c:v>
                </c:pt>
                <c:pt idx="18">
                  <c:v>5.8000000000000003E-2</c:v>
                </c:pt>
                <c:pt idx="19">
                  <c:v>6.0999999999999999E-2</c:v>
                </c:pt>
                <c:pt idx="20">
                  <c:v>6.3E-2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Sheet1!$C$2:$C$22</c:f>
              <c:numCache>
                <c:formatCode>General</c:formatCode>
                <c:ptCount val="21"/>
                <c:pt idx="8" formatCode="0.0%">
                  <c:v>3.6999999999999998E-2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4.4%</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Sheet1!$D$2:$D$22</c:f>
              <c:numCache>
                <c:formatCode>0.00%</c:formatCode>
                <c:ptCount val="21"/>
                <c:pt idx="0">
                  <c:v>4.3999999999999997E-2</c:v>
                </c:pt>
                <c:pt idx="1">
                  <c:v>4.3999999999999997E-2</c:v>
                </c:pt>
                <c:pt idx="2">
                  <c:v>4.3999999999999997E-2</c:v>
                </c:pt>
                <c:pt idx="3">
                  <c:v>4.3999999999999997E-2</c:v>
                </c:pt>
                <c:pt idx="4">
                  <c:v>4.3999999999999997E-2</c:v>
                </c:pt>
                <c:pt idx="5">
                  <c:v>4.3999999999999997E-2</c:v>
                </c:pt>
                <c:pt idx="6">
                  <c:v>4.3999999999999997E-2</c:v>
                </c:pt>
                <c:pt idx="7">
                  <c:v>4.3999999999999997E-2</c:v>
                </c:pt>
                <c:pt idx="8">
                  <c:v>4.3999999999999997E-2</c:v>
                </c:pt>
                <c:pt idx="9">
                  <c:v>4.3999999999999997E-2</c:v>
                </c:pt>
                <c:pt idx="10">
                  <c:v>4.3999999999999997E-2</c:v>
                </c:pt>
                <c:pt idx="11">
                  <c:v>4.3999999999999997E-2</c:v>
                </c:pt>
                <c:pt idx="12">
                  <c:v>4.3999999999999997E-2</c:v>
                </c:pt>
                <c:pt idx="13">
                  <c:v>4.3999999999999997E-2</c:v>
                </c:pt>
                <c:pt idx="14">
                  <c:v>4.3999999999999997E-2</c:v>
                </c:pt>
                <c:pt idx="15">
                  <c:v>4.3999999999999997E-2</c:v>
                </c:pt>
                <c:pt idx="16">
                  <c:v>4.3999999999999997E-2</c:v>
                </c:pt>
                <c:pt idx="17">
                  <c:v>4.3999999999999997E-2</c:v>
                </c:pt>
                <c:pt idx="18">
                  <c:v>4.3999999999999997E-2</c:v>
                </c:pt>
                <c:pt idx="19">
                  <c:v>4.3999999999999997E-2</c:v>
                </c:pt>
                <c:pt idx="20">
                  <c:v>4.3999999999999997E-2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717732920"/>
        <c:axId val="717733312"/>
      </c:barChart>
      <c:catAx>
        <c:axId val="7177329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7733312"/>
        <c:crosses val="autoZero"/>
        <c:auto val="1"/>
        <c:lblAlgn val="ctr"/>
        <c:lblOffset val="100"/>
        <c:noMultiLvlLbl val="0"/>
      </c:catAx>
      <c:valAx>
        <c:axId val="717733312"/>
        <c:scaling>
          <c:orientation val="minMax"/>
        </c:scaling>
        <c:delete val="1"/>
        <c:axPos val="b"/>
        <c:numFmt formatCode="0.0%" sourceLinked="1"/>
        <c:majorTickMark val="none"/>
        <c:minorTickMark val="none"/>
        <c:tickLblPos val="nextTo"/>
        <c:crossAx val="7177329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0.92100000000000004</c:v>
                </c:pt>
                <c:pt idx="1">
                  <c:v>0.92200000000000004</c:v>
                </c:pt>
                <c:pt idx="2">
                  <c:v>0.92200000000000004</c:v>
                </c:pt>
                <c:pt idx="3">
                  <c:v>0.92600000000000005</c:v>
                </c:pt>
                <c:pt idx="4">
                  <c:v>0.92800000000000005</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dLbl>
              <c:idx val="0"/>
              <c:layout>
                <c:manualLayout>
                  <c:x val="-3.4765009842519685E-3"/>
                  <c:y val="1.40624991349348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6EF-4F77-AD4F-11846B160867}"/>
                </c:ext>
              </c:extLst>
            </c:dLbl>
            <c:dLbl>
              <c:idx val="1"/>
              <c:layout>
                <c:manualLayout>
                  <c:x val="-9.7265009842519689E-3"/>
                  <c:y val="1.40624991349348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6EF-4F77-AD4F-11846B160867}"/>
                </c:ext>
              </c:extLst>
            </c:dLbl>
            <c:dLbl>
              <c:idx val="2"/>
              <c:layout>
                <c:manualLayout>
                  <c:x val="-6.6015009842519687E-3"/>
                  <c:y val="1.40624991349348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6EF-4F77-AD4F-11846B160867}"/>
                </c:ext>
              </c:extLst>
            </c:dLbl>
            <c:dLbl>
              <c:idx val="3"/>
              <c:layout>
                <c:manualLayout>
                  <c:x val="-1.9140009842519685E-3"/>
                  <c:y val="1.17187492791123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6EF-4F77-AD4F-11846B160867}"/>
                </c:ext>
              </c:extLst>
            </c:dLbl>
            <c:dLbl>
              <c:idx val="4"/>
              <c:layout>
                <c:manualLayout>
                  <c:x val="-8.1640009842520837E-3"/>
                  <c:y val="1.17187492791123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6EF-4F77-AD4F-11846B16086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0%</c:formatCode>
                <c:ptCount val="5"/>
                <c:pt idx="0">
                  <c:v>5.5E-2</c:v>
                </c:pt>
                <c:pt idx="1">
                  <c:v>5.5E-2</c:v>
                </c:pt>
                <c:pt idx="2">
                  <c:v>5.5E-2</c:v>
                </c:pt>
                <c:pt idx="3">
                  <c:v>5.3999999999999999E-2</c:v>
                </c:pt>
                <c:pt idx="4">
                  <c:v>5.3999999999999999E-2</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dLbl>
              <c:idx val="0"/>
              <c:layout>
                <c:manualLayout>
                  <c:x val="-3.9414000984251969E-2"/>
                  <c:y val="-1.17187492791123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6EF-4F77-AD4F-11846B160867}"/>
                </c:ext>
              </c:extLst>
            </c:dLbl>
            <c:dLbl>
              <c:idx val="1"/>
              <c:layout>
                <c:manualLayout>
                  <c:x val="-5.3476500984251968E-2"/>
                  <c:y val="-1.17187492791123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6EF-4F77-AD4F-11846B160867}"/>
                </c:ext>
              </c:extLst>
            </c:dLbl>
            <c:dLbl>
              <c:idx val="2"/>
              <c:layout>
                <c:manualLayout>
                  <c:x val="-4.8789000984251971E-2"/>
                  <c:y val="-1.40624991349348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6EF-4F77-AD4F-11846B160867}"/>
                </c:ext>
              </c:extLst>
            </c:dLbl>
            <c:dLbl>
              <c:idx val="3"/>
              <c:layout>
                <c:manualLayout>
                  <c:x val="-4.5664000984251968E-2"/>
                  <c:y val="-1.40624991349348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6EF-4F77-AD4F-11846B160867}"/>
                </c:ext>
              </c:extLst>
            </c:dLbl>
            <c:dLbl>
              <c:idx val="4"/>
              <c:layout>
                <c:manualLayout>
                  <c:x val="-5.3476500984252086E-2"/>
                  <c:y val="-1.87499988465799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6EF-4F77-AD4F-11846B16086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Sheet1!$D$2:$D$6</c:f>
              <c:numCache>
                <c:formatCode>0%</c:formatCode>
                <c:ptCount val="5"/>
                <c:pt idx="0">
                  <c:v>8.9999999999999993E-3</c:v>
                </c:pt>
                <c:pt idx="1">
                  <c:v>8.9999999999999993E-3</c:v>
                </c:pt>
                <c:pt idx="2">
                  <c:v>7.0000000000000001E-3</c:v>
                </c:pt>
                <c:pt idx="3">
                  <c:v>7.0000000000000001E-3</c:v>
                </c:pt>
                <c:pt idx="4">
                  <c:v>5.0000000000000001E-3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dLbl>
              <c:idx val="0"/>
              <c:layout>
                <c:manualLayout>
                  <c:x val="-4.2363312007874014E-2"/>
                  <c:y val="1.64062489907571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6EF-4F77-AD4F-11846B160867}"/>
                </c:ext>
              </c:extLst>
            </c:dLbl>
            <c:dLbl>
              <c:idx val="1"/>
              <c:layout>
                <c:manualLayout>
                  <c:x val="-5.6425812007874013E-2"/>
                  <c:y val="1.64062489907571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6EF-4F77-AD4F-11846B160867}"/>
                </c:ext>
              </c:extLst>
            </c:dLbl>
            <c:dLbl>
              <c:idx val="2"/>
              <c:layout>
                <c:manualLayout>
                  <c:x val="-4.236331200787407E-2"/>
                  <c:y val="1.87499988465797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6EF-4F77-AD4F-11846B160867}"/>
                </c:ext>
              </c:extLst>
            </c:dLbl>
            <c:dLbl>
              <c:idx val="3"/>
              <c:layout>
                <c:manualLayout>
                  <c:x val="-4.8613312007874013E-2"/>
                  <c:y val="1.64062489907571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6EF-4F77-AD4F-11846B160867}"/>
                </c:ext>
              </c:extLst>
            </c:dLbl>
            <c:dLbl>
              <c:idx val="4"/>
              <c:layout>
                <c:manualLayout>
                  <c:x val="-4.3925812007874016E-2"/>
                  <c:y val="1.64062489907573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6EF-4F77-AD4F-11846B16086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Sheet1!$E$2:$E$6</c:f>
              <c:numCache>
                <c:formatCode>0%</c:formatCode>
                <c:ptCount val="5"/>
                <c:pt idx="0">
                  <c:v>1.2999999999999999E-2</c:v>
                </c:pt>
                <c:pt idx="1">
                  <c:v>1.2999999999999999E-2</c:v>
                </c:pt>
                <c:pt idx="2">
                  <c:v>1.4E-2</c:v>
                </c:pt>
                <c:pt idx="3">
                  <c:v>1.2999999999999999E-2</c:v>
                </c:pt>
                <c:pt idx="4">
                  <c:v>1.4E-2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Sheet1!$F$2:$F$6</c:f>
              <c:numCache>
                <c:formatCode>0%</c:formatCode>
                <c:ptCount val="5"/>
                <c:pt idx="0">
                  <c:v>6.5000000000000002E-2</c:v>
                </c:pt>
                <c:pt idx="1">
                  <c:v>6.8000000000000005E-2</c:v>
                </c:pt>
                <c:pt idx="2">
                  <c:v>7.0000000000000007E-2</c:v>
                </c:pt>
                <c:pt idx="3">
                  <c:v>7.1999999999999995E-2</c:v>
                </c:pt>
                <c:pt idx="4">
                  <c:v>7.3999999999999996E-2</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510495384"/>
        <c:axId val="510495776"/>
      </c:lineChart>
      <c:catAx>
        <c:axId val="510495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0495776"/>
        <c:crosses val="autoZero"/>
        <c:auto val="1"/>
        <c:lblAlgn val="ctr"/>
        <c:lblOffset val="100"/>
        <c:noMultiLvlLbl val="0"/>
      </c:catAx>
      <c:valAx>
        <c:axId val="510495776"/>
        <c:scaling>
          <c:orientation val="minMax"/>
        </c:scaling>
        <c:delete val="1"/>
        <c:axPos val="l"/>
        <c:numFmt formatCode="0%" sourceLinked="1"/>
        <c:majorTickMark val="none"/>
        <c:minorTickMark val="none"/>
        <c:tickLblPos val="nextTo"/>
        <c:crossAx val="510495384"/>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5.3999999999999999E-2</c:v>
                </c:pt>
                <c:pt idx="1">
                  <c:v>4.9000000000000002E-2</c:v>
                </c:pt>
                <c:pt idx="2">
                  <c:v>0.04</c:v>
                </c:pt>
                <c:pt idx="3">
                  <c:v>3.5000000000000003E-2</c:v>
                </c:pt>
                <c:pt idx="4">
                  <c:v>3.6999999999999998E-2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509576800"/>
        <c:axId val="509577192"/>
      </c:lineChart>
      <c:catAx>
        <c:axId val="509576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9577192"/>
        <c:crosses val="autoZero"/>
        <c:auto val="1"/>
        <c:lblAlgn val="ctr"/>
        <c:lblOffset val="100"/>
        <c:noMultiLvlLbl val="0"/>
      </c:catAx>
      <c:valAx>
        <c:axId val="509577192"/>
        <c:scaling>
          <c:orientation val="minMax"/>
          <c:max val="0.5"/>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95768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West Cape May </c:v>
                </c:pt>
                <c:pt idx="1">
                  <c:v>West Wildwood </c:v>
                </c:pt>
                <c:pt idx="2">
                  <c:v>Wildwood Crest </c:v>
                </c:pt>
                <c:pt idx="3">
                  <c:v>North Wildwood </c:v>
                </c:pt>
                <c:pt idx="4">
                  <c:v>Upper Twp. </c:v>
                </c:pt>
                <c:pt idx="5">
                  <c:v>Middle Twp. </c:v>
                </c:pt>
                <c:pt idx="6">
                  <c:v>Ocean City </c:v>
                </c:pt>
                <c:pt idx="7">
                  <c:v>Stone Harbor </c:v>
                </c:pt>
                <c:pt idx="8">
                  <c:v>Lower Twp. </c:v>
                </c:pt>
                <c:pt idx="9">
                  <c:v>Woodbine Boro </c:v>
                </c:pt>
              </c:strCache>
            </c:strRef>
          </c:cat>
          <c:val>
            <c:numRef>
              <c:f>Sheet1!$B$2:$B$11</c:f>
              <c:numCache>
                <c:formatCode>0.0%</c:formatCode>
                <c:ptCount val="10"/>
                <c:pt idx="0">
                  <c:v>0.184</c:v>
                </c:pt>
                <c:pt idx="1">
                  <c:v>0.17899999999999999</c:v>
                </c:pt>
                <c:pt idx="2">
                  <c:v>0.129</c:v>
                </c:pt>
                <c:pt idx="3">
                  <c:v>9.4E-2</c:v>
                </c:pt>
                <c:pt idx="4">
                  <c:v>5.5E-2</c:v>
                </c:pt>
                <c:pt idx="5">
                  <c:v>3.6999999999999998E-2</c:v>
                </c:pt>
                <c:pt idx="6">
                  <c:v>3.4000000000000002E-2</c:v>
                </c:pt>
                <c:pt idx="7">
                  <c:v>3.3000000000000002E-2</c:v>
                </c:pt>
                <c:pt idx="8">
                  <c:v>2.5999999999999999E-2</c:v>
                </c:pt>
                <c:pt idx="9">
                  <c:v>2.5000000000000001E-2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Cape May county avg 3.7%</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West Cape May </c:v>
                </c:pt>
                <c:pt idx="1">
                  <c:v>West Wildwood </c:v>
                </c:pt>
                <c:pt idx="2">
                  <c:v>Wildwood Crest </c:v>
                </c:pt>
                <c:pt idx="3">
                  <c:v>North Wildwood </c:v>
                </c:pt>
                <c:pt idx="4">
                  <c:v>Upper Twp. </c:v>
                </c:pt>
                <c:pt idx="5">
                  <c:v>Middle Twp. </c:v>
                </c:pt>
                <c:pt idx="6">
                  <c:v>Ocean City </c:v>
                </c:pt>
                <c:pt idx="7">
                  <c:v>Stone Harbor </c:v>
                </c:pt>
                <c:pt idx="8">
                  <c:v>Lower Twp. </c:v>
                </c:pt>
                <c:pt idx="9">
                  <c:v>Woodbine Boro </c:v>
                </c:pt>
              </c:strCache>
            </c:strRef>
          </c:cat>
          <c:val>
            <c:numRef>
              <c:f>Sheet1!$C$2:$C$11</c:f>
              <c:numCache>
                <c:formatCode>0.00%</c:formatCode>
                <c:ptCount val="10"/>
                <c:pt idx="0">
                  <c:v>3.6999999999999998E-2</c:v>
                </c:pt>
                <c:pt idx="1">
                  <c:v>3.6999999999999998E-2</c:v>
                </c:pt>
                <c:pt idx="2">
                  <c:v>3.6999999999999998E-2</c:v>
                </c:pt>
                <c:pt idx="3">
                  <c:v>3.6999999999999998E-2</c:v>
                </c:pt>
                <c:pt idx="4">
                  <c:v>3.6999999999999998E-2</c:v>
                </c:pt>
                <c:pt idx="5">
                  <c:v>3.6999999999999998E-2</c:v>
                </c:pt>
                <c:pt idx="6">
                  <c:v>3.6999999999999998E-2</c:v>
                </c:pt>
                <c:pt idx="7">
                  <c:v>3.6999999999999998E-2</c:v>
                </c:pt>
                <c:pt idx="8">
                  <c:v>3.6999999999999998E-2</c:v>
                </c:pt>
                <c:pt idx="9">
                  <c:v>3.6999999999999998E-2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509577976"/>
        <c:axId val="509578368"/>
      </c:barChart>
      <c:catAx>
        <c:axId val="5095779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9578368"/>
        <c:crosses val="autoZero"/>
        <c:auto val="1"/>
        <c:lblAlgn val="ctr"/>
        <c:lblOffset val="100"/>
        <c:noMultiLvlLbl val="0"/>
      </c:catAx>
      <c:valAx>
        <c:axId val="509578368"/>
        <c:scaling>
          <c:orientation val="minMax"/>
          <c:max val="0.5"/>
        </c:scaling>
        <c:delete val="1"/>
        <c:axPos val="b"/>
        <c:numFmt formatCode="0.0%" sourceLinked="1"/>
        <c:majorTickMark val="none"/>
        <c:minorTickMark val="none"/>
        <c:tickLblPos val="nextTo"/>
        <c:crossAx val="509577976"/>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5.9925319881889753E-2"/>
          <c:y val="0.89718582974293437"/>
          <c:w val="0.22389936023622048"/>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16">
                  <c:v>4971</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Medicaid Participation (Sep, 2019) New Jersey Family Care, Non-ABD 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75674</c:v>
                </c:pt>
                <c:pt idx="1">
                  <c:v>54287</c:v>
                </c:pt>
                <c:pt idx="2">
                  <c:v>52009</c:v>
                </c:pt>
                <c:pt idx="3">
                  <c:v>51095</c:v>
                </c:pt>
                <c:pt idx="4">
                  <c:v>42324</c:v>
                </c:pt>
                <c:pt idx="5">
                  <c:v>37660</c:v>
                </c:pt>
                <c:pt idx="6">
                  <c:v>35628</c:v>
                </c:pt>
                <c:pt idx="7">
                  <c:v>27002</c:v>
                </c:pt>
                <c:pt idx="8">
                  <c:v>22697</c:v>
                </c:pt>
                <c:pt idx="9">
                  <c:v>22002</c:v>
                </c:pt>
                <c:pt idx="10">
                  <c:v>21328</c:v>
                </c:pt>
                <c:pt idx="11">
                  <c:v>16303</c:v>
                </c:pt>
                <c:pt idx="12">
                  <c:v>16220</c:v>
                </c:pt>
                <c:pt idx="13">
                  <c:v>12831</c:v>
                </c:pt>
                <c:pt idx="14">
                  <c:v>9920</c:v>
                </c:pt>
                <c:pt idx="15">
                  <c:v>8572</c:v>
                </c:pt>
                <c:pt idx="16">
                  <c:v>4971</c:v>
                </c:pt>
                <c:pt idx="17">
                  <c:v>4598</c:v>
                </c:pt>
                <c:pt idx="18">
                  <c:v>4292</c:v>
                </c:pt>
                <c:pt idx="19">
                  <c:v>3231</c:v>
                </c:pt>
                <c:pt idx="20">
                  <c:v>2185</c:v>
                </c:pt>
                <c:pt idx="21">
                  <c:v>6</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Medicaid Participation (Sep, 2019) New Jersey Family Care, Non-ABD Adults</c:v>
                </c:pt>
              </c:strCache>
            </c:strRef>
          </c:tx>
          <c:spPr>
            <a:solidFill>
              <a:schemeClr val="bg1">
                <a:lumMod val="75000"/>
              </a:schemeClr>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15104</c:v>
                </c:pt>
                <c:pt idx="1">
                  <c:v>8777</c:v>
                </c:pt>
                <c:pt idx="2">
                  <c:v>8353</c:v>
                </c:pt>
                <c:pt idx="3">
                  <c:v>7086</c:v>
                </c:pt>
                <c:pt idx="4">
                  <c:v>9722</c:v>
                </c:pt>
                <c:pt idx="5">
                  <c:v>6510</c:v>
                </c:pt>
                <c:pt idx="6">
                  <c:v>5874</c:v>
                </c:pt>
                <c:pt idx="7">
                  <c:v>4850</c:v>
                </c:pt>
                <c:pt idx="8">
                  <c:v>4001</c:v>
                </c:pt>
                <c:pt idx="9">
                  <c:v>4031</c:v>
                </c:pt>
                <c:pt idx="10">
                  <c:v>4198</c:v>
                </c:pt>
                <c:pt idx="11">
                  <c:v>4262</c:v>
                </c:pt>
                <c:pt idx="12">
                  <c:v>3194</c:v>
                </c:pt>
                <c:pt idx="13">
                  <c:v>3165</c:v>
                </c:pt>
                <c:pt idx="14">
                  <c:v>1993</c:v>
                </c:pt>
                <c:pt idx="15">
                  <c:v>1443</c:v>
                </c:pt>
                <c:pt idx="16">
                  <c:v>1054</c:v>
                </c:pt>
                <c:pt idx="17">
                  <c:v>1071</c:v>
                </c:pt>
                <c:pt idx="18">
                  <c:v>1046</c:v>
                </c:pt>
                <c:pt idx="19">
                  <c:v>831</c:v>
                </c:pt>
                <c:pt idx="20">
                  <c:v>406</c:v>
                </c:pt>
                <c:pt idx="21">
                  <c:v>2</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16">
                  <c:v>1054</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509579152"/>
        <c:axId val="509579544"/>
      </c:barChart>
      <c:catAx>
        <c:axId val="509579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9579544"/>
        <c:crosses val="autoZero"/>
        <c:auto val="1"/>
        <c:lblAlgn val="ctr"/>
        <c:lblOffset val="100"/>
        <c:noMultiLvlLbl val="0"/>
      </c:catAx>
      <c:valAx>
        <c:axId val="5095795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957915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90358827524181851"/>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Sheet1!$B$2:$B$22</c:f>
              <c:numCache>
                <c:formatCode>General</c:formatCode>
                <c:ptCount val="21"/>
                <c:pt idx="3">
                  <c:v>0.92700000000000005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Sheet1!$C$2:$C$22</c:f>
              <c:numCache>
                <c:formatCode>0%</c:formatCode>
                <c:ptCount val="21"/>
                <c:pt idx="0">
                  <c:v>0.92100000000000004</c:v>
                </c:pt>
                <c:pt idx="1">
                  <c:v>0.92300000000000004</c:v>
                </c:pt>
                <c:pt idx="2">
                  <c:v>0.92500000000000004</c:v>
                </c:pt>
                <c:pt idx="4">
                  <c:v>0.93300000000000005</c:v>
                </c:pt>
                <c:pt idx="5">
                  <c:v>0.93500000000000005</c:v>
                </c:pt>
                <c:pt idx="6">
                  <c:v>0.93799999999999994</c:v>
                </c:pt>
                <c:pt idx="7">
                  <c:v>0.93799999999999994</c:v>
                </c:pt>
                <c:pt idx="8">
                  <c:v>0.94099999999999995</c:v>
                </c:pt>
                <c:pt idx="9">
                  <c:v>0.94199999999999995</c:v>
                </c:pt>
                <c:pt idx="10">
                  <c:v>0.94299999999999995</c:v>
                </c:pt>
                <c:pt idx="11">
                  <c:v>0.94499999999999995</c:v>
                </c:pt>
                <c:pt idx="12">
                  <c:v>0.94499999999999995</c:v>
                </c:pt>
                <c:pt idx="13">
                  <c:v>0.94899999999999995</c:v>
                </c:pt>
                <c:pt idx="14">
                  <c:v>0.95099999999999996</c:v>
                </c:pt>
                <c:pt idx="15">
                  <c:v>0.95199999999999996</c:v>
                </c:pt>
                <c:pt idx="16">
                  <c:v>0.95199999999999996</c:v>
                </c:pt>
                <c:pt idx="17">
                  <c:v>0.95599999999999996</c:v>
                </c:pt>
                <c:pt idx="18">
                  <c:v>0.95699999999999996</c:v>
                </c:pt>
                <c:pt idx="19">
                  <c:v>0.95699999999999996</c:v>
                </c:pt>
                <c:pt idx="20">
                  <c:v>0.96699999999999997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94%</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Sheet1!$D$2:$D$22</c:f>
              <c:numCache>
                <c:formatCode>0%</c:formatCode>
                <c:ptCount val="21"/>
                <c:pt idx="0">
                  <c:v>0.94199999999999995</c:v>
                </c:pt>
                <c:pt idx="1">
                  <c:v>0.94199999999999995</c:v>
                </c:pt>
                <c:pt idx="2">
                  <c:v>0.94199999999999995</c:v>
                </c:pt>
                <c:pt idx="3">
                  <c:v>0.94199999999999995</c:v>
                </c:pt>
                <c:pt idx="4">
                  <c:v>0.94199999999999995</c:v>
                </c:pt>
                <c:pt idx="5">
                  <c:v>0.94199999999999995</c:v>
                </c:pt>
                <c:pt idx="6">
                  <c:v>0.94199999999999995</c:v>
                </c:pt>
                <c:pt idx="7">
                  <c:v>0.94199999999999995</c:v>
                </c:pt>
                <c:pt idx="8">
                  <c:v>0.94199999999999995</c:v>
                </c:pt>
                <c:pt idx="9">
                  <c:v>0.94199999999999995</c:v>
                </c:pt>
                <c:pt idx="10">
                  <c:v>0.94199999999999995</c:v>
                </c:pt>
                <c:pt idx="11">
                  <c:v>0.94199999999999995</c:v>
                </c:pt>
                <c:pt idx="12">
                  <c:v>0.94199999999999995</c:v>
                </c:pt>
                <c:pt idx="13">
                  <c:v>0.94199999999999995</c:v>
                </c:pt>
                <c:pt idx="14">
                  <c:v>0.94199999999999995</c:v>
                </c:pt>
                <c:pt idx="15">
                  <c:v>0.94199999999999995</c:v>
                </c:pt>
                <c:pt idx="16">
                  <c:v>0.94199999999999995</c:v>
                </c:pt>
                <c:pt idx="17">
                  <c:v>0.94199999999999995</c:v>
                </c:pt>
                <c:pt idx="18">
                  <c:v>0.94199999999999995</c:v>
                </c:pt>
                <c:pt idx="19">
                  <c:v>0.94199999999999995</c:v>
                </c:pt>
                <c:pt idx="20">
                  <c:v>0.94199999999999995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53683424"/>
        <c:axId val="353683816"/>
      </c:barChart>
      <c:catAx>
        <c:axId val="353683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3683816"/>
        <c:crosses val="autoZero"/>
        <c:auto val="1"/>
        <c:lblAlgn val="ctr"/>
        <c:lblOffset val="100"/>
        <c:noMultiLvlLbl val="0"/>
      </c:catAx>
      <c:valAx>
        <c:axId val="353683816"/>
        <c:scaling>
          <c:orientation val="minMax"/>
          <c:max val="1"/>
          <c:min val="0.8"/>
        </c:scaling>
        <c:delete val="1"/>
        <c:axPos val="l"/>
        <c:numFmt formatCode="General" sourceLinked="1"/>
        <c:majorTickMark val="out"/>
        <c:minorTickMark val="none"/>
        <c:tickLblPos val="nextTo"/>
        <c:crossAx val="353683424"/>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91271176330231452"/>
          <c:y val="0.25595775689303563"/>
          <c:w val="8.7288236697685512E-2"/>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2013-2014</c:v>
                </c:pt>
                <c:pt idx="1">
                  <c:v>2014-2015</c:v>
                </c:pt>
                <c:pt idx="2">
                  <c:v>2015-2016</c:v>
                </c:pt>
                <c:pt idx="3">
                  <c:v>2016-2017</c:v>
                </c:pt>
                <c:pt idx="4">
                  <c:v>2017-2018</c:v>
                </c:pt>
                <c:pt idx="5">
                  <c:v>2018-2019</c:v>
                </c:pt>
              </c:strCache>
            </c:strRef>
          </c:cat>
          <c:val>
            <c:numRef>
              <c:f>Sheet1!$B$2:$B$7</c:f>
              <c:numCache>
                <c:formatCode>0%</c:formatCode>
                <c:ptCount val="6"/>
                <c:pt idx="0">
                  <c:v>0.96299999999999997</c:v>
                </c:pt>
                <c:pt idx="1">
                  <c:v>0.92300000000000004</c:v>
                </c:pt>
                <c:pt idx="2">
                  <c:v>0.95499999999999996</c:v>
                </c:pt>
                <c:pt idx="3">
                  <c:v>0.95499999999999996</c:v>
                </c:pt>
                <c:pt idx="4">
                  <c:v>0.94399999999999995</c:v>
                </c:pt>
                <c:pt idx="5">
                  <c:v>0.92700000000000005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53684600"/>
        <c:axId val="353684992"/>
      </c:lineChart>
      <c:catAx>
        <c:axId val="353684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3684992"/>
        <c:crosses val="autoZero"/>
        <c:auto val="1"/>
        <c:lblAlgn val="ctr"/>
        <c:lblOffset val="100"/>
        <c:noMultiLvlLbl val="0"/>
      </c:catAx>
      <c:valAx>
        <c:axId val="353684992"/>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36846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cat>
            <c:strRef>
              <c:f>Sheet1!$A$2:$A$23</c:f>
              <c:strCache>
                <c:ptCount val="22"/>
                <c:pt idx="0">
                  <c:v>Sussex</c:v>
                </c:pt>
                <c:pt idx="1">
                  <c:v>Hunterdon</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Ocean</c:v>
                </c:pt>
                <c:pt idx="14">
                  <c:v>Camden</c:v>
                </c:pt>
                <c:pt idx="15">
                  <c:v>Union</c:v>
                </c:pt>
                <c:pt idx="16">
                  <c:v>Middlesex</c:v>
                </c:pt>
                <c:pt idx="17">
                  <c:v>Passaic</c:v>
                </c:pt>
                <c:pt idx="18">
                  <c:v>Hudson</c:v>
                </c:pt>
                <c:pt idx="19">
                  <c:v>Essex</c:v>
                </c:pt>
                <c:pt idx="20">
                  <c:v>Cape May</c:v>
                </c:pt>
                <c:pt idx="21">
                  <c:v>Salem</c:v>
                </c:pt>
              </c:strCache>
            </c:strRef>
          </c:cat>
          <c:val>
            <c:numRef>
              <c:f>Sheet1!$B$2:$B$23</c:f>
              <c:numCache>
                <c:formatCode>General</c:formatCode>
                <c:ptCount val="22"/>
                <c:pt idx="20">
                  <c:v>0</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2018</c:v>
                </c:pt>
              </c:strCache>
            </c:strRef>
          </c:tx>
          <c:spPr>
            <a:solidFill>
              <a:srgbClr val="C00000"/>
            </a:solidFill>
            <a:ln>
              <a:noFill/>
            </a:ln>
            <a:effectLst/>
          </c:spPr>
          <c:invertIfNegative val="0"/>
          <c:dLbls>
            <c:dLbl>
              <c:idx val="20"/>
              <c:delete val="1"/>
              <c:extLst>
                <c:ext xmlns:c15="http://schemas.microsoft.com/office/drawing/2012/chart" uri="{CE6537A1-D6FC-4f65-9D91-7224C49458BB}"/>
                <c:ext xmlns:c16="http://schemas.microsoft.com/office/drawing/2014/chart" uri="{C3380CC4-5D6E-409C-BE32-E72D297353CC}">
                  <c16:uniqueId val="{00000000-C5FF-4A84-93BA-BE8DF3A9237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c:v>
                </c:pt>
                <c:pt idx="1">
                  <c:v>Hunterdon</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Ocean</c:v>
                </c:pt>
                <c:pt idx="14">
                  <c:v>Camden</c:v>
                </c:pt>
                <c:pt idx="15">
                  <c:v>Union</c:v>
                </c:pt>
                <c:pt idx="16">
                  <c:v>Middlesex</c:v>
                </c:pt>
                <c:pt idx="17">
                  <c:v>Passaic</c:v>
                </c:pt>
                <c:pt idx="18">
                  <c:v>Hudson</c:v>
                </c:pt>
                <c:pt idx="19">
                  <c:v>Essex</c:v>
                </c:pt>
                <c:pt idx="20">
                  <c:v>Cape May</c:v>
                </c:pt>
                <c:pt idx="21">
                  <c:v>Salem</c:v>
                </c:pt>
              </c:strCache>
            </c:strRef>
          </c:cat>
          <c:val>
            <c:numRef>
              <c:f>Sheet1!$C$2:$C$23</c:f>
              <c:numCache>
                <c:formatCode>General</c:formatCode>
                <c:ptCount val="22"/>
                <c:pt idx="0">
                  <c:v>32</c:v>
                </c:pt>
                <c:pt idx="1">
                  <c:v>34</c:v>
                </c:pt>
                <c:pt idx="2">
                  <c:v>36</c:v>
                </c:pt>
                <c:pt idx="3">
                  <c:v>97</c:v>
                </c:pt>
                <c:pt idx="4">
                  <c:v>113</c:v>
                </c:pt>
                <c:pt idx="5">
                  <c:v>133</c:v>
                </c:pt>
                <c:pt idx="6">
                  <c:v>149</c:v>
                </c:pt>
                <c:pt idx="7">
                  <c:v>157</c:v>
                </c:pt>
                <c:pt idx="8">
                  <c:v>198</c:v>
                </c:pt>
                <c:pt idx="9">
                  <c:v>219</c:v>
                </c:pt>
                <c:pt idx="10">
                  <c:v>300</c:v>
                </c:pt>
                <c:pt idx="11">
                  <c:v>312</c:v>
                </c:pt>
                <c:pt idx="12">
                  <c:v>314</c:v>
                </c:pt>
                <c:pt idx="13">
                  <c:v>335</c:v>
                </c:pt>
                <c:pt idx="14">
                  <c:v>435</c:v>
                </c:pt>
                <c:pt idx="15">
                  <c:v>452</c:v>
                </c:pt>
                <c:pt idx="16">
                  <c:v>486</c:v>
                </c:pt>
                <c:pt idx="17">
                  <c:v>524</c:v>
                </c:pt>
                <c:pt idx="18">
                  <c:v>534</c:v>
                </c:pt>
                <c:pt idx="19">
                  <c:v>1069</c:v>
                </c:pt>
                <c:pt idx="20">
                  <c:v>0</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53685776"/>
        <c:axId val="353686168"/>
      </c:barChart>
      <c:catAx>
        <c:axId val="353685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3686168"/>
        <c:crosses val="autoZero"/>
        <c:auto val="1"/>
        <c:lblAlgn val="ctr"/>
        <c:lblOffset val="100"/>
        <c:noMultiLvlLbl val="0"/>
      </c:catAx>
      <c:valAx>
        <c:axId val="3536861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36857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Sheet1!$A$2:$C$2</c:f>
              <c:strCache>
                <c:ptCount val="3"/>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Sheet1!$D$1</c:f>
              <c:strCache>
                <c:ptCount val="1"/>
                <c:pt idx="0">
                  <c:v>2018</c:v>
                </c:pt>
              </c:strCache>
            </c:strRef>
          </c:cat>
          <c:val>
            <c:numRef>
              <c:f>Sheet1!$D$2</c:f>
              <c:numCache>
                <c:formatCode>General</c:formatCode>
                <c:ptCount val="1"/>
              </c:numCache>
            </c:numRef>
          </c:val>
          <c:smooth val="0"/>
          <c:extLst>
            <c:ext xmlns:c16="http://schemas.microsoft.com/office/drawing/2014/chart" uri="{C3380CC4-5D6E-409C-BE32-E72D297353CC}">
              <c16:uniqueId val="{00000000-76BB-4ED6-A3D0-587F91D78F89}"/>
            </c:ext>
          </c:extLst>
        </c:ser>
        <c:dLbls>
          <c:showLegendKey val="0"/>
          <c:showVal val="0"/>
          <c:showCatName val="0"/>
          <c:showSerName val="0"/>
          <c:showPercent val="0"/>
          <c:showBubbleSize val="0"/>
        </c:dLbls>
        <c:marker val="1"/>
        <c:smooth val="0"/>
        <c:axId val="353686952"/>
        <c:axId val="89642816"/>
      </c:lineChart>
      <c:catAx>
        <c:axId val="353686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89642816"/>
        <c:crosses val="autoZero"/>
        <c:auto val="1"/>
        <c:lblAlgn val="ctr"/>
        <c:lblOffset val="100"/>
        <c:noMultiLvlLbl val="0"/>
      </c:catAx>
      <c:valAx>
        <c:axId val="8964281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36869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16869098225247E-2"/>
          <c:y val="0.15681898341148653"/>
          <c:w val="0.90670087018190249"/>
          <c:h val="0.73031975927993908"/>
        </c:manualLayout>
      </c:layout>
      <c:lineChart>
        <c:grouping val="standard"/>
        <c:varyColors val="0"/>
        <c:ser>
          <c:idx val="1"/>
          <c:order val="0"/>
          <c:tx>
            <c:strRef>
              <c:f>Sheet1!$A$2</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Sheet1!$B$2:$E$2</c:f>
              <c:numCache>
                <c:formatCode>"$"#,##0_);[Red]\("$"#,##0\)</c:formatCode>
                <c:ptCount val="4"/>
                <c:pt idx="0">
                  <c:v>1375</c:v>
                </c:pt>
                <c:pt idx="1">
                  <c:v>1200</c:v>
                </c:pt>
                <c:pt idx="2">
                  <c:v>1182</c:v>
                </c:pt>
                <c:pt idx="3">
                  <c:v>1299</c:v>
                </c:pt>
              </c:numCache>
            </c:numRef>
          </c:val>
          <c:smooth val="0"/>
          <c:extLst>
            <c:ext xmlns:c16="http://schemas.microsoft.com/office/drawing/2014/chart" uri="{C3380CC4-5D6E-409C-BE32-E72D297353CC}">
              <c16:uniqueId val="{00000001-EECD-4994-A091-429B7976CB78}"/>
            </c:ext>
          </c:extLst>
        </c:ser>
        <c:ser>
          <c:idx val="0"/>
          <c:order val="1"/>
          <c:tx>
            <c:strRef>
              <c:f>Sheet1!$A$3</c:f>
              <c:strCache>
                <c:ptCount val="1"/>
                <c:pt idx="0">
                  <c:v>Cape May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Sheet1!$B$3:$E$3</c:f>
              <c:numCache>
                <c:formatCode>"$"#,##0_);[Red]\("$"#,##0\)</c:formatCode>
                <c:ptCount val="4"/>
                <c:pt idx="0">
                  <c:v>762</c:v>
                </c:pt>
                <c:pt idx="1">
                  <c:v>689</c:v>
                </c:pt>
                <c:pt idx="2">
                  <c:v>664</c:v>
                </c:pt>
                <c:pt idx="3">
                  <c:v>837</c:v>
                </c:pt>
              </c:numCache>
            </c:numRef>
          </c:val>
          <c:smooth val="0"/>
          <c:extLst>
            <c:ext xmlns:c16="http://schemas.microsoft.com/office/drawing/2014/chart" uri="{C3380CC4-5D6E-409C-BE32-E72D297353CC}">
              <c16:uniqueId val="{00000000-EECD-4994-A091-429B7976CB78}"/>
            </c:ext>
          </c:extLst>
        </c:ser>
        <c:dLbls>
          <c:showLegendKey val="0"/>
          <c:showVal val="0"/>
          <c:showCatName val="0"/>
          <c:showSerName val="0"/>
          <c:showPercent val="0"/>
          <c:showBubbleSize val="0"/>
        </c:dLbls>
        <c:marker val="1"/>
        <c:smooth val="0"/>
        <c:axId val="89643600"/>
        <c:axId val="89643992"/>
      </c:lineChart>
      <c:catAx>
        <c:axId val="89643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89643992"/>
        <c:crosses val="autoZero"/>
        <c:auto val="1"/>
        <c:lblAlgn val="ctr"/>
        <c:lblOffset val="100"/>
        <c:noMultiLvlLbl val="0"/>
      </c:catAx>
      <c:valAx>
        <c:axId val="89643992"/>
        <c:scaling>
          <c:orientation val="minMax"/>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89643600"/>
        <c:crosses val="autoZero"/>
        <c:crossBetween val="between"/>
      </c:valAx>
      <c:spPr>
        <a:noFill/>
        <a:ln>
          <a:noFill/>
        </a:ln>
        <a:effectLst/>
      </c:spPr>
    </c:plotArea>
    <c:legend>
      <c:legendPos val="b"/>
      <c:layout>
        <c:manualLayout>
          <c:xMode val="edge"/>
          <c:yMode val="edge"/>
          <c:x val="0.72627986635253816"/>
          <c:y val="4.5150496553426622E-3"/>
          <c:w val="0.22584122702083204"/>
          <c:h val="7.66614823536556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44248364905912E-2"/>
          <c:y val="3.0862019123383783E-2"/>
          <c:w val="0.91565428149709804"/>
          <c:h val="0.79916303644320497"/>
        </c:manualLayout>
      </c:layout>
      <c:lineChart>
        <c:grouping val="standard"/>
        <c:varyColors val="0"/>
        <c:ser>
          <c:idx val="0"/>
          <c:order val="0"/>
          <c:tx>
            <c:strRef>
              <c:f>Sheet1!$B$1</c:f>
              <c:strCache>
                <c:ptCount val="1"/>
                <c:pt idx="0">
                  <c:v>Annual Average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2016</c:v>
                </c:pt>
                <c:pt idx="1">
                  <c:v>2017</c:v>
                </c:pt>
                <c:pt idx="2">
                  <c:v>2018</c:v>
                </c:pt>
              </c:numCache>
            </c:numRef>
          </c:cat>
          <c:val>
            <c:numRef>
              <c:f>Sheet1!$B$2:$B$4</c:f>
              <c:numCache>
                <c:formatCode>_("$"* #,##0_);_("$"* \(#,##0\);_("$"* "-"??_);_(@_)</c:formatCode>
                <c:ptCount val="3"/>
                <c:pt idx="0">
                  <c:v>711</c:v>
                </c:pt>
                <c:pt idx="1">
                  <c:v>712</c:v>
                </c:pt>
                <c:pt idx="2">
                  <c:v>728</c:v>
                </c:pt>
              </c:numCache>
            </c:numRef>
          </c:val>
          <c:smooth val="0"/>
          <c:extLst>
            <c:ext xmlns:c16="http://schemas.microsoft.com/office/drawing/2014/chart" uri="{C3380CC4-5D6E-409C-BE32-E72D297353CC}">
              <c16:uniqueId val="{00000000-728D-4024-928B-CA3CD3B007C4}"/>
            </c:ext>
          </c:extLst>
        </c:ser>
        <c:dLbls>
          <c:showLegendKey val="0"/>
          <c:showVal val="0"/>
          <c:showCatName val="0"/>
          <c:showSerName val="0"/>
          <c:showPercent val="0"/>
          <c:showBubbleSize val="0"/>
        </c:dLbls>
        <c:marker val="1"/>
        <c:smooth val="0"/>
        <c:axId val="638214520"/>
        <c:axId val="638214912"/>
      </c:lineChart>
      <c:catAx>
        <c:axId val="638214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8214912"/>
        <c:crosses val="autoZero"/>
        <c:auto val="1"/>
        <c:lblAlgn val="ctr"/>
        <c:lblOffset val="100"/>
        <c:noMultiLvlLbl val="0"/>
      </c:catAx>
      <c:valAx>
        <c:axId val="638214912"/>
        <c:scaling>
          <c:orientation val="minMax"/>
          <c:min val="0"/>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82145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Cape May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6"/>
              <c:layout>
                <c:manualLayout>
                  <c:x val="-3.7320458865055764E-2"/>
                  <c:y val="-3.43035655901441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862-4608-BBC6-7F0DF7C8C44D}"/>
                </c:ext>
              </c:extLst>
            </c:dLbl>
            <c:dLbl>
              <c:idx val="10"/>
              <c:layout>
                <c:manualLayout>
                  <c:x val="-3.3549416236763508E-3"/>
                  <c:y val="-3.1685476366487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862-4608-BBC6-7F0DF7C8C44D}"/>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Jun-20</c:v>
                </c:pt>
                <c:pt idx="1">
                  <c:v>Jul-20</c:v>
                </c:pt>
                <c:pt idx="2">
                  <c:v>Aug-20</c:v>
                </c:pt>
                <c:pt idx="3">
                  <c:v>Sep-20</c:v>
                </c:pt>
                <c:pt idx="4">
                  <c:v>Oct-20</c:v>
                </c:pt>
                <c:pt idx="5">
                  <c:v>Nov-20</c:v>
                </c:pt>
                <c:pt idx="6">
                  <c:v>Dec-20</c:v>
                </c:pt>
                <c:pt idx="7">
                  <c:v>Jan-20</c:v>
                </c:pt>
                <c:pt idx="8">
                  <c:v>Feb-20</c:v>
                </c:pt>
                <c:pt idx="9">
                  <c:v>Mar-20</c:v>
                </c:pt>
                <c:pt idx="10">
                  <c:v>Apr-20</c:v>
                </c:pt>
                <c:pt idx="11">
                  <c:v>19-May</c:v>
                </c:pt>
              </c:strCache>
            </c:strRef>
          </c:cat>
          <c:val>
            <c:numRef>
              <c:f>Sheet1!$B$2:$M$2</c:f>
              <c:numCache>
                <c:formatCode>0.0%</c:formatCode>
                <c:ptCount val="12"/>
                <c:pt idx="0">
                  <c:v>5.8000000000000003E-2</c:v>
                </c:pt>
                <c:pt idx="1">
                  <c:v>4.9000000000000002E-2</c:v>
                </c:pt>
                <c:pt idx="2">
                  <c:v>4.2999999999999997E-2</c:v>
                </c:pt>
                <c:pt idx="3">
                  <c:v>4.7E-2</c:v>
                </c:pt>
                <c:pt idx="4">
                  <c:v>5.7000000000000002E-2</c:v>
                </c:pt>
                <c:pt idx="5">
                  <c:v>8.5999999999999993E-2</c:v>
                </c:pt>
                <c:pt idx="6">
                  <c:v>0.10299999999999999</c:v>
                </c:pt>
                <c:pt idx="7">
                  <c:v>0.13800000000000001</c:v>
                </c:pt>
                <c:pt idx="8">
                  <c:v>0.13</c:v>
                </c:pt>
                <c:pt idx="9">
                  <c:v>0.114</c:v>
                </c:pt>
                <c:pt idx="10">
                  <c:v>7.1999999999999995E-2</c:v>
                </c:pt>
                <c:pt idx="11" formatCode="0.00%">
                  <c:v>4.8000000000000001E-2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NJ</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Jun-20</c:v>
                </c:pt>
                <c:pt idx="1">
                  <c:v>Jul-20</c:v>
                </c:pt>
                <c:pt idx="2">
                  <c:v>Aug-20</c:v>
                </c:pt>
                <c:pt idx="3">
                  <c:v>Sep-20</c:v>
                </c:pt>
                <c:pt idx="4">
                  <c:v>Oct-20</c:v>
                </c:pt>
                <c:pt idx="5">
                  <c:v>Nov-20</c:v>
                </c:pt>
                <c:pt idx="6">
                  <c:v>Dec-20</c:v>
                </c:pt>
                <c:pt idx="7">
                  <c:v>Jan-20</c:v>
                </c:pt>
                <c:pt idx="8">
                  <c:v>Feb-20</c:v>
                </c:pt>
                <c:pt idx="9">
                  <c:v>Mar-20</c:v>
                </c:pt>
                <c:pt idx="10">
                  <c:v>Apr-20</c:v>
                </c:pt>
                <c:pt idx="11">
                  <c:v>19-May</c:v>
                </c:pt>
              </c:strCache>
            </c:strRef>
          </c:cat>
          <c:val>
            <c:numRef>
              <c:f>Sheet1!$B$3:$M$3</c:f>
              <c:numCache>
                <c:formatCode>0.0%</c:formatCode>
                <c:ptCount val="12"/>
                <c:pt idx="0">
                  <c:v>4.3999999999999997E-2</c:v>
                </c:pt>
                <c:pt idx="1">
                  <c:v>4.5999999999999999E-2</c:v>
                </c:pt>
                <c:pt idx="2">
                  <c:v>4.2000000000000003E-2</c:v>
                </c:pt>
                <c:pt idx="3">
                  <c:v>3.7999999999999999E-2</c:v>
                </c:pt>
                <c:pt idx="4">
                  <c:v>3.5000000000000003E-2</c:v>
                </c:pt>
                <c:pt idx="5">
                  <c:v>3.3000000000000002E-2</c:v>
                </c:pt>
                <c:pt idx="6">
                  <c:v>3.5999999999999997E-2</c:v>
                </c:pt>
                <c:pt idx="7">
                  <c:v>4.5999999999999999E-2</c:v>
                </c:pt>
                <c:pt idx="8">
                  <c:v>4.7E-2</c:v>
                </c:pt>
                <c:pt idx="9">
                  <c:v>4.1000000000000002E-2</c:v>
                </c:pt>
                <c:pt idx="10">
                  <c:v>2.9000000000000001E-2</c:v>
                </c:pt>
                <c:pt idx="11" formatCode="0.00%">
                  <c:v>0.03</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638215696"/>
        <c:axId val="638216088"/>
      </c:lineChart>
      <c:catAx>
        <c:axId val="638215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216088"/>
        <c:crosses val="autoZero"/>
        <c:auto val="1"/>
        <c:lblAlgn val="ctr"/>
        <c:lblOffset val="100"/>
        <c:noMultiLvlLbl val="1"/>
      </c:catAx>
      <c:valAx>
        <c:axId val="63821608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215696"/>
        <c:crosses val="autoZero"/>
        <c:crossBetween val="between"/>
      </c:valAx>
      <c:spPr>
        <a:noFill/>
        <a:ln>
          <a:noFill/>
        </a:ln>
        <a:effectLst/>
      </c:spPr>
    </c:plotArea>
    <c:legend>
      <c:legendPos val="b"/>
      <c:layout>
        <c:manualLayout>
          <c:xMode val="edge"/>
          <c:yMode val="edge"/>
          <c:x val="0.84608460041632727"/>
          <c:y val="5.4223513203556888E-3"/>
          <c:w val="0.1497848221558512"/>
          <c:h val="4.21588640049013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6170126332268E-2"/>
          <c:y val="5.0654580722408173E-2"/>
          <c:w val="0.91351008858267713"/>
          <c:h val="0.83590305760594685"/>
        </c:manualLayout>
      </c:layout>
      <c:barChart>
        <c:barDir val="col"/>
        <c:grouping val="clustered"/>
        <c:varyColors val="0"/>
        <c:ser>
          <c:idx val="0"/>
          <c:order val="0"/>
          <c:tx>
            <c:strRef>
              <c:f>Sheet1!$B$1</c:f>
              <c:strCache>
                <c:ptCount val="1"/>
                <c:pt idx="0">
                  <c:v>White</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West Wildwood </c:v>
                </c:pt>
                <c:pt idx="1">
                  <c:v>North Wildwood </c:v>
                </c:pt>
                <c:pt idx="2">
                  <c:v>Woodbine Boro </c:v>
                </c:pt>
              </c:strCache>
            </c:strRef>
          </c:cat>
          <c:val>
            <c:numRef>
              <c:f>Sheet1!$B$2:$B$4</c:f>
              <c:numCache>
                <c:formatCode>0%</c:formatCode>
                <c:ptCount val="3"/>
                <c:pt idx="0">
                  <c:v>0.998</c:v>
                </c:pt>
                <c:pt idx="1">
                  <c:v>0.97899999999999998</c:v>
                </c:pt>
                <c:pt idx="2">
                  <c:v>0.63100000000000001</c:v>
                </c:pt>
              </c:numCache>
            </c:numRef>
          </c:val>
          <c:extLst>
            <c:ext xmlns:c16="http://schemas.microsoft.com/office/drawing/2014/chart" uri="{C3380CC4-5D6E-409C-BE32-E72D297353CC}">
              <c16:uniqueId val="{00000000-B271-4421-881E-79EF7090C540}"/>
            </c:ext>
          </c:extLst>
        </c:ser>
        <c:ser>
          <c:idx val="1"/>
          <c:order val="1"/>
          <c:tx>
            <c:strRef>
              <c:f>Sheet1!$C$1</c:f>
              <c:strCache>
                <c:ptCount val="1"/>
                <c:pt idx="0">
                  <c:v>Black/ African American</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West Wildwood </c:v>
                </c:pt>
                <c:pt idx="1">
                  <c:v>North Wildwood </c:v>
                </c:pt>
                <c:pt idx="2">
                  <c:v>Woodbine Boro </c:v>
                </c:pt>
              </c:strCache>
            </c:strRef>
          </c:cat>
          <c:val>
            <c:numRef>
              <c:f>Sheet1!$C$2:$C$4</c:f>
              <c:numCache>
                <c:formatCode>0%</c:formatCode>
                <c:ptCount val="3"/>
                <c:pt idx="0">
                  <c:v>7.0000000000000001E-3</c:v>
                </c:pt>
                <c:pt idx="1">
                  <c:v>1.7999999999999999E-2</c:v>
                </c:pt>
                <c:pt idx="2">
                  <c:v>0.32200000000000001</c:v>
                </c:pt>
              </c:numCache>
            </c:numRef>
          </c:val>
          <c:extLst>
            <c:ext xmlns:c16="http://schemas.microsoft.com/office/drawing/2014/chart" uri="{C3380CC4-5D6E-409C-BE32-E72D297353CC}">
              <c16:uniqueId val="{00000001-B271-4421-881E-79EF7090C540}"/>
            </c:ext>
          </c:extLst>
        </c:ser>
        <c:ser>
          <c:idx val="2"/>
          <c:order val="2"/>
          <c:tx>
            <c:strRef>
              <c:f>Sheet1!$D$1</c:f>
              <c:strCache>
                <c:ptCount val="1"/>
                <c:pt idx="0">
                  <c:v>Asian</c:v>
                </c:pt>
              </c:strCache>
            </c:strRef>
          </c:tx>
          <c:spPr>
            <a:pattFill prst="ltDnDiag">
              <a:fgClr>
                <a:schemeClr val="tx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West Wildwood </c:v>
                </c:pt>
                <c:pt idx="1">
                  <c:v>North Wildwood </c:v>
                </c:pt>
                <c:pt idx="2">
                  <c:v>Woodbine Boro </c:v>
                </c:pt>
              </c:strCache>
            </c:strRef>
          </c:cat>
          <c:val>
            <c:numRef>
              <c:f>Sheet1!$D$2:$D$4</c:f>
              <c:numCache>
                <c:formatCode>0%</c:formatCode>
                <c:ptCount val="3"/>
                <c:pt idx="0">
                  <c:v>0</c:v>
                </c:pt>
                <c:pt idx="1">
                  <c:v>0</c:v>
                </c:pt>
                <c:pt idx="2">
                  <c:v>6.0000000000000001E-3</c:v>
                </c:pt>
              </c:numCache>
            </c:numRef>
          </c:val>
          <c:extLst>
            <c:ext xmlns:c16="http://schemas.microsoft.com/office/drawing/2014/chart" uri="{C3380CC4-5D6E-409C-BE32-E72D297353CC}">
              <c16:uniqueId val="{00000002-B271-4421-881E-79EF7090C540}"/>
            </c:ext>
          </c:extLst>
        </c:ser>
        <c:ser>
          <c:idx val="3"/>
          <c:order val="3"/>
          <c:tx>
            <c:strRef>
              <c:f>Sheet1!$E$1</c:f>
              <c:strCache>
                <c:ptCount val="1"/>
                <c:pt idx="0">
                  <c:v>Hispanic/ Latino</c:v>
                </c:pt>
              </c:strCache>
            </c:strRef>
          </c:tx>
          <c:spPr>
            <a:solidFill>
              <a:srgbClr val="C00000"/>
            </a:solidFill>
            <a:ln>
              <a:solidFill>
                <a:schemeClr val="tx1"/>
              </a:solid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E0B-4088-AE19-C4FF4BC17644}"/>
                </c:ext>
              </c:extLst>
            </c:dLbl>
            <c:dLbl>
              <c:idx val="1"/>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E0B-4088-AE19-C4FF4BC17644}"/>
                </c:ext>
              </c:extLst>
            </c:dLbl>
            <c:dLbl>
              <c:idx val="2"/>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E0B-4088-AE19-C4FF4BC176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West Wildwood </c:v>
                </c:pt>
                <c:pt idx="1">
                  <c:v>North Wildwood </c:v>
                </c:pt>
                <c:pt idx="2">
                  <c:v>Woodbine Boro </c:v>
                </c:pt>
              </c:strCache>
            </c:strRef>
          </c:cat>
          <c:val>
            <c:numRef>
              <c:f>Sheet1!$E$2:$E$4</c:f>
              <c:numCache>
                <c:formatCode>0%</c:formatCode>
                <c:ptCount val="3"/>
                <c:pt idx="0">
                  <c:v>2E-3</c:v>
                </c:pt>
                <c:pt idx="1">
                  <c:v>1.0999999999999999E-2</c:v>
                </c:pt>
                <c:pt idx="2">
                  <c:v>0.248</c:v>
                </c:pt>
              </c:numCache>
            </c:numRef>
          </c:val>
          <c:extLst>
            <c:ext xmlns:c16="http://schemas.microsoft.com/office/drawing/2014/chart" uri="{C3380CC4-5D6E-409C-BE32-E72D297353CC}">
              <c16:uniqueId val="{00000000-BE0B-4088-AE19-C4FF4BC17644}"/>
            </c:ext>
          </c:extLst>
        </c:ser>
        <c:dLbls>
          <c:showLegendKey val="0"/>
          <c:showVal val="0"/>
          <c:showCatName val="0"/>
          <c:showSerName val="0"/>
          <c:showPercent val="0"/>
          <c:showBubbleSize val="0"/>
        </c:dLbls>
        <c:gapWidth val="109"/>
        <c:overlap val="-14"/>
        <c:axId val="363161192"/>
        <c:axId val="363161584"/>
      </c:barChart>
      <c:catAx>
        <c:axId val="363161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3161584"/>
        <c:crosses val="autoZero"/>
        <c:auto val="1"/>
        <c:lblAlgn val="ctr"/>
        <c:lblOffset val="100"/>
        <c:noMultiLvlLbl val="0"/>
      </c:catAx>
      <c:valAx>
        <c:axId val="363161584"/>
        <c:scaling>
          <c:orientation val="minMax"/>
        </c:scaling>
        <c:delete val="1"/>
        <c:axPos val="l"/>
        <c:numFmt formatCode="0%" sourceLinked="1"/>
        <c:majorTickMark val="none"/>
        <c:minorTickMark val="none"/>
        <c:tickLblPos val="nextTo"/>
        <c:crossAx val="363161192"/>
        <c:crosses val="autoZero"/>
        <c:crossBetween val="between"/>
      </c:valAx>
      <c:spPr>
        <a:noFill/>
        <a:ln>
          <a:noFill/>
        </a:ln>
        <a:effectLst/>
      </c:spPr>
    </c:plotArea>
    <c:legend>
      <c:legendPos val="b"/>
      <c:layout>
        <c:manualLayout>
          <c:xMode val="edge"/>
          <c:yMode val="edge"/>
          <c:x val="0.44083341535433068"/>
          <c:y val="0"/>
          <c:w val="0.41930146457881806"/>
          <c:h val="4.0379566782555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3.1E-2</c:v>
                </c:pt>
                <c:pt idx="1">
                  <c:v>3.2000000000000001E-2</c:v>
                </c:pt>
                <c:pt idx="2">
                  <c:v>3.2500000000000001E-2</c:v>
                </c:pt>
                <c:pt idx="3">
                  <c:v>3.3000000000000002E-2</c:v>
                </c:pt>
                <c:pt idx="4">
                  <c:v>3.4500000000000003E-2</c:v>
                </c:pt>
                <c:pt idx="5">
                  <c:v>3.4500000000000003E-2</c:v>
                </c:pt>
                <c:pt idx="6">
                  <c:v>3.5000000000000003E-2</c:v>
                </c:pt>
                <c:pt idx="7">
                  <c:v>3.5999999999999997E-2</c:v>
                </c:pt>
                <c:pt idx="8">
                  <c:v>3.5999999999999997E-2</c:v>
                </c:pt>
                <c:pt idx="9">
                  <c:v>3.6499999999999998E-2</c:v>
                </c:pt>
                <c:pt idx="10">
                  <c:v>3.6499999999999998E-2</c:v>
                </c:pt>
                <c:pt idx="11">
                  <c:v>3.95E-2</c:v>
                </c:pt>
                <c:pt idx="12">
                  <c:v>0.04</c:v>
                </c:pt>
                <c:pt idx="13">
                  <c:v>4.1500000000000002E-2</c:v>
                </c:pt>
                <c:pt idx="14">
                  <c:v>4.3999999999999997E-2</c:v>
                </c:pt>
                <c:pt idx="15">
                  <c:v>4.7500000000000001E-2</c:v>
                </c:pt>
                <c:pt idx="16">
                  <c:v>4.9000000000000002E-2</c:v>
                </c:pt>
                <c:pt idx="17">
                  <c:v>5.0999999999999997E-2</c:v>
                </c:pt>
                <c:pt idx="18">
                  <c:v>5.2499999999999998E-2</c:v>
                </c:pt>
                <c:pt idx="19">
                  <c:v>6.0499999999999998E-2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20" formatCode="0.0">
                  <c:v>6.5000000000000002E-2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0.04</c:v>
                </c:pt>
                <c:pt idx="1">
                  <c:v>0.04</c:v>
                </c:pt>
                <c:pt idx="2">
                  <c:v>0.04</c:v>
                </c:pt>
                <c:pt idx="3">
                  <c:v>0.04</c:v>
                </c:pt>
                <c:pt idx="4">
                  <c:v>0.04</c:v>
                </c:pt>
                <c:pt idx="5">
                  <c:v>0.04</c:v>
                </c:pt>
                <c:pt idx="6">
                  <c:v>0.04</c:v>
                </c:pt>
                <c:pt idx="7">
                  <c:v>0.04</c:v>
                </c:pt>
                <c:pt idx="8">
                  <c:v>0.04</c:v>
                </c:pt>
                <c:pt idx="9">
                  <c:v>0.04</c:v>
                </c:pt>
                <c:pt idx="10">
                  <c:v>0.04</c:v>
                </c:pt>
                <c:pt idx="11">
                  <c:v>0.04</c:v>
                </c:pt>
                <c:pt idx="12">
                  <c:v>0.04</c:v>
                </c:pt>
                <c:pt idx="13">
                  <c:v>0.04</c:v>
                </c:pt>
                <c:pt idx="14">
                  <c:v>0.04</c:v>
                </c:pt>
                <c:pt idx="15">
                  <c:v>0.04</c:v>
                </c:pt>
                <c:pt idx="16">
                  <c:v>0.04</c:v>
                </c:pt>
                <c:pt idx="17">
                  <c:v>0.04</c:v>
                </c:pt>
                <c:pt idx="18">
                  <c:v>0.04</c:v>
                </c:pt>
                <c:pt idx="19">
                  <c:v>0.04</c:v>
                </c:pt>
                <c:pt idx="20">
                  <c:v>0.04</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638216872"/>
        <c:axId val="638217264"/>
      </c:barChart>
      <c:catAx>
        <c:axId val="6382168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217264"/>
        <c:crosses val="autoZero"/>
        <c:auto val="1"/>
        <c:lblAlgn val="ctr"/>
        <c:lblOffset val="100"/>
        <c:noMultiLvlLbl val="0"/>
      </c:catAx>
      <c:valAx>
        <c:axId val="638217264"/>
        <c:scaling>
          <c:orientation val="minMax"/>
        </c:scaling>
        <c:delete val="1"/>
        <c:axPos val="b"/>
        <c:numFmt formatCode="0.0%" sourceLinked="1"/>
        <c:majorTickMark val="none"/>
        <c:minorTickMark val="none"/>
        <c:tickLblPos val="nextTo"/>
        <c:crossAx val="6382168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1766524781633916"/>
          <c:y val="0.92625640217418781"/>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2305610236221"/>
          <c:y val="3.2812497981514643E-2"/>
          <c:w val="0.88658944389763783"/>
          <c:h val="0.95991504921782422"/>
        </c:manualLayout>
      </c:layout>
      <c:barChart>
        <c:barDir val="bar"/>
        <c:grouping val="clustered"/>
        <c:varyColors val="0"/>
        <c:ser>
          <c:idx val="0"/>
          <c:order val="0"/>
          <c:tx>
            <c:strRef>
              <c:f>Sheet1!$B$1</c:f>
              <c:strCache>
                <c:ptCount val="1"/>
                <c:pt idx="0">
                  <c:v>Male copy</c:v>
                </c:pt>
              </c:strCache>
            </c:strRef>
          </c:tx>
          <c:spPr>
            <a:solidFill>
              <a:srgbClr val="FFFF00"/>
            </a:solidFill>
            <a:ln>
              <a:noFill/>
            </a:ln>
            <a:effectLst/>
          </c:spPr>
          <c:invertIfNegative val="0"/>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Sheet1!$B$2:$B$22</c:f>
              <c:numCache>
                <c:formatCode>General</c:formatCode>
                <c:ptCount val="21"/>
                <c:pt idx="6">
                  <c:v>55561</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8E5-4B78-A160-1AF82D68EB7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Sheet1!$C$2:$C$22</c:f>
              <c:numCache>
                <c:formatCode>"$"#,##0_);[Red]\("$"#,##0\)</c:formatCode>
                <c:ptCount val="21"/>
                <c:pt idx="0">
                  <c:v>41825</c:v>
                </c:pt>
                <c:pt idx="1">
                  <c:v>50444</c:v>
                </c:pt>
                <c:pt idx="2">
                  <c:v>51083</c:v>
                </c:pt>
                <c:pt idx="3">
                  <c:v>53514</c:v>
                </c:pt>
                <c:pt idx="4">
                  <c:v>54160</c:v>
                </c:pt>
                <c:pt idx="5">
                  <c:v>55144</c:v>
                </c:pt>
                <c:pt idx="6">
                  <c:v>55561</c:v>
                </c:pt>
                <c:pt idx="7">
                  <c:v>55880</c:v>
                </c:pt>
                <c:pt idx="8">
                  <c:v>60596</c:v>
                </c:pt>
                <c:pt idx="9">
                  <c:v>62439</c:v>
                </c:pt>
                <c:pt idx="10">
                  <c:v>63328</c:v>
                </c:pt>
                <c:pt idx="11">
                  <c:v>64865</c:v>
                </c:pt>
                <c:pt idx="12" formatCode="_(&quot;$&quot;* #,##0_);_(&quot;$&quot;* \(#,##0\);_(&quot;$&quot;* &quot;-&quot;??_);_(@_)">
                  <c:v>65435</c:v>
                </c:pt>
                <c:pt idx="13">
                  <c:v>65990</c:v>
                </c:pt>
                <c:pt idx="14">
                  <c:v>67691</c:v>
                </c:pt>
                <c:pt idx="15">
                  <c:v>70529</c:v>
                </c:pt>
                <c:pt idx="16">
                  <c:v>72347</c:v>
                </c:pt>
                <c:pt idx="17">
                  <c:v>80319</c:v>
                </c:pt>
                <c:pt idx="18">
                  <c:v>81983</c:v>
                </c:pt>
                <c:pt idx="19">
                  <c:v>86194</c:v>
                </c:pt>
                <c:pt idx="20">
                  <c:v>90147</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Sheet1!$D$2:$D$22</c:f>
              <c:numCache>
                <c:formatCode>"$"#,##0_);[Red]\("$"#,##0\)</c:formatCode>
                <c:ptCount val="21"/>
                <c:pt idx="0">
                  <c:v>37296</c:v>
                </c:pt>
                <c:pt idx="1">
                  <c:v>41163</c:v>
                </c:pt>
                <c:pt idx="2">
                  <c:v>41004</c:v>
                </c:pt>
                <c:pt idx="3">
                  <c:v>50160</c:v>
                </c:pt>
                <c:pt idx="4">
                  <c:v>46013</c:v>
                </c:pt>
                <c:pt idx="5">
                  <c:v>47694</c:v>
                </c:pt>
                <c:pt idx="6">
                  <c:v>45508</c:v>
                </c:pt>
                <c:pt idx="7">
                  <c:v>46597</c:v>
                </c:pt>
                <c:pt idx="8">
                  <c:v>44247</c:v>
                </c:pt>
                <c:pt idx="9">
                  <c:v>45174</c:v>
                </c:pt>
                <c:pt idx="10">
                  <c:v>53697</c:v>
                </c:pt>
                <c:pt idx="11">
                  <c:v>52550</c:v>
                </c:pt>
                <c:pt idx="12" formatCode="_(&quot;$&quot;* #,##0_);_(&quot;$&quot;* \(#,##0\);_(&quot;$&quot;* &quot;-&quot;??_);_(@_)">
                  <c:v>50454</c:v>
                </c:pt>
                <c:pt idx="13">
                  <c:v>51699</c:v>
                </c:pt>
                <c:pt idx="14">
                  <c:v>51933</c:v>
                </c:pt>
                <c:pt idx="15">
                  <c:v>52096</c:v>
                </c:pt>
                <c:pt idx="16">
                  <c:v>56267</c:v>
                </c:pt>
                <c:pt idx="17">
                  <c:v>54305</c:v>
                </c:pt>
                <c:pt idx="18">
                  <c:v>61808</c:v>
                </c:pt>
                <c:pt idx="19">
                  <c:v>61727</c:v>
                </c:pt>
                <c:pt idx="20">
                  <c:v>65963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 copy</c:v>
                </c:pt>
              </c:strCache>
            </c:strRef>
          </c:tx>
          <c:spPr>
            <a:solidFill>
              <a:srgbClr val="FFFF00"/>
            </a:solidFill>
            <a:ln>
              <a:noFill/>
            </a:ln>
            <a:effectLst/>
          </c:spPr>
          <c:invertIfNegative val="0"/>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Sheet1!$E$2:$E$22</c:f>
              <c:numCache>
                <c:formatCode>General</c:formatCode>
                <c:ptCount val="21"/>
                <c:pt idx="6">
                  <c:v>45508</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638218048"/>
        <c:axId val="388640792"/>
      </c:barChart>
      <c:catAx>
        <c:axId val="6382180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8640792"/>
        <c:crosses val="autoZero"/>
        <c:auto val="1"/>
        <c:lblAlgn val="ctr"/>
        <c:lblOffset val="100"/>
        <c:noMultiLvlLbl val="0"/>
      </c:catAx>
      <c:valAx>
        <c:axId val="388640792"/>
        <c:scaling>
          <c:orientation val="minMax"/>
        </c:scaling>
        <c:delete val="1"/>
        <c:axPos val="b"/>
        <c:numFmt formatCode="General" sourceLinked="1"/>
        <c:majorTickMark val="none"/>
        <c:minorTickMark val="none"/>
        <c:tickLblPos val="nextTo"/>
        <c:crossAx val="638218048"/>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7599926181102363"/>
          <c:y val="3.6651080422546922E-3"/>
          <c:w val="0.13443288480501936"/>
          <c:h val="3.649956032474751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5091043307086"/>
          <c:y val="2.2838022348239135E-2"/>
          <c:w val="0.85286158956692915"/>
          <c:h val="0.94297981753123106"/>
        </c:manualLayout>
      </c:layout>
      <c:barChart>
        <c:barDir val="bar"/>
        <c:grouping val="clustered"/>
        <c:varyColors val="0"/>
        <c:ser>
          <c:idx val="1"/>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Cape May</c:v>
                </c:pt>
                <c:pt idx="1">
                  <c:v>New Jersey</c:v>
                </c:pt>
                <c:pt idx="2">
                  <c:v>United States</c:v>
                </c:pt>
              </c:strCache>
            </c:strRef>
          </c:cat>
          <c:val>
            <c:numRef>
              <c:f>Sheet1!$B$2:$B$4</c:f>
              <c:numCache>
                <c:formatCode>_("$"* #,##0_);_("$"* \(#,##0\);_("$"* "-"??_);_(@_)</c:formatCode>
                <c:ptCount val="3"/>
                <c:pt idx="0">
                  <c:v>55561</c:v>
                </c:pt>
                <c:pt idx="1">
                  <c:v>63264</c:v>
                </c:pt>
                <c:pt idx="2">
                  <c:v>50859</c:v>
                </c:pt>
              </c:numCache>
            </c:numRef>
          </c:val>
          <c:extLst>
            <c:ext xmlns:c16="http://schemas.microsoft.com/office/drawing/2014/chart" uri="{C3380CC4-5D6E-409C-BE32-E72D297353CC}">
              <c16:uniqueId val="{00000001-3F04-4D28-982B-61A8D6D96226}"/>
            </c:ext>
          </c:extLst>
        </c:ser>
        <c:ser>
          <c:idx val="0"/>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Cape May</c:v>
                </c:pt>
                <c:pt idx="1">
                  <c:v>New Jersey</c:v>
                </c:pt>
                <c:pt idx="2">
                  <c:v>United States</c:v>
                </c:pt>
              </c:strCache>
            </c:strRef>
          </c:cat>
          <c:val>
            <c:numRef>
              <c:f>Sheet1!$C$2:$C$4</c:f>
              <c:numCache>
                <c:formatCode>_("$"* #,##0_);_("$"* \(#,##0\);_("$"* "-"??_);_(@_)</c:formatCode>
                <c:ptCount val="3"/>
                <c:pt idx="0">
                  <c:v>45508</c:v>
                </c:pt>
                <c:pt idx="1">
                  <c:v>51055</c:v>
                </c:pt>
                <c:pt idx="2">
                  <c:v>40760</c:v>
                </c:pt>
              </c:numCache>
            </c:numRef>
          </c:val>
          <c:extLst>
            <c:ext xmlns:c16="http://schemas.microsoft.com/office/drawing/2014/chart" uri="{C3380CC4-5D6E-409C-BE32-E72D297353CC}">
              <c16:uniqueId val="{00000000-3F04-4D28-982B-61A8D6D96226}"/>
            </c:ext>
          </c:extLst>
        </c:ser>
        <c:dLbls>
          <c:showLegendKey val="0"/>
          <c:showVal val="0"/>
          <c:showCatName val="0"/>
          <c:showSerName val="0"/>
          <c:showPercent val="0"/>
          <c:showBubbleSize val="0"/>
        </c:dLbls>
        <c:gapWidth val="182"/>
        <c:axId val="388641576"/>
        <c:axId val="388641968"/>
      </c:barChart>
      <c:catAx>
        <c:axId val="3886415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8641968"/>
        <c:crosses val="autoZero"/>
        <c:auto val="1"/>
        <c:lblAlgn val="ctr"/>
        <c:lblOffset val="100"/>
        <c:noMultiLvlLbl val="0"/>
      </c:catAx>
      <c:valAx>
        <c:axId val="388641968"/>
        <c:scaling>
          <c:orientation val="minMax"/>
        </c:scaling>
        <c:delete val="1"/>
        <c:axPos val="b"/>
        <c:numFmt formatCode="_(&quot;$&quot;* #,##0_);_(&quot;$&quot;* \(#,##0\);_(&quot;$&quot;* &quot;-&quot;??_);_(@_)" sourceLinked="1"/>
        <c:majorTickMark val="none"/>
        <c:minorTickMark val="none"/>
        <c:tickLblPos val="nextTo"/>
        <c:crossAx val="388641576"/>
        <c:crosses val="autoZero"/>
        <c:crossBetween val="between"/>
      </c:valAx>
      <c:spPr>
        <a:noFill/>
        <a:ln>
          <a:noFill/>
        </a:ln>
        <a:effectLst/>
      </c:spPr>
    </c:plotArea>
    <c:legend>
      <c:legendPos val="b"/>
      <c:layout>
        <c:manualLayout>
          <c:xMode val="edge"/>
          <c:yMode val="edge"/>
          <c:x val="0.83796555118110239"/>
          <c:y val="7.9720142940822927E-3"/>
          <c:w val="0.13044347065111037"/>
          <c:h val="3.34326087070246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_("$"* #,##0_);_("$"* \(#,##0\);_("$"* "-"??_);_(@_)</c:formatCode>
                <c:ptCount val="5"/>
                <c:pt idx="0">
                  <c:v>52858</c:v>
                </c:pt>
                <c:pt idx="1">
                  <c:v>53612</c:v>
                </c:pt>
                <c:pt idx="2">
                  <c:v>51449</c:v>
                </c:pt>
                <c:pt idx="3">
                  <c:v>55665</c:v>
                </c:pt>
                <c:pt idx="4">
                  <c:v>55561</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_("$"* #,##0_);_("$"* \(#,##0\);_("$"* "-"??_);_(@_)</c:formatCode>
                <c:ptCount val="5"/>
                <c:pt idx="0">
                  <c:v>42135</c:v>
                </c:pt>
                <c:pt idx="1">
                  <c:v>41905</c:v>
                </c:pt>
                <c:pt idx="2">
                  <c:v>42550</c:v>
                </c:pt>
                <c:pt idx="3">
                  <c:v>42469</c:v>
                </c:pt>
                <c:pt idx="4">
                  <c:v>45508</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88642752"/>
        <c:axId val="388643144"/>
      </c:lineChart>
      <c:catAx>
        <c:axId val="388642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8643144"/>
        <c:crosses val="autoZero"/>
        <c:auto val="1"/>
        <c:lblAlgn val="ctr"/>
        <c:lblOffset val="100"/>
        <c:noMultiLvlLbl val="0"/>
      </c:catAx>
      <c:valAx>
        <c:axId val="38864314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864275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Stone Harbor </c:v>
                </c:pt>
                <c:pt idx="1">
                  <c:v>West Cape May </c:v>
                </c:pt>
                <c:pt idx="2">
                  <c:v>Cape May City </c:v>
                </c:pt>
              </c:strCache>
            </c:strRef>
          </c:cat>
          <c:val>
            <c:numRef>
              <c:f>Sheet1!$B$2:$B$4</c:f>
              <c:numCache>
                <c:formatCode>_("$"* #,##0_);_("$"* \(#,##0\);_("$"* "-"??_);_(@_)</c:formatCode>
                <c:ptCount val="3"/>
                <c:pt idx="0">
                  <c:v>101364</c:v>
                </c:pt>
                <c:pt idx="1">
                  <c:v>53214</c:v>
                </c:pt>
                <c:pt idx="2">
                  <c:v>35604</c:v>
                </c:pt>
              </c:numCache>
            </c:numRef>
          </c:val>
          <c:extLst>
            <c:ext xmlns:c16="http://schemas.microsoft.com/office/drawing/2014/chart" uri="{C3380CC4-5D6E-409C-BE32-E72D297353CC}">
              <c16:uniqueId val="{00000000-3BD3-434A-9E42-14AC776C7377}"/>
            </c:ext>
          </c:extLst>
        </c:ser>
        <c:ser>
          <c:idx val="1"/>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Stone Harbor </c:v>
                </c:pt>
                <c:pt idx="1">
                  <c:v>West Cape May </c:v>
                </c:pt>
                <c:pt idx="2">
                  <c:v>Cape May City </c:v>
                </c:pt>
              </c:strCache>
            </c:strRef>
          </c:cat>
          <c:val>
            <c:numRef>
              <c:f>Sheet1!$C$2:$C$4</c:f>
              <c:numCache>
                <c:formatCode>_("$"* #,##0_);_("$"* \(#,##0\);_("$"* "-"??_);_(@_)</c:formatCode>
                <c:ptCount val="3"/>
                <c:pt idx="0">
                  <c:v>55000</c:v>
                </c:pt>
                <c:pt idx="1">
                  <c:v>31563</c:v>
                </c:pt>
                <c:pt idx="2">
                  <c:v>32267</c:v>
                </c:pt>
              </c:numCache>
            </c:numRef>
          </c:val>
          <c:extLst>
            <c:ext xmlns:c16="http://schemas.microsoft.com/office/drawing/2014/chart" uri="{C3380CC4-5D6E-409C-BE32-E72D297353CC}">
              <c16:uniqueId val="{00000001-3BD3-434A-9E42-14AC776C7377}"/>
            </c:ext>
          </c:extLst>
        </c:ser>
        <c:dLbls>
          <c:showLegendKey val="0"/>
          <c:showVal val="0"/>
          <c:showCatName val="0"/>
          <c:showSerName val="0"/>
          <c:showPercent val="0"/>
          <c:showBubbleSize val="0"/>
        </c:dLbls>
        <c:gapWidth val="219"/>
        <c:overlap val="-27"/>
        <c:axId val="388643928"/>
        <c:axId val="388644320"/>
      </c:barChart>
      <c:catAx>
        <c:axId val="388643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8644320"/>
        <c:crosses val="autoZero"/>
        <c:auto val="1"/>
        <c:lblAlgn val="ctr"/>
        <c:lblOffset val="100"/>
        <c:noMultiLvlLbl val="0"/>
      </c:catAx>
      <c:valAx>
        <c:axId val="38864432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8643928"/>
        <c:crosses val="autoZero"/>
        <c:crossBetween val="between"/>
      </c:valAx>
      <c:spPr>
        <a:noFill/>
        <a:ln>
          <a:noFill/>
        </a:ln>
        <a:effectLst/>
      </c:spPr>
    </c:plotArea>
    <c:legend>
      <c:legendPos val="b"/>
      <c:layout>
        <c:manualLayout>
          <c:xMode val="edge"/>
          <c:yMode val="edge"/>
          <c:x val="0.82331721692683146"/>
          <c:y val="3.0943957250002655E-2"/>
          <c:w val="0.15161118018142469"/>
          <c:h val="4.78068946691004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Sheet1!$B$2:$B$22</c:f>
              <c:numCache>
                <c:formatCode>General</c:formatCode>
                <c:ptCount val="21"/>
                <c:pt idx="11">
                  <c:v>217</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Crimes</c:v>
                </c:pt>
              </c:strCache>
            </c:strRef>
          </c:tx>
          <c:spPr>
            <a:solidFill>
              <a:srgbClr val="C00000"/>
            </a:solidFill>
            <a:ln>
              <a:noFill/>
            </a:ln>
            <a:effectLst/>
          </c:spPr>
          <c:invertIfNegative val="0"/>
          <c:dLbls>
            <c:dLbl>
              <c:idx val="20"/>
              <c:layout>
                <c:manualLayout>
                  <c:x val="1.549261067901096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C1F-494A-9E48-377FB022740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Sheet1!$C$2:$C$22</c:f>
              <c:numCache>
                <c:formatCode>General</c:formatCode>
                <c:ptCount val="21"/>
                <c:pt idx="0">
                  <c:v>51</c:v>
                </c:pt>
                <c:pt idx="1">
                  <c:v>81</c:v>
                </c:pt>
                <c:pt idx="2">
                  <c:v>73</c:v>
                </c:pt>
                <c:pt idx="3">
                  <c:v>226</c:v>
                </c:pt>
                <c:pt idx="4">
                  <c:v>326</c:v>
                </c:pt>
                <c:pt idx="5">
                  <c:v>804</c:v>
                </c:pt>
                <c:pt idx="6">
                  <c:v>573</c:v>
                </c:pt>
                <c:pt idx="7">
                  <c:v>337</c:v>
                </c:pt>
                <c:pt idx="8">
                  <c:v>1184</c:v>
                </c:pt>
                <c:pt idx="9">
                  <c:v>973</c:v>
                </c:pt>
                <c:pt idx="10">
                  <c:v>719</c:v>
                </c:pt>
                <c:pt idx="12">
                  <c:v>172</c:v>
                </c:pt>
                <c:pt idx="13">
                  <c:v>2236</c:v>
                </c:pt>
                <c:pt idx="14">
                  <c:v>1877</c:v>
                </c:pt>
                <c:pt idx="15">
                  <c:v>984</c:v>
                </c:pt>
                <c:pt idx="16">
                  <c:v>1881</c:v>
                </c:pt>
                <c:pt idx="17">
                  <c:v>1495</c:v>
                </c:pt>
                <c:pt idx="18">
                  <c:v>2359</c:v>
                </c:pt>
                <c:pt idx="19">
                  <c:v>820</c:v>
                </c:pt>
                <c:pt idx="20">
                  <c:v>4527</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89294544"/>
        <c:axId val="89294936"/>
      </c:barChart>
      <c:lineChart>
        <c:grouping val="standard"/>
        <c:varyColors val="0"/>
        <c:ser>
          <c:idx val="2"/>
          <c:order val="2"/>
          <c:tx>
            <c:strRef>
              <c:f>Sheet1!$D$1</c:f>
              <c:strCache>
                <c:ptCount val="1"/>
                <c:pt idx="0">
                  <c:v>Violent Crime Rate per 1,000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Sheet1!$D$2:$D$22</c:f>
              <c:numCache>
                <c:formatCode>General</c:formatCode>
                <c:ptCount val="21"/>
                <c:pt idx="0">
                  <c:v>0.4</c:v>
                </c:pt>
                <c:pt idx="1">
                  <c:v>0.6</c:v>
                </c:pt>
                <c:pt idx="2">
                  <c:v>0.7</c:v>
                </c:pt>
                <c:pt idx="3">
                  <c:v>0.7</c:v>
                </c:pt>
                <c:pt idx="4">
                  <c:v>0.7</c:v>
                </c:pt>
                <c:pt idx="5">
                  <c:v>0.9</c:v>
                </c:pt>
                <c:pt idx="6">
                  <c:v>1</c:v>
                </c:pt>
                <c:pt idx="7">
                  <c:v>1.2</c:v>
                </c:pt>
                <c:pt idx="8">
                  <c:v>1.4</c:v>
                </c:pt>
                <c:pt idx="9">
                  <c:v>1.5</c:v>
                </c:pt>
                <c:pt idx="10">
                  <c:v>1.6</c:v>
                </c:pt>
                <c:pt idx="11">
                  <c:v>2.2999999999999998</c:v>
                </c:pt>
                <c:pt idx="12">
                  <c:v>2.7</c:v>
                </c:pt>
                <c:pt idx="13">
                  <c:v>3.3</c:v>
                </c:pt>
                <c:pt idx="14">
                  <c:v>3.4</c:v>
                </c:pt>
                <c:pt idx="15">
                  <c:v>3.6</c:v>
                </c:pt>
                <c:pt idx="16">
                  <c:v>3.7</c:v>
                </c:pt>
                <c:pt idx="17">
                  <c:v>4</c:v>
                </c:pt>
                <c:pt idx="18">
                  <c:v>4.5999999999999996</c:v>
                </c:pt>
                <c:pt idx="19">
                  <c:v>5.3</c:v>
                </c:pt>
                <c:pt idx="20">
                  <c:v>5.7</c:v>
                </c:pt>
              </c:numCache>
            </c:numRef>
          </c:val>
          <c:smooth val="0"/>
          <c:extLst>
            <c:ext xmlns:c16="http://schemas.microsoft.com/office/drawing/2014/chart" uri="{C3380CC4-5D6E-409C-BE32-E72D297353CC}">
              <c16:uniqueId val="{00000000-6A6B-4F7A-9D35-B0FC40E147CF}"/>
            </c:ext>
          </c:extLst>
        </c:ser>
        <c:dLbls>
          <c:showLegendKey val="0"/>
          <c:showVal val="0"/>
          <c:showCatName val="0"/>
          <c:showSerName val="0"/>
          <c:showPercent val="0"/>
          <c:showBubbleSize val="0"/>
        </c:dLbls>
        <c:marker val="1"/>
        <c:smooth val="0"/>
        <c:axId val="89295720"/>
        <c:axId val="89295328"/>
      </c:lineChart>
      <c:catAx>
        <c:axId val="89294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89294936"/>
        <c:crosses val="autoZero"/>
        <c:auto val="1"/>
        <c:lblAlgn val="ctr"/>
        <c:lblOffset val="100"/>
        <c:noMultiLvlLbl val="0"/>
      </c:catAx>
      <c:valAx>
        <c:axId val="8929493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294544"/>
        <c:crosses val="autoZero"/>
        <c:crossBetween val="between"/>
      </c:valAx>
      <c:valAx>
        <c:axId val="8929532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295720"/>
        <c:crosses val="max"/>
        <c:crossBetween val="between"/>
      </c:valAx>
      <c:catAx>
        <c:axId val="89295720"/>
        <c:scaling>
          <c:orientation val="minMax"/>
        </c:scaling>
        <c:delete val="1"/>
        <c:axPos val="b"/>
        <c:numFmt formatCode="General" sourceLinked="1"/>
        <c:majorTickMark val="out"/>
        <c:minorTickMark val="none"/>
        <c:tickLblPos val="nextTo"/>
        <c:crossAx val="89295328"/>
        <c:crosses val="autoZero"/>
        <c:auto val="1"/>
        <c:lblAlgn val="ctr"/>
        <c:lblOffset val="100"/>
        <c:noMultiLvlLbl val="0"/>
      </c:catAx>
      <c:spPr>
        <a:noFill/>
        <a:ln>
          <a:noFill/>
        </a:ln>
        <a:effectLst/>
      </c:spPr>
    </c:plotArea>
    <c:legend>
      <c:legendPos val="tr"/>
      <c:legendEntry>
        <c:idx val="0"/>
        <c:delete val="1"/>
      </c:legendEntry>
      <c:layout>
        <c:manualLayout>
          <c:xMode val="edge"/>
          <c:yMode val="edge"/>
          <c:x val="0.69247766657550758"/>
          <c:y val="2.3978569549899666E-2"/>
          <c:w val="0.20079876218809337"/>
          <c:h val="0.1118258077839398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2.3378668575519061E-2"/>
                  <c:y val="0.1659218914907818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7.6680187703809634E-3"/>
                  <c:y val="-0.3376938867582056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0</c:v>
                </c:pt>
                <c:pt idx="1">
                  <c:v>25</c:v>
                </c:pt>
                <c:pt idx="2">
                  <c:v>54</c:v>
                </c:pt>
                <c:pt idx="3">
                  <c:v>138</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7046299161669299"/>
                  <c:y val="4.529135179100372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0.10843528921864196"/>
                  <c:y val="3.8235648362685373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Burglary</c:v>
                </c:pt>
                <c:pt idx="1">
                  <c:v>Larceny</c:v>
                </c:pt>
                <c:pt idx="2">
                  <c:v>Motor Vehicle Theft</c:v>
                </c:pt>
                <c:pt idx="3">
                  <c:v>Arson</c:v>
                </c:pt>
              </c:strCache>
            </c:strRef>
          </c:cat>
          <c:val>
            <c:numRef>
              <c:f>Sheet1!$B$2:$B$5</c:f>
              <c:numCache>
                <c:formatCode>General</c:formatCode>
                <c:ptCount val="4"/>
                <c:pt idx="0">
                  <c:v>532</c:v>
                </c:pt>
                <c:pt idx="1">
                  <c:v>2257</c:v>
                </c:pt>
                <c:pt idx="2">
                  <c:v>49</c:v>
                </c:pt>
                <c:pt idx="3">
                  <c:v>8</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7.5792886091647325E-3"/>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Sheet1!$B$2:$B$22</c:f>
              <c:numCache>
                <c:formatCode>General</c:formatCode>
                <c:ptCount val="21"/>
                <c:pt idx="0">
                  <c:v>5</c:v>
                </c:pt>
                <c:pt idx="1">
                  <c:v>6</c:v>
                </c:pt>
                <c:pt idx="2">
                  <c:v>6</c:v>
                </c:pt>
                <c:pt idx="3">
                  <c:v>6</c:v>
                </c:pt>
                <c:pt idx="4">
                  <c:v>6</c:v>
                </c:pt>
                <c:pt idx="5">
                  <c:v>7</c:v>
                </c:pt>
                <c:pt idx="6">
                  <c:v>7</c:v>
                </c:pt>
                <c:pt idx="7">
                  <c:v>8</c:v>
                </c:pt>
                <c:pt idx="8">
                  <c:v>8</c:v>
                </c:pt>
                <c:pt idx="9">
                  <c:v>9</c:v>
                </c:pt>
                <c:pt idx="10">
                  <c:v>9</c:v>
                </c:pt>
                <c:pt idx="11">
                  <c:v>10</c:v>
                </c:pt>
                <c:pt idx="12">
                  <c:v>10</c:v>
                </c:pt>
                <c:pt idx="13">
                  <c:v>11</c:v>
                </c:pt>
                <c:pt idx="14">
                  <c:v>12</c:v>
                </c:pt>
                <c:pt idx="15">
                  <c:v>15</c:v>
                </c:pt>
                <c:pt idx="16">
                  <c:v>15</c:v>
                </c:pt>
                <c:pt idx="17">
                  <c:v>16</c:v>
                </c:pt>
                <c:pt idx="18">
                  <c:v>17</c:v>
                </c:pt>
                <c:pt idx="19">
                  <c:v>23</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Sheet1!$C$2:$C$22</c:f>
              <c:numCache>
                <c:formatCode>General</c:formatCode>
                <c:ptCount val="21"/>
                <c:pt idx="20">
                  <c:v>31</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10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Sheet1!$D$2:$D$22</c:f>
              <c:numCache>
                <c:formatCode>General</c:formatCode>
                <c:ptCount val="21"/>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89297288"/>
        <c:axId val="89297680"/>
      </c:barChart>
      <c:catAx>
        <c:axId val="8929728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89297680"/>
        <c:crosses val="autoZero"/>
        <c:auto val="1"/>
        <c:lblAlgn val="ctr"/>
        <c:lblOffset val="100"/>
        <c:noMultiLvlLbl val="0"/>
      </c:catAx>
      <c:valAx>
        <c:axId val="89297680"/>
        <c:scaling>
          <c:orientation val="minMax"/>
        </c:scaling>
        <c:delete val="1"/>
        <c:axPos val="b"/>
        <c:numFmt formatCode="General" sourceLinked="1"/>
        <c:majorTickMark val="none"/>
        <c:minorTickMark val="none"/>
        <c:tickLblPos val="nextTo"/>
        <c:crossAx val="892972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8552706692913388"/>
          <c:y val="0.924415688665161"/>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Cape May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36</c:v>
                </c:pt>
                <c:pt idx="1">
                  <c:v>31</c:v>
                </c:pt>
                <c:pt idx="2">
                  <c:v>32</c:v>
                </c:pt>
                <c:pt idx="3">
                  <c:v>30</c:v>
                </c:pt>
                <c:pt idx="4">
                  <c:v>31</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Sheet1!$C$2:$C$6</c:f>
              <c:numCache>
                <c:formatCode>General</c:formatCode>
                <c:ptCount val="5"/>
                <c:pt idx="0">
                  <c:v>15</c:v>
                </c:pt>
                <c:pt idx="1">
                  <c:v>12</c:v>
                </c:pt>
                <c:pt idx="2">
                  <c:v>12</c:v>
                </c:pt>
                <c:pt idx="3">
                  <c:v>11</c:v>
                </c:pt>
                <c:pt idx="4">
                  <c:v>10</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89298464"/>
        <c:axId val="89298856"/>
      </c:lineChart>
      <c:catAx>
        <c:axId val="892984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89298856"/>
        <c:crosses val="autoZero"/>
        <c:auto val="1"/>
        <c:lblAlgn val="ctr"/>
        <c:lblOffset val="100"/>
        <c:noMultiLvlLbl val="0"/>
      </c:catAx>
      <c:valAx>
        <c:axId val="89298856"/>
        <c:scaling>
          <c:orientation val="minMax"/>
        </c:scaling>
        <c:delete val="1"/>
        <c:axPos val="l"/>
        <c:numFmt formatCode="General" sourceLinked="1"/>
        <c:majorTickMark val="out"/>
        <c:minorTickMark val="none"/>
        <c:tickLblPos val="nextTo"/>
        <c:crossAx val="89298464"/>
        <c:crosses val="autoZero"/>
        <c:crossBetween val="between"/>
      </c:valAx>
      <c:spPr>
        <a:noFill/>
        <a:ln>
          <a:noFill/>
        </a:ln>
        <a:effectLst/>
      </c:spPr>
    </c:plotArea>
    <c:legend>
      <c:legendPos val="r"/>
      <c:layout>
        <c:manualLayout>
          <c:xMode val="edge"/>
          <c:yMode val="edge"/>
          <c:x val="0.39651735199766697"/>
          <c:y val="2.3035618194933833E-4"/>
          <c:w val="0.60348264800233309"/>
          <c:h val="0.1620132122780302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5.3999999999999999E-2</c:v>
                </c:pt>
                <c:pt idx="1">
                  <c:v>5.7000000000000002E-2</c:v>
                </c:pt>
                <c:pt idx="2">
                  <c:v>5.6000000000000001E-2</c:v>
                </c:pt>
                <c:pt idx="3">
                  <c:v>0.05</c:v>
                </c:pt>
                <c:pt idx="4">
                  <c:v>4.8000000000000001E-2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63162368"/>
        <c:axId val="363162760"/>
      </c:lineChart>
      <c:catAx>
        <c:axId val="363162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63162760"/>
        <c:crosses val="autoZero"/>
        <c:auto val="1"/>
        <c:lblAlgn val="ctr"/>
        <c:lblOffset val="100"/>
        <c:noMultiLvlLbl val="0"/>
      </c:catAx>
      <c:valAx>
        <c:axId val="363162760"/>
        <c:scaling>
          <c:orientation val="minMax"/>
          <c:max val="1"/>
        </c:scaling>
        <c:delete val="1"/>
        <c:axPos val="l"/>
        <c:numFmt formatCode="0%" sourceLinked="1"/>
        <c:majorTickMark val="none"/>
        <c:minorTickMark val="none"/>
        <c:tickLblPos val="nextTo"/>
        <c:crossAx val="3631623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Deaths per 100,000 Population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Hudson</c:v>
                </c:pt>
                <c:pt idx="1">
                  <c:v>Union</c:v>
                </c:pt>
                <c:pt idx="2">
                  <c:v>Passaic</c:v>
                </c:pt>
                <c:pt idx="3">
                  <c:v>Mercer</c:v>
                </c:pt>
                <c:pt idx="4">
                  <c:v>Camden</c:v>
                </c:pt>
                <c:pt idx="5">
                  <c:v>Essex</c:v>
                </c:pt>
              </c:strCache>
            </c:strRef>
          </c:cat>
          <c:val>
            <c:numRef>
              <c:f>Sheet1!$B$2:$B$7</c:f>
              <c:numCache>
                <c:formatCode>General</c:formatCode>
                <c:ptCount val="6"/>
                <c:pt idx="0">
                  <c:v>3.8</c:v>
                </c:pt>
                <c:pt idx="1">
                  <c:v>4</c:v>
                </c:pt>
                <c:pt idx="2">
                  <c:v>5.6</c:v>
                </c:pt>
                <c:pt idx="3">
                  <c:v>6.1</c:v>
                </c:pt>
                <c:pt idx="4">
                  <c:v>7.6</c:v>
                </c:pt>
                <c:pt idx="5">
                  <c:v>13.7</c:v>
                </c:pt>
              </c:numCache>
            </c:numRef>
          </c:val>
          <c:extLst>
            <c:ext xmlns:c16="http://schemas.microsoft.com/office/drawing/2014/chart" uri="{C3380CC4-5D6E-409C-BE32-E72D297353CC}">
              <c16:uniqueId val="{00000000-A602-4D18-B643-EB6B7BDC8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Hudson</c:v>
                </c:pt>
                <c:pt idx="1">
                  <c:v>Union</c:v>
                </c:pt>
                <c:pt idx="2">
                  <c:v>Passaic</c:v>
                </c:pt>
                <c:pt idx="3">
                  <c:v>Mercer</c:v>
                </c:pt>
                <c:pt idx="4">
                  <c:v>Camden</c:v>
                </c:pt>
                <c:pt idx="5">
                  <c:v>Essex</c:v>
                </c:pt>
              </c:strCache>
            </c:strRef>
          </c:cat>
          <c:val>
            <c:numRef>
              <c:f>Sheet1!$C$2:$C$7</c:f>
              <c:numCache>
                <c:formatCode>General</c:formatCode>
                <c:ptCount val="6"/>
              </c:numCache>
            </c:numRef>
          </c:val>
          <c:extLst>
            <c:ext xmlns:c16="http://schemas.microsoft.com/office/drawing/2014/chart" uri="{C3380CC4-5D6E-409C-BE32-E72D297353CC}">
              <c16:uniqueId val="{00000001-A602-4D18-B643-EB6B7BDC8976}"/>
            </c:ext>
          </c:extLst>
        </c:ser>
        <c:ser>
          <c:idx val="2"/>
          <c:order val="2"/>
          <c:tx>
            <c:strRef>
              <c:f>Sheet1!$D$1</c:f>
              <c:strCache>
                <c:ptCount val="1"/>
                <c:pt idx="0">
                  <c:v>NJ overall 4.1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Sheet1!$A$2:$A$7</c:f>
              <c:strCache>
                <c:ptCount val="6"/>
                <c:pt idx="0">
                  <c:v>Hudson</c:v>
                </c:pt>
                <c:pt idx="1">
                  <c:v>Union</c:v>
                </c:pt>
                <c:pt idx="2">
                  <c:v>Passaic</c:v>
                </c:pt>
                <c:pt idx="3">
                  <c:v>Mercer</c:v>
                </c:pt>
                <c:pt idx="4">
                  <c:v>Camden</c:v>
                </c:pt>
                <c:pt idx="5">
                  <c:v>Essex</c:v>
                </c:pt>
              </c:strCache>
            </c:strRef>
          </c:cat>
          <c:val>
            <c:numRef>
              <c:f>Sheet1!$D$2:$D$7</c:f>
              <c:numCache>
                <c:formatCode>General</c:formatCode>
                <c:ptCount val="6"/>
                <c:pt idx="0">
                  <c:v>4.0999999999999996</c:v>
                </c:pt>
                <c:pt idx="1">
                  <c:v>4.0999999999999996</c:v>
                </c:pt>
                <c:pt idx="2">
                  <c:v>4.0999999999999996</c:v>
                </c:pt>
                <c:pt idx="3">
                  <c:v>4.0999999999999996</c:v>
                </c:pt>
                <c:pt idx="4">
                  <c:v>4.0999999999999996</c:v>
                </c:pt>
                <c:pt idx="5">
                  <c:v>4.0999999999999996</c:v>
                </c:pt>
              </c:numCache>
            </c:numRef>
          </c:val>
          <c:extLst>
            <c:ext xmlns:c16="http://schemas.microsoft.com/office/drawing/2014/chart" uri="{C3380CC4-5D6E-409C-BE32-E72D297353CC}">
              <c16:uniqueId val="{00000002-A602-4D18-B643-EB6B7BDC8976}"/>
            </c:ext>
          </c:extLst>
        </c:ser>
        <c:dLbls>
          <c:showLegendKey val="0"/>
          <c:showVal val="0"/>
          <c:showCatName val="0"/>
          <c:showSerName val="0"/>
          <c:showPercent val="0"/>
          <c:showBubbleSize val="0"/>
        </c:dLbls>
        <c:gapWidth val="182"/>
        <c:axId val="89299640"/>
        <c:axId val="89300032"/>
      </c:barChart>
      <c:catAx>
        <c:axId val="892996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89300032"/>
        <c:crosses val="autoZero"/>
        <c:auto val="1"/>
        <c:lblAlgn val="ctr"/>
        <c:lblOffset val="100"/>
        <c:noMultiLvlLbl val="0"/>
      </c:catAx>
      <c:valAx>
        <c:axId val="89300032"/>
        <c:scaling>
          <c:orientation val="minMax"/>
        </c:scaling>
        <c:delete val="1"/>
        <c:axPos val="b"/>
        <c:numFmt formatCode="General" sourceLinked="1"/>
        <c:majorTickMark val="none"/>
        <c:minorTickMark val="none"/>
        <c:tickLblPos val="nextTo"/>
        <c:crossAx val="8929964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4063791830708664"/>
          <c:y val="0.94266265116494519"/>
          <c:w val="0.13838489370046275"/>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54545454545456E-2"/>
          <c:y val="0.52298856572458963"/>
          <c:w val="0.90909090909090906"/>
          <c:h val="0.30267363871931829"/>
        </c:manualLayout>
      </c:layout>
      <c:lineChart>
        <c:grouping val="standard"/>
        <c:varyColors val="0"/>
        <c:ser>
          <c:idx val="0"/>
          <c:order val="0"/>
          <c:tx>
            <c:strRef>
              <c:f>Sheet1!$B$1</c:f>
              <c:strCache>
                <c:ptCount val="1"/>
                <c:pt idx="0">
                  <c:v>Cape May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numCache>
            </c:numRef>
          </c:val>
          <c:smooth val="0"/>
          <c:extLst>
            <c:ext xmlns:c16="http://schemas.microsoft.com/office/drawing/2014/chart" uri="{C3380CC4-5D6E-409C-BE32-E72D297353CC}">
              <c16:uniqueId val="{00000000-9830-4563-B5F8-0E191FF24018}"/>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General</c:formatCode>
                <c:ptCount val="5"/>
                <c:pt idx="0">
                  <c:v>4.9000000000000004</c:v>
                </c:pt>
                <c:pt idx="1">
                  <c:v>4.4000000000000004</c:v>
                </c:pt>
                <c:pt idx="2">
                  <c:v>4.5</c:v>
                </c:pt>
                <c:pt idx="3">
                  <c:v>4.5999999999999996</c:v>
                </c:pt>
                <c:pt idx="4">
                  <c:v>4.0999999999999996</c:v>
                </c:pt>
              </c:numCache>
            </c:numRef>
          </c:val>
          <c:smooth val="0"/>
          <c:extLst>
            <c:ext xmlns:c16="http://schemas.microsoft.com/office/drawing/2014/chart" uri="{C3380CC4-5D6E-409C-BE32-E72D297353CC}">
              <c16:uniqueId val="{00000001-9830-4563-B5F8-0E191FF24018}"/>
            </c:ext>
          </c:extLst>
        </c:ser>
        <c:dLbls>
          <c:showLegendKey val="0"/>
          <c:showVal val="0"/>
          <c:showCatName val="0"/>
          <c:showSerName val="0"/>
          <c:showPercent val="0"/>
          <c:showBubbleSize val="0"/>
        </c:dLbls>
        <c:marker val="1"/>
        <c:smooth val="0"/>
        <c:axId val="89300816"/>
        <c:axId val="89301208"/>
      </c:lineChart>
      <c:catAx>
        <c:axId val="8930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89301208"/>
        <c:crosses val="autoZero"/>
        <c:auto val="1"/>
        <c:lblAlgn val="ctr"/>
        <c:lblOffset val="100"/>
        <c:noMultiLvlLbl val="0"/>
      </c:catAx>
      <c:valAx>
        <c:axId val="89301208"/>
        <c:scaling>
          <c:orientation val="minMax"/>
        </c:scaling>
        <c:delete val="1"/>
        <c:axPos val="l"/>
        <c:numFmt formatCode="General" sourceLinked="1"/>
        <c:majorTickMark val="none"/>
        <c:minorTickMark val="none"/>
        <c:tickLblPos val="nextTo"/>
        <c:crossAx val="8930081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ayout>
        <c:manualLayout>
          <c:xMode val="edge"/>
          <c:yMode val="edge"/>
          <c:x val="0.21022083691256105"/>
          <c:y val="2.3609850289105005E-2"/>
          <c:w val="0.65468042240061819"/>
          <c:h val="8.73646055163840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690014263680959E-2"/>
          <c:y val="6.0872178490647973E-2"/>
          <c:w val="0.94710969118550903"/>
          <c:h val="0.79787369166755739"/>
        </c:manualLayout>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non-Hispanic</c:v>
                </c:pt>
                <c:pt idx="1">
                  <c:v>Black, non-Hispanic</c:v>
                </c:pt>
                <c:pt idx="2">
                  <c:v>Hispanic (any race)</c:v>
                </c:pt>
                <c:pt idx="3">
                  <c:v>Two or More Races, non-Hispanic</c:v>
                </c:pt>
              </c:strCache>
            </c:strRef>
          </c:cat>
          <c:val>
            <c:numRef>
              <c:f>Sheet1!$B$2:$B$5</c:f>
              <c:numCache>
                <c:formatCode>General</c:formatCode>
                <c:ptCount val="4"/>
              </c:numCache>
            </c:numRef>
          </c:val>
          <c:extLst>
            <c:ext xmlns:c16="http://schemas.microsoft.com/office/drawing/2014/chart" uri="{C3380CC4-5D6E-409C-BE32-E72D297353CC}">
              <c16:uniqueId val="{00000000-E280-418A-9FD8-37C6A7327994}"/>
            </c:ext>
          </c:extLst>
        </c:ser>
        <c:dLbls>
          <c:dLblPos val="outEnd"/>
          <c:showLegendKey val="0"/>
          <c:showVal val="1"/>
          <c:showCatName val="0"/>
          <c:showSerName val="0"/>
          <c:showPercent val="0"/>
          <c:showBubbleSize val="0"/>
        </c:dLbls>
        <c:gapWidth val="219"/>
        <c:overlap val="-27"/>
        <c:axId val="765332344"/>
        <c:axId val="765332736"/>
      </c:barChart>
      <c:catAx>
        <c:axId val="765332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65332736"/>
        <c:crosses val="autoZero"/>
        <c:auto val="1"/>
        <c:lblAlgn val="ctr"/>
        <c:lblOffset val="100"/>
        <c:noMultiLvlLbl val="0"/>
      </c:catAx>
      <c:valAx>
        <c:axId val="76533273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653323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Female</c:v>
                </c:pt>
                <c:pt idx="1">
                  <c:v>Male</c:v>
                </c:pt>
              </c:strCache>
            </c:strRef>
          </c:cat>
          <c:val>
            <c:numRef>
              <c:f>Sheet1!$B$2:$B$3</c:f>
              <c:numCache>
                <c:formatCode>General</c:formatCode>
                <c:ptCount val="2"/>
              </c:numCache>
            </c:numRef>
          </c:val>
          <c:extLst>
            <c:ext xmlns:c16="http://schemas.microsoft.com/office/drawing/2014/chart" uri="{C3380CC4-5D6E-409C-BE32-E72D297353CC}">
              <c16:uniqueId val="{00000000-8063-4BCE-9717-CE950F30A628}"/>
            </c:ext>
          </c:extLst>
        </c:ser>
        <c:dLbls>
          <c:dLblPos val="outEnd"/>
          <c:showLegendKey val="0"/>
          <c:showVal val="1"/>
          <c:showCatName val="0"/>
          <c:showSerName val="0"/>
          <c:showPercent val="0"/>
          <c:showBubbleSize val="0"/>
        </c:dLbls>
        <c:gapWidth val="219"/>
        <c:overlap val="-27"/>
        <c:axId val="765333520"/>
        <c:axId val="765333912"/>
      </c:barChart>
      <c:catAx>
        <c:axId val="765333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65333912"/>
        <c:crosses val="autoZero"/>
        <c:auto val="1"/>
        <c:lblAlgn val="ctr"/>
        <c:lblOffset val="100"/>
        <c:noMultiLvlLbl val="0"/>
      </c:catAx>
      <c:valAx>
        <c:axId val="765333912"/>
        <c:scaling>
          <c:orientation val="minMax"/>
          <c:max val="3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653335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tx1"/>
          </a:solidFill>
          <a:latin typeface="Franklin Gothic Medium" panose="020B0603020102020204" pitchFamily="34" charset="0"/>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Gloucester</c:v>
                </c:pt>
                <c:pt idx="6">
                  <c:v>Morris</c:v>
                </c:pt>
                <c:pt idx="7">
                  <c:v>Somerset</c:v>
                </c:pt>
                <c:pt idx="8">
                  <c:v>Mercer</c:v>
                </c:pt>
                <c:pt idx="9">
                  <c:v>Cumberland</c:v>
                </c:pt>
                <c:pt idx="10">
                  <c:v>Passaic</c:v>
                </c:pt>
                <c:pt idx="11">
                  <c:v>Bergen</c:v>
                </c:pt>
                <c:pt idx="12">
                  <c:v>Hudson</c:v>
                </c:pt>
                <c:pt idx="13">
                  <c:v>Burlington</c:v>
                </c:pt>
                <c:pt idx="14">
                  <c:v>Union</c:v>
                </c:pt>
                <c:pt idx="15">
                  <c:v>Ocean</c:v>
                </c:pt>
                <c:pt idx="16">
                  <c:v>Monmouth</c:v>
                </c:pt>
                <c:pt idx="17">
                  <c:v>Middlesex</c:v>
                </c:pt>
                <c:pt idx="18">
                  <c:v>Atlantic</c:v>
                </c:pt>
                <c:pt idx="19">
                  <c:v>Camden</c:v>
                </c:pt>
                <c:pt idx="20">
                  <c:v>Essex</c:v>
                </c:pt>
              </c:strCache>
            </c:strRef>
          </c:cat>
          <c:val>
            <c:numRef>
              <c:f>Sheet1!$B$2:$B$22</c:f>
              <c:numCache>
                <c:formatCode>General</c:formatCode>
                <c:ptCount val="21"/>
                <c:pt idx="0">
                  <c:v>554</c:v>
                </c:pt>
                <c:pt idx="1">
                  <c:v>735</c:v>
                </c:pt>
                <c:pt idx="2" formatCode="#,##0">
                  <c:v>1175</c:v>
                </c:pt>
                <c:pt idx="3" formatCode="#,##0">
                  <c:v>1231</c:v>
                </c:pt>
                <c:pt idx="5" formatCode="#,##0">
                  <c:v>1986</c:v>
                </c:pt>
                <c:pt idx="6" formatCode="#,##0">
                  <c:v>2017</c:v>
                </c:pt>
                <c:pt idx="7" formatCode="#,##0">
                  <c:v>2048</c:v>
                </c:pt>
                <c:pt idx="8" formatCode="#,##0">
                  <c:v>2316</c:v>
                </c:pt>
                <c:pt idx="9" formatCode="#,##0">
                  <c:v>2676</c:v>
                </c:pt>
                <c:pt idx="10">
                  <c:v>3367</c:v>
                </c:pt>
                <c:pt idx="11" formatCode="#,##0">
                  <c:v>3391</c:v>
                </c:pt>
                <c:pt idx="12" formatCode="#,##0">
                  <c:v>3441</c:v>
                </c:pt>
                <c:pt idx="13" formatCode="#,##0">
                  <c:v>3821</c:v>
                </c:pt>
                <c:pt idx="14" formatCode="#,##0">
                  <c:v>3858</c:v>
                </c:pt>
                <c:pt idx="15" formatCode="#,##0">
                  <c:v>3953</c:v>
                </c:pt>
                <c:pt idx="16" formatCode="#,##0">
                  <c:v>4206</c:v>
                </c:pt>
                <c:pt idx="17" formatCode="#,##0">
                  <c:v>4303</c:v>
                </c:pt>
                <c:pt idx="18" formatCode="#,##0">
                  <c:v>4563</c:v>
                </c:pt>
                <c:pt idx="19" formatCode="#,##0">
                  <c:v>6080</c:v>
                </c:pt>
                <c:pt idx="20" formatCode="#,##0">
                  <c:v>6437</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Gloucester</c:v>
                </c:pt>
                <c:pt idx="6">
                  <c:v>Morris</c:v>
                </c:pt>
                <c:pt idx="7">
                  <c:v>Somerset</c:v>
                </c:pt>
                <c:pt idx="8">
                  <c:v>Mercer</c:v>
                </c:pt>
                <c:pt idx="9">
                  <c:v>Cumberland</c:v>
                </c:pt>
                <c:pt idx="10">
                  <c:v>Passaic</c:v>
                </c:pt>
                <c:pt idx="11">
                  <c:v>Bergen</c:v>
                </c:pt>
                <c:pt idx="12">
                  <c:v>Hudson</c:v>
                </c:pt>
                <c:pt idx="13">
                  <c:v>Burlington</c:v>
                </c:pt>
                <c:pt idx="14">
                  <c:v>Union</c:v>
                </c:pt>
                <c:pt idx="15">
                  <c:v>Ocean</c:v>
                </c:pt>
                <c:pt idx="16">
                  <c:v>Monmouth</c:v>
                </c:pt>
                <c:pt idx="17">
                  <c:v>Middlesex</c:v>
                </c:pt>
                <c:pt idx="18">
                  <c:v>Atlantic</c:v>
                </c:pt>
                <c:pt idx="19">
                  <c:v>Camden</c:v>
                </c:pt>
                <c:pt idx="20">
                  <c:v>Essex</c:v>
                </c:pt>
              </c:strCache>
            </c:strRef>
          </c:cat>
          <c:val>
            <c:numRef>
              <c:f>Sheet1!$C$2:$C$22</c:f>
              <c:numCache>
                <c:formatCode>General</c:formatCode>
                <c:ptCount val="21"/>
                <c:pt idx="4">
                  <c:v>1262</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765334696"/>
        <c:axId val="765335088"/>
      </c:barChart>
      <c:catAx>
        <c:axId val="7653346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65335088"/>
        <c:crosses val="autoZero"/>
        <c:auto val="1"/>
        <c:lblAlgn val="ctr"/>
        <c:lblOffset val="100"/>
        <c:noMultiLvlLbl val="0"/>
      </c:catAx>
      <c:valAx>
        <c:axId val="765335088"/>
        <c:scaling>
          <c:orientation val="minMax"/>
        </c:scaling>
        <c:delete val="1"/>
        <c:axPos val="b"/>
        <c:numFmt formatCode="General" sourceLinked="1"/>
        <c:majorTickMark val="none"/>
        <c:minorTickMark val="none"/>
        <c:tickLblPos val="nextTo"/>
        <c:crossAx val="7653346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layout>
                <c:manualLayout>
                  <c:x val="-2.7768065268065269E-2"/>
                  <c:y val="-6.1177776748414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8A2-4231-91D8-2A458D92FF3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1194</c:v>
                </c:pt>
                <c:pt idx="1">
                  <c:v>1253</c:v>
                </c:pt>
                <c:pt idx="2">
                  <c:v>1166</c:v>
                </c:pt>
                <c:pt idx="3">
                  <c:v>1293</c:v>
                </c:pt>
                <c:pt idx="4">
                  <c:v>1262</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765335872"/>
        <c:axId val="765336264"/>
      </c:lineChart>
      <c:catAx>
        <c:axId val="765335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65336264"/>
        <c:crosses val="autoZero"/>
        <c:auto val="1"/>
        <c:lblAlgn val="ctr"/>
        <c:lblOffset val="100"/>
        <c:noMultiLvlLbl val="0"/>
      </c:catAx>
      <c:valAx>
        <c:axId val="7653362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653358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Middle Twp. </c:v>
                </c:pt>
              </c:strCache>
            </c:strRef>
          </c:tx>
          <c:spPr>
            <a:ln w="28575" cap="rnd">
              <a:solidFill>
                <a:srgbClr val="C00000"/>
              </a:solidFill>
              <a:round/>
            </a:ln>
            <a:effectLst/>
          </c:spPr>
          <c:marker>
            <c:symbol val="triangl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Sheet1!$B$2:$H$2</c:f>
              <c:numCache>
                <c:formatCode>General</c:formatCode>
                <c:ptCount val="7"/>
                <c:pt idx="0">
                  <c:v>265</c:v>
                </c:pt>
                <c:pt idx="1">
                  <c:v>222</c:v>
                </c:pt>
                <c:pt idx="2">
                  <c:v>266</c:v>
                </c:pt>
                <c:pt idx="3">
                  <c:v>317</c:v>
                </c:pt>
                <c:pt idx="4">
                  <c:v>297</c:v>
                </c:pt>
                <c:pt idx="5">
                  <c:v>390</c:v>
                </c:pt>
                <c:pt idx="6">
                  <c:v>388</c:v>
                </c:pt>
              </c:numCache>
            </c:numRef>
          </c:val>
          <c:smooth val="0"/>
          <c:extLst>
            <c:ext xmlns:c16="http://schemas.microsoft.com/office/drawing/2014/chart" uri="{C3380CC4-5D6E-409C-BE32-E72D297353CC}">
              <c16:uniqueId val="{00000000-DC12-400E-9C0F-86066DE46CF4}"/>
            </c:ext>
          </c:extLst>
        </c:ser>
        <c:ser>
          <c:idx val="1"/>
          <c:order val="1"/>
          <c:tx>
            <c:strRef>
              <c:f>Sheet1!$A$3</c:f>
              <c:strCache>
                <c:ptCount val="1"/>
                <c:pt idx="0">
                  <c:v>Lower Twp. </c:v>
                </c:pt>
              </c:strCache>
            </c:strRef>
          </c:tx>
          <c:spPr>
            <a:ln w="28575" cap="rnd">
              <a:solidFill>
                <a:srgbClr val="C00000"/>
              </a:solidFill>
              <a:prstDash val="sysDash"/>
              <a:round/>
            </a:ln>
            <a:effectLst/>
          </c:spPr>
          <c:marker>
            <c:symbol val="squar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Sheet1!$B$3:$H$3</c:f>
              <c:numCache>
                <c:formatCode>General</c:formatCode>
                <c:ptCount val="7"/>
                <c:pt idx="0">
                  <c:v>331</c:v>
                </c:pt>
                <c:pt idx="1">
                  <c:v>356</c:v>
                </c:pt>
                <c:pt idx="2">
                  <c:v>371</c:v>
                </c:pt>
                <c:pt idx="3">
                  <c:v>405</c:v>
                </c:pt>
                <c:pt idx="4">
                  <c:v>420</c:v>
                </c:pt>
                <c:pt idx="5">
                  <c:v>405</c:v>
                </c:pt>
                <c:pt idx="6">
                  <c:v>353</c:v>
                </c:pt>
              </c:numCache>
            </c:numRef>
          </c:val>
          <c:smooth val="0"/>
          <c:extLst>
            <c:ext xmlns:c16="http://schemas.microsoft.com/office/drawing/2014/chart" uri="{C3380CC4-5D6E-409C-BE32-E72D297353CC}">
              <c16:uniqueId val="{00000001-DC12-400E-9C0F-86066DE46CF4}"/>
            </c:ext>
          </c:extLst>
        </c:ser>
        <c:ser>
          <c:idx val="2"/>
          <c:order val="2"/>
          <c:tx>
            <c:strRef>
              <c:f>Sheet1!$A$4</c:f>
              <c:strCache>
                <c:ptCount val="1"/>
                <c:pt idx="0">
                  <c:v>Wildwood City </c:v>
                </c:pt>
              </c:strCache>
            </c:strRef>
          </c:tx>
          <c:spPr>
            <a:ln w="28575" cap="rnd">
              <a:solidFill>
                <a:schemeClr val="tx1"/>
              </a:solidFill>
              <a:prstDash val="sysDash"/>
              <a:round/>
            </a:ln>
            <a:effectLst/>
          </c:spPr>
          <c:marker>
            <c:symbol val="triang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Sheet1!$B$4:$H$4</c:f>
              <c:numCache>
                <c:formatCode>General</c:formatCode>
                <c:ptCount val="7"/>
                <c:pt idx="0">
                  <c:v>101</c:v>
                </c:pt>
                <c:pt idx="1">
                  <c:v>99</c:v>
                </c:pt>
                <c:pt idx="2">
                  <c:v>86</c:v>
                </c:pt>
                <c:pt idx="3">
                  <c:v>123</c:v>
                </c:pt>
                <c:pt idx="4">
                  <c:v>102</c:v>
                </c:pt>
                <c:pt idx="5">
                  <c:v>89</c:v>
                </c:pt>
                <c:pt idx="6">
                  <c:v>123</c:v>
                </c:pt>
              </c:numCache>
            </c:numRef>
          </c:val>
          <c:smooth val="0"/>
          <c:extLst>
            <c:ext xmlns:c16="http://schemas.microsoft.com/office/drawing/2014/chart" uri="{C3380CC4-5D6E-409C-BE32-E72D297353CC}">
              <c16:uniqueId val="{00000002-DC12-400E-9C0F-86066DE46CF4}"/>
            </c:ext>
          </c:extLst>
        </c:ser>
        <c:ser>
          <c:idx val="3"/>
          <c:order val="3"/>
          <c:tx>
            <c:strRef>
              <c:f>Sheet1!$A$5</c:f>
              <c:strCache>
                <c:ptCount val="1"/>
                <c:pt idx="0">
                  <c:v>Ocean City </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Sheet1!$B$5:$H$5</c:f>
              <c:numCache>
                <c:formatCode>General</c:formatCode>
                <c:ptCount val="7"/>
                <c:pt idx="0">
                  <c:v>136</c:v>
                </c:pt>
                <c:pt idx="1">
                  <c:v>111</c:v>
                </c:pt>
                <c:pt idx="2">
                  <c:v>94</c:v>
                </c:pt>
                <c:pt idx="3">
                  <c:v>85</c:v>
                </c:pt>
                <c:pt idx="4">
                  <c:v>91</c:v>
                </c:pt>
                <c:pt idx="5">
                  <c:v>117</c:v>
                </c:pt>
                <c:pt idx="6">
                  <c:v>83</c:v>
                </c:pt>
              </c:numCache>
            </c:numRef>
          </c:val>
          <c:smooth val="0"/>
          <c:extLst>
            <c:ext xmlns:c16="http://schemas.microsoft.com/office/drawing/2014/chart" uri="{C3380CC4-5D6E-409C-BE32-E72D297353CC}">
              <c16:uniqueId val="{00000003-DC12-400E-9C0F-86066DE46CF4}"/>
            </c:ext>
          </c:extLst>
        </c:ser>
        <c:ser>
          <c:idx val="4"/>
          <c:order val="4"/>
          <c:tx>
            <c:strRef>
              <c:f>Sheet1!$A$6</c:f>
              <c:strCache>
                <c:ptCount val="1"/>
                <c:pt idx="0">
                  <c:v>Wildwood Crest </c:v>
                </c:pt>
              </c:strCache>
            </c:strRef>
          </c:tx>
          <c:spPr>
            <a:ln w="28575" cap="rnd">
              <a:solidFill>
                <a:schemeClr val="bg1">
                  <a:lumMod val="75000"/>
                </a:schemeClr>
              </a:solidFill>
              <a:prstDash val="sysDot"/>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Sheet1!$B$6:$H$6</c:f>
              <c:numCache>
                <c:formatCode>General</c:formatCode>
                <c:ptCount val="7"/>
                <c:pt idx="0">
                  <c:v>51</c:v>
                </c:pt>
                <c:pt idx="1">
                  <c:v>42</c:v>
                </c:pt>
                <c:pt idx="2">
                  <c:v>70</c:v>
                </c:pt>
                <c:pt idx="3">
                  <c:v>34</c:v>
                </c:pt>
                <c:pt idx="4">
                  <c:v>24</c:v>
                </c:pt>
                <c:pt idx="5">
                  <c:v>54</c:v>
                </c:pt>
                <c:pt idx="6">
                  <c:v>67</c:v>
                </c:pt>
              </c:numCache>
            </c:numRef>
          </c:val>
          <c:smooth val="0"/>
          <c:extLst>
            <c:ext xmlns:c16="http://schemas.microsoft.com/office/drawing/2014/chart" uri="{C3380CC4-5D6E-409C-BE32-E72D297353CC}">
              <c16:uniqueId val="{00000004-DC12-400E-9C0F-86066DE46CF4}"/>
            </c:ext>
          </c:extLst>
        </c:ser>
        <c:ser>
          <c:idx val="5"/>
          <c:order val="5"/>
          <c:tx>
            <c:strRef>
              <c:f>Sheet1!$A$7</c:f>
              <c:strCache>
                <c:ptCount val="1"/>
                <c:pt idx="0">
                  <c:v>Woodbine Boro </c:v>
                </c:pt>
              </c:strCache>
            </c:strRef>
          </c:tx>
          <c:spPr>
            <a:ln w="28575" cap="rnd">
              <a:solidFill>
                <a:schemeClr val="bg1">
                  <a:lumMod val="75000"/>
                </a:schemeClr>
              </a:solidFill>
              <a:prstDash val="dash"/>
              <a:round/>
            </a:ln>
            <a:effectLst/>
          </c:spPr>
          <c:marker>
            <c:symbol val="dash"/>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Sheet1!$B$7:$H$7</c:f>
              <c:numCache>
                <c:formatCode>General</c:formatCode>
                <c:ptCount val="7"/>
                <c:pt idx="0">
                  <c:v>52</c:v>
                </c:pt>
                <c:pt idx="1">
                  <c:v>46</c:v>
                </c:pt>
                <c:pt idx="2">
                  <c:v>68</c:v>
                </c:pt>
                <c:pt idx="3">
                  <c:v>36</c:v>
                </c:pt>
                <c:pt idx="4">
                  <c:v>47</c:v>
                </c:pt>
                <c:pt idx="5">
                  <c:v>49</c:v>
                </c:pt>
                <c:pt idx="6">
                  <c:v>60</c:v>
                </c:pt>
              </c:numCache>
            </c:numRef>
          </c:val>
          <c:smooth val="0"/>
          <c:extLst>
            <c:ext xmlns:c16="http://schemas.microsoft.com/office/drawing/2014/chart" uri="{C3380CC4-5D6E-409C-BE32-E72D297353CC}">
              <c16:uniqueId val="{00000005-DC12-400E-9C0F-86066DE46CF4}"/>
            </c:ext>
          </c:extLst>
        </c:ser>
        <c:ser>
          <c:idx val="6"/>
          <c:order val="6"/>
          <c:tx>
            <c:strRef>
              <c:f>Sheet1!$A$8</c:f>
              <c:strCache>
                <c:ptCount val="1"/>
                <c:pt idx="0">
                  <c:v>Upper Twp. </c:v>
                </c:pt>
              </c:strCache>
            </c:strRef>
          </c:tx>
          <c:spPr>
            <a:ln w="28575" cap="rnd">
              <a:solidFill>
                <a:srgbClr val="C00000"/>
              </a:solidFill>
              <a:prstDash val="dashDot"/>
              <a:round/>
            </a:ln>
            <a:effectLst/>
          </c:spPr>
          <c:marker>
            <c:symbol val="circl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Sheet1!$B$8:$H$8</c:f>
              <c:numCache>
                <c:formatCode>General</c:formatCode>
                <c:ptCount val="7"/>
                <c:pt idx="0">
                  <c:v>67</c:v>
                </c:pt>
                <c:pt idx="1">
                  <c:v>58</c:v>
                </c:pt>
                <c:pt idx="2">
                  <c:v>71</c:v>
                </c:pt>
                <c:pt idx="3">
                  <c:v>86</c:v>
                </c:pt>
                <c:pt idx="4">
                  <c:v>75</c:v>
                </c:pt>
                <c:pt idx="5">
                  <c:v>47</c:v>
                </c:pt>
                <c:pt idx="6">
                  <c:v>48</c:v>
                </c:pt>
              </c:numCache>
            </c:numRef>
          </c:val>
          <c:smooth val="0"/>
          <c:extLst>
            <c:ext xmlns:c16="http://schemas.microsoft.com/office/drawing/2014/chart" uri="{C3380CC4-5D6E-409C-BE32-E72D297353CC}">
              <c16:uniqueId val="{00000006-DC12-400E-9C0F-86066DE46CF4}"/>
            </c:ext>
          </c:extLst>
        </c:ser>
        <c:ser>
          <c:idx val="7"/>
          <c:order val="7"/>
          <c:tx>
            <c:strRef>
              <c:f>Sheet1!$A$9</c:f>
              <c:strCache>
                <c:ptCount val="1"/>
                <c:pt idx="0">
                  <c:v>Dennis Twp. </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Sheet1!$B$9:$H$9</c:f>
              <c:numCache>
                <c:formatCode>General</c:formatCode>
                <c:ptCount val="7"/>
                <c:pt idx="0">
                  <c:v>49</c:v>
                </c:pt>
                <c:pt idx="1">
                  <c:v>69</c:v>
                </c:pt>
                <c:pt idx="2">
                  <c:v>48</c:v>
                </c:pt>
                <c:pt idx="3">
                  <c:v>58</c:v>
                </c:pt>
                <c:pt idx="4">
                  <c:v>39</c:v>
                </c:pt>
                <c:pt idx="5">
                  <c:v>47</c:v>
                </c:pt>
                <c:pt idx="6">
                  <c:v>43</c:v>
                </c:pt>
              </c:numCache>
            </c:numRef>
          </c:val>
          <c:smooth val="0"/>
          <c:extLst>
            <c:ext xmlns:c16="http://schemas.microsoft.com/office/drawing/2014/chart" uri="{C3380CC4-5D6E-409C-BE32-E72D297353CC}">
              <c16:uniqueId val="{00000008-EBBA-4677-A301-59B30819F665}"/>
            </c:ext>
          </c:extLst>
        </c:ser>
        <c:ser>
          <c:idx val="8"/>
          <c:order val="8"/>
          <c:tx>
            <c:strRef>
              <c:f>Sheet1!$A$10</c:f>
              <c:strCache>
                <c:ptCount val="1"/>
                <c:pt idx="0">
                  <c:v>North Wildwood </c:v>
                </c:pt>
              </c:strCache>
            </c:strRef>
          </c:tx>
          <c:spPr>
            <a:ln w="28575" cap="rnd">
              <a:solidFill>
                <a:schemeClr val="bg1">
                  <a:lumMod val="75000"/>
                </a:schemeClr>
              </a:solidFill>
              <a:prstDash val="lgDash"/>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Sheet1!$B$10:$H$10</c:f>
              <c:numCache>
                <c:formatCode>General</c:formatCode>
                <c:ptCount val="7"/>
                <c:pt idx="0">
                  <c:v>60</c:v>
                </c:pt>
                <c:pt idx="1">
                  <c:v>67</c:v>
                </c:pt>
                <c:pt idx="2">
                  <c:v>45</c:v>
                </c:pt>
                <c:pt idx="3">
                  <c:v>44</c:v>
                </c:pt>
                <c:pt idx="4">
                  <c:v>13</c:v>
                </c:pt>
                <c:pt idx="5">
                  <c:v>43</c:v>
                </c:pt>
                <c:pt idx="6">
                  <c:v>33</c:v>
                </c:pt>
              </c:numCache>
            </c:numRef>
          </c:val>
          <c:smooth val="0"/>
          <c:extLst>
            <c:ext xmlns:c16="http://schemas.microsoft.com/office/drawing/2014/chart" uri="{C3380CC4-5D6E-409C-BE32-E72D297353CC}">
              <c16:uniqueId val="{00000009-EBBA-4677-A301-59B30819F665}"/>
            </c:ext>
          </c:extLst>
        </c:ser>
        <c:ser>
          <c:idx val="9"/>
          <c:order val="9"/>
          <c:tx>
            <c:strRef>
              <c:f>Sheet1!$A$11</c:f>
              <c:strCache>
                <c:ptCount val="1"/>
                <c:pt idx="0">
                  <c:v>Cape May City </c:v>
                </c:pt>
              </c:strCache>
            </c:strRef>
          </c:tx>
          <c:spPr>
            <a:ln w="28575" cap="rnd">
              <a:solidFill>
                <a:schemeClr val="tx1"/>
              </a:solidFill>
              <a:prstDash val="sysDot"/>
              <a:round/>
            </a:ln>
            <a:effectLst/>
          </c:spPr>
          <c:marker>
            <c:symbol val="circ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Sheet1!$B$11:$H$11</c:f>
              <c:numCache>
                <c:formatCode>General</c:formatCode>
                <c:ptCount val="7"/>
                <c:pt idx="0">
                  <c:v>37</c:v>
                </c:pt>
                <c:pt idx="1">
                  <c:v>23</c:v>
                </c:pt>
                <c:pt idx="2">
                  <c:v>48</c:v>
                </c:pt>
                <c:pt idx="3">
                  <c:v>26</c:v>
                </c:pt>
                <c:pt idx="4">
                  <c:v>30</c:v>
                </c:pt>
                <c:pt idx="5">
                  <c:v>28</c:v>
                </c:pt>
                <c:pt idx="6">
                  <c:v>30</c:v>
                </c:pt>
              </c:numCache>
            </c:numRef>
          </c:val>
          <c:smooth val="0"/>
          <c:extLst>
            <c:ext xmlns:c16="http://schemas.microsoft.com/office/drawing/2014/chart" uri="{C3380CC4-5D6E-409C-BE32-E72D297353CC}">
              <c16:uniqueId val="{0000000A-EBBA-4677-A301-59B30819F665}"/>
            </c:ext>
          </c:extLst>
        </c:ser>
        <c:dLbls>
          <c:showLegendKey val="0"/>
          <c:showVal val="0"/>
          <c:showCatName val="0"/>
          <c:showSerName val="0"/>
          <c:showPercent val="0"/>
          <c:showBubbleSize val="0"/>
        </c:dLbls>
        <c:marker val="1"/>
        <c:smooth val="0"/>
        <c:axId val="765337048"/>
        <c:axId val="765337440"/>
      </c:lineChart>
      <c:catAx>
        <c:axId val="765337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65337440"/>
        <c:crosses val="autoZero"/>
        <c:auto val="1"/>
        <c:lblAlgn val="ctr"/>
        <c:lblOffset val="100"/>
        <c:noMultiLvlLbl val="0"/>
      </c:catAx>
      <c:valAx>
        <c:axId val="7653374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6533704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dTable>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8958329232283461"/>
          <c:y val="4.6874997116449491E-3"/>
          <c:w val="0.61302103838582678"/>
          <c:h val="0.85499270466031752"/>
        </c:manualLayout>
      </c:layout>
      <c:doughnutChart>
        <c:varyColors val="1"/>
        <c:ser>
          <c:idx val="0"/>
          <c:order val="0"/>
          <c:tx>
            <c:strRef>
              <c:f>Sheet1!$B$1</c:f>
              <c:strCache>
                <c:ptCount val="1"/>
                <c:pt idx="0">
                  <c:v>Column1</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4-D320-4A31-BCFD-13DA331548F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9A81-4FD8-AC5D-DB8C459DCEE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A-D320-4A31-BCFD-13DA331548F2}"/>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C-D320-4A31-BCFD-13DA331548F2}"/>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B-D320-4A31-BCFD-13DA331548F2}"/>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9-D320-4A31-BCFD-13DA331548F2}"/>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8-D320-4A31-BCFD-13DA331548F2}"/>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7-D320-4A31-BCFD-13DA331548F2}"/>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6-D320-4A31-BCFD-13DA331548F2}"/>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D320-4A31-BCFD-13DA331548F2}"/>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2-D320-4A31-BCFD-13DA331548F2}"/>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1-D320-4A31-BCFD-13DA331548F2}"/>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19-9A81-4FD8-AC5D-DB8C459DCEE9}"/>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3-D320-4A31-BCFD-13DA331548F2}"/>
              </c:ext>
            </c:extLst>
          </c:dPt>
          <c:dLbls>
            <c:dLbl>
              <c:idx val="0"/>
              <c:layout>
                <c:manualLayout>
                  <c:x val="0.18437500000000001"/>
                  <c:y val="-8.717000020419744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20-4A31-BCFD-13DA331548F2}"/>
                </c:ext>
              </c:extLst>
            </c:dLbl>
            <c:dLbl>
              <c:idx val="1"/>
              <c:layout>
                <c:manualLayout>
                  <c:x val="9.6875000000000003E-2"/>
                  <c:y val="-1.52547500357345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81-4FD8-AC5D-DB8C459DCEE9}"/>
                </c:ext>
              </c:extLst>
            </c:dLbl>
            <c:dLbl>
              <c:idx val="2"/>
              <c:layout>
                <c:manualLayout>
                  <c:x val="0.24531249999999999"/>
                  <c:y val="0.1569060003675553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320-4A31-BCFD-13DA331548F2}"/>
                </c:ext>
              </c:extLst>
            </c:dLbl>
            <c:dLbl>
              <c:idx val="3"/>
              <c:layout>
                <c:manualLayout>
                  <c:x val="-4.0625000000000001E-2"/>
                  <c:y val="0.128575750301191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320-4A31-BCFD-13DA331548F2}"/>
                </c:ext>
              </c:extLst>
            </c:dLbl>
            <c:dLbl>
              <c:idx val="4"/>
              <c:layout>
                <c:manualLayout>
                  <c:x val="0.24531249999999999"/>
                  <c:y val="0.2070287504849689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320-4A31-BCFD-13DA331548F2}"/>
                </c:ext>
              </c:extLst>
            </c:dLbl>
            <c:dLbl>
              <c:idx val="5"/>
              <c:layout>
                <c:manualLayout>
                  <c:x val="0.25624999999999998"/>
                  <c:y val="2.179250005104936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320-4A31-BCFD-13DA331548F2}"/>
                </c:ext>
              </c:extLst>
            </c:dLbl>
            <c:dLbl>
              <c:idx val="6"/>
              <c:layout>
                <c:manualLayout>
                  <c:x val="0.19218750000000001"/>
                  <c:y val="7.19152501684628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320-4A31-BCFD-13DA331548F2}"/>
                </c:ext>
              </c:extLst>
            </c:dLbl>
            <c:dLbl>
              <c:idx val="7"/>
              <c:layout>
                <c:manualLayout>
                  <c:x val="0.12343749999999988"/>
                  <c:y val="0.146009750342030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320-4A31-BCFD-13DA331548F2}"/>
                </c:ext>
              </c:extLst>
            </c:dLbl>
            <c:dLbl>
              <c:idx val="8"/>
              <c:layout>
                <c:manualLayout>
                  <c:x val="5.3124999999999999E-2"/>
                  <c:y val="0.187415500439024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320-4A31-BCFD-13DA331548F2}"/>
                </c:ext>
              </c:extLst>
            </c:dLbl>
            <c:dLbl>
              <c:idx val="9"/>
              <c:layout>
                <c:manualLayout>
                  <c:x val="-7.3437500000000003E-2"/>
                  <c:y val="0.202670250474759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320-4A31-BCFD-13DA331548F2}"/>
                </c:ext>
              </c:extLst>
            </c:dLbl>
            <c:dLbl>
              <c:idx val="10"/>
              <c:layout>
                <c:manualLayout>
                  <c:x val="-0.14687500000000006"/>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20-4A31-BCFD-13DA331548F2}"/>
                </c:ext>
              </c:extLst>
            </c:dLbl>
            <c:dLbl>
              <c:idx val="11"/>
              <c:layout>
                <c:manualLayout>
                  <c:x val="-0.22187499999999999"/>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20-4A31-BCFD-13DA331548F2}"/>
                </c:ext>
              </c:extLst>
            </c:dLbl>
            <c:dLbl>
              <c:idx val="12"/>
              <c:layout>
                <c:manualLayout>
                  <c:x val="-0.121875"/>
                  <c:y val="-5.012275011741353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A81-4FD8-AC5D-DB8C459DCEE9}"/>
                </c:ext>
              </c:extLst>
            </c:dLbl>
            <c:dLbl>
              <c:idx val="13"/>
              <c:layout>
                <c:manualLayout>
                  <c:x val="-0.21250000000000002"/>
                  <c:y val="-8.934925020930238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20-4A31-BCFD-13DA331548F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strCache>
            </c:strRef>
          </c:cat>
          <c:val>
            <c:numRef>
              <c:f>Sheet1!$B$2:$B$15</c:f>
              <c:numCache>
                <c:formatCode>#,##0</c:formatCode>
                <c:ptCount val="14"/>
                <c:pt idx="0" formatCode="General">
                  <c:v>52</c:v>
                </c:pt>
                <c:pt idx="1">
                  <c:v>27222</c:v>
                </c:pt>
                <c:pt idx="2">
                  <c:v>2442</c:v>
                </c:pt>
                <c:pt idx="3" formatCode="General">
                  <c:v>13</c:v>
                </c:pt>
                <c:pt idx="4" formatCode="General">
                  <c:v>123</c:v>
                </c:pt>
                <c:pt idx="5" formatCode="General">
                  <c:v>44</c:v>
                </c:pt>
                <c:pt idx="6" formatCode="General">
                  <c:v>223</c:v>
                </c:pt>
                <c:pt idx="7" formatCode="General">
                  <c:v>38</c:v>
                </c:pt>
                <c:pt idx="8" formatCode="General">
                  <c:v>3</c:v>
                </c:pt>
                <c:pt idx="9">
                  <c:v>4849</c:v>
                </c:pt>
                <c:pt idx="10" formatCode="General">
                  <c:v>571</c:v>
                </c:pt>
                <c:pt idx="11" formatCode="General">
                  <c:v>330</c:v>
                </c:pt>
                <c:pt idx="12">
                  <c:v>27256</c:v>
                </c:pt>
                <c:pt idx="13" formatCode="General">
                  <c:v>254</c:v>
                </c:pt>
              </c:numCache>
            </c:numRef>
          </c:val>
          <c:extLst>
            <c:ext xmlns:c16="http://schemas.microsoft.com/office/drawing/2014/chart" uri="{C3380CC4-5D6E-409C-BE32-E72D297353CC}">
              <c16:uniqueId val="{00000000-D320-4A31-BCFD-13DA331548F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FDA-461A-863D-0289773ABB37}"/>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0781250000000001"/>
                  <c:y val="7.499999538631910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9.8437499999999997E-2"/>
                  <c:y val="0.1406249913493484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5937499999999999"/>
                  <c:y val="4.453124726062701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5"/>
                  <c:y val="-8.5936501967686754E-1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0.140625"/>
                  <c:y val="-3.04687481256922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0.171875"/>
                  <c:y val="0.1476562409168159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0.13750000000000001"/>
                  <c:y val="-8.2031244953786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0.1640625"/>
                  <c:y val="0.11015624322365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0.12812500000000002"/>
                  <c:y val="-6.328124610720685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3593750000000002"/>
                  <c:y val="-4.687499711644949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0.11875000000000001"/>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8.59375E-2"/>
                  <c:y val="-9.140624437707650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1.2500000000000058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strCache>
            </c:strRef>
          </c:cat>
          <c:val>
            <c:numRef>
              <c:f>Sheet1!$B$2:$B$15</c:f>
              <c:numCache>
                <c:formatCode>#,##0</c:formatCode>
                <c:ptCount val="14"/>
                <c:pt idx="0" formatCode="General">
                  <c:v>40</c:v>
                </c:pt>
                <c:pt idx="1">
                  <c:v>13705</c:v>
                </c:pt>
                <c:pt idx="2" formatCode="General">
                  <c:v>792</c:v>
                </c:pt>
                <c:pt idx="3" formatCode="General">
                  <c:v>8</c:v>
                </c:pt>
                <c:pt idx="4" formatCode="General">
                  <c:v>52</c:v>
                </c:pt>
                <c:pt idx="5" formatCode="General">
                  <c:v>25</c:v>
                </c:pt>
                <c:pt idx="6" formatCode="General">
                  <c:v>47</c:v>
                </c:pt>
                <c:pt idx="7" formatCode="General">
                  <c:v>10</c:v>
                </c:pt>
                <c:pt idx="8" formatCode="General">
                  <c:v>2</c:v>
                </c:pt>
                <c:pt idx="9">
                  <c:v>1438</c:v>
                </c:pt>
                <c:pt idx="10" formatCode="General">
                  <c:v>218</c:v>
                </c:pt>
                <c:pt idx="11" formatCode="General">
                  <c:v>114</c:v>
                </c:pt>
                <c:pt idx="12">
                  <c:v>2949</c:v>
                </c:pt>
                <c:pt idx="13" formatCode="General">
                  <c:v>72</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24</c:v>
                </c:pt>
                <c:pt idx="1">
                  <c:v>32</c:v>
                </c:pt>
                <c:pt idx="2">
                  <c:v>32</c:v>
                </c:pt>
                <c:pt idx="3">
                  <c:v>59</c:v>
                </c:pt>
                <c:pt idx="4">
                  <c:v>47</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765339400"/>
        <c:axId val="765339792"/>
      </c:lineChart>
      <c:catAx>
        <c:axId val="76533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65339792"/>
        <c:crosses val="autoZero"/>
        <c:auto val="1"/>
        <c:lblAlgn val="ctr"/>
        <c:lblOffset val="100"/>
        <c:noMultiLvlLbl val="0"/>
      </c:catAx>
      <c:valAx>
        <c:axId val="76533979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65339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Sheet1!$B$2:$B$22</c:f>
              <c:numCache>
                <c:formatCode>0%</c:formatCode>
                <c:ptCount val="21"/>
                <c:pt idx="1">
                  <c:v>4.9000000000000002E-2</c:v>
                </c:pt>
                <c:pt idx="2">
                  <c:v>5.5E-2</c:v>
                </c:pt>
                <c:pt idx="3">
                  <c:v>0.08</c:v>
                </c:pt>
                <c:pt idx="4">
                  <c:v>0.08</c:v>
                </c:pt>
                <c:pt idx="5">
                  <c:v>8.7999999999999995E-2</c:v>
                </c:pt>
                <c:pt idx="6">
                  <c:v>9.2999999999999999E-2</c:v>
                </c:pt>
                <c:pt idx="7">
                  <c:v>9.4E-2</c:v>
                </c:pt>
                <c:pt idx="8">
                  <c:v>0.105</c:v>
                </c:pt>
                <c:pt idx="9">
                  <c:v>0.111</c:v>
                </c:pt>
                <c:pt idx="10">
                  <c:v>0.13500000000000001</c:v>
                </c:pt>
                <c:pt idx="11">
                  <c:v>0.16300000000000001</c:v>
                </c:pt>
                <c:pt idx="12">
                  <c:v>0.19</c:v>
                </c:pt>
                <c:pt idx="13">
                  <c:v>0.222</c:v>
                </c:pt>
                <c:pt idx="14" formatCode="General">
                  <c:v>0.24603679391328301</c:v>
                </c:pt>
                <c:pt idx="15">
                  <c:v>0.25850000000000001</c:v>
                </c:pt>
                <c:pt idx="16">
                  <c:v>0.29099999999999998</c:v>
                </c:pt>
                <c:pt idx="17">
                  <c:v>0.299049020311491</c:v>
                </c:pt>
                <c:pt idx="18">
                  <c:v>0.30499999999999999</c:v>
                </c:pt>
                <c:pt idx="19" formatCode="General">
                  <c:v>0.32600000000000001</c:v>
                </c:pt>
                <c:pt idx="20" formatCode="General">
                  <c:v>0.43</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Sheet1!$C$2:$C$22</c:f>
              <c:numCache>
                <c:formatCode>General</c:formatCode>
                <c:ptCount val="21"/>
                <c:pt idx="0">
                  <c:v>4.8000000000000001E-2</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Sheet1!$D$2:$D$22</c:f>
              <c:numCache>
                <c:formatCode>0%</c:formatCode>
                <c:ptCount val="21"/>
                <c:pt idx="0">
                  <c:v>0.22</c:v>
                </c:pt>
                <c:pt idx="1">
                  <c:v>0.22</c:v>
                </c:pt>
                <c:pt idx="2">
                  <c:v>0.22</c:v>
                </c:pt>
                <c:pt idx="3">
                  <c:v>0.22</c:v>
                </c:pt>
                <c:pt idx="4">
                  <c:v>0.22</c:v>
                </c:pt>
                <c:pt idx="5">
                  <c:v>0.22</c:v>
                </c:pt>
                <c:pt idx="6">
                  <c:v>0.22</c:v>
                </c:pt>
                <c:pt idx="7">
                  <c:v>0.22</c:v>
                </c:pt>
                <c:pt idx="8">
                  <c:v>0.22</c:v>
                </c:pt>
                <c:pt idx="9">
                  <c:v>0.22</c:v>
                </c:pt>
                <c:pt idx="10">
                  <c:v>0.22</c:v>
                </c:pt>
                <c:pt idx="11">
                  <c:v>0.22</c:v>
                </c:pt>
                <c:pt idx="12">
                  <c:v>0.22</c:v>
                </c:pt>
                <c:pt idx="13">
                  <c:v>0.22</c:v>
                </c:pt>
                <c:pt idx="14">
                  <c:v>0.22</c:v>
                </c:pt>
                <c:pt idx="15">
                  <c:v>0.22</c:v>
                </c:pt>
                <c:pt idx="16">
                  <c:v>0.22</c:v>
                </c:pt>
                <c:pt idx="17">
                  <c:v>0.22</c:v>
                </c:pt>
                <c:pt idx="18">
                  <c:v>0.22</c:v>
                </c:pt>
                <c:pt idx="19" formatCode="General">
                  <c:v>0.22</c:v>
                </c:pt>
                <c:pt idx="20" formatCode="General">
                  <c:v>0.22</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67459440"/>
        <c:axId val="367459832"/>
      </c:barChart>
      <c:catAx>
        <c:axId val="367459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7459832"/>
        <c:crosses val="autoZero"/>
        <c:auto val="1"/>
        <c:lblAlgn val="ctr"/>
        <c:lblOffset val="100"/>
        <c:noMultiLvlLbl val="0"/>
      </c:catAx>
      <c:valAx>
        <c:axId val="367459832"/>
        <c:scaling>
          <c:orientation val="minMax"/>
        </c:scaling>
        <c:delete val="1"/>
        <c:axPos val="b"/>
        <c:numFmt formatCode="0%" sourceLinked="1"/>
        <c:majorTickMark val="none"/>
        <c:minorTickMark val="none"/>
        <c:tickLblPos val="nextTo"/>
        <c:crossAx val="36745944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2260051673228344"/>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Sheet1!$B$2:$B$22</c:f>
              <c:numCache>
                <c:formatCode>0%</c:formatCode>
                <c:ptCount val="21"/>
                <c:pt idx="0">
                  <c:v>0.63157894736842102</c:v>
                </c:pt>
                <c:pt idx="1">
                  <c:v>0.50666666666666704</c:v>
                </c:pt>
                <c:pt idx="2">
                  <c:v>0.49618320610687</c:v>
                </c:pt>
                <c:pt idx="3">
                  <c:v>0.38679245283018898</c:v>
                </c:pt>
                <c:pt idx="4">
                  <c:v>0.30496453900709197</c:v>
                </c:pt>
                <c:pt idx="5">
                  <c:v>0.28488372093023301</c:v>
                </c:pt>
                <c:pt idx="6">
                  <c:v>0.217054263565891</c:v>
                </c:pt>
                <c:pt idx="7">
                  <c:v>0.17886178861788599</c:v>
                </c:pt>
                <c:pt idx="8">
                  <c:v>0.148148148148148</c:v>
                </c:pt>
                <c:pt idx="9">
                  <c:v>0.14503816793893101</c:v>
                </c:pt>
                <c:pt idx="10">
                  <c:v>0.124260355029586</c:v>
                </c:pt>
                <c:pt idx="11">
                  <c:v>8.0536912751677805E-2</c:v>
                </c:pt>
                <c:pt idx="12">
                  <c:v>7.1661237785016305E-2</c:v>
                </c:pt>
                <c:pt idx="13">
                  <c:v>6.1224489795918401E-2</c:v>
                </c:pt>
                <c:pt idx="14">
                  <c:v>5.6179775280898903E-2</c:v>
                </c:pt>
                <c:pt idx="15">
                  <c:v>5.4054054054054099E-2</c:v>
                </c:pt>
                <c:pt idx="16">
                  <c:v>-2.7777777777777801E-2</c:v>
                </c:pt>
                <c:pt idx="17">
                  <c:v>-9.0909090909090898E-2</c:v>
                </c:pt>
                <c:pt idx="18">
                  <c:v>-0.11063829787234</c:v>
                </c:pt>
                <c:pt idx="19">
                  <c:v>-0.16666666666666699</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Sheet1!$C$2:$C$22</c:f>
              <c:numCache>
                <c:formatCode>General</c:formatCode>
                <c:ptCount val="21"/>
                <c:pt idx="20">
                  <c:v>-0.20338983050847501</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14% change </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Sheet1!$D$2:$D$22</c:f>
              <c:numCache>
                <c:formatCode>0%</c:formatCode>
                <c:ptCount val="21"/>
                <c:pt idx="0">
                  <c:v>0.14000000000000001</c:v>
                </c:pt>
                <c:pt idx="1">
                  <c:v>0.14000000000000001</c:v>
                </c:pt>
                <c:pt idx="2">
                  <c:v>0.14000000000000001</c:v>
                </c:pt>
                <c:pt idx="3">
                  <c:v>0.14000000000000001</c:v>
                </c:pt>
                <c:pt idx="4">
                  <c:v>0.14000000000000001</c:v>
                </c:pt>
                <c:pt idx="5">
                  <c:v>0.14000000000000001</c:v>
                </c:pt>
                <c:pt idx="6">
                  <c:v>0.14000000000000001</c:v>
                </c:pt>
                <c:pt idx="7">
                  <c:v>0.14000000000000001</c:v>
                </c:pt>
                <c:pt idx="8">
                  <c:v>0.14000000000000001</c:v>
                </c:pt>
                <c:pt idx="9">
                  <c:v>0.14000000000000001</c:v>
                </c:pt>
                <c:pt idx="10">
                  <c:v>0.14000000000000001</c:v>
                </c:pt>
                <c:pt idx="11">
                  <c:v>0.14000000000000001</c:v>
                </c:pt>
                <c:pt idx="12">
                  <c:v>0.14000000000000001</c:v>
                </c:pt>
                <c:pt idx="13">
                  <c:v>0.14000000000000001</c:v>
                </c:pt>
                <c:pt idx="14">
                  <c:v>0.14000000000000001</c:v>
                </c:pt>
                <c:pt idx="15">
                  <c:v>0.14000000000000001</c:v>
                </c:pt>
                <c:pt idx="16">
                  <c:v>0.14000000000000001</c:v>
                </c:pt>
                <c:pt idx="17">
                  <c:v>0.14000000000000001</c:v>
                </c:pt>
                <c:pt idx="18">
                  <c:v>0.14000000000000001</c:v>
                </c:pt>
                <c:pt idx="19">
                  <c:v>0.14000000000000001</c:v>
                </c:pt>
                <c:pt idx="20">
                  <c:v>0.14000000000000001</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507868680"/>
        <c:axId val="507869072"/>
      </c:barChart>
      <c:catAx>
        <c:axId val="507868680"/>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7869072"/>
        <c:crosses val="autoZero"/>
        <c:auto val="1"/>
        <c:lblAlgn val="ctr"/>
        <c:lblOffset val="100"/>
        <c:noMultiLvlLbl val="0"/>
      </c:catAx>
      <c:valAx>
        <c:axId val="507869072"/>
        <c:scaling>
          <c:orientation val="minMax"/>
        </c:scaling>
        <c:delete val="1"/>
        <c:axPos val="t"/>
        <c:numFmt formatCode="0%" sourceLinked="1"/>
        <c:majorTickMark val="none"/>
        <c:minorTickMark val="none"/>
        <c:tickLblPos val="nextTo"/>
        <c:crossAx val="507868680"/>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2237416525465971"/>
          <c:y val="0.88904291618524189"/>
          <c:w val="0.18522614231530338"/>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890501728762449"/>
          <c:y val="3.7115972069500389E-2"/>
          <c:w val="0.7419938552172296"/>
          <c:h val="0.9208898262051914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Sheet1!$B$2:$B$22</c:f>
              <c:numCache>
                <c:formatCode>0%</c:formatCode>
                <c:ptCount val="21"/>
                <c:pt idx="1">
                  <c:v>0.19891193471608301</c:v>
                </c:pt>
                <c:pt idx="2">
                  <c:v>0.12720045428733701</c:v>
                </c:pt>
                <c:pt idx="3">
                  <c:v>0.100794351279788</c:v>
                </c:pt>
                <c:pt idx="4">
                  <c:v>2.5752167261601198E-2</c:v>
                </c:pt>
                <c:pt idx="5">
                  <c:v>-4.6490004649000501E-2</c:v>
                </c:pt>
                <c:pt idx="6">
                  <c:v>-5.3124437241130897E-2</c:v>
                </c:pt>
                <c:pt idx="7">
                  <c:v>-5.63046377241073E-2</c:v>
                </c:pt>
                <c:pt idx="8">
                  <c:v>-6.5494238932686494E-2</c:v>
                </c:pt>
                <c:pt idx="9">
                  <c:v>-7.4297188755020102E-2</c:v>
                </c:pt>
                <c:pt idx="10">
                  <c:v>-0.113578680203046</c:v>
                </c:pt>
                <c:pt idx="11">
                  <c:v>-0.119961916851793</c:v>
                </c:pt>
                <c:pt idx="12">
                  <c:v>-0.140679140679141</c:v>
                </c:pt>
                <c:pt idx="13">
                  <c:v>-0.150105708245243</c:v>
                </c:pt>
                <c:pt idx="14">
                  <c:v>-0.175625259085256</c:v>
                </c:pt>
                <c:pt idx="15">
                  <c:v>-0.22277501381979001</c:v>
                </c:pt>
                <c:pt idx="16">
                  <c:v>-0.230092204526404</c:v>
                </c:pt>
                <c:pt idx="17">
                  <c:v>-0.27638769053781997</c:v>
                </c:pt>
                <c:pt idx="18" formatCode="General">
                  <c:v>-0.33211963589076698</c:v>
                </c:pt>
                <c:pt idx="19">
                  <c:v>-0.33959466139396899</c:v>
                </c:pt>
                <c:pt idx="20">
                  <c:v>-0.389174478379196</c:v>
                </c:pt>
              </c:numCache>
            </c:numRef>
          </c:val>
          <c:extLst>
            <c:ext xmlns:c16="http://schemas.microsoft.com/office/drawing/2014/chart" uri="{C3380CC4-5D6E-409C-BE32-E72D297353CC}">
              <c16:uniqueId val="{00000000-8BE7-430E-9687-D96D4C848B5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Sheet1!$C$2:$C$22</c:f>
              <c:numCache>
                <c:formatCode>General</c:formatCode>
                <c:ptCount val="21"/>
                <c:pt idx="0">
                  <c:v>0.246991766941102</c:v>
                </c:pt>
              </c:numCache>
            </c:numRef>
          </c:val>
          <c:extLst>
            <c:ext xmlns:c16="http://schemas.microsoft.com/office/drawing/2014/chart" uri="{C3380CC4-5D6E-409C-BE32-E72D297353CC}">
              <c16:uniqueId val="{00000003-8BE7-430E-9687-D96D4C848B5C}"/>
            </c:ext>
          </c:extLst>
        </c:ser>
        <c:ser>
          <c:idx val="2"/>
          <c:order val="2"/>
          <c:tx>
            <c:strRef>
              <c:f>Sheet1!$D$1</c:f>
              <c:strCache>
                <c:ptCount val="1"/>
                <c:pt idx="0">
                  <c:v>NJ % change -12%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Sheet1!$D$2:$D$22</c:f>
              <c:numCache>
                <c:formatCode>0%</c:formatCode>
                <c:ptCount val="21"/>
                <c:pt idx="0">
                  <c:v>-0.12</c:v>
                </c:pt>
                <c:pt idx="1">
                  <c:v>-0.12</c:v>
                </c:pt>
                <c:pt idx="2">
                  <c:v>-0.12</c:v>
                </c:pt>
                <c:pt idx="3">
                  <c:v>-0.12</c:v>
                </c:pt>
                <c:pt idx="4">
                  <c:v>-0.12</c:v>
                </c:pt>
                <c:pt idx="5">
                  <c:v>-0.12</c:v>
                </c:pt>
                <c:pt idx="6">
                  <c:v>-0.12</c:v>
                </c:pt>
                <c:pt idx="7">
                  <c:v>-0.12</c:v>
                </c:pt>
                <c:pt idx="8">
                  <c:v>-0.12</c:v>
                </c:pt>
                <c:pt idx="9">
                  <c:v>-0.12</c:v>
                </c:pt>
                <c:pt idx="10">
                  <c:v>-0.12</c:v>
                </c:pt>
                <c:pt idx="11">
                  <c:v>-0.12</c:v>
                </c:pt>
                <c:pt idx="12">
                  <c:v>-0.12</c:v>
                </c:pt>
                <c:pt idx="13">
                  <c:v>-0.12</c:v>
                </c:pt>
                <c:pt idx="14">
                  <c:v>-0.12</c:v>
                </c:pt>
                <c:pt idx="15">
                  <c:v>-0.12</c:v>
                </c:pt>
                <c:pt idx="16">
                  <c:v>-0.12</c:v>
                </c:pt>
                <c:pt idx="17">
                  <c:v>-0.12</c:v>
                </c:pt>
                <c:pt idx="18">
                  <c:v>-0.12</c:v>
                </c:pt>
                <c:pt idx="19">
                  <c:v>-0.12</c:v>
                </c:pt>
                <c:pt idx="20">
                  <c:v>-0.12</c:v>
                </c:pt>
              </c:numCache>
            </c:numRef>
          </c:val>
          <c:extLst>
            <c:ext xmlns:c16="http://schemas.microsoft.com/office/drawing/2014/chart" uri="{C3380CC4-5D6E-409C-BE32-E72D297353CC}">
              <c16:uniqueId val="{00000004-8BE7-430E-9687-D96D4C848B5C}"/>
            </c:ext>
          </c:extLst>
        </c:ser>
        <c:dLbls>
          <c:showLegendKey val="0"/>
          <c:showVal val="0"/>
          <c:showCatName val="0"/>
          <c:showSerName val="0"/>
          <c:showPercent val="0"/>
          <c:showBubbleSize val="0"/>
        </c:dLbls>
        <c:gapWidth val="182"/>
        <c:axId val="507869856"/>
        <c:axId val="507870248"/>
      </c:barChart>
      <c:catAx>
        <c:axId val="507869856"/>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7870248"/>
        <c:crosses val="autoZero"/>
        <c:auto val="1"/>
        <c:lblAlgn val="ctr"/>
        <c:lblOffset val="100"/>
        <c:noMultiLvlLbl val="0"/>
      </c:catAx>
      <c:valAx>
        <c:axId val="507870248"/>
        <c:scaling>
          <c:orientation val="minMax"/>
        </c:scaling>
        <c:delete val="1"/>
        <c:axPos val="t"/>
        <c:numFmt formatCode="0%" sourceLinked="1"/>
        <c:majorTickMark val="none"/>
        <c:minorTickMark val="none"/>
        <c:tickLblPos val="nextTo"/>
        <c:crossAx val="5078698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993424461071985"/>
          <c:y val="0"/>
          <c:w val="0.34098926132456259"/>
          <c:h val="3.73547052166206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Pop per 1 death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E88-466B-8D9B-F4B13093F598}"/>
                </c:ext>
              </c:extLst>
            </c:dLbl>
            <c:dLbl>
              <c:idx val="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E88-466B-8D9B-F4B13093F59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3955</c:v>
                </c:pt>
                <c:pt idx="1">
                  <c:v>2943</c:v>
                </c:pt>
                <c:pt idx="2">
                  <c:v>2927</c:v>
                </c:pt>
                <c:pt idx="3" formatCode="#,##0">
                  <c:v>1579</c:v>
                </c:pt>
                <c:pt idx="4" formatCode="#,##0">
                  <c:v>1969</c:v>
                </c:pt>
              </c:numCache>
            </c:numRef>
          </c:val>
          <c:smooth val="0"/>
          <c:extLst>
            <c:ext xmlns:c16="http://schemas.microsoft.com/office/drawing/2014/chart" uri="{C3380CC4-5D6E-409C-BE32-E72D297353CC}">
              <c16:uniqueId val="{00000000-1F9F-4529-9652-66D15CE27E6D}"/>
            </c:ext>
          </c:extLst>
        </c:ser>
        <c:dLbls>
          <c:showLegendKey val="0"/>
          <c:showVal val="0"/>
          <c:showCatName val="0"/>
          <c:showSerName val="0"/>
          <c:showPercent val="0"/>
          <c:showBubbleSize val="0"/>
        </c:dLbls>
        <c:marker val="1"/>
        <c:smooth val="0"/>
        <c:axId val="507871032"/>
        <c:axId val="507871424"/>
      </c:lineChart>
      <c:catAx>
        <c:axId val="507871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7871424"/>
        <c:crosses val="autoZero"/>
        <c:auto val="1"/>
        <c:lblAlgn val="ctr"/>
        <c:lblOffset val="100"/>
        <c:noMultiLvlLbl val="0"/>
      </c:catAx>
      <c:valAx>
        <c:axId val="507871424"/>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900" dirty="0">
                    <a:solidFill>
                      <a:schemeClr val="tx1"/>
                    </a:solidFill>
                    <a:latin typeface="Franklin Gothic Medium" panose="020B0603020102020204" pitchFamily="34" charset="0"/>
                  </a:rPr>
                  <a:t>Population for every 1 death</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78710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Cape May</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0.27</c:v>
                </c:pt>
                <c:pt idx="1">
                  <c:v>0.51</c:v>
                </c:pt>
                <c:pt idx="2">
                  <c:v>7.0000000000000007E-2</c:v>
                </c:pt>
                <c:pt idx="3">
                  <c:v>0.03</c:v>
                </c:pt>
                <c:pt idx="4">
                  <c:v>0.09</c:v>
                </c:pt>
                <c:pt idx="5">
                  <c:v>0.03</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invertIfNegative val="0"/>
          <c:dPt>
            <c:idx val="0"/>
            <c:invertIfNegative val="0"/>
            <c:bubble3D val="0"/>
            <c:spPr>
              <a:solidFill>
                <a:schemeClr val="dk1">
                  <a:tint val="885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dk1">
                  <a:tint val="5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dk1">
                  <a:tint val="7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rgbClr val="C00000"/>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dk1">
                  <a:tint val="30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dk1">
                  <a:tint val="60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dk1">
                  <a:tint val="80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dk1">
                  <a:tint val="885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dk1">
                  <a:tint val="5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dk1">
                  <a:tint val="7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rgbClr val="C00000"/>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dk1">
                  <a:tint val="30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dk1">
                  <a:tint val="60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dk1">
                  <a:tint val="80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dk1">
                  <a:tint val="885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dk1">
                  <a:tint val="5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dk1">
                  <a:tint val="7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rgbClr val="C00000"/>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dk1">
                  <a:tint val="30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dk1">
                  <a:tint val="60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rgbClr val="C00000"/>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Supportive Housing</c:v>
                </c:pt>
                <c:pt idx="19">
                  <c:v>Systems Advocacy</c:v>
                </c:pt>
                <c:pt idx="20">
                  <c:v>Primary Screening Services</c:v>
                </c:pt>
              </c:strCache>
            </c:strRef>
          </c:cat>
          <c:val>
            <c:numRef>
              <c:f>Sheet1!$B$2:$B$22</c:f>
              <c:numCache>
                <c:formatCode>General</c:formatCode>
                <c:ptCount val="21"/>
                <c:pt idx="0">
                  <c:v>1</c:v>
                </c:pt>
                <c:pt idx="1">
                  <c:v>1</c:v>
                </c:pt>
                <c:pt idx="2">
                  <c:v>0</c:v>
                </c:pt>
                <c:pt idx="3">
                  <c:v>1</c:v>
                </c:pt>
                <c:pt idx="4">
                  <c:v>1</c:v>
                </c:pt>
                <c:pt idx="5">
                  <c:v>1</c:v>
                </c:pt>
                <c:pt idx="6">
                  <c:v>1</c:v>
                </c:pt>
                <c:pt idx="7">
                  <c:v>1</c:v>
                </c:pt>
                <c:pt idx="8">
                  <c:v>0</c:v>
                </c:pt>
                <c:pt idx="9">
                  <c:v>1</c:v>
                </c:pt>
                <c:pt idx="10">
                  <c:v>1</c:v>
                </c:pt>
                <c:pt idx="11">
                  <c:v>1</c:v>
                </c:pt>
                <c:pt idx="12">
                  <c:v>0</c:v>
                </c:pt>
                <c:pt idx="13">
                  <c:v>1</c:v>
                </c:pt>
                <c:pt idx="14">
                  <c:v>1</c:v>
                </c:pt>
                <c:pt idx="15">
                  <c:v>0</c:v>
                </c:pt>
                <c:pt idx="16">
                  <c:v>0</c:v>
                </c:pt>
                <c:pt idx="17">
                  <c:v>1</c:v>
                </c:pt>
                <c:pt idx="18">
                  <c:v>1</c:v>
                </c:pt>
                <c:pt idx="19">
                  <c:v>0</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507872600"/>
        <c:axId val="507872992"/>
      </c:barChart>
      <c:catAx>
        <c:axId val="5078726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7872992"/>
        <c:crosses val="autoZero"/>
        <c:auto val="1"/>
        <c:lblAlgn val="ctr"/>
        <c:lblOffset val="100"/>
        <c:noMultiLvlLbl val="0"/>
      </c:catAx>
      <c:valAx>
        <c:axId val="507872992"/>
        <c:scaling>
          <c:orientation val="minMax"/>
        </c:scaling>
        <c:delete val="1"/>
        <c:axPos val="b"/>
        <c:numFmt formatCode="General" sourceLinked="1"/>
        <c:majorTickMark val="none"/>
        <c:minorTickMark val="none"/>
        <c:tickLblPos val="nextTo"/>
        <c:crossAx val="5078726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Sheet1!$B$2:$B$22</c:f>
              <c:numCache>
                <c:formatCode>0.0%</c:formatCode>
                <c:ptCount val="21"/>
                <c:pt idx="0">
                  <c:v>6.2E-2</c:v>
                </c:pt>
                <c:pt idx="1">
                  <c:v>7.9000000000000001E-2</c:v>
                </c:pt>
                <c:pt idx="2">
                  <c:v>0.08</c:v>
                </c:pt>
                <c:pt idx="3">
                  <c:v>0.10299999999999999</c:v>
                </c:pt>
                <c:pt idx="4">
                  <c:v>0.113</c:v>
                </c:pt>
                <c:pt idx="5">
                  <c:v>0.11799999999999999</c:v>
                </c:pt>
                <c:pt idx="6">
                  <c:v>0.12</c:v>
                </c:pt>
                <c:pt idx="7">
                  <c:v>0.124</c:v>
                </c:pt>
                <c:pt idx="8">
                  <c:v>0.129</c:v>
                </c:pt>
                <c:pt idx="9">
                  <c:v>0.13300000000000001</c:v>
                </c:pt>
                <c:pt idx="10">
                  <c:v>0.13500000000000001</c:v>
                </c:pt>
                <c:pt idx="11">
                  <c:v>0.13500000000000001</c:v>
                </c:pt>
                <c:pt idx="12">
                  <c:v>0.13800000000000001</c:v>
                </c:pt>
                <c:pt idx="13">
                  <c:v>0.13900000000000001</c:v>
                </c:pt>
                <c:pt idx="14">
                  <c:v>0.14000000000000001</c:v>
                </c:pt>
                <c:pt idx="15">
                  <c:v>0.14299999999999999</c:v>
                </c:pt>
                <c:pt idx="16">
                  <c:v>0.14499999999999999</c:v>
                </c:pt>
                <c:pt idx="17">
                  <c:v>0.158</c:v>
                </c:pt>
                <c:pt idx="19">
                  <c:v>0.16800000000000001</c:v>
                </c:pt>
                <c:pt idx="20">
                  <c:v>0.17399999999999999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Sheet1!$C$2:$C$22</c:f>
              <c:numCache>
                <c:formatCode>General</c:formatCode>
                <c:ptCount val="21"/>
                <c:pt idx="18">
                  <c:v>0.159</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Sheet1!$D$2:$D$22</c:f>
              <c:numCache>
                <c:formatCode>0.0%</c:formatCode>
                <c:ptCount val="21"/>
                <c:pt idx="0">
                  <c:v>0.121</c:v>
                </c:pt>
                <c:pt idx="1">
                  <c:v>0.121</c:v>
                </c:pt>
                <c:pt idx="2">
                  <c:v>0.121</c:v>
                </c:pt>
                <c:pt idx="3">
                  <c:v>0.121</c:v>
                </c:pt>
                <c:pt idx="4">
                  <c:v>0.121</c:v>
                </c:pt>
                <c:pt idx="5">
                  <c:v>0.121</c:v>
                </c:pt>
                <c:pt idx="6">
                  <c:v>0.121</c:v>
                </c:pt>
                <c:pt idx="7">
                  <c:v>0.121</c:v>
                </c:pt>
                <c:pt idx="8">
                  <c:v>0.121</c:v>
                </c:pt>
                <c:pt idx="9">
                  <c:v>0.121</c:v>
                </c:pt>
                <c:pt idx="10">
                  <c:v>0.121</c:v>
                </c:pt>
                <c:pt idx="11">
                  <c:v>0.121</c:v>
                </c:pt>
                <c:pt idx="12">
                  <c:v>0.121</c:v>
                </c:pt>
                <c:pt idx="13">
                  <c:v>0.121</c:v>
                </c:pt>
                <c:pt idx="14">
                  <c:v>0.121</c:v>
                </c:pt>
                <c:pt idx="15">
                  <c:v>0.121</c:v>
                </c:pt>
                <c:pt idx="16">
                  <c:v>0.121</c:v>
                </c:pt>
                <c:pt idx="17">
                  <c:v>0.121</c:v>
                </c:pt>
                <c:pt idx="18">
                  <c:v>0.121</c:v>
                </c:pt>
                <c:pt idx="19">
                  <c:v>0.121</c:v>
                </c:pt>
                <c:pt idx="20">
                  <c:v>0.121</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507873776"/>
        <c:axId val="507874168"/>
      </c:barChart>
      <c:catAx>
        <c:axId val="50787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7874168"/>
        <c:crosses val="autoZero"/>
        <c:auto val="1"/>
        <c:lblAlgn val="ctr"/>
        <c:lblOffset val="100"/>
        <c:noMultiLvlLbl val="0"/>
      </c:catAx>
      <c:valAx>
        <c:axId val="507874168"/>
        <c:scaling>
          <c:orientation val="minMax"/>
        </c:scaling>
        <c:delete val="1"/>
        <c:axPos val="b"/>
        <c:numFmt formatCode="0.0%" sourceLinked="1"/>
        <c:majorTickMark val="none"/>
        <c:minorTickMark val="none"/>
        <c:tickLblPos val="nextTo"/>
        <c:crossAx val="50787377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0.105</c:v>
                </c:pt>
                <c:pt idx="1">
                  <c:v>0.10100000000000001</c:v>
                </c:pt>
                <c:pt idx="2">
                  <c:v>0.108</c:v>
                </c:pt>
                <c:pt idx="3">
                  <c:v>0.13500000000000001</c:v>
                </c:pt>
                <c:pt idx="4">
                  <c:v>0.159</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507874952"/>
        <c:axId val="507875344"/>
      </c:lineChart>
      <c:catAx>
        <c:axId val="507874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7875344"/>
        <c:crosses val="autoZero"/>
        <c:auto val="1"/>
        <c:lblAlgn val="ctr"/>
        <c:lblOffset val="100"/>
        <c:noMultiLvlLbl val="0"/>
      </c:catAx>
      <c:valAx>
        <c:axId val="50787534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78749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0.17799999999999999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515524192"/>
        <c:axId val="515524584"/>
      </c:barChart>
      <c:catAx>
        <c:axId val="5155241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5524584"/>
        <c:crosses val="autoZero"/>
        <c:auto val="1"/>
        <c:lblAlgn val="ctr"/>
        <c:lblOffset val="100"/>
        <c:noMultiLvlLbl val="0"/>
      </c:catAx>
      <c:valAx>
        <c:axId val="515524584"/>
        <c:scaling>
          <c:orientation val="minMax"/>
          <c:max val="0.30000000000000004"/>
        </c:scaling>
        <c:delete val="1"/>
        <c:axPos val="t"/>
        <c:numFmt formatCode="0.00%" sourceLinked="1"/>
        <c:majorTickMark val="none"/>
        <c:minorTickMark val="none"/>
        <c:tickLblPos val="nextTo"/>
        <c:crossAx val="5155241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0.19600000000000001</c:v>
                </c:pt>
                <c:pt idx="1">
                  <c:v>0.13300000000000001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515525368"/>
        <c:axId val="515525760"/>
      </c:barChart>
      <c:catAx>
        <c:axId val="5155253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5525760"/>
        <c:crosses val="autoZero"/>
        <c:auto val="1"/>
        <c:lblAlgn val="ctr"/>
        <c:lblOffset val="100"/>
        <c:noMultiLvlLbl val="0"/>
      </c:catAx>
      <c:valAx>
        <c:axId val="515525760"/>
        <c:scaling>
          <c:orientation val="minMax"/>
          <c:max val="0.30000000000000004"/>
          <c:min val="0"/>
        </c:scaling>
        <c:delete val="1"/>
        <c:axPos val="b"/>
        <c:numFmt formatCode="0.0%" sourceLinked="1"/>
        <c:majorTickMark val="none"/>
        <c:minorTickMark val="none"/>
        <c:tickLblPos val="nextTo"/>
        <c:crossAx val="5155253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Sheet1!$B$2:$B$22</c:f>
              <c:numCache>
                <c:formatCode>0.0%</c:formatCode>
                <c:ptCount val="21"/>
                <c:pt idx="0">
                  <c:v>8.2000000000000003E-2</c:v>
                </c:pt>
                <c:pt idx="1">
                  <c:v>0.112</c:v>
                </c:pt>
                <c:pt idx="2">
                  <c:v>0.13200000000000001</c:v>
                </c:pt>
                <c:pt idx="3">
                  <c:v>0.13600000000000001</c:v>
                </c:pt>
                <c:pt idx="4">
                  <c:v>0.13600000000000001</c:v>
                </c:pt>
                <c:pt idx="5">
                  <c:v>0.14299999999999999</c:v>
                </c:pt>
                <c:pt idx="6">
                  <c:v>0.14399999999999999</c:v>
                </c:pt>
                <c:pt idx="7">
                  <c:v>0.14699999999999999</c:v>
                </c:pt>
                <c:pt idx="8">
                  <c:v>0.14899999999999999</c:v>
                </c:pt>
                <c:pt idx="9">
                  <c:v>0.14899999999999999</c:v>
                </c:pt>
                <c:pt idx="10">
                  <c:v>0.151</c:v>
                </c:pt>
                <c:pt idx="11">
                  <c:v>0.16400000000000001</c:v>
                </c:pt>
                <c:pt idx="12">
                  <c:v>0.16600000000000001</c:v>
                </c:pt>
                <c:pt idx="14">
                  <c:v>0.185</c:v>
                </c:pt>
                <c:pt idx="15">
                  <c:v>0.187</c:v>
                </c:pt>
                <c:pt idx="16">
                  <c:v>0.19</c:v>
                </c:pt>
                <c:pt idx="17">
                  <c:v>0.192</c:v>
                </c:pt>
                <c:pt idx="18">
                  <c:v>0.19400000000000001</c:v>
                </c:pt>
                <c:pt idx="19">
                  <c:v>0.19500000000000001</c:v>
                </c:pt>
                <c:pt idx="20">
                  <c:v>0.20100000000000001</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Sheet1!$C$2:$C$22</c:f>
              <c:numCache>
                <c:formatCode>General</c:formatCode>
                <c:ptCount val="21"/>
                <c:pt idx="13">
                  <c:v>0.18</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14.8%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Sheet1!$D$2:$D$22</c:f>
              <c:numCache>
                <c:formatCode>0.0%</c:formatCode>
                <c:ptCount val="21"/>
                <c:pt idx="0">
                  <c:v>0.14799999999999999</c:v>
                </c:pt>
                <c:pt idx="1">
                  <c:v>0.14799999999999999</c:v>
                </c:pt>
                <c:pt idx="2">
                  <c:v>0.14799999999999999</c:v>
                </c:pt>
                <c:pt idx="3">
                  <c:v>0.14799999999999999</c:v>
                </c:pt>
                <c:pt idx="4">
                  <c:v>0.14799999999999999</c:v>
                </c:pt>
                <c:pt idx="5">
                  <c:v>0.14799999999999999</c:v>
                </c:pt>
                <c:pt idx="6">
                  <c:v>0.14799999999999999</c:v>
                </c:pt>
                <c:pt idx="7">
                  <c:v>0.14799999999999999</c:v>
                </c:pt>
                <c:pt idx="8">
                  <c:v>0.14799999999999999</c:v>
                </c:pt>
                <c:pt idx="9">
                  <c:v>0.14799999999999999</c:v>
                </c:pt>
                <c:pt idx="10">
                  <c:v>0.14799999999999999</c:v>
                </c:pt>
                <c:pt idx="11">
                  <c:v>0.14799999999999999</c:v>
                </c:pt>
                <c:pt idx="12">
                  <c:v>0.14799999999999999</c:v>
                </c:pt>
                <c:pt idx="13">
                  <c:v>0.14799999999999999</c:v>
                </c:pt>
                <c:pt idx="14">
                  <c:v>0.14799999999999999</c:v>
                </c:pt>
                <c:pt idx="15">
                  <c:v>0.14799999999999999</c:v>
                </c:pt>
                <c:pt idx="16">
                  <c:v>0.14799999999999999</c:v>
                </c:pt>
                <c:pt idx="17">
                  <c:v>0.14799999999999999</c:v>
                </c:pt>
                <c:pt idx="18">
                  <c:v>0.14799999999999999</c:v>
                </c:pt>
                <c:pt idx="19">
                  <c:v>0.14799999999999999</c:v>
                </c:pt>
                <c:pt idx="20">
                  <c:v>0.14799999999999999</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515526544"/>
        <c:axId val="515526936"/>
      </c:barChart>
      <c:catAx>
        <c:axId val="515526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5526936"/>
        <c:crosses val="autoZero"/>
        <c:auto val="1"/>
        <c:lblAlgn val="ctr"/>
        <c:lblOffset val="100"/>
        <c:noMultiLvlLbl val="0"/>
      </c:catAx>
      <c:valAx>
        <c:axId val="515526936"/>
        <c:scaling>
          <c:orientation val="minMax"/>
        </c:scaling>
        <c:delete val="1"/>
        <c:axPos val="b"/>
        <c:numFmt formatCode="0.0%" sourceLinked="1"/>
        <c:majorTickMark val="none"/>
        <c:minorTickMark val="none"/>
        <c:tickLblPos val="nextTo"/>
        <c:crossAx val="51552654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265376707994006"/>
          <c:y val="0.9335549922698018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Cape May Point </c:v>
                </c:pt>
                <c:pt idx="1">
                  <c:v>Upper Twp. </c:v>
                </c:pt>
                <c:pt idx="2">
                  <c:v>Avalon Boro </c:v>
                </c:pt>
                <c:pt idx="3">
                  <c:v>Cape May City </c:v>
                </c:pt>
                <c:pt idx="4">
                  <c:v>Stone Harbor </c:v>
                </c:pt>
                <c:pt idx="5">
                  <c:v>West Wildwood </c:v>
                </c:pt>
                <c:pt idx="6">
                  <c:v>Woodbine Boro </c:v>
                </c:pt>
                <c:pt idx="7">
                  <c:v>Dennis Twp. </c:v>
                </c:pt>
                <c:pt idx="8">
                  <c:v>Middle Twp. </c:v>
                </c:pt>
                <c:pt idx="9">
                  <c:v>Sea Isle City </c:v>
                </c:pt>
              </c:strCache>
            </c:strRef>
          </c:cat>
          <c:val>
            <c:numRef>
              <c:f>Sheet1!$B$2:$B$11</c:f>
              <c:numCache>
                <c:formatCode>0.00%</c:formatCode>
                <c:ptCount val="10"/>
                <c:pt idx="0">
                  <c:v>0.159</c:v>
                </c:pt>
                <c:pt idx="1">
                  <c:v>9.5000000000000001E-2</c:v>
                </c:pt>
                <c:pt idx="2">
                  <c:v>7.1999999999999995E-2</c:v>
                </c:pt>
                <c:pt idx="3">
                  <c:v>6.9000000000000006E-2</c:v>
                </c:pt>
                <c:pt idx="4">
                  <c:v>5.8000000000000003E-2</c:v>
                </c:pt>
                <c:pt idx="5">
                  <c:v>0.04</c:v>
                </c:pt>
                <c:pt idx="6">
                  <c:v>3.7999999999999999E-2</c:v>
                </c:pt>
                <c:pt idx="7">
                  <c:v>3.7999999999999999E-2</c:v>
                </c:pt>
                <c:pt idx="8">
                  <c:v>2.9000000000000001E-2</c:v>
                </c:pt>
                <c:pt idx="9">
                  <c:v>2.5000000000000001E-2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Cape May county avg 4.8%</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Cape May Point </c:v>
                </c:pt>
                <c:pt idx="1">
                  <c:v>Upper Twp. </c:v>
                </c:pt>
                <c:pt idx="2">
                  <c:v>Avalon Boro </c:v>
                </c:pt>
                <c:pt idx="3">
                  <c:v>Cape May City </c:v>
                </c:pt>
                <c:pt idx="4">
                  <c:v>Stone Harbor </c:v>
                </c:pt>
                <c:pt idx="5">
                  <c:v>West Wildwood </c:v>
                </c:pt>
                <c:pt idx="6">
                  <c:v>Woodbine Boro </c:v>
                </c:pt>
                <c:pt idx="7">
                  <c:v>Dennis Twp. </c:v>
                </c:pt>
                <c:pt idx="8">
                  <c:v>Middle Twp. </c:v>
                </c:pt>
                <c:pt idx="9">
                  <c:v>Sea Isle City </c:v>
                </c:pt>
              </c:strCache>
            </c:strRef>
          </c:cat>
          <c:val>
            <c:numRef>
              <c:f>Sheet1!$C$2:$C$11</c:f>
              <c:numCache>
                <c:formatCode>0%</c:formatCode>
                <c:ptCount val="10"/>
                <c:pt idx="0">
                  <c:v>4.8000000000000001E-2</c:v>
                </c:pt>
                <c:pt idx="1">
                  <c:v>4.8000000000000001E-2</c:v>
                </c:pt>
                <c:pt idx="2">
                  <c:v>4.8000000000000001E-2</c:v>
                </c:pt>
                <c:pt idx="3">
                  <c:v>4.8000000000000001E-2</c:v>
                </c:pt>
                <c:pt idx="4">
                  <c:v>4.8000000000000001E-2</c:v>
                </c:pt>
                <c:pt idx="5">
                  <c:v>4.8000000000000001E-2</c:v>
                </c:pt>
                <c:pt idx="6">
                  <c:v>4.8000000000000001E-2</c:v>
                </c:pt>
                <c:pt idx="7">
                  <c:v>4.8000000000000001E-2</c:v>
                </c:pt>
                <c:pt idx="8">
                  <c:v>4.8000000000000001E-2</c:v>
                </c:pt>
                <c:pt idx="9">
                  <c:v>4.8000000000000001E-2</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67460616"/>
        <c:axId val="707726392"/>
      </c:barChart>
      <c:catAx>
        <c:axId val="3674606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7726392"/>
        <c:crosses val="autoZero"/>
        <c:auto val="1"/>
        <c:lblAlgn val="ctr"/>
        <c:lblOffset val="100"/>
        <c:noMultiLvlLbl val="0"/>
      </c:catAx>
      <c:valAx>
        <c:axId val="707726392"/>
        <c:scaling>
          <c:orientation val="minMax"/>
        </c:scaling>
        <c:delete val="1"/>
        <c:axPos val="b"/>
        <c:numFmt formatCode="0.00%" sourceLinked="1"/>
        <c:majorTickMark val="none"/>
        <c:minorTickMark val="none"/>
        <c:tickLblPos val="nextTo"/>
        <c:crossAx val="36746061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15337573818897637"/>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0.192</c:v>
                </c:pt>
                <c:pt idx="1">
                  <c:v>0.14499999999999999</c:v>
                </c:pt>
                <c:pt idx="2">
                  <c:v>0.186</c:v>
                </c:pt>
                <c:pt idx="3">
                  <c:v>0.18099999999999999</c:v>
                </c:pt>
                <c:pt idx="4">
                  <c:v>0.18</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515527720"/>
        <c:axId val="515528112"/>
      </c:lineChart>
      <c:catAx>
        <c:axId val="515527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5528112"/>
        <c:crosses val="autoZero"/>
        <c:auto val="1"/>
        <c:lblAlgn val="ctr"/>
        <c:lblOffset val="100"/>
        <c:noMultiLvlLbl val="0"/>
      </c:catAx>
      <c:valAx>
        <c:axId val="515528112"/>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55277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0.217</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515528896"/>
        <c:axId val="515529288"/>
      </c:barChart>
      <c:catAx>
        <c:axId val="51552889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5529288"/>
        <c:crosses val="autoZero"/>
        <c:auto val="1"/>
        <c:lblAlgn val="ctr"/>
        <c:lblOffset val="100"/>
        <c:noMultiLvlLbl val="0"/>
      </c:catAx>
      <c:valAx>
        <c:axId val="515529288"/>
        <c:scaling>
          <c:orientation val="minMax"/>
          <c:max val="0.30000000000000004"/>
        </c:scaling>
        <c:delete val="1"/>
        <c:axPos val="t"/>
        <c:numFmt formatCode="0.00%" sourceLinked="1"/>
        <c:majorTickMark val="none"/>
        <c:minorTickMark val="none"/>
        <c:tickLblPos val="nextTo"/>
        <c:crossAx val="5155288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0.19400000000000001</c:v>
                </c:pt>
                <c:pt idx="1">
                  <c:v>0.17</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515530072"/>
        <c:axId val="515530464"/>
      </c:barChart>
      <c:catAx>
        <c:axId val="515530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5530464"/>
        <c:crosses val="autoZero"/>
        <c:auto val="1"/>
        <c:lblAlgn val="ctr"/>
        <c:lblOffset val="100"/>
        <c:noMultiLvlLbl val="0"/>
      </c:catAx>
      <c:valAx>
        <c:axId val="515530464"/>
        <c:scaling>
          <c:orientation val="minMax"/>
          <c:max val="0.30000000000000004"/>
          <c:min val="0"/>
        </c:scaling>
        <c:delete val="1"/>
        <c:axPos val="b"/>
        <c:numFmt formatCode="0.0%" sourceLinked="1"/>
        <c:majorTickMark val="none"/>
        <c:minorTickMark val="none"/>
        <c:tickLblPos val="nextTo"/>
        <c:crossAx val="5155300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02074758133066E-2"/>
          <c:y val="2.4261572049140711E-2"/>
          <c:w val="0.89592326285297763"/>
          <c:h val="0.90272672630115924"/>
        </c:manualLayout>
      </c:layout>
      <c:barChart>
        <c:barDir val="bar"/>
        <c:grouping val="clustered"/>
        <c:varyColors val="0"/>
        <c:ser>
          <c:idx val="1"/>
          <c:order val="0"/>
          <c:tx>
            <c:strRef>
              <c:f>Sheet1!$B$1</c:f>
              <c:strCache>
                <c:ptCount val="1"/>
                <c:pt idx="0">
                  <c:v>County copy 2017</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Sheet1!$B$2:$B$22</c:f>
              <c:numCache>
                <c:formatCode>0</c:formatCode>
                <c:ptCount val="21"/>
                <c:pt idx="1">
                  <c:v>2417</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2017</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Sheet1!$C$2:$C$22</c:f>
              <c:numCache>
                <c:formatCode>0</c:formatCode>
                <c:ptCount val="21"/>
                <c:pt idx="0">
                  <c:v>2013</c:v>
                </c:pt>
                <c:pt idx="1">
                  <c:v>2417</c:v>
                </c:pt>
                <c:pt idx="2" formatCode="General">
                  <c:v>2961</c:v>
                </c:pt>
                <c:pt idx="3">
                  <c:v>3529</c:v>
                </c:pt>
                <c:pt idx="4">
                  <c:v>4259</c:v>
                </c:pt>
                <c:pt idx="5">
                  <c:v>4882</c:v>
                </c:pt>
                <c:pt idx="6">
                  <c:v>7630</c:v>
                </c:pt>
                <c:pt idx="7">
                  <c:v>8867</c:v>
                </c:pt>
                <c:pt idx="8">
                  <c:v>8924</c:v>
                </c:pt>
                <c:pt idx="9">
                  <c:v>10297</c:v>
                </c:pt>
                <c:pt idx="10">
                  <c:v>12608</c:v>
                </c:pt>
                <c:pt idx="11">
                  <c:v>13035</c:v>
                </c:pt>
                <c:pt idx="12">
                  <c:v>13528</c:v>
                </c:pt>
                <c:pt idx="13" formatCode="General">
                  <c:v>14056</c:v>
                </c:pt>
                <c:pt idx="14">
                  <c:v>14921</c:v>
                </c:pt>
                <c:pt idx="15">
                  <c:v>15607</c:v>
                </c:pt>
                <c:pt idx="16">
                  <c:v>16299</c:v>
                </c:pt>
                <c:pt idx="17">
                  <c:v>18126</c:v>
                </c:pt>
                <c:pt idx="18">
                  <c:v>18182</c:v>
                </c:pt>
                <c:pt idx="19">
                  <c:v>21553</c:v>
                </c:pt>
                <c:pt idx="20">
                  <c:v>24355</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2018</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Sheet1!$D$2:$D$22</c:f>
              <c:numCache>
                <c:formatCode>0</c:formatCode>
                <c:ptCount val="21"/>
                <c:pt idx="0">
                  <c:v>2059</c:v>
                </c:pt>
                <c:pt idx="1">
                  <c:v>2411</c:v>
                </c:pt>
                <c:pt idx="2" formatCode="General">
                  <c:v>2970</c:v>
                </c:pt>
                <c:pt idx="3">
                  <c:v>3500</c:v>
                </c:pt>
                <c:pt idx="4">
                  <c:v>4284</c:v>
                </c:pt>
                <c:pt idx="5">
                  <c:v>5051</c:v>
                </c:pt>
                <c:pt idx="6">
                  <c:v>7754</c:v>
                </c:pt>
                <c:pt idx="7">
                  <c:v>9004</c:v>
                </c:pt>
                <c:pt idx="8">
                  <c:v>8997</c:v>
                </c:pt>
                <c:pt idx="9">
                  <c:v>10275</c:v>
                </c:pt>
                <c:pt idx="10">
                  <c:v>12627</c:v>
                </c:pt>
                <c:pt idx="11">
                  <c:v>13311</c:v>
                </c:pt>
                <c:pt idx="12">
                  <c:v>13526</c:v>
                </c:pt>
                <c:pt idx="13" formatCode="General">
                  <c:v>14469</c:v>
                </c:pt>
                <c:pt idx="14">
                  <c:v>15217</c:v>
                </c:pt>
                <c:pt idx="15">
                  <c:v>15638</c:v>
                </c:pt>
                <c:pt idx="16">
                  <c:v>16605</c:v>
                </c:pt>
                <c:pt idx="17">
                  <c:v>18515</c:v>
                </c:pt>
                <c:pt idx="18">
                  <c:v>18203</c:v>
                </c:pt>
                <c:pt idx="19">
                  <c:v>22189</c:v>
                </c:pt>
                <c:pt idx="20">
                  <c:v>24354</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county copy 2018</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Sheet1!$E$2:$E$22</c:f>
              <c:numCache>
                <c:formatCode>General</c:formatCode>
                <c:ptCount val="21"/>
                <c:pt idx="1">
                  <c:v>2411</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515531248"/>
        <c:axId val="515531640"/>
      </c:barChart>
      <c:catAx>
        <c:axId val="5155312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5531640"/>
        <c:crosses val="autoZero"/>
        <c:auto val="1"/>
        <c:lblAlgn val="ctr"/>
        <c:lblOffset val="100"/>
        <c:noMultiLvlLbl val="0"/>
      </c:catAx>
      <c:valAx>
        <c:axId val="515531640"/>
        <c:scaling>
          <c:orientation val="minMax"/>
        </c:scaling>
        <c:delete val="1"/>
        <c:axPos val="b"/>
        <c:numFmt formatCode="0" sourceLinked="1"/>
        <c:majorTickMark val="none"/>
        <c:minorTickMark val="none"/>
        <c:tickLblPos val="nextTo"/>
        <c:crossAx val="515531248"/>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20464430276554E-2"/>
          <c:y val="3.1751564898555712E-2"/>
          <c:w val="0.86726899824236503"/>
          <c:h val="0.77376581417226997"/>
        </c:manualLayout>
      </c:layout>
      <c:barChart>
        <c:barDir val="col"/>
        <c:grouping val="clustered"/>
        <c:varyColors val="0"/>
        <c:ser>
          <c:idx val="1"/>
          <c:order val="0"/>
          <c:tx>
            <c:strRef>
              <c:f>Sheet1!$B$1</c:f>
              <c:strCache>
                <c:ptCount val="1"/>
                <c:pt idx="0">
                  <c:v>County copy 2017</c:v>
                </c:pt>
              </c:strCache>
            </c:strRef>
          </c:tx>
          <c:spPr>
            <a:solidFill>
              <a:srgbClr val="FFFF00"/>
            </a:solidFill>
            <a:ln>
              <a:noFill/>
            </a:ln>
            <a:effectLst/>
          </c:spPr>
          <c:invertIfNegative val="0"/>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Sheet1!$B$2:$B$22</c:f>
              <c:numCache>
                <c:formatCode>General</c:formatCode>
                <c:ptCount val="21"/>
                <c:pt idx="18" formatCode="0.0%">
                  <c:v>0.1971</c:v>
                </c:pt>
              </c:numCache>
            </c:numRef>
          </c:val>
          <c:extLst>
            <c:ext xmlns:c16="http://schemas.microsoft.com/office/drawing/2014/chart" uri="{C3380CC4-5D6E-409C-BE32-E72D297353CC}">
              <c16:uniqueId val="{00000001-06BA-499E-A785-878D402C40D1}"/>
            </c:ext>
          </c:extLst>
        </c:ser>
        <c:ser>
          <c:idx val="0"/>
          <c:order val="1"/>
          <c:tx>
            <c:strRef>
              <c:f>Sheet1!$C$1</c:f>
              <c:strCache>
                <c:ptCount val="1"/>
                <c:pt idx="0">
                  <c:v>2017</c:v>
                </c:pt>
              </c:strCache>
            </c:strRef>
          </c:tx>
          <c:spPr>
            <a:solidFill>
              <a:schemeClr val="bg1">
                <a:lumMod val="75000"/>
              </a:schemeClr>
            </a:solidFill>
            <a:ln>
              <a:noFill/>
            </a:ln>
            <a:effectLst/>
          </c:spPr>
          <c:invertIfNegative val="0"/>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Sheet1!$C$2:$C$22</c:f>
              <c:numCache>
                <c:formatCode>0.0%</c:formatCode>
                <c:ptCount val="21"/>
                <c:pt idx="0">
                  <c:v>0.13289999999999999</c:v>
                </c:pt>
                <c:pt idx="1">
                  <c:v>0.14119999999999999</c:v>
                </c:pt>
                <c:pt idx="2">
                  <c:v>0.15079999999999999</c:v>
                </c:pt>
                <c:pt idx="3">
                  <c:v>0.1512</c:v>
                </c:pt>
                <c:pt idx="4">
                  <c:v>0.1633</c:v>
                </c:pt>
                <c:pt idx="5">
                  <c:v>0.15820000000000001</c:v>
                </c:pt>
                <c:pt idx="6">
                  <c:v>0.16500000000000001</c:v>
                </c:pt>
                <c:pt idx="7">
                  <c:v>0.1681</c:v>
                </c:pt>
                <c:pt idx="8">
                  <c:v>0.17119999999999999</c:v>
                </c:pt>
                <c:pt idx="9">
                  <c:v>0.1782</c:v>
                </c:pt>
                <c:pt idx="10">
                  <c:v>0.17860000000000001</c:v>
                </c:pt>
                <c:pt idx="11">
                  <c:v>0.17929999999999999</c:v>
                </c:pt>
                <c:pt idx="12">
                  <c:v>0.18490000000000001</c:v>
                </c:pt>
                <c:pt idx="13">
                  <c:v>0.1862</c:v>
                </c:pt>
                <c:pt idx="14">
                  <c:v>0.18609999999999999</c:v>
                </c:pt>
                <c:pt idx="15">
                  <c:v>0.187</c:v>
                </c:pt>
                <c:pt idx="16">
                  <c:v>0.18990000000000001</c:v>
                </c:pt>
                <c:pt idx="17">
                  <c:v>0.188</c:v>
                </c:pt>
                <c:pt idx="18">
                  <c:v>0.1971</c:v>
                </c:pt>
                <c:pt idx="19">
                  <c:v>0.21029999999999999</c:v>
                </c:pt>
                <c:pt idx="20">
                  <c:v>0.2339</c:v>
                </c:pt>
              </c:numCache>
            </c:numRef>
          </c:val>
          <c:extLst>
            <c:ext xmlns:c16="http://schemas.microsoft.com/office/drawing/2014/chart" uri="{C3380CC4-5D6E-409C-BE32-E72D297353CC}">
              <c16:uniqueId val="{00000000-06BA-499E-A785-878D402C40D1}"/>
            </c:ext>
          </c:extLst>
        </c:ser>
        <c:ser>
          <c:idx val="4"/>
          <c:order val="2"/>
          <c:tx>
            <c:strRef>
              <c:f>Sheet1!$D$1</c:f>
              <c:strCache>
                <c:ptCount val="1"/>
                <c:pt idx="0">
                  <c:v>2018</c:v>
                </c:pt>
              </c:strCache>
            </c:strRef>
          </c:tx>
          <c:spPr>
            <a:solidFill>
              <a:srgbClr val="C00000"/>
            </a:solidFill>
            <a:ln>
              <a:noFill/>
            </a:ln>
            <a:effectLst/>
          </c:spPr>
          <c:invertIfNegative val="0"/>
          <c:dPt>
            <c:idx val="4"/>
            <c:invertIfNegative val="0"/>
            <c:bubble3D val="0"/>
            <c:spPr>
              <a:solidFill>
                <a:srgbClr val="C00000"/>
              </a:solidFill>
              <a:ln>
                <a:noFill/>
              </a:ln>
              <a:effectLst/>
            </c:spPr>
            <c:extLst>
              <c:ext xmlns:c16="http://schemas.microsoft.com/office/drawing/2014/chart" uri="{C3380CC4-5D6E-409C-BE32-E72D297353CC}">
                <c16:uniqueId val="{00000008-06BA-499E-A785-878D402C40D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Sheet1!$D$2:$D$22</c:f>
              <c:numCache>
                <c:formatCode>0.0%</c:formatCode>
                <c:ptCount val="21"/>
                <c:pt idx="0">
                  <c:v>0.13689999999999999</c:v>
                </c:pt>
                <c:pt idx="1">
                  <c:v>0.14380000000000001</c:v>
                </c:pt>
                <c:pt idx="2">
                  <c:v>0.15340000000000001</c:v>
                </c:pt>
                <c:pt idx="3">
                  <c:v>0.15359999999999999</c:v>
                </c:pt>
                <c:pt idx="4">
                  <c:v>0.16270000000000001</c:v>
                </c:pt>
                <c:pt idx="5">
                  <c:v>0.16309999999999999</c:v>
                </c:pt>
                <c:pt idx="6">
                  <c:v>0.16819999999999999</c:v>
                </c:pt>
                <c:pt idx="7">
                  <c:v>0.17249999999999999</c:v>
                </c:pt>
                <c:pt idx="8">
                  <c:v>0.17480000000000001</c:v>
                </c:pt>
                <c:pt idx="9">
                  <c:v>0.18060000000000001</c:v>
                </c:pt>
                <c:pt idx="10">
                  <c:v>0.18090000000000001</c:v>
                </c:pt>
                <c:pt idx="11">
                  <c:v>0.1837</c:v>
                </c:pt>
                <c:pt idx="12">
                  <c:v>0.18709999999999999</c:v>
                </c:pt>
                <c:pt idx="13">
                  <c:v>0.18779999999999999</c:v>
                </c:pt>
                <c:pt idx="14">
                  <c:v>0.19170000000000001</c:v>
                </c:pt>
                <c:pt idx="15">
                  <c:v>0.1918</c:v>
                </c:pt>
                <c:pt idx="16">
                  <c:v>0.1925</c:v>
                </c:pt>
                <c:pt idx="17">
                  <c:v>0.19320000000000001</c:v>
                </c:pt>
                <c:pt idx="18">
                  <c:v>0.19489999999999999</c:v>
                </c:pt>
                <c:pt idx="19">
                  <c:v>0.215</c:v>
                </c:pt>
                <c:pt idx="20">
                  <c:v>0.2387</c:v>
                </c:pt>
              </c:numCache>
            </c:numRef>
          </c:val>
          <c:extLst>
            <c:ext xmlns:c16="http://schemas.microsoft.com/office/drawing/2014/chart" uri="{C3380CC4-5D6E-409C-BE32-E72D297353CC}">
              <c16:uniqueId val="{00000004-06BA-499E-A785-878D402C40D1}"/>
            </c:ext>
          </c:extLst>
        </c:ser>
        <c:ser>
          <c:idx val="2"/>
          <c:order val="3"/>
          <c:tx>
            <c:strRef>
              <c:f>Sheet1!$E$1</c:f>
              <c:strCache>
                <c:ptCount val="1"/>
                <c:pt idx="0">
                  <c:v>County copy 2018</c:v>
                </c:pt>
              </c:strCache>
            </c:strRef>
          </c:tx>
          <c:spPr>
            <a:solidFill>
              <a:srgbClr val="FFFF00"/>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Sheet1!$E$2:$E$22</c:f>
              <c:numCache>
                <c:formatCode>General</c:formatCode>
                <c:ptCount val="21"/>
                <c:pt idx="18" formatCode="0.0%">
                  <c:v>0.19489999999999999</c:v>
                </c:pt>
              </c:numCache>
            </c:numRef>
          </c:val>
          <c:extLst>
            <c:ext xmlns:c16="http://schemas.microsoft.com/office/drawing/2014/chart" uri="{C3380CC4-5D6E-409C-BE32-E72D297353CC}">
              <c16:uniqueId val="{00000002-B69E-42BE-9500-14C9488DFAE5}"/>
            </c:ext>
          </c:extLst>
        </c:ser>
        <c:ser>
          <c:idx val="5"/>
          <c:order val="4"/>
          <c:tx>
            <c:strRef>
              <c:f>Sheet1!$F$1</c:f>
              <c:strCache>
                <c:ptCount val="1"/>
                <c:pt idx="0">
                  <c:v>NJ 2018 average 17.9%</c:v>
                </c:pt>
              </c:strCache>
            </c:strRef>
          </c:tx>
          <c:spPr>
            <a:noFill/>
            <a:ln>
              <a:noFill/>
            </a:ln>
            <a:effectLst/>
          </c:spPr>
          <c:invertIfNegative val="0"/>
          <c:trendline>
            <c:spPr>
              <a:ln w="19050" cap="rnd">
                <a:solidFill>
                  <a:schemeClr val="accent6"/>
                </a:solidFill>
                <a:prstDash val="sysDot"/>
              </a:ln>
              <a:effectLst/>
            </c:spPr>
            <c:trendlineType val="linear"/>
            <c:dispRSqr val="0"/>
            <c:dispEq val="0"/>
          </c:trendline>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Sheet1!$F$2:$F$22</c:f>
              <c:numCache>
                <c:formatCode>0.0%</c:formatCode>
                <c:ptCount val="21"/>
                <c:pt idx="0">
                  <c:v>0.17899999999999999</c:v>
                </c:pt>
                <c:pt idx="1">
                  <c:v>0.17899999999999999</c:v>
                </c:pt>
                <c:pt idx="2">
                  <c:v>0.17899999999999999</c:v>
                </c:pt>
                <c:pt idx="3">
                  <c:v>0.17899999999999999</c:v>
                </c:pt>
                <c:pt idx="4">
                  <c:v>0.17899999999999999</c:v>
                </c:pt>
                <c:pt idx="5">
                  <c:v>0.17899999999999999</c:v>
                </c:pt>
                <c:pt idx="6">
                  <c:v>0.17899999999999999</c:v>
                </c:pt>
                <c:pt idx="7">
                  <c:v>0.17899999999999999</c:v>
                </c:pt>
                <c:pt idx="8">
                  <c:v>0.17899999999999999</c:v>
                </c:pt>
                <c:pt idx="9">
                  <c:v>0.17899999999999999</c:v>
                </c:pt>
                <c:pt idx="10">
                  <c:v>0.17899999999999999</c:v>
                </c:pt>
                <c:pt idx="11">
                  <c:v>0.17899999999999999</c:v>
                </c:pt>
                <c:pt idx="12">
                  <c:v>0.17899999999999999</c:v>
                </c:pt>
                <c:pt idx="13">
                  <c:v>0.17899999999999999</c:v>
                </c:pt>
                <c:pt idx="14">
                  <c:v>0.17899999999999999</c:v>
                </c:pt>
                <c:pt idx="15">
                  <c:v>0.17899999999999999</c:v>
                </c:pt>
                <c:pt idx="16">
                  <c:v>0.17899999999999999</c:v>
                </c:pt>
                <c:pt idx="17">
                  <c:v>0.17899999999999999</c:v>
                </c:pt>
                <c:pt idx="18">
                  <c:v>0.17899999999999999</c:v>
                </c:pt>
                <c:pt idx="19">
                  <c:v>0.17899999999999999</c:v>
                </c:pt>
                <c:pt idx="20">
                  <c:v>0.17899999999999999</c:v>
                </c:pt>
              </c:numCache>
            </c:numRef>
          </c:val>
          <c:extLst>
            <c:ext xmlns:c16="http://schemas.microsoft.com/office/drawing/2014/chart" uri="{C3380CC4-5D6E-409C-BE32-E72D297353CC}">
              <c16:uniqueId val="{00000003-B69E-42BE-9500-14C9488DFAE5}"/>
            </c:ext>
          </c:extLst>
        </c:ser>
        <c:dLbls>
          <c:showLegendKey val="0"/>
          <c:showVal val="0"/>
          <c:showCatName val="0"/>
          <c:showSerName val="0"/>
          <c:showPercent val="0"/>
          <c:showBubbleSize val="0"/>
        </c:dLbls>
        <c:gapWidth val="0"/>
        <c:overlap val="4"/>
        <c:axId val="75874264"/>
        <c:axId val="75874656"/>
      </c:barChart>
      <c:catAx>
        <c:axId val="75874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5874656"/>
        <c:crosses val="autoZero"/>
        <c:auto val="1"/>
        <c:lblAlgn val="ctr"/>
        <c:lblOffset val="100"/>
        <c:noMultiLvlLbl val="0"/>
      </c:catAx>
      <c:valAx>
        <c:axId val="758746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5874264"/>
        <c:crosses val="autoZero"/>
        <c:crossBetween val="between"/>
      </c:valAx>
      <c:spPr>
        <a:noFill/>
        <a:ln>
          <a:noFill/>
        </a:ln>
        <a:effectLst/>
      </c:spPr>
    </c:plotArea>
    <c:legend>
      <c:legendPos val="b"/>
      <c:legendEntry>
        <c:idx val="0"/>
        <c:delete val="1"/>
      </c:legendEntry>
      <c:legendEntry>
        <c:idx val="3"/>
        <c:delete val="1"/>
      </c:legendEntry>
      <c:legendEntry>
        <c:idx val="4"/>
        <c:delete val="1"/>
      </c:legendEntry>
      <c:legendEntry>
        <c:idx val="5"/>
        <c:delete val="1"/>
      </c:legendEntry>
      <c:legendEntry>
        <c:idx val="6"/>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2017-2018</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Union</c:v>
                </c:pt>
                <c:pt idx="14">
                  <c:v>Monmouth</c:v>
                </c:pt>
                <c:pt idx="15">
                  <c:v>Hudson</c:v>
                </c:pt>
                <c:pt idx="16">
                  <c:v>Passaic</c:v>
                </c:pt>
                <c:pt idx="17">
                  <c:v>Middlesex</c:v>
                </c:pt>
                <c:pt idx="18">
                  <c:v>Bergen</c:v>
                </c:pt>
                <c:pt idx="19">
                  <c:v>Ocean</c:v>
                </c:pt>
                <c:pt idx="20">
                  <c:v>Essex</c:v>
                </c:pt>
              </c:strCache>
            </c:strRef>
          </c:cat>
          <c:val>
            <c:numRef>
              <c:f>Sheet1!$B$2:$B$22</c:f>
              <c:numCache>
                <c:formatCode>General</c:formatCode>
                <c:ptCount val="21"/>
                <c:pt idx="0">
                  <c:v>69</c:v>
                </c:pt>
                <c:pt idx="1">
                  <c:v>101</c:v>
                </c:pt>
                <c:pt idx="3">
                  <c:v>116</c:v>
                </c:pt>
                <c:pt idx="4">
                  <c:v>182</c:v>
                </c:pt>
                <c:pt idx="5">
                  <c:v>207</c:v>
                </c:pt>
                <c:pt idx="6">
                  <c:v>340</c:v>
                </c:pt>
                <c:pt idx="7">
                  <c:v>365</c:v>
                </c:pt>
                <c:pt idx="8">
                  <c:v>382</c:v>
                </c:pt>
                <c:pt idx="9">
                  <c:v>461</c:v>
                </c:pt>
                <c:pt idx="10">
                  <c:v>504</c:v>
                </c:pt>
                <c:pt idx="11">
                  <c:v>644</c:v>
                </c:pt>
                <c:pt idx="12">
                  <c:v>650</c:v>
                </c:pt>
                <c:pt idx="13">
                  <c:v>856</c:v>
                </c:pt>
                <c:pt idx="14">
                  <c:v>907</c:v>
                </c:pt>
                <c:pt idx="15">
                  <c:v>1053</c:v>
                </c:pt>
                <c:pt idx="16">
                  <c:v>1103</c:v>
                </c:pt>
                <c:pt idx="17">
                  <c:v>1269</c:v>
                </c:pt>
                <c:pt idx="18">
                  <c:v>1338</c:v>
                </c:pt>
                <c:pt idx="19">
                  <c:v>1493</c:v>
                </c:pt>
                <c:pt idx="20">
                  <c:v>1494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Union</c:v>
                </c:pt>
                <c:pt idx="14">
                  <c:v>Monmouth</c:v>
                </c:pt>
                <c:pt idx="15">
                  <c:v>Hudson</c:v>
                </c:pt>
                <c:pt idx="16">
                  <c:v>Passaic</c:v>
                </c:pt>
                <c:pt idx="17">
                  <c:v>Middlesex</c:v>
                </c:pt>
                <c:pt idx="18">
                  <c:v>Bergen</c:v>
                </c:pt>
                <c:pt idx="19">
                  <c:v>Ocean</c:v>
                </c:pt>
                <c:pt idx="20">
                  <c:v>Essex</c:v>
                </c:pt>
              </c:strCache>
            </c:strRef>
          </c:cat>
          <c:val>
            <c:numRef>
              <c:f>Sheet1!$C$2:$C$22</c:f>
              <c:numCache>
                <c:formatCode>General</c:formatCode>
                <c:ptCount val="21"/>
                <c:pt idx="2">
                  <c:v>110</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75875440"/>
        <c:axId val="75875832"/>
      </c:barChart>
      <c:catAx>
        <c:axId val="75875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5875832"/>
        <c:crosses val="autoZero"/>
        <c:auto val="1"/>
        <c:lblAlgn val="ctr"/>
        <c:lblOffset val="100"/>
        <c:noMultiLvlLbl val="0"/>
      </c:catAx>
      <c:valAx>
        <c:axId val="75875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58754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0.90300000000000002</c:v>
                </c:pt>
                <c:pt idx="1">
                  <c:v>0.89900000000000002</c:v>
                </c:pt>
                <c:pt idx="2">
                  <c:v>0.90100000000000002</c:v>
                </c:pt>
                <c:pt idx="3">
                  <c:v>0.90300000000000002</c:v>
                </c:pt>
                <c:pt idx="4">
                  <c:v>0.90700000000000003</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707727176"/>
        <c:axId val="707727568"/>
      </c:lineChart>
      <c:catAx>
        <c:axId val="707727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7727568"/>
        <c:crosses val="autoZero"/>
        <c:auto val="1"/>
        <c:lblAlgn val="ctr"/>
        <c:lblOffset val="100"/>
        <c:noMultiLvlLbl val="0"/>
      </c:catAx>
      <c:valAx>
        <c:axId val="707727568"/>
        <c:scaling>
          <c:orientation val="minMax"/>
          <c:max val="1"/>
        </c:scaling>
        <c:delete val="1"/>
        <c:axPos val="l"/>
        <c:numFmt formatCode="0%" sourceLinked="1"/>
        <c:majorTickMark val="out"/>
        <c:minorTickMark val="none"/>
        <c:tickLblPos val="nextTo"/>
        <c:crossAx val="7077271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0.63635</cdr:x>
      <cdr:y>0.88822</cdr:y>
    </cdr:from>
    <cdr:to>
      <cdr:x>0.8426</cdr:x>
      <cdr:y>0.93041</cdr:y>
    </cdr:to>
    <cdr:sp macro="" textlink="">
      <cdr:nvSpPr>
        <cdr:cNvPr id="4" name="TextBox 3"/>
        <cdr:cNvSpPr txBox="1"/>
      </cdr:nvSpPr>
      <cdr:spPr>
        <a:xfrm xmlns:a="http://schemas.openxmlformats.org/drawingml/2006/main">
          <a:off x="5172255" y="4812974"/>
          <a:ext cx="1676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0.58456</cdr:x>
      <cdr:y>0.78561</cdr:y>
    </cdr:from>
    <cdr:to>
      <cdr:x>0.73876</cdr:x>
      <cdr:y>0.82451</cdr:y>
    </cdr:to>
    <cdr:sp macro="" textlink="">
      <cdr:nvSpPr>
        <cdr:cNvPr id="2" name="TextBox 5"/>
        <cdr:cNvSpPr txBox="1"/>
      </cdr:nvSpPr>
      <cdr:spPr>
        <a:xfrm xmlns:a="http://schemas.openxmlformats.org/drawingml/2006/main">
          <a:off x="3552003" y="4662347"/>
          <a:ext cx="93693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smtClean="0">
              <a:latin typeface="Franklin Gothic Medium" panose="020B0603020102020204" pitchFamily="34" charset="0"/>
            </a:rPr>
            <a:t>NJ avg. 4.4%</a:t>
          </a:r>
          <a:endParaRPr lang="en-US" sz="900" dirty="0">
            <a:latin typeface="Franklin Gothic Medium" panose="020B06030201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1/31/2020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1/31/2020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8" Type="http://schemas.openxmlformats.org/officeDocument/2006/relationships/hyperlink" Target="https://www.hcdnnj.org/assets/documents/atlantic%20co%20resource%20guide.pdf" TargetMode="External"/><Relationship Id="rId3" Type="http://schemas.openxmlformats.org/officeDocument/2006/relationships/hyperlink" Target="https://www.capeatlanticresourcenet.org/" TargetMode="External"/><Relationship Id="rId7" Type="http://schemas.openxmlformats.org/officeDocument/2006/relationships/hyperlink" Target="http://mhaac.info/family-support-services.html" TargetMode="External"/><Relationship Id="rId2" Type="http://schemas.openxmlformats.org/officeDocument/2006/relationships/slide" Target="../slides/slide90.xml"/><Relationship Id="rId1" Type="http://schemas.openxmlformats.org/officeDocument/2006/relationships/notesMaster" Target="../notesMasters/notesMaster1.xml"/><Relationship Id="rId6" Type="http://schemas.openxmlformats.org/officeDocument/2006/relationships/hyperlink" Target="https://thearcatlantic.org/services/" TargetMode="External"/><Relationship Id="rId5" Type="http://schemas.openxmlformats.org/officeDocument/2006/relationships/hyperlink" Target="https://www.centerffs.org/counties/atlantic-county" TargetMode="External"/><Relationship Id="rId4" Type="http://schemas.openxmlformats.org/officeDocument/2006/relationships/hyperlink" Target="http://www.jfsatlantic.org/" TargetMode="External"/><Relationship Id="rId9" Type="http://schemas.openxmlformats.org/officeDocument/2006/relationships/hyperlink" Target="https://www.probononj.org/ProviderDirectory.aspx"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a:p>
        </p:txBody>
      </p:sp>
    </p:spTree>
    <p:extLst>
      <p:ext uri="{BB962C8B-B14F-4D97-AF65-F5344CB8AC3E}">
        <p14:creationId xmlns:p14="http://schemas.microsoft.com/office/powerpoint/2010/main" val="2768670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total number of children in this county is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lowest in NJ. (Note that total county population size has not been accounted for in this indicator).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a:p>
        </p:txBody>
      </p:sp>
    </p:spTree>
    <p:extLst>
      <p:ext uri="{BB962C8B-B14F-4D97-AF65-F5344CB8AC3E}">
        <p14:creationId xmlns:p14="http://schemas.microsoft.com/office/powerpoint/2010/main" val="461474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children between the ages of 6-11 years old is the largest group.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1.12</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19</a:t>
            </a:fld>
            <a:endParaRPr lang="en-US"/>
          </a:p>
        </p:txBody>
      </p:sp>
    </p:spTree>
    <p:extLst>
      <p:ext uri="{BB962C8B-B14F-4D97-AF65-F5344CB8AC3E}">
        <p14:creationId xmlns:p14="http://schemas.microsoft.com/office/powerpoint/2010/main" val="3459688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There is no municipality data available for</a:t>
            </a:r>
            <a:r>
              <a:rPr lang="en-US" sz="1200" kern="1200" baseline="0" dirty="0" smtClean="0">
                <a:solidFill>
                  <a:schemeClr val="tx1"/>
                </a:solidFill>
                <a:effectLst/>
                <a:latin typeface="+mn-lt"/>
                <a:ea typeface="+mn-ea"/>
                <a:cs typeface="+mn-cs"/>
              </a:rPr>
              <a:t> this county.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includes numbers of children in each municipality, and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20</a:t>
            </a:fld>
            <a:endParaRPr lang="en-US"/>
          </a:p>
        </p:txBody>
      </p:sp>
    </p:spTree>
    <p:extLst>
      <p:ext uri="{BB962C8B-B14F-4D97-AF65-F5344CB8AC3E}">
        <p14:creationId xmlns:p14="http://schemas.microsoft.com/office/powerpoint/2010/main" val="3195888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2018, this county had the 4</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served (from workbook and the table behind graph 1.13):</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In-home:  583</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Out-of-home placement: 159</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NJ, the numbers of children served: </a:t>
            </a:r>
          </a:p>
          <a:p>
            <a:r>
              <a:rPr lang="en-US" sz="1200" kern="1200" dirty="0" smtClean="0">
                <a:solidFill>
                  <a:schemeClr val="tx1"/>
                </a:solidFill>
                <a:effectLst/>
                <a:latin typeface="+mn-lt"/>
                <a:ea typeface="+mn-ea"/>
                <a:cs typeface="+mn-cs"/>
              </a:rPr>
              <a:t>42,918 (in-home); 5,543 (out-of-home placement); 48,461 (total)</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2018 calendar year) the number of children served in total across the full year by CP&amp;P would be higher.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a:p>
        </p:txBody>
      </p:sp>
    </p:spTree>
    <p:extLst>
      <p:ext uri="{BB962C8B-B14F-4D97-AF65-F5344CB8AC3E}">
        <p14:creationId xmlns:p14="http://schemas.microsoft.com/office/powerpoint/2010/main" val="3225056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each year, the number of children in CP&amp;P out-of-home placements has remained fairly steady.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2018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a:p>
        </p:txBody>
      </p:sp>
    </p:spTree>
    <p:extLst>
      <p:ext uri="{BB962C8B-B14F-4D97-AF65-F5344CB8AC3E}">
        <p14:creationId xmlns:p14="http://schemas.microsoft.com/office/powerpoint/2010/main" val="3061147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has a higher percentage of families living in poverty than the NJ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6 counties in NJ have higher percentages of families living in poverty than the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percentage of families living in poverty has increased slightly between 2013 and 2017.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2.3.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Poverty definition</a:t>
            </a:r>
            <a:r>
              <a:rPr lang="en-US" sz="1200" kern="1200" dirty="0" smtClean="0">
                <a:solidFill>
                  <a:schemeClr val="tx1"/>
                </a:solidFill>
                <a:effectLst/>
                <a:latin typeface="+mn-lt"/>
                <a:ea typeface="+mn-ea"/>
                <a:cs typeface="+mn-cs"/>
              </a:rPr>
              <a:t>: The Census Bureau uses a set of dollar value thresholds that vary by family size and composition to determine who is in poverty.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determine a person's poverty status, </a:t>
            </a:r>
            <a:r>
              <a:rPr lang="en-US" sz="1200" kern="1200" dirty="0" smtClean="0">
                <a:solidFill>
                  <a:schemeClr val="tx1"/>
                </a:solidFill>
                <a:effectLst/>
                <a:latin typeface="+mn-lt"/>
                <a:ea typeface="+mn-ea"/>
                <a:cs typeface="+mn-cs"/>
              </a:rPr>
              <a:t>one compares the person’s total family income in the last 12 months with the poverty threshold appropriate for that person's family size and composition. If the total income of that person's family is less than the threshold appropriate for that family, then the person is considered “below the poverty level,” together with every member of his or her family. If a person is not living with anyone related by birth, marriage, or adoption, then the person's own income is compared with his or her poverty threshold. The total number of people below the poverty level is the sum of people in families and the number of unrelated individuals with incomes in the last 12 months below the poverty threshold.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a:p>
        </p:txBody>
      </p:sp>
    </p:spTree>
    <p:extLst>
      <p:ext uri="{BB962C8B-B14F-4D97-AF65-F5344CB8AC3E}">
        <p14:creationId xmlns:p14="http://schemas.microsoft.com/office/powerpoint/2010/main" val="4035730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Cape May Point and Wildwood City have the highest poverty rates in this county.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a:p>
        </p:txBody>
      </p:sp>
    </p:spTree>
    <p:extLst>
      <p:ext uri="{BB962C8B-B14F-4D97-AF65-F5344CB8AC3E}">
        <p14:creationId xmlns:p14="http://schemas.microsoft.com/office/powerpoint/2010/main" val="2561492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cost of living budget estimates how much income a family is likely to need (across 7 components) to attain a modest yet adequate standard of living here. The most costly component in this county tends to be child care.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An overall value for NJ is also not available.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27</a:t>
            </a:fld>
            <a:endParaRPr lang="en-US"/>
          </a:p>
        </p:txBody>
      </p:sp>
    </p:spTree>
    <p:extLst>
      <p:ext uri="{BB962C8B-B14F-4D97-AF65-F5344CB8AC3E}">
        <p14:creationId xmlns:p14="http://schemas.microsoft.com/office/powerpoint/2010/main" val="3740499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is the 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least expensive NJ county to live in, based on EPI’s Family Budget Calculator total annual cost of living estimates.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a:p>
        </p:txBody>
      </p:sp>
    </p:spTree>
    <p:extLst>
      <p:ext uri="{BB962C8B-B14F-4D97-AF65-F5344CB8AC3E}">
        <p14:creationId xmlns:p14="http://schemas.microsoft.com/office/powerpoint/2010/main" val="2564515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is lower than the state median and higher than the national median.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tended to increase between 2013 and 2017.</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4.3.</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30</a:t>
            </a:fld>
            <a:endParaRPr lang="en-US"/>
          </a:p>
        </p:txBody>
      </p:sp>
    </p:spTree>
    <p:extLst>
      <p:ext uri="{BB962C8B-B14F-4D97-AF65-F5344CB8AC3E}">
        <p14:creationId xmlns:p14="http://schemas.microsoft.com/office/powerpoint/2010/main" val="4221304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a:p>
        </p:txBody>
      </p:sp>
    </p:spTree>
    <p:extLst>
      <p:ext uri="{BB962C8B-B14F-4D97-AF65-F5344CB8AC3E}">
        <p14:creationId xmlns:p14="http://schemas.microsoft.com/office/powerpoint/2010/main" val="1678913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Wildwood City and Woodbine </a:t>
            </a:r>
            <a:r>
              <a:rPr lang="en-US" sz="1200" kern="1200" dirty="0" err="1" smtClean="0">
                <a:solidFill>
                  <a:schemeClr val="tx1"/>
                </a:solidFill>
                <a:effectLst/>
                <a:latin typeface="+mn-lt"/>
                <a:ea typeface="+mn-ea"/>
                <a:cs typeface="+mn-cs"/>
              </a:rPr>
              <a:t>Boro</a:t>
            </a:r>
            <a:r>
              <a:rPr lang="en-US" sz="1200" kern="1200" dirty="0" smtClean="0">
                <a:solidFill>
                  <a:schemeClr val="tx1"/>
                </a:solidFill>
                <a:effectLst/>
                <a:latin typeface="+mn-lt"/>
                <a:ea typeface="+mn-ea"/>
                <a:cs typeface="+mn-cs"/>
              </a:rPr>
              <a:t> have the lowest median household income.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a:p>
        </p:txBody>
      </p:sp>
    </p:spTree>
    <p:extLst>
      <p:ext uri="{BB962C8B-B14F-4D97-AF65-F5344CB8AC3E}">
        <p14:creationId xmlns:p14="http://schemas.microsoft.com/office/powerpoint/2010/main" val="1861706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has a higher percentage of households experiencing severe cost burden than the NJ average.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50% of income or more spent on housing is considered severe cost burden. Household income is based on a 12-month estimate (in 2017 inflation adjusted dollars).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33</a:t>
            </a:fld>
            <a:endParaRPr lang="en-US"/>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households experiencing severe housing burden has varied between 2014 and 2019.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a:p>
        </p:txBody>
      </p:sp>
    </p:spTree>
    <p:extLst>
      <p:ext uri="{BB962C8B-B14F-4D97-AF65-F5344CB8AC3E}">
        <p14:creationId xmlns:p14="http://schemas.microsoft.com/office/powerpoint/2010/main" val="69615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food insecurity rates have been decreasing over time.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Nationally and in NJ, food insecurity rates have been decreasing slightly over time.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r>
              <a:rPr lang="en-US" sz="1200" kern="1200" dirty="0" smtClean="0">
                <a:solidFill>
                  <a:schemeClr val="tx1"/>
                </a:solidFill>
                <a:effectLst/>
                <a:latin typeface="+mn-lt"/>
                <a:ea typeface="+mn-ea"/>
                <a:cs typeface="+mn-cs"/>
              </a:rPr>
              <a:t>To accurately estimate the number of people who may be food insecure in every U.S. county and congressional district, Map the Meal Gap uses publicly available state and local data from the U.S. Census Bureau and Bureau of Labor Statistics on factors that research has shown to contribute to food insecurity. These factors include unemployment and poverty, as well as other demographic and household characteristics. In addition to measuring how pervasive the need is, the study also estimates the cost of a meal, and the amount of need among people who are food insecure.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No. County and state levels only.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36</a:t>
            </a:fld>
            <a:endParaRPr lang="en-US"/>
          </a:p>
        </p:txBody>
      </p:sp>
    </p:spTree>
    <p:extLst>
      <p:ext uri="{BB962C8B-B14F-4D97-AF65-F5344CB8AC3E}">
        <p14:creationId xmlns:p14="http://schemas.microsoft.com/office/powerpoint/2010/main" val="395726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food insecurity rate is higher than the state average and less than the national average.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No. County and state levels only.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a:p>
        </p:txBody>
      </p:sp>
    </p:spTree>
    <p:extLst>
      <p:ext uri="{BB962C8B-B14F-4D97-AF65-F5344CB8AC3E}">
        <p14:creationId xmlns:p14="http://schemas.microsoft.com/office/powerpoint/2010/main" val="360708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women, infants and children enrolled in the WIC Nutrition Program has slightly decreased between 2013 and 2017.</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FRL has decreased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between the school years shown.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NJ SNAP benefits (formerly food stamps) has decreased between 2013 and 2017.</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NJ SNAP</a:t>
            </a:r>
            <a:r>
              <a:rPr lang="en-US" sz="1200" kern="1200" dirty="0" smtClean="0">
                <a:solidFill>
                  <a:schemeClr val="tx1"/>
                </a:solidFill>
                <a:effectLst/>
                <a:latin typeface="+mn-lt"/>
                <a:ea typeface="+mn-ea"/>
                <a:cs typeface="+mn-cs"/>
              </a:rPr>
              <a:t>, formerly </a:t>
            </a:r>
            <a:r>
              <a:rPr lang="en-US" sz="1200" b="1" kern="1200" dirty="0" smtClean="0">
                <a:solidFill>
                  <a:schemeClr val="tx1"/>
                </a:solidFill>
                <a:effectLst/>
                <a:latin typeface="+mn-lt"/>
                <a:ea typeface="+mn-ea"/>
                <a:cs typeface="+mn-cs"/>
              </a:rPr>
              <a:t>Food Stamps</a:t>
            </a:r>
            <a:r>
              <a:rPr lang="en-US" sz="1200" kern="1200" dirty="0" smtClean="0">
                <a:solidFill>
                  <a:schemeClr val="tx1"/>
                </a:solidFill>
                <a:effectLst/>
                <a:latin typeface="+mn-lt"/>
                <a:ea typeface="+mn-ea"/>
                <a:cs typeface="+mn-cs"/>
              </a:rPr>
              <a:t>, is </a:t>
            </a:r>
            <a:r>
              <a:rPr lang="en-US" sz="1200" b="1" kern="1200" dirty="0" smtClean="0">
                <a:solidFill>
                  <a:schemeClr val="tx1"/>
                </a:solidFill>
                <a:effectLst/>
                <a:latin typeface="+mn-lt"/>
                <a:ea typeface="+mn-ea"/>
                <a:cs typeface="+mn-cs"/>
              </a:rPr>
              <a:t>New Jersey's Supplemental Nutrition Assistance Program</a:t>
            </a:r>
            <a:r>
              <a:rPr lang="en-US" sz="1200" kern="1200" dirty="0" smtClean="0">
                <a:solidFill>
                  <a:schemeClr val="tx1"/>
                </a:solidFill>
                <a:effectLst/>
                <a:latin typeface="+mn-lt"/>
                <a:ea typeface="+mn-ea"/>
                <a:cs typeface="+mn-cs"/>
              </a:rPr>
              <a:t> that can help low-income families buy the groceries they need to eat healthy. </a:t>
            </a:r>
          </a:p>
          <a:p>
            <a:r>
              <a:rPr lang="en-US" sz="1200" kern="1200" dirty="0" smtClean="0">
                <a:solidFill>
                  <a:schemeClr val="tx1"/>
                </a:solidFill>
                <a:effectLst/>
                <a:latin typeface="+mn-lt"/>
                <a:ea typeface="+mn-ea"/>
                <a:cs typeface="+mn-cs"/>
              </a:rPr>
              <a:t>Eligibility depends on several factors like income, household size, resources, etc.  Visit </a:t>
            </a:r>
            <a:r>
              <a:rPr lang="en-US" sz="1200" u="sng" kern="1200" dirty="0" smtClean="0">
                <a:solidFill>
                  <a:schemeClr val="tx1"/>
                </a:solidFill>
                <a:effectLst/>
                <a:latin typeface="+mn-lt"/>
                <a:ea typeface="+mn-ea"/>
                <a:cs typeface="+mn-cs"/>
              </a:rPr>
              <a:t>https://www.nj.gov/humanservices/dfd/programs/njsnap/</a:t>
            </a:r>
            <a:r>
              <a:rPr lang="en-US" sz="1200" kern="1200" dirty="0" smtClean="0">
                <a:solidFill>
                  <a:schemeClr val="tx1"/>
                </a:solidFill>
                <a:effectLst/>
                <a:latin typeface="+mn-lt"/>
                <a:ea typeface="+mn-ea"/>
                <a:cs typeface="+mn-cs"/>
              </a:rPr>
              <a:t>   for  information on eligibility standards and program participation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a:p>
        </p:txBody>
      </p:sp>
    </p:spTree>
    <p:extLst>
      <p:ext uri="{BB962C8B-B14F-4D97-AF65-F5344CB8AC3E}">
        <p14:creationId xmlns:p14="http://schemas.microsoft.com/office/powerpoint/2010/main" val="1754227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infant, toddler, and pre-K median monthly childcare costs in this county tend to be on the low side for the state.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a:p>
        </p:txBody>
      </p:sp>
    </p:spTree>
    <p:extLst>
      <p:ext uri="{BB962C8B-B14F-4D97-AF65-F5344CB8AC3E}">
        <p14:creationId xmlns:p14="http://schemas.microsoft.com/office/powerpoint/2010/main" val="170767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infant, toddler and pre-K childcare costs appear as expected when compared to the county’s median household income.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a:p>
        </p:txBody>
      </p:sp>
    </p:spTree>
    <p:extLst>
      <p:ext uri="{BB962C8B-B14F-4D97-AF65-F5344CB8AC3E}">
        <p14:creationId xmlns:p14="http://schemas.microsoft.com/office/powerpoint/2010/main" val="3244504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commuters tend to have a slightly shorter commute to work than the state average of 31.5 minutes.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4 counties in NJ have estimated average commute times shorter than the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average travel time to work has tended to increase over time.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8.3.</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a:p>
        </p:txBody>
      </p:sp>
    </p:spTree>
    <p:extLst>
      <p:ext uri="{BB962C8B-B14F-4D97-AF65-F5344CB8AC3E}">
        <p14:creationId xmlns:p14="http://schemas.microsoft.com/office/powerpoint/2010/main" val="1922893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Sea Isle City and North Wildwood have the longest average commute times.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a:p>
        </p:txBody>
      </p:sp>
    </p:spTree>
    <p:extLst>
      <p:ext uri="{BB962C8B-B14F-4D97-AF65-F5344CB8AC3E}">
        <p14:creationId xmlns:p14="http://schemas.microsoft.com/office/powerpoint/2010/main" val="399362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Differences between the county and the state’s demographic make-up include higher proportions of White residents, and lower proportions of Black/African American, Asian, Other, and Hispanic/Latino residents in this county.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 Chart 1.3.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a:p>
        </p:txBody>
      </p:sp>
    </p:spTree>
    <p:extLst>
      <p:ext uri="{BB962C8B-B14F-4D97-AF65-F5344CB8AC3E}">
        <p14:creationId xmlns:p14="http://schemas.microsoft.com/office/powerpoint/2010/main" val="666478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Residents in this county spend the 9</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proportion of their income on transportation as compared to other NJ counties.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based on "typical regional" family profile.</a:t>
            </a:r>
          </a:p>
          <a:p>
            <a:r>
              <a:rPr lang="en-US" sz="1200" kern="1200" dirty="0" smtClean="0">
                <a:solidFill>
                  <a:schemeClr val="tx1"/>
                </a:solidFill>
                <a:effectLst/>
                <a:latin typeface="+mn-lt"/>
                <a:ea typeface="+mn-ea"/>
                <a:cs typeface="+mn-cs"/>
              </a:rPr>
              <a:t>[The income, number of commuters and household size for the “typical regional” family profile for this county are provided in the county workbook, table 8.4].</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No. A NJ statewide estimate is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a:p>
        </p:txBody>
      </p:sp>
    </p:spTree>
    <p:extLst>
      <p:ext uri="{BB962C8B-B14F-4D97-AF65-F5344CB8AC3E}">
        <p14:creationId xmlns:p14="http://schemas.microsoft.com/office/powerpoint/2010/main" val="2162283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annual cost of car ownership in this county is estimated to be the 8</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in the state.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based on "typical regional" family profile.</a:t>
            </a:r>
          </a:p>
          <a:p>
            <a:r>
              <a:rPr lang="en-US" sz="1200" kern="1200" dirty="0" smtClean="0">
                <a:solidFill>
                  <a:schemeClr val="tx1"/>
                </a:solidFill>
                <a:effectLst/>
                <a:latin typeface="+mn-lt"/>
                <a:ea typeface="+mn-ea"/>
                <a:cs typeface="+mn-cs"/>
              </a:rPr>
              <a:t>[The income, number of commuters and household size for the “typical regional” family profile for this county are provided in the county workbook, table 8.4].</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No. A NJ statewide estimate is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a:p>
        </p:txBody>
      </p:sp>
    </p:spTree>
    <p:extLst>
      <p:ext uri="{BB962C8B-B14F-4D97-AF65-F5344CB8AC3E}">
        <p14:creationId xmlns:p14="http://schemas.microsoft.com/office/powerpoint/2010/main" val="1739719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has a lower percentage of minors without insurance than the state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4 counties in NJ have higher estimated percentages of children without insurance than the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minors without insurance has decreased over time.</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9.3.</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48</a:t>
            </a:fld>
            <a:endParaRPr lang="en-US"/>
          </a:p>
        </p:txBody>
      </p:sp>
    </p:spTree>
    <p:extLst>
      <p:ext uri="{BB962C8B-B14F-4D97-AF65-F5344CB8AC3E}">
        <p14:creationId xmlns:p14="http://schemas.microsoft.com/office/powerpoint/2010/main" val="896710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West Cape May and West Wildwood have the largest percentages of minors without insurance in this county.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a:p>
        </p:txBody>
      </p:sp>
    </p:spTree>
    <p:extLst>
      <p:ext uri="{BB962C8B-B14F-4D97-AF65-F5344CB8AC3E}">
        <p14:creationId xmlns:p14="http://schemas.microsoft.com/office/powerpoint/2010/main" val="42178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Without accounting for population size, this county has the 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a:p>
        </p:txBody>
      </p:sp>
    </p:spTree>
    <p:extLst>
      <p:ext uri="{BB962C8B-B14F-4D97-AF65-F5344CB8AC3E}">
        <p14:creationId xmlns:p14="http://schemas.microsoft.com/office/powerpoint/2010/main" val="2797260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51</a:t>
            </a:fld>
            <a:endParaRPr lang="en-US"/>
          </a:p>
        </p:txBody>
      </p:sp>
    </p:spTree>
    <p:extLst>
      <p:ext uri="{BB962C8B-B14F-4D97-AF65-F5344CB8AC3E}">
        <p14:creationId xmlns:p14="http://schemas.microsoft.com/office/powerpoint/2010/main" val="223496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child immunization rates have decreased between 2013 and 2019.</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a:p>
        </p:txBody>
      </p:sp>
    </p:spTree>
    <p:extLst>
      <p:ext uri="{BB962C8B-B14F-4D97-AF65-F5344CB8AC3E}">
        <p14:creationId xmlns:p14="http://schemas.microsoft.com/office/powerpoint/2010/main" val="2000595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There is no data available for Cape May County.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percentage of births that occur to mothers who, on their child's birth certificate, reported receiving prenatal care only in the third trimester of their pregnancy, or who reported receiving no prenatal care.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53</a:t>
            </a:fld>
            <a:endParaRPr lang="en-US"/>
          </a:p>
        </p:txBody>
      </p:sp>
    </p:spTree>
    <p:extLst>
      <p:ext uri="{BB962C8B-B14F-4D97-AF65-F5344CB8AC3E}">
        <p14:creationId xmlns:p14="http://schemas.microsoft.com/office/powerpoint/2010/main" val="2456202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There is no data available for Cape May County.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percentage of births that occur to mothers who, on their child's birth certificate, reported receiving prenatal care only in the third trimester of their pregnancy, or who reported receiving no prenatal care.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54</a:t>
            </a:fld>
            <a:endParaRPr lang="en-US"/>
          </a:p>
        </p:txBody>
      </p:sp>
    </p:spTree>
    <p:extLst>
      <p:ext uri="{BB962C8B-B14F-4D97-AF65-F5344CB8AC3E}">
        <p14:creationId xmlns:p14="http://schemas.microsoft.com/office/powerpoint/2010/main" val="1127909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Employees in this county are estimated to earn a lower weekly wage than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average annual wage has increased slightly between 2016 and 2018.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a:p>
        </p:txBody>
      </p:sp>
    </p:spTree>
    <p:extLst>
      <p:ext uri="{BB962C8B-B14F-4D97-AF65-F5344CB8AC3E}">
        <p14:creationId xmlns:p14="http://schemas.microsoft.com/office/powerpoint/2010/main" val="1158616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 the last 5 years for which we have Census data, this county’s proportion of residents has remained steady by race, with White residents increasing Black residents decreasing very slightly.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1.3.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a:p>
        </p:txBody>
      </p:sp>
    </p:spTree>
    <p:extLst>
      <p:ext uri="{BB962C8B-B14F-4D97-AF65-F5344CB8AC3E}">
        <p14:creationId xmlns:p14="http://schemas.microsoft.com/office/powerpoint/2010/main" val="32719933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county’s unemployment rate is generally higher than the state's rate and did not follow similar patterns across the year.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a:p>
        </p:txBody>
      </p:sp>
    </p:spTree>
    <p:extLst>
      <p:ext uri="{BB962C8B-B14F-4D97-AF65-F5344CB8AC3E}">
        <p14:creationId xmlns:p14="http://schemas.microsoft.com/office/powerpoint/2010/main" val="309805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unemployment rate is higher than the state median.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a:p>
        </p:txBody>
      </p:sp>
    </p:spTree>
    <p:extLst>
      <p:ext uri="{BB962C8B-B14F-4D97-AF65-F5344CB8AC3E}">
        <p14:creationId xmlns:p14="http://schemas.microsoft.com/office/powerpoint/2010/main" val="3254415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as with each NJ county, men tend to have higher annual incomes than women.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10.8.</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a:p>
        </p:txBody>
      </p:sp>
    </p:spTree>
    <p:extLst>
      <p:ext uri="{BB962C8B-B14F-4D97-AF65-F5344CB8AC3E}">
        <p14:creationId xmlns:p14="http://schemas.microsoft.com/office/powerpoint/2010/main" val="1988171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both males and females tend to have a lower median income than the state average, and a higher median income to the national average.</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10.8.</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60</a:t>
            </a:fld>
            <a:endParaRPr lang="en-US"/>
          </a:p>
        </p:txBody>
      </p:sp>
    </p:spTree>
    <p:extLst>
      <p:ext uri="{BB962C8B-B14F-4D97-AF65-F5344CB8AC3E}">
        <p14:creationId xmlns:p14="http://schemas.microsoft.com/office/powerpoint/2010/main" val="3265913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median income for males and females has increased slightly between 2013 and 2017. Men consistently earn about $11K more than women.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10.8.</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a:p>
        </p:txBody>
      </p:sp>
    </p:spTree>
    <p:extLst>
      <p:ext uri="{BB962C8B-B14F-4D97-AF65-F5344CB8AC3E}">
        <p14:creationId xmlns:p14="http://schemas.microsoft.com/office/powerpoint/2010/main" val="1313380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Three municipalities with the highest, lowest, and a middling median income were selected to illustrate the variation of income by sex across municipalities.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a:p>
        </p:txBody>
      </p:sp>
    </p:spTree>
    <p:extLst>
      <p:ext uri="{BB962C8B-B14F-4D97-AF65-F5344CB8AC3E}">
        <p14:creationId xmlns:p14="http://schemas.microsoft.com/office/powerpoint/2010/main" val="3423217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crime rate is middling for the state.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Info</a:t>
            </a:r>
            <a:r>
              <a:rPr lang="en-US" sz="1200" kern="1200" dirty="0" smtClean="0">
                <a:solidFill>
                  <a:schemeClr val="tx1"/>
                </a:solidFill>
                <a:effectLst/>
                <a:latin typeface="+mn-lt"/>
                <a:ea typeface="+mn-ea"/>
                <a:cs typeface="+mn-cs"/>
              </a:rPr>
              <a:t>: All crime rates are based on permanent, year-round populations and refer to instances of murder, rape, robbery and aggravated assault.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a:p>
        </p:txBody>
      </p:sp>
    </p:spTree>
    <p:extLst>
      <p:ext uri="{BB962C8B-B14F-4D97-AF65-F5344CB8AC3E}">
        <p14:creationId xmlns:p14="http://schemas.microsoft.com/office/powerpoint/2010/main" val="1525375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violent crimes were attributed to aggravated assault and robbery and most nonviolent crimes were attributed to larceny.</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a:p>
        </p:txBody>
      </p:sp>
    </p:spTree>
    <p:extLst>
      <p:ext uri="{BB962C8B-B14F-4D97-AF65-F5344CB8AC3E}">
        <p14:creationId xmlns:p14="http://schemas.microsoft.com/office/powerpoint/2010/main" val="4166977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highest juvenile arrest rate in the state.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rate has decreased slightly between 2012 and 2016, and is higher than the rate for NJ.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a:p>
        </p:txBody>
      </p:sp>
    </p:spTree>
    <p:extLst>
      <p:ext uri="{BB962C8B-B14F-4D97-AF65-F5344CB8AC3E}">
        <p14:creationId xmlns:p14="http://schemas.microsoft.com/office/powerpoint/2010/main" val="4648599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deaths was too small to calculate reliable rates for most counties, and for some years.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County is the decedent's county of residence, not the county where the assault occurred.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a:p>
        </p:txBody>
      </p:sp>
    </p:spTree>
    <p:extLst>
      <p:ext uri="{BB962C8B-B14F-4D97-AF65-F5344CB8AC3E}">
        <p14:creationId xmlns:p14="http://schemas.microsoft.com/office/powerpoint/2010/main" val="160349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West </a:t>
            </a:r>
            <a:r>
              <a:rPr lang="en-US" sz="1200" kern="1200" dirty="0" smtClean="0">
                <a:solidFill>
                  <a:schemeClr val="tx1"/>
                </a:solidFill>
                <a:effectLst/>
                <a:latin typeface="+mn-lt"/>
                <a:ea typeface="+mn-ea"/>
                <a:cs typeface="+mn-cs"/>
              </a:rPr>
              <a:t>Wildwood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North </a:t>
            </a:r>
            <a:r>
              <a:rPr lang="en-US" sz="1200" kern="1200" dirty="0" smtClean="0">
                <a:solidFill>
                  <a:schemeClr val="tx1"/>
                </a:solidFill>
                <a:effectLst/>
                <a:latin typeface="+mn-lt"/>
                <a:ea typeface="+mn-ea"/>
                <a:cs typeface="+mn-cs"/>
              </a:rPr>
              <a:t>Wildwood,</a:t>
            </a:r>
            <a:r>
              <a:rPr lang="en-US" sz="1200" kern="1200" baseline="0" dirty="0" smtClean="0">
                <a:solidFill>
                  <a:schemeClr val="tx1"/>
                </a:solidFill>
                <a:effectLst/>
                <a:latin typeface="+mn-lt"/>
                <a:ea typeface="+mn-ea"/>
                <a:cs typeface="+mn-cs"/>
              </a:rPr>
              <a:t> and Woodbine </a:t>
            </a:r>
            <a:r>
              <a:rPr lang="en-US" sz="1200" kern="1200" baseline="0" dirty="0" err="1" smtClean="0">
                <a:solidFill>
                  <a:schemeClr val="tx1"/>
                </a:solidFill>
                <a:effectLst/>
                <a:latin typeface="+mn-lt"/>
                <a:ea typeface="+mn-ea"/>
                <a:cs typeface="+mn-cs"/>
              </a:rPr>
              <a:t>Boro</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are composed of </a:t>
            </a:r>
            <a:r>
              <a:rPr lang="en-US" sz="1200" kern="1200" dirty="0" smtClean="0">
                <a:solidFill>
                  <a:schemeClr val="tx1"/>
                </a:solidFill>
                <a:effectLst/>
                <a:latin typeface="+mn-lt"/>
                <a:ea typeface="+mn-ea"/>
                <a:cs typeface="+mn-cs"/>
              </a:rPr>
              <a:t>mostly </a:t>
            </a:r>
            <a:r>
              <a:rPr lang="en-US" sz="1200" kern="1200" dirty="0" smtClean="0">
                <a:solidFill>
                  <a:schemeClr val="tx1"/>
                </a:solidFill>
                <a:effectLst/>
                <a:latin typeface="+mn-lt"/>
                <a:ea typeface="+mn-ea"/>
                <a:cs typeface="+mn-cs"/>
              </a:rPr>
              <a:t>White residents;</a:t>
            </a:r>
            <a:r>
              <a:rPr lang="en-US" sz="1200" kern="1200" baseline="0" dirty="0" smtClean="0">
                <a:solidFill>
                  <a:schemeClr val="tx1"/>
                </a:solidFill>
                <a:effectLst/>
                <a:latin typeface="+mn-lt"/>
                <a:ea typeface="+mn-ea"/>
                <a:cs typeface="+mn-cs"/>
              </a:rPr>
              <a:t> however, Woodbine </a:t>
            </a:r>
            <a:r>
              <a:rPr lang="en-US" sz="1200" kern="1200" baseline="0" dirty="0" err="1" smtClean="0">
                <a:solidFill>
                  <a:schemeClr val="tx1"/>
                </a:solidFill>
                <a:effectLst/>
                <a:latin typeface="+mn-lt"/>
                <a:ea typeface="+mn-ea"/>
                <a:cs typeface="+mn-cs"/>
              </a:rPr>
              <a:t>Boro</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also includes larger </a:t>
            </a:r>
            <a:r>
              <a:rPr lang="en-US" sz="1200" kern="1200" baseline="0" dirty="0" smtClean="0">
                <a:solidFill>
                  <a:schemeClr val="tx1"/>
                </a:solidFill>
                <a:effectLst/>
                <a:latin typeface="+mn-lt"/>
                <a:ea typeface="+mn-ea"/>
                <a:cs typeface="+mn-cs"/>
              </a:rPr>
              <a:t>percentages of Black/African American and Hispanic/Latino residents.</a:t>
            </a:r>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range of county diversity, municipalities are organized by highest, midrange, and lowest percentages of White residents, as this is the largest racial demographic in the state (70%).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Note: Percentages within municipality do not add up to 100% as individuals can identify as more than 1 race.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a:p>
        </p:txBody>
      </p:sp>
    </p:spTree>
    <p:extLst>
      <p:ext uri="{BB962C8B-B14F-4D97-AF65-F5344CB8AC3E}">
        <p14:creationId xmlns:p14="http://schemas.microsoft.com/office/powerpoint/2010/main" val="10275843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Blanks indicate the number of deaths was too small to calculate reliable rates. Most counties will have blanks in this section.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 cannot compare homicide rates by racial/ethnic</a:t>
            </a:r>
            <a:r>
              <a:rPr lang="en-US" sz="1200" kern="1200" baseline="0" dirty="0" smtClean="0">
                <a:solidFill>
                  <a:schemeClr val="tx1"/>
                </a:solidFill>
                <a:effectLst/>
                <a:latin typeface="+mn-lt"/>
                <a:ea typeface="+mn-ea"/>
                <a:cs typeface="+mn-cs"/>
              </a:rPr>
              <a:t> group.</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 cannot compare homicide rates by sex.</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County is the decedent's county of residence, not the county where the assault occurred.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a:p>
        </p:txBody>
      </p:sp>
    </p:spTree>
    <p:extLst>
      <p:ext uri="{BB962C8B-B14F-4D97-AF65-F5344CB8AC3E}">
        <p14:creationId xmlns:p14="http://schemas.microsoft.com/office/powerpoint/2010/main" val="1721393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number of domestic violence incidents in NJ.</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12.3.</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a:p>
        </p:txBody>
      </p:sp>
    </p:spTree>
    <p:extLst>
      <p:ext uri="{BB962C8B-B14F-4D97-AF65-F5344CB8AC3E}">
        <p14:creationId xmlns:p14="http://schemas.microsoft.com/office/powerpoint/2010/main" val="4249661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the number of domestic violence incidents in this county has increased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between 2012 and 2016.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12.3.</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a:p>
        </p:txBody>
      </p:sp>
    </p:spTree>
    <p:extLst>
      <p:ext uri="{BB962C8B-B14F-4D97-AF65-F5344CB8AC3E}">
        <p14:creationId xmlns:p14="http://schemas.microsoft.com/office/powerpoint/2010/main" val="3667506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and without accounting for population size, Middle Township</a:t>
            </a:r>
            <a:r>
              <a:rPr lang="en-US" sz="1200" kern="1200" baseline="0" dirty="0" smtClean="0">
                <a:solidFill>
                  <a:schemeClr val="tx1"/>
                </a:solidFill>
                <a:effectLst/>
                <a:latin typeface="+mn-lt"/>
                <a:ea typeface="+mn-ea"/>
                <a:cs typeface="+mn-cs"/>
              </a:rPr>
              <a:t> and Lower Township</a:t>
            </a:r>
            <a:r>
              <a:rPr lang="en-US" sz="1200" kern="1200" dirty="0" smtClean="0">
                <a:solidFill>
                  <a:schemeClr val="tx1"/>
                </a:solidFill>
                <a:effectLst/>
                <a:latin typeface="+mn-lt"/>
                <a:ea typeface="+mn-ea"/>
                <a:cs typeface="+mn-cs"/>
              </a:rPr>
              <a:t> have the highest number of domestic violence incidents reported in the county.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a:p>
        </p:txBody>
      </p:sp>
    </p:spTree>
    <p:extLst>
      <p:ext uri="{BB962C8B-B14F-4D97-AF65-F5344CB8AC3E}">
        <p14:creationId xmlns:p14="http://schemas.microsoft.com/office/powerpoint/2010/main" val="1020213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Most domestic violence offenses in NJ were categorized as assault and harassment.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Municipality/County data available? </a:t>
            </a:r>
            <a:r>
              <a:rPr lang="en-US" sz="1200" kern="1200" dirty="0" smtClean="0">
                <a:solidFill>
                  <a:schemeClr val="tx1"/>
                </a:solidFill>
                <a:effectLst/>
                <a:latin typeface="+mn-lt"/>
                <a:ea typeface="+mn-ea"/>
                <a:cs typeface="+mn-cs"/>
              </a:rPr>
              <a:t>No, neither county nor municipality estimates available.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a:p>
        </p:txBody>
      </p:sp>
    </p:spTree>
    <p:extLst>
      <p:ext uri="{BB962C8B-B14F-4D97-AF65-F5344CB8AC3E}">
        <p14:creationId xmlns:p14="http://schemas.microsoft.com/office/powerpoint/2010/main" val="3116120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NJ, most domestic violence arrests were related to assault.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Municipality/County data available? </a:t>
            </a:r>
            <a:r>
              <a:rPr lang="en-US" sz="1200" kern="1200" dirty="0" smtClean="0">
                <a:solidFill>
                  <a:schemeClr val="tx1"/>
                </a:solidFill>
                <a:effectLst/>
                <a:latin typeface="+mn-lt"/>
                <a:ea typeface="+mn-ea"/>
                <a:cs typeface="+mn-cs"/>
              </a:rPr>
              <a:t>No, neither county nor municipality estimates available.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a:p>
        </p:txBody>
      </p:sp>
    </p:spTree>
    <p:extLst>
      <p:ext uri="{BB962C8B-B14F-4D97-AF65-F5344CB8AC3E}">
        <p14:creationId xmlns:p14="http://schemas.microsoft.com/office/powerpoint/2010/main" val="340488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a two-year period (2016 to 2018), 16 counties experienced an increase in the percentage of opioid deaths, while the remaining 5 NJ counties experienced a decrease.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number of suspected overdose deaths decreased over that period.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Between 2014 and 2018, the number of suspected opioid deaths in this county had increased, roughly doubling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5 years.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a:p>
        </p:txBody>
      </p:sp>
    </p:spTree>
    <p:extLst>
      <p:ext uri="{BB962C8B-B14F-4D97-AF65-F5344CB8AC3E}">
        <p14:creationId xmlns:p14="http://schemas.microsoft.com/office/powerpoint/2010/main" val="33271333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there is a decreasing trend of overdose deaths as a proportion of the population from 2017 to 2018.</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decreasing line indicates that more people have been dying of overdoses over time,</a:t>
            </a:r>
            <a:r>
              <a:rPr lang="en-US" sz="1200" kern="1200" baseline="0" dirty="0" smtClean="0">
                <a:solidFill>
                  <a:schemeClr val="tx1"/>
                </a:solidFill>
                <a:effectLst/>
                <a:latin typeface="+mn-lt"/>
                <a:ea typeface="+mn-ea"/>
                <a:cs typeface="+mn-cs"/>
              </a:rPr>
              <a:t> except for 2017 to 2018 which shows that less people have died of overdoses during that time.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77</a:t>
            </a:fld>
            <a:endParaRPr lang="en-US"/>
          </a:p>
        </p:txBody>
      </p:sp>
    </p:spTree>
    <p:extLst>
      <p:ext uri="{BB962C8B-B14F-4D97-AF65-F5344CB8AC3E}">
        <p14:creationId xmlns:p14="http://schemas.microsoft.com/office/powerpoint/2010/main" val="20562375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treatment center admissions were due to Heroin usage.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statewide Substance Abuse Overview provides statistics on substance abuse treatment in New Jersey for calendar year 2017. In 2017, there were 82,644 treatment admissions and 79,326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May 2018 NJSAMS download data.</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a:p>
        </p:txBody>
      </p:sp>
    </p:spTree>
    <p:extLst>
      <p:ext uri="{BB962C8B-B14F-4D97-AF65-F5344CB8AC3E}">
        <p14:creationId xmlns:p14="http://schemas.microsoft.com/office/powerpoint/2010/main" val="3035079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number</a:t>
            </a:r>
            <a:r>
              <a:rPr lang="en-US" sz="1200" kern="1200" baseline="0" dirty="0" smtClean="0">
                <a:solidFill>
                  <a:schemeClr val="tx1"/>
                </a:solidFill>
                <a:effectLst/>
                <a:latin typeface="+mn-lt"/>
                <a:ea typeface="+mn-ea"/>
                <a:cs typeface="+mn-cs"/>
              </a:rPr>
              <a:t> of mental health programs available are all similar, except for the following: systems advocacy, supported education, short term care facilities, Residential Intensive Support Team (RIST), Justice Involved Services, and Emergency Services.  These all are not available in the county.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a:p>
        </p:txBody>
      </p:sp>
    </p:spTree>
    <p:extLst>
      <p:ext uri="{BB962C8B-B14F-4D97-AF65-F5344CB8AC3E}">
        <p14:creationId xmlns:p14="http://schemas.microsoft.com/office/powerpoint/2010/main" val="164693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counties percentage of foreign-born residents has slightly decreased over the past 5 years.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1.6.</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a:p>
        </p:txBody>
      </p:sp>
    </p:spTree>
    <p:extLst>
      <p:ext uri="{BB962C8B-B14F-4D97-AF65-F5344CB8AC3E}">
        <p14:creationId xmlns:p14="http://schemas.microsoft.com/office/powerpoint/2010/main" val="24955552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estimated frequency of mental health distress found is higher than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 time, the percentage of the population reporting mental health distress in this phone survey has increased.</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a:p>
        </p:txBody>
      </p:sp>
    </p:spTree>
    <p:extLst>
      <p:ext uri="{BB962C8B-B14F-4D97-AF65-F5344CB8AC3E}">
        <p14:creationId xmlns:p14="http://schemas.microsoft.com/office/powerpoint/2010/main" val="4344377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White, non-Hispanic residents reported symptoms of mental health distress most frequently.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Symptoms of mental health distress were reported by Women at a lower rate than Men.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a:p>
        </p:txBody>
      </p:sp>
    </p:spTree>
    <p:extLst>
      <p:ext uri="{BB962C8B-B14F-4D97-AF65-F5344CB8AC3E}">
        <p14:creationId xmlns:p14="http://schemas.microsoft.com/office/powerpoint/2010/main" val="32873784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estimated frequency of depression is higher than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 time, the percentage of the population reporting depression in this phone survey has decreased</a:t>
            </a:r>
            <a:r>
              <a:rPr lang="en-US" sz="1200" kern="1200" baseline="0" dirty="0" smtClean="0">
                <a:solidFill>
                  <a:schemeClr val="tx1"/>
                </a:solidFill>
                <a:effectLst/>
                <a:latin typeface="+mn-lt"/>
                <a:ea typeface="+mn-ea"/>
                <a:cs typeface="+mn-cs"/>
              </a:rPr>
              <a:t> slightly.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a:p>
        </p:txBody>
      </p:sp>
    </p:spTree>
    <p:extLst>
      <p:ext uri="{BB962C8B-B14F-4D97-AF65-F5344CB8AC3E}">
        <p14:creationId xmlns:p14="http://schemas.microsoft.com/office/powerpoint/2010/main" val="1884240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White,</a:t>
            </a:r>
            <a:r>
              <a:rPr lang="en-US" sz="1200" kern="1200" baseline="0" dirty="0" smtClean="0">
                <a:solidFill>
                  <a:schemeClr val="tx1"/>
                </a:solidFill>
                <a:effectLst/>
                <a:latin typeface="+mn-lt"/>
                <a:ea typeface="+mn-ea"/>
                <a:cs typeface="+mn-cs"/>
              </a:rPr>
              <a:t> non-Hispanic residents </a:t>
            </a:r>
            <a:r>
              <a:rPr lang="en-US" sz="1200" kern="1200" dirty="0" smtClean="0">
                <a:solidFill>
                  <a:schemeClr val="tx1"/>
                </a:solidFill>
                <a:effectLst/>
                <a:latin typeface="+mn-lt"/>
                <a:ea typeface="+mn-ea"/>
                <a:cs typeface="+mn-cs"/>
              </a:rPr>
              <a:t>reported diagnosed depression, most frequently.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Diagnosed depression was reported more frequently by Men than by Women.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a:p>
        </p:txBody>
      </p:sp>
    </p:spTree>
    <p:extLst>
      <p:ext uri="{BB962C8B-B14F-4D97-AF65-F5344CB8AC3E}">
        <p14:creationId xmlns:p14="http://schemas.microsoft.com/office/powerpoint/2010/main" val="19027094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lowest number of children receiving Special Ed services of the NJ counties in 2018.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Yes</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Charter schools were included in the county of registered address.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a:p>
        </p:txBody>
      </p:sp>
    </p:spTree>
    <p:extLst>
      <p:ext uri="{BB962C8B-B14F-4D97-AF65-F5344CB8AC3E}">
        <p14:creationId xmlns:p14="http://schemas.microsoft.com/office/powerpoint/2010/main" val="15651144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2017 and 2018, the county’s percentage of children receiving Special Education services are above the state average.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2017 NJ Average=17.6%</a:t>
            </a:r>
          </a:p>
          <a:p>
            <a:r>
              <a:rPr lang="en-US" sz="1200" kern="1200" dirty="0" smtClean="0">
                <a:solidFill>
                  <a:schemeClr val="tx1"/>
                </a:solidFill>
                <a:effectLst/>
                <a:latin typeface="+mn-lt"/>
                <a:ea typeface="+mn-ea"/>
                <a:cs typeface="+mn-cs"/>
              </a:rPr>
              <a:t>2018 NJ Average=17.9%</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Yes</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Charter schools were included in the county of registered address.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a:p>
        </p:txBody>
      </p:sp>
    </p:spTree>
    <p:extLst>
      <p:ext uri="{BB962C8B-B14F-4D97-AF65-F5344CB8AC3E}">
        <p14:creationId xmlns:p14="http://schemas.microsoft.com/office/powerpoint/2010/main" val="16082347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lowest number of children receiving Special Ed services of the NJ counties.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a:p>
        </p:txBody>
      </p:sp>
    </p:spTree>
    <p:extLst>
      <p:ext uri="{BB962C8B-B14F-4D97-AF65-F5344CB8AC3E}">
        <p14:creationId xmlns:p14="http://schemas.microsoft.com/office/powerpoint/2010/main" val="9675170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Did not include individual counselors. Is not an exhaustive list.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Sources include:</a:t>
            </a:r>
            <a:endParaRPr lang="en-US" sz="1200" kern="1200" dirty="0" smtClean="0">
              <a:solidFill>
                <a:schemeClr val="tx1"/>
              </a:solidFill>
              <a:effectLst/>
              <a:latin typeface="+mn-lt"/>
              <a:ea typeface="+mn-ea"/>
              <a:cs typeface="+mn-cs"/>
            </a:endParaRPr>
          </a:p>
          <a:p>
            <a:pPr defTabSz="904046">
              <a:defRPr/>
            </a:pPr>
            <a:r>
              <a:rPr lang="en-US" dirty="0" smtClean="0"/>
              <a:t>16.1. Multiple sources identified: </a:t>
            </a:r>
          </a:p>
          <a:p>
            <a:pPr defTabSz="904046">
              <a:defRPr/>
            </a:pPr>
            <a:r>
              <a:rPr lang="en-US" dirty="0" smtClean="0">
                <a:hlinkClick r:id="rId3"/>
              </a:rPr>
              <a:t>https://www.capeatlanticresourcenet.org/</a:t>
            </a:r>
            <a:endParaRPr lang="en-US" dirty="0" smtClean="0"/>
          </a:p>
          <a:p>
            <a:pPr defTabSz="904046">
              <a:defRPr/>
            </a:pPr>
            <a:r>
              <a:rPr lang="en-US" dirty="0" smtClean="0">
                <a:hlinkClick r:id="rId4"/>
              </a:rPr>
              <a:t>http://www.jfsatlantic.org/</a:t>
            </a:r>
            <a:endParaRPr lang="en-US" dirty="0" smtClean="0"/>
          </a:p>
          <a:p>
            <a:pPr defTabSz="904046">
              <a:defRPr/>
            </a:pPr>
            <a:r>
              <a:rPr lang="en-US" dirty="0" smtClean="0">
                <a:hlinkClick r:id="rId5"/>
              </a:rPr>
              <a:t>https://www.centerffs.org/counties/atlantic-county</a:t>
            </a:r>
            <a:endParaRPr lang="en-US" dirty="0" smtClean="0"/>
          </a:p>
          <a:p>
            <a:pPr defTabSz="904046">
              <a:defRPr/>
            </a:pPr>
            <a:r>
              <a:rPr lang="en-US" dirty="0" smtClean="0">
                <a:hlinkClick r:id="rId6"/>
              </a:rPr>
              <a:t>https://thearcatlantic.org/services/</a:t>
            </a:r>
            <a:endParaRPr lang="en-US" dirty="0" smtClean="0"/>
          </a:p>
          <a:p>
            <a:pPr defTabSz="904046">
              <a:defRPr/>
            </a:pPr>
            <a:r>
              <a:rPr lang="en-US" dirty="0" smtClean="0">
                <a:hlinkClick r:id="rId7"/>
              </a:rPr>
              <a:t>http://mhaac.info/family-support-services.html</a:t>
            </a:r>
            <a:endParaRPr lang="en-US" dirty="0" smtClean="0"/>
          </a:p>
          <a:p>
            <a:pPr defTabSz="904046">
              <a:defRPr/>
            </a:pPr>
            <a:r>
              <a:rPr lang="en-US" dirty="0" smtClean="0">
                <a:hlinkClick r:id="rId8"/>
              </a:rPr>
              <a:t>https://www.hcdnnj.org/assets/documents/atlantic%20co%20resource%20guide.pdf</a:t>
            </a:r>
            <a:endParaRPr lang="en-US" dirty="0" smtClean="0"/>
          </a:p>
          <a:p>
            <a:pPr defTabSz="904046">
              <a:defRPr/>
            </a:pPr>
            <a:endParaRPr lang="en-US" dirty="0" smtClean="0"/>
          </a:p>
          <a:p>
            <a:pPr defTabSz="904046">
              <a:defRPr/>
            </a:pPr>
            <a:r>
              <a:rPr lang="en-US" dirty="0" smtClean="0"/>
              <a:t>16.2. </a:t>
            </a:r>
            <a:r>
              <a:rPr lang="en-US" dirty="0" smtClean="0">
                <a:hlinkClick r:id="rId9"/>
              </a:rPr>
              <a:t>https://www.probononj.org/ProviderDirectory.aspx</a:t>
            </a:r>
            <a:endParaRPr lang="en-US" dirty="0" smtClean="0"/>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90</a:t>
            </a:fld>
            <a:endParaRPr lang="en-US"/>
          </a:p>
        </p:txBody>
      </p:sp>
    </p:spTree>
    <p:extLst>
      <p:ext uri="{BB962C8B-B14F-4D97-AF65-F5344CB8AC3E}">
        <p14:creationId xmlns:p14="http://schemas.microsoft.com/office/powerpoint/2010/main" val="114061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Cape May Point and Upper Township have the highest proportions of foreign-born residents.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a:p>
        </p:txBody>
      </p:sp>
    </p:spTree>
    <p:extLst>
      <p:ext uri="{BB962C8B-B14F-4D97-AF65-F5344CB8AC3E}">
        <p14:creationId xmlns:p14="http://schemas.microsoft.com/office/powerpoint/2010/main" val="3375214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proportion of residents who speak English ONLY is higher than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who speaks English ONLY has slightly increased over the 5 years for which we have data.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1.9.</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a:p>
        </p:txBody>
      </p:sp>
    </p:spTree>
    <p:extLst>
      <p:ext uri="{BB962C8B-B14F-4D97-AF65-F5344CB8AC3E}">
        <p14:creationId xmlns:p14="http://schemas.microsoft.com/office/powerpoint/2010/main" val="1260914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Wildwood City has the lowest proportion of residents who speak English-only, while Stone</a:t>
            </a:r>
            <a:r>
              <a:rPr lang="en-US" sz="1200" kern="1200" baseline="0" dirty="0" smtClean="0">
                <a:solidFill>
                  <a:schemeClr val="tx1"/>
                </a:solidFill>
                <a:effectLst/>
                <a:latin typeface="+mn-lt"/>
                <a:ea typeface="+mn-ea"/>
                <a:cs typeface="+mn-cs"/>
              </a:rPr>
              <a:t> Harbor</a:t>
            </a:r>
            <a:r>
              <a:rPr lang="en-US" sz="1200" kern="1200" dirty="0" smtClean="0">
                <a:solidFill>
                  <a:schemeClr val="tx1"/>
                </a:solidFill>
                <a:effectLst/>
                <a:latin typeface="+mn-lt"/>
                <a:ea typeface="+mn-ea"/>
                <a:cs typeface="+mn-cs"/>
              </a:rPr>
              <a:t> has the highest proportion of residents who speak English-only.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variation of language in this county, municipalities are organized by highest, midrange, and lowest percentages of English-only language speakers.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a:p>
        </p:txBody>
      </p:sp>
    </p:spTree>
    <p:extLst>
      <p:ext uri="{BB962C8B-B14F-4D97-AF65-F5344CB8AC3E}">
        <p14:creationId xmlns:p14="http://schemas.microsoft.com/office/powerpoint/2010/main" val="2914603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8.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1.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8" name="TextBox 7">
            <a:extLst>
              <a:ext uri="{FF2B5EF4-FFF2-40B4-BE49-F238E27FC236}">
                <a16:creationId xmlns:a16="http://schemas.microsoft.com/office/drawing/2014/main" id="{4FC3502E-998F-4187-BA0A-B415E6C52E45}"/>
              </a:ext>
            </a:extLst>
          </p:cNvPr>
          <p:cNvSpPr txBox="1"/>
          <p:nvPr userDrawn="1"/>
        </p:nvSpPr>
        <p:spPr>
          <a:xfrm>
            <a:off x="-165100" y="5638800"/>
            <a:ext cx="3454400" cy="954107"/>
          </a:xfrm>
          <a:prstGeom prst="rect">
            <a:avLst/>
          </a:prstGeom>
          <a:noFill/>
        </p:spPr>
        <p:txBody>
          <a:bodyPr wrap="square" rtlCol="0">
            <a:spAutoFit/>
          </a:bodyPr>
          <a:lstStyle/>
          <a:p>
            <a:pPr algn="ctr"/>
            <a:r>
              <a:rPr lang="en-US" sz="3200" b="0" dirty="0" smtClean="0">
                <a:solidFill>
                  <a:schemeClr val="bg1"/>
                </a:solidFill>
                <a:latin typeface="Franklin Gothic Demi" panose="020B0703020102020204" pitchFamily="34" charset="0"/>
              </a:rPr>
              <a:t>Cape</a:t>
            </a:r>
            <a:r>
              <a:rPr lang="en-US" sz="3200" b="0" baseline="0" dirty="0" smtClean="0">
                <a:solidFill>
                  <a:schemeClr val="bg1"/>
                </a:solidFill>
                <a:latin typeface="Franklin Gothic Demi" panose="020B0703020102020204" pitchFamily="34" charset="0"/>
              </a:rPr>
              <a:t> May County</a:t>
            </a:r>
            <a:endParaRPr lang="en-US" sz="3200" b="0" dirty="0" smtClean="0">
              <a:solidFill>
                <a:schemeClr val="bg1"/>
              </a:solidFill>
              <a:latin typeface="Franklin Gothic Demi" panose="020B0703020102020204" pitchFamily="34" charset="0"/>
            </a:endParaRPr>
          </a:p>
          <a:p>
            <a:pPr algn="ctr"/>
            <a:r>
              <a:rPr lang="en-US" sz="2400" b="0" dirty="0" smtClean="0">
                <a:solidFill>
                  <a:schemeClr val="bg1"/>
                </a:solidFill>
                <a:latin typeface="Franklin Gothic Demi" panose="020B0703020102020204" pitchFamily="34" charset="0"/>
              </a:rPr>
              <a:t>New </a:t>
            </a:r>
            <a:r>
              <a:rPr lang="en-US" sz="2400" b="0" dirty="0">
                <a:solidFill>
                  <a:schemeClr val="bg1"/>
                </a:solidFill>
                <a:latin typeface="Franklin Gothic Demi" panose="020B0703020102020204" pitchFamily="34" charset="0"/>
              </a:rPr>
              <a:t>Jersey</a:t>
            </a:r>
          </a:p>
        </p:txBody>
      </p:sp>
    </p:spTree>
    <p:extLst>
      <p:ext uri="{BB962C8B-B14F-4D97-AF65-F5344CB8AC3E}">
        <p14:creationId xmlns:p14="http://schemas.microsoft.com/office/powerpoint/2010/main" val="297001868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Rectangle 3">
            <a:extLst>
              <a:ext uri="{FF2B5EF4-FFF2-40B4-BE49-F238E27FC236}">
                <a16:creationId xmlns:a16="http://schemas.microsoft.com/office/drawing/2014/main" id="{A832EAD1-8823-4F78-A97A-6A1CEB1B4BF1}"/>
              </a:ext>
            </a:extLst>
          </p:cNvPr>
          <p:cNvSpPr/>
          <p:nvPr userDrawn="1"/>
        </p:nvSpPr>
        <p:spPr>
          <a:xfrm>
            <a:off x="3246120" y="228600"/>
            <a:ext cx="4572000" cy="6400800"/>
          </a:xfrm>
          <a:prstGeom prst="rect">
            <a:avLst/>
          </a:prstGeom>
        </p:spPr>
        <p:txBody>
          <a:bodyPr wrap="square">
            <a:noAutofit/>
          </a:bodyPr>
          <a:lstStyle/>
          <a:p>
            <a:r>
              <a:rPr lang="en-US" spc="-50" dirty="0">
                <a:latin typeface="Franklin Gothic Medium" panose="020B0603020102020204" pitchFamily="34" charset="0"/>
              </a:rPr>
              <a:t>16.1. Support for Families including Kinship</a:t>
            </a:r>
          </a:p>
          <a:p>
            <a:pPr lvl="1"/>
            <a:endParaRPr lang="en-US" sz="1100" dirty="0">
              <a:latin typeface="Franklin Gothic Medium" panose="020B0603020102020204" pitchFamily="34" charset="0"/>
            </a:endParaRPr>
          </a:p>
        </p:txBody>
      </p:sp>
      <p:sp>
        <p:nvSpPr>
          <p:cNvPr id="6" name="Rectangle 5">
            <a:extLst>
              <a:ext uri="{FF2B5EF4-FFF2-40B4-BE49-F238E27FC236}">
                <a16:creationId xmlns:a16="http://schemas.microsoft.com/office/drawing/2014/main" id="{D2972177-29B4-4859-B354-1D69B288A972}"/>
              </a:ext>
            </a:extLst>
          </p:cNvPr>
          <p:cNvSpPr/>
          <p:nvPr userDrawn="1"/>
        </p:nvSpPr>
        <p:spPr>
          <a:xfrm>
            <a:off x="8001000" y="182880"/>
            <a:ext cx="3886200" cy="822960"/>
          </a:xfrm>
          <a:prstGeom prst="rect">
            <a:avLst/>
          </a:prstGeom>
        </p:spPr>
        <p:txBody>
          <a:bodyPr anchor="t" anchorCtr="0">
            <a:noAutofit/>
          </a:bodyPr>
          <a:lstStyle/>
          <a:p>
            <a:r>
              <a:rPr lang="en-US" spc="-50" dirty="0">
                <a:latin typeface="Franklin Gothic Medium" panose="020B0603020102020204" pitchFamily="34" charset="0"/>
              </a:rPr>
              <a:t>16.2. Pro Bono Legal/Advocacy services</a:t>
            </a:r>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pic>
        <p:nvPicPr>
          <p:cNvPr id="9" name="Picture 8" descr="Image result for cape may county nj map"/>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636" y="0"/>
            <a:ext cx="771525" cy="1044357"/>
          </a:xfrm>
          <a:prstGeom prst="rect">
            <a:avLst/>
          </a:prstGeom>
          <a:noFill/>
          <a:ln>
            <a:noFill/>
          </a:ln>
        </p:spPr>
      </p:pic>
      <p:sp>
        <p:nvSpPr>
          <p:cNvPr id="10" name="TextBox 9"/>
          <p:cNvSpPr txBox="1"/>
          <p:nvPr userDrawn="1"/>
        </p:nvSpPr>
        <p:spPr>
          <a:xfrm>
            <a:off x="684067" y="522178"/>
            <a:ext cx="1251239" cy="523220"/>
          </a:xfrm>
          <a:prstGeom prst="rect">
            <a:avLst/>
          </a:prstGeom>
          <a:noFill/>
        </p:spPr>
        <p:txBody>
          <a:bodyPr wrap="square" rtlCol="0">
            <a:spAutoFit/>
          </a:bodyPr>
          <a:lstStyle/>
          <a:p>
            <a:r>
              <a:rPr lang="en-US" sz="1400" b="1" dirty="0" smtClean="0"/>
              <a:t>Cape May County</a:t>
            </a:r>
            <a:endParaRPr lang="en-US" sz="1400" b="1" dirty="0"/>
          </a:p>
        </p:txBody>
      </p:sp>
    </p:spTree>
    <p:extLst>
      <p:ext uri="{BB962C8B-B14F-4D97-AF65-F5344CB8AC3E}">
        <p14:creationId xmlns:p14="http://schemas.microsoft.com/office/powerpoint/2010/main" val="282820371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7" name="Picture 6" descr="Image result for cape may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11460" y="914400"/>
            <a:ext cx="933450" cy="1400175"/>
          </a:xfrm>
          <a:prstGeom prst="rect">
            <a:avLst/>
          </a:prstGeom>
          <a:noFill/>
          <a:ln>
            <a:noFill/>
          </a:ln>
        </p:spPr>
      </p:pic>
    </p:spTree>
    <p:extLst>
      <p:ext uri="{BB962C8B-B14F-4D97-AF65-F5344CB8AC3E}">
        <p14:creationId xmlns:p14="http://schemas.microsoft.com/office/powerpoint/2010/main" val="377924465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2" name="Picture 1">
            <a:extLst>
              <a:ext uri="{FF2B5EF4-FFF2-40B4-BE49-F238E27FC236}">
                <a16:creationId xmlns:a16="http://schemas.microsoft.com/office/drawing/2014/main" id="{CB45EDF9-4D1A-43F3-8EA0-8157261630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0"/>
            <a:ext cx="12192000" cy="6857999"/>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761844" y="4593707"/>
            <a:ext cx="2903598" cy="1200329"/>
          </a:xfrm>
          <a:prstGeom prst="rect">
            <a:avLst/>
          </a:prstGeom>
          <a:noFill/>
        </p:spPr>
        <p:txBody>
          <a:bodyPr wrap="square" rtlCol="0">
            <a:spAutoFit/>
          </a:bodyPr>
          <a:lstStyle/>
          <a:p>
            <a:r>
              <a:rPr lang="en-US" sz="7200" b="1" dirty="0">
                <a:latin typeface="Franklin Gothic Medium Cond" panose="020B0606030402020204" pitchFamily="34" charset="0"/>
              </a:rPr>
              <a:t>Poverty</a:t>
            </a:r>
          </a:p>
        </p:txBody>
      </p:sp>
      <p:pic>
        <p:nvPicPr>
          <p:cNvPr id="8" name="Picture 7" descr="Image result for cape may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443642" y="4493783"/>
            <a:ext cx="933450" cy="1400175"/>
          </a:xfrm>
          <a:prstGeom prst="rect">
            <a:avLst/>
          </a:prstGeom>
          <a:noFill/>
          <a:ln>
            <a:noFill/>
          </a:ln>
        </p:spPr>
      </p:pic>
    </p:spTree>
    <p:extLst>
      <p:ext uri="{BB962C8B-B14F-4D97-AF65-F5344CB8AC3E}">
        <p14:creationId xmlns:p14="http://schemas.microsoft.com/office/powerpoint/2010/main" val="26951318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a:latin typeface="Franklin Gothic Medium Cond" panose="020B0606030402020204" pitchFamily="34" charset="0"/>
                </a:rPr>
                <a:t>Cost of Living</a:t>
              </a:r>
            </a:p>
          </p:txBody>
        </p:sp>
      </p:grpSp>
      <p:pic>
        <p:nvPicPr>
          <p:cNvPr id="7" name="Picture 6" descr="Image result for cape may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43000" y="531384"/>
            <a:ext cx="933450" cy="1400175"/>
          </a:xfrm>
          <a:prstGeom prst="rect">
            <a:avLst/>
          </a:prstGeom>
          <a:noFill/>
          <a:ln>
            <a:noFill/>
          </a:ln>
        </p:spPr>
      </p:pic>
    </p:spTree>
    <p:extLst>
      <p:ext uri="{BB962C8B-B14F-4D97-AF65-F5344CB8AC3E}">
        <p14:creationId xmlns:p14="http://schemas.microsoft.com/office/powerpoint/2010/main" val="40323899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7" name="Picture 6" descr="Image result for cape may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4449" y="504825"/>
            <a:ext cx="933450" cy="1400175"/>
          </a:xfrm>
          <a:prstGeom prst="rect">
            <a:avLst/>
          </a:prstGeom>
          <a:noFill/>
          <a:ln>
            <a:noFill/>
          </a:ln>
        </p:spPr>
      </p:pic>
    </p:spTree>
    <p:extLst>
      <p:ext uri="{BB962C8B-B14F-4D97-AF65-F5344CB8AC3E}">
        <p14:creationId xmlns:p14="http://schemas.microsoft.com/office/powerpoint/2010/main" val="424237600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descr="Image result for cape may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206875" y="2728911"/>
            <a:ext cx="933450" cy="1400175"/>
          </a:xfrm>
          <a:prstGeom prst="rect">
            <a:avLst/>
          </a:prstGeom>
          <a:noFill/>
          <a:ln>
            <a:noFill/>
          </a:ln>
        </p:spPr>
      </p:pic>
    </p:spTree>
    <p:extLst>
      <p:ext uri="{BB962C8B-B14F-4D97-AF65-F5344CB8AC3E}">
        <p14:creationId xmlns:p14="http://schemas.microsoft.com/office/powerpoint/2010/main" val="254901003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6" name="Picture 5" descr="Image result for cape may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8147" y="577735"/>
            <a:ext cx="933450" cy="1400175"/>
          </a:xfrm>
          <a:prstGeom prst="rect">
            <a:avLst/>
          </a:prstGeom>
          <a:noFill/>
          <a:ln>
            <a:noFill/>
          </a:ln>
        </p:spPr>
      </p:pic>
    </p:spTree>
    <p:extLst>
      <p:ext uri="{BB962C8B-B14F-4D97-AF65-F5344CB8AC3E}">
        <p14:creationId xmlns:p14="http://schemas.microsoft.com/office/powerpoint/2010/main" val="117642529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descr="Image result for cape may county nj map"/>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3797" y="404336"/>
            <a:ext cx="933450" cy="1400175"/>
          </a:xfrm>
          <a:prstGeom prst="rect">
            <a:avLst/>
          </a:prstGeom>
          <a:noFill/>
          <a:ln>
            <a:noFill/>
          </a:ln>
        </p:spPr>
      </p:pic>
    </p:spTree>
    <p:extLst>
      <p:ext uri="{BB962C8B-B14F-4D97-AF65-F5344CB8AC3E}">
        <p14:creationId xmlns:p14="http://schemas.microsoft.com/office/powerpoint/2010/main" val="2562724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6" name="Picture 5" descr="Image result for cape may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75994" y="4950983"/>
            <a:ext cx="933450" cy="1400175"/>
          </a:xfrm>
          <a:prstGeom prst="rect">
            <a:avLst/>
          </a:prstGeom>
          <a:noFill/>
          <a:ln>
            <a:noFill/>
          </a:ln>
        </p:spPr>
      </p:pic>
    </p:spTree>
    <p:extLst>
      <p:ext uri="{BB962C8B-B14F-4D97-AF65-F5344CB8AC3E}">
        <p14:creationId xmlns:p14="http://schemas.microsoft.com/office/powerpoint/2010/main" val="172821423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descr="Image result for cape may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15723" y="4819666"/>
            <a:ext cx="933450" cy="1400175"/>
          </a:xfrm>
          <a:prstGeom prst="rect">
            <a:avLst/>
          </a:prstGeom>
          <a:noFill/>
          <a:ln>
            <a:noFill/>
          </a:ln>
        </p:spPr>
      </p:pic>
    </p:spTree>
    <p:extLst>
      <p:ext uri="{BB962C8B-B14F-4D97-AF65-F5344CB8AC3E}">
        <p14:creationId xmlns:p14="http://schemas.microsoft.com/office/powerpoint/2010/main" val="21303533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93702"/>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Service Needs</a:t>
            </a:r>
            <a:endParaRPr lang="en-US" b="1" dirty="0"/>
          </a:p>
          <a:p>
            <a:pPr lvl="1"/>
            <a:endParaRPr lang="en-US" sz="1200" b="1" dirty="0">
              <a:solidFill>
                <a:srgbClr val="000000"/>
              </a:solidFill>
            </a:endParaRPr>
          </a:p>
          <a:p>
            <a:r>
              <a:rPr lang="en-US" sz="1400" b="1" dirty="0">
                <a:solidFill>
                  <a:srgbClr val="C00000"/>
                </a:solidFill>
              </a:rPr>
              <a:t>Demographics: 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a:t>
            </a:r>
            <a:endParaRPr lang="en-US" sz="1200" b="1" dirty="0">
              <a:cs typeface="Calibri"/>
            </a:endParaRPr>
          </a:p>
          <a:p>
            <a:pPr lvl="1"/>
            <a:r>
              <a:rPr lang="en-US" sz="1200" dirty="0"/>
              <a:t>1.3: </a:t>
            </a:r>
            <a:r>
              <a:rPr lang="en-US" sz="1200" b="1" dirty="0"/>
              <a:t>Illustration of diversity by municipality (%)</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Demographics: Nativity </a:t>
            </a:r>
            <a:endParaRPr lang="en-US" sz="1400" b="1" dirty="0">
              <a:solidFill>
                <a:srgbClr val="C00000"/>
              </a:solidFill>
              <a:cs typeface="Calibri"/>
            </a:endParaRPr>
          </a:p>
          <a:p>
            <a:pPr lvl="1"/>
            <a:r>
              <a:rPr lang="en-US" sz="1200" dirty="0"/>
              <a:t>1.4: </a:t>
            </a:r>
            <a:r>
              <a:rPr lang="en-US" sz="1200" b="1" dirty="0"/>
              <a:t>Population (%) foreign-born in NJ (by county)</a:t>
            </a:r>
            <a:endParaRPr lang="en-US" sz="1200" b="1" dirty="0">
              <a:cs typeface="Calibri"/>
            </a:endParaRPr>
          </a:p>
          <a:p>
            <a:pPr lvl="1"/>
            <a:r>
              <a:rPr lang="en-US" sz="1200" dirty="0"/>
              <a:t>1.5: </a:t>
            </a:r>
            <a:r>
              <a:rPr lang="en-US" sz="1200" b="1" dirty="0"/>
              <a:t>Population (%) foreign-born over time </a:t>
            </a:r>
            <a:endParaRPr lang="en-US" sz="1200" b="1" dirty="0">
              <a:cs typeface="Calibri"/>
            </a:endParaRPr>
          </a:p>
          <a:p>
            <a:pPr lvl="1"/>
            <a:r>
              <a:rPr lang="en-US" sz="1200" dirty="0"/>
              <a:t>1.6: </a:t>
            </a:r>
            <a:r>
              <a:rPr lang="en-US" sz="1200" b="1" dirty="0"/>
              <a:t>Population (%) foreign-born by municipality</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Demographics: Language </a:t>
            </a:r>
            <a:endParaRPr lang="en-US" sz="1400" b="1" dirty="0">
              <a:solidFill>
                <a:srgbClr val="C00000"/>
              </a:solidFill>
              <a:cs typeface="Calibri"/>
            </a:endParaRPr>
          </a:p>
          <a:p>
            <a:pPr lvl="1"/>
            <a:r>
              <a:rPr lang="en-US" sz="1200" dirty="0"/>
              <a:t>1.7: </a:t>
            </a:r>
            <a:r>
              <a:rPr lang="en-US" sz="1200" b="1" dirty="0"/>
              <a:t>Population (%) English-only speakers in NJ (by county)</a:t>
            </a:r>
            <a:endParaRPr lang="en-US" sz="1200" b="1" dirty="0">
              <a:cs typeface="Calibri"/>
            </a:endParaRPr>
          </a:p>
          <a:p>
            <a:pPr lvl="1"/>
            <a:r>
              <a:rPr lang="en-US" sz="1200" dirty="0"/>
              <a:t>1.8: </a:t>
            </a:r>
            <a:r>
              <a:rPr lang="en-US" sz="1200" b="1" dirty="0"/>
              <a:t>Population (%) English-only speakers over time</a:t>
            </a:r>
            <a:endParaRPr lang="en-US" sz="1200" b="1" dirty="0">
              <a:cs typeface="Calibri"/>
            </a:endParaRPr>
          </a:p>
          <a:p>
            <a:pPr lvl="1"/>
            <a:r>
              <a:rPr lang="en-US" sz="1200" dirty="0"/>
              <a:t>1.9: </a:t>
            </a:r>
            <a:r>
              <a:rPr lang="en-US" sz="1200" b="1" dirty="0"/>
              <a:t>Population (%) English-only speakers by municipality</a:t>
            </a:r>
            <a:endParaRPr lang="en-US" sz="1200" b="1" dirty="0">
              <a:cs typeface="Calibri"/>
            </a:endParaRPr>
          </a:p>
          <a:p>
            <a:endParaRPr lang="en-US" sz="1300" b="1" dirty="0">
              <a:solidFill>
                <a:schemeClr val="accent1">
                  <a:lumMod val="75000"/>
                </a:schemeClr>
              </a:solidFill>
            </a:endParaRPr>
          </a:p>
          <a:p>
            <a:r>
              <a:rPr lang="en-US" sz="1400" b="1" dirty="0">
                <a:solidFill>
                  <a:srgbClr val="C00000"/>
                </a:solidFill>
              </a:rPr>
              <a:t>Demographics: 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(by county)</a:t>
            </a:r>
            <a:endParaRPr lang="en-US" sz="1200" b="1" dirty="0">
              <a:cs typeface="Calibri"/>
            </a:endParaRPr>
          </a:p>
          <a:p>
            <a:pPr lvl="1"/>
            <a:r>
              <a:rPr lang="en-US" sz="1200" dirty="0"/>
              <a:t>1.12: </a:t>
            </a:r>
            <a:r>
              <a:rPr lang="en-US" sz="1200" b="1" dirty="0"/>
              <a:t>Children (%) per age category by municipality</a:t>
            </a:r>
            <a:endParaRPr lang="en-US" sz="1200" b="1" dirty="0">
              <a:cs typeface="Calibri"/>
            </a:endParaRPr>
          </a:p>
          <a:p>
            <a:pPr lvl="1"/>
            <a:r>
              <a:rPr lang="en-US" sz="1200" dirty="0"/>
              <a:t>1.13</a:t>
            </a:r>
            <a:r>
              <a:rPr lang="en-US" sz="1200" b="1" dirty="0"/>
              <a:t>:  Children (#)  in the care of CP&amp;P – in and out-of-home placements</a:t>
            </a:r>
            <a:endParaRPr lang="en-US" sz="1200" b="1" dirty="0">
              <a:cs typeface="Calibri"/>
            </a:endParaRPr>
          </a:p>
          <a:p>
            <a:pPr lvl="1"/>
            <a:r>
              <a:rPr lang="en-US" sz="1200" dirty="0"/>
              <a:t>1.14</a:t>
            </a:r>
            <a:r>
              <a:rPr lang="en-US" sz="1200" b="1" dirty="0"/>
              <a:t>:  Children (#) in CP&amp;P out-of-home placement – kin and non-kin placements</a:t>
            </a:r>
            <a:endParaRPr lang="en-US" sz="1200" b="1" dirty="0">
              <a:cs typeface="Calibri"/>
            </a:endParaRPr>
          </a:p>
        </p:txBody>
      </p:sp>
      <p:pic>
        <p:nvPicPr>
          <p:cNvPr id="7" name="Picture 6" descr="Image result for cape may county nj map"/>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636" y="0"/>
            <a:ext cx="771525" cy="1044357"/>
          </a:xfrm>
          <a:prstGeom prst="rect">
            <a:avLst/>
          </a:prstGeom>
          <a:noFill/>
          <a:ln>
            <a:noFill/>
          </a:ln>
        </p:spPr>
      </p:pic>
      <p:sp>
        <p:nvSpPr>
          <p:cNvPr id="3" name="TextBox 2"/>
          <p:cNvSpPr txBox="1"/>
          <p:nvPr userDrawn="1"/>
        </p:nvSpPr>
        <p:spPr>
          <a:xfrm>
            <a:off x="684067" y="522178"/>
            <a:ext cx="1251239" cy="523220"/>
          </a:xfrm>
          <a:prstGeom prst="rect">
            <a:avLst/>
          </a:prstGeom>
          <a:noFill/>
        </p:spPr>
        <p:txBody>
          <a:bodyPr wrap="square" rtlCol="0">
            <a:spAutoFit/>
          </a:bodyPr>
          <a:lstStyle/>
          <a:p>
            <a:r>
              <a:rPr lang="en-US" sz="1400" b="1" dirty="0" smtClean="0"/>
              <a:t>Cape May County</a:t>
            </a:r>
            <a:endParaRPr lang="en-US" sz="1400" b="1" dirty="0"/>
          </a:p>
        </p:txBody>
      </p:sp>
    </p:spTree>
    <p:extLst>
      <p:ext uri="{BB962C8B-B14F-4D97-AF65-F5344CB8AC3E}">
        <p14:creationId xmlns:p14="http://schemas.microsoft.com/office/powerpoint/2010/main" val="12371191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rgbClr val="FF0000"/>
                </a:solidFill>
                <a:latin typeface="Franklin Gothic Medium Cond"/>
              </a:rPr>
              <a:t>(HSAC Basic Needs Assessment Category)</a:t>
            </a:r>
            <a:endParaRPr lang="en-US" sz="150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5281868" y="994764"/>
            <a:ext cx="2903598" cy="769441"/>
          </a:xfrm>
          <a:prstGeom prst="rect">
            <a:avLst/>
          </a:prstGeom>
          <a:noFill/>
        </p:spPr>
        <p:txBody>
          <a:bodyPr wrap="square" rtlCol="0">
            <a:spAutoFit/>
          </a:bodyPr>
          <a:lstStyle/>
          <a:p>
            <a:r>
              <a:rPr lang="en-US" sz="4400" b="1" dirty="0">
                <a:latin typeface="Franklin Gothic Medium Cond" panose="020B0606030402020204" pitchFamily="34" charset="0"/>
              </a:rPr>
              <a:t>Employment</a:t>
            </a: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descr="Image result for cape may county nj map"/>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078461" y="455184"/>
            <a:ext cx="933450" cy="1400175"/>
          </a:xfrm>
          <a:prstGeom prst="rect">
            <a:avLst/>
          </a:prstGeom>
          <a:noFill/>
          <a:ln>
            <a:noFill/>
          </a:ln>
        </p:spPr>
      </p:pic>
    </p:spTree>
    <p:extLst>
      <p:ext uri="{BB962C8B-B14F-4D97-AF65-F5344CB8AC3E}">
        <p14:creationId xmlns:p14="http://schemas.microsoft.com/office/powerpoint/2010/main" val="324902771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811248" y="772850"/>
            <a:ext cx="1928731" cy="1077218"/>
          </a:xfrm>
          <a:prstGeom prst="rect">
            <a:avLst/>
          </a:prstGeom>
          <a:noFill/>
        </p:spPr>
        <p:txBody>
          <a:bodyPr wrap="square" rtlCol="0">
            <a:spAutoFit/>
          </a:bodyPr>
          <a:lstStyle/>
          <a:p>
            <a:r>
              <a:rPr lang="en-US" sz="3200" b="1" dirty="0">
                <a:latin typeface="Franklin Gothic Medium Cond" panose="020B0606030402020204" pitchFamily="34" charset="0"/>
              </a:rPr>
              <a:t>Community Safety</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descr="Image result for cape may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780144" y="315639"/>
            <a:ext cx="933450" cy="1400175"/>
          </a:xfrm>
          <a:prstGeom prst="rect">
            <a:avLst/>
          </a:prstGeom>
          <a:noFill/>
          <a:ln>
            <a:noFill/>
          </a:ln>
        </p:spPr>
      </p:pic>
    </p:spTree>
    <p:extLst>
      <p:ext uri="{BB962C8B-B14F-4D97-AF65-F5344CB8AC3E}">
        <p14:creationId xmlns:p14="http://schemas.microsoft.com/office/powerpoint/2010/main" val="236337049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sp>
        <p:nvSpPr>
          <p:cNvPr id="11" name="TextBox 10">
            <a:extLst>
              <a:ext uri="{FF2B5EF4-FFF2-40B4-BE49-F238E27FC236}">
                <a16:creationId xmlns:a16="http://schemas.microsoft.com/office/drawing/2014/main" id="{4A4B456B-58D3-46EE-A8F9-BA110B4ED4BE}"/>
              </a:ext>
            </a:extLst>
          </p:cNvPr>
          <p:cNvSpPr txBox="1"/>
          <p:nvPr userDrawn="1"/>
        </p:nvSpPr>
        <p:spPr>
          <a:xfrm>
            <a:off x="8153401" y="1965437"/>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descr="Image result for cape may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743294" y="450962"/>
            <a:ext cx="933450" cy="1400175"/>
          </a:xfrm>
          <a:prstGeom prst="rect">
            <a:avLst/>
          </a:prstGeom>
          <a:noFill/>
          <a:ln>
            <a:noFill/>
          </a:ln>
        </p:spPr>
      </p:pic>
    </p:spTree>
    <p:extLst>
      <p:ext uri="{BB962C8B-B14F-4D97-AF65-F5344CB8AC3E}">
        <p14:creationId xmlns:p14="http://schemas.microsoft.com/office/powerpoint/2010/main" val="365320107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008883" y="2320161"/>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descr="Image result for cape may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497906" y="818514"/>
            <a:ext cx="933450" cy="1400175"/>
          </a:xfrm>
          <a:prstGeom prst="rect">
            <a:avLst/>
          </a:prstGeom>
          <a:noFill/>
          <a:ln>
            <a:noFill/>
          </a:ln>
        </p:spPr>
      </p:pic>
    </p:spTree>
    <p:extLst>
      <p:ext uri="{BB962C8B-B14F-4D97-AF65-F5344CB8AC3E}">
        <p14:creationId xmlns:p14="http://schemas.microsoft.com/office/powerpoint/2010/main" val="167655288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9663327" y="615026"/>
            <a:ext cx="2028295" cy="1559347"/>
          </a:xfrm>
          <a:prstGeom prst="rect">
            <a:avLst/>
          </a:prstGeom>
          <a:noFill/>
        </p:spPr>
        <p:txBody>
          <a:bodyPr wrap="square" rtlCol="0">
            <a:spAutoFit/>
          </a:bodyPr>
          <a:lstStyle/>
          <a:p>
            <a:r>
              <a:rPr lang="en-US" sz="4400" b="1" dirty="0">
                <a:latin typeface="Franklin Gothic Medium Cond" panose="020B0606030402020204" pitchFamily="34" charset="0"/>
              </a:rPr>
              <a:t>Mental</a:t>
            </a:r>
          </a:p>
          <a:p>
            <a:r>
              <a:rPr lang="en-US" sz="4400" b="1" dirty="0">
                <a:latin typeface="Franklin Gothic Medium Cond" panose="020B0606030402020204" pitchFamily="34" charset="0"/>
              </a:rPr>
              <a:t>Health</a:t>
            </a:r>
          </a:p>
        </p:txBody>
      </p:sp>
      <p:sp>
        <p:nvSpPr>
          <p:cNvPr id="14" name="TextBox 13">
            <a:extLst>
              <a:ext uri="{FF2B5EF4-FFF2-40B4-BE49-F238E27FC236}">
                <a16:creationId xmlns:a16="http://schemas.microsoft.com/office/drawing/2014/main" id="{2F1F8581-4B41-458F-BB9B-0979B04F7D76}"/>
              </a:ext>
            </a:extLst>
          </p:cNvPr>
          <p:cNvSpPr txBox="1"/>
          <p:nvPr userDrawn="1"/>
        </p:nvSpPr>
        <p:spPr>
          <a:xfrm>
            <a:off x="7943193" y="2031126"/>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15" name="Picture 14" descr="Image result for cape may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39628" y="613487"/>
            <a:ext cx="933450" cy="1400175"/>
          </a:xfrm>
          <a:prstGeom prst="rect">
            <a:avLst/>
          </a:prstGeom>
          <a:noFill/>
          <a:ln>
            <a:noFill/>
          </a:ln>
        </p:spPr>
      </p:pic>
    </p:spTree>
    <p:extLst>
      <p:ext uri="{BB962C8B-B14F-4D97-AF65-F5344CB8AC3E}">
        <p14:creationId xmlns:p14="http://schemas.microsoft.com/office/powerpoint/2010/main" val="2690377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0808DD12-6064-4859-8CCF-DA9B660139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909" y="0"/>
            <a:ext cx="12243818" cy="6858000"/>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9093200" y="465303"/>
            <a:ext cx="2403822" cy="769441"/>
          </a:xfrm>
          <a:prstGeom prst="rect">
            <a:avLst/>
          </a:prstGeom>
          <a:noFill/>
        </p:spPr>
        <p:txBody>
          <a:bodyPr wrap="square" rtlCol="0">
            <a:spAutoFit/>
          </a:bodyPr>
          <a:lstStyle/>
          <a:p>
            <a:r>
              <a:rPr lang="en-US" sz="4400" b="1" dirty="0">
                <a:latin typeface="Franklin Gothic Medium Cond" panose="020B0606030402020204" pitchFamily="34" charset="0"/>
              </a:rPr>
              <a:t>Education</a:t>
            </a:r>
          </a:p>
        </p:txBody>
      </p:sp>
      <p:pic>
        <p:nvPicPr>
          <p:cNvPr id="7" name="Picture 6" descr="Image result for cape may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01000" y="465303"/>
            <a:ext cx="933450" cy="1400175"/>
          </a:xfrm>
          <a:prstGeom prst="rect">
            <a:avLst/>
          </a:prstGeom>
          <a:noFill/>
          <a:ln>
            <a:noFill/>
          </a:ln>
        </p:spPr>
      </p:pic>
    </p:spTree>
    <p:extLst>
      <p:ext uri="{BB962C8B-B14F-4D97-AF65-F5344CB8AC3E}">
        <p14:creationId xmlns:p14="http://schemas.microsoft.com/office/powerpoint/2010/main" val="5845187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6" name="Picture 5" descr="Image result for cape may county nj map"/>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99281" y="969798"/>
            <a:ext cx="933450" cy="1400175"/>
          </a:xfrm>
          <a:prstGeom prst="rect">
            <a:avLst/>
          </a:prstGeom>
          <a:noFill/>
          <a:ln>
            <a:noFill/>
          </a:ln>
        </p:spPr>
      </p:pic>
    </p:spTree>
    <p:extLst>
      <p:ext uri="{BB962C8B-B14F-4D97-AF65-F5344CB8AC3E}">
        <p14:creationId xmlns:p14="http://schemas.microsoft.com/office/powerpoint/2010/main" val="39454205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708981"/>
          </a:xfrm>
          <a:prstGeom prst="rect">
            <a:avLst/>
          </a:prstGeom>
          <a:noFill/>
        </p:spPr>
        <p:txBody>
          <a:bodyPr wrap="square" rtlCol="0">
            <a:spAutoFit/>
          </a:bodyPr>
          <a:lstStyle/>
          <a:p>
            <a:r>
              <a:rPr lang="en-US" sz="1400" b="1" dirty="0">
                <a:solidFill>
                  <a:srgbClr val="C00000"/>
                </a:solidFill>
              </a:rPr>
              <a:t>Poverty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2.1: </a:t>
            </a:r>
            <a:r>
              <a:rPr lang="en-US" sz="1200" b="1" dirty="0"/>
              <a:t>NJ</a:t>
            </a:r>
            <a:r>
              <a:rPr lang="en-US" sz="1200" dirty="0"/>
              <a:t> f</a:t>
            </a:r>
            <a:r>
              <a:rPr lang="en-US" sz="1200" b="1" dirty="0"/>
              <a:t>amilies (%) with children under the age of 18 living in poverty (by county)</a:t>
            </a:r>
            <a:endParaRPr lang="en-US" sz="1200" b="1" dirty="0">
              <a:cs typeface="Calibri"/>
            </a:endParaRPr>
          </a:p>
          <a:p>
            <a:pPr lvl="1"/>
            <a:r>
              <a:rPr lang="en-US" sz="1200" dirty="0"/>
              <a:t>2.2: </a:t>
            </a:r>
            <a:r>
              <a:rPr lang="en-US" sz="1200" b="1" dirty="0"/>
              <a:t>Families (%) with children under the age of 18 living in poverty over time</a:t>
            </a:r>
            <a:endParaRPr lang="en-US" sz="1200" b="1" dirty="0">
              <a:cs typeface="Calibri"/>
            </a:endParaRPr>
          </a:p>
          <a:p>
            <a:pPr lvl="1"/>
            <a:r>
              <a:rPr lang="en-US" sz="1200" dirty="0"/>
              <a:t>2.3: </a:t>
            </a:r>
            <a:r>
              <a:rPr lang="en-US" sz="1200" b="1" dirty="0"/>
              <a:t>Families (%) with children under the age of 18 living in poverty by municipality</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Cost of Living</a:t>
            </a:r>
            <a:endParaRPr lang="en-US" sz="1400" b="1" dirty="0">
              <a:solidFill>
                <a:srgbClr val="C00000"/>
              </a:solidFill>
              <a:cs typeface="Calibri"/>
            </a:endParaRPr>
          </a:p>
          <a:p>
            <a:pPr lvl="1"/>
            <a:r>
              <a:rPr lang="en-US" sz="1200" dirty="0"/>
              <a:t>3.1: </a:t>
            </a:r>
            <a:r>
              <a:rPr lang="en-US" sz="1200" b="1" dirty="0"/>
              <a:t>Monthly cost of living budget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3.2: </a:t>
            </a:r>
            <a:r>
              <a:rPr lang="en-US" sz="1200" b="1" dirty="0"/>
              <a:t>Annual cost of living estimates in NJ (by county</a:t>
            </a:r>
            <a:r>
              <a:rPr lang="en-US" sz="1200" b="1" dirty="0" smtClean="0"/>
              <a:t>)($)</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376092"/>
              </a:solidFill>
              <a:cs typeface="Calibri"/>
            </a:endParaRPr>
          </a:p>
          <a:p>
            <a:r>
              <a:rPr lang="en-US" sz="1400" b="1" dirty="0">
                <a:solidFill>
                  <a:srgbClr val="C00000"/>
                </a:solidFill>
              </a:rPr>
              <a:t>Income</a:t>
            </a:r>
            <a:endParaRPr lang="en-US" sz="1400" b="1" dirty="0">
              <a:solidFill>
                <a:srgbClr val="C00000"/>
              </a:solidFill>
              <a:cs typeface="Calibri"/>
            </a:endParaRPr>
          </a:p>
          <a:p>
            <a:pPr lvl="1"/>
            <a:r>
              <a:rPr lang="en-US" sz="1200" dirty="0">
                <a:ea typeface="+mn-lt"/>
                <a:cs typeface="+mn-lt"/>
              </a:rPr>
              <a:t>4.1:</a:t>
            </a:r>
            <a:r>
              <a:rPr lang="en-US" sz="1200" b="1" dirty="0">
                <a:ea typeface="+mn-lt"/>
                <a:cs typeface="+mn-lt"/>
              </a:rPr>
              <a:t> Median household income ($) </a:t>
            </a:r>
            <a:r>
              <a:rPr lang="en-US" sz="1200" b="1" dirty="0"/>
              <a:t>in NJ (by county)</a:t>
            </a:r>
            <a:endParaRPr lang="en-US" sz="1200" b="1" dirty="0">
              <a:cs typeface="Calibri"/>
            </a:endParaRPr>
          </a:p>
          <a:p>
            <a:pPr lvl="1"/>
            <a:r>
              <a:rPr lang="en-US" sz="1200" dirty="0">
                <a:ea typeface="+mn-lt"/>
                <a:cs typeface="+mn-lt"/>
              </a:rPr>
              <a:t>4.2: </a:t>
            </a:r>
            <a:r>
              <a:rPr lang="en-US" sz="1200" b="1" dirty="0">
                <a:ea typeface="+mn-lt"/>
                <a:cs typeface="+mn-lt"/>
              </a:rPr>
              <a:t>Median household income ($) over time</a:t>
            </a:r>
            <a:endParaRPr lang="en-US" sz="1400" b="1" dirty="0">
              <a:solidFill>
                <a:srgbClr val="C00000"/>
              </a:solidFill>
            </a:endParaRPr>
          </a:p>
          <a:p>
            <a:pPr lvl="1"/>
            <a:r>
              <a:rPr lang="en-US" sz="1200" dirty="0">
                <a:solidFill>
                  <a:srgbClr val="000000"/>
                </a:solidFill>
                <a:cs typeface="Calibri"/>
              </a:rPr>
              <a:t>4.3: </a:t>
            </a:r>
            <a:r>
              <a:rPr lang="en-US" sz="1200" b="1" dirty="0">
                <a:solidFill>
                  <a:srgbClr val="000000"/>
                </a:solidFill>
                <a:cs typeface="Calibri"/>
              </a:rPr>
              <a:t>Median household income </a:t>
            </a:r>
            <a:r>
              <a:rPr lang="en-US" sz="1200" b="1" dirty="0">
                <a:ea typeface="+mn-lt"/>
                <a:cs typeface="+mn-lt"/>
              </a:rPr>
              <a:t>($) </a:t>
            </a:r>
            <a:r>
              <a:rPr lang="en-US" sz="1200" b="1" dirty="0">
                <a:solidFill>
                  <a:srgbClr val="000000"/>
                </a:solidFill>
                <a:cs typeface="Calibri"/>
              </a:rPr>
              <a:t>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200" dirty="0">
                <a:ea typeface="+mn-lt"/>
                <a:cs typeface="+mn-lt"/>
              </a:rPr>
              <a:t>5.1: </a:t>
            </a:r>
            <a:r>
              <a:rPr lang="en-US" sz="1200" b="1" dirty="0" smtClean="0">
                <a:ea typeface="+mn-lt"/>
                <a:cs typeface="+mn-lt"/>
              </a:rPr>
              <a:t>Households</a:t>
            </a:r>
            <a:r>
              <a:rPr lang="en-US" sz="1200" b="1" baseline="0" dirty="0" smtClean="0">
                <a:ea typeface="+mn-lt"/>
                <a:cs typeface="+mn-lt"/>
              </a:rPr>
              <a:t> </a:t>
            </a:r>
            <a:r>
              <a:rPr lang="en-US" sz="1200" b="1" dirty="0" smtClean="0">
                <a:ea typeface="+mn-lt"/>
                <a:cs typeface="+mn-lt"/>
              </a:rPr>
              <a:t>(%) with severe cost burden</a:t>
            </a:r>
            <a:r>
              <a:rPr lang="en-US" sz="1200" b="1" baseline="0" dirty="0" smtClean="0">
                <a:ea typeface="+mn-lt"/>
                <a:cs typeface="+mn-lt"/>
              </a:rPr>
              <a:t> for housing </a:t>
            </a:r>
            <a:r>
              <a:rPr lang="en-US" sz="1200" b="1" dirty="0" smtClean="0"/>
              <a:t>(by </a:t>
            </a:r>
            <a:r>
              <a:rPr lang="en-US" sz="1200" b="1" dirty="0"/>
              <a:t>county)</a:t>
            </a:r>
            <a:endParaRPr lang="en-US" sz="1200" b="1" dirty="0">
              <a:cs typeface="Calibri"/>
            </a:endParaRPr>
          </a:p>
          <a:p>
            <a:pPr lvl="1"/>
            <a:r>
              <a:rPr lang="en-US" sz="1200" dirty="0">
                <a:ea typeface="+mn-lt"/>
                <a:cs typeface="+mn-lt"/>
              </a:rPr>
              <a:t>5.2: </a:t>
            </a:r>
            <a:r>
              <a:rPr lang="en-US" sz="1200" b="1" dirty="0">
                <a:ea typeface="+mn-lt"/>
                <a:cs typeface="+mn-lt"/>
              </a:rPr>
              <a:t>H</a:t>
            </a:r>
            <a:r>
              <a:rPr lang="en-US" sz="1200" b="1" dirty="0"/>
              <a:t>ouseholds (%) with severe housing problems over time</a:t>
            </a:r>
            <a:endParaRPr lang="en-US" dirty="0">
              <a:solidFill>
                <a:srgbClr val="000000"/>
              </a:solidFill>
              <a:cs typeface="Calibri"/>
            </a:endParaRPr>
          </a:p>
          <a:p>
            <a:endParaRPr lang="en-US" sz="1200" b="1" dirty="0">
              <a:solidFill>
                <a:schemeClr val="accent1">
                  <a:lumMod val="75000"/>
                </a:schemeClr>
              </a:solidFill>
              <a:cs typeface="Calibri"/>
            </a:endParaRPr>
          </a:p>
          <a:p>
            <a:r>
              <a:rPr lang="en-US" sz="1400" b="1" dirty="0">
                <a:solidFill>
                  <a:srgbClr val="C00000"/>
                </a:solidFill>
              </a:rPr>
              <a:t>Food &amp; Nutrition </a:t>
            </a:r>
            <a:endParaRPr lang="en-US" sz="1400" b="1" dirty="0">
              <a:solidFill>
                <a:srgbClr val="C00000"/>
              </a:solidFill>
              <a:cs typeface="Calibri"/>
            </a:endParaRPr>
          </a:p>
          <a:p>
            <a:pPr lvl="1"/>
            <a:r>
              <a:rPr lang="en-US" sz="1200" dirty="0"/>
              <a:t>6.1: </a:t>
            </a:r>
            <a:r>
              <a:rPr lang="en-US" sz="1200" b="1" dirty="0"/>
              <a:t>Food insecurity rates over time: county, state, and national comparisons </a:t>
            </a:r>
          </a:p>
          <a:p>
            <a:pPr lvl="1"/>
            <a:r>
              <a:rPr lang="en-US" sz="1200" dirty="0">
                <a:cs typeface="Calibri"/>
              </a:rPr>
              <a:t>6.2: </a:t>
            </a:r>
            <a:r>
              <a:rPr lang="en-US" sz="1200" b="1" dirty="0">
                <a:cs typeface="Calibri"/>
              </a:rPr>
              <a:t>Food insecurity (%) </a:t>
            </a:r>
            <a:r>
              <a:rPr lang="en-US" sz="1200" b="1" dirty="0"/>
              <a:t>in NJ (by county)</a:t>
            </a:r>
            <a:endParaRPr lang="en-US" sz="1200" b="1" dirty="0">
              <a:cs typeface="Calibri"/>
            </a:endParaRPr>
          </a:p>
          <a:p>
            <a:pPr lvl="1"/>
            <a:r>
              <a:rPr lang="en-US" sz="1200" dirty="0"/>
              <a:t>6.3: </a:t>
            </a:r>
            <a:r>
              <a:rPr lang="en-US" sz="1200" b="1" dirty="0"/>
              <a:t>Individuals (#) enrolled in WIC nutrition program </a:t>
            </a:r>
            <a:endParaRPr lang="en-US" sz="1200" b="1" dirty="0">
              <a:cs typeface="Calibri"/>
            </a:endParaRPr>
          </a:p>
          <a:p>
            <a:pPr lvl="1"/>
            <a:r>
              <a:rPr lang="en-US" sz="1200" dirty="0"/>
              <a:t>6.4: </a:t>
            </a:r>
            <a:r>
              <a:rPr lang="en-US" sz="1200" b="1" dirty="0"/>
              <a:t>Children (#) receiving free or reduced lunch</a:t>
            </a:r>
            <a:endParaRPr lang="en-US" sz="1200" dirty="0"/>
          </a:p>
          <a:p>
            <a:pPr lvl="1"/>
            <a:r>
              <a:rPr lang="en-US" sz="1200" dirty="0"/>
              <a:t>6.5: </a:t>
            </a:r>
            <a:r>
              <a:rPr lang="en-US" sz="1200" b="1" dirty="0"/>
              <a:t>Children (#) receiving NJ SNAP supplemental nutrition assistance</a:t>
            </a:r>
            <a:endParaRPr lang="en-US" sz="1200" b="1" dirty="0">
              <a:cs typeface="Calibri"/>
            </a:endParaRPr>
          </a:p>
        </p:txBody>
      </p:sp>
      <p:pic>
        <p:nvPicPr>
          <p:cNvPr id="7" name="Picture 6" descr="Image result for cape may county nj map"/>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636" y="0"/>
            <a:ext cx="771525" cy="1044357"/>
          </a:xfrm>
          <a:prstGeom prst="rect">
            <a:avLst/>
          </a:prstGeom>
          <a:noFill/>
          <a:ln>
            <a:noFill/>
          </a:ln>
        </p:spPr>
      </p:pic>
      <p:sp>
        <p:nvSpPr>
          <p:cNvPr id="8" name="TextBox 7"/>
          <p:cNvSpPr txBox="1"/>
          <p:nvPr userDrawn="1"/>
        </p:nvSpPr>
        <p:spPr>
          <a:xfrm>
            <a:off x="684067" y="522178"/>
            <a:ext cx="1251239" cy="523220"/>
          </a:xfrm>
          <a:prstGeom prst="rect">
            <a:avLst/>
          </a:prstGeom>
          <a:noFill/>
        </p:spPr>
        <p:txBody>
          <a:bodyPr wrap="square" rtlCol="0">
            <a:spAutoFit/>
          </a:bodyPr>
          <a:lstStyle/>
          <a:p>
            <a:r>
              <a:rPr lang="en-US" sz="1400" b="1" dirty="0" smtClean="0"/>
              <a:t>Cape May County</a:t>
            </a:r>
            <a:endParaRPr lang="en-US" sz="1400" b="1" dirty="0"/>
          </a:p>
        </p:txBody>
      </p:sp>
    </p:spTree>
    <p:extLst>
      <p:ext uri="{BB962C8B-B14F-4D97-AF65-F5344CB8AC3E}">
        <p14:creationId xmlns:p14="http://schemas.microsoft.com/office/powerpoint/2010/main" val="21963352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3877985"/>
          </a:xfrm>
          <a:prstGeom prst="rect">
            <a:avLst/>
          </a:prstGeom>
          <a:noFill/>
        </p:spPr>
        <p:txBody>
          <a:bodyPr wrap="square" rtlCol="0">
            <a:spAutoFit/>
          </a:bodyPr>
          <a:lstStyle/>
          <a:p>
            <a:r>
              <a:rPr lang="en-US" sz="1400" b="1" dirty="0">
                <a:solidFill>
                  <a:srgbClr val="C00000"/>
                </a:solidFill>
              </a:rPr>
              <a:t>Child Care</a:t>
            </a:r>
            <a:endParaRPr lang="en-US" sz="1400" b="1" dirty="0">
              <a:solidFill>
                <a:srgbClr val="C00000"/>
              </a:solidFill>
              <a:cs typeface="Calibri"/>
            </a:endParaRPr>
          </a:p>
          <a:p>
            <a:pPr lvl="1"/>
            <a:r>
              <a:rPr lang="en-US" sz="1200" dirty="0"/>
              <a:t>7.1: </a:t>
            </a:r>
            <a:r>
              <a:rPr lang="en-US" sz="1200" b="1" dirty="0"/>
              <a:t>Median monthly childcare cost </a:t>
            </a:r>
            <a:r>
              <a:rPr lang="en-US" sz="1200" b="1" dirty="0">
                <a:ea typeface="+mn-lt"/>
                <a:cs typeface="+mn-lt"/>
              </a:rPr>
              <a:t>($) </a:t>
            </a:r>
            <a:r>
              <a:rPr lang="en-US" sz="1200" b="1" dirty="0"/>
              <a:t>of center-based care by age of child </a:t>
            </a:r>
            <a:endParaRPr lang="en-US" sz="1200" dirty="0"/>
          </a:p>
          <a:p>
            <a:pPr lvl="1"/>
            <a:r>
              <a:rPr lang="en-US" sz="1200" dirty="0"/>
              <a:t>7.2: </a:t>
            </a:r>
            <a:r>
              <a:rPr lang="en-US" sz="1200" b="1" dirty="0">
                <a:ea typeface="+mn-lt"/>
                <a:cs typeface="+mn-lt"/>
              </a:rPr>
              <a:t>Median monthly childcare cost ($) compared with average household income </a:t>
            </a:r>
            <a:r>
              <a:rPr lang="en-US" sz="1200" b="1" dirty="0" smtClean="0">
                <a:ea typeface="+mn-lt"/>
                <a:cs typeface="+mn-lt"/>
              </a:rPr>
              <a:t>(by county)</a:t>
            </a:r>
            <a:endParaRPr lang="en-US" sz="1200" b="1" dirty="0">
              <a:cs typeface="Calibri"/>
            </a:endParaRPr>
          </a:p>
          <a:p>
            <a:pPr lvl="1"/>
            <a:endParaRPr lang="en-US" sz="1200" b="1" dirty="0">
              <a:solidFill>
                <a:srgbClr val="000000"/>
              </a:solidFill>
            </a:endParaRPr>
          </a:p>
          <a:p>
            <a:r>
              <a:rPr lang="en-US" sz="1400" b="1" dirty="0">
                <a:solidFill>
                  <a:srgbClr val="C00000"/>
                </a:solidFill>
              </a:rPr>
              <a:t>Transportation &amp; Commute</a:t>
            </a:r>
            <a:endParaRPr lang="en-US" sz="1400" b="1" dirty="0">
              <a:solidFill>
                <a:srgbClr val="C00000"/>
              </a:solidFill>
              <a:cs typeface="Calibri"/>
            </a:endParaRPr>
          </a:p>
          <a:p>
            <a:pPr lvl="1"/>
            <a:r>
              <a:rPr lang="en-US" sz="1200" dirty="0"/>
              <a:t>8.1: </a:t>
            </a:r>
            <a:r>
              <a:rPr lang="en-US" sz="1200" b="1" dirty="0"/>
              <a:t>Average commute (min) in NJ (by county)</a:t>
            </a:r>
            <a:endParaRPr lang="en-US" sz="1200" b="1" dirty="0">
              <a:cs typeface="Calibri"/>
            </a:endParaRPr>
          </a:p>
          <a:p>
            <a:pPr lvl="1"/>
            <a:r>
              <a:rPr lang="en-US" sz="1200" dirty="0"/>
              <a:t>8.2: </a:t>
            </a:r>
            <a:r>
              <a:rPr lang="en-US" sz="1200" b="1" dirty="0"/>
              <a:t>Average commute (min) over time</a:t>
            </a:r>
            <a:endParaRPr lang="en-US" sz="1200" b="1" dirty="0">
              <a:cs typeface="Calibri"/>
            </a:endParaRPr>
          </a:p>
          <a:p>
            <a:pPr lvl="1"/>
            <a:r>
              <a:rPr lang="en-US" sz="1200" dirty="0"/>
              <a:t>8.3</a:t>
            </a:r>
            <a:r>
              <a:rPr lang="en-US" sz="1200" b="1" dirty="0"/>
              <a:t>: Average commute (min) by municipality </a:t>
            </a:r>
            <a:endParaRPr lang="en-US" sz="1200" b="1" dirty="0">
              <a:cs typeface="Calibri"/>
            </a:endParaRPr>
          </a:p>
          <a:p>
            <a:pPr lvl="1"/>
            <a:r>
              <a:rPr lang="en-US" sz="1200" dirty="0"/>
              <a:t>8.4: </a:t>
            </a:r>
            <a:r>
              <a:rPr lang="en-US" sz="1200" b="1" dirty="0"/>
              <a:t>Cost of transportation as a percentage of income (%) in NJ (by county)</a:t>
            </a:r>
            <a:endParaRPr lang="en-US" sz="1200" b="1" dirty="0">
              <a:cs typeface="Calibri"/>
            </a:endParaRPr>
          </a:p>
          <a:p>
            <a:pPr lvl="1"/>
            <a:r>
              <a:rPr lang="en-US" sz="1200" dirty="0"/>
              <a:t>8.5: </a:t>
            </a:r>
            <a:r>
              <a:rPr lang="en-US" sz="1200" b="1" dirty="0"/>
              <a:t>Annual cost of car ownership ($) in NJ (by county)</a:t>
            </a:r>
            <a:endParaRPr lang="en-US" sz="1200" b="1" dirty="0">
              <a:cs typeface="Calibri"/>
            </a:endParaRPr>
          </a:p>
          <a:p>
            <a:endParaRPr lang="en-US" sz="1200" b="1" dirty="0">
              <a:solidFill>
                <a:srgbClr val="C00000"/>
              </a:solidFill>
            </a:endParaRPr>
          </a:p>
          <a:p>
            <a:r>
              <a:rPr lang="en-US" sz="1400" b="1" dirty="0">
                <a:solidFill>
                  <a:srgbClr val="C00000"/>
                </a:solidFill>
              </a:rPr>
              <a:t>Health Care &amp; Health Insurance</a:t>
            </a:r>
            <a:endParaRPr lang="en-US" sz="1400" b="1" dirty="0">
              <a:solidFill>
                <a:srgbClr val="C00000"/>
              </a:solidFill>
              <a:cs typeface="Calibri"/>
            </a:endParaRPr>
          </a:p>
          <a:p>
            <a:pPr lvl="1"/>
            <a:r>
              <a:rPr lang="en-US" sz="1200" dirty="0"/>
              <a:t>9.1: </a:t>
            </a:r>
            <a:r>
              <a:rPr lang="en-US" sz="1200" b="1" dirty="0"/>
              <a:t>Children under the age of 18 (%) without health insurance in NJ (by county)</a:t>
            </a:r>
            <a:endParaRPr lang="en-US" sz="1200" b="1" dirty="0">
              <a:cs typeface="Calibri"/>
            </a:endParaRPr>
          </a:p>
          <a:p>
            <a:pPr lvl="1"/>
            <a:r>
              <a:rPr lang="en-US" sz="1200" dirty="0"/>
              <a:t>9.2: </a:t>
            </a:r>
            <a:r>
              <a:rPr lang="en-US" sz="1200" b="1" dirty="0"/>
              <a:t>Children without health insurance (%) over time</a:t>
            </a:r>
            <a:endParaRPr lang="en-US" sz="1200" b="1" dirty="0">
              <a:cs typeface="Calibri"/>
            </a:endParaRPr>
          </a:p>
          <a:p>
            <a:pPr lvl="1"/>
            <a:r>
              <a:rPr lang="en-US" sz="1200" dirty="0"/>
              <a:t>9.3: </a:t>
            </a:r>
            <a:r>
              <a:rPr lang="en-US" sz="1200" b="1" dirty="0"/>
              <a:t>Children (%) without health insurance by municipality</a:t>
            </a:r>
            <a:endParaRPr lang="en-US" sz="1200" b="1" dirty="0">
              <a:cs typeface="Calibri"/>
            </a:endParaRPr>
          </a:p>
          <a:p>
            <a:pPr lvl="1"/>
            <a:r>
              <a:rPr lang="en-US" sz="1200" dirty="0"/>
              <a:t>9.4: </a:t>
            </a:r>
            <a:r>
              <a:rPr lang="en-US" sz="1200" b="1" dirty="0"/>
              <a:t>NJ Family Care Medicaid participation (#) in NJ (by county)</a:t>
            </a:r>
            <a:endParaRPr lang="en-US" sz="1200" b="1" dirty="0">
              <a:cs typeface="Calibri"/>
            </a:endParaRPr>
          </a:p>
          <a:p>
            <a:pPr lvl="1"/>
            <a:r>
              <a:rPr lang="en-US" sz="1200" dirty="0"/>
              <a:t>9.5: </a:t>
            </a:r>
            <a:r>
              <a:rPr lang="en-US" sz="1200" b="1" dirty="0"/>
              <a:t>Children meeting all immunization requirements (%) in NJ (by county)</a:t>
            </a:r>
            <a:endParaRPr lang="en-US" sz="1200" b="1" dirty="0">
              <a:cs typeface="Calibri"/>
            </a:endParaRPr>
          </a:p>
          <a:p>
            <a:pPr lvl="1"/>
            <a:r>
              <a:rPr lang="en-US" sz="1200" dirty="0"/>
              <a:t>9.6: </a:t>
            </a:r>
            <a:r>
              <a:rPr lang="en-US" sz="1200" b="1" dirty="0"/>
              <a:t>County immunization rates (%) (all grade types)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9.7: L</a:t>
            </a:r>
            <a:r>
              <a:rPr lang="en-US" sz="1200" b="1" dirty="0"/>
              <a:t>ate or lack of prenatal care reports (#) in NJ (by county)</a:t>
            </a:r>
            <a:endParaRPr lang="en-US" sz="1200" b="1" dirty="0">
              <a:cs typeface="Calibri"/>
            </a:endParaRPr>
          </a:p>
          <a:p>
            <a:pPr lvl="1"/>
            <a:r>
              <a:rPr lang="en-US" sz="1200" dirty="0"/>
              <a:t>9.8: </a:t>
            </a:r>
            <a:r>
              <a:rPr lang="en-US" sz="1200" b="1" dirty="0"/>
              <a:t>Late or lack of prenatal care reports (#) over time</a:t>
            </a:r>
            <a:endParaRPr lang="en-US" sz="1200" b="1" dirty="0">
              <a:cs typeface="Calibri"/>
            </a:endParaRPr>
          </a:p>
        </p:txBody>
      </p:sp>
      <p:pic>
        <p:nvPicPr>
          <p:cNvPr id="7" name="Picture 6" descr="Image result for cape may county nj map"/>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636" y="0"/>
            <a:ext cx="771525" cy="1044357"/>
          </a:xfrm>
          <a:prstGeom prst="rect">
            <a:avLst/>
          </a:prstGeom>
          <a:noFill/>
          <a:ln>
            <a:noFill/>
          </a:ln>
        </p:spPr>
      </p:pic>
      <p:sp>
        <p:nvSpPr>
          <p:cNvPr id="8" name="TextBox 7"/>
          <p:cNvSpPr txBox="1"/>
          <p:nvPr userDrawn="1"/>
        </p:nvSpPr>
        <p:spPr>
          <a:xfrm>
            <a:off x="684067" y="522178"/>
            <a:ext cx="1251239" cy="523220"/>
          </a:xfrm>
          <a:prstGeom prst="rect">
            <a:avLst/>
          </a:prstGeom>
          <a:noFill/>
        </p:spPr>
        <p:txBody>
          <a:bodyPr wrap="square" rtlCol="0">
            <a:spAutoFit/>
          </a:bodyPr>
          <a:lstStyle/>
          <a:p>
            <a:r>
              <a:rPr lang="en-US" sz="1400" b="1" dirty="0" smtClean="0"/>
              <a:t>Cape May County</a:t>
            </a:r>
            <a:endParaRPr lang="en-US" sz="1400" b="1" dirty="0"/>
          </a:p>
        </p:txBody>
      </p:sp>
    </p:spTree>
    <p:extLst>
      <p:ext uri="{BB962C8B-B14F-4D97-AF65-F5344CB8AC3E}">
        <p14:creationId xmlns:p14="http://schemas.microsoft.com/office/powerpoint/2010/main" val="13510597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201424"/>
          </a:xfrm>
          <a:prstGeom prst="rect">
            <a:avLst/>
          </a:prstGeom>
          <a:noFill/>
        </p:spPr>
        <p:txBody>
          <a:bodyPr wrap="square" rtlCol="0">
            <a:spAutoFit/>
          </a:bodyPr>
          <a:lstStyle/>
          <a:p>
            <a:r>
              <a:rPr lang="en-US" sz="1400" b="1" dirty="0">
                <a:solidFill>
                  <a:srgbClr val="C00000"/>
                </a:solidFill>
              </a:rPr>
              <a:t>Employment </a:t>
            </a:r>
          </a:p>
          <a:p>
            <a:pPr lvl="1"/>
            <a:r>
              <a:rPr lang="en-US" sz="1200" dirty="0"/>
              <a:t>10.1: </a:t>
            </a:r>
            <a:r>
              <a:rPr lang="en-US" sz="1200" b="1" dirty="0"/>
              <a:t>Weekly wages ($ avg) by quarter: state and county comparison </a:t>
            </a:r>
            <a:endParaRPr lang="en-US" sz="1200" b="1" dirty="0">
              <a:cs typeface="Calibri"/>
            </a:endParaRPr>
          </a:p>
          <a:p>
            <a:pPr lvl="1"/>
            <a:r>
              <a:rPr lang="en-US" sz="1200" dirty="0"/>
              <a:t>10.2: </a:t>
            </a:r>
            <a:r>
              <a:rPr lang="en-US" sz="1200" b="1" dirty="0"/>
              <a:t>Weekly wages ($ avg) over time </a:t>
            </a:r>
            <a:endParaRPr lang="en-US" sz="1200" b="1" dirty="0">
              <a:cs typeface="Calibri"/>
            </a:endParaRPr>
          </a:p>
          <a:p>
            <a:pPr lvl="1"/>
            <a:r>
              <a:rPr lang="en-US" sz="1200" dirty="0"/>
              <a:t>10.3: </a:t>
            </a:r>
            <a:r>
              <a:rPr lang="en-US" sz="1200" b="1" dirty="0"/>
              <a:t>Monthly unemployment rate from June 2018-May 2019: state and county comparison (unadjusted)</a:t>
            </a:r>
          </a:p>
          <a:p>
            <a:pPr lvl="1"/>
            <a:r>
              <a:rPr lang="en-US" sz="1200" dirty="0"/>
              <a:t>10.4: </a:t>
            </a:r>
            <a:r>
              <a:rPr lang="en-US" sz="1200" b="1" dirty="0"/>
              <a:t>Median unemployment rates, June 2018-May 2019 in NJ (by county)</a:t>
            </a:r>
            <a:endParaRPr lang="en-US" sz="1200" b="1" dirty="0">
              <a:cs typeface="Calibri"/>
            </a:endParaRPr>
          </a:p>
          <a:p>
            <a:pPr lvl="1"/>
            <a:r>
              <a:rPr lang="en-US" sz="1200" dirty="0"/>
              <a:t>10.5: </a:t>
            </a:r>
            <a:r>
              <a:rPr lang="en-US" sz="1200" b="1" dirty="0"/>
              <a:t>Median income ($) by sex in NJ (by county)</a:t>
            </a:r>
            <a:endParaRPr lang="en-US" sz="1200" b="1" dirty="0">
              <a:cs typeface="Calibri"/>
            </a:endParaRPr>
          </a:p>
          <a:p>
            <a:pPr lvl="1"/>
            <a:r>
              <a:rPr lang="en-US" sz="1200" dirty="0"/>
              <a:t>10.6: </a:t>
            </a:r>
            <a:r>
              <a:rPr lang="en-US" sz="1200" b="1" dirty="0"/>
              <a:t>Median income ($) by sex: national, state and county comparison</a:t>
            </a:r>
            <a:endParaRPr lang="en-US" sz="1200" b="1" dirty="0">
              <a:cs typeface="Calibri"/>
            </a:endParaRPr>
          </a:p>
          <a:p>
            <a:pPr lvl="1"/>
            <a:r>
              <a:rPr lang="en-US" sz="1200" dirty="0"/>
              <a:t>10.7: </a:t>
            </a:r>
            <a:r>
              <a:rPr lang="en-US" sz="1200" b="1" dirty="0"/>
              <a:t>Median income ($) by sex over time </a:t>
            </a:r>
            <a:endParaRPr lang="en-US" sz="1200" b="1" dirty="0">
              <a:cs typeface="Calibri"/>
            </a:endParaRPr>
          </a:p>
          <a:p>
            <a:pPr lvl="1"/>
            <a:r>
              <a:rPr lang="en-US" sz="1200" dirty="0"/>
              <a:t>10.8: </a:t>
            </a:r>
            <a:r>
              <a:rPr lang="en-US" sz="1200" b="1" dirty="0"/>
              <a:t>Median income ($) by sex by municipality</a:t>
            </a:r>
            <a:endParaRPr lang="en-US" sz="1200" b="1" dirty="0">
              <a:cs typeface="Calibri"/>
            </a:endParaRPr>
          </a:p>
          <a:p>
            <a:endParaRPr lang="en-US" sz="1200" b="1" dirty="0">
              <a:solidFill>
                <a:srgbClr val="C00000"/>
              </a:solidFill>
            </a:endParaRPr>
          </a:p>
          <a:p>
            <a:r>
              <a:rPr lang="en-US" sz="1400" b="1" dirty="0">
                <a:solidFill>
                  <a:srgbClr val="C00000"/>
                </a:solidFill>
              </a:rPr>
              <a:t>Community Safety </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11.2: </a:t>
            </a:r>
            <a:r>
              <a:rPr lang="en-US" sz="1200" b="1" dirty="0"/>
              <a:t>Crimes by type (#) </a:t>
            </a:r>
            <a:endParaRPr lang="en-US" sz="1200" b="1" dirty="0">
              <a:cs typeface="Calibri"/>
            </a:endParaRPr>
          </a:p>
          <a:p>
            <a:pPr lvl="1"/>
            <a:r>
              <a:rPr lang="en-US" sz="1200" dirty="0"/>
              <a:t>11.3:</a:t>
            </a:r>
            <a:r>
              <a:rPr lang="en-US" sz="1200" b="1" dirty="0"/>
              <a:t> Juvenile arrest rates (per 1,000) in NJ (by county)</a:t>
            </a:r>
            <a:endParaRPr lang="en-US" sz="1200" b="1" dirty="0">
              <a:cs typeface="Calibri"/>
            </a:endParaRPr>
          </a:p>
          <a:p>
            <a:pPr lvl="1"/>
            <a:r>
              <a:rPr lang="en-US" sz="1200" dirty="0"/>
              <a:t>11.4: </a:t>
            </a:r>
            <a:r>
              <a:rPr lang="en-US" sz="1200" b="1" dirty="0"/>
              <a:t>Juvenile arrest rates (per 1,000) over time </a:t>
            </a:r>
            <a:endParaRPr lang="en-US" sz="1200" b="1" dirty="0">
              <a:cs typeface="Calibri"/>
            </a:endParaRPr>
          </a:p>
          <a:p>
            <a:pPr lvl="1"/>
            <a:r>
              <a:rPr lang="en-US" sz="1200" dirty="0"/>
              <a:t>11.5: </a:t>
            </a:r>
            <a:r>
              <a:rPr lang="en-US" sz="1200" b="1" dirty="0"/>
              <a:t>Homicide rates (deaths per 100K) in NJ (by county)</a:t>
            </a:r>
            <a:endParaRPr lang="en-US" sz="1200" b="1" dirty="0">
              <a:cs typeface="Calibri"/>
            </a:endParaRPr>
          </a:p>
          <a:p>
            <a:pPr lvl="1"/>
            <a:r>
              <a:rPr lang="en-US" sz="1200" dirty="0"/>
              <a:t>11.6: </a:t>
            </a:r>
            <a:r>
              <a:rPr lang="en-US" sz="1200" b="1" dirty="0"/>
              <a:t>Homicide rates (deaths per 100K) over time </a:t>
            </a:r>
            <a:endParaRPr lang="en-US" sz="1200" b="1" dirty="0">
              <a:cs typeface="Calibri"/>
            </a:endParaRPr>
          </a:p>
          <a:p>
            <a:pPr lvl="1"/>
            <a:r>
              <a:rPr lang="en-US" sz="1200" dirty="0"/>
              <a:t>11.7:</a:t>
            </a:r>
            <a:r>
              <a:rPr lang="en-US" sz="1200" b="1" dirty="0"/>
              <a:t> Homicide rates (deaths per 100K) by racial/ethnic group</a:t>
            </a:r>
            <a:endParaRPr lang="en-US" sz="1200" b="1" dirty="0">
              <a:cs typeface="Calibri"/>
            </a:endParaRPr>
          </a:p>
          <a:p>
            <a:pPr lvl="1"/>
            <a:r>
              <a:rPr lang="en-US" sz="1200" dirty="0"/>
              <a:t>11.8:</a:t>
            </a:r>
            <a:r>
              <a:rPr lang="en-US" sz="1200" b="1" dirty="0"/>
              <a:t> Homicide rates (deaths per 100K) by sex</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Domestic Violence </a:t>
            </a:r>
            <a:endParaRPr lang="en-US" sz="1400" b="1" dirty="0">
              <a:solidFill>
                <a:srgbClr val="C00000"/>
              </a:solidFill>
              <a:cs typeface="Calibri"/>
            </a:endParaRPr>
          </a:p>
          <a:p>
            <a:pPr lvl="1"/>
            <a:r>
              <a:rPr lang="en-US" sz="1200" dirty="0"/>
              <a:t>12.1: </a:t>
            </a:r>
            <a:r>
              <a:rPr lang="en-US" sz="1200" b="1" dirty="0"/>
              <a:t>Domestic violence incidents (# reported) in NJ (by county)</a:t>
            </a:r>
            <a:endParaRPr lang="en-US" sz="1200" b="1" dirty="0">
              <a:cs typeface="Calibri"/>
            </a:endParaRPr>
          </a:p>
          <a:p>
            <a:pPr lvl="1"/>
            <a:r>
              <a:rPr lang="en-US" sz="1200" dirty="0"/>
              <a:t>12.2: </a:t>
            </a:r>
            <a:r>
              <a:rPr lang="en-US" sz="1200" b="1" dirty="0"/>
              <a:t>Domestic violence incidents (# reported) over time </a:t>
            </a:r>
            <a:endParaRPr lang="en-US" sz="1200" b="1" dirty="0">
              <a:cs typeface="Calibri"/>
            </a:endParaRPr>
          </a:p>
          <a:p>
            <a:pPr lvl="1"/>
            <a:r>
              <a:rPr lang="en-US" sz="1200" dirty="0"/>
              <a:t>12.3: </a:t>
            </a:r>
            <a:r>
              <a:rPr lang="en-US" sz="1200" b="1" dirty="0"/>
              <a:t>Domestic violence incidents (# reported) by municipality</a:t>
            </a:r>
            <a:endParaRPr lang="en-US" sz="1200" b="1" dirty="0">
              <a:cs typeface="Calibri"/>
            </a:endParaRPr>
          </a:p>
          <a:p>
            <a:pPr lvl="1"/>
            <a:r>
              <a:rPr lang="en-US" sz="1200" dirty="0"/>
              <a:t>12.4: </a:t>
            </a:r>
            <a:r>
              <a:rPr lang="en-US" sz="1200" b="1" dirty="0"/>
              <a:t>Domestic violence offenses by type (%) in NJ </a:t>
            </a:r>
            <a:endParaRPr lang="en-US" sz="1200" b="1" dirty="0">
              <a:cs typeface="Calibri"/>
            </a:endParaRPr>
          </a:p>
          <a:p>
            <a:pPr lvl="1"/>
            <a:r>
              <a:rPr lang="en-US" sz="1200" dirty="0"/>
              <a:t>12.5: </a:t>
            </a:r>
            <a:r>
              <a:rPr lang="en-US" sz="1200" b="1" dirty="0"/>
              <a:t>Domestic violence arrests by offense (%) in NJ </a:t>
            </a:r>
            <a:endParaRPr lang="en-US" dirty="0"/>
          </a:p>
        </p:txBody>
      </p:sp>
      <p:pic>
        <p:nvPicPr>
          <p:cNvPr id="7" name="Picture 6" descr="Image result for cape may county nj map"/>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636" y="0"/>
            <a:ext cx="771525" cy="1044357"/>
          </a:xfrm>
          <a:prstGeom prst="rect">
            <a:avLst/>
          </a:prstGeom>
          <a:noFill/>
          <a:ln>
            <a:noFill/>
          </a:ln>
        </p:spPr>
      </p:pic>
      <p:sp>
        <p:nvSpPr>
          <p:cNvPr id="8" name="TextBox 7"/>
          <p:cNvSpPr txBox="1"/>
          <p:nvPr userDrawn="1"/>
        </p:nvSpPr>
        <p:spPr>
          <a:xfrm>
            <a:off x="684067" y="522178"/>
            <a:ext cx="1251239" cy="523220"/>
          </a:xfrm>
          <a:prstGeom prst="rect">
            <a:avLst/>
          </a:prstGeom>
          <a:noFill/>
        </p:spPr>
        <p:txBody>
          <a:bodyPr wrap="square" rtlCol="0">
            <a:spAutoFit/>
          </a:bodyPr>
          <a:lstStyle/>
          <a:p>
            <a:r>
              <a:rPr lang="en-US" sz="1400" b="1" dirty="0" smtClean="0"/>
              <a:t>Cape May County</a:t>
            </a:r>
            <a:endParaRPr lang="en-US" sz="1400" b="1" dirty="0"/>
          </a:p>
        </p:txBody>
      </p:sp>
    </p:spTree>
    <p:extLst>
      <p:ext uri="{BB962C8B-B14F-4D97-AF65-F5344CB8AC3E}">
        <p14:creationId xmlns:p14="http://schemas.microsoft.com/office/powerpoint/2010/main" val="32603655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78313"/>
          </a:xfrm>
          <a:prstGeom prst="rect">
            <a:avLst/>
          </a:prstGeom>
          <a:noFill/>
        </p:spPr>
        <p:txBody>
          <a:bodyPr wrap="square" rtlCol="0">
            <a:spAutoFit/>
          </a:bodyPr>
          <a:lstStyle/>
          <a:p>
            <a:r>
              <a:rPr lang="en-US" sz="1200" b="1" dirty="0">
                <a:solidFill>
                  <a:srgbClr val="C00000"/>
                </a:solidFill>
              </a:rPr>
              <a:t>Substance Abuse Treatments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 </a:t>
            </a:r>
            <a:r>
              <a:rPr lang="en-US" sz="1200" b="1" dirty="0"/>
              <a:t>Change (%) in suspected opioid overdose deaths in NJ (by county) between 2016 and 2018 </a:t>
            </a:r>
            <a:endParaRPr lang="en-US" sz="1200" b="1" dirty="0">
              <a:cs typeface="Calibri"/>
            </a:endParaRPr>
          </a:p>
          <a:p>
            <a:pPr lvl="1"/>
            <a:r>
              <a:rPr lang="en-US" sz="1200" dirty="0"/>
              <a:t>13.2: </a:t>
            </a:r>
            <a:r>
              <a:rPr lang="en-US" sz="1200" b="1" dirty="0"/>
              <a:t>Number of (#) suspected opioid deaths over time </a:t>
            </a:r>
            <a:endParaRPr lang="en-US" sz="1200" b="1" dirty="0">
              <a:cs typeface="Calibri"/>
            </a:endParaRPr>
          </a:p>
          <a:p>
            <a:pPr lvl="1"/>
            <a:r>
              <a:rPr lang="en-US" sz="1200" dirty="0"/>
              <a:t>13.3: </a:t>
            </a:r>
            <a:r>
              <a:rPr lang="en-US" sz="1200" b="1" dirty="0"/>
              <a:t>% change in population for every overdose death</a:t>
            </a:r>
            <a:endParaRPr lang="en-US" sz="1200" b="1" dirty="0">
              <a:cs typeface="Calibri"/>
            </a:endParaRPr>
          </a:p>
          <a:p>
            <a:pPr lvl="1"/>
            <a:r>
              <a:rPr lang="en-US" sz="1200" dirty="0"/>
              <a:t>13.4: </a:t>
            </a:r>
            <a:r>
              <a:rPr lang="en-US" sz="1200" b="1" dirty="0"/>
              <a:t>Population for every 1 overdose death over time</a:t>
            </a:r>
            <a:endParaRPr lang="en-US" sz="1200" b="1" dirty="0">
              <a:cs typeface="Calibri"/>
            </a:endParaRPr>
          </a:p>
          <a:p>
            <a:pPr lvl="1"/>
            <a:r>
              <a:rPr lang="en-US" sz="1200" dirty="0"/>
              <a:t>13.5: </a:t>
            </a:r>
            <a:r>
              <a:rPr lang="en-US" sz="1200" b="1" dirty="0"/>
              <a:t>Types of substances (%) identified at treatment center admissions</a:t>
            </a:r>
            <a:endParaRPr lang="en-US" sz="1200" b="1" dirty="0">
              <a:solidFill>
                <a:schemeClr val="accent1">
                  <a:lumMod val="75000"/>
                </a:schemeClr>
              </a:solidFill>
            </a:endParaRPr>
          </a:p>
          <a:p>
            <a:endParaRPr lang="en-US" sz="1200" b="1" dirty="0">
              <a:solidFill>
                <a:srgbClr val="CC0000"/>
              </a:solidFill>
            </a:endParaRPr>
          </a:p>
          <a:p>
            <a:r>
              <a:rPr lang="en-US" sz="1200" b="1" dirty="0">
                <a:solidFill>
                  <a:srgbClr val="CC0000"/>
                </a:solidFill>
              </a:rPr>
              <a:t>Mental Health </a:t>
            </a:r>
          </a:p>
          <a:p>
            <a:pPr lvl="1"/>
            <a:r>
              <a:rPr lang="en-US" sz="1200" dirty="0"/>
              <a:t>14.1: </a:t>
            </a:r>
            <a:r>
              <a:rPr lang="en-US" sz="1200" b="1" dirty="0"/>
              <a:t>Types of mental health programs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14.2: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14.3: </a:t>
            </a:r>
            <a:r>
              <a:rPr lang="en-US" sz="1200" b="1" dirty="0"/>
              <a:t>Frequency (%) of mental health distress over time - age adjusted</a:t>
            </a:r>
            <a:endParaRPr lang="en-US" sz="1200" b="1" dirty="0">
              <a:cs typeface="Calibri"/>
            </a:endParaRPr>
          </a:p>
          <a:p>
            <a:pPr lvl="1"/>
            <a:r>
              <a:rPr lang="en-US" sz="1200" dirty="0"/>
              <a:t>14.4: </a:t>
            </a:r>
            <a:r>
              <a:rPr lang="en-US" sz="1200" b="1" dirty="0"/>
              <a:t>Frequency (%) of mental health distress by race/ethnicity  - age adjusted</a:t>
            </a:r>
            <a:endParaRPr lang="en-US" sz="1200" b="1" dirty="0">
              <a:cs typeface="Calibri"/>
            </a:endParaRPr>
          </a:p>
          <a:p>
            <a:pPr lvl="1"/>
            <a:r>
              <a:rPr lang="en-US" sz="1200" dirty="0"/>
              <a:t>14.5: </a:t>
            </a:r>
            <a:r>
              <a:rPr lang="en-US" sz="1200" b="1" dirty="0"/>
              <a:t>Frequency (%) of mental health distress by sex – age adjusted</a:t>
            </a:r>
            <a:endParaRPr lang="en-US" sz="1200" b="1" dirty="0">
              <a:cs typeface="Calibri"/>
            </a:endParaRPr>
          </a:p>
          <a:p>
            <a:pPr lvl="1"/>
            <a:r>
              <a:rPr lang="en-US" sz="1200" dirty="0"/>
              <a:t>14.6: </a:t>
            </a:r>
            <a:r>
              <a:rPr lang="en-US" sz="1200" b="1" dirty="0"/>
              <a:t>Frequency of depression (%) in NJ (by county) </a:t>
            </a:r>
            <a:endParaRPr lang="en-US" sz="1200" b="1" dirty="0">
              <a:cs typeface="Calibri"/>
            </a:endParaRPr>
          </a:p>
          <a:p>
            <a:pPr lvl="1"/>
            <a:r>
              <a:rPr lang="en-US" sz="1200" dirty="0"/>
              <a:t>14.7: </a:t>
            </a:r>
            <a:r>
              <a:rPr lang="en-US" sz="1200" b="1" dirty="0"/>
              <a:t>Frequency of depression (%) over time </a:t>
            </a:r>
            <a:endParaRPr lang="en-US" sz="1200" b="1" dirty="0">
              <a:cs typeface="Calibri"/>
            </a:endParaRPr>
          </a:p>
          <a:p>
            <a:pPr lvl="1"/>
            <a:r>
              <a:rPr lang="en-US" sz="1200" dirty="0"/>
              <a:t>14.8: </a:t>
            </a:r>
            <a:r>
              <a:rPr lang="en-US" sz="1200" b="1" dirty="0"/>
              <a:t>Diagnosed depression by race/ethnicity</a:t>
            </a:r>
            <a:endParaRPr lang="en-US" sz="1200" b="1" dirty="0">
              <a:cs typeface="Calibri"/>
            </a:endParaRPr>
          </a:p>
          <a:p>
            <a:pPr lvl="1"/>
            <a:r>
              <a:rPr lang="en-US" sz="1200" dirty="0">
                <a:solidFill>
                  <a:srgbClr val="000000"/>
                </a:solidFill>
                <a:cs typeface="Calibri"/>
              </a:rPr>
              <a:t>14.9: </a:t>
            </a:r>
            <a:r>
              <a:rPr lang="en-US" sz="1200" b="1" dirty="0">
                <a:solidFill>
                  <a:srgbClr val="000000"/>
                </a:solidFill>
                <a:cs typeface="Calibri"/>
              </a:rPr>
              <a:t>Diagnosed depression by sex </a:t>
            </a:r>
            <a:endParaRPr lang="en-US" sz="1200" dirty="0">
              <a:solidFill>
                <a:srgbClr val="000000"/>
              </a:solidFill>
              <a:cs typeface="Calibri"/>
            </a:endParaRPr>
          </a:p>
          <a:p>
            <a:endParaRPr lang="en-US" sz="1200" b="1" dirty="0">
              <a:solidFill>
                <a:srgbClr val="CC0000"/>
              </a:solidFill>
            </a:endParaRPr>
          </a:p>
          <a:p>
            <a:r>
              <a:rPr lang="en-US" sz="1200" b="1" dirty="0">
                <a:solidFill>
                  <a:srgbClr val="CC0000"/>
                </a:solidFill>
              </a:rPr>
              <a:t>Education Resources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C</a:t>
            </a:r>
            <a:r>
              <a:rPr lang="en-US" sz="1200" b="1" dirty="0"/>
              <a:t>hildren (%) classified special education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a:t>
            </a:r>
            <a:r>
              <a:rPr lang="en-US" sz="1200" b="1" dirty="0"/>
              <a:t> Children (#) receiving early intervention services in NJ (by county)</a:t>
            </a:r>
            <a:endParaRPr lang="en-US" sz="1200" b="1" dirty="0">
              <a:cs typeface="Calibri"/>
            </a:endParaRPr>
          </a:p>
          <a:p>
            <a:endParaRPr lang="en-US" sz="1200" b="1" dirty="0">
              <a:solidFill>
                <a:srgbClr val="376092"/>
              </a:solidFill>
              <a:cs typeface="Calibri"/>
            </a:endParaRPr>
          </a:p>
          <a:p>
            <a:r>
              <a:rPr lang="en-US" sz="1200" b="1" dirty="0">
                <a:solidFill>
                  <a:srgbClr val="C00000"/>
                </a:solidFill>
              </a:rPr>
              <a:t>Resources</a:t>
            </a:r>
          </a:p>
          <a:p>
            <a:pPr lvl="1"/>
            <a:r>
              <a:rPr lang="en-US" sz="1200" dirty="0"/>
              <a:t>16.1: </a:t>
            </a:r>
            <a:r>
              <a:rPr lang="en-US" sz="1200" b="1" dirty="0"/>
              <a:t>Support for families including kinship </a:t>
            </a:r>
            <a:endParaRPr lang="en-US" sz="1200" b="1" dirty="0">
              <a:cs typeface="Calibri"/>
            </a:endParaRPr>
          </a:p>
          <a:p>
            <a:pPr lvl="1"/>
            <a:r>
              <a:rPr lang="en-US" sz="1200" dirty="0"/>
              <a:t>16.2: </a:t>
            </a:r>
            <a:r>
              <a:rPr lang="en-US" sz="1200" b="1" dirty="0"/>
              <a:t>Pro Bono legal/advocacy services</a:t>
            </a:r>
            <a:endParaRPr lang="en-US" sz="1200" b="1" dirty="0">
              <a:cs typeface="Calibri"/>
            </a:endParaRPr>
          </a:p>
        </p:txBody>
      </p:sp>
      <p:pic>
        <p:nvPicPr>
          <p:cNvPr id="7" name="Picture 6" descr="Image result for cape may county nj map"/>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636" y="0"/>
            <a:ext cx="771525" cy="1044357"/>
          </a:xfrm>
          <a:prstGeom prst="rect">
            <a:avLst/>
          </a:prstGeom>
          <a:noFill/>
          <a:ln>
            <a:noFill/>
          </a:ln>
        </p:spPr>
      </p:pic>
      <p:sp>
        <p:nvSpPr>
          <p:cNvPr id="8" name="TextBox 7"/>
          <p:cNvSpPr txBox="1"/>
          <p:nvPr userDrawn="1"/>
        </p:nvSpPr>
        <p:spPr>
          <a:xfrm>
            <a:off x="684067" y="522178"/>
            <a:ext cx="1251239" cy="523220"/>
          </a:xfrm>
          <a:prstGeom prst="rect">
            <a:avLst/>
          </a:prstGeom>
          <a:noFill/>
        </p:spPr>
        <p:txBody>
          <a:bodyPr wrap="square" rtlCol="0">
            <a:spAutoFit/>
          </a:bodyPr>
          <a:lstStyle/>
          <a:p>
            <a:r>
              <a:rPr lang="en-US" sz="1400" b="1" dirty="0" smtClean="0"/>
              <a:t>Cape May County</a:t>
            </a:r>
            <a:endParaRPr lang="en-US" sz="1400" b="1" dirty="0"/>
          </a:p>
        </p:txBody>
      </p:sp>
    </p:spTree>
    <p:extLst>
      <p:ext uri="{BB962C8B-B14F-4D97-AF65-F5344CB8AC3E}">
        <p14:creationId xmlns:p14="http://schemas.microsoft.com/office/powerpoint/2010/main" val="155875392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 name="TextBox 2">
            <a:extLst>
              <a:ext uri="{FF2B5EF4-FFF2-40B4-BE49-F238E27FC236}">
                <a16:creationId xmlns:a16="http://schemas.microsoft.com/office/drawing/2014/main" id="{04C31D9B-6F70-4401-8D69-777939ED0DDC}"/>
              </a:ext>
            </a:extLst>
          </p:cNvPr>
          <p:cNvSpPr txBox="1"/>
          <p:nvPr userDrawn="1"/>
        </p:nvSpPr>
        <p:spPr>
          <a:xfrm>
            <a:off x="228600" y="5730451"/>
            <a:ext cx="2667000" cy="830997"/>
          </a:xfrm>
          <a:prstGeom prst="rect">
            <a:avLst/>
          </a:prstGeom>
          <a:solidFill>
            <a:schemeClr val="bg1"/>
          </a:solidFill>
        </p:spPr>
        <p:txBody>
          <a:bodyPr wrap="square" rtlCol="0">
            <a:spAutoFit/>
          </a:bodyPr>
          <a:lstStyle/>
          <a:p>
            <a:pPr algn="ctr"/>
            <a:r>
              <a:rPr lang="en-US" sz="1600" dirty="0"/>
              <a:t>Charts with an (*) correspond to possible focus group discussion topics</a:t>
            </a:r>
          </a:p>
        </p:txBody>
      </p:sp>
      <p:sp>
        <p:nvSpPr>
          <p:cNvPr id="4" name="TextBox 3">
            <a:extLst>
              <a:ext uri="{FF2B5EF4-FFF2-40B4-BE49-F238E27FC236}">
                <a16:creationId xmlns:a16="http://schemas.microsoft.com/office/drawing/2014/main" id="{29BA42A2-266A-403E-9C23-CC5751A92D5E}"/>
              </a:ext>
            </a:extLst>
          </p:cNvPr>
          <p:cNvSpPr txBox="1"/>
          <p:nvPr userDrawn="1"/>
        </p:nvSpPr>
        <p:spPr>
          <a:xfrm>
            <a:off x="533400" y="2590800"/>
            <a:ext cx="2057400" cy="1692771"/>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2400" dirty="0">
                <a:solidFill>
                  <a:schemeClr val="bg1"/>
                </a:solidFill>
                <a:latin typeface="Franklin Gothic Demi" panose="020B0703020102020204" pitchFamily="34" charset="0"/>
              </a:rPr>
              <a:t>Basic Needs</a:t>
            </a:r>
          </a:p>
        </p:txBody>
      </p:sp>
      <p:pic>
        <p:nvPicPr>
          <p:cNvPr id="6" name="Picture 5" descr="Image result for cape may county nj map"/>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636" y="0"/>
            <a:ext cx="771525" cy="1044357"/>
          </a:xfrm>
          <a:prstGeom prst="rect">
            <a:avLst/>
          </a:prstGeom>
          <a:noFill/>
          <a:ln>
            <a:noFill/>
          </a:ln>
        </p:spPr>
      </p:pic>
      <p:sp>
        <p:nvSpPr>
          <p:cNvPr id="7" name="TextBox 6"/>
          <p:cNvSpPr txBox="1"/>
          <p:nvPr userDrawn="1"/>
        </p:nvSpPr>
        <p:spPr>
          <a:xfrm>
            <a:off x="684067" y="522178"/>
            <a:ext cx="1251239" cy="523220"/>
          </a:xfrm>
          <a:prstGeom prst="rect">
            <a:avLst/>
          </a:prstGeom>
          <a:noFill/>
        </p:spPr>
        <p:txBody>
          <a:bodyPr wrap="square" rtlCol="0">
            <a:spAutoFit/>
          </a:bodyPr>
          <a:lstStyle/>
          <a:p>
            <a:r>
              <a:rPr lang="en-US" sz="1400" b="1" dirty="0" smtClean="0"/>
              <a:t>Cape May County</a:t>
            </a:r>
            <a:endParaRPr lang="en-US" sz="1400" b="1" dirty="0"/>
          </a:p>
        </p:txBody>
      </p:sp>
    </p:spTree>
    <p:extLst>
      <p:ext uri="{BB962C8B-B14F-4D97-AF65-F5344CB8AC3E}">
        <p14:creationId xmlns:p14="http://schemas.microsoft.com/office/powerpoint/2010/main" val="350944463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descr="Image result for cape may county nj map"/>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636" y="0"/>
            <a:ext cx="771525" cy="1044357"/>
          </a:xfrm>
          <a:prstGeom prst="rect">
            <a:avLst/>
          </a:prstGeom>
          <a:noFill/>
          <a:ln>
            <a:noFill/>
          </a:ln>
        </p:spPr>
      </p:pic>
      <p:sp>
        <p:nvSpPr>
          <p:cNvPr id="6" name="TextBox 5"/>
          <p:cNvSpPr txBox="1"/>
          <p:nvPr userDrawn="1"/>
        </p:nvSpPr>
        <p:spPr>
          <a:xfrm>
            <a:off x="684067" y="522178"/>
            <a:ext cx="1251239" cy="523220"/>
          </a:xfrm>
          <a:prstGeom prst="rect">
            <a:avLst/>
          </a:prstGeom>
          <a:noFill/>
        </p:spPr>
        <p:txBody>
          <a:bodyPr wrap="square" rtlCol="0">
            <a:spAutoFit/>
          </a:bodyPr>
          <a:lstStyle/>
          <a:p>
            <a:r>
              <a:rPr lang="en-US" sz="1400" b="1" dirty="0" smtClean="0"/>
              <a:t>Cape May County</a:t>
            </a:r>
            <a:endParaRPr lang="en-US" sz="1400" b="1" dirty="0"/>
          </a:p>
        </p:txBody>
      </p:sp>
    </p:spTree>
    <p:extLst>
      <p:ext uri="{BB962C8B-B14F-4D97-AF65-F5344CB8AC3E}">
        <p14:creationId xmlns:p14="http://schemas.microsoft.com/office/powerpoint/2010/main" val="369390128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descr="Image result for cape may county nj map"/>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636" y="0"/>
            <a:ext cx="771525" cy="1044357"/>
          </a:xfrm>
          <a:prstGeom prst="rect">
            <a:avLst/>
          </a:prstGeom>
          <a:noFill/>
          <a:ln>
            <a:noFill/>
          </a:ln>
        </p:spPr>
      </p:pic>
      <p:sp>
        <p:nvSpPr>
          <p:cNvPr id="6" name="TextBox 5"/>
          <p:cNvSpPr txBox="1"/>
          <p:nvPr userDrawn="1"/>
        </p:nvSpPr>
        <p:spPr>
          <a:xfrm>
            <a:off x="684067" y="522178"/>
            <a:ext cx="1251239" cy="523220"/>
          </a:xfrm>
          <a:prstGeom prst="rect">
            <a:avLst/>
          </a:prstGeom>
          <a:noFill/>
        </p:spPr>
        <p:txBody>
          <a:bodyPr wrap="square" rtlCol="0">
            <a:spAutoFit/>
          </a:bodyPr>
          <a:lstStyle/>
          <a:p>
            <a:r>
              <a:rPr lang="en-US" sz="1400" b="1" dirty="0" smtClean="0"/>
              <a:t>Cape May County</a:t>
            </a:r>
            <a:endParaRPr lang="en-US" sz="1400" b="1" dirty="0"/>
          </a:p>
        </p:txBody>
      </p:sp>
    </p:spTree>
    <p:extLst>
      <p:ext uri="{BB962C8B-B14F-4D97-AF65-F5344CB8AC3E}">
        <p14:creationId xmlns:p14="http://schemas.microsoft.com/office/powerpoint/2010/main" val="79365796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59" r:id="rId7"/>
    <p:sldLayoutId id="2147483658" r:id="rId8"/>
    <p:sldLayoutId id="2147483676" r:id="rId9"/>
    <p:sldLayoutId id="214748369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7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9.jpeg"/><Relationship Id="rId5" Type="http://schemas.openxmlformats.org/officeDocument/2006/relationships/image" Target="../media/image3.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9.xml"/><Relationship Id="rId7" Type="http://schemas.openxmlformats.org/officeDocument/2006/relationships/slideLayout" Target="../slideLayouts/slideLayout8.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chart" Target="../charts/chart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notesSlide" Target="../notesSlides/notesSlide5.xml"/><Relationship Id="rId5" Type="http://schemas.openxmlformats.org/officeDocument/2006/relationships/tags" Target="../tags/tag27.xml"/><Relationship Id="rId10" Type="http://schemas.openxmlformats.org/officeDocument/2006/relationships/slideLayout" Target="../slideLayouts/slideLayout8.xml"/><Relationship Id="rId4" Type="http://schemas.openxmlformats.org/officeDocument/2006/relationships/tags" Target="../tags/tag26.xml"/><Relationship Id="rId9" Type="http://schemas.openxmlformats.org/officeDocument/2006/relationships/tags" Target="../tags/tag31.xml"/></Relationships>
</file>

<file path=ppt/slides/_rels/slide14.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chart" Target="../charts/chart7.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chart" Target="../charts/chart6.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notesSlide" Target="../notesSlides/notesSlide6.xml"/><Relationship Id="rId5" Type="http://schemas.openxmlformats.org/officeDocument/2006/relationships/tags" Target="../tags/tag36.xml"/><Relationship Id="rId10" Type="http://schemas.openxmlformats.org/officeDocument/2006/relationships/slideLayout" Target="../slideLayouts/slideLayout8.xml"/><Relationship Id="rId4" Type="http://schemas.openxmlformats.org/officeDocument/2006/relationships/tags" Target="../tags/tag35.xml"/><Relationship Id="rId9" Type="http://schemas.openxmlformats.org/officeDocument/2006/relationships/tags" Target="../tags/tag40.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43.xml"/><Relationship Id="rId7" Type="http://schemas.openxmlformats.org/officeDocument/2006/relationships/slideLayout" Target="../slideLayouts/slideLayout8.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chart" Target="../charts/chart8.xml"/></Relationships>
</file>

<file path=ppt/slides/_rels/slide16.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chart" Target="../charts/chart10.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chart" Target="../charts/chart9.xml"/><Relationship Id="rId5" Type="http://schemas.openxmlformats.org/officeDocument/2006/relationships/tags" Target="../tags/tag51.xml"/><Relationship Id="rId10" Type="http://schemas.openxmlformats.org/officeDocument/2006/relationships/notesSlide" Target="../notesSlides/notesSlide8.xml"/><Relationship Id="rId4" Type="http://schemas.openxmlformats.org/officeDocument/2006/relationships/tags" Target="../tags/tag50.xml"/><Relationship Id="rId9"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1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notesSlide" Target="../notesSlides/notesSlide9.xml"/><Relationship Id="rId5" Type="http://schemas.openxmlformats.org/officeDocument/2006/relationships/tags" Target="../tags/tag59.xml"/><Relationship Id="rId10" Type="http://schemas.openxmlformats.org/officeDocument/2006/relationships/slideLayout" Target="../slideLayouts/slideLayout8.xml"/><Relationship Id="rId4" Type="http://schemas.openxmlformats.org/officeDocument/2006/relationships/tags" Target="../tags/tag58.xml"/><Relationship Id="rId9" Type="http://schemas.openxmlformats.org/officeDocument/2006/relationships/tags" Target="../tags/tag63.xml"/></Relationships>
</file>

<file path=ppt/slides/_rels/slide18.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tags" Target="../tags/tag66.xml"/><Relationship Id="rId7" Type="http://schemas.openxmlformats.org/officeDocument/2006/relationships/notesSlide" Target="../notesSlides/notesSlide10.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Layout" Target="../slideLayouts/slideLayout8.xml"/><Relationship Id="rId5" Type="http://schemas.openxmlformats.org/officeDocument/2006/relationships/tags" Target="../tags/tag68.xml"/><Relationship Id="rId4" Type="http://schemas.openxmlformats.org/officeDocument/2006/relationships/tags" Target="../tags/tag67.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71.xml"/><Relationship Id="rId7" Type="http://schemas.openxmlformats.org/officeDocument/2006/relationships/slideLayout" Target="../slideLayouts/slideLayout8.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9" Type="http://schemas.openxmlformats.org/officeDocument/2006/relationships/chart" Target="../charts/chart1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tags" Target="../tags/tag82.xml"/><Relationship Id="rId3" Type="http://schemas.openxmlformats.org/officeDocument/2006/relationships/tags" Target="../tags/tag77.xml"/><Relationship Id="rId7" Type="http://schemas.openxmlformats.org/officeDocument/2006/relationships/tags" Target="../tags/tag81.xml"/><Relationship Id="rId12" Type="http://schemas.openxmlformats.org/officeDocument/2006/relationships/chart" Target="../charts/chart14.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notesSlide" Target="../notesSlides/notesSlide12.xml"/><Relationship Id="rId5" Type="http://schemas.openxmlformats.org/officeDocument/2006/relationships/tags" Target="../tags/tag79.xml"/><Relationship Id="rId10" Type="http://schemas.openxmlformats.org/officeDocument/2006/relationships/slideLayout" Target="../slideLayouts/slideLayout8.xml"/><Relationship Id="rId4" Type="http://schemas.openxmlformats.org/officeDocument/2006/relationships/tags" Target="../tags/tag78.xml"/><Relationship Id="rId9" Type="http://schemas.openxmlformats.org/officeDocument/2006/relationships/tags" Target="../tags/tag83.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86.xml"/><Relationship Id="rId7" Type="http://schemas.openxmlformats.org/officeDocument/2006/relationships/slideLayout" Target="../slideLayouts/slideLayout8.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9" Type="http://schemas.openxmlformats.org/officeDocument/2006/relationships/chart" Target="../charts/chart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92.xml"/><Relationship Id="rId7" Type="http://schemas.openxmlformats.org/officeDocument/2006/relationships/slideLayout" Target="../slideLayouts/slideLayout8.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9" Type="http://schemas.openxmlformats.org/officeDocument/2006/relationships/chart" Target="../charts/char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tags" Target="../tags/tag103.xml"/><Relationship Id="rId3" Type="http://schemas.openxmlformats.org/officeDocument/2006/relationships/tags" Target="../tags/tag98.xml"/><Relationship Id="rId7" Type="http://schemas.openxmlformats.org/officeDocument/2006/relationships/tags" Target="../tags/tag102.xml"/><Relationship Id="rId12" Type="http://schemas.openxmlformats.org/officeDocument/2006/relationships/chart" Target="../charts/chart18.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chart" Target="../charts/chart17.xml"/><Relationship Id="rId5" Type="http://schemas.openxmlformats.org/officeDocument/2006/relationships/tags" Target="../tags/tag100.xml"/><Relationship Id="rId10" Type="http://schemas.openxmlformats.org/officeDocument/2006/relationships/notesSlide" Target="../notesSlides/notesSlide15.xml"/><Relationship Id="rId4" Type="http://schemas.openxmlformats.org/officeDocument/2006/relationships/tags" Target="../tags/tag99.xml"/><Relationship Id="rId9"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tags" Target="../tags/tag106.xml"/><Relationship Id="rId7" Type="http://schemas.openxmlformats.org/officeDocument/2006/relationships/notesSlide" Target="../notesSlides/notesSlide16.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slideLayout" Target="../slideLayouts/slideLayout8.xml"/><Relationship Id="rId5" Type="http://schemas.openxmlformats.org/officeDocument/2006/relationships/tags" Target="../tags/tag108.xml"/><Relationship Id="rId4" Type="http://schemas.openxmlformats.org/officeDocument/2006/relationships/tags" Target="../tags/tag10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111.xml"/><Relationship Id="rId7" Type="http://schemas.openxmlformats.org/officeDocument/2006/relationships/slideLayout" Target="../slideLayouts/slideLayout8.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 Id="rId9" Type="http://schemas.openxmlformats.org/officeDocument/2006/relationships/chart" Target="../charts/chart20.xml"/></Relationships>
</file>

<file path=ppt/slides/_rels/slide28.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tags" Target="../tags/tag117.xml"/><Relationship Id="rId7" Type="http://schemas.openxmlformats.org/officeDocument/2006/relationships/notesSlide" Target="../notesSlides/notesSlide18.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slideLayout" Target="../slideLayouts/slideLayout8.xml"/><Relationship Id="rId5" Type="http://schemas.openxmlformats.org/officeDocument/2006/relationships/tags" Target="../tags/tag119.xml"/><Relationship Id="rId4" Type="http://schemas.openxmlformats.org/officeDocument/2006/relationships/tags" Target="../tags/tag1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openxmlformats.org/officeDocument/2006/relationships/tags" Target="../tags/tag127.xml"/><Relationship Id="rId3" Type="http://schemas.openxmlformats.org/officeDocument/2006/relationships/tags" Target="../tags/tag122.xml"/><Relationship Id="rId7" Type="http://schemas.openxmlformats.org/officeDocument/2006/relationships/tags" Target="../tags/tag126.xml"/><Relationship Id="rId12" Type="http://schemas.openxmlformats.org/officeDocument/2006/relationships/chart" Target="../charts/chart23.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tags" Target="../tags/tag125.xml"/><Relationship Id="rId11" Type="http://schemas.openxmlformats.org/officeDocument/2006/relationships/chart" Target="../charts/chart22.xml"/><Relationship Id="rId5" Type="http://schemas.openxmlformats.org/officeDocument/2006/relationships/tags" Target="../tags/tag124.xml"/><Relationship Id="rId10" Type="http://schemas.openxmlformats.org/officeDocument/2006/relationships/notesSlide" Target="../notesSlides/notesSlide19.xml"/><Relationship Id="rId4" Type="http://schemas.openxmlformats.org/officeDocument/2006/relationships/tags" Target="../tags/tag123.xml"/><Relationship Id="rId9"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chart" Target="../charts/chart24.xml"/><Relationship Id="rId3" Type="http://schemas.openxmlformats.org/officeDocument/2006/relationships/tags" Target="../tags/tag130.xml"/><Relationship Id="rId7" Type="http://schemas.openxmlformats.org/officeDocument/2006/relationships/notesSlide" Target="../notesSlides/notesSlide20.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slideLayout" Target="../slideLayouts/slideLayout8.xml"/><Relationship Id="rId5" Type="http://schemas.openxmlformats.org/officeDocument/2006/relationships/tags" Target="../tags/tag132.xml"/><Relationship Id="rId4" Type="http://schemas.openxmlformats.org/officeDocument/2006/relationships/tags" Target="../tags/tag1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1.xml"/><Relationship Id="rId3" Type="http://schemas.openxmlformats.org/officeDocument/2006/relationships/tags" Target="../tags/tag135.xml"/><Relationship Id="rId7" Type="http://schemas.openxmlformats.org/officeDocument/2006/relationships/slideLayout" Target="../slideLayouts/slideLayout8.xml"/><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 Id="rId9" Type="http://schemas.openxmlformats.org/officeDocument/2006/relationships/chart" Target="../charts/chart25.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41.xml"/><Relationship Id="rId7" Type="http://schemas.openxmlformats.org/officeDocument/2006/relationships/slideLayout" Target="../slideLayouts/slideLayout8.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9" Type="http://schemas.openxmlformats.org/officeDocument/2006/relationships/chart" Target="../charts/char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chart" Target="../charts/chart27.xml"/><Relationship Id="rId3" Type="http://schemas.openxmlformats.org/officeDocument/2006/relationships/tags" Target="../tags/tag147.xml"/><Relationship Id="rId7" Type="http://schemas.openxmlformats.org/officeDocument/2006/relationships/notesSlide" Target="../notesSlides/notesSlide23.xml"/><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slideLayout" Target="../slideLayouts/slideLayout8.xml"/><Relationship Id="rId5" Type="http://schemas.openxmlformats.org/officeDocument/2006/relationships/tags" Target="../tags/tag149.xml"/><Relationship Id="rId4" Type="http://schemas.openxmlformats.org/officeDocument/2006/relationships/tags" Target="../tags/tag148.xml"/></Relationships>
</file>

<file path=ppt/slides/_rels/slide37.xml.rels><?xml version="1.0" encoding="UTF-8" standalone="yes"?>
<Relationships xmlns="http://schemas.openxmlformats.org/package/2006/relationships"><Relationship Id="rId8" Type="http://schemas.openxmlformats.org/officeDocument/2006/relationships/chart" Target="../charts/chart28.xml"/><Relationship Id="rId3" Type="http://schemas.openxmlformats.org/officeDocument/2006/relationships/tags" Target="../tags/tag152.xml"/><Relationship Id="rId7" Type="http://schemas.openxmlformats.org/officeDocument/2006/relationships/notesSlide" Target="../notesSlides/notesSlide24.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slideLayout" Target="../slideLayouts/slideLayout8.xml"/><Relationship Id="rId5" Type="http://schemas.openxmlformats.org/officeDocument/2006/relationships/tags" Target="../tags/tag154.xml"/><Relationship Id="rId4" Type="http://schemas.openxmlformats.org/officeDocument/2006/relationships/tags" Target="../tags/tag153.xml"/></Relationships>
</file>

<file path=ppt/slides/_rels/slide38.xml.rels><?xml version="1.0" encoding="UTF-8" standalone="yes"?>
<Relationships xmlns="http://schemas.openxmlformats.org/package/2006/relationships"><Relationship Id="rId8" Type="http://schemas.openxmlformats.org/officeDocument/2006/relationships/tags" Target="../tags/tag162.xml"/><Relationship Id="rId13" Type="http://schemas.openxmlformats.org/officeDocument/2006/relationships/chart" Target="../charts/chart29.xml"/><Relationship Id="rId3" Type="http://schemas.openxmlformats.org/officeDocument/2006/relationships/tags" Target="../tags/tag157.xml"/><Relationship Id="rId7" Type="http://schemas.openxmlformats.org/officeDocument/2006/relationships/tags" Target="../tags/tag161.xml"/><Relationship Id="rId12" Type="http://schemas.openxmlformats.org/officeDocument/2006/relationships/notesSlide" Target="../notesSlides/notesSlide25.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tags" Target="../tags/tag160.xml"/><Relationship Id="rId11" Type="http://schemas.openxmlformats.org/officeDocument/2006/relationships/slideLayout" Target="../slideLayouts/slideLayout8.xml"/><Relationship Id="rId5" Type="http://schemas.openxmlformats.org/officeDocument/2006/relationships/tags" Target="../tags/tag159.xml"/><Relationship Id="rId15" Type="http://schemas.openxmlformats.org/officeDocument/2006/relationships/chart" Target="../charts/chart31.xml"/><Relationship Id="rId10" Type="http://schemas.openxmlformats.org/officeDocument/2006/relationships/tags" Target="../tags/tag164.xml"/><Relationship Id="rId4" Type="http://schemas.openxmlformats.org/officeDocument/2006/relationships/tags" Target="../tags/tag158.xml"/><Relationship Id="rId9" Type="http://schemas.openxmlformats.org/officeDocument/2006/relationships/tags" Target="../tags/tag163.xml"/><Relationship Id="rId14" Type="http://schemas.openxmlformats.org/officeDocument/2006/relationships/chart" Target="../charts/chart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7.xml"/><Relationship Id="rId7" Type="http://schemas.openxmlformats.org/officeDocument/2006/relationships/notesSlide" Target="../notesSlides/notesSlide26.xml"/><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slideLayout" Target="../slideLayouts/slideLayout8.xml"/><Relationship Id="rId5" Type="http://schemas.openxmlformats.org/officeDocument/2006/relationships/tags" Target="../tags/tag169.xml"/><Relationship Id="rId4" Type="http://schemas.openxmlformats.org/officeDocument/2006/relationships/tags" Target="../tags/tag168.xml"/></Relationships>
</file>

<file path=ppt/slides/_rels/slide41.xml.rels><?xml version="1.0" encoding="UTF-8" standalone="yes"?>
<Relationships xmlns="http://schemas.openxmlformats.org/package/2006/relationships"><Relationship Id="rId3" Type="http://schemas.openxmlformats.org/officeDocument/2006/relationships/tags" Target="../tags/tag172.xml"/><Relationship Id="rId7" Type="http://schemas.openxmlformats.org/officeDocument/2006/relationships/chart" Target="../charts/chart33.xm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notesSlide" Target="../notesSlides/notesSlide27.xml"/><Relationship Id="rId5" Type="http://schemas.openxmlformats.org/officeDocument/2006/relationships/slideLayout" Target="../slideLayouts/slideLayout8.xml"/><Relationship Id="rId4" Type="http://schemas.openxmlformats.org/officeDocument/2006/relationships/tags" Target="../tags/tag17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8" Type="http://schemas.openxmlformats.org/officeDocument/2006/relationships/tags" Target="../tags/tag181.xml"/><Relationship Id="rId13" Type="http://schemas.openxmlformats.org/officeDocument/2006/relationships/chart" Target="../charts/chart34.xml"/><Relationship Id="rId3" Type="http://schemas.openxmlformats.org/officeDocument/2006/relationships/tags" Target="../tags/tag176.xml"/><Relationship Id="rId7" Type="http://schemas.openxmlformats.org/officeDocument/2006/relationships/tags" Target="../tags/tag180.xml"/><Relationship Id="rId12" Type="http://schemas.openxmlformats.org/officeDocument/2006/relationships/notesSlide" Target="../notesSlides/notesSlide28.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tags" Target="../tags/tag179.xml"/><Relationship Id="rId11" Type="http://schemas.openxmlformats.org/officeDocument/2006/relationships/slideLayout" Target="../slideLayouts/slideLayout8.xml"/><Relationship Id="rId5" Type="http://schemas.openxmlformats.org/officeDocument/2006/relationships/tags" Target="../tags/tag178.xml"/><Relationship Id="rId10" Type="http://schemas.openxmlformats.org/officeDocument/2006/relationships/tags" Target="../tags/tag183.xml"/><Relationship Id="rId4" Type="http://schemas.openxmlformats.org/officeDocument/2006/relationships/tags" Target="../tags/tag177.xml"/><Relationship Id="rId9" Type="http://schemas.openxmlformats.org/officeDocument/2006/relationships/tags" Target="../tags/tag182.xml"/><Relationship Id="rId14" Type="http://schemas.openxmlformats.org/officeDocument/2006/relationships/chart" Target="../charts/chart35.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29.xml"/><Relationship Id="rId3" Type="http://schemas.openxmlformats.org/officeDocument/2006/relationships/tags" Target="../tags/tag186.xml"/><Relationship Id="rId7" Type="http://schemas.openxmlformats.org/officeDocument/2006/relationships/slideLayout" Target="../slideLayouts/slideLayout8.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9" Type="http://schemas.openxmlformats.org/officeDocument/2006/relationships/chart" Target="../charts/chart36.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2.xml"/><Relationship Id="rId7" Type="http://schemas.openxmlformats.org/officeDocument/2006/relationships/slideLayout" Target="../slideLayouts/slideLayout8.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9" Type="http://schemas.openxmlformats.org/officeDocument/2006/relationships/chart" Target="../charts/chart37.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8.xml"/><Relationship Id="rId7" Type="http://schemas.openxmlformats.org/officeDocument/2006/relationships/slideLayout" Target="../slideLayouts/slideLayout8.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201.xml"/><Relationship Id="rId5" Type="http://schemas.openxmlformats.org/officeDocument/2006/relationships/tags" Target="../tags/tag200.xml"/><Relationship Id="rId4" Type="http://schemas.openxmlformats.org/officeDocument/2006/relationships/tags" Target="../tags/tag199.xml"/><Relationship Id="rId9" Type="http://schemas.openxmlformats.org/officeDocument/2006/relationships/chart" Target="../charts/chart3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8" Type="http://schemas.openxmlformats.org/officeDocument/2006/relationships/tags" Target="../tags/tag209.xml"/><Relationship Id="rId3" Type="http://schemas.openxmlformats.org/officeDocument/2006/relationships/tags" Target="../tags/tag204.xml"/><Relationship Id="rId7" Type="http://schemas.openxmlformats.org/officeDocument/2006/relationships/tags" Target="../tags/tag208.xml"/><Relationship Id="rId12" Type="http://schemas.openxmlformats.org/officeDocument/2006/relationships/chart" Target="../charts/chart40.xml"/><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tags" Target="../tags/tag207.xml"/><Relationship Id="rId11" Type="http://schemas.openxmlformats.org/officeDocument/2006/relationships/chart" Target="../charts/chart39.xml"/><Relationship Id="rId5" Type="http://schemas.openxmlformats.org/officeDocument/2006/relationships/tags" Target="../tags/tag206.xml"/><Relationship Id="rId10" Type="http://schemas.openxmlformats.org/officeDocument/2006/relationships/notesSlide" Target="../notesSlides/notesSlide32.xml"/><Relationship Id="rId4" Type="http://schemas.openxmlformats.org/officeDocument/2006/relationships/tags" Target="../tags/tag205.xml"/><Relationship Id="rId9"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tags" Target="../tags/tag212.xml"/><Relationship Id="rId7" Type="http://schemas.openxmlformats.org/officeDocument/2006/relationships/notesSlide" Target="../notesSlides/notesSlide33.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slideLayout" Target="../slideLayouts/slideLayout8.xml"/><Relationship Id="rId5" Type="http://schemas.openxmlformats.org/officeDocument/2006/relationships/tags" Target="../tags/tag214.xml"/><Relationship Id="rId4" Type="http://schemas.openxmlformats.org/officeDocument/2006/relationships/tags" Target="../tags/tag21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17.xml"/><Relationship Id="rId7" Type="http://schemas.openxmlformats.org/officeDocument/2006/relationships/notesSlide" Target="../notesSlides/notesSlide34.xml"/><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slideLayout" Target="../slideLayouts/slideLayout8.xml"/><Relationship Id="rId5" Type="http://schemas.openxmlformats.org/officeDocument/2006/relationships/tags" Target="../tags/tag219.xml"/><Relationship Id="rId4" Type="http://schemas.openxmlformats.org/officeDocument/2006/relationships/tags" Target="../tags/tag218.xml"/></Relationships>
</file>

<file path=ppt/slides/_rels/slide51.xml.rels><?xml version="1.0" encoding="UTF-8" standalone="yes"?>
<Relationships xmlns="http://schemas.openxmlformats.org/package/2006/relationships"><Relationship Id="rId8" Type="http://schemas.openxmlformats.org/officeDocument/2006/relationships/chart" Target="../charts/chart43.xml"/><Relationship Id="rId3" Type="http://schemas.openxmlformats.org/officeDocument/2006/relationships/tags" Target="../tags/tag222.xml"/><Relationship Id="rId7" Type="http://schemas.openxmlformats.org/officeDocument/2006/relationships/notesSlide" Target="../notesSlides/notesSlide35.xml"/><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slideLayout" Target="../slideLayouts/slideLayout8.xml"/><Relationship Id="rId5" Type="http://schemas.openxmlformats.org/officeDocument/2006/relationships/tags" Target="../tags/tag224.xml"/><Relationship Id="rId4" Type="http://schemas.openxmlformats.org/officeDocument/2006/relationships/tags" Target="../tags/tag223.xml"/></Relationships>
</file>

<file path=ppt/slides/_rels/slide52.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tags" Target="../tags/tag227.xml"/><Relationship Id="rId7" Type="http://schemas.openxmlformats.org/officeDocument/2006/relationships/notesSlide" Target="../notesSlides/notesSlide36.xml"/><Relationship Id="rId2" Type="http://schemas.openxmlformats.org/officeDocument/2006/relationships/tags" Target="../tags/tag226.xml"/><Relationship Id="rId1" Type="http://schemas.openxmlformats.org/officeDocument/2006/relationships/tags" Target="../tags/tag225.xml"/><Relationship Id="rId6" Type="http://schemas.openxmlformats.org/officeDocument/2006/relationships/slideLayout" Target="../slideLayouts/slideLayout8.xml"/><Relationship Id="rId5" Type="http://schemas.openxmlformats.org/officeDocument/2006/relationships/tags" Target="../tags/tag229.xml"/><Relationship Id="rId4" Type="http://schemas.openxmlformats.org/officeDocument/2006/relationships/tags" Target="../tags/tag228.xml"/></Relationships>
</file>

<file path=ppt/slides/_rels/slide53.xml.rels><?xml version="1.0" encoding="UTF-8" standalone="yes"?>
<Relationships xmlns="http://schemas.openxmlformats.org/package/2006/relationships"><Relationship Id="rId8" Type="http://schemas.openxmlformats.org/officeDocument/2006/relationships/chart" Target="../charts/chart45.xml"/><Relationship Id="rId3" Type="http://schemas.openxmlformats.org/officeDocument/2006/relationships/tags" Target="../tags/tag232.xml"/><Relationship Id="rId7" Type="http://schemas.openxmlformats.org/officeDocument/2006/relationships/notesSlide" Target="../notesSlides/notesSlide37.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slideLayout" Target="../slideLayouts/slideLayout8.xml"/><Relationship Id="rId5" Type="http://schemas.openxmlformats.org/officeDocument/2006/relationships/tags" Target="../tags/tag234.xml"/><Relationship Id="rId4" Type="http://schemas.openxmlformats.org/officeDocument/2006/relationships/tags" Target="../tags/tag233.xml"/></Relationships>
</file>

<file path=ppt/slides/_rels/slide54.xml.rels><?xml version="1.0" encoding="UTF-8" standalone="yes"?>
<Relationships xmlns="http://schemas.openxmlformats.org/package/2006/relationships"><Relationship Id="rId8" Type="http://schemas.openxmlformats.org/officeDocument/2006/relationships/chart" Target="../charts/chart46.xml"/><Relationship Id="rId3" Type="http://schemas.openxmlformats.org/officeDocument/2006/relationships/tags" Target="../tags/tag237.xml"/><Relationship Id="rId7" Type="http://schemas.openxmlformats.org/officeDocument/2006/relationships/notesSlide" Target="../notesSlides/notesSlide38.xml"/><Relationship Id="rId2" Type="http://schemas.openxmlformats.org/officeDocument/2006/relationships/tags" Target="../tags/tag236.xml"/><Relationship Id="rId1" Type="http://schemas.openxmlformats.org/officeDocument/2006/relationships/tags" Target="../tags/tag235.xml"/><Relationship Id="rId6" Type="http://schemas.openxmlformats.org/officeDocument/2006/relationships/slideLayout" Target="../slideLayouts/slideLayout8.xml"/><Relationship Id="rId5" Type="http://schemas.openxmlformats.org/officeDocument/2006/relationships/tags" Target="../tags/tag239.xml"/><Relationship Id="rId4" Type="http://schemas.openxmlformats.org/officeDocument/2006/relationships/tags" Target="../tags/tag23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8" Type="http://schemas.openxmlformats.org/officeDocument/2006/relationships/tags" Target="../tags/tag247.xml"/><Relationship Id="rId13" Type="http://schemas.openxmlformats.org/officeDocument/2006/relationships/chart" Target="../charts/chart48.xml"/><Relationship Id="rId3" Type="http://schemas.openxmlformats.org/officeDocument/2006/relationships/tags" Target="../tags/tag242.xml"/><Relationship Id="rId7" Type="http://schemas.openxmlformats.org/officeDocument/2006/relationships/tags" Target="../tags/tag246.xml"/><Relationship Id="rId12" Type="http://schemas.openxmlformats.org/officeDocument/2006/relationships/chart" Target="../charts/chart47.xml"/><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tags" Target="../tags/tag245.xml"/><Relationship Id="rId11" Type="http://schemas.openxmlformats.org/officeDocument/2006/relationships/notesSlide" Target="../notesSlides/notesSlide39.xml"/><Relationship Id="rId5" Type="http://schemas.openxmlformats.org/officeDocument/2006/relationships/tags" Target="../tags/tag244.xml"/><Relationship Id="rId10" Type="http://schemas.openxmlformats.org/officeDocument/2006/relationships/slideLayout" Target="../slideLayouts/slideLayout8.xml"/><Relationship Id="rId4" Type="http://schemas.openxmlformats.org/officeDocument/2006/relationships/tags" Target="../tags/tag243.xml"/><Relationship Id="rId9" Type="http://schemas.openxmlformats.org/officeDocument/2006/relationships/tags" Target="../tags/tag248.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1.xml"/><Relationship Id="rId7" Type="http://schemas.openxmlformats.org/officeDocument/2006/relationships/slideLayout" Target="../slideLayouts/slideLayout8.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9" Type="http://schemas.openxmlformats.org/officeDocument/2006/relationships/chart" Target="../charts/chart49.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57.xml"/><Relationship Id="rId7" Type="http://schemas.openxmlformats.org/officeDocument/2006/relationships/slideLayout" Target="../slideLayouts/slideLayout8.xml"/><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 Id="rId9" Type="http://schemas.openxmlformats.org/officeDocument/2006/relationships/chart" Target="../charts/chart50.xml"/></Relationships>
</file>

<file path=ppt/slides/_rels/slide59.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63.xml"/><Relationship Id="rId7" Type="http://schemas.openxmlformats.org/officeDocument/2006/relationships/slideLayout" Target="../slideLayouts/slideLayout8.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tags" Target="../tags/tag266.xml"/><Relationship Id="rId5" Type="http://schemas.openxmlformats.org/officeDocument/2006/relationships/tags" Target="../tags/tag265.xml"/><Relationship Id="rId4" Type="http://schemas.openxmlformats.org/officeDocument/2006/relationships/tags" Target="../tags/tag264.xml"/><Relationship Id="rId9" Type="http://schemas.openxmlformats.org/officeDocument/2006/relationships/chart" Target="../charts/chart5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8" Type="http://schemas.openxmlformats.org/officeDocument/2006/relationships/chart" Target="../charts/chart52.xml"/><Relationship Id="rId3" Type="http://schemas.openxmlformats.org/officeDocument/2006/relationships/tags" Target="../tags/tag269.xml"/><Relationship Id="rId7" Type="http://schemas.openxmlformats.org/officeDocument/2006/relationships/notesSlide" Target="../notesSlides/notesSlide43.xml"/><Relationship Id="rId2" Type="http://schemas.openxmlformats.org/officeDocument/2006/relationships/tags" Target="../tags/tag268.xml"/><Relationship Id="rId1" Type="http://schemas.openxmlformats.org/officeDocument/2006/relationships/tags" Target="../tags/tag267.xml"/><Relationship Id="rId6" Type="http://schemas.openxmlformats.org/officeDocument/2006/relationships/slideLayout" Target="../slideLayouts/slideLayout8.xml"/><Relationship Id="rId5" Type="http://schemas.openxmlformats.org/officeDocument/2006/relationships/tags" Target="../tags/tag271.xml"/><Relationship Id="rId4" Type="http://schemas.openxmlformats.org/officeDocument/2006/relationships/tags" Target="../tags/tag270.xml"/></Relationships>
</file>

<file path=ppt/slides/_rels/slide61.xml.rels><?xml version="1.0" encoding="UTF-8" standalone="yes"?>
<Relationships xmlns="http://schemas.openxmlformats.org/package/2006/relationships"><Relationship Id="rId8" Type="http://schemas.openxmlformats.org/officeDocument/2006/relationships/chart" Target="../charts/chart53.xml"/><Relationship Id="rId3" Type="http://schemas.openxmlformats.org/officeDocument/2006/relationships/tags" Target="../tags/tag274.xml"/><Relationship Id="rId7" Type="http://schemas.openxmlformats.org/officeDocument/2006/relationships/notesSlide" Target="../notesSlides/notesSlide44.xml"/><Relationship Id="rId2" Type="http://schemas.openxmlformats.org/officeDocument/2006/relationships/tags" Target="../tags/tag273.xml"/><Relationship Id="rId1" Type="http://schemas.openxmlformats.org/officeDocument/2006/relationships/tags" Target="../tags/tag272.xml"/><Relationship Id="rId6" Type="http://schemas.openxmlformats.org/officeDocument/2006/relationships/slideLayout" Target="../slideLayouts/slideLayout8.xml"/><Relationship Id="rId5" Type="http://schemas.openxmlformats.org/officeDocument/2006/relationships/tags" Target="../tags/tag276.xml"/><Relationship Id="rId4" Type="http://schemas.openxmlformats.org/officeDocument/2006/relationships/tags" Target="../tags/tag275.xml"/></Relationships>
</file>

<file path=ppt/slides/_rels/slide62.xml.rels><?xml version="1.0" encoding="UTF-8" standalone="yes"?>
<Relationships xmlns="http://schemas.openxmlformats.org/package/2006/relationships"><Relationship Id="rId8" Type="http://schemas.openxmlformats.org/officeDocument/2006/relationships/tags" Target="../tags/tag284.xml"/><Relationship Id="rId3" Type="http://schemas.openxmlformats.org/officeDocument/2006/relationships/tags" Target="../tags/tag279.xml"/><Relationship Id="rId7" Type="http://schemas.openxmlformats.org/officeDocument/2006/relationships/tags" Target="../tags/tag283.xml"/><Relationship Id="rId12" Type="http://schemas.openxmlformats.org/officeDocument/2006/relationships/chart" Target="../charts/chart54.xml"/><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tags" Target="../tags/tag282.xml"/><Relationship Id="rId11" Type="http://schemas.openxmlformats.org/officeDocument/2006/relationships/notesSlide" Target="../notesSlides/notesSlide45.xml"/><Relationship Id="rId5" Type="http://schemas.openxmlformats.org/officeDocument/2006/relationships/tags" Target="../tags/tag281.xml"/><Relationship Id="rId10" Type="http://schemas.openxmlformats.org/officeDocument/2006/relationships/slideLayout" Target="../slideLayouts/slideLayout8.xml"/><Relationship Id="rId4" Type="http://schemas.openxmlformats.org/officeDocument/2006/relationships/tags" Target="../tags/tag280.xml"/><Relationship Id="rId9" Type="http://schemas.openxmlformats.org/officeDocument/2006/relationships/tags" Target="../tags/tag28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8" Type="http://schemas.openxmlformats.org/officeDocument/2006/relationships/notesSlide" Target="../notesSlides/notesSlide46.xml"/><Relationship Id="rId3" Type="http://schemas.openxmlformats.org/officeDocument/2006/relationships/tags" Target="../tags/tag288.xml"/><Relationship Id="rId7" Type="http://schemas.openxmlformats.org/officeDocument/2006/relationships/slideLayout" Target="../slideLayouts/slideLayout8.xml"/><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tags" Target="../tags/tag291.xml"/><Relationship Id="rId5" Type="http://schemas.openxmlformats.org/officeDocument/2006/relationships/tags" Target="../tags/tag290.xml"/><Relationship Id="rId4" Type="http://schemas.openxmlformats.org/officeDocument/2006/relationships/tags" Target="../tags/tag289.xml"/><Relationship Id="rId9" Type="http://schemas.openxmlformats.org/officeDocument/2006/relationships/chart" Target="../charts/chart55.xml"/></Relationships>
</file>

<file path=ppt/slides/_rels/slide65.xml.rels><?xml version="1.0" encoding="UTF-8" standalone="yes"?>
<Relationships xmlns="http://schemas.openxmlformats.org/package/2006/relationships"><Relationship Id="rId8" Type="http://schemas.openxmlformats.org/officeDocument/2006/relationships/tags" Target="../tags/tag299.xml"/><Relationship Id="rId3" Type="http://schemas.openxmlformats.org/officeDocument/2006/relationships/tags" Target="../tags/tag294.xml"/><Relationship Id="rId7" Type="http://schemas.openxmlformats.org/officeDocument/2006/relationships/tags" Target="../tags/tag298.xml"/><Relationship Id="rId12" Type="http://schemas.openxmlformats.org/officeDocument/2006/relationships/chart" Target="../charts/chart57.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11" Type="http://schemas.openxmlformats.org/officeDocument/2006/relationships/chart" Target="../charts/chart56.xml"/><Relationship Id="rId5" Type="http://schemas.openxmlformats.org/officeDocument/2006/relationships/tags" Target="../tags/tag296.xml"/><Relationship Id="rId10" Type="http://schemas.openxmlformats.org/officeDocument/2006/relationships/notesSlide" Target="../notesSlides/notesSlide47.xml"/><Relationship Id="rId4" Type="http://schemas.openxmlformats.org/officeDocument/2006/relationships/tags" Target="../tags/tag295.xml"/><Relationship Id="rId9"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8" Type="http://schemas.openxmlformats.org/officeDocument/2006/relationships/tags" Target="../tags/tag307.xml"/><Relationship Id="rId13" Type="http://schemas.openxmlformats.org/officeDocument/2006/relationships/chart" Target="../charts/chart59.xml"/><Relationship Id="rId3" Type="http://schemas.openxmlformats.org/officeDocument/2006/relationships/tags" Target="../tags/tag302.xml"/><Relationship Id="rId7" Type="http://schemas.openxmlformats.org/officeDocument/2006/relationships/tags" Target="../tags/tag306.xml"/><Relationship Id="rId12" Type="http://schemas.openxmlformats.org/officeDocument/2006/relationships/chart" Target="../charts/chart58.xml"/><Relationship Id="rId2" Type="http://schemas.openxmlformats.org/officeDocument/2006/relationships/tags" Target="../tags/tag301.xml"/><Relationship Id="rId1" Type="http://schemas.openxmlformats.org/officeDocument/2006/relationships/tags" Target="../tags/tag300.xml"/><Relationship Id="rId6" Type="http://schemas.openxmlformats.org/officeDocument/2006/relationships/tags" Target="../tags/tag305.xml"/><Relationship Id="rId11" Type="http://schemas.openxmlformats.org/officeDocument/2006/relationships/notesSlide" Target="../notesSlides/notesSlide48.xml"/><Relationship Id="rId5" Type="http://schemas.openxmlformats.org/officeDocument/2006/relationships/tags" Target="../tags/tag304.xml"/><Relationship Id="rId10" Type="http://schemas.openxmlformats.org/officeDocument/2006/relationships/slideLayout" Target="../slideLayouts/slideLayout8.xml"/><Relationship Id="rId4" Type="http://schemas.openxmlformats.org/officeDocument/2006/relationships/tags" Target="../tags/tag303.xml"/><Relationship Id="rId9" Type="http://schemas.openxmlformats.org/officeDocument/2006/relationships/tags" Target="../tags/tag308.xml"/></Relationships>
</file>

<file path=ppt/slides/_rels/slide67.xml.rels><?xml version="1.0" encoding="UTF-8" standalone="yes"?>
<Relationships xmlns="http://schemas.openxmlformats.org/package/2006/relationships"><Relationship Id="rId8" Type="http://schemas.openxmlformats.org/officeDocument/2006/relationships/tags" Target="../tags/tag316.xml"/><Relationship Id="rId3" Type="http://schemas.openxmlformats.org/officeDocument/2006/relationships/tags" Target="../tags/tag311.xml"/><Relationship Id="rId7" Type="http://schemas.openxmlformats.org/officeDocument/2006/relationships/tags" Target="../tags/tag315.xml"/><Relationship Id="rId12" Type="http://schemas.openxmlformats.org/officeDocument/2006/relationships/chart" Target="../charts/chart61.xml"/><Relationship Id="rId2" Type="http://schemas.openxmlformats.org/officeDocument/2006/relationships/tags" Target="../tags/tag310.xml"/><Relationship Id="rId1" Type="http://schemas.openxmlformats.org/officeDocument/2006/relationships/tags" Target="../tags/tag309.xml"/><Relationship Id="rId6" Type="http://schemas.openxmlformats.org/officeDocument/2006/relationships/tags" Target="../tags/tag314.xml"/><Relationship Id="rId11" Type="http://schemas.openxmlformats.org/officeDocument/2006/relationships/chart" Target="../charts/chart60.xml"/><Relationship Id="rId5" Type="http://schemas.openxmlformats.org/officeDocument/2006/relationships/tags" Target="../tags/tag313.xml"/><Relationship Id="rId10" Type="http://schemas.openxmlformats.org/officeDocument/2006/relationships/notesSlide" Target="../notesSlides/notesSlide49.xml"/><Relationship Id="rId4" Type="http://schemas.openxmlformats.org/officeDocument/2006/relationships/tags" Target="../tags/tag312.xml"/><Relationship Id="rId9"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8" Type="http://schemas.openxmlformats.org/officeDocument/2006/relationships/tags" Target="../tags/tag324.xml"/><Relationship Id="rId13" Type="http://schemas.openxmlformats.org/officeDocument/2006/relationships/chart" Target="../charts/chart63.xml"/><Relationship Id="rId3" Type="http://schemas.openxmlformats.org/officeDocument/2006/relationships/tags" Target="../tags/tag319.xml"/><Relationship Id="rId7" Type="http://schemas.openxmlformats.org/officeDocument/2006/relationships/tags" Target="../tags/tag323.xml"/><Relationship Id="rId12" Type="http://schemas.openxmlformats.org/officeDocument/2006/relationships/chart" Target="../charts/chart62.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tags" Target="../tags/tag322.xml"/><Relationship Id="rId11" Type="http://schemas.openxmlformats.org/officeDocument/2006/relationships/notesSlide" Target="../notesSlides/notesSlide50.xml"/><Relationship Id="rId5" Type="http://schemas.openxmlformats.org/officeDocument/2006/relationships/tags" Target="../tags/tag321.xml"/><Relationship Id="rId10" Type="http://schemas.openxmlformats.org/officeDocument/2006/relationships/slideLayout" Target="../slideLayouts/slideLayout8.xml"/><Relationship Id="rId4" Type="http://schemas.openxmlformats.org/officeDocument/2006/relationships/tags" Target="../tags/tag320.xml"/><Relationship Id="rId9" Type="http://schemas.openxmlformats.org/officeDocument/2006/relationships/tags" Target="../tags/tag3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28.xml"/><Relationship Id="rId7" Type="http://schemas.openxmlformats.org/officeDocument/2006/relationships/notesSlide" Target="../notesSlides/notesSlide51.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slideLayout" Target="../slideLayouts/slideLayout9.xml"/><Relationship Id="rId5" Type="http://schemas.openxmlformats.org/officeDocument/2006/relationships/tags" Target="../tags/tag330.xml"/><Relationship Id="rId4" Type="http://schemas.openxmlformats.org/officeDocument/2006/relationships/tags" Target="../tags/tag329.xml"/></Relationships>
</file>

<file path=ppt/slides/_rels/slide71.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33.xml"/><Relationship Id="rId7" Type="http://schemas.openxmlformats.org/officeDocument/2006/relationships/notesSlide" Target="../notesSlides/notesSlide52.xml"/><Relationship Id="rId2" Type="http://schemas.openxmlformats.org/officeDocument/2006/relationships/tags" Target="../tags/tag332.xml"/><Relationship Id="rId1" Type="http://schemas.openxmlformats.org/officeDocument/2006/relationships/tags" Target="../tags/tag331.xml"/><Relationship Id="rId6" Type="http://schemas.openxmlformats.org/officeDocument/2006/relationships/slideLayout" Target="../slideLayouts/slideLayout9.xml"/><Relationship Id="rId5" Type="http://schemas.openxmlformats.org/officeDocument/2006/relationships/tags" Target="../tags/tag335.xml"/><Relationship Id="rId4" Type="http://schemas.openxmlformats.org/officeDocument/2006/relationships/tags" Target="../tags/tag334.xml"/></Relationships>
</file>

<file path=ppt/slides/_rels/slide72.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38.xml"/><Relationship Id="rId7" Type="http://schemas.openxmlformats.org/officeDocument/2006/relationships/notesSlide" Target="../notesSlides/notesSlide53.xml"/><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slideLayout" Target="../slideLayouts/slideLayout9.xml"/><Relationship Id="rId5" Type="http://schemas.openxmlformats.org/officeDocument/2006/relationships/tags" Target="../tags/tag340.xml"/><Relationship Id="rId4" Type="http://schemas.openxmlformats.org/officeDocument/2006/relationships/tags" Target="../tags/tag339.xml"/></Relationships>
</file>

<file path=ppt/slides/_rels/slide73.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43.xml"/><Relationship Id="rId7" Type="http://schemas.openxmlformats.org/officeDocument/2006/relationships/notesSlide" Target="../notesSlides/notesSlide54.xml"/><Relationship Id="rId2" Type="http://schemas.openxmlformats.org/officeDocument/2006/relationships/tags" Target="../tags/tag342.xml"/><Relationship Id="rId1" Type="http://schemas.openxmlformats.org/officeDocument/2006/relationships/tags" Target="../tags/tag341.xml"/><Relationship Id="rId6" Type="http://schemas.openxmlformats.org/officeDocument/2006/relationships/slideLayout" Target="../slideLayouts/slideLayout9.xml"/><Relationship Id="rId5" Type="http://schemas.openxmlformats.org/officeDocument/2006/relationships/tags" Target="../tags/tag345.xml"/><Relationship Id="rId4" Type="http://schemas.openxmlformats.org/officeDocument/2006/relationships/tags" Target="../tags/tag344.xml"/></Relationships>
</file>

<file path=ppt/slides/_rels/slide74.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tags" Target="../tags/tag348.xml"/><Relationship Id="rId7" Type="http://schemas.openxmlformats.org/officeDocument/2006/relationships/notesSlide" Target="../notesSlides/notesSlide55.xml"/><Relationship Id="rId2" Type="http://schemas.openxmlformats.org/officeDocument/2006/relationships/tags" Target="../tags/tag347.xml"/><Relationship Id="rId1" Type="http://schemas.openxmlformats.org/officeDocument/2006/relationships/tags" Target="../tags/tag346.xml"/><Relationship Id="rId6" Type="http://schemas.openxmlformats.org/officeDocument/2006/relationships/slideLayout" Target="../slideLayouts/slideLayout9.xml"/><Relationship Id="rId5" Type="http://schemas.openxmlformats.org/officeDocument/2006/relationships/tags" Target="../tags/tag350.xml"/><Relationship Id="rId4" Type="http://schemas.openxmlformats.org/officeDocument/2006/relationships/tags" Target="../tags/tag34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8" Type="http://schemas.openxmlformats.org/officeDocument/2006/relationships/tags" Target="../tags/tag358.xml"/><Relationship Id="rId3" Type="http://schemas.openxmlformats.org/officeDocument/2006/relationships/tags" Target="../tags/tag353.xml"/><Relationship Id="rId7" Type="http://schemas.openxmlformats.org/officeDocument/2006/relationships/tags" Target="../tags/tag357.xml"/><Relationship Id="rId12" Type="http://schemas.openxmlformats.org/officeDocument/2006/relationships/chart" Target="../charts/chart70.xml"/><Relationship Id="rId2" Type="http://schemas.openxmlformats.org/officeDocument/2006/relationships/tags" Target="../tags/tag352.xml"/><Relationship Id="rId1" Type="http://schemas.openxmlformats.org/officeDocument/2006/relationships/tags" Target="../tags/tag351.xml"/><Relationship Id="rId6" Type="http://schemas.openxmlformats.org/officeDocument/2006/relationships/tags" Target="../tags/tag356.xml"/><Relationship Id="rId11" Type="http://schemas.openxmlformats.org/officeDocument/2006/relationships/chart" Target="../charts/chart69.xml"/><Relationship Id="rId5" Type="http://schemas.openxmlformats.org/officeDocument/2006/relationships/tags" Target="../tags/tag355.xml"/><Relationship Id="rId10" Type="http://schemas.openxmlformats.org/officeDocument/2006/relationships/notesSlide" Target="../notesSlides/notesSlide56.xml"/><Relationship Id="rId4" Type="http://schemas.openxmlformats.org/officeDocument/2006/relationships/tags" Target="../tags/tag354.xml"/><Relationship Id="rId9"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8" Type="http://schemas.openxmlformats.org/officeDocument/2006/relationships/tags" Target="../tags/tag366.xml"/><Relationship Id="rId3" Type="http://schemas.openxmlformats.org/officeDocument/2006/relationships/tags" Target="../tags/tag361.xml"/><Relationship Id="rId7" Type="http://schemas.openxmlformats.org/officeDocument/2006/relationships/tags" Target="../tags/tag365.xml"/><Relationship Id="rId12" Type="http://schemas.openxmlformats.org/officeDocument/2006/relationships/chart" Target="../charts/chart72.xml"/><Relationship Id="rId2" Type="http://schemas.openxmlformats.org/officeDocument/2006/relationships/tags" Target="../tags/tag360.xml"/><Relationship Id="rId1" Type="http://schemas.openxmlformats.org/officeDocument/2006/relationships/tags" Target="../tags/tag359.xml"/><Relationship Id="rId6" Type="http://schemas.openxmlformats.org/officeDocument/2006/relationships/tags" Target="../tags/tag364.xml"/><Relationship Id="rId11" Type="http://schemas.openxmlformats.org/officeDocument/2006/relationships/chart" Target="../charts/chart71.xml"/><Relationship Id="rId5" Type="http://schemas.openxmlformats.org/officeDocument/2006/relationships/tags" Target="../tags/tag363.xml"/><Relationship Id="rId10" Type="http://schemas.openxmlformats.org/officeDocument/2006/relationships/notesSlide" Target="../notesSlides/notesSlide57.xml"/><Relationship Id="rId4" Type="http://schemas.openxmlformats.org/officeDocument/2006/relationships/tags" Target="../tags/tag362.xml"/><Relationship Id="rId9"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tags" Target="../tags/tag369.xml"/><Relationship Id="rId7" Type="http://schemas.openxmlformats.org/officeDocument/2006/relationships/chart" Target="../charts/chart73.xml"/><Relationship Id="rId2" Type="http://schemas.openxmlformats.org/officeDocument/2006/relationships/tags" Target="../tags/tag368.xml"/><Relationship Id="rId1" Type="http://schemas.openxmlformats.org/officeDocument/2006/relationships/tags" Target="../tags/tag367.xml"/><Relationship Id="rId6" Type="http://schemas.openxmlformats.org/officeDocument/2006/relationships/notesSlide" Target="../notesSlides/notesSlide58.xml"/><Relationship Id="rId5" Type="http://schemas.openxmlformats.org/officeDocument/2006/relationships/slideLayout" Target="../slideLayouts/slideLayout9.xml"/><Relationship Id="rId4" Type="http://schemas.openxmlformats.org/officeDocument/2006/relationships/tags" Target="../tags/tag37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chart" Target="../charts/chart1.xml"/><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8" Type="http://schemas.openxmlformats.org/officeDocument/2006/relationships/chart" Target="../charts/chart74.xml"/><Relationship Id="rId3" Type="http://schemas.openxmlformats.org/officeDocument/2006/relationships/tags" Target="../tags/tag373.xml"/><Relationship Id="rId7" Type="http://schemas.openxmlformats.org/officeDocument/2006/relationships/notesSlide" Target="../notesSlides/notesSlide59.xml"/><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slideLayout" Target="../slideLayouts/slideLayout9.xml"/><Relationship Id="rId5" Type="http://schemas.openxmlformats.org/officeDocument/2006/relationships/tags" Target="../tags/tag375.xml"/><Relationship Id="rId4" Type="http://schemas.openxmlformats.org/officeDocument/2006/relationships/tags" Target="../tags/tag374.xml"/></Relationships>
</file>

<file path=ppt/slides/_rels/slide81.xml.rels><?xml version="1.0" encoding="UTF-8" standalone="yes"?>
<Relationships xmlns="http://schemas.openxmlformats.org/package/2006/relationships"><Relationship Id="rId8" Type="http://schemas.openxmlformats.org/officeDocument/2006/relationships/tags" Target="../tags/tag383.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6.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chart" Target="../charts/chart75.xml"/><Relationship Id="rId5" Type="http://schemas.openxmlformats.org/officeDocument/2006/relationships/tags" Target="../tags/tag380.xml"/><Relationship Id="rId10" Type="http://schemas.openxmlformats.org/officeDocument/2006/relationships/notesSlide" Target="../notesSlides/notesSlide60.xml"/><Relationship Id="rId4" Type="http://schemas.openxmlformats.org/officeDocument/2006/relationships/tags" Target="../tags/tag379.xml"/><Relationship Id="rId9"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8" Type="http://schemas.openxmlformats.org/officeDocument/2006/relationships/tags" Target="../tags/tag391.xml"/><Relationship Id="rId13" Type="http://schemas.openxmlformats.org/officeDocument/2006/relationships/chart" Target="../charts/chart77.xml"/><Relationship Id="rId3" Type="http://schemas.openxmlformats.org/officeDocument/2006/relationships/tags" Target="../tags/tag386.xml"/><Relationship Id="rId7" Type="http://schemas.openxmlformats.org/officeDocument/2006/relationships/tags" Target="../tags/tag390.xml"/><Relationship Id="rId12" Type="http://schemas.openxmlformats.org/officeDocument/2006/relationships/notesSlide" Target="../notesSlides/notesSlide61.xml"/><Relationship Id="rId2" Type="http://schemas.openxmlformats.org/officeDocument/2006/relationships/tags" Target="../tags/tag385.xml"/><Relationship Id="rId1" Type="http://schemas.openxmlformats.org/officeDocument/2006/relationships/tags" Target="../tags/tag384.xml"/><Relationship Id="rId6" Type="http://schemas.openxmlformats.org/officeDocument/2006/relationships/tags" Target="../tags/tag389.xml"/><Relationship Id="rId11" Type="http://schemas.openxmlformats.org/officeDocument/2006/relationships/slideLayout" Target="../slideLayouts/slideLayout9.xml"/><Relationship Id="rId5" Type="http://schemas.openxmlformats.org/officeDocument/2006/relationships/tags" Target="../tags/tag388.xml"/><Relationship Id="rId10" Type="http://schemas.openxmlformats.org/officeDocument/2006/relationships/tags" Target="../tags/tag393.xml"/><Relationship Id="rId4" Type="http://schemas.openxmlformats.org/officeDocument/2006/relationships/tags" Target="../tags/tag387.xml"/><Relationship Id="rId9" Type="http://schemas.openxmlformats.org/officeDocument/2006/relationships/tags" Target="../tags/tag392.xml"/><Relationship Id="rId14" Type="http://schemas.openxmlformats.org/officeDocument/2006/relationships/chart" Target="../charts/chart78.xml"/></Relationships>
</file>

<file path=ppt/slides/_rels/slide83.xml.rels><?xml version="1.0" encoding="UTF-8" standalone="yes"?>
<Relationships xmlns="http://schemas.openxmlformats.org/package/2006/relationships"><Relationship Id="rId8" Type="http://schemas.openxmlformats.org/officeDocument/2006/relationships/tags" Target="../tags/tag401.xml"/><Relationship Id="rId13" Type="http://schemas.openxmlformats.org/officeDocument/2006/relationships/chart" Target="../charts/chart80.xml"/><Relationship Id="rId3" Type="http://schemas.openxmlformats.org/officeDocument/2006/relationships/tags" Target="../tags/tag396.xml"/><Relationship Id="rId7" Type="http://schemas.openxmlformats.org/officeDocument/2006/relationships/tags" Target="../tags/tag400.xml"/><Relationship Id="rId12" Type="http://schemas.openxmlformats.org/officeDocument/2006/relationships/chart" Target="../charts/chart79.xml"/><Relationship Id="rId2" Type="http://schemas.openxmlformats.org/officeDocument/2006/relationships/tags" Target="../tags/tag395.xml"/><Relationship Id="rId1" Type="http://schemas.openxmlformats.org/officeDocument/2006/relationships/tags" Target="../tags/tag394.xml"/><Relationship Id="rId6" Type="http://schemas.openxmlformats.org/officeDocument/2006/relationships/tags" Target="../tags/tag399.xml"/><Relationship Id="rId11" Type="http://schemas.openxmlformats.org/officeDocument/2006/relationships/notesSlide" Target="../notesSlides/notesSlide62.xml"/><Relationship Id="rId5" Type="http://schemas.openxmlformats.org/officeDocument/2006/relationships/tags" Target="../tags/tag398.xml"/><Relationship Id="rId10" Type="http://schemas.openxmlformats.org/officeDocument/2006/relationships/slideLayout" Target="../slideLayouts/slideLayout9.xml"/><Relationship Id="rId4" Type="http://schemas.openxmlformats.org/officeDocument/2006/relationships/tags" Target="../tags/tag397.xml"/><Relationship Id="rId9" Type="http://schemas.openxmlformats.org/officeDocument/2006/relationships/tags" Target="../tags/tag402.xml"/></Relationships>
</file>

<file path=ppt/slides/_rels/slide84.xml.rels><?xml version="1.0" encoding="UTF-8" standalone="yes"?>
<Relationships xmlns="http://schemas.openxmlformats.org/package/2006/relationships"><Relationship Id="rId8" Type="http://schemas.openxmlformats.org/officeDocument/2006/relationships/tags" Target="../tags/tag410.xml"/><Relationship Id="rId13" Type="http://schemas.openxmlformats.org/officeDocument/2006/relationships/chart" Target="../charts/chart81.xml"/><Relationship Id="rId3" Type="http://schemas.openxmlformats.org/officeDocument/2006/relationships/tags" Target="../tags/tag405.xml"/><Relationship Id="rId7" Type="http://schemas.openxmlformats.org/officeDocument/2006/relationships/tags" Target="../tags/tag409.xml"/><Relationship Id="rId12" Type="http://schemas.openxmlformats.org/officeDocument/2006/relationships/notesSlide" Target="../notesSlides/notesSlide63.xml"/><Relationship Id="rId2" Type="http://schemas.openxmlformats.org/officeDocument/2006/relationships/tags" Target="../tags/tag404.xml"/><Relationship Id="rId1" Type="http://schemas.openxmlformats.org/officeDocument/2006/relationships/tags" Target="../tags/tag403.xml"/><Relationship Id="rId6" Type="http://schemas.openxmlformats.org/officeDocument/2006/relationships/tags" Target="../tags/tag408.xml"/><Relationship Id="rId11" Type="http://schemas.openxmlformats.org/officeDocument/2006/relationships/slideLayout" Target="../slideLayouts/slideLayout9.xml"/><Relationship Id="rId5" Type="http://schemas.openxmlformats.org/officeDocument/2006/relationships/tags" Target="../tags/tag407.xml"/><Relationship Id="rId10" Type="http://schemas.openxmlformats.org/officeDocument/2006/relationships/tags" Target="../tags/tag412.xml"/><Relationship Id="rId4" Type="http://schemas.openxmlformats.org/officeDocument/2006/relationships/tags" Target="../tags/tag406.xml"/><Relationship Id="rId9" Type="http://schemas.openxmlformats.org/officeDocument/2006/relationships/tags" Target="../tags/tag411.xml"/><Relationship Id="rId14" Type="http://schemas.openxmlformats.org/officeDocument/2006/relationships/chart" Target="../charts/chart8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8" Type="http://schemas.openxmlformats.org/officeDocument/2006/relationships/notesSlide" Target="../notesSlides/notesSlide64.xml"/><Relationship Id="rId3" Type="http://schemas.openxmlformats.org/officeDocument/2006/relationships/tags" Target="../tags/tag415.xml"/><Relationship Id="rId7" Type="http://schemas.openxmlformats.org/officeDocument/2006/relationships/slideLayout" Target="../slideLayouts/slideLayout9.xml"/><Relationship Id="rId2" Type="http://schemas.openxmlformats.org/officeDocument/2006/relationships/tags" Target="../tags/tag414.xml"/><Relationship Id="rId1" Type="http://schemas.openxmlformats.org/officeDocument/2006/relationships/tags" Target="../tags/tag413.xml"/><Relationship Id="rId6" Type="http://schemas.openxmlformats.org/officeDocument/2006/relationships/tags" Target="../tags/tag418.xml"/><Relationship Id="rId5" Type="http://schemas.openxmlformats.org/officeDocument/2006/relationships/tags" Target="../tags/tag417.xml"/><Relationship Id="rId4" Type="http://schemas.openxmlformats.org/officeDocument/2006/relationships/tags" Target="../tags/tag416.xml"/><Relationship Id="rId9" Type="http://schemas.openxmlformats.org/officeDocument/2006/relationships/chart" Target="../charts/chart83.xml"/></Relationships>
</file>

<file path=ppt/slides/_rels/slide87.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421.xml"/><Relationship Id="rId7" Type="http://schemas.openxmlformats.org/officeDocument/2006/relationships/tags" Target="../tags/tag42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tags" Target="../tags/tag424.xml"/><Relationship Id="rId5" Type="http://schemas.openxmlformats.org/officeDocument/2006/relationships/tags" Target="../tags/tag423.xml"/><Relationship Id="rId10" Type="http://schemas.openxmlformats.org/officeDocument/2006/relationships/chart" Target="../charts/chart84.xml"/><Relationship Id="rId4" Type="http://schemas.openxmlformats.org/officeDocument/2006/relationships/tags" Target="../tags/tag422.xml"/><Relationship Id="rId9" Type="http://schemas.openxmlformats.org/officeDocument/2006/relationships/notesSlide" Target="../notesSlides/notesSlide65.xml"/></Relationships>
</file>

<file path=ppt/slides/_rels/slide88.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28.xml"/><Relationship Id="rId7" Type="http://schemas.openxmlformats.org/officeDocument/2006/relationships/notesSlide" Target="../notesSlides/notesSlide66.xml"/><Relationship Id="rId2" Type="http://schemas.openxmlformats.org/officeDocument/2006/relationships/tags" Target="../tags/tag427.xml"/><Relationship Id="rId1" Type="http://schemas.openxmlformats.org/officeDocument/2006/relationships/tags" Target="../tags/tag426.xml"/><Relationship Id="rId6" Type="http://schemas.openxmlformats.org/officeDocument/2006/relationships/slideLayout" Target="../slideLayouts/slideLayout9.xml"/><Relationship Id="rId5" Type="http://schemas.openxmlformats.org/officeDocument/2006/relationships/tags" Target="../tags/tag430.xml"/><Relationship Id="rId4" Type="http://schemas.openxmlformats.org/officeDocument/2006/relationships/tags" Target="../tags/tag42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chart" Target="../charts/chart2.xml"/><Relationship Id="rId4" Type="http://schemas.openxmlformats.org/officeDocument/2006/relationships/image" Target="../media/image22.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76200" y="-381000"/>
            <a:ext cx="13030200" cy="7239000"/>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53345"/>
            <a:chOff x="4908061" y="1905000"/>
            <a:chExt cx="5181600" cy="1853345"/>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latin typeface="Franklin Gothic Medium Cond" panose="020B0606030402020204" pitchFamily="34" charset="0"/>
                </a:rPr>
                <a:t>Cape May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6007747" y="3203932"/>
              <a:ext cx="4069080" cy="369332"/>
            </a:xfrm>
            <a:prstGeom prst="rect">
              <a:avLst/>
            </a:prstGeom>
            <a:noFill/>
          </p:spPr>
          <p:txBody>
            <a:bodyPr wrap="square" rtlCol="0">
              <a:spAutoFit/>
            </a:bodyPr>
            <a:lstStyle/>
            <a:p>
              <a:r>
                <a:rPr lang="en-US" b="1" smtClean="0">
                  <a:solidFill>
                    <a:srgbClr val="C00000"/>
                  </a:solidFill>
                  <a:latin typeface="Franklin Gothic Medium Cond" panose="020B0606030402020204" pitchFamily="34" charset="0"/>
                </a:rPr>
                <a:t>A Profile of Family and Community Indicators</a:t>
              </a:r>
              <a:endParaRPr lang="en-US" b="1" dirty="0">
                <a:solidFill>
                  <a:srgbClr val="C00000"/>
                </a:solidFill>
                <a:latin typeface="Franklin Gothic Medium Cond" panose="020B0606030402020204" pitchFamily="34" charset="0"/>
              </a:endParaRPr>
            </a:p>
          </p:txBody>
        </p:sp>
      </p:grpSp>
      <p:pic>
        <p:nvPicPr>
          <p:cNvPr id="11" name="Picture 10" descr="Image result for cape may county nj map"/>
          <p:cNvPicPr/>
          <p:nvPr/>
        </p:nvPicPr>
        <p:blipFill>
          <a:blip r:embed="rId8">
            <a:extLst>
              <a:ext uri="{28A0092B-C50C-407E-A947-70E740481C1C}">
                <a14:useLocalDpi xmlns:a14="http://schemas.microsoft.com/office/drawing/2010/main" val="0"/>
              </a:ext>
            </a:extLst>
          </a:blip>
          <a:srcRect/>
          <a:stretch>
            <a:fillRect/>
          </a:stretch>
        </p:blipFill>
        <p:spPr bwMode="auto">
          <a:xfrm>
            <a:off x="6977147" y="4850278"/>
            <a:ext cx="933450" cy="1400175"/>
          </a:xfrm>
          <a:prstGeom prst="rect">
            <a:avLst/>
          </a:prstGeom>
          <a:noFill/>
          <a:ln>
            <a:noFill/>
          </a:ln>
        </p:spPr>
      </p:pic>
    </p:spTree>
    <p:extLst>
      <p:ext uri="{BB962C8B-B14F-4D97-AF65-F5344CB8AC3E}">
        <p14:creationId xmlns:p14="http://schemas.microsoft.com/office/powerpoint/2010/main" val="1644116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smtClean="0">
                <a:latin typeface="Franklin Gothic Book"/>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1105278517"/>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smtClean="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smtClean="0">
                <a:latin typeface="Franklin Gothic Book"/>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2013-17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1978972402"/>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4263" y="6324600"/>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Three municipalities were selected to illustrate how diversity ranges within the county</a:t>
            </a:r>
          </a:p>
          <a:p>
            <a:pPr algn="just"/>
            <a:r>
              <a:rPr lang="en-US" sz="1000" smtClean="0">
                <a:latin typeface="Franklin Gothic Book" panose="020B0503020102020204" pitchFamily="34" charset="0"/>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11502"/>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 Illustration of diversity by municipality (%)</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7316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CC9F58E5-24ED-4C67-9993-BEB81437903B}"/>
              </a:ext>
            </a:extLst>
          </p:cNvPr>
          <p:cNvSpPr txBox="1"/>
          <p:nvPr>
            <p:custDataLst>
              <p:tags r:id="rId5"/>
            </p:custDataLst>
          </p:nvPr>
        </p:nvSpPr>
        <p:spPr>
          <a:xfrm>
            <a:off x="4419600"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Highest percentage of white residents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4FD4BB8-FA38-4951-909A-1549BE46DACE}"/>
              </a:ext>
            </a:extLst>
          </p:cNvPr>
          <p:cNvSpPr txBox="1"/>
          <p:nvPr>
            <p:custDataLst>
              <p:tags r:id="rId6"/>
            </p:custDataLst>
          </p:nvPr>
        </p:nvSpPr>
        <p:spPr>
          <a:xfrm>
            <a:off x="7002468"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Middling percentage of white residents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551DA22E-DF73-4F6C-BBA2-C4112399BD55}"/>
              </a:ext>
            </a:extLst>
          </p:cNvPr>
          <p:cNvSpPr txBox="1"/>
          <p:nvPr>
            <p:custDataLst>
              <p:tags r:id="rId7"/>
            </p:custDataLst>
          </p:nvPr>
        </p:nvSpPr>
        <p:spPr>
          <a:xfrm>
            <a:off x="9900728" y="5609554"/>
            <a:ext cx="1371600" cy="457200"/>
          </a:xfrm>
          <a:prstGeom prst="rect">
            <a:avLst/>
          </a:prstGeom>
          <a:noFill/>
        </p:spPr>
        <p:txBody>
          <a:bodyPr wrap="square" rtlCol="0">
            <a:noAutofit/>
          </a:bodyPr>
          <a:lstStyle/>
          <a:p>
            <a:pPr algn="ctr"/>
            <a:r>
              <a:rPr lang="en-US" sz="900" smtClean="0">
                <a:latin typeface="Franklin Gothic Medium" panose="020B0603020102020204" pitchFamily="34" charset="0"/>
              </a:rPr>
              <a:t>Lowest percentage of white residents</a:t>
            </a:r>
            <a:endParaRPr lang="en-US" sz="9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DA75C4A1-479D-41F5-842D-2D22B91D27C6}"/>
              </a:ext>
            </a:extLst>
          </p:cNvPr>
          <p:cNvGraphicFramePr/>
          <p:nvPr>
            <p:custDataLst>
              <p:tags r:id="rId8"/>
            </p:custDataLst>
            <p:extLst>
              <p:ext uri="{D42A27DB-BD31-4B8C-83A1-F6EECF244321}">
                <p14:modId xmlns:p14="http://schemas.microsoft.com/office/powerpoint/2010/main" val="631168807"/>
              </p:ext>
            </p:extLst>
          </p:nvPr>
        </p:nvGraphicFramePr>
        <p:xfrm>
          <a:off x="3400964" y="896692"/>
          <a:ext cx="8534399" cy="5064616"/>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a:extLst>
              <a:ext uri="{FF2B5EF4-FFF2-40B4-BE49-F238E27FC236}">
                <a16:creationId xmlns:a16="http://schemas.microsoft.com/office/drawing/2014/main" id="{7AE17516-CBA9-4259-9D58-EAD0C6ED9602}"/>
              </a:ext>
            </a:extLst>
          </p:cNvPr>
          <p:cNvSpPr txBox="1"/>
          <p:nvPr>
            <p:custDataLst>
              <p:tags r:id="rId9"/>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204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smtClean="0"/>
              <a:t>1.4.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smtClean="0"/>
              <a:t>1.5.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smtClean="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789367864"/>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1473148749"/>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1.6.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smtClean="0">
                <a:latin typeface="Franklin Gothic Book" panose="020B0503020102020204" pitchFamily="34" charset="0"/>
              </a:rPr>
              <a:t>Note: The 10 municipalities with the highest percentage of foreign born are displayed</a:t>
            </a:r>
          </a:p>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662014362"/>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1.7.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smtClean="0">
                <a:latin typeface="Franklin Gothic Medium" panose="020B0603020102020204" pitchFamily="34" charset="0"/>
              </a:rPr>
              <a:t>1.8.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smtClean="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985383737"/>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2846305581"/>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1.9  Illustration of English-only speakers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100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124200" y="6553200"/>
            <a:ext cx="9067800" cy="246221"/>
          </a:xfrm>
          <a:prstGeom prst="rect">
            <a:avLst/>
          </a:prstGeom>
          <a:noFill/>
        </p:spPr>
        <p:txBody>
          <a:bodyPr wrap="square" rtlCol="0">
            <a:spAutoFit/>
          </a:bodyPr>
          <a:lstStyle/>
          <a:p>
            <a:pPr algn="just"/>
            <a:r>
              <a:rPr lang="en-US" sz="1000" smtClean="0">
                <a:latin typeface="Franklin Gothic Book" panose="020B0503020102020204" pitchFamily="34" charset="0"/>
              </a:rPr>
              <a:t>Note: Three municipalities were selected to illustrate how diversity ranges within the county</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3C601884-37CE-4709-B9A2-AA661DC25FDC}"/>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575A8066-233A-42C7-B1CD-AC6325CE8C7D}"/>
              </a:ext>
            </a:extLst>
          </p:cNvPr>
          <p:cNvGraphicFramePr/>
          <p:nvPr>
            <p:custDataLst>
              <p:tags r:id="rId6"/>
            </p:custDataLst>
            <p:extLst>
              <p:ext uri="{D42A27DB-BD31-4B8C-83A1-F6EECF244321}">
                <p14:modId xmlns:p14="http://schemas.microsoft.com/office/powerpoint/2010/main" val="2553751937"/>
              </p:ext>
            </p:extLst>
          </p:nvPr>
        </p:nvGraphicFramePr>
        <p:xfrm>
          <a:off x="3463745" y="415591"/>
          <a:ext cx="8128000"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9" name="TextBox 8">
            <a:extLst>
              <a:ext uri="{FF2B5EF4-FFF2-40B4-BE49-F238E27FC236}">
                <a16:creationId xmlns:a16="http://schemas.microsoft.com/office/drawing/2014/main" id="{B2608317-8663-47E1-A39F-639DCDECBEDC}"/>
              </a:ext>
            </a:extLst>
          </p:cNvPr>
          <p:cNvSpPr txBox="1"/>
          <p:nvPr>
            <p:custDataLst>
              <p:tags r:id="rId7"/>
            </p:custDataLst>
          </p:nvPr>
        </p:nvSpPr>
        <p:spPr>
          <a:xfrm>
            <a:off x="3161145" y="4811860"/>
            <a:ext cx="142748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 of English-Only speakers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B7C67ADB-AAC2-42A8-A1B2-54B04EACD87A}"/>
              </a:ext>
            </a:extLst>
          </p:cNvPr>
          <p:cNvSpPr txBox="1"/>
          <p:nvPr>
            <p:custDataLst>
              <p:tags r:id="rId8"/>
            </p:custDataLst>
          </p:nvPr>
        </p:nvSpPr>
        <p:spPr>
          <a:xfrm>
            <a:off x="3141980" y="3289050"/>
            <a:ext cx="146812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 of English-Only speakers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D5B1D83-9F6E-4C35-AB54-98DB96A97484}"/>
              </a:ext>
            </a:extLst>
          </p:cNvPr>
          <p:cNvSpPr txBox="1"/>
          <p:nvPr>
            <p:custDataLst>
              <p:tags r:id="rId9"/>
            </p:custDataLst>
          </p:nvPr>
        </p:nvSpPr>
        <p:spPr>
          <a:xfrm>
            <a:off x="3147060" y="1593767"/>
            <a:ext cx="146304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 of English-Only speakers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62103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smtClean="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3556212177"/>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8"/>
          </a:graphicData>
        </a:graphic>
      </p:graphicFrame>
      <p:sp>
        <p:nvSpPr>
          <p:cNvPr id="2" name="TextBox 1"/>
          <p:cNvSpPr txBox="1"/>
          <p:nvPr/>
        </p:nvSpPr>
        <p:spPr>
          <a:xfrm>
            <a:off x="3208973" y="6393212"/>
            <a:ext cx="7315200" cy="253916"/>
          </a:xfrm>
          <a:prstGeom prst="rect">
            <a:avLst/>
          </a:prstGeom>
          <a:noFill/>
        </p:spPr>
        <p:txBody>
          <a:bodyPr wrap="square" rtlCol="0">
            <a:spAutoFit/>
          </a:bodyPr>
          <a:lstStyle/>
          <a:p>
            <a:r>
              <a:rPr lang="en-US" sz="1000" dirty="0" smtClean="0">
                <a:latin typeface="Franklin Gothic Book" panose="020B0503020102020204" pitchFamily="34" charset="0"/>
              </a:rPr>
              <a:t>Note that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348D46-854C-4916-9B52-1BB44CE9C1B4}"/>
              </a:ext>
            </a:extLst>
          </p:cNvPr>
          <p:cNvSpPr/>
          <p:nvPr/>
        </p:nvSpPr>
        <p:spPr>
          <a:xfrm>
            <a:off x="3438345" y="797701"/>
            <a:ext cx="7949428" cy="3048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60943"/>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latin typeface="Franklin Gothic Medium" panose="020B0603020102020204" pitchFamily="34" charset="0"/>
              </a:rPr>
              <a:t>1.11 Children (# and relative percentages) per age category in NJ (by county)</a:t>
            </a:r>
            <a:endParaRPr lang="en-US" sz="2000" spc="-5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AA1D4207-D81B-4F5B-B848-57CA126796FD}"/>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a:rPr>
              <a:t>Note. The number of children estimated to be in group settings across the state (5,630 or 0.28% of total youth population)  is not included above.</a:t>
            </a:r>
            <a:endParaRPr lang="en-US" sz="1000" dirty="0">
              <a:latin typeface="Franklin Gothic Book"/>
            </a:endParaRPr>
          </a:p>
        </p:txBody>
      </p:sp>
      <p:sp>
        <p:nvSpPr>
          <p:cNvPr id="8" name="TextBox 7">
            <a:extLst>
              <a:ext uri="{FF2B5EF4-FFF2-40B4-BE49-F238E27FC236}">
                <a16:creationId xmlns:a16="http://schemas.microsoft.com/office/drawing/2014/main" id="{5F33EA43-50DB-4E7F-A06E-C341E3D531B0}"/>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623E41E-85D4-44FF-8D6A-724773842090}"/>
              </a:ext>
            </a:extLst>
          </p:cNvPr>
          <p:cNvGraphicFramePr/>
          <p:nvPr>
            <p:custDataLst>
              <p:tags r:id="rId6"/>
            </p:custDataLst>
            <p:extLst>
              <p:ext uri="{D42A27DB-BD31-4B8C-83A1-F6EECF244321}">
                <p14:modId xmlns:p14="http://schemas.microsoft.com/office/powerpoint/2010/main" val="746874510"/>
              </p:ext>
            </p:extLst>
          </p:nvPr>
        </p:nvGraphicFramePr>
        <p:xfrm>
          <a:off x="3436758" y="610981"/>
          <a:ext cx="8128000" cy="580435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4124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result for cape may county nj map"/>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2209800" cy="4495800"/>
          </a:xfrm>
          <a:prstGeom prst="rect">
            <a:avLst/>
          </a:prstGeom>
          <a:noFill/>
          <a:ln>
            <a:noFill/>
          </a:ln>
        </p:spPr>
      </p:pic>
      <p:sp>
        <p:nvSpPr>
          <p:cNvPr id="4" name="Rectangle 3"/>
          <p:cNvSpPr/>
          <p:nvPr/>
        </p:nvSpPr>
        <p:spPr>
          <a:xfrm>
            <a:off x="3733800" y="990600"/>
            <a:ext cx="6096000" cy="5117363"/>
          </a:xfrm>
          <a:prstGeom prst="rect">
            <a:avLst/>
          </a:prstGeom>
        </p:spPr>
        <p:txBody>
          <a:bodyPr>
            <a:spAutoFit/>
          </a:bodyPr>
          <a:lstStyle/>
          <a:p>
            <a:pPr marR="0" lvl="0">
              <a:lnSpc>
                <a:spcPct val="107000"/>
              </a:lnSpc>
              <a:spcBef>
                <a:spcPts val="0"/>
              </a:spcBef>
              <a:spcAft>
                <a:spcPts val="0"/>
              </a:spcAft>
            </a:pPr>
            <a:r>
              <a:rPr lang="en-US" dirty="0" smtClean="0">
                <a:latin typeface="Calibri" panose="020F0502020204030204" pitchFamily="34" charset="0"/>
                <a:ea typeface="Calibri" panose="020F0502020204030204" pitchFamily="34" charset="0"/>
                <a:cs typeface="Times New Roman" panose="02020603050405020304" pitchFamily="18" charset="0"/>
              </a:rPr>
              <a:t>Municipality List:</a:t>
            </a:r>
          </a:p>
          <a:p>
            <a:pPr marL="342900" marR="0" lvl="0" indent="-342900">
              <a:lnSpc>
                <a:spcPct val="107000"/>
              </a:lnSpc>
              <a:spcBef>
                <a:spcPts val="0"/>
              </a:spcBef>
              <a:spcAft>
                <a:spcPts val="0"/>
              </a:spcAft>
              <a:buFont typeface="Symbol" panose="05050102010706020507" pitchFamily="18" charset="2"/>
              <a:buChar char=""/>
            </a:pPr>
            <a:r>
              <a:rPr lang="en-US" dirty="0" smtClean="0">
                <a:latin typeface="Calibri" panose="020F0502020204030204" pitchFamily="34" charset="0"/>
                <a:ea typeface="Calibri" panose="020F0502020204030204" pitchFamily="34" charset="0"/>
                <a:cs typeface="Times New Roman" panose="02020603050405020304" pitchFamily="18" charset="0"/>
              </a:rPr>
              <a:t>Avalon </a:t>
            </a:r>
            <a:r>
              <a:rPr lang="en-US" dirty="0" err="1">
                <a:latin typeface="Calibri" panose="020F0502020204030204" pitchFamily="34" charset="0"/>
                <a:ea typeface="Calibri" panose="020F0502020204030204" pitchFamily="34" charset="0"/>
                <a:cs typeface="Times New Roman" panose="02020603050405020304" pitchFamily="18" charset="0"/>
              </a:rPr>
              <a:t>Boro</a:t>
            </a:r>
            <a:r>
              <a:rPr lang="en-US"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Cape May City </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Cape May Point </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Dennis Twp. </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Lower Twp. </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Middle Twp. </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North Wildwood </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Ocean City </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Sea Isle City </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Stone Harbor </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Upper Twp. </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West Cape May </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West Wildwood </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Wildwood City </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Wildwood Crest </a:t>
            </a:r>
          </a:p>
          <a:p>
            <a:pPr marL="342900" marR="0" lvl="0" indent="-342900">
              <a:lnSpc>
                <a:spcPct val="107000"/>
              </a:lnSpc>
              <a:spcBef>
                <a:spcPts val="0"/>
              </a:spcBef>
              <a:spcAft>
                <a:spcPts val="80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Woodbine </a:t>
            </a:r>
            <a:r>
              <a:rPr lang="en-US" dirty="0" err="1">
                <a:latin typeface="Calibri" panose="020F0502020204030204" pitchFamily="34" charset="0"/>
                <a:ea typeface="Calibri" panose="020F0502020204030204" pitchFamily="34" charset="0"/>
                <a:cs typeface="Times New Roman" panose="02020603050405020304" pitchFamily="18" charset="0"/>
              </a:rPr>
              <a:t>Boro</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8408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914BA7-2CEB-44F8-9416-E0C06983D10E}"/>
              </a:ext>
            </a:extLst>
          </p:cNvPr>
          <p:cNvSpPr/>
          <p:nvPr/>
        </p:nvSpPr>
        <p:spPr>
          <a:xfrm>
            <a:off x="3546710" y="1752600"/>
            <a:ext cx="7883289" cy="22098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Children (%) per age category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Note: Data shown are limited to the municipalities with available data or the 10 municipalities with the highest percentage of children aged &lt;6. Within each municipality, age categories are presented as percentages and will add up to approximately 100%</a:t>
            </a:r>
            <a:endParaRPr lang="en-US" sz="1000" dirty="0">
              <a:latin typeface="Franklin Gothic Book" panose="020B0503020102020204" pitchFamily="34" charset="0"/>
            </a:endParaRPr>
          </a:p>
        </p:txBody>
      </p:sp>
      <p:sp>
        <p:nvSpPr>
          <p:cNvPr id="9" name="TextBox 8">
            <a:extLst>
              <a:ext uri="{FF2B5EF4-FFF2-40B4-BE49-F238E27FC236}">
                <a16:creationId xmlns:a16="http://schemas.microsoft.com/office/drawing/2014/main" id="{10F6E6B4-3FC2-4A26-9D6A-F9A7AAC4D932}"/>
              </a:ext>
            </a:extLst>
          </p:cNvPr>
          <p:cNvSpPr txBox="1"/>
          <p:nvPr>
            <p:custDataLst>
              <p:tags r:id="rId5"/>
            </p:custDataLst>
          </p:nvPr>
        </p:nvSpPr>
        <p:spPr>
          <a:xfrm>
            <a:off x="4572000" y="6035040"/>
            <a:ext cx="1828800" cy="365760"/>
          </a:xfrm>
          <a:prstGeom prst="rect">
            <a:avLst/>
          </a:prstGeom>
          <a:noFill/>
        </p:spPr>
        <p:txBody>
          <a:bodyPr wrap="square" rtlCol="0" anchor="ctr" anchorCtr="0">
            <a:noAutofit/>
          </a:bodyPr>
          <a:lstStyle/>
          <a:p>
            <a:pPr algn="ctr"/>
            <a:r>
              <a:rPr lang="en-US" sz="900" smtClean="0">
                <a:latin typeface="Franklin Gothic Medium" panose="020B0603020102020204" pitchFamily="34" charset="0"/>
              </a:rPr>
              <a:t># aged &lt;6 / total # of children per municipality * 100</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AFAE2D1C-54E7-45CE-B63C-37CB01D89D37}"/>
              </a:ext>
            </a:extLst>
          </p:cNvPr>
          <p:cNvSpPr txBox="1"/>
          <p:nvPr>
            <p:custDataLst>
              <p:tags r:id="rId6"/>
            </p:custDataLst>
          </p:nvPr>
        </p:nvSpPr>
        <p:spPr>
          <a:xfrm>
            <a:off x="6537960" y="6035040"/>
            <a:ext cx="1828800" cy="369332"/>
          </a:xfrm>
          <a:prstGeom prst="rect">
            <a:avLst/>
          </a:prstGeom>
          <a:noFill/>
        </p:spPr>
        <p:txBody>
          <a:bodyPr wrap="square" rtlCol="0" anchor="ctr" anchorCtr="0">
            <a:noAutofit/>
          </a:bodyPr>
          <a:lstStyle/>
          <a:p>
            <a:pPr algn="ctr"/>
            <a:r>
              <a:rPr lang="en-US" sz="900" smtClean="0">
                <a:latin typeface="Franklin Gothic Medium" panose="020B0603020102020204" pitchFamily="34" charset="0"/>
              </a:rPr>
              <a:t># aged 6-11 / total # of children per municipality * 100</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1C135C3E-F2BB-4491-AF56-7866215528EE}"/>
              </a:ext>
            </a:extLst>
          </p:cNvPr>
          <p:cNvSpPr txBox="1"/>
          <p:nvPr>
            <p:custDataLst>
              <p:tags r:id="rId7"/>
            </p:custDataLst>
          </p:nvPr>
        </p:nvSpPr>
        <p:spPr>
          <a:xfrm>
            <a:off x="8686800" y="6035040"/>
            <a:ext cx="1828800" cy="369332"/>
          </a:xfrm>
          <a:prstGeom prst="rect">
            <a:avLst/>
          </a:prstGeom>
          <a:noFill/>
        </p:spPr>
        <p:txBody>
          <a:bodyPr wrap="square" rtlCol="0" anchor="ctr" anchorCtr="0">
            <a:noAutofit/>
          </a:bodyPr>
          <a:lstStyle/>
          <a:p>
            <a:pPr algn="ctr"/>
            <a:r>
              <a:rPr lang="en-US" sz="900" smtClean="0">
                <a:latin typeface="Franklin Gothic Medium" panose="020B0603020102020204" pitchFamily="34" charset="0"/>
              </a:rPr>
              <a:t># aged 12-17 / total # of children per municipality * 100</a:t>
            </a:r>
            <a:endParaRPr lang="en-US" sz="9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9"/>
            </p:custDataLst>
            <p:extLst>
              <p:ext uri="{D42A27DB-BD31-4B8C-83A1-F6EECF244321}">
                <p14:modId xmlns:p14="http://schemas.microsoft.com/office/powerpoint/2010/main" val="2701753004"/>
              </p:ext>
            </p:extLst>
          </p:nvPr>
        </p:nvGraphicFramePr>
        <p:xfrm>
          <a:off x="3487189" y="375346"/>
          <a:ext cx="8128000" cy="541866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82949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1.13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2018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5"/>
            </p:custDataLst>
            <p:extLst>
              <p:ext uri="{D42A27DB-BD31-4B8C-83A1-F6EECF244321}">
                <p14:modId xmlns:p14="http://schemas.microsoft.com/office/powerpoint/2010/main" val="3776134414"/>
              </p:ext>
            </p:extLst>
          </p:nvPr>
        </p:nvGraphicFramePr>
        <p:xfrm>
          <a:off x="3173413" y="728148"/>
          <a:ext cx="8942387"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6"/>
            </p:custDataLst>
          </p:nvPr>
        </p:nvSpPr>
        <p:spPr>
          <a:xfrm>
            <a:off x="3124201" y="6364222"/>
            <a:ext cx="9067800" cy="493777"/>
          </a:xfrm>
          <a:prstGeom prst="rect">
            <a:avLst/>
          </a:prstGeom>
          <a:noFill/>
        </p:spPr>
        <p:txBody>
          <a:bodyPr wrap="square" rtlCol="0" anchor="ctr" anchorCtr="0">
            <a:noAutofit/>
          </a:bodyPr>
          <a:lstStyle/>
          <a:p>
            <a:r>
              <a:rPr lang="en-US" sz="1000" smtClean="0">
                <a:latin typeface="Franklin Gothic Book"/>
              </a:rPr>
              <a:t>Note. A total of 48,461 children were being served by New Jersey CP&amp;P on December 31,2018. This includes 3,105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277577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199" y="-5138"/>
            <a:ext cx="9067799" cy="64633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1.14 Children (#) in CP&amp;P out-of-home placement – kin and non-kin, in county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07372" y="54387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2018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5"/>
            </p:custDataLst>
          </p:nvPr>
        </p:nvSpPr>
        <p:spPr>
          <a:xfrm>
            <a:off x="3107372" y="6295418"/>
            <a:ext cx="9084627" cy="562582"/>
          </a:xfrm>
          <a:prstGeom prst="rect">
            <a:avLst/>
          </a:prstGeom>
          <a:noFill/>
        </p:spPr>
        <p:txBody>
          <a:bodyPr wrap="square" rtlCol="0" anchor="ctr" anchorCtr="0">
            <a:noAutofit/>
          </a:bodyPr>
          <a:lstStyle/>
          <a:p>
            <a:pPr algn="just"/>
            <a:r>
              <a:rPr lang="en-US" sz="1000" smtClean="0">
                <a:latin typeface="Franklin Gothic Book"/>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6"/>
            </p:custDataLst>
            <p:extLst>
              <p:ext uri="{D42A27DB-BD31-4B8C-83A1-F6EECF244321}">
                <p14:modId xmlns:p14="http://schemas.microsoft.com/office/powerpoint/2010/main" val="3238966145"/>
              </p:ext>
            </p:extLst>
          </p:nvPr>
        </p:nvGraphicFramePr>
        <p:xfrm>
          <a:off x="3208972" y="740395"/>
          <a:ext cx="8830628"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8876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2.1.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9497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124200" y="6391175"/>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5"/>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2.2.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6"/>
            </p:custDataLst>
          </p:nvPr>
        </p:nvSpPr>
        <p:spPr>
          <a:xfrm>
            <a:off x="8534400" y="4769824"/>
            <a:ext cx="3657600" cy="230832"/>
          </a:xfrm>
          <a:prstGeom prst="rect">
            <a:avLst/>
          </a:prstGeom>
          <a:noFill/>
        </p:spPr>
        <p:txBody>
          <a:bodyPr wrap="square" rtlCol="0">
            <a:spAutoFit/>
          </a:bodyPr>
          <a:lstStyle/>
          <a:p>
            <a:r>
              <a:rPr lang="en-US" sz="900" smtClean="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7"/>
            </p:custDataLst>
            <p:extLst>
              <p:ext uri="{D42A27DB-BD31-4B8C-83A1-F6EECF244321}">
                <p14:modId xmlns:p14="http://schemas.microsoft.com/office/powerpoint/2010/main" val="2293619278"/>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8"/>
            </p:custDataLst>
            <p:extLst>
              <p:ext uri="{D42A27DB-BD31-4B8C-83A1-F6EECF244321}">
                <p14:modId xmlns:p14="http://schemas.microsoft.com/office/powerpoint/2010/main" val="1033452988"/>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369450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2.3.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 </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201122" y="5791200"/>
            <a:ext cx="8990878" cy="1081097"/>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Note: The municipalities with the highest percentage of families with children under the age of 18 living in poverty are displayed</a:t>
            </a:r>
          </a:p>
          <a:p>
            <a:pPr algn="just"/>
            <a:r>
              <a:rPr lang="en-US" sz="1000" smtClean="0">
                <a:latin typeface="Franklin Gothic Book" panose="020B0503020102020204" pitchFamily="34" charset="0"/>
              </a:rPr>
              <a:t> (up to 10 municipalities). Dashed line represents % of families in poverty across the county</a:t>
            </a:r>
          </a:p>
          <a:p>
            <a:pPr algn="just"/>
            <a:r>
              <a:rPr lang="en-US" sz="1000" smtClean="0">
                <a:latin typeface="Franklin Gothic Book" panose="020B0503020102020204" pitchFamily="34" charset="0"/>
              </a:rPr>
              <a:t>Projection errors may reduce the accuracy of some forecasts</a:t>
            </a:r>
          </a:p>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5"/>
            </p:custDataLst>
            <p:extLst>
              <p:ext uri="{D42A27DB-BD31-4B8C-83A1-F6EECF244321}">
                <p14:modId xmlns:p14="http://schemas.microsoft.com/office/powerpoint/2010/main" val="1273131563"/>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546148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3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3.1  Monthly cost of living budget ($),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84006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3928945671"/>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05811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4"/>
            </p:custDataLst>
          </p:nvPr>
        </p:nvSpPr>
        <p:spPr>
          <a:xfrm>
            <a:off x="3098901" y="6383785"/>
            <a:ext cx="9067800"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5"/>
            </p:custDataLst>
            <p:extLst>
              <p:ext uri="{D42A27DB-BD31-4B8C-83A1-F6EECF244321}">
                <p14:modId xmlns:p14="http://schemas.microsoft.com/office/powerpoint/2010/main" val="3372545169"/>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24735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85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A0533-0D56-417A-AD4B-5BFAD35C92CE}"/>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E5AC2AA-A4D0-4DA0-A964-6950A77A0FE9}"/>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4.1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4"/>
            </p:custDataLst>
          </p:nvPr>
        </p:nvSpPr>
        <p:spPr>
          <a:xfrm>
            <a:off x="3124200" y="6278880"/>
            <a:ext cx="9067800" cy="57912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5"/>
            </p:custDataLst>
          </p:nvPr>
        </p:nvSpPr>
        <p:spPr>
          <a:xfrm>
            <a:off x="8754050" y="362101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4.2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6"/>
            </p:custDataLst>
          </p:nvPr>
        </p:nvSpPr>
        <p:spPr>
          <a:xfrm>
            <a:off x="8798129" y="4083907"/>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5-yr American Community Survey estimates, 2017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7"/>
            </p:custDataLst>
            <p:extLst>
              <p:ext uri="{D42A27DB-BD31-4B8C-83A1-F6EECF244321}">
                <p14:modId xmlns:p14="http://schemas.microsoft.com/office/powerpoint/2010/main" val="2823399930"/>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8"/>
            </p:custDataLst>
            <p:extLst>
              <p:ext uri="{D42A27DB-BD31-4B8C-83A1-F6EECF244321}">
                <p14:modId xmlns:p14="http://schemas.microsoft.com/office/powerpoint/2010/main" val="647142591"/>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05184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360519-4E8F-45DC-8ED6-511ED061A17A}"/>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E1BA681-76A4-4419-9053-F8AC62612D4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4.3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income in past 12 months, 2017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4"/>
            </p:custDataLst>
          </p:nvPr>
        </p:nvSpPr>
        <p:spPr>
          <a:xfrm>
            <a:off x="3124200" y="6081242"/>
            <a:ext cx="9067800" cy="776758"/>
          </a:xfrm>
          <a:prstGeom prst="rect">
            <a:avLst/>
          </a:prstGeom>
          <a:noFill/>
        </p:spPr>
        <p:txBody>
          <a:bodyPr wrap="square" rtlCol="0" anchor="ctr" anchorCtr="0">
            <a:noAutofit/>
          </a:bodyPr>
          <a:lstStyle/>
          <a:p>
            <a:pPr algn="just"/>
            <a:r>
              <a:rPr lang="en-US" sz="1000" dirty="0" smtClean="0">
                <a:latin typeface="Franklin Gothic Book"/>
              </a:rPr>
              <a:t>Note: The municipalities with the lowest median income are displayed (up to 10 municipalities). </a:t>
            </a:r>
          </a:p>
          <a:p>
            <a:pPr algn="just"/>
            <a:r>
              <a:rPr lang="en-US" sz="1000" dirty="0" smtClean="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5"/>
            </p:custDataLst>
            <p:extLst>
              <p:ext uri="{D42A27DB-BD31-4B8C-83A1-F6EECF244321}">
                <p14:modId xmlns:p14="http://schemas.microsoft.com/office/powerpoint/2010/main" val="3670054058"/>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8698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Burden/Problems</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3"/>
            </p:custDataLst>
          </p:nvPr>
        </p:nvSpPr>
        <p:spPr>
          <a:xfrm>
            <a:off x="3124200" y="6184256"/>
            <a:ext cx="9067800" cy="673744"/>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255417141"/>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American Community Survey (US Census), 2017 data via the Robert Wood Johnson Foundation</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Burden/Problems</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5.2 Households (%) with severe housing problems* over time, in county</a:t>
            </a:r>
            <a:endParaRPr lang="en-US" sz="2000" spc="-50" dirty="0"/>
          </a:p>
        </p:txBody>
      </p:sp>
      <p:sp>
        <p:nvSpPr>
          <p:cNvPr id="6" name="TextBox 5">
            <a:extLst>
              <a:ext uri="{FF2B5EF4-FFF2-40B4-BE49-F238E27FC236}">
                <a16:creationId xmlns:a16="http://schemas.microsoft.com/office/drawing/2014/main" id="{A6068CEE-7A20-409D-BAF6-9DCD2C2864AC}"/>
              </a:ext>
            </a:extLst>
          </p:cNvPr>
          <p:cNvSpPr txBox="1"/>
          <p:nvPr>
            <p:custDataLst>
              <p:tags r:id="rId4"/>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Comprehensive Housing Affordability Strategy data compiled by HUD</a:t>
            </a:r>
            <a:endParaRPr lang="en-US" sz="1200" dirty="0"/>
          </a:p>
        </p:txBody>
      </p:sp>
      <p:sp>
        <p:nvSpPr>
          <p:cNvPr id="7" name="TextBox 6">
            <a:extLst>
              <a:ext uri="{FF2B5EF4-FFF2-40B4-BE49-F238E27FC236}">
                <a16:creationId xmlns:a16="http://schemas.microsoft.com/office/drawing/2014/main" id="{FFA22E4B-0402-4197-A9F4-9F6F34E99BE1}"/>
              </a:ext>
            </a:extLst>
          </p:cNvPr>
          <p:cNvSpPr txBox="1"/>
          <p:nvPr>
            <p:custDataLst>
              <p:tags r:id="rId5"/>
            </p:custDataLst>
          </p:nvPr>
        </p:nvSpPr>
        <p:spPr>
          <a:xfrm>
            <a:off x="3137598" y="6277839"/>
            <a:ext cx="9067800" cy="548640"/>
          </a:xfrm>
          <a:prstGeom prst="rect">
            <a:avLst/>
          </a:prstGeom>
          <a:noFill/>
        </p:spPr>
        <p:txBody>
          <a:bodyPr wrap="square" rtlCol="0" anchor="ctr" anchorCtr="0">
            <a:noAutofit/>
          </a:bodyPr>
          <a:lstStyle/>
          <a:p>
            <a:pPr algn="just"/>
            <a:r>
              <a:rPr lang="en-US" sz="1000" smtClean="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6"/>
            </p:custDataLst>
            <p:extLst>
              <p:ext uri="{D42A27DB-BD31-4B8C-83A1-F6EECF244321}">
                <p14:modId xmlns:p14="http://schemas.microsoft.com/office/powerpoint/2010/main" val="1356582575"/>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58008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B7947-42DE-4C75-A741-7336848E1CA8}"/>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009A79D-D2A1-48F4-9398-17F29059D27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t>6.1 Food insecurity rates over time: county, state, and national comparisons </a:t>
            </a:r>
            <a:endParaRPr lang="en-US" sz="2000" spc="-50" dirty="0"/>
          </a:p>
        </p:txBody>
      </p:sp>
      <p:sp>
        <p:nvSpPr>
          <p:cNvPr id="4" name="TextBox 3">
            <a:extLst>
              <a:ext uri="{FF2B5EF4-FFF2-40B4-BE49-F238E27FC236}">
                <a16:creationId xmlns:a16="http://schemas.microsoft.com/office/drawing/2014/main" id="{4CDD76C5-4E62-481B-88EC-4C5BC999ED8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https://map.feedingamerica.org/county/2015/overall</a:t>
            </a:r>
            <a:endParaRPr lang="en-US" sz="1200" dirty="0" smtClean="0"/>
          </a:p>
        </p:txBody>
      </p:sp>
      <p:sp>
        <p:nvSpPr>
          <p:cNvPr id="5" name="TextBox 4">
            <a:extLst>
              <a:ext uri="{FF2B5EF4-FFF2-40B4-BE49-F238E27FC236}">
                <a16:creationId xmlns:a16="http://schemas.microsoft.com/office/drawing/2014/main" id="{52BCEB66-EAE9-4095-803F-1AF77FB694FB}"/>
              </a:ext>
            </a:extLst>
          </p:cNvPr>
          <p:cNvSpPr txBox="1"/>
          <p:nvPr>
            <p:custDataLst>
              <p:tags r:id="rId4"/>
            </p:custDataLst>
          </p:nvPr>
        </p:nvSpPr>
        <p:spPr>
          <a:xfrm>
            <a:off x="3124200" y="6199495"/>
            <a:ext cx="9067800" cy="536812"/>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dirty="0">
              <a:latin typeface="Franklin Gothic Book" panose="020B0503020102020204" pitchFamily="34" charset="0"/>
              <a:cs typeface="Calibri"/>
            </a:endParaRPr>
          </a:p>
        </p:txBody>
      </p:sp>
      <p:graphicFrame>
        <p:nvGraphicFramePr>
          <p:cNvPr id="8" name="Chart 7">
            <a:extLst>
              <a:ext uri="{FF2B5EF4-FFF2-40B4-BE49-F238E27FC236}">
                <a16:creationId xmlns:a16="http://schemas.microsoft.com/office/drawing/2014/main" id="{34F234C2-F767-4774-A76A-1A947D874605}"/>
              </a:ext>
            </a:extLst>
          </p:cNvPr>
          <p:cNvGraphicFramePr/>
          <p:nvPr>
            <p:custDataLst>
              <p:tags r:id="rId5"/>
            </p:custDataLst>
            <p:extLst>
              <p:ext uri="{D42A27DB-BD31-4B8C-83A1-F6EECF244321}">
                <p14:modId xmlns:p14="http://schemas.microsoft.com/office/powerpoint/2010/main" val="4154393886"/>
              </p:ext>
            </p:extLst>
          </p:nvPr>
        </p:nvGraphicFramePr>
        <p:xfrm>
          <a:off x="3588466" y="1077219"/>
          <a:ext cx="8128000" cy="536208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697767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6.2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400110"/>
            <a:ext cx="8915400" cy="461665"/>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U.S. Census Bureau Current Population Survey and the U.S. Department of Agricultural Economic Research Service (2015-2017). </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3792911730"/>
              </p:ext>
            </p:extLst>
          </p:nvPr>
        </p:nvGraphicFramePr>
        <p:xfrm>
          <a:off x="3527732" y="1143000"/>
          <a:ext cx="8128000" cy="499533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15447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Health and Senior Services via Annie E Casey Kids Count</a:t>
            </a:r>
            <a:endParaRPr lang="en-US" sz="12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461665"/>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200" smtClean="0"/>
              <a:t>Sources: New Jersey Department of Agriculture via Annie E Casey Kids Count; American Community Survey 2012-17 Five-Year Estimates</a:t>
            </a:r>
            <a:endParaRPr lang="en-US" sz="12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069924" y="4803877"/>
            <a:ext cx="8429551"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Human Services, Division of Family Development via Annie E Casey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4188834982"/>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3907841881"/>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2232214978"/>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5"/>
          </a:graphicData>
        </a:graphic>
      </p:graphicFrame>
      <p:sp>
        <p:nvSpPr>
          <p:cNvPr id="9" name="TextBox 8"/>
          <p:cNvSpPr txBox="1"/>
          <p:nvPr/>
        </p:nvSpPr>
        <p:spPr>
          <a:xfrm>
            <a:off x="3142673" y="6541859"/>
            <a:ext cx="6659880" cy="400110"/>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7.1: Median monthly childcare cost ($) of center-based care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3319937864"/>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7.2: Median monthly child care cost ($) of center-based care by age of child compared with median household income (by county) </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2300029876"/>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4"/>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8.2: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5"/>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6"/>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5-yr American Community Survey estimates, 2013-17 </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7"/>
            </p:custDataLst>
            <p:extLst>
              <p:ext uri="{D42A27DB-BD31-4B8C-83A1-F6EECF244321}">
                <p14:modId xmlns:p14="http://schemas.microsoft.com/office/powerpoint/2010/main" val="1379185159"/>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8"/>
            </p:custDataLst>
            <p:extLst>
              <p:ext uri="{D42A27DB-BD31-4B8C-83A1-F6EECF244321}">
                <p14:modId xmlns:p14="http://schemas.microsoft.com/office/powerpoint/2010/main" val="2817840144"/>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9"/>
            </p:custDataLst>
          </p:nvPr>
        </p:nvSpPr>
        <p:spPr>
          <a:xfrm>
            <a:off x="7772400" y="6236644"/>
            <a:ext cx="1524000" cy="230832"/>
          </a:xfrm>
          <a:prstGeom prst="rect">
            <a:avLst/>
          </a:prstGeom>
          <a:noFill/>
        </p:spPr>
        <p:txBody>
          <a:bodyPr wrap="square" rtlCol="0">
            <a:spAutoFit/>
          </a:bodyPr>
          <a:lstStyle/>
          <a:p>
            <a:r>
              <a:rPr lang="en-US" sz="900" smtClean="0">
                <a:latin typeface="Franklin Gothic Medium" panose="020B0603020102020204" pitchFamily="34" charset="0"/>
              </a:rPr>
              <a:t>NJ avg 31.5</a:t>
            </a:r>
            <a:endParaRPr lang="en-US" sz="900" dirty="0">
              <a:latin typeface="Franklin Gothic Medium" panose="020B0603020102020204" pitchFamily="34" charset="0"/>
            </a:endParaRPr>
          </a:p>
        </p:txBody>
      </p:sp>
      <p:sp>
        <p:nvSpPr>
          <p:cNvPr id="12" name="TextBox 11"/>
          <p:cNvSpPr txBox="1"/>
          <p:nvPr>
            <p:custDataLst>
              <p:tags r:id="rId10"/>
            </p:custDataLst>
          </p:nvPr>
        </p:nvSpPr>
        <p:spPr>
          <a:xfrm>
            <a:off x="7010400" y="6236644"/>
            <a:ext cx="1524000" cy="230832"/>
          </a:xfrm>
          <a:prstGeom prst="rect">
            <a:avLst/>
          </a:prstGeom>
          <a:noFill/>
        </p:spPr>
        <p:txBody>
          <a:bodyPr wrap="square" rtlCol="0">
            <a:spAutoFit/>
          </a:bodyPr>
          <a:lstStyle/>
          <a:p>
            <a:r>
              <a:rPr lang="en-US" sz="900" smtClean="0">
                <a:latin typeface="Franklin Gothic Medium" panose="020B0603020102020204" pitchFamily="34" charset="0"/>
              </a:rPr>
              <a:t>US avg 26.4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74B5CBB0-7B0E-4EB1-9764-1B378AC2458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8.3: Average commute (minutes) by municipality </a:t>
            </a:r>
            <a:endParaRPr lang="en-US" sz="2000" spc="-50" dirty="0"/>
          </a:p>
        </p:txBody>
      </p:sp>
      <p:sp>
        <p:nvSpPr>
          <p:cNvPr id="5" name="TextBox 4">
            <a:extLst>
              <a:ext uri="{FF2B5EF4-FFF2-40B4-BE49-F238E27FC236}">
                <a16:creationId xmlns:a16="http://schemas.microsoft.com/office/drawing/2014/main" id="{B5111BD3-756E-49EE-B140-0AB7211D1D5D}"/>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graphicFrame>
        <p:nvGraphicFramePr>
          <p:cNvPr id="8" name="Chart 7">
            <a:extLst>
              <a:ext uri="{FF2B5EF4-FFF2-40B4-BE49-F238E27FC236}">
                <a16:creationId xmlns:a16="http://schemas.microsoft.com/office/drawing/2014/main" id="{8F415636-26D9-43DD-BBAD-4EB1FB4A0CC2}"/>
              </a:ext>
            </a:extLst>
          </p:cNvPr>
          <p:cNvGraphicFramePr/>
          <p:nvPr>
            <p:custDataLst>
              <p:tags r:id="rId5"/>
            </p:custDataLst>
            <p:extLst>
              <p:ext uri="{D42A27DB-BD31-4B8C-83A1-F6EECF244321}">
                <p14:modId xmlns:p14="http://schemas.microsoft.com/office/powerpoint/2010/main" val="2813938011"/>
              </p:ext>
            </p:extLst>
          </p:nvPr>
        </p:nvGraphicFramePr>
        <p:xfrm>
          <a:off x="3486030" y="66172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Rectangle 5"/>
          <p:cNvSpPr/>
          <p:nvPr>
            <p:custDataLst>
              <p:tags r:id="rId6"/>
            </p:custDataLst>
          </p:nvPr>
        </p:nvSpPr>
        <p:spPr>
          <a:xfrm>
            <a:off x="3139440" y="6477000"/>
            <a:ext cx="6096000" cy="230832"/>
          </a:xfrm>
          <a:prstGeom prst="rect">
            <a:avLst/>
          </a:prstGeom>
        </p:spPr>
        <p:txBody>
          <a:bodyPr>
            <a:spAutoFit/>
          </a:bodyPr>
          <a:lstStyle/>
          <a:p>
            <a:r>
              <a:rPr lang="en-US" sz="900" smtClean="0">
                <a:latin typeface="Franklin Gothic Medium" panose="020B0603020102020204" pitchFamily="34" charset="0"/>
              </a:rPr>
              <a:t>Note: The 10 municipalities with the longest commute are displayed (up to 10 municipalities)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2920825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3"/>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2019,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4"/>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5"/>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8.4 Cost of transportation as a percentage of income (%) in NJ (by county)</a:t>
            </a:r>
            <a:endParaRPr lang="en-US" sz="2000" spc="-50" dirty="0"/>
          </a:p>
        </p:txBody>
      </p:sp>
      <p:graphicFrame>
        <p:nvGraphicFramePr>
          <p:cNvPr id="9" name="Chart 8"/>
          <p:cNvGraphicFramePr/>
          <p:nvPr>
            <p:custDataLst>
              <p:tags r:id="rId6"/>
            </p:custDataLst>
            <p:extLst>
              <p:ext uri="{D42A27DB-BD31-4B8C-83A1-F6EECF244321}">
                <p14:modId xmlns:p14="http://schemas.microsoft.com/office/powerpoint/2010/main" val="3469414418"/>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106058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90EF0E1-8996-4F11-8951-3B71F6E12DD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8.5 Annual Total Auto Cost ($) in NJ (by county)</a:t>
            </a:r>
            <a:endParaRPr lang="en-US" sz="2000" spc="-50" dirty="0"/>
          </a:p>
        </p:txBody>
      </p:sp>
      <p:sp>
        <p:nvSpPr>
          <p:cNvPr id="5" name="TextBox 4">
            <a:extLst>
              <a:ext uri="{FF2B5EF4-FFF2-40B4-BE49-F238E27FC236}">
                <a16:creationId xmlns:a16="http://schemas.microsoft.com/office/drawing/2014/main" id="{BB383137-AE11-45EB-945F-9B3D6ED3203A}"/>
              </a:ext>
            </a:extLst>
          </p:cNvPr>
          <p:cNvSpPr txBox="1"/>
          <p:nvPr>
            <p:custDataLst>
              <p:tags r:id="rId4"/>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2019, https://htaindex.cnt.org/total-driving-costs/</a:t>
            </a:r>
            <a:endParaRPr lang="en-US" sz="1200" dirty="0"/>
          </a:p>
        </p:txBody>
      </p:sp>
      <p:sp>
        <p:nvSpPr>
          <p:cNvPr id="6" name="TextBox 5">
            <a:extLst>
              <a:ext uri="{FF2B5EF4-FFF2-40B4-BE49-F238E27FC236}">
                <a16:creationId xmlns:a16="http://schemas.microsoft.com/office/drawing/2014/main" id="{EE411A7E-1B29-4E83-BB33-C7ECD092E327}"/>
              </a:ext>
            </a:extLst>
          </p:cNvPr>
          <p:cNvSpPr txBox="1"/>
          <p:nvPr>
            <p:custDataLst>
              <p:tags r:id="rId5"/>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"Total Auto Cost" is the sum of "Annual Auto Ownership Cost" and "Annual Gas Cost".</a:t>
            </a:r>
            <a:endParaRPr lang="en-US" sz="1000" dirty="0">
              <a:latin typeface="Franklin Gothic Book"/>
            </a:endParaRPr>
          </a:p>
        </p:txBody>
      </p:sp>
      <p:graphicFrame>
        <p:nvGraphicFramePr>
          <p:cNvPr id="9" name="Chart 8">
            <a:extLst>
              <a:ext uri="{FF2B5EF4-FFF2-40B4-BE49-F238E27FC236}">
                <a16:creationId xmlns:a16="http://schemas.microsoft.com/office/drawing/2014/main" id="{FD49B56F-913D-4CCA-9BEB-63EA88DC2E39}"/>
              </a:ext>
            </a:extLst>
          </p:cNvPr>
          <p:cNvGraphicFramePr/>
          <p:nvPr>
            <p:custDataLst>
              <p:tags r:id="rId6"/>
            </p:custDataLst>
            <p:extLst>
              <p:ext uri="{D42A27DB-BD31-4B8C-83A1-F6EECF244321}">
                <p14:modId xmlns:p14="http://schemas.microsoft.com/office/powerpoint/2010/main" val="1104179231"/>
              </p:ext>
            </p:extLst>
          </p:nvPr>
        </p:nvGraphicFramePr>
        <p:xfrm>
          <a:off x="3296005" y="762000"/>
          <a:ext cx="8128000" cy="553336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33879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9.2: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5-yr American Community Survey estimates, 2013-17</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1436033474"/>
              </p:ext>
            </p:extLst>
          </p:nvPr>
        </p:nvGraphicFramePr>
        <p:xfrm>
          <a:off x="3143865" y="538609"/>
          <a:ext cx="6076336" cy="593467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1674999811"/>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5"/>
          <p:cNvSpPr txBox="1"/>
          <p:nvPr>
            <p:custDataLst>
              <p:tags r:id="rId8"/>
            </p:custDataLst>
          </p:nvPr>
        </p:nvSpPr>
        <p:spPr>
          <a:xfrm>
            <a:off x="7597467" y="5200956"/>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smtClean="0">
                <a:latin typeface="Franklin Gothic Medium" panose="020B0603020102020204" pitchFamily="34" charset="0"/>
              </a:rPr>
              <a:t>US avg. 5.7%</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1733360365"/>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8"/>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smtClean="0">
                <a:latin typeface="Franklin Gothic Book" panose="020B0503020102020204" pitchFamily="34" charset="0"/>
              </a:rPr>
              <a:t>Note: Up to the municipalities with the highest percentage of children without health insurance are displayed</a:t>
            </a:r>
            <a:endParaRPr lang="en-US" sz="900" dirty="0">
              <a:latin typeface="Franklin Gothic Book" panose="020B05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New Jersey Department of Human Services</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smtClean="0">
                <a:latin typeface="Franklin Gothic Book" panose="020B0503020102020204" pitchFamily="34" charset="0"/>
              </a:rPr>
              <a:t>Note: Non-ABD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2066967159"/>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1218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The New Jersey annual Immunization Status Reports, 2018-2019</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1515879956"/>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297904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9.6: County immunization rates (%) (all grade types),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Annual Immunization Status Reports, 2013-2019</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1714304137"/>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1006600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9.7: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smtClean="0">
                <a:latin typeface="Franklin Gothic Medium" panose="020B0603020102020204" pitchFamily="34" charset="0"/>
              </a:rPr>
              <a:t>Source: Center for Disease Control and Prevention (2017-2018)</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399784"/>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smtClean="0">
                <a:latin typeface="Franklin Gothic Book" panose="020B0503020102020204" pitchFamily="34" charset="0"/>
              </a:rPr>
              <a:t>Note: Cape May and Salem County do not have any data available. For all counties with fewer than 100,000 persons are combined together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116228157"/>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13754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AF3FCCC-F2C9-4D7D-80DD-1E419145F91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9.8: Late or lack of prenatal care reports (#) over time, in county</a:t>
            </a:r>
            <a:endParaRPr lang="en-US" sz="2000" spc="-50" dirty="0"/>
          </a:p>
        </p:txBody>
      </p:sp>
      <p:sp>
        <p:nvSpPr>
          <p:cNvPr id="4" name="TextBox 3">
            <a:extLst>
              <a:ext uri="{FF2B5EF4-FFF2-40B4-BE49-F238E27FC236}">
                <a16:creationId xmlns:a16="http://schemas.microsoft.com/office/drawing/2014/main" id="{22F5BF9B-BC2A-43FB-8C62-09502A8EFF7A}"/>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Center for Disease Control and Prevention</a:t>
            </a:r>
            <a:endParaRPr lang="en-US" sz="1200" dirty="0"/>
          </a:p>
        </p:txBody>
      </p:sp>
      <p:sp>
        <p:nvSpPr>
          <p:cNvPr id="5" name="TextBox 4">
            <a:extLst>
              <a:ext uri="{FF2B5EF4-FFF2-40B4-BE49-F238E27FC236}">
                <a16:creationId xmlns:a16="http://schemas.microsoft.com/office/drawing/2014/main" id="{1829BA43-71E5-4339-9949-516C60129AC2}"/>
              </a:ext>
            </a:extLst>
          </p:cNvPr>
          <p:cNvSpPr txBox="1"/>
          <p:nvPr>
            <p:custDataLst>
              <p:tags r:id="rId4"/>
            </p:custDataLst>
          </p:nvPr>
        </p:nvSpPr>
        <p:spPr>
          <a:xfrm>
            <a:off x="3167424" y="6460518"/>
            <a:ext cx="8229600" cy="309350"/>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 Note that total county population size has not been accounted for in this indicator</a:t>
            </a:r>
            <a:endParaRPr lang="en-US" dirty="0">
              <a:cs typeface="Calibri"/>
            </a:endParaRPr>
          </a:p>
        </p:txBody>
      </p:sp>
      <p:graphicFrame>
        <p:nvGraphicFramePr>
          <p:cNvPr id="8" name="Chart 7">
            <a:extLst>
              <a:ext uri="{FF2B5EF4-FFF2-40B4-BE49-F238E27FC236}">
                <a16:creationId xmlns:a16="http://schemas.microsoft.com/office/drawing/2014/main" id="{3B67DCD7-E1BB-4989-903F-2F41A27F8BB0}"/>
              </a:ext>
            </a:extLst>
          </p:cNvPr>
          <p:cNvGraphicFramePr/>
          <p:nvPr>
            <p:custDataLst>
              <p:tags r:id="rId5"/>
            </p:custDataLst>
            <p:extLst>
              <p:ext uri="{D42A27DB-BD31-4B8C-83A1-F6EECF244321}">
                <p14:modId xmlns:p14="http://schemas.microsoft.com/office/powerpoint/2010/main" val="1654774310"/>
              </p:ext>
            </p:extLst>
          </p:nvPr>
        </p:nvGraphicFramePr>
        <p:xfrm>
          <a:off x="3476885" y="1003555"/>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581431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2"/>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460E7E0-088E-45B4-B44C-AAD3EAD52921}"/>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10.1: Weekly wages ($ avg) by quarter: state and county comparison </a:t>
            </a:r>
            <a:endParaRPr lang="en-US" sz="2000" spc="-50" dirty="0"/>
          </a:p>
        </p:txBody>
      </p:sp>
      <p:sp>
        <p:nvSpPr>
          <p:cNvPr id="5" name="TextBox 4">
            <a:extLst>
              <a:ext uri="{FF2B5EF4-FFF2-40B4-BE49-F238E27FC236}">
                <a16:creationId xmlns:a16="http://schemas.microsoft.com/office/drawing/2014/main" id="{1C4FE151-6F3B-43D7-AE41-96411E675649}"/>
              </a:ext>
            </a:extLst>
          </p:cNvPr>
          <p:cNvSpPr txBox="1"/>
          <p:nvPr>
            <p:custDataLst>
              <p:tags r:id="rId4"/>
            </p:custDataLst>
          </p:nvPr>
        </p:nvSpPr>
        <p:spPr>
          <a:xfrm>
            <a:off x="3124200" y="33247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2018 estimates</a:t>
            </a:r>
            <a:endParaRPr lang="en-US" sz="1200" dirty="0"/>
          </a:p>
        </p:txBody>
      </p:sp>
      <p:sp>
        <p:nvSpPr>
          <p:cNvPr id="6" name="TextBox 5">
            <a:extLst>
              <a:ext uri="{FF2B5EF4-FFF2-40B4-BE49-F238E27FC236}">
                <a16:creationId xmlns:a16="http://schemas.microsoft.com/office/drawing/2014/main" id="{02B25BE0-BD5A-426E-BEBE-D2A9F8EEA019}"/>
              </a:ext>
            </a:extLst>
          </p:cNvPr>
          <p:cNvSpPr txBox="1"/>
          <p:nvPr>
            <p:custDataLst>
              <p:tags r:id="rId5"/>
            </p:custDataLst>
          </p:nvPr>
        </p:nvSpPr>
        <p:spPr>
          <a:xfrm>
            <a:off x="3124200" y="358882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10.2: Weekly wages ($ avg) over time, in county</a:t>
            </a:r>
            <a:endParaRPr lang="en-US" sz="2000" spc="-50" dirty="0"/>
          </a:p>
        </p:txBody>
      </p:sp>
      <p:sp>
        <p:nvSpPr>
          <p:cNvPr id="7" name="TextBox 6">
            <a:extLst>
              <a:ext uri="{FF2B5EF4-FFF2-40B4-BE49-F238E27FC236}">
                <a16:creationId xmlns:a16="http://schemas.microsoft.com/office/drawing/2014/main" id="{51D4E69C-92D5-47B2-8A28-E5F3CCB3AB40}"/>
              </a:ext>
            </a:extLst>
          </p:cNvPr>
          <p:cNvSpPr txBox="1"/>
          <p:nvPr>
            <p:custDataLst>
              <p:tags r:id="rId6"/>
            </p:custDataLst>
          </p:nvPr>
        </p:nvSpPr>
        <p:spPr>
          <a:xfrm>
            <a:off x="3124200" y="392129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2018 estimates</a:t>
            </a:r>
            <a:endParaRPr lang="en-US" sz="1200" dirty="0"/>
          </a:p>
        </p:txBody>
      </p:sp>
      <p:sp>
        <p:nvSpPr>
          <p:cNvPr id="9" name="TextBox 8">
            <a:extLst>
              <a:ext uri="{FF2B5EF4-FFF2-40B4-BE49-F238E27FC236}">
                <a16:creationId xmlns:a16="http://schemas.microsoft.com/office/drawing/2014/main" id="{6845E052-7AEC-4E04-A7DC-1B969472DC89}"/>
              </a:ext>
            </a:extLst>
          </p:cNvPr>
          <p:cNvSpPr txBox="1"/>
          <p:nvPr>
            <p:custDataLst>
              <p:tags r:id="rId7"/>
            </p:custDataLst>
          </p:nvPr>
        </p:nvSpPr>
        <p:spPr>
          <a:xfrm>
            <a:off x="3147848" y="6340366"/>
            <a:ext cx="8229600" cy="457200"/>
          </a:xfrm>
          <a:prstGeom prst="rect">
            <a:avLst/>
          </a:prstGeom>
          <a:noFill/>
        </p:spPr>
        <p:txBody>
          <a:bodyPr wrap="square" rtlCol="0" anchor="ctr" anchorCtr="0">
            <a:noAutofit/>
          </a:bodyPr>
          <a:lstStyle/>
          <a:p>
            <a:pPr algn="just"/>
            <a:r>
              <a:rPr lang="en-US" sz="1000" smtClean="0">
                <a:latin typeface="Franklin Gothic Book"/>
              </a:rPr>
              <a:t>Note. Average weekly wages were calculated using unrounded data. Average weekly wage in total covered all industries, for all establishment sizes in all counties.</a:t>
            </a:r>
            <a:endParaRPr lang="en-US" sz="1000" dirty="0">
              <a:latin typeface="Franklin Gothic Book"/>
            </a:endParaRPr>
          </a:p>
        </p:txBody>
      </p:sp>
      <p:graphicFrame>
        <p:nvGraphicFramePr>
          <p:cNvPr id="15" name="Chart 14">
            <a:extLst>
              <a:ext uri="{FF2B5EF4-FFF2-40B4-BE49-F238E27FC236}">
                <a16:creationId xmlns:a16="http://schemas.microsoft.com/office/drawing/2014/main" id="{CE5DD107-438B-4DB0-9C72-CE0AA18D6593}"/>
              </a:ext>
            </a:extLst>
          </p:cNvPr>
          <p:cNvGraphicFramePr/>
          <p:nvPr>
            <p:custDataLst>
              <p:tags r:id="rId8"/>
            </p:custDataLst>
            <p:extLst>
              <p:ext uri="{D42A27DB-BD31-4B8C-83A1-F6EECF244321}">
                <p14:modId xmlns:p14="http://schemas.microsoft.com/office/powerpoint/2010/main" val="2161572065"/>
              </p:ext>
            </p:extLst>
          </p:nvPr>
        </p:nvGraphicFramePr>
        <p:xfrm>
          <a:off x="3278036" y="850288"/>
          <a:ext cx="8290063" cy="266766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a:extLst>
              <a:ext uri="{FF2B5EF4-FFF2-40B4-BE49-F238E27FC236}">
                <a16:creationId xmlns:a16="http://schemas.microsoft.com/office/drawing/2014/main" id="{CCD80C60-42CD-4381-9408-35B49E27B583}"/>
              </a:ext>
            </a:extLst>
          </p:cNvPr>
          <p:cNvGraphicFramePr/>
          <p:nvPr>
            <p:custDataLst>
              <p:tags r:id="rId9"/>
            </p:custDataLst>
            <p:extLst>
              <p:ext uri="{D42A27DB-BD31-4B8C-83A1-F6EECF244321}">
                <p14:modId xmlns:p14="http://schemas.microsoft.com/office/powerpoint/2010/main" val="4086364953"/>
              </p:ext>
            </p:extLst>
          </p:nvPr>
        </p:nvGraphicFramePr>
        <p:xfrm>
          <a:off x="3278035" y="4296471"/>
          <a:ext cx="8795977" cy="2099733"/>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1031220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10.3: Monthly unemployment rate from June 2018-May 2019: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2018-2019</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6"/>
            </p:custDataLst>
            <p:extLst>
              <p:ext uri="{D42A27DB-BD31-4B8C-83A1-F6EECF244321}">
                <p14:modId xmlns:p14="http://schemas.microsoft.com/office/powerpoint/2010/main" val="3357255104"/>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73659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10.4: Median unemployment rates, June 2018-May 2019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6"/>
            </p:custDataLst>
            <p:extLst>
              <p:ext uri="{D42A27DB-BD31-4B8C-83A1-F6EECF244321}">
                <p14:modId xmlns:p14="http://schemas.microsoft.com/office/powerpoint/2010/main" val="131111885"/>
              </p:ext>
            </p:extLst>
          </p:nvPr>
        </p:nvGraphicFramePr>
        <p:xfrm>
          <a:off x="3276600" y="795485"/>
          <a:ext cx="8463425"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704776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CCA327D4-6867-4DA4-8249-4CEA05235026}"/>
              </a:ext>
            </a:extLst>
          </p:cNvPr>
          <p:cNvSpPr txBox="1"/>
          <p:nvPr>
            <p:custDataLst>
              <p:tags r:id="rId3"/>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smtClean="0"/>
              <a:t>Source: American Community Survey. Selected economic characteristics. 2013-17 American Survey, 5-yr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4"/>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5"/>
            </p:custDataLst>
            <p:extLst>
              <p:ext uri="{D42A27DB-BD31-4B8C-83A1-F6EECF244321}">
                <p14:modId xmlns:p14="http://schemas.microsoft.com/office/powerpoint/2010/main" val="2316593383"/>
              </p:ext>
            </p:extLst>
          </p:nvPr>
        </p:nvGraphicFramePr>
        <p:xfrm>
          <a:off x="3167424" y="645401"/>
          <a:ext cx="8948376" cy="5602999"/>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6"/>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10.5: Median income ($) by sex in NJ (by county)</a:t>
            </a:r>
            <a:endParaRPr lang="en-US" sz="2000" spc="-50" dirty="0"/>
          </a:p>
        </p:txBody>
      </p:sp>
    </p:spTree>
    <p:extLst>
      <p:ext uri="{BB962C8B-B14F-4D97-AF65-F5344CB8AC3E}">
        <p14:creationId xmlns:p14="http://schemas.microsoft.com/office/powerpoint/2010/main" val="4009652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B6B655D-E73A-4643-92F9-79EF976B0D0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10.6: Median income ($) by sex: national, state and county comparison</a:t>
            </a:r>
            <a:endParaRPr lang="en-US" sz="2000" spc="-50" dirty="0"/>
          </a:p>
        </p:txBody>
      </p:sp>
      <p:sp>
        <p:nvSpPr>
          <p:cNvPr id="5" name="TextBox 4">
            <a:extLst>
              <a:ext uri="{FF2B5EF4-FFF2-40B4-BE49-F238E27FC236}">
                <a16:creationId xmlns:a16="http://schemas.microsoft.com/office/drawing/2014/main" id="{7AB8F5B6-AB4A-4B63-B999-03F926D6F48D}"/>
              </a:ext>
            </a:extLst>
          </p:cNvPr>
          <p:cNvSpPr txBox="1"/>
          <p:nvPr>
            <p:custDataLst>
              <p:tags r:id="rId4"/>
            </p:custDataLst>
          </p:nvPr>
        </p:nvSpPr>
        <p:spPr>
          <a:xfrm>
            <a:off x="3124200" y="35777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representing median earnings in dollars for full-time, year-round workers in 2017</a:t>
            </a:r>
            <a:endParaRPr lang="en-US" sz="1200" dirty="0"/>
          </a:p>
        </p:txBody>
      </p:sp>
      <p:graphicFrame>
        <p:nvGraphicFramePr>
          <p:cNvPr id="8" name="Chart 7">
            <a:extLst>
              <a:ext uri="{FF2B5EF4-FFF2-40B4-BE49-F238E27FC236}">
                <a16:creationId xmlns:a16="http://schemas.microsoft.com/office/drawing/2014/main" id="{827C949A-3CA3-41F3-9672-91DB377BFA41}"/>
              </a:ext>
            </a:extLst>
          </p:cNvPr>
          <p:cNvGraphicFramePr/>
          <p:nvPr>
            <p:custDataLst>
              <p:tags r:id="rId5"/>
            </p:custDataLst>
            <p:extLst>
              <p:ext uri="{D42A27DB-BD31-4B8C-83A1-F6EECF244321}">
                <p14:modId xmlns:p14="http://schemas.microsoft.com/office/powerpoint/2010/main" val="433655413"/>
              </p:ext>
            </p:extLst>
          </p:nvPr>
        </p:nvGraphicFramePr>
        <p:xfrm>
          <a:off x="3612025" y="588608"/>
          <a:ext cx="7741775" cy="611699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8637925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B31874F4-72C5-444A-A128-02C259D0204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10.7: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for median earnings for full-time, year-round workers, 2013-17 </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5"/>
            </p:custDataLst>
            <p:extLst>
              <p:ext uri="{D42A27DB-BD31-4B8C-83A1-F6EECF244321}">
                <p14:modId xmlns:p14="http://schemas.microsoft.com/office/powerpoint/2010/main" val="2469259893"/>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6041275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A695B689-92C8-40F4-801E-2D22B6289D9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10.8: Median income ($) by sex by municipality</a:t>
            </a:r>
            <a:endParaRPr lang="en-US" sz="2000" spc="-50" dirty="0"/>
          </a:p>
        </p:txBody>
      </p:sp>
      <p:sp>
        <p:nvSpPr>
          <p:cNvPr id="5" name="TextBox 4">
            <a:extLst>
              <a:ext uri="{FF2B5EF4-FFF2-40B4-BE49-F238E27FC236}">
                <a16:creationId xmlns:a16="http://schemas.microsoft.com/office/drawing/2014/main" id="{2E01F2B0-D26B-43BB-8DB9-8A16A94CFA64}"/>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for median earnings for full-time, year-round workers, 2017 </a:t>
            </a:r>
            <a:endParaRPr lang="en-US" sz="1200" dirty="0"/>
          </a:p>
        </p:txBody>
      </p:sp>
      <p:sp>
        <p:nvSpPr>
          <p:cNvPr id="7" name="TextBox 6">
            <a:extLst>
              <a:ext uri="{FF2B5EF4-FFF2-40B4-BE49-F238E27FC236}">
                <a16:creationId xmlns:a16="http://schemas.microsoft.com/office/drawing/2014/main" id="{0C452605-7654-4E2B-B9D2-6A47B7387096}"/>
              </a:ext>
            </a:extLst>
          </p:cNvPr>
          <p:cNvSpPr txBox="1"/>
          <p:nvPr>
            <p:custDataLst>
              <p:tags r:id="rId5"/>
            </p:custDataLst>
          </p:nvPr>
        </p:nvSpPr>
        <p:spPr>
          <a:xfrm>
            <a:off x="3167424" y="6400800"/>
            <a:ext cx="82296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To illustrate diversity in median income by sex, the highest, the middling, and the lowest median income municipality are provided</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B2608317-8663-47E1-A39F-639DCDECBEDC}"/>
              </a:ext>
            </a:extLst>
          </p:cNvPr>
          <p:cNvSpPr txBox="1"/>
          <p:nvPr>
            <p:custDataLst>
              <p:tags r:id="rId6"/>
            </p:custDataLst>
          </p:nvPr>
        </p:nvSpPr>
        <p:spPr>
          <a:xfrm>
            <a:off x="4495800" y="5982101"/>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median income municipality</a:t>
            </a:r>
            <a:endParaRPr lang="en-US" sz="9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B7C67ADB-AAC2-42A8-A1B2-54B04EACD87A}"/>
              </a:ext>
            </a:extLst>
          </p:cNvPr>
          <p:cNvSpPr txBox="1"/>
          <p:nvPr>
            <p:custDataLst>
              <p:tags r:id="rId7"/>
            </p:custDataLst>
          </p:nvPr>
        </p:nvSpPr>
        <p:spPr>
          <a:xfrm>
            <a:off x="7010400" y="5935860"/>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median income municipality</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ED5B1D83-9F6E-4C35-AB54-98DB96A97484}"/>
              </a:ext>
            </a:extLst>
          </p:cNvPr>
          <p:cNvSpPr txBox="1"/>
          <p:nvPr>
            <p:custDataLst>
              <p:tags r:id="rId8"/>
            </p:custDataLst>
          </p:nvPr>
        </p:nvSpPr>
        <p:spPr>
          <a:xfrm>
            <a:off x="9677400" y="5948413"/>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median income municipality</a:t>
            </a:r>
            <a:endParaRPr lang="en-US" sz="900" dirty="0">
              <a:latin typeface="Franklin Gothic Medium" panose="020B0603020102020204" pitchFamily="34" charset="0"/>
            </a:endParaRPr>
          </a:p>
        </p:txBody>
      </p:sp>
      <p:graphicFrame>
        <p:nvGraphicFramePr>
          <p:cNvPr id="13" name="Chart 12">
            <a:extLst>
              <a:ext uri="{FF2B5EF4-FFF2-40B4-BE49-F238E27FC236}">
                <a16:creationId xmlns:a16="http://schemas.microsoft.com/office/drawing/2014/main" id="{F46C91F5-D5D1-4392-B748-E50100F55CE6}"/>
              </a:ext>
            </a:extLst>
          </p:cNvPr>
          <p:cNvGraphicFramePr/>
          <p:nvPr>
            <p:custDataLst>
              <p:tags r:id="rId9"/>
            </p:custDataLst>
            <p:extLst>
              <p:ext uri="{D42A27DB-BD31-4B8C-83A1-F6EECF244321}">
                <p14:modId xmlns:p14="http://schemas.microsoft.com/office/powerpoint/2010/main" val="2701828630"/>
              </p:ext>
            </p:extLst>
          </p:nvPr>
        </p:nvGraphicFramePr>
        <p:xfrm>
          <a:off x="3276600" y="719666"/>
          <a:ext cx="8686800" cy="543628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9276363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3951271403"/>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11.1: Violent crimes (#) &amp;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Municipal County Offense and Demographic Data (2016)</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Crimes by type (#), in county </a:t>
            </a:r>
            <a:endParaRPr lang="en-US" sz="2000" spc="-50" dirty="0"/>
          </a:p>
        </p:txBody>
      </p:sp>
      <p:sp>
        <p:nvSpPr>
          <p:cNvPr id="5" name="TextBox 4">
            <a:extLst>
              <a:ext uri="{FF2B5EF4-FFF2-40B4-BE49-F238E27FC236}">
                <a16:creationId xmlns:a16="http://schemas.microsoft.com/office/drawing/2014/main" id="{2B706DCB-BC93-46C0-8C81-8A9CAC43833E}"/>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Municipal County Offense and Demographic Data, 2016</a:t>
            </a:r>
            <a:endParaRPr lang="en-US" sz="1200" dirty="0"/>
          </a:p>
        </p:txBody>
      </p:sp>
      <p:sp>
        <p:nvSpPr>
          <p:cNvPr id="6" name="TextBox 1">
            <a:extLst>
              <a:ext uri="{FF2B5EF4-FFF2-40B4-BE49-F238E27FC236}">
                <a16:creationId xmlns:a16="http://schemas.microsoft.com/office/drawing/2014/main" id="{77715F71-F82F-4E0F-8ECD-9EA16F4946A3}"/>
              </a:ext>
            </a:extLst>
          </p:cNvPr>
          <p:cNvSpPr txBox="1"/>
          <p:nvPr>
            <p:custDataLst>
              <p:tags r:id="rId5"/>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6"/>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3735954252"/>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8"/>
            </p:custDataLst>
            <p:extLst>
              <p:ext uri="{D42A27DB-BD31-4B8C-83A1-F6EECF244321}">
                <p14:modId xmlns:p14="http://schemas.microsoft.com/office/powerpoint/2010/main" val="799718066"/>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nvSpPr>
        <p:spPr>
          <a:xfrm>
            <a:off x="3167424" y="6385615"/>
            <a:ext cx="6553200"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3771806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Juvenile Arrests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Annie E Casey Kids Count Data using raw data from NJ Department of Law and Public Safety, Division of NJ State Police, Uniform Crime Reports, updated 7.13.18</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5"/>
            </p:custDataLst>
          </p:nvPr>
        </p:nvSpPr>
        <p:spPr>
          <a:xfrm>
            <a:off x="8534400" y="369023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11.4: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6"/>
            </p:custDataLst>
          </p:nvPr>
        </p:nvSpPr>
        <p:spPr>
          <a:xfrm>
            <a:off x="8534400" y="4034214"/>
            <a:ext cx="3607002"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Safety, Division of NJ State Police, Uniform Crime Reports. Updated 7.13.18</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7"/>
            </p:custDataLst>
            <p:extLst>
              <p:ext uri="{D42A27DB-BD31-4B8C-83A1-F6EECF244321}">
                <p14:modId xmlns:p14="http://schemas.microsoft.com/office/powerpoint/2010/main" val="643593779"/>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8"/>
            </p:custDataLst>
            <p:extLst>
              <p:ext uri="{D42A27DB-BD31-4B8C-83A1-F6EECF244321}">
                <p14:modId xmlns:p14="http://schemas.microsoft.com/office/powerpoint/2010/main" val="458674439"/>
              </p:ext>
            </p:extLst>
          </p:nvPr>
        </p:nvGraphicFramePr>
        <p:xfrm>
          <a:off x="8534400" y="4598224"/>
          <a:ext cx="3429000" cy="2183575"/>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9"/>
            </p:custDataLst>
          </p:nvPr>
        </p:nvSpPr>
        <p:spPr>
          <a:xfrm>
            <a:off x="3167424" y="6475762"/>
            <a:ext cx="8229600" cy="411708"/>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8481852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Homicide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92942F3-E7F5-48C6-A02D-FF39DEFC02F2}"/>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11.5: Homicide rates (deaths per 100K) in NJ (by county) - age adjusted</a:t>
            </a:r>
            <a:endParaRPr lang="en-US" sz="2000" spc="-50" dirty="0"/>
          </a:p>
        </p:txBody>
      </p:sp>
      <p:sp>
        <p:nvSpPr>
          <p:cNvPr id="5" name="TextBox 4">
            <a:extLst>
              <a:ext uri="{FF2B5EF4-FFF2-40B4-BE49-F238E27FC236}">
                <a16:creationId xmlns:a16="http://schemas.microsoft.com/office/drawing/2014/main" id="{FA0EED93-B310-41A9-8FAB-D685D8630550}"/>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NJ DPH, Office of Vital Statistics and Registry. 2017</a:t>
            </a:r>
          </a:p>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*The number of deaths in all other counties are too small to calculate reliable rates</a:t>
            </a:r>
            <a:endParaRPr lang="en-US" sz="1200" dirty="0"/>
          </a:p>
        </p:txBody>
      </p:sp>
      <p:sp>
        <p:nvSpPr>
          <p:cNvPr id="6" name="TextBox 5">
            <a:extLst>
              <a:ext uri="{FF2B5EF4-FFF2-40B4-BE49-F238E27FC236}">
                <a16:creationId xmlns:a16="http://schemas.microsoft.com/office/drawing/2014/main" id="{926CB281-1681-4BB3-9120-6C3578DDA53A}"/>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11.6: Homicide rates (deaths per 100K) over time - age adjusted</a:t>
            </a:r>
            <a:endParaRPr lang="en-US" sz="1400" spc="-50" dirty="0"/>
          </a:p>
        </p:txBody>
      </p:sp>
      <p:sp>
        <p:nvSpPr>
          <p:cNvPr id="7" name="Rectangle 6">
            <a:extLst>
              <a:ext uri="{FF2B5EF4-FFF2-40B4-BE49-F238E27FC236}">
                <a16:creationId xmlns:a16="http://schemas.microsoft.com/office/drawing/2014/main" id="{379C6644-D98B-48B0-A18E-4DF7742328AC}"/>
              </a:ext>
            </a:extLst>
          </p:cNvPr>
          <p:cNvSpPr/>
          <p:nvPr>
            <p:custDataLst>
              <p:tags r:id="rId6"/>
            </p:custDataLst>
          </p:nvPr>
        </p:nvSpPr>
        <p:spPr>
          <a:xfrm>
            <a:off x="8534400" y="3886200"/>
            <a:ext cx="3581400" cy="6463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Calculator found here: https://www-doh.state.nj.us.doh-shad/query/result/mort/MortCntylCD10/AgeRte.html</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900" dirty="0"/>
          </a:p>
        </p:txBody>
      </p:sp>
      <p:graphicFrame>
        <p:nvGraphicFramePr>
          <p:cNvPr id="10" name="Chart 9">
            <a:extLst>
              <a:ext uri="{FF2B5EF4-FFF2-40B4-BE49-F238E27FC236}">
                <a16:creationId xmlns:a16="http://schemas.microsoft.com/office/drawing/2014/main" id="{CF824E93-3D1E-4D00-912B-6C59D6E37CBF}"/>
              </a:ext>
            </a:extLst>
          </p:cNvPr>
          <p:cNvGraphicFramePr/>
          <p:nvPr>
            <p:custDataLst>
              <p:tags r:id="rId7"/>
            </p:custDataLst>
            <p:extLst>
              <p:ext uri="{D42A27DB-BD31-4B8C-83A1-F6EECF244321}">
                <p14:modId xmlns:p14="http://schemas.microsoft.com/office/powerpoint/2010/main" val="1710106400"/>
              </p:ext>
            </p:extLst>
          </p:nvPr>
        </p:nvGraphicFramePr>
        <p:xfrm>
          <a:off x="3303761" y="677333"/>
          <a:ext cx="6754639" cy="54186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F0BD3702-B879-44F9-ABF9-0B2754526C02}"/>
              </a:ext>
            </a:extLst>
          </p:cNvPr>
          <p:cNvGraphicFramePr/>
          <p:nvPr>
            <p:custDataLst>
              <p:tags r:id="rId8"/>
            </p:custDataLst>
            <p:extLst>
              <p:ext uri="{D42A27DB-BD31-4B8C-83A1-F6EECF244321}">
                <p14:modId xmlns:p14="http://schemas.microsoft.com/office/powerpoint/2010/main" val="1871968002"/>
              </p:ext>
            </p:extLst>
          </p:nvPr>
        </p:nvGraphicFramePr>
        <p:xfrm>
          <a:off x="8561196" y="4409420"/>
          <a:ext cx="3478404" cy="2340845"/>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1104106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Homicide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D95A209-5020-458E-AF44-12AE4865565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11.7: Homicide rates (deaths per 100K) by racial/ethnic group, in county</a:t>
            </a:r>
            <a:endParaRPr lang="en-US" sz="2000" spc="-50" dirty="0"/>
          </a:p>
        </p:txBody>
      </p:sp>
      <p:sp>
        <p:nvSpPr>
          <p:cNvPr id="5" name="TextBox 4">
            <a:extLst>
              <a:ext uri="{FF2B5EF4-FFF2-40B4-BE49-F238E27FC236}">
                <a16:creationId xmlns:a16="http://schemas.microsoft.com/office/drawing/2014/main" id="{4A09F014-E8A6-40A8-8CF5-D7108D852D8E}"/>
              </a:ext>
            </a:extLst>
          </p:cNvPr>
          <p:cNvSpPr txBox="1"/>
          <p:nvPr>
            <p:custDataLst>
              <p:tags r:id="rId4"/>
            </p:custDataLst>
          </p:nvPr>
        </p:nvSpPr>
        <p:spPr>
          <a:xfrm>
            <a:off x="3121429" y="30566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NJ DPH, Office of Vital Statistics and Registry for data between 2013-2017</a:t>
            </a:r>
            <a:endParaRPr lang="en-US" sz="1200" dirty="0"/>
          </a:p>
        </p:txBody>
      </p:sp>
      <p:sp>
        <p:nvSpPr>
          <p:cNvPr id="6" name="TextBox 5">
            <a:extLst>
              <a:ext uri="{FF2B5EF4-FFF2-40B4-BE49-F238E27FC236}">
                <a16:creationId xmlns:a16="http://schemas.microsoft.com/office/drawing/2014/main" id="{D772C46B-283B-4D00-B951-3D8F01C49293}"/>
              </a:ext>
            </a:extLst>
          </p:cNvPr>
          <p:cNvSpPr txBox="1"/>
          <p:nvPr>
            <p:custDataLst>
              <p:tags r:id="rId5"/>
            </p:custDataLst>
          </p:nvPr>
        </p:nvSpPr>
        <p:spPr>
          <a:xfrm>
            <a:off x="3124200" y="3467218"/>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11.8: Homicide rates (deaths per 100K) by sex, in county</a:t>
            </a:r>
            <a:endParaRPr lang="en-US" sz="2000" spc="-50" dirty="0"/>
          </a:p>
        </p:txBody>
      </p:sp>
      <p:sp>
        <p:nvSpPr>
          <p:cNvPr id="7" name="TextBox 6">
            <a:extLst>
              <a:ext uri="{FF2B5EF4-FFF2-40B4-BE49-F238E27FC236}">
                <a16:creationId xmlns:a16="http://schemas.microsoft.com/office/drawing/2014/main" id="{FE930766-3187-4377-A6E7-A00BB638B1FB}"/>
              </a:ext>
            </a:extLst>
          </p:cNvPr>
          <p:cNvSpPr txBox="1"/>
          <p:nvPr>
            <p:custDataLst>
              <p:tags r:id="rId6"/>
            </p:custDataLst>
          </p:nvPr>
        </p:nvSpPr>
        <p:spPr>
          <a:xfrm>
            <a:off x="3124200" y="38100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NJ DPH, Office of Vital Statistics and Registry for data between 2013-2017</a:t>
            </a:r>
            <a:endParaRPr lang="en-US" sz="1200" dirty="0"/>
          </a:p>
        </p:txBody>
      </p:sp>
      <p:sp>
        <p:nvSpPr>
          <p:cNvPr id="8" name="TextBox 7">
            <a:extLst>
              <a:ext uri="{FF2B5EF4-FFF2-40B4-BE49-F238E27FC236}">
                <a16:creationId xmlns:a16="http://schemas.microsoft.com/office/drawing/2014/main" id="{5D045361-96DA-4F45-A263-7B139F478415}"/>
              </a:ext>
            </a:extLst>
          </p:cNvPr>
          <p:cNvSpPr txBox="1"/>
          <p:nvPr>
            <p:custDataLst>
              <p:tags r:id="rId7"/>
            </p:custDataLst>
          </p:nvPr>
        </p:nvSpPr>
        <p:spPr>
          <a:xfrm>
            <a:off x="3099277" y="6566478"/>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graphicFrame>
        <p:nvGraphicFramePr>
          <p:cNvPr id="11" name="Chart 10">
            <a:extLst>
              <a:ext uri="{FF2B5EF4-FFF2-40B4-BE49-F238E27FC236}">
                <a16:creationId xmlns:a16="http://schemas.microsoft.com/office/drawing/2014/main" id="{F7A3F4A6-D8D4-4043-BA35-19CF541A90E8}"/>
              </a:ext>
            </a:extLst>
          </p:cNvPr>
          <p:cNvGraphicFramePr/>
          <p:nvPr>
            <p:custDataLst>
              <p:tags r:id="rId8"/>
            </p:custDataLst>
            <p:extLst>
              <p:ext uri="{D42A27DB-BD31-4B8C-83A1-F6EECF244321}">
                <p14:modId xmlns:p14="http://schemas.microsoft.com/office/powerpoint/2010/main" val="1436536969"/>
              </p:ext>
            </p:extLst>
          </p:nvPr>
        </p:nvGraphicFramePr>
        <p:xfrm>
          <a:off x="3340100" y="942202"/>
          <a:ext cx="8623300" cy="208633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29EF6583-EDFC-47C9-94F7-3CE99C00E2C7}"/>
              </a:ext>
            </a:extLst>
          </p:cNvPr>
          <p:cNvGraphicFramePr/>
          <p:nvPr>
            <p:custDataLst>
              <p:tags r:id="rId9"/>
            </p:custDataLst>
            <p:extLst>
              <p:ext uri="{D42A27DB-BD31-4B8C-83A1-F6EECF244321}">
                <p14:modId xmlns:p14="http://schemas.microsoft.com/office/powerpoint/2010/main" val="3430782904"/>
              </p:ext>
            </p:extLst>
          </p:nvPr>
        </p:nvGraphicFramePr>
        <p:xfrm>
          <a:off x="3340100" y="4175105"/>
          <a:ext cx="8623300" cy="214515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9724094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2016</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The latest data available is 2016.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1729296839"/>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1BB69A2-1F1C-478E-BDF4-B77422B6B26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2012-2016</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4"/>
            </p:custDataLst>
          </p:nvPr>
        </p:nvSpPr>
        <p:spPr>
          <a:xfrm>
            <a:off x="3124200" y="6400800"/>
            <a:ext cx="9001962" cy="457200"/>
          </a:xfrm>
          <a:prstGeom prst="rect">
            <a:avLst/>
          </a:prstGeom>
          <a:noFill/>
        </p:spPr>
        <p:txBody>
          <a:bodyPr wrap="square" rtlCol="0" anchor="ctr" anchorCtr="0">
            <a:noAutofit/>
          </a:bodyPr>
          <a:lstStyle/>
          <a:p>
            <a:pPr algn="just"/>
            <a:r>
              <a:rPr lang="en-US" sz="1000" smtClean="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The latest data available is 2016.</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5"/>
            </p:custDataLst>
            <p:extLst>
              <p:ext uri="{D42A27DB-BD31-4B8C-83A1-F6EECF244321}">
                <p14:modId xmlns:p14="http://schemas.microsoft.com/office/powerpoint/2010/main" val="4044769843"/>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57803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A1547B99-2B53-45DC-A3E7-B629C6FCD1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12.3: Domestic violence incidents (# reported) over time, by municipality</a:t>
            </a:r>
            <a:endParaRPr lang="en-US" sz="2000" spc="-50" dirty="0"/>
          </a:p>
        </p:txBody>
      </p:sp>
      <p:sp>
        <p:nvSpPr>
          <p:cNvPr id="4" name="TextBox 3">
            <a:extLst>
              <a:ext uri="{FF2B5EF4-FFF2-40B4-BE49-F238E27FC236}">
                <a16:creationId xmlns:a16="http://schemas.microsoft.com/office/drawing/2014/main" id="{4FAACC2F-7ECE-451F-AD04-91D8232FA6D8}"/>
              </a:ext>
            </a:extLst>
          </p:cNvPr>
          <p:cNvSpPr txBox="1"/>
          <p:nvPr>
            <p:custDataLst>
              <p:tags r:id="rId3"/>
            </p:custDataLst>
          </p:nvPr>
        </p:nvSpPr>
        <p:spPr>
          <a:xfrm>
            <a:off x="3162344" y="3517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2010-2016</a:t>
            </a:r>
            <a:endParaRPr lang="en-US" sz="1200" dirty="0"/>
          </a:p>
        </p:txBody>
      </p:sp>
      <p:sp>
        <p:nvSpPr>
          <p:cNvPr id="5" name="TextBox 4">
            <a:extLst>
              <a:ext uri="{FF2B5EF4-FFF2-40B4-BE49-F238E27FC236}">
                <a16:creationId xmlns:a16="http://schemas.microsoft.com/office/drawing/2014/main" id="{AEEEC400-4BA1-4A28-8748-40749C82324F}"/>
              </a:ext>
            </a:extLst>
          </p:cNvPr>
          <p:cNvSpPr txBox="1"/>
          <p:nvPr>
            <p:custDataLst>
              <p:tags r:id="rId4"/>
            </p:custDataLst>
          </p:nvPr>
        </p:nvSpPr>
        <p:spPr>
          <a:xfrm>
            <a:off x="3164638" y="6220054"/>
            <a:ext cx="900196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a:t>
            </a:r>
          </a:p>
          <a:p>
            <a:pPr algn="just"/>
            <a:r>
              <a:rPr lang="en-US" sz="1000" smtClean="0">
                <a:latin typeface="Franklin Gothic Book" panose="020B0503020102020204" pitchFamily="34" charset="0"/>
              </a:rPr>
              <a:t>Note. These are the 10 municipalities (if available) with the highest rates in the county in 2016. Workbook may include more municipalities.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EC466FDC-4547-41C9-B6D8-CD24349E323B}"/>
              </a:ext>
            </a:extLst>
          </p:cNvPr>
          <p:cNvGraphicFramePr/>
          <p:nvPr>
            <p:custDataLst>
              <p:tags r:id="rId5"/>
            </p:custDataLst>
            <p:extLst>
              <p:ext uri="{D42A27DB-BD31-4B8C-83A1-F6EECF244321}">
                <p14:modId xmlns:p14="http://schemas.microsoft.com/office/powerpoint/2010/main" val="3722477016"/>
              </p:ext>
            </p:extLst>
          </p:nvPr>
        </p:nvGraphicFramePr>
        <p:xfrm>
          <a:off x="3455338" y="533763"/>
          <a:ext cx="8203261" cy="568629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698661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and</a:t>
            </a:r>
          </a:p>
          <a:p>
            <a:pPr algn="ctr">
              <a:lnSpc>
                <a:spcPct val="90000"/>
              </a:lnSpc>
            </a:pPr>
            <a:r>
              <a:rPr lang="en-US" sz="2400" spc="-100" smtClean="0">
                <a:solidFill>
                  <a:schemeClr val="bg1"/>
                </a:solidFill>
                <a:latin typeface="Franklin Gothic Demi" panose="020B0703020102020204" pitchFamily="34" charset="0"/>
              </a:rPr>
              <a:t>arrests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8D86E130-38FE-44C3-B9F6-DB0AF6D4605F}"/>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12.4: Domestic violence offenses by type (#) in NJ </a:t>
            </a:r>
            <a:endParaRPr lang="en-US" sz="2000" spc="-50" dirty="0"/>
          </a:p>
        </p:txBody>
      </p:sp>
      <p:sp>
        <p:nvSpPr>
          <p:cNvPr id="5" name="TextBox 4">
            <a:extLst>
              <a:ext uri="{FF2B5EF4-FFF2-40B4-BE49-F238E27FC236}">
                <a16:creationId xmlns:a16="http://schemas.microsoft.com/office/drawing/2014/main" id="{5F4684B8-E7D8-4803-9754-410B9F1AF8CC}"/>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2016</a:t>
            </a:r>
            <a:endParaRPr lang="en-US" sz="1200" dirty="0"/>
          </a:p>
        </p:txBody>
      </p:sp>
      <p:graphicFrame>
        <p:nvGraphicFramePr>
          <p:cNvPr id="8" name="Chart 7">
            <a:extLst>
              <a:ext uri="{FF2B5EF4-FFF2-40B4-BE49-F238E27FC236}">
                <a16:creationId xmlns:a16="http://schemas.microsoft.com/office/drawing/2014/main" id="{13DE6344-CB45-4F6B-8F33-42A74FD6608E}"/>
              </a:ext>
            </a:extLst>
          </p:cNvPr>
          <p:cNvGraphicFramePr/>
          <p:nvPr>
            <p:custDataLst>
              <p:tags r:id="rId5"/>
            </p:custDataLst>
            <p:extLst>
              <p:ext uri="{D42A27DB-BD31-4B8C-83A1-F6EECF244321}">
                <p14:modId xmlns:p14="http://schemas.microsoft.com/office/powerpoint/2010/main" val="2808546585"/>
              </p:ext>
            </p:extLst>
          </p:nvPr>
        </p:nvGraphicFramePr>
        <p:xfrm>
          <a:off x="3581400" y="954107"/>
          <a:ext cx="8158625" cy="5446693"/>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246120" y="6510754"/>
            <a:ext cx="7943475"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11888792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and</a:t>
            </a:r>
          </a:p>
          <a:p>
            <a:pPr algn="ctr">
              <a:lnSpc>
                <a:spcPct val="90000"/>
              </a:lnSpc>
            </a:pPr>
            <a:r>
              <a:rPr lang="en-US" sz="2400" spc="-100" smtClean="0">
                <a:solidFill>
                  <a:schemeClr val="bg1"/>
                </a:solidFill>
                <a:latin typeface="Franklin Gothic Demi" panose="020B0703020102020204" pitchFamily="34" charset="0"/>
              </a:rPr>
              <a:t>arrests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4A17D82D-1BD5-4743-BE06-CA35D8E899E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12.5: Domestic violence arrests by offense (#) in NJ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2016</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5"/>
            </p:custDataLst>
            <p:extLst>
              <p:ext uri="{D42A27DB-BD31-4B8C-83A1-F6EECF244321}">
                <p14:modId xmlns:p14="http://schemas.microsoft.com/office/powerpoint/2010/main" val="2143609178"/>
              </p:ext>
            </p:extLst>
          </p:nvPr>
        </p:nvGraphicFramePr>
        <p:xfrm>
          <a:off x="3455338" y="1219200"/>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246120" y="6453222"/>
            <a:ext cx="7746062"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0" y="4114800"/>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Suspected Opioid Deaths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13.1: Change (%) in suspected opioid overdose deaths in NJ (by county) between 2016 and 2018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4"/>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5"/>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13.2: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6"/>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Cares - Office of the Attorney General</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3035168120"/>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8"/>
            </p:custDataLst>
            <p:extLst>
              <p:ext uri="{D42A27DB-BD31-4B8C-83A1-F6EECF244321}">
                <p14:modId xmlns:p14="http://schemas.microsoft.com/office/powerpoint/2010/main" val="1215041783"/>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nvSpPr>
        <p:spPr>
          <a:xfrm>
            <a:off x="8536709" y="6355372"/>
            <a:ext cx="3617726" cy="400110"/>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8643434-6E27-4792-BCBB-CF207A083807}"/>
              </a:ext>
            </a:extLst>
          </p:cNvPr>
          <p:cNvSpPr txBox="1"/>
          <p:nvPr>
            <p:custDataLst>
              <p:tags r:id="rId2"/>
            </p:custDataLst>
          </p:nvPr>
        </p:nvSpPr>
        <p:spPr>
          <a:xfrm>
            <a:off x="31242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13.3: % change in population for every overdose death (by county)</a:t>
            </a:r>
            <a:endParaRPr lang="en-US" sz="2000" spc="-50" dirty="0"/>
          </a:p>
        </p:txBody>
      </p:sp>
      <p:sp>
        <p:nvSpPr>
          <p:cNvPr id="4" name="TextBox 3">
            <a:extLst>
              <a:ext uri="{FF2B5EF4-FFF2-40B4-BE49-F238E27FC236}">
                <a16:creationId xmlns:a16="http://schemas.microsoft.com/office/drawing/2014/main" id="{EE2B3891-F212-449A-9F8B-4FF041E115A0}"/>
              </a:ext>
            </a:extLst>
          </p:cNvPr>
          <p:cNvSpPr txBox="1"/>
          <p:nvPr>
            <p:custDataLst>
              <p:tags r:id="rId3"/>
            </p:custDataLst>
          </p:nvPr>
        </p:nvSpPr>
        <p:spPr>
          <a:xfrm>
            <a:off x="3124200" y="649069"/>
            <a:ext cx="3446736" cy="461665"/>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 (2017-2018)</a:t>
            </a:r>
            <a:endParaRPr lang="en-US" sz="1200" dirty="0"/>
          </a:p>
        </p:txBody>
      </p:sp>
      <p:sp>
        <p:nvSpPr>
          <p:cNvPr id="5" name="TextBox 4">
            <a:extLst>
              <a:ext uri="{FF2B5EF4-FFF2-40B4-BE49-F238E27FC236}">
                <a16:creationId xmlns:a16="http://schemas.microsoft.com/office/drawing/2014/main" id="{3808CB95-230E-45F8-9B0B-B912567ACAA8}"/>
              </a:ext>
            </a:extLst>
          </p:cNvPr>
          <p:cNvSpPr txBox="1"/>
          <p:nvPr>
            <p:custDataLst>
              <p:tags r:id="rId4"/>
            </p:custDataLst>
          </p:nvPr>
        </p:nvSpPr>
        <p:spPr>
          <a:xfrm>
            <a:off x="77724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13.4: Population for every 1 overdose death over time, in county</a:t>
            </a:r>
            <a:endParaRPr lang="en-US" sz="2000" spc="-50" dirty="0"/>
          </a:p>
        </p:txBody>
      </p:sp>
      <p:sp>
        <p:nvSpPr>
          <p:cNvPr id="6" name="TextBox 5">
            <a:extLst>
              <a:ext uri="{FF2B5EF4-FFF2-40B4-BE49-F238E27FC236}">
                <a16:creationId xmlns:a16="http://schemas.microsoft.com/office/drawing/2014/main" id="{B09B946D-6552-4189-BA88-5BF735441C01}"/>
              </a:ext>
            </a:extLst>
          </p:cNvPr>
          <p:cNvSpPr txBox="1"/>
          <p:nvPr>
            <p:custDataLst>
              <p:tags r:id="rId5"/>
            </p:custDataLst>
          </p:nvPr>
        </p:nvSpPr>
        <p:spPr>
          <a:xfrm>
            <a:off x="7772400" y="649068"/>
            <a:ext cx="3446736" cy="276999"/>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7" name="TextBox 6">
            <a:extLst>
              <a:ext uri="{FF2B5EF4-FFF2-40B4-BE49-F238E27FC236}">
                <a16:creationId xmlns:a16="http://schemas.microsoft.com/office/drawing/2014/main" id="{3EEDDB8D-B776-4711-8A2B-0741AEE608DB}"/>
              </a:ext>
            </a:extLst>
          </p:cNvPr>
          <p:cNvSpPr txBox="1"/>
          <p:nvPr>
            <p:custDataLst>
              <p:tags r:id="rId6"/>
            </p:custDataLst>
          </p:nvPr>
        </p:nvSpPr>
        <p:spPr>
          <a:xfrm>
            <a:off x="3167424" y="6400800"/>
            <a:ext cx="9024576"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Chart 13.3 indicates an increasing trend of overdose deaths for most NJ counties. In Chart 13.4, the lower the population for every 1 overdose, the more people are dying of overdoses."</a:t>
            </a:r>
            <a:endParaRPr lang="en-US" sz="1000" dirty="0">
              <a:latin typeface="Franklin Gothic Book" panose="020B0503020102020204" pitchFamily="34" charset="0"/>
            </a:endParaRPr>
          </a:p>
        </p:txBody>
      </p:sp>
      <p:graphicFrame>
        <p:nvGraphicFramePr>
          <p:cNvPr id="10" name="Chart 9">
            <a:extLst>
              <a:ext uri="{FF2B5EF4-FFF2-40B4-BE49-F238E27FC236}">
                <a16:creationId xmlns:a16="http://schemas.microsoft.com/office/drawing/2014/main" id="{91AA4964-1BE0-4CBF-B1F9-07CB8FBF53E7}"/>
              </a:ext>
            </a:extLst>
          </p:cNvPr>
          <p:cNvGraphicFramePr/>
          <p:nvPr>
            <p:custDataLst>
              <p:tags r:id="rId7"/>
            </p:custDataLst>
            <p:extLst>
              <p:ext uri="{D42A27DB-BD31-4B8C-83A1-F6EECF244321}">
                <p14:modId xmlns:p14="http://schemas.microsoft.com/office/powerpoint/2010/main" val="1062005511"/>
              </p:ext>
            </p:extLst>
          </p:nvPr>
        </p:nvGraphicFramePr>
        <p:xfrm>
          <a:off x="3246120" y="1154668"/>
          <a:ext cx="3572787" cy="547473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BEF1AF45-3DCE-4EA4-A463-7912F7A4AC72}"/>
              </a:ext>
            </a:extLst>
          </p:cNvPr>
          <p:cNvGraphicFramePr/>
          <p:nvPr>
            <p:custDataLst>
              <p:tags r:id="rId8"/>
            </p:custDataLst>
            <p:extLst>
              <p:ext uri="{D42A27DB-BD31-4B8C-83A1-F6EECF244321}">
                <p14:modId xmlns:p14="http://schemas.microsoft.com/office/powerpoint/2010/main" val="3421127677"/>
              </p:ext>
            </p:extLst>
          </p:nvPr>
        </p:nvGraphicFramePr>
        <p:xfrm>
          <a:off x="7772400" y="1499827"/>
          <a:ext cx="3919176" cy="3852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2097611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13.5: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7653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Department of Health Division of Mental Health and Addiction Services Office of Planning, Research, Evaluation and Prevention, June 2012 Report.</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3267150402"/>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0.1 Overview – Cape May County Basic Needs</a:t>
            </a:r>
            <a:endParaRPr lang="en-US" sz="3200" b="1" dirty="0">
              <a:latin typeface="Franklin Gothic Medium"/>
            </a:endParaRPr>
          </a:p>
        </p:txBody>
      </p:sp>
      <p:pic>
        <p:nvPicPr>
          <p:cNvPr id="3" name="table"/>
          <p:cNvPicPr>
            <a:picLocks noChangeAspect="1"/>
          </p:cNvPicPr>
          <p:nvPr/>
        </p:nvPicPr>
        <p:blipFill>
          <a:blip r:embed="rId4"/>
          <a:stretch>
            <a:fillRect/>
          </a:stretch>
        </p:blipFill>
        <p:spPr>
          <a:xfrm>
            <a:off x="3200400" y="609599"/>
            <a:ext cx="4457187" cy="6258301"/>
          </a:xfrm>
          <a:prstGeom prst="rect">
            <a:avLst/>
          </a:prstGeom>
        </p:spPr>
      </p:pic>
      <p:sp>
        <p:nvSpPr>
          <p:cNvPr id="4" name="TextBox 3">
            <a:extLst>
              <a:ext uri="{FF2B5EF4-FFF2-40B4-BE49-F238E27FC236}">
                <a16:creationId xmlns:a16="http://schemas.microsoft.com/office/drawing/2014/main" id="{C930BC7D-94F5-4A40-A6BB-CB148FB641CB}"/>
              </a:ext>
            </a:extLst>
          </p:cNvPr>
          <p:cNvSpPr txBox="1"/>
          <p:nvPr/>
        </p:nvSpPr>
        <p:spPr>
          <a:xfrm>
            <a:off x="7675180" y="604343"/>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5" name="TextBox 1"/>
          <p:cNvSpPr txBox="1"/>
          <p:nvPr/>
        </p:nvSpPr>
        <p:spPr>
          <a:xfrm>
            <a:off x="7618231" y="902694"/>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6" name="TextBox 6"/>
          <p:cNvSpPr txBox="1"/>
          <p:nvPr/>
        </p:nvSpPr>
        <p:spPr>
          <a:xfrm>
            <a:off x="10790729" y="876417"/>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7" name="Chart 6">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2752031194"/>
              </p:ext>
            </p:extLst>
          </p:nvPr>
        </p:nvGraphicFramePr>
        <p:xfrm>
          <a:off x="7543801" y="937410"/>
          <a:ext cx="4648200" cy="592058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14.1: Types of mental health programs (#)</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24200" y="4088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Department of Human Services, Directory of Mental Health Services, November 2017</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1896613354"/>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95307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5"/>
            </p:custDataLst>
            <p:extLst>
              <p:ext uri="{D42A27DB-BD31-4B8C-83A1-F6EECF244321}">
                <p14:modId xmlns:p14="http://schemas.microsoft.com/office/powerpoint/2010/main" val="3118911127"/>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6"/>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7"/>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8"/>
            </p:custDataLst>
            <p:extLst>
              <p:ext uri="{D42A27DB-BD31-4B8C-83A1-F6EECF244321}">
                <p14:modId xmlns:p14="http://schemas.microsoft.com/office/powerpoint/2010/main" val="1135753508"/>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1885760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14.5: Frequency (%) of mental health distress by sex – age adjusted, in county</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2537789609"/>
              </p:ext>
            </p:extLst>
          </p:nvPr>
        </p:nvGraphicFramePr>
        <p:xfrm>
          <a:off x="3352800" y="82899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3206928406"/>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203419" y="6311195"/>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4624069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14.6: Frequency of diagnosed depression (%) in NJ (by county)  - age adjusted</a:t>
            </a:r>
            <a:endParaRPr lang="en-US" sz="2000" spc="-50" dirty="0"/>
          </a:p>
        </p:txBody>
      </p:sp>
      <p:sp>
        <p:nvSpPr>
          <p:cNvPr id="5" name="TextBox 4">
            <a:extLst>
              <a:ext uri="{FF2B5EF4-FFF2-40B4-BE49-F238E27FC236}">
                <a16:creationId xmlns:a16="http://schemas.microsoft.com/office/drawing/2014/main" id="{752B2E59-368D-4561-A5C1-DC9042BF25AB}"/>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2013-2017</a:t>
            </a:r>
            <a:endParaRPr lang="en-US" sz="1200" dirty="0"/>
          </a:p>
        </p:txBody>
      </p:sp>
      <p:sp>
        <p:nvSpPr>
          <p:cNvPr id="6" name="TextBox 5">
            <a:extLst>
              <a:ext uri="{FF2B5EF4-FFF2-40B4-BE49-F238E27FC236}">
                <a16:creationId xmlns:a16="http://schemas.microsoft.com/office/drawing/2014/main" id="{F15A34B5-6F58-4627-BDF4-701E7F24B8A7}"/>
              </a:ext>
            </a:extLst>
          </p:cNvPr>
          <p:cNvSpPr txBox="1"/>
          <p:nvPr>
            <p:custDataLst>
              <p:tags r:id="rId5"/>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6"/>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7"/>
            </p:custDataLst>
          </p:nvPr>
        </p:nvSpPr>
        <p:spPr>
          <a:xfrm>
            <a:off x="3167424" y="6339290"/>
            <a:ext cx="8495867" cy="457200"/>
          </a:xfrm>
          <a:prstGeom prst="rect">
            <a:avLst/>
          </a:prstGeom>
          <a:noFill/>
        </p:spPr>
        <p:txBody>
          <a:bodyPr wrap="square" rtlCol="0" anchor="ctr" anchorCtr="0">
            <a:noAutofit/>
          </a:bodyPr>
          <a:lstStyle/>
          <a:p>
            <a:pPr algn="just"/>
            <a:r>
              <a:rPr lang="en-US" sz="1000" smtClean="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8"/>
            </p:custDataLst>
            <p:extLst>
              <p:ext uri="{D42A27DB-BD31-4B8C-83A1-F6EECF244321}">
                <p14:modId xmlns:p14="http://schemas.microsoft.com/office/powerpoint/2010/main" val="3991706803"/>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9"/>
            </p:custDataLst>
            <p:extLst>
              <p:ext uri="{D42A27DB-BD31-4B8C-83A1-F6EECF244321}">
                <p14:modId xmlns:p14="http://schemas.microsoft.com/office/powerpoint/2010/main" val="2934463289"/>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7224175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14.8: Diagnosed depression by race/ethnicity, in county</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14.9: Diagnosed depression by sex, in county  </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590749586"/>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2131822946"/>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194183" y="6315977"/>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1842452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latin typeface="Franklin Gothic Medium" panose="020B0603020102020204" pitchFamily="34" charset="0"/>
              </a:rPr>
              <a:t>Source: New Jersey Department of Education Office of Special Education Programs, 2018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5"/>
            </p:custDataLst>
          </p:nvPr>
        </p:nvSpPr>
        <p:spPr>
          <a:xfrm>
            <a:off x="3174798" y="6459265"/>
            <a:ext cx="9017202" cy="400110"/>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smtClean="0">
                <a:solidFill>
                  <a:schemeClr val="tx1">
                    <a:lumMod val="95000"/>
                    <a:lumOff val="5000"/>
                  </a:schemeClr>
                </a:solidFill>
                <a:latin typeface="Franklin Gothic Book" panose="020B0503020102020204" pitchFamily="34" charset="0"/>
              </a:rPr>
              <a:t>Note: Charter schools were included in the county of registered address.  Total numbers presented are from only 2018.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6"/>
            </p:custDataLst>
            <p:extLst>
              <p:ext uri="{D42A27DB-BD31-4B8C-83A1-F6EECF244321}">
                <p14:modId xmlns:p14="http://schemas.microsoft.com/office/powerpoint/2010/main" val="847190247"/>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026646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1D08D090-C992-4C44-B708-54BFAA6441F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15.2: Children (%) classified special education in NJ (by county)</a:t>
            </a:r>
            <a:endParaRPr lang="en-US" sz="2000" spc="-50" dirty="0"/>
          </a:p>
        </p:txBody>
      </p:sp>
      <p:sp>
        <p:nvSpPr>
          <p:cNvPr id="5" name="TextBox 4">
            <a:extLst>
              <a:ext uri="{FF2B5EF4-FFF2-40B4-BE49-F238E27FC236}">
                <a16:creationId xmlns:a16="http://schemas.microsoft.com/office/drawing/2014/main" id="{98574231-F5D4-4922-89BE-377E6EDA5E80}"/>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latin typeface="Franklin Gothic Medium" panose="020B0603020102020204" pitchFamily="34" charset="0"/>
              </a:rPr>
              <a:t>Source: New Jersey Department of Education Office of Special Education Programs, 2018 Special Education Data</a:t>
            </a:r>
            <a:endParaRPr lang="en-US" sz="1200" dirty="0"/>
          </a:p>
        </p:txBody>
      </p:sp>
      <p:sp>
        <p:nvSpPr>
          <p:cNvPr id="6" name="Rectangle 5">
            <a:extLst>
              <a:ext uri="{FF2B5EF4-FFF2-40B4-BE49-F238E27FC236}">
                <a16:creationId xmlns:a16="http://schemas.microsoft.com/office/drawing/2014/main" id="{2C7C1F84-3E0B-40EC-8722-7D1D7964E205}"/>
              </a:ext>
            </a:extLst>
          </p:cNvPr>
          <p:cNvSpPr/>
          <p:nvPr>
            <p:custDataLst>
              <p:tags r:id="rId5"/>
            </p:custDataLst>
          </p:nvPr>
        </p:nvSpPr>
        <p:spPr>
          <a:xfrm>
            <a:off x="3167424" y="6519446"/>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smtClean="0">
                <a:solidFill>
                  <a:schemeClr val="tx1">
                    <a:lumMod val="95000"/>
                    <a:lumOff val="5000"/>
                  </a:schemeClr>
                </a:solidFill>
                <a:latin typeface="Franklin Gothic Book" panose="020B0503020102020204" pitchFamily="34" charset="0"/>
              </a:rPr>
              <a:t>Note: Charter schools were included in the county of registered address.</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73842A9-4512-429E-A3D9-B469182D3762}"/>
              </a:ext>
            </a:extLst>
          </p:cNvPr>
          <p:cNvGraphicFramePr/>
          <p:nvPr>
            <p:custDataLst>
              <p:tags r:id="rId6"/>
            </p:custDataLst>
            <p:extLst>
              <p:ext uri="{D42A27DB-BD31-4B8C-83A1-F6EECF244321}">
                <p14:modId xmlns:p14="http://schemas.microsoft.com/office/powerpoint/2010/main" val="3686981596"/>
              </p:ext>
            </p:extLst>
          </p:nvPr>
        </p:nvGraphicFramePr>
        <p:xfrm>
          <a:off x="3246120" y="888767"/>
          <a:ext cx="8488680" cy="5599724"/>
        </p:xfrm>
        <a:graphic>
          <a:graphicData uri="http://schemas.openxmlformats.org/drawingml/2006/chart">
            <c:chart xmlns:c="http://schemas.openxmlformats.org/drawingml/2006/chart" xmlns:r="http://schemas.openxmlformats.org/officeDocument/2006/relationships" r:id="rId10"/>
          </a:graphicData>
        </a:graphic>
      </p:graphicFrame>
      <p:sp>
        <p:nvSpPr>
          <p:cNvPr id="7" name="TextBox 6"/>
          <p:cNvSpPr txBox="1"/>
          <p:nvPr>
            <p:custDataLst>
              <p:tags r:id="rId7"/>
            </p:custDataLst>
          </p:nvPr>
        </p:nvSpPr>
        <p:spPr>
          <a:xfrm>
            <a:off x="10843591" y="2743200"/>
            <a:ext cx="1371600" cy="230832"/>
          </a:xfrm>
          <a:prstGeom prst="rect">
            <a:avLst/>
          </a:prstGeom>
          <a:noFill/>
        </p:spPr>
        <p:txBody>
          <a:bodyPr wrap="square" rtlCol="0">
            <a:spAutoFit/>
          </a:bodyPr>
          <a:lstStyle/>
          <a:p>
            <a:r>
              <a:rPr lang="en-US" sz="900" smtClean="0">
                <a:latin typeface="Franklin Gothic Medium" panose="020B0603020102020204" pitchFamily="34" charset="0"/>
              </a:rPr>
              <a:t>2018 NJ Average 17.9%</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271111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2CBA865F-FB5C-42A6-B459-D3BF0E7C9CC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15.3: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Early Intervention System, 2017-2018</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4010905122"/>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319000" y="6477000"/>
            <a:ext cx="8534400"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601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0.2 Overview – Cape May County Service Needs</a:t>
            </a:r>
            <a:endParaRPr lang="en-US" sz="3200" b="1" dirty="0">
              <a:latin typeface="Franklin Gothic Medium"/>
            </a:endParaRPr>
          </a:p>
        </p:txBody>
      </p:sp>
      <p:pic>
        <p:nvPicPr>
          <p:cNvPr id="3" name="table"/>
          <p:cNvPicPr>
            <a:picLocks noChangeAspect="1"/>
          </p:cNvPicPr>
          <p:nvPr/>
        </p:nvPicPr>
        <p:blipFill>
          <a:blip r:embed="rId4"/>
          <a:stretch>
            <a:fillRect/>
          </a:stretch>
        </p:blipFill>
        <p:spPr>
          <a:xfrm>
            <a:off x="3200400" y="705957"/>
            <a:ext cx="4046156" cy="6152043"/>
          </a:xfrm>
          <a:prstGeom prst="rect">
            <a:avLst/>
          </a:prstGeom>
        </p:spPr>
      </p:pic>
      <p:sp>
        <p:nvSpPr>
          <p:cNvPr id="4" name="TextBox 3">
            <a:extLst>
              <a:ext uri="{FF2B5EF4-FFF2-40B4-BE49-F238E27FC236}">
                <a16:creationId xmlns:a16="http://schemas.microsoft.com/office/drawing/2014/main" id="{CDDCFF91-1C58-4D34-B8C7-9B82799E3EEF}"/>
              </a:ext>
            </a:extLst>
          </p:cNvPr>
          <p:cNvSpPr txBox="1"/>
          <p:nvPr/>
        </p:nvSpPr>
        <p:spPr>
          <a:xfrm>
            <a:off x="7236362" y="699536"/>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a:p>
        </p:txBody>
      </p:sp>
      <p:sp>
        <p:nvSpPr>
          <p:cNvPr id="5" name="TextBox 6"/>
          <p:cNvSpPr txBox="1"/>
          <p:nvPr/>
        </p:nvSpPr>
        <p:spPr>
          <a:xfrm>
            <a:off x="7178400" y="994576"/>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6" name="TextBox 7"/>
          <p:cNvSpPr txBox="1"/>
          <p:nvPr/>
        </p:nvSpPr>
        <p:spPr>
          <a:xfrm>
            <a:off x="10983186" y="100487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7" name="Chart 6">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4008252156"/>
              </p:ext>
            </p:extLst>
          </p:nvPr>
        </p:nvGraphicFramePr>
        <p:xfrm>
          <a:off x="7230265" y="1059900"/>
          <a:ext cx="4960763" cy="583406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54C57F-1DD9-465C-BDED-C49546D7E81F}"/>
              </a:ext>
            </a:extLst>
          </p:cNvPr>
          <p:cNvSpPr/>
          <p:nvPr/>
        </p:nvSpPr>
        <p:spPr>
          <a:xfrm>
            <a:off x="3525281" y="762210"/>
            <a:ext cx="4137442" cy="5989320"/>
          </a:xfrm>
          <a:prstGeom prst="rect">
            <a:avLst/>
          </a:prstGeom>
        </p:spPr>
        <p:txBody>
          <a:bodyPr wrap="square">
            <a:noAutofit/>
          </a:bodyPr>
          <a:lstStyle/>
          <a:p>
            <a:r>
              <a:rPr lang="en-US" sz="1400" spc="-20" dirty="0">
                <a:latin typeface="Franklin Gothic Medium" panose="020B0603020102020204" pitchFamily="34" charset="0"/>
              </a:rPr>
              <a:t>Jewish Family Service of Atlantic and Cape May Counties </a:t>
            </a:r>
            <a:r>
              <a:rPr lang="en-US" sz="1100" dirty="0">
                <a:solidFill>
                  <a:srgbClr val="C00000"/>
                </a:solidFill>
                <a:latin typeface="Franklin Gothic Medium" panose="020B0603020102020204" pitchFamily="34" charset="0"/>
              </a:rPr>
              <a:t>[Family Counseling]</a:t>
            </a:r>
            <a:endParaRPr lang="en-US" sz="1400" spc="-20" dirty="0">
              <a:latin typeface="Franklin Gothic Medium" panose="020B0603020102020204" pitchFamily="34" charset="0"/>
            </a:endParaRP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Center for Family Services</a:t>
            </a:r>
            <a:r>
              <a:rPr lang="en-US" sz="1200" spc="-20" dirty="0">
                <a:latin typeface="Franklin Gothic Medium" panose="020B0603020102020204" pitchFamily="34" charset="0"/>
              </a:rPr>
              <a:t> </a:t>
            </a:r>
            <a:r>
              <a:rPr lang="en-US" sz="1100" dirty="0">
                <a:solidFill>
                  <a:srgbClr val="C00000"/>
                </a:solidFill>
                <a:latin typeface="Franklin Gothic Medium" panose="020B0603020102020204" pitchFamily="34" charset="0"/>
              </a:rPr>
              <a:t>[Teen Center/Kinship/Parenting Support]</a:t>
            </a: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The Arc of Atlantic County </a:t>
            </a:r>
            <a:r>
              <a:rPr lang="en-US" sz="1100" dirty="0">
                <a:solidFill>
                  <a:srgbClr val="C00000"/>
                </a:solidFill>
                <a:latin typeface="Franklin Gothic Medium" panose="020B0603020102020204" pitchFamily="34" charset="0"/>
              </a:rPr>
              <a:t>[Developmental Disabilities]</a:t>
            </a:r>
          </a:p>
          <a:p>
            <a:endParaRPr lang="en-US" sz="1100" dirty="0">
              <a:latin typeface="Franklin Gothic Medium" panose="020B0603020102020204" pitchFamily="34" charset="0"/>
            </a:endParaRPr>
          </a:p>
          <a:p>
            <a:pPr lvl="0"/>
            <a:r>
              <a:rPr lang="en-US" sz="1400" spc="-20" dirty="0">
                <a:latin typeface="Franklin Gothic Medium" panose="020B0603020102020204" pitchFamily="34" charset="0"/>
              </a:rPr>
              <a:t>Intensive Family Support Services </a:t>
            </a:r>
            <a:r>
              <a:rPr lang="en-US" sz="1100" dirty="0">
                <a:solidFill>
                  <a:srgbClr val="C00000"/>
                </a:solidFill>
                <a:latin typeface="Franklin Gothic Medium" panose="020B0603020102020204" pitchFamily="34" charset="0"/>
              </a:rPr>
              <a:t>[Mental Health]</a:t>
            </a:r>
          </a:p>
          <a:p>
            <a:pPr lvl="0"/>
            <a:endParaRPr lang="en-US" sz="1400" spc="-20" dirty="0">
              <a:latin typeface="Franklin Gothic Medium" panose="020B0603020102020204" pitchFamily="34" charset="0"/>
            </a:endParaRPr>
          </a:p>
          <a:p>
            <a:pPr lvl="0"/>
            <a:r>
              <a:rPr lang="en-US" sz="1400" spc="-20" dirty="0">
                <a:latin typeface="Franklin Gothic Medium" panose="020B0603020102020204" pitchFamily="34" charset="0"/>
              </a:rPr>
              <a:t>Housing </a:t>
            </a:r>
            <a:r>
              <a:rPr lang="en-US" sz="1100" dirty="0">
                <a:solidFill>
                  <a:srgbClr val="C00000"/>
                </a:solidFill>
                <a:latin typeface="Franklin Gothic Medium" panose="020B0603020102020204" pitchFamily="34" charset="0"/>
              </a:rPr>
              <a:t>[44 Organizations that Provide Housing Assistance]</a:t>
            </a:r>
          </a:p>
          <a:p>
            <a:endParaRPr lang="en-US" sz="1400" spc="-20" dirty="0">
              <a:latin typeface="Franklin Gothic Medium" panose="020B0603020102020204" pitchFamily="34" charset="0"/>
            </a:endParaRPr>
          </a:p>
          <a:p>
            <a:pPr lvl="0"/>
            <a:r>
              <a:rPr lang="en-US" sz="1400" spc="-20" dirty="0">
                <a:latin typeface="Franklin Gothic Medium" panose="020B0603020102020204" pitchFamily="34" charset="0"/>
              </a:rPr>
              <a:t>United Way – Atlantic County/Cape May Office </a:t>
            </a:r>
            <a:r>
              <a:rPr lang="en-US" sz="1100" dirty="0">
                <a:solidFill>
                  <a:srgbClr val="C00000"/>
                </a:solidFill>
                <a:latin typeface="Franklin Gothic Medium" panose="020B0603020102020204" pitchFamily="34" charset="0"/>
              </a:rPr>
              <a:t>[Job, Health, Utilities, Housing]</a:t>
            </a:r>
          </a:p>
          <a:p>
            <a:pPr lvl="0"/>
            <a:endParaRPr lang="en-US" sz="1100" dirty="0">
              <a:solidFill>
                <a:srgbClr val="C00000"/>
              </a:solidFill>
              <a:latin typeface="Franklin Gothic Medium" panose="020B0603020102020204" pitchFamily="34" charset="0"/>
            </a:endParaRPr>
          </a:p>
          <a:p>
            <a:pPr lvl="0"/>
            <a:r>
              <a:rPr lang="en-US" sz="1400" spc="-20" dirty="0">
                <a:latin typeface="Franklin Gothic Medium" panose="020B0603020102020204" pitchFamily="34" charset="0"/>
              </a:rPr>
              <a:t>Spruce Family Success Center</a:t>
            </a:r>
            <a:r>
              <a:rPr lang="en-US" sz="1100" spc="-20" dirty="0">
                <a:latin typeface="Franklin Gothic Medium" panose="020B0603020102020204" pitchFamily="34" charset="0"/>
              </a:rPr>
              <a:t> </a:t>
            </a:r>
            <a:r>
              <a:rPr lang="en-US" sz="1100" dirty="0">
                <a:solidFill>
                  <a:srgbClr val="C00000"/>
                </a:solidFill>
                <a:latin typeface="Franklin Gothic Medium" panose="020B0603020102020204" pitchFamily="34" charset="0"/>
              </a:rPr>
              <a:t>[Health, Job, Housing]</a:t>
            </a:r>
          </a:p>
          <a:p>
            <a:endParaRPr lang="en-US" sz="1400" spc="-20" dirty="0">
              <a:latin typeface="Franklin Gothic Medium" panose="020B0603020102020204" pitchFamily="34" charset="0"/>
            </a:endParaRPr>
          </a:p>
          <a:p>
            <a:pPr lvl="0"/>
            <a:r>
              <a:rPr lang="en-US" sz="1400" spc="-20" dirty="0">
                <a:solidFill>
                  <a:prstClr val="black"/>
                </a:solidFill>
                <a:latin typeface="Franklin Gothic Medium" panose="020B0603020102020204" pitchFamily="34" charset="0"/>
              </a:rPr>
              <a:t>New Day Family Success Center</a:t>
            </a:r>
            <a:r>
              <a:rPr lang="en-US" sz="1100" spc="-20" dirty="0">
                <a:solidFill>
                  <a:prstClr val="black"/>
                </a:solidFill>
                <a:latin typeface="Franklin Gothic Medium" panose="020B0603020102020204" pitchFamily="34" charset="0"/>
              </a:rPr>
              <a:t> </a:t>
            </a:r>
            <a:r>
              <a:rPr lang="en-US" sz="1100" dirty="0">
                <a:solidFill>
                  <a:srgbClr val="C00000"/>
                </a:solidFill>
                <a:latin typeface="Franklin Gothic Medium" panose="020B0603020102020204" pitchFamily="34" charset="0"/>
              </a:rPr>
              <a:t>[Health, Job, Housing]</a:t>
            </a:r>
          </a:p>
          <a:p>
            <a:endParaRPr lang="en-US" sz="1400" spc="-20" dirty="0">
              <a:latin typeface="Franklin Gothic Medium" panose="020B0603020102020204" pitchFamily="34" charset="0"/>
            </a:endParaRPr>
          </a:p>
          <a:p>
            <a:pPr lvl="0"/>
            <a:r>
              <a:rPr lang="en-US" sz="1400" spc="-20" dirty="0">
                <a:solidFill>
                  <a:prstClr val="black"/>
                </a:solidFill>
                <a:latin typeface="Franklin Gothic Medium" panose="020B0603020102020204" pitchFamily="34" charset="0"/>
              </a:rPr>
              <a:t>Solutions to End Poverty Soon (STEPS) </a:t>
            </a:r>
            <a:r>
              <a:rPr lang="en-US" sz="1100" dirty="0">
                <a:solidFill>
                  <a:srgbClr val="C00000"/>
                </a:solidFill>
                <a:latin typeface="Franklin Gothic Medium" panose="020B0603020102020204" pitchFamily="34" charset="0"/>
              </a:rPr>
              <a:t>[Housing, Utilities]</a:t>
            </a:r>
          </a:p>
          <a:p>
            <a:endParaRPr lang="en-US" sz="1400" spc="-20" dirty="0">
              <a:latin typeface="Franklin Gothic Medium" panose="020B0603020102020204" pitchFamily="34" charset="0"/>
            </a:endParaRPr>
          </a:p>
        </p:txBody>
      </p:sp>
      <p:sp>
        <p:nvSpPr>
          <p:cNvPr id="3" name="Rectangle 2">
            <a:extLst>
              <a:ext uri="{FF2B5EF4-FFF2-40B4-BE49-F238E27FC236}">
                <a16:creationId xmlns:a16="http://schemas.microsoft.com/office/drawing/2014/main" id="{FDC4F055-CB4E-4732-9E6E-5A8667418E69}"/>
              </a:ext>
            </a:extLst>
          </p:cNvPr>
          <p:cNvSpPr/>
          <p:nvPr/>
        </p:nvSpPr>
        <p:spPr>
          <a:xfrm>
            <a:off x="7924800" y="762210"/>
            <a:ext cx="3886200" cy="5577840"/>
          </a:xfrm>
          <a:prstGeom prst="rect">
            <a:avLst/>
          </a:prstGeom>
        </p:spPr>
        <p:txBody>
          <a:bodyPr wrap="square">
            <a:noAutofit/>
          </a:bodyPr>
          <a:lstStyle/>
          <a:p>
            <a:r>
              <a:rPr lang="en-US" sz="1100" dirty="0">
                <a:solidFill>
                  <a:srgbClr val="C00000"/>
                </a:solidFill>
                <a:latin typeface="Franklin Gothic Medium" panose="020B0603020102020204" pitchFamily="34" charset="0"/>
              </a:rPr>
              <a:t>General</a:t>
            </a:r>
          </a:p>
          <a:p>
            <a:pPr fontAlgn="base"/>
            <a:r>
              <a:rPr lang="en-US" sz="1400" spc="-20" dirty="0">
                <a:latin typeface="Franklin Gothic Medium" panose="020B0603020102020204" pitchFamily="34" charset="0"/>
              </a:rPr>
              <a:t>  South Jersey Legal Services </a:t>
            </a:r>
          </a:p>
          <a:p>
            <a:pPr fontAlgn="base"/>
            <a:r>
              <a:rPr lang="en-US" sz="1400" spc="-20" dirty="0">
                <a:latin typeface="Franklin Gothic Medium" panose="020B0603020102020204" pitchFamily="34" charset="0"/>
              </a:rPr>
              <a:t>  Legal Services of NJ</a:t>
            </a:r>
          </a:p>
          <a:p>
            <a:pPr fontAlgn="base"/>
            <a:r>
              <a:rPr lang="en-US" sz="1400" spc="-20" dirty="0">
                <a:latin typeface="Franklin Gothic Medium" panose="020B0603020102020204" pitchFamily="34" charset="0"/>
              </a:rPr>
              <a:t>  ACLU of New </a:t>
            </a:r>
            <a:r>
              <a:rPr lang="en-US" sz="1400" spc="-20" dirty="0" smtClean="0">
                <a:latin typeface="Franklin Gothic Medium" panose="020B0603020102020204" pitchFamily="34" charset="0"/>
              </a:rPr>
              <a:t>Jersey</a:t>
            </a:r>
          </a:p>
          <a:p>
            <a:pPr fontAlgn="base"/>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a:t>
            </a:r>
            <a:r>
              <a:rPr lang="en-US" sz="1400" spc="-20" dirty="0" smtClean="0">
                <a:latin typeface="Franklin Gothic Medium" panose="020B0603020102020204" pitchFamily="34" charset="0"/>
              </a:rPr>
              <a:t>Program</a:t>
            </a:r>
          </a:p>
          <a:p>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Disability Rights </a:t>
            </a:r>
            <a:r>
              <a:rPr lang="en-US" sz="1400" spc="-20" dirty="0" smtClean="0">
                <a:latin typeface="Franklin Gothic Medium" panose="020B0603020102020204" pitchFamily="34" charset="0"/>
              </a:rPr>
              <a:t>NJ</a:t>
            </a:r>
          </a:p>
          <a:p>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Education</a:t>
            </a:r>
          </a:p>
          <a:p>
            <a:r>
              <a:rPr lang="en-US" sz="1400" spc="-20" dirty="0">
                <a:latin typeface="Franklin Gothic Medium" panose="020B0603020102020204" pitchFamily="34" charset="0"/>
              </a:rPr>
              <a:t>  Education Law Center</a:t>
            </a:r>
          </a:p>
          <a:p>
            <a:pPr fontAlgn="base"/>
            <a:r>
              <a:rPr lang="en-US" sz="1400" spc="-20" dirty="0">
                <a:latin typeface="Franklin Gothic Medium" panose="020B0603020102020204" pitchFamily="34" charset="0"/>
              </a:rPr>
              <a:t>  SPAN Parent Advocacy </a:t>
            </a:r>
            <a:r>
              <a:rPr lang="en-US" sz="1400" spc="-20" dirty="0" smtClean="0">
                <a:latin typeface="Franklin Gothic Medium" panose="020B0603020102020204" pitchFamily="34" charset="0"/>
              </a:rPr>
              <a:t>Network</a:t>
            </a:r>
          </a:p>
          <a:p>
            <a:pPr fontAlgn="base"/>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Manavi</a:t>
            </a:r>
            <a:r>
              <a:rPr lang="en-US" sz="1100" dirty="0">
                <a:latin typeface="Franklin Gothic Medium" panose="020B0603020102020204" pitchFamily="34" charset="0"/>
              </a:rPr>
              <a:t> </a:t>
            </a:r>
            <a:endParaRPr lang="en-US" sz="1100" dirty="0" smtClean="0">
              <a:latin typeface="Franklin Gothic Medium" panose="020B0603020102020204" pitchFamily="34" charset="0"/>
            </a:endParaRPr>
          </a:p>
          <a:p>
            <a:endParaRPr lang="en-US" sz="110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a:t>
            </a:r>
            <a:r>
              <a:rPr lang="en-US" sz="1400" spc="-20" dirty="0" smtClean="0">
                <a:latin typeface="Franklin Gothic Medium" panose="020B0603020102020204" pitchFamily="34" charset="0"/>
              </a:rPr>
              <a:t>Program</a:t>
            </a:r>
          </a:p>
          <a:p>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a:t>
            </a:r>
            <a:r>
              <a:rPr lang="en-US" sz="1400" spc="-20" dirty="0" smtClean="0">
                <a:latin typeface="Franklin Gothic Medium" panose="020B0603020102020204" pitchFamily="34" charset="0"/>
              </a:rPr>
              <a:t>NY</a:t>
            </a:r>
          </a:p>
          <a:p>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100" dirty="0">
                <a:latin typeface="Franklin Gothic Medium" panose="020B0603020102020204" pitchFamily="34" charset="0"/>
              </a:rPr>
              <a:t> </a:t>
            </a:r>
            <a:r>
              <a:rPr lang="en-US" sz="1100" dirty="0">
                <a:solidFill>
                  <a:srgbClr val="C00000"/>
                </a:solidFill>
                <a:latin typeface="Franklin Gothic Medium" panose="020B0603020102020204" pitchFamily="34" charset="0"/>
              </a:rPr>
              <a:t>[Child Marriage]</a:t>
            </a:r>
            <a:endParaRPr lang="en-US" sz="1400" spc="-20" dirty="0">
              <a:latin typeface="Franklin Gothic Medium" panose="020B0603020102020204" pitchFamily="34" charset="0"/>
            </a:endParaRPr>
          </a:p>
          <a:p>
            <a:pPr fontAlgn="base"/>
            <a:r>
              <a:rPr lang="en-US" sz="1400" spc="-20" dirty="0">
                <a:latin typeface="Franklin Gothic Medium" panose="020B0603020102020204" pitchFamily="34" charset="0"/>
              </a:rPr>
              <a:t>  </a:t>
            </a:r>
          </a:p>
          <a:p>
            <a:pPr fontAlgn="base"/>
            <a:r>
              <a:rPr lang="en-US" sz="1400" spc="-20" dirty="0">
                <a:latin typeface="Franklin Gothic Medium" panose="020B0603020102020204" pitchFamily="34" charset="0"/>
              </a:rPr>
              <a:t>  </a:t>
            </a:r>
          </a:p>
          <a:p>
            <a:endParaRPr lang="en-US" sz="2000" dirty="0">
              <a:solidFill>
                <a:srgbClr val="C00000"/>
              </a:solidFill>
              <a:latin typeface="Franklin Gothic Medium" panose="020B0603020102020204" pitchFamily="34" charset="0"/>
            </a:endParaRPr>
          </a:p>
        </p:txBody>
      </p:sp>
    </p:spTree>
    <p:extLst>
      <p:ext uri="{BB962C8B-B14F-4D97-AF65-F5344CB8AC3E}">
        <p14:creationId xmlns:p14="http://schemas.microsoft.com/office/powerpoint/2010/main" val="40500850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5e3396a832343721849909a8&quot;,&quot;SmartGridHorizontal&quot;:0,&quot;LinkedExcelSources&quot;:{&quot;5e271508383938077ce0e0d8&quot;:&quot;{{PptFile}}\\Linked Files\\workbooks\\Cape May_2020_QA_01_15_V06 (linked).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ARHjcXnMPnvXjtYHnq_1579601594&quot;,&quot;DataType&quot;:1,&quot;ImageAutosize&quot;:1}"/>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EuhyOIZpTdPAJGyziIo_1579601618&quot;,&quot;DataType&quot;:1,&quot;ImageAutosize&quot;:1}"/>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fUuEBEJLcXaCDbJYaZn_1579601619&quot;,&quot;DataType&quot;:1,&quot;ImageAutosize&quot;:1}"/>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AK2kI3pZbhJiFMWTbCd_1579601619&quot;,&quot;DataType&quot;:1,&quot;ImageAutosize&quot;:1}"/>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XhuYwLBN9dGesgZAQio_1579601621&quot;,&quot;DataType&quot;:1,&quot;ImageAutosize&quot;:1}"/>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ZiUzJeCq2qJv4UZnZSz_1579601622&quot;,&quot;DataType&quot;:1,&quot;ImageAutosize&quot;:1}"/>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5rPjUMpMbPUa817EhpJ_1579601622&quot;,&quot;DataType&quot;:1,&quot;ImageAutosize&quot;:1}"/>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fG7cfA2yTc9vzU4BC3J_1579601622&quot;,&quot;DataType&quot;:1,&quot;ImageAutosize&quot;:1}"/>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CS1A8hxW6AZNQKyZaX1_1579601622&quot;,&quot;DataType&quot;:1,&quot;ImageAutosize&quot;:1}"/>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gsxqZXHeLMZgAHuRiIZ_1579601622&quot;,&quot;DataType&quot;:1,&quot;ImageAutosize&quot;:1}"/>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7t1mVvWsxqTo5C5m36T_1579601623&quot;,&quot;DataType&quot;:1,&quot;ImageAutosize&quot;:1}"/>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WKgguuivOuzWOX9gUgk_1579601594&quot;,&quot;DataType&quot;:1,&quot;ImageAutosize&quot;:1}"/>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LFIW2JL12n1ZBfYxDvg_1579601624&quot;,&quot;DataType&quot;:1,&quot;ImageAutosize&quot;:1}"/>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X3g69i0KaIpLwlwoH0b_1579601624&quot;,&quot;DataType&quot;:1,&quot;ImageAutosize&quot;:1}"/>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ke1TEjboucCRv4QYzxw_1579601624&quot;,&quot;DataType&quot;:1,&quot;ImageAutosize&quot;:1}"/>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OXbTTdjG0WqitehoSEz_1579601624&quot;,&quot;DataType&quot;:1,&quot;ImageAutosize&quot;:1}"/>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696uY0BwArukqcH3ez7_1579601624&quot;,&quot;DataType&quot;:1,&quot;ImageAutosize&quot;:1}"/>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tDOCUpW9BpLPZzE51Vb_1579601625&quot;,&quot;DataType&quot;:1,&quot;ImageAutosize&quot;:1}"/>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6STKq67a4eGjYzSF6xM_1579601625&quot;,&quot;DataType&quot;:1,&quot;ImageAutosize&quot;:1}"/>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2Tt4LvOLLM4zjDX54tF_1579601625&quot;,&quot;DataType&quot;:1,&quot;ImageAutosize&quot;:1}"/>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JIYYrcdxnBP4JjMARg6_1579601625&quot;,&quot;DataType&quot;:1,&quot;ImageAutosize&quot;:1}"/>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H8z8aix1aECNHVXdPVx_1579601625&quot;,&quot;DataType&quot;:1,&quot;ImageAutosize&quot;:1}"/>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r5QePBaxVFKaO1YpZ00_1579601594&quot;,&quot;DataType&quot;:1,&quot;ImageAutosize&quot;:1}"/>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jT86ODCWPOqm7bFd9SA_1579601627&quot;,&quot;DataType&quot;:1,&quot;ImageAutosize&quot;:1}"/>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Oykdpt8R3EF9h6LjpsX_1579601627&quot;,&quot;DataType&quot;:1,&quot;ImageAutosize&quot;:1}"/>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xUii7MnPcTrFLqg03S6_1579601627&quot;,&quot;DataType&quot;:1,&quot;ImageAutosize&quot;:1}"/>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fNR44U14U8T8gYFYXj1_1579601627&quot;,&quot;DataType&quot;:1,&quot;ImageAutosize&quot;:1}"/>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EnlYr0Q1MddYcoAqb4A_1579601627&quot;,&quot;DataType&quot;:1,&quot;ImageAutosize&quot;:1}"/>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HvSIa9HLztznhzUgYdH_1579601627&quot;,&quot;DataType&quot;:1,&quot;ImageAutosize&quot;:1}"/>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NbOTpPL3QSVjDCsVlzN_1579601627&quot;,&quot;DataType&quot;:1,&quot;ImageAutosize&quot;:1}"/>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CjvUGhoq0Oi3YPxSPvc_1579601628&quot;,&quot;DataType&quot;:1,&quot;ImageAutosize&quot;:1}"/>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3pGHwz900UCCRUADswJ_1579601630&quot;,&quot;DataType&quot;:1,&quot;ImageAutosize&quot;:1}"/>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YZLwKurvCIQxsTemxED_1579601630&quot;,&quot;DataType&quot;:1,&quot;ImageAutosize&quot;:1}"/>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WnPKt6ZPtpfrcsU3qXD_1579601595&quot;,&quot;DataType&quot;:1,&quot;ImageAutosize&quot;:1}"/>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oQcJt9aQYTzvr9pfSWu_1579601631&quot;,&quot;DataType&quot;:1,&quot;ImageAutosize&quot;:1}"/>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KJBeHuPU1xREx45IBjm_1579601631&quot;,&quot;DataType&quot;:1,&quot;ImageAutosize&quot;:1}"/>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39jw38fTK4f1eos8G5O_1579601631&quot;,&quot;DataType&quot;:1,&quot;ImageAutosize&quot;:1}"/>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lCFaQQSpEgXHCC5sFmJ_1579601632&quot;,&quot;DataType&quot;:1,&quot;ImageAutosize&quot;:1}"/>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1QCcOhbQ4Sppz5Bgt0_1579601632&quot;,&quot;DataType&quot;:1,&quot;ImageAutosize&quot;:1}"/>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upwCG2hTirLBxkCSkG_1579601632&quot;,&quot;DataType&quot;:1,&quot;ImageAutosize&quot;:1}"/>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W4Hrnkx0hly3WONZstk_1579601632&quot;,&quot;DataType&quot;:1,&quot;ImageAutosize&quot;:1}"/>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TA1BcBBeDt1ndY8a7V1_1579601634&quot;,&quot;DataType&quot;:1,&quot;ImageAutosize&quot;:1}"/>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e7qnOl47yuguWAijwp7_1579601634&quot;,&quot;DataType&quot;:1,&quot;ImageAutosize&quot;:1}"/>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K20i6rAWWtJbUUoMOS_1579601635&quot;,&quot;DataType&quot;:1,&quot;ImageAutosize&quot;:1}"/>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AwPmCFtcKaKsfr7Mvgh_1579601595&quot;,&quot;DataType&quot;:1,&quot;ImageAutosize&quot;:1}"/>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EsjXw9P5hwykmd3LOKI_1579601635&quot;,&quot;DataType&quot;:1,&quot;ImageAutosize&quot;:1}"/>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0BtLcA137VnBFnQrRf_1579601635&quot;,&quot;DataType&quot;:1,&quot;ImageAutosize&quot;:1}"/>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BMtNM8rVRx7Dp5PNuwG_1579601635&quot;,&quot;DataType&quot;:1,&quot;ImageAutosize&quot;:1}"/>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v8tExEsl6VWtElUI2Nf_1579601635&quot;,&quot;DataType&quot;:1,&quot;ImageAutosize&quot;:1}"/>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B1sIqZaK1Cqzpm3fvIg_1579601635&quot;,&quot;DataType&quot;:1,&quot;ImageAutosize&quot;:1}"/>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ZEwOorfgcbfsd3l8RQU_1579601636&quot;,&quot;DataType&quot;:1,&quot;ImageAutosize&quot;:1}"/>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E3VMFa3dyEgI71Xuck6_1579601636&quot;,&quot;DataType&quot;:1,&quot;ImageAutosize&quot;:1}"/>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PxBlBQMenU5oJxZmEKY_1579601636&quot;,&quot;DataType&quot;:1,&quot;ImageAutosize&quot;:1}"/>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lsURIskmDpER0uRRucZ_1579601636&quot;,&quot;DataType&quot;:1,&quot;ImageAutosize&quot;:1}"/>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bgpL96jWKFg590cZM5z_1579601636&quot;,&quot;DataType&quot;:1,&quot;ImageAutosize&quot;:1}"/>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L9h5sniMf9HNaTv483F_1579601595&quot;,&quot;DataType&quot;:1,&quot;ImageAutosize&quot;:1}"/>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QQHFSrpHXrl8Huw9vuL_1579601637&quot;,&quot;DataType&quot;:1,&quot;ImageAutosize&quot;:1}"/>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gjqzDMkFTTpMqZ6yCdg_1579601637&quot;,&quot;DataType&quot;:1,&quot;ImageAutosize&quot;:1}"/>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n778pO6uKrvccCaFukh_1579601637&quot;,&quot;DataType&quot;:1,&quot;ImageAutosize&quot;:1}"/>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1QnR5iJoCmUtjDb74ZE_1579601637&quot;,&quot;DataType&quot;:1,&quot;ImageAutosize&quot;:1}"/>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4xYdg24KGjutdj6nKgD_1579601637&quot;,&quot;DataType&quot;:1,&quot;ImageAutosize&quot;:1}"/>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MyTBmecScxn9M6HCqsC_1579601640&quot;,&quot;DataType&quot;:1,&quot;ImageAutosize&quot;:1}"/>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vp0dSjhbzJWocYR4b1h_1579601640&quot;,&quot;DataType&quot;:1,&quot;ImageAutosize&quot;:1}"/>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VGkSZKscYnkCGgbYXt7_1579601640&quot;,&quot;DataType&quot;:1,&quot;ImageAutosize&quot;:1}"/>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2mc1oaU5PpIlHvt1xhj_1579601640&quot;,&quot;DataType&quot;:1,&quot;ImageAutosize&quot;:1}"/>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y3TEoCC9zKBZEd9xBeR_1579601641&quot;,&quot;DataType&quot;:1,&quot;ImageAutosize&quot;:1}"/>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DzgeTbKIamB78Wa1YDL_1579601595&quot;,&quot;DataType&quot;:1,&quot;ImageAutosize&quot;:1}"/>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mDZHCO6WQPOvo96i5an_1579601641&quot;,&quot;DataType&quot;:1,&quot;ImageAutosize&quot;:1}"/>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K50E4IMAQibZF3fro5s_1579601641&quot;,&quot;DataType&quot;:1,&quot;ImageAutosize&quot;:1}"/>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RxeTAY9EK7T7xEcs76z_1579601641&quot;,&quot;DataType&quot;:1,&quot;ImageAutosize&quot;:1}"/>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J2Z6i3CXXAbD3Ba12f4_1579601641&quot;,&quot;DataType&quot;:1,&quot;ImageAutosize&quot;:1}"/>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S6aL73a1vHE1MfDkimW_1579601642&quot;,&quot;DataType&quot;:1,&quot;ImageAutosize&quot;:1}"/>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78UtB0MYjSzK2tKMay6_1579601642&quot;,&quot;DataType&quot;:1,&quot;ImageAutosize&quot;:1}"/>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Q7jTewMmla1wlXfkcc5_1579601642&quot;,&quot;DataType&quot;:1,&quot;ImageAutosize&quot;:1}"/>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Ad7isfIzmB9pNtBEpJF_1579601643&quot;,&quot;DataType&quot;:1,&quot;ImageAutosize&quot;:1}"/>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0gjniqhtN5k8WWgKbaR_1579601643&quot;,&quot;DataType&quot;:1,&quot;ImageAutosize&quot;:1}"/>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zX7nhpFJuzQFm6bCwGi_1579601643&quot;,&quot;DataType&quot;:1,&quot;ImageAutosize&quot;:1}"/>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FSZuQw0d80oRtWlFyCC_1579601595&quot;,&quot;DataType&quot;:1,&quot;ImageAutosize&quot;:1}"/>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2KYifmkaK1R8E3rLJti_1579601643&quot;,&quot;DataType&quot;:1,&quot;ImageAutosize&quot;:1}"/>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aVQLGO1FdnDnpoFjxv4_1579601644&quot;,&quot;DataType&quot;:1,&quot;ImageAutosize&quot;:1}"/>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FFlzXxq3itYCGfK0pU2_1579601644&quot;,&quot;DataType&quot;:1,&quot;ImageAutosize&quot;:1}"/>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Dxgq9YIqZgTrphKFkLg_1579601644&quot;,&quot;DataType&quot;:1,&quot;ImageAutosize&quot;:1}"/>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gdwmEjUhSLCDjafa11L_1579601648&quot;,&quot;DataType&quot;:1,&quot;ImageAutosize&quot;:1}"/>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jdy1hlnbPDIg13ub57h_1579601648&quot;,&quot;DataType&quot;:1,&quot;ImageAutosize&quot;:1}"/>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ciVYpQfAHPj4P9qYnXc_1579601648&quot;,&quot;DataType&quot;:1,&quot;ImageAutosize&quot;:1}"/>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w4nUm6RVuI1L28e8UCi_1579601648&quot;,&quot;DataType&quot;:1,&quot;ImageAutosize&quot;:1}"/>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PqQUkH4havisYpWOB3O_1579601649&quot;,&quot;DataType&quot;:1,&quot;ImageAutosize&quot;:1}"/>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OXH3uHAwdvtp1Umw11A_1579601649&quot;,&quot;DataType&quot;:1,&quot;ImageAutosize&quot;:1}"/>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VWccpmQhmzbK8lLK43S_1579601595&quot;,&quot;DataType&quot;:1,&quot;ImageAutosize&quot;:1}"/>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Nj6Sehnx3dVWx0oVqPX_1579601649&quot;,&quot;DataType&quot;:1,&quot;ImageAutosize&quot;:1}"/>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i0DWNcOmL8IbbJU2Ix4_1579601652&quot;,&quot;DataType&quot;:1,&quot;ImageAutosize&quot;:1}"/>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vIuzU4PoowSQAUP6QWS_1579601652&quot;,&quot;DataType&quot;:1,&quot;ImageAutosize&quot;:1}"/>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bentTMq0nMhpNLlxQ0J_1579601652&quot;,&quot;DataType&quot;:1,&quot;ImageAutosize&quot;:1}"/>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ZxQ1RQoP9MPVfuBrdcs_1579601652&quot;,&quot;DataType&quot;:1,&quot;ImageAutosize&quot;:1}"/>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jRuoY3VKi0nErCcFB8K_1579601653&quot;,&quot;DataType&quot;:1,&quot;ImageAutosize&quot;:1}"/>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74ty4XXHLE44S9D7MZU_1579601653&quot;,&quot;DataType&quot;:1,&quot;ImageAutosize&quot;:1}"/>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fPT7Czg6ETfvylFOZmF_1579601653&quot;,&quot;DataType&quot;:1,&quot;ImageAutosize&quot;:1}"/>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nhXmTSipcDxAyTbUR2O_1579601653&quot;,&quot;DataType&quot;:1,&quot;ImageAutosize&quot;:1}"/>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FHKiE3aYmId6glTXGyb_1579601654&quot;,&quot;DataType&quot;:1,&quot;ImageAutosize&quot;:1}"/>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1aHuNM5couKbwL0TCAC_1579601596&quot;,&quot;DataType&quot;:1,&quot;ImageAutosize&quot;:1}"/>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e68PIczUVww2GeSRkvf_1579601654&quot;,&quot;DataType&quot;:1,&quot;ImageAutosize&quot;:1}"/>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MTmx04QhEK6RJlArhC2_1579601654&quot;,&quot;DataType&quot;:1,&quot;ImageAutosize&quot;:1}"/>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3aqtjVYx1oCGggLiHb8_1579601654&quot;,&quot;DataType&quot;:1,&quot;ImageAutosize&quot;:1}"/>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Bj4yd37Owo4cSu9KIqX_1579601654&quot;,&quot;DataType&quot;:1,&quot;ImageAutosize&quot;:1}"/>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nPYXklk0zGl4vFLJnjt_1579601654&quot;,&quot;DataType&quot;:1,&quot;ImageAutosize&quot;:1}"/>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sf45rlZmpHl2YkMbmfE_1579601655&quot;,&quot;DataType&quot;:1,&quot;ImageAutosize&quot;:1}"/>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Pzf1N1xeiW57XKqjEVg_1579601657&quot;,&quot;DataType&quot;:1,&quot;ImageAutosize&quot;:1}"/>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Hoyj3Tm6OVwYNTBWT5C_1579601657&quot;,&quot;DataType&quot;:1,&quot;ImageAutosize&quot;:1}"/>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UmsyKAa6hiaVHrjSC4I_1579601657&quot;,&quot;DataType&quot;:1,&quot;ImageAutosize&quot;:1}"/>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6Oj05KmOn93NrBP9Uvo_1579601657&quot;,&quot;DataType&quot;:1,&quot;ImageAutosize&quot;:1}"/>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DpZdUWRHdy0eZcfivqR_1579601593&quot;,&quot;DataType&quot;:1,&quot;ImageAutosize&quot;:1}"/>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Eg57FeCMdN614hQ5VGh_1579601596&quot;,&quot;DataType&quot;:1,&quot;ImageAutosize&quot;:1}"/>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NELXsE96YfGjjtlaash_1579601657&quot;,&quot;DataType&quot;:1,&quot;ImageAutosize&quot;:1}"/>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gqRXtzMZwGGzpRvdVIk_1579601658&quot;,&quot;DataType&quot;:1,&quot;ImageAutosize&quot;:1}"/>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iSAhHNxCtQfR5h58Yyh_1579601660&quot;,&quot;DataType&quot;:1,&quot;ImageAutosize&quot;:1}"/>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Qlf65pnXlO3DlRT6Xdr_1579601660&quot;,&quot;DataType&quot;:1,&quot;ImageAutosize&quot;:1}"/>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1nD8FzwfZObvUfPyHyg_1579601660&quot;,&quot;DataType&quot;:1,&quot;ImageAutosize&quot;:1}"/>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DMypJFFdwrmBDHzEN8F_1579601660&quot;,&quot;DataType&quot;:1,&quot;ImageAutosize&quot;:1}"/>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jmfdQLU7TPjGWz8nBND_1579601660&quot;,&quot;DataType&quot;:1,&quot;ImageAutosize&quot;:1}"/>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RG3dhyi1YdDon4CAtS_1579601660&quot;,&quot;DataType&quot;:1,&quot;ImageAutosize&quot;:1}"/>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0053MEuPhOW7SNHOkEm_1579601663&quot;,&quot;DataType&quot;:1,&quot;ImageAutosize&quot;:1}"/>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f9eZpZCsdNynWTYPyrT_1579601664&quot;,&quot;DataType&quot;:1,&quot;ImageAutosize&quot;:1}"/>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aDxNFmcgv2dXtq1HGe3_1579601596&quot;,&quot;DataType&quot;:1,&quot;ImageAutosize&quot;:1}"/>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J4EgKxjOvWD0HU3JJK1_1579601664&quot;,&quot;DataType&quot;:1,&quot;ImageAutosize&quot;:1}"/>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ux4oct3xMd6emrA7pQk_1579601664&quot;,&quot;DataType&quot;:1,&quot;ImageAutosize&quot;:1}"/>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uCeQOQ4uTYLQOoB0sIA_1579601664&quot;,&quot;DataType&quot;:1,&quot;ImageAutosize&quot;:1}"/>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y29J7fslk7PLoC2mQX9_1579601665&quot;,&quot;DataType&quot;:1,&quot;ImageAutosize&quot;:1}"/>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L0bkYZwVAauKjVqMcbn_1579601665&quot;,&quot;DataType&quot;:1,&quot;ImageAutosize&quot;:1}"/>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l9byo2SVCz319S2sGAM_1579601666&quot;,&quot;DataType&quot;:1,&quot;ImageAutosize&quot;:1}"/>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FGJhFp7gKngfWBlRp8b_1579601666&quot;,&quot;DataType&quot;:1,&quot;ImageAutosize&quot;:1}"/>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Gi2tYUGTFppPg6cn2AR_1579601666&quot;,&quot;DataType&quot;:1,&quot;ImageAutosize&quot;:1}"/>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5kFxtH16xpKwWQsi7xP_1579601666&quot;,&quot;DataType&quot;:1,&quot;ImageAutosize&quot;:1}"/>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d0oz1gc2cQKjHXobutK_1579601666&quot;,&quot;DataType&quot;:1,&quot;ImageAutosize&quot;:1}"/>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xotMiH0CFRncOU1btqz_1579601596&quot;,&quot;DataType&quot;:1,&quot;ImageAutosize&quot;:1}"/>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Cny2bosc4HMYFp5OXtV_1579601669&quot;,&quot;DataType&quot;:1,&quot;ImageAutosize&quot;:1}"/>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0WudHjYCXeWms4ZwfLr_1579601669&quot;,&quot;DataType&quot;:1,&quot;ImageAutosize&quot;:1}"/>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S0EaWA3Ph0PKOebIz7O_1579601669&quot;,&quot;DataType&quot;:1,&quot;ImageAutosize&quot;:1}"/>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xZX6uw2YXPLbojPtztH_1579601669&quot;,&quot;DataType&quot;:1,&quot;ImageAutosize&quot;:1}"/>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zBC1j0dqX5ijjUFJPCK_1579601670&quot;,&quot;DataType&quot;:1,&quot;ImageAutosize&quot;:1}"/>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unrbovmaGrhFRzpvDiC_1579601672&quot;,&quot;DataType&quot;:1,&quot;ImageAutosize&quot;:1}"/>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2nEOfBzPxcnRgr9E0sU_1579601672&quot;,&quot;DataType&quot;:1,&quot;ImageAutosize&quot;:1}"/>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Aqi52riR1pVZFkgEDym_1579601672&quot;,&quot;DataType&quot;:1,&quot;ImageAutosize&quot;:1}"/>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sNObr0g9QoYptPBXyFn_1579601672&quot;,&quot;DataType&quot;:1,&quot;ImageAutosize&quot;:1}"/>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wUyJhRmXr0rMzdB2VL8_1579601672&quot;,&quot;DataType&quot;:1,&quot;ImageAutosize&quot;:1}"/>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Z2UVzgdb5i0IzOAZ0lp_1579601597&quot;,&quot;DataType&quot;:1,&quot;ImageAutosize&quot;:1}"/>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Q3WU5Y7Zj9FEaNK115t_1579601673&quot;,&quot;DataType&quot;:1,&quot;ImageAutosize&quot;:1}"/>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maLSrcX9FHPVcZfoMmq_1579601673&quot;,&quot;DataType&quot;:1,&quot;ImageAutosize&quot;:1}"/>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bfJaFoiH53nV5lGSjRg_1579601673&quot;,&quot;DataType&quot;:1,&quot;ImageAutosize&quot;:1}"/>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rf8AU1MaLHmksLCnv7y_1579601673&quot;,&quot;DataType&quot;:1,&quot;ImageAutosize&quot;:1}"/>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HDej52jyM8iyh7Nkduy_1579601673&quot;,&quot;DataType&quot;:1,&quot;ImageAutosize&quot;:1}"/>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P71CLNdTYFJpqtUbYXz_1579601675&quot;,&quot;DataType&quot;:1,&quot;ImageAutosize&quot;:1}"/>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OuiC9kzlNI34Q2oXhdu_1579601675&quot;,&quot;DataType&quot;:1,&quot;ImageAutosize&quot;:1}"/>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4GgPTIuPZinda1embi4_1579601676&quot;,&quot;DataType&quot;:1,&quot;ImageAutosize&quot;:1}"/>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qws3o4CiBAWigux7pgc_1579601676&quot;,&quot;DataType&quot;:1,&quot;ImageAutosize&quot;:1}"/>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aualmgXmafj0sQfPxLn_1579601676&quot;,&quot;DataType&quot;:1,&quot;ImageAutosize&quot;:1}"/>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gDXLLUOeszvJBmWUoFn_1579601597&quot;,&quot;DataType&quot;:1,&quot;ImageAutosize&quot;:1}"/>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5vd2j0lZAIlXSjnL26W_1579601676&quot;,&quot;DataType&quot;:1,&quot;ImageAutosize&quot;:1}"/>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tK15WjB2EBSPyPUYP8I_1579601676&quot;,&quot;DataType&quot;:1,&quot;ImageAutosize&quot;:1}"/>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QM4O68qyfIm1vS7mCkc_1579601677&quot;,&quot;DataType&quot;:1,&quot;ImageAutosize&quot;:1}"/>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PJHhOJKdfhM7jIJqixw_1579601677&quot;,&quot;DataType&quot;:1,&quot;ImageAutosize&quot;:1}"/>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42rMpTZSfbNIWmOrCHC_1579601677&quot;,&quot;DataType&quot;:1,&quot;ImageAutosize&quot;:1}"/>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l4FCJdV9MfNgjGQHcYz_1579601677&quot;,&quot;DataType&quot;:1,&quot;ImageAutosize&quot;:1}"/>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skWOJwKB6t4wtzqBQ26_1579601677&quot;,&quot;DataType&quot;:1,&quot;ImageAutosize&quot;:1}"/>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1tyHoVPgC4NY6txjwNK_1579601678&quot;,&quot;DataType&quot;:1,&quot;ImageAutosize&quot;:1}"/>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MoVirPAX40znaoeYwom_1579601678&quot;,&quot;DataType&quot;:1,&quot;ImageAutosize&quot;:1}"/>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Upxm3aPvERgfcrRQGxJ_1579601679&quot;,&quot;DataType&quot;:1,&quot;ImageAutosize&quot;:1}"/>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dcxsElrdhwO7s8tJZA7_1579601597&quot;,&quot;DataType&quot;:1,&quot;ImageAutosize&quot;:1}"/>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36BsQJDrLWXec6jCmLr_1579601679&quot;,&quot;DataType&quot;:1,&quot;ImageAutosize&quot;:1}"/>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IUpLcwqDOz5ZVP9PLI2_1579601679&quot;,&quot;DataType&quot;:1,&quot;ImageAutosize&quot;:1}"/>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EQGmEPnUDZIjH2oP0W_1579601679&quot;,&quot;DataType&quot;:1,&quot;ImageAutosize&quot;:1}"/>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SBUtaTSqmqlPGwLs0gm_1579601679&quot;,&quot;DataType&quot;:1,&quot;ImageAutosize&quot;:1}"/>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48oRuBR1GhyXka9d3Jt_1579601679&quot;,&quot;DataType&quot;:1,&quot;ImageAutosize&quot;:1}"/>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aTzpBUTP3AjQG6VKimT_1579601680&quot;,&quot;DataType&quot;:1,&quot;ImageAutosize&quot;:1}"/>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fPK0Su2q5pl5ye5dyNK_1579601681&quot;,&quot;DataType&quot;:1,&quot;ImageAutosize&quot;:1}"/>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F1TwXq5NrSnek41OAwY_1579601681&quot;,&quot;DataType&quot;:1,&quot;ImageAutosize&quot;:1}"/>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o0a9TEz8fyNN26xmQcc_1579601681&quot;,&quot;DataType&quot;:1,&quot;ImageAutosize&quot;:1}"/>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KdvTpm2iHJ1siY6PPbl_1579601681&quot;,&quot;DataType&quot;:1,&quot;ImageAutosize&quot;:1}"/>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Quspcik1IooW8b7TEZR_1579601597&quot;,&quot;DataType&quot;:1,&quot;ImageAutosize&quot;:1}"/>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LfFc9Z5Yxclc6GvpAr5_1579601681&quot;,&quot;DataType&quot;:1,&quot;ImageAutosize&quot;:1}"/>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75IsQiQBXDkCWOlSH1V_1579601684&quot;,&quot;DataType&quot;:1,&quot;ImageAutosize&quot;:1}"/>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G7LLDYm0T91MnCwNcEK_1579601684&quot;,&quot;DataType&quot;:1,&quot;ImageAutosize&quot;:1}"/>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0MyBSFhVzx1K7qfEUvd_1579601684&quot;,&quot;DataType&quot;:1,&quot;ImageAutosize&quot;:1}"/>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8Ugq5jpIV2wkGKnKYpF_1579601684&quot;,&quot;DataType&quot;:1,&quot;ImageAutosize&quot;:1}"/>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0k3h44YdHne3mWUiXDm_1579601684&quot;,&quot;DataType&quot;:1,&quot;ImageAutosize&quot;:1}"/>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9R6vM3zzDSLdVas9Crb_1579601687&quot;,&quot;DataType&quot;:1,&quot;ImageAutosize&quot;:1}"/>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nW5icNE5Zkf8zTZTewI_1579601687&quot;,&quot;DataType&quot;:1,&quot;ImageAutosize&quot;:1}"/>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sANLNrKnTXkUx8R73xZ_1579601687&quot;,&quot;DataType&quot;:1,&quot;ImageAutosize&quot;:1}"/>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XLseEHE8OVORcfieAMG_1579601687&quot;,&quot;DataType&quot;:1,&quot;ImageAutosize&quot;:1}"/>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YEhRvWXiltFGnNSZSEq_1579601597&quot;,&quot;DataType&quot;:1,&quot;ImageAutosize&quot;:1}"/>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pdURGETvkIGFf9atH94_1579601687&quot;,&quot;DataType&quot;:1,&quot;ImageAutosize&quot;:1}"/>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vcfRqxcYZTLrOwqPLI_1579601688&quot;,&quot;DataType&quot;:1,&quot;ImageAutosize&quot;:1}"/>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sYYSbyQ5RPl8vJPGnEG_1579601688&quot;,&quot;DataType&quot;:1,&quot;ImageAutosize&quot;:1}"/>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dheTkPypoE8VY5uFv9Q_1579601688&quot;,&quot;DataType&quot;:1,&quot;ImageAutosize&quot;:1}"/>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BuAXfrSdWhBO63a3llh_1579601688&quot;,&quot;DataType&quot;:1,&quot;ImageAutosize&quot;:1}"/>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tRkezTUl8mad9hHcK60_1579601689&quot;,&quot;DataType&quot;:1,&quot;ImageAutosize&quot;:1}"/>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hmoppvuKshjcav0NvpY_1579601689&quot;,&quot;DataType&quot;:1,&quot;ImageAutosize&quot;:1}"/>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zwENryEr45RudNhMbSa_1579601689&quot;,&quot;DataType&quot;:1,&quot;ImageAutosize&quot;:1}"/>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fCDP0Tg4ZtkvplZiN0r_1579601690&quot;,&quot;DataType&quot;:1,&quot;ImageAutosize&quot;:1}"/>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cXKSMrObxnUN8wUTK0C_1579601690&quot;,&quot;DataType&quot;:1,&quot;ImageAutosize&quot;:1}"/>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Kf3WF61WRyphh8lfw0p_1579601597&quot;,&quot;DataType&quot;:1,&quot;ImageAutosize&quot;:1}"/>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CPTzgjBZrpV64BTP5Bo_1579601690&quot;,&quot;DataType&quot;:1,&quot;ImageAutosize&quot;:1}"/>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bYJzBtuE1e6akRhZQXr_1579601690&quot;,&quot;DataType&quot;:1,&quot;ImageAutosize&quot;:1}"/>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gMn15wdbnJMih1kGxcZ_1579601690&quot;,&quot;DataType&quot;:1,&quot;ImageAutosize&quot;:1}"/>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Qh1lXCqeVKQTNp17AUX_1579601690&quot;,&quot;DataType&quot;:1,&quot;ImageAutosize&quot;:1}"/>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p7VHs5YbKMNVEZLg3mF_1579601691&quot;,&quot;DataType&quot;:1,&quot;ImageAutosize&quot;:1}"/>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J14NeuoPVGlijpzAuOi_1579601691&quot;,&quot;DataType&quot;:1,&quot;ImageAutosize&quot;:1}"/>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muZWr1OsqIv5TNPcabo_1579601691&quot;,&quot;DataType&quot;:1,&quot;ImageAutosize&quot;:1}"/>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iHmHNtOFJ6qcMU47VHz_1579601691&quot;,&quot;DataType&quot;:1,&quot;ImageAutosize&quot;:1}"/>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zHgyjD4HWcOSm8o1kcy_1579601692&quot;,&quot;DataType&quot;:1,&quot;ImageAutosize&quot;:1}"/>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GuOoQiDhZGNU5zrp2oj_1579601694&quot;,&quot;DataType&quot;:1,&quot;ImageAutosize&quot;:1}"/>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5FPD2uiovNePfB5tuMs_1579601597&quot;,&quot;DataType&quot;:1,&quot;ImageAutosize&quot;:1}"/>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f95gIC1LzIyoMeInMd7_1579601694&quot;,&quot;DataType&quot;:1,&quot;ImageAutosize&quot;:1}"/>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Qbqr42SAxiHfNN8dsMM_1579601694&quot;,&quot;DataType&quot;:1,&quot;ImageAutosize&quot;:1}"/>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dOyAVeVWEHpCsPG6nkn_1579601694&quot;,&quot;DataType&quot;:1,&quot;ImageAutosize&quot;:1}"/>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X44PBU8gjYQ6Lx3Jp4k_1579601694&quot;,&quot;DataType&quot;:1,&quot;ImageAutosize&quot;:1}"/>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vhq10ts9VjklJYo6MO9_1579601695&quot;,&quot;DataType&quot;:1,&quot;ImageAutosize&quot;:1}"/>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xiiZa8vtqfIBbDYyhSJ_1579601695&quot;,&quot;DataType&quot;:1,&quot;ImageAutosize&quot;:1}"/>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OH0XkvkW82pPJbeFfD_1579601695&quot;,&quot;DataType&quot;:1,&quot;ImageAutosize&quot;:1}"/>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mqK00CSsOQY1nVTi5p8_1579601695&quot;,&quot;DataType&quot;:1,&quot;ImageAutosize&quot;:1}"/>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xlm9O0qjXHoMOQUzC5w_1579601695&quot;,&quot;DataType&quot;:1,&quot;ImageAutosize&quot;:1}"/>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McI396D4g6Ix89dbkOy_1579601696&quot;,&quot;DataType&quot;:1,&quot;ImageAutosize&quot;:1}"/>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7zjfLvfUZOI0j6qV9SP_1579601593&quot;,&quot;DataType&quot;:1,&quot;ImageAutosize&quot;:1}"/>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mnM1xNsZ4eQsE9HHRp4_1579601597&quot;,&quot;DataType&quot;:1,&quot;ImageAutosize&quot;:1}"/>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Czb6CNB13CZYRPZQMrx_1579601696&quot;,&quot;DataType&quot;:1,&quot;ImageAutosize&quot;:1}"/>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wiR5brHdhcfVzzDSGcu_1579601696&quot;,&quot;DataType&quot;:1,&quot;ImageAutosize&quot;:1}"/>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PAU8PiSClotEe4NWYYw_1579601696&quot;,&quot;DataType&quot;:1,&quot;ImageAutosize&quot;:1}"/>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KSWDdQhTjg8UmipNYCX_1579601696&quot;,&quot;DataType&quot;:1,&quot;ImageAutosize&quot;:1}"/>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2SltKvQY8sCdm26oWJE_1579601697&quot;,&quot;DataType&quot;:1,&quot;ImageAutosize&quot;:1}"/>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rn3Upohdzfuzt2dK4ny_1579601697&quot;,&quot;DataType&quot;:1,&quot;ImageAutosize&quot;:1}"/>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tRl1NjEjB7KZO3sO4BO_1579601697&quot;,&quot;DataType&quot;:1,&quot;ImageAutosize&quot;:1}"/>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CH4sUPhQ7q8mZNpDKWi_1579601699&quot;,&quot;DataType&quot;:1,&quot;ImageAutosize&quot;:1}"/>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hJaItvABod546VumhMM_1579601700&quot;,&quot;DataType&quot;:1,&quot;ImageAutosize&quot;:1}"/>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m6oabRu9Qq3S1t5zoLs_1579601700&quot;,&quot;DataType&quot;:1,&quot;ImageAutosize&quot;:1}"/>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ItwlgKHeEolbPPb2Owo_1579601598&quot;,&quot;DataType&quot;:1,&quot;ImageAutosize&quot;:1}"/>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ZObEKSJMINfn4KwJncD_1579601700&quot;,&quot;DataType&quot;:1,&quot;ImageAutosize&quot;:1}"/>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l62lZu4a6Uso61GLZ1F_1579601700&quot;,&quot;DataType&quot;:1,&quot;ImageAutosize&quot;:1}"/>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x59e8bttujswbnKsGfw_1579601700&quot;,&quot;DataType&quot;:1,&quot;ImageAutosize&quot;:1}"/>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esG7mpwHyPYF1aRkBRa_1579601701&quot;,&quot;DataType&quot;:1,&quot;ImageAutosize&quot;:1}"/>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1KwYVrPlNck0MbnUgq_1579601701&quot;,&quot;DataType&quot;:1,&quot;ImageAutosize&quot;:1}"/>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QAKlhtyOBvjSDMHRtye_1579601701&quot;,&quot;DataType&quot;:1,&quot;ImageAutosize&quot;:1}"/>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SIHI7G14QTTAKX9bksQ_1579601702&quot;,&quot;DataType&quot;:1,&quot;ImageAutosize&quot;:1}"/>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GNAEgZ7Gxu3ZQoTKaxG_1579601702&quot;,&quot;DataType&quot;:1,&quot;ImageAutosize&quot;:1}"/>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plt0Md7xhl7zIi1roCL_1579601703&quot;,&quot;DataType&quot;:1,&quot;ImageAutosize&quot;:1}"/>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dC8tPVPSqzahfENJvxN_1579601703&quot;,&quot;DataType&quot;:1,&quot;ImageAutosize&quot;:1}"/>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ysjyprxDSUURXR6XQGj_1579601598&quot;,&quot;DataType&quot;:1,&quot;ImageAutosize&quot;:1}"/>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KumhNFLezbvJGknpaMp_1579601703&quot;,&quot;DataType&quot;:1,&quot;ImageAutosize&quot;:1}"/>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Qi9A0uTHg9hx6SUQrDR_1579601703&quot;,&quot;DataType&quot;:1,&quot;ImageAutosize&quot;:1}"/>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A65KjFWVXVglokUOs6a_1579601703&quot;,&quot;DataType&quot;:1,&quot;ImageAutosize&quot;:1}"/>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q7g2jiQi8J9qJWlkdtP_1579601704&quot;,&quot;DataType&quot;:1,&quot;ImageAutosize&quot;:1}"/>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UNG0wto19S03SXWoqFE_1579601704&quot;,&quot;DataType&quot;:1,&quot;ImageAutosize&quot;:1}"/>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8ezk26WTvkos17BdRk2_1579601704&quot;,&quot;DataType&quot;:1,&quot;ImageAutosize&quot;:1}"/>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5l7Wga8ZIHDbfRsevXR_1579601705&quot;,&quot;DataType&quot;:1,&quot;ImageAutosize&quot;:1}"/>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8PUsoLwyjHEu5SQeGMp_1579601705&quot;,&quot;DataType&quot;:1,&quot;ImageAutosize&quot;:1}"/>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RX1oDeBAHDHXnUt4xfk_1579601705&quot;,&quot;DataType&quot;:1,&quot;ImageAutosize&quot;:1}"/>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S0t3XsQYt7ACTetUXMj_1579601705&quot;,&quot;DataType&quot;:1,&quot;ImageAutosize&quot;:1}"/>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WCyX5h0aNobR0LCjokV_1579601598&quot;,&quot;DataType&quot;:1,&quot;ImageAutosize&quot;:1}"/>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jLx4hZ1QprJDB063X4x_1579601705&quot;,&quot;DataType&quot;:1,&quot;ImageAutosize&quot;:1}"/>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hjpxD1vNQQXgvKiuXL_1579601707&quot;,&quot;DataType&quot;:1,&quot;ImageAutosize&quot;:1}"/>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ncvbww7bBUeoalzTflX_1579601707&quot;,&quot;DataType&quot;:1,&quot;ImageAutosize&quot;:1}"/>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K4SUq3BOM9o18EYeS2a_1579601707&quot;,&quot;DataType&quot;:1,&quot;ImageAutosize&quot;:1}"/>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c94KNeymNlZmyJt49Sx_1579601707&quot;,&quot;DataType&quot;:1,&quot;ImageAutosize&quot;:1}"/>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MZyV6Amp8T3gRrTnoVy_1579601708&quot;,&quot;DataType&quot;:1,&quot;ImageAutosize&quot;:1}"/>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Sp0p6YyctmCgaWhdoCi_1579601708&quot;,&quot;DataType&quot;:1,&quot;ImageAutosize&quot;:1}"/>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y9g5ciofrm02ZjouNTT_1579601708&quot;,&quot;DataType&quot;:1,&quot;ImageAutosize&quot;:1}"/>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eyPihZBi3DkXOkZtXWx_1579601708&quot;,&quot;DataType&quot;:1,&quot;ImageAutosize&quot;:1}"/>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plSkVys0DB9RaPIk9u7_1579601708&quot;,&quot;DataType&quot;:1,&quot;ImageAutosize&quot;:1}"/>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24m5iRF0yhpoH4clZTU_1579601598&quot;,&quot;DataType&quot;:1,&quot;ImageAutosize&quot;:1}"/>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TrxuAqy4wlDolhITNn3_1579601709&quot;,&quot;DataType&quot;:1,&quot;ImageAutosize&quot;:1}"/>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iLunMHEOw7uEtIfYaUv_1579601711&quot;,&quot;DataType&quot;:1,&quot;ImageAutosize&quot;:1}"/>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k3hm1LWMkXjh1oNetWU_1579601711&quot;,&quot;DataType&quot;:1,&quot;ImageAutosize&quot;:1}"/>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XErt4SxkuIlb54PFVOy_1579601711&quot;,&quot;DataType&quot;:1,&quot;ImageAutosize&quot;:1}"/>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BkFwDR22BMMNFnS2qhu_1579601711&quot;,&quot;DataType&quot;:1,&quot;ImageAutosize&quot;:1}"/>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sht6U04QVgepFOww6Ug_1579601712&quot;,&quot;DataType&quot;:1,&quot;ImageAutosize&quot;:1}"/>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t3ROk6IPo7uUqDCjlum_1579601713&quot;,&quot;DataType&quot;:1,&quot;ImageAutosize&quot;:1}"/>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TSA1Ja5LSCVJyy6XQx_1579601713&quot;,&quot;DataType&quot;:1,&quot;ImageAutosize&quot;:1}"/>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pHWLsI0mhyxdvcjeufa_1579601713&quot;,&quot;DataType&quot;:1,&quot;ImageAutosize&quot;:1}"/>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oz0YeBE4REobjx0qNrB_1579601713&quot;,&quot;DataType&quot;:1,&quot;ImageAutosize&quot;:1}"/>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l3I3uKRuyie2NMc5qxM_1579601599&quot;,&quot;DataType&quot;:1,&quot;ImageAutosize&quot;:1}"/>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EOPs3CpMpOjqE8v4NNR_1579601713&quot;,&quot;DataType&quot;:1,&quot;ImageAutosize&quot;:1}"/>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pt7tRP2CDTG4jFePOpy_1579601714&quot;,&quot;DataType&quot;:1,&quot;ImageAutosize&quot;:1}"/>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sYVvGN2iWkQfT2NlWZb_1579601714&quot;,&quot;DataType&quot;:1,&quot;ImageAutosize&quot;:1}"/>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geqUXmR9S9ySoszvUZR_1579601714&quot;,&quot;DataType&quot;:1,&quot;ImageAutosize&quot;:1}"/>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Ul8IxGiOLnAJmpf6Btm_1579601714&quot;,&quot;DataType&quot;:1,&quot;ImageAutosize&quot;:1}"/>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zcTejoJfPWiiPTLEpcj_1579601715&quot;,&quot;DataType&quot;:1,&quot;ImageAutosize&quot;:1}"/>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VndpxMG26ST44vL70RM_1579601715&quot;,&quot;DataType&quot;:1,&quot;ImageAutosize&quot;:1}"/>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bGJQFpBv57s1G2wMCn_1579601715&quot;,&quot;DataType&quot;:1,&quot;ImageAutosize&quot;:1}"/>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AAUhvxZCYmmddURb5ne_1579601715&quot;,&quot;DataType&quot;:1,&quot;ImageAutosize&quot;:1}"/>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VAYGE1uFu5EowlE4lsc_1579601718&quot;,&quot;DataType&quot;:1,&quot;ImageAutosize&quot;:1}"/>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WnRAQinTO83sYCo76tE_1579601599&quot;,&quot;DataType&quot;:1,&quot;ImageAutosize&quot;:1}"/>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jmmZD2nxWQFqrtMVkGZ_1579601718&quot;,&quot;DataType&quot;:1,&quot;ImageAutosize&quot;:1}"/>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7NQPZxmbKPo67C2GHxX_1579601718&quot;,&quot;DataType&quot;:1,&quot;ImageAutosize&quot;:1}"/>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Fo0jf9LKAfDaxcQLNjl_1579601719&quot;,&quot;DataType&quot;:1,&quot;ImageAutosize&quot;:1}"/>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isBtvu5ZX097EoylOQc_1579601719&quot;,&quot;DataType&quot;:1,&quot;ImageAutosize&quot;:1}"/>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EQwPrcH9ZRKiRbpfoYD_1579601719&quot;,&quot;DataType&quot;:1,&quot;ImageAutosize&quot;:1}"/>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NlQ62KyRLEvlsP5kYki_1579601719&quot;,&quot;DataType&quot;:1,&quot;ImageAutosize&quot;:1}"/>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NYlucuA3vNl1MIpryrY_1579601721&quot;,&quot;DataType&quot;:1,&quot;ImageAutosize&quot;:1}"/>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d7CN7d705nT09He6pYn_1579601722&quot;,&quot;DataType&quot;:1,&quot;ImageAutosize&quot;:1}"/>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qkY8mO9lmKSbm9qzCZd_1579601722&quot;,&quot;DataType&quot;:1,&quot;ImageAutosize&quot;:1}"/>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yEM9qVQuC8eMUphHb1h_1579601722&quot;,&quot;DataType&quot;:1,&quot;ImageAutosize&quot;:1}"/>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alq6iFC9Xp6B7hRDvTt_1579601599&quot;,&quot;DataType&quot;:1,&quot;ImageAutosize&quot;:1}"/>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lqIkbUMN3btB1yBn6W6_1579601722&quot;,&quot;DataType&quot;:1,&quot;ImageAutosize&quot;:1}"/>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yZAARUREnvEcjgg6LPd_1579601723&quot;,&quot;DataType&quot;:1,&quot;ImageAutosize&quot;:1}"/>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jzN4yCxt4Zthg6nNS00_1579601723&quot;,&quot;DataType&quot;:1,&quot;ImageAutosize&quot;:1}"/>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XvnDB8mibnho251mPa0_1579601723&quot;,&quot;DataType&quot;:1,&quot;ImageAutosize&quot;:1}"/>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nWKbvgbELYhmhcRkRGA_1579601724&quot;,&quot;DataType&quot;:1,&quot;ImageAutosize&quot;:1}"/>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8xQl7RKLHt2RP8H0Hlp_1579601724&quot;,&quot;DataType&quot;:1,&quot;ImageAutosize&quot;:1}"/>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WxpwoaZb7teNPHYtmyg_1579601725&quot;,&quot;DataType&quot;:1,&quot;ImageAutosize&quot;:1}"/>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KfxC4oBw2hf9sOqt3vY_1579601725&quot;,&quot;DataType&quot;:1,&quot;ImageAutosize&quot;:1}"/>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XROzsd2o5KmQMlWmJ7W_1579601725&quot;,&quot;DataType&quot;:1,&quot;ImageAutosize&quot;:1}"/>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pf3ConuZiGus56hSgJT_1579601725&quot;,&quot;DataType&quot;:1,&quot;ImageAutosize&quot;:1}"/>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oNJccu1ZrZWloCTKR9N_1579601599&quot;,&quot;DataType&quot;:1,&quot;ImageAutosize&quot;:1}"/>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zl8moj5FvAgVPa5Vu7e_1579601726&quot;,&quot;DataType&quot;:1,&quot;ImageAutosize&quot;:1}"/>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BwClfPdIJkW8dv7jd9q_1579601728&quot;,&quot;DataType&quot;:1,&quot;ImageAutosize&quot;:1}"/>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qLhEyEZUn8kK19ev3pA_1579601728&quot;,&quot;DataType&quot;:1,&quot;ImageAutosize&quot;:1}"/>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ngghgKvTseP3ucKZMHb_1579601728&quot;,&quot;DataType&quot;:1,&quot;ImageAutosize&quot;:1}"/>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f8rPmGWaE07pglkoRzT_1579601729&quot;,&quot;DataType&quot;:1,&quot;ImageAutosize&quot;:1}"/>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kSXxPm6wjH1ovo5gPKt_1579601729&quot;,&quot;DataType&quot;:1,&quot;ImageAutosize&quot;:1}"/>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HRsCPUKPVAqrh9SSy96_1579601729&quot;,&quot;DataType&quot;:1,&quot;ImageAutosize&quot;:1}"/>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XRAPQKvnxVNU9LhBNnr_1579601729&quot;,&quot;DataType&quot;:1,&quot;ImageAutosize&quot;:1}"/>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abujtLxcbEPbwQN1wXB_1579601729&quot;,&quot;DataType&quot;:1,&quot;ImageAutosize&quot;:1}"/>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WO7cJ5HWDlx89gOGCHv_1579601729&quot;,&quot;DataType&quot;:1,&quot;ImageAutosize&quot;:1}"/>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vO89BGtguRLQdd572kg_1579601599&quot;,&quot;DataType&quot;:1,&quot;ImageAutosize&quot;:1}"/>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f0HnGD3W2M2flnLNY0R_1579601730&quot;,&quot;DataType&quot;:1,&quot;ImageAutosize&quot;:1}"/>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a2AiAz2MT3pfzkpoSNc_1579601730&quot;,&quot;DataType&quot;:1,&quot;ImageAutosize&quot;:1}"/>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bzGutCOUFDyPspa5GCN_1579601730&quot;,&quot;DataType&quot;:1,&quot;ImageAutosize&quot;:1}"/>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HW3SRPd5qUpHPY60gxd_1579601731&quot;,&quot;DataType&quot;:1,&quot;ImageAutosize&quot;:1}"/>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rSkGhu7EIg2rtrM08Ao_1579601731&quot;,&quot;DataType&quot;:1,&quot;ImageAutosize&quot;:1}"/>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gZOyfzJsUQUjG39tjSF_1579601731&quot;,&quot;DataType&quot;:1,&quot;ImageAutosize&quot;:1}"/>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obNdrrczCIC9QnRxgBT_1579601731&quot;,&quot;DataType&quot;:1,&quot;ImageAutosize&quot;:1}"/>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cq6bl1Jg9ygfZwZEN6U_1579601731&quot;,&quot;DataType&quot;:1,&quot;ImageAutosize&quot;:1}"/>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A6LO629jKBMyDWZEPJm_1579601731&quot;,&quot;DataType&quot;:1,&quot;ImageAutosize&quot;:1}"/>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GqzzJX4dmCmGSNHjJfP_1579601732&quot;,&quot;DataType&quot;:1,&quot;ImageAutosize&quot;:1}"/>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yEvo08GAjDeXjRHK7aH_1579601593&quot;,&quot;DataType&quot;:1,&quot;ImageAutosize&quot;:1}"/>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WOcR5IpVqWlplClx0cy_1579601601&quot;,&quot;DataType&quot;:1,&quot;ImageAutosize&quot;:1}"/>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I8TnvAY737dO5prfUsE_1579601732&quot;,&quot;DataType&quot;:1,&quot;ImageAutosize&quot;:1}"/>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BIBWsUI37rFpKp7unzd_1579601732&quot;,&quot;DataType&quot;:1,&quot;ImageAutosize&quot;:1}"/>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U1eL7KRMfpbM2pYz02Q_1579601735&quot;,&quot;DataType&quot;:1,&quot;ImageAutosize&quot;:1}"/>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r4LzHhzGtavjOmwNFT3_1579601735&quot;,&quot;DataType&quot;:1,&quot;ImageAutosize&quot;:1}"/>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27YRCk255nffpI1gw8M_1579601736&quot;,&quot;DataType&quot;:1,&quot;ImageAutosize&quot;:1}"/>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aKU54yeWVmUJKPeZktG_1579601736&quot;,&quot;DataType&quot;:1,&quot;ImageAutosize&quot;:1}"/>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EhVef4OCBUhkJOouL22_1579601736&quot;,&quot;DataType&quot;:1,&quot;ImageAutosize&quot;:1}"/>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xn8k5BUln3jKzpnReXO_1579601736&quot;,&quot;DataType&quot;:1,&quot;ImageAutosize&quot;:1}"/>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RWapCUlH3dQrWzDrv8e_1579601736&quot;,&quot;DataType&quot;:1,&quot;ImageAutosize&quot;:1}"/>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ArW5StgnOcqNhBiT8mV_1579601737&quot;,&quot;DataType&quot;:1,&quot;ImageAutosize&quot;:1}"/>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8uM8x7b1p5EPUtZ8WUp_1579601601&quot;,&quot;DataType&quot;:1,&quot;ImageAutosize&quot;:1}"/>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yIIThgT5eK1NIomEgBo_1579601737&quot;,&quot;DataType&quot;:1,&quot;ImageAutosize&quot;:1}"/>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vrwNUHCtBtLYMZXDQcp_1579601737&quot;,&quot;DataType&quot;:1,&quot;ImageAutosize&quot;:1}"/>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XBdLCaswOj0j1YJixEX_1579601738&quot;,&quot;DataType&quot;:1,&quot;ImageAutosize&quot;:1}"/>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o43yYf0BlyXIG5ZjtKh_1579601738&quot;,&quot;DataType&quot;:1,&quot;ImageAutosize&quot;:1}"/>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gYb2P1sKABmbtFH852h_1579601738&quot;,&quot;DataType&quot;:1,&quot;ImageAutosize&quot;:1}"/>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D7nASqTni1aOnLgXiiy_1579601739&quot;,&quot;DataType&quot;:1,&quot;ImageAutosize&quot;:1}"/>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zjKTp0kBh1r7gU3JXuJ_1579601739&quot;,&quot;DataType&quot;:1,&quot;ImageAutosize&quot;:1}"/>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XuYa5OyiaWDiZvBNWAA_1579601739&quot;,&quot;DataType&quot;:1,&quot;ImageAutosize&quot;:1}"/>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4aoteLxLkNYGuAPQuGX_1579601739&quot;,&quot;DataType&quot;:1,&quot;ImageAutosize&quot;:1}"/>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PaTjU3hE9F1qYEprrJe_1579601743&quot;,&quot;DataType&quot;:1,&quot;ImageAutosize&quot;:1}"/>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h1VjE3tAda9efXMBmOb_1579601601&quot;,&quot;DataType&quot;:1,&quot;ImageAutosize&quot;:1}"/>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OT1clCyXx2fnZzsfUO1_1579601743&quot;,&quot;DataType&quot;:1,&quot;ImageAutosize&quot;:1}"/>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4NtKsU9SULeJcDYPftN_1579601743&quot;,&quot;DataType&quot;:1,&quot;ImageAutosize&quot;:1}"/>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MmlZN8Lpy2EWQKQNbcb_1579601743&quot;,&quot;DataType&quot;:1,&quot;ImageAutosize&quot;:1}"/>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gCG8mo4EHAshW45VCt9_1579601743&quot;,&quot;DataType&quot;:1,&quot;ImageAutosize&quot;:1}"/>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aUaeCdWmkk5GaJzTAll_1579601744&quot;,&quot;DataType&quot;:1,&quot;ImageAutosize&quot;:1}"/>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8kfIoBgs68NQRIbNk7X_1579601748&quot;,&quot;DataType&quot;:1,&quot;ImageAutosize&quot;:1}"/>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TwCQOi4FTUn8MwMSQWC_1579601748&quot;,&quot;DataType&quot;:1,&quot;ImageAutosize&quot;:1}"/>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M1wCE7b4YoeRiuH5Uui_1579601749&quot;,&quot;DataType&quot;:1,&quot;ImageAutosize&quot;:1}"/>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0nHE2gSw4u5uvFUsoVK_1579601749&quot;,&quot;DataType&quot;:1,&quot;ImageAutosize&quot;:1}"/>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P0B6X3aNTVieU4Gsvzx_1579601749&quot;,&quot;DataType&quot;:1,&quot;ImageAutosize&quot;:1}"/>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kvI2HCm22AATMuQdU13_1579601601&quot;,&quot;DataType&quot;:1,&quot;ImageAutosize&quot;:1}"/>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92PzoA8oPTN9k8YwErv_1579601749&quot;,&quot;DataType&quot;:1,&quot;ImageAutosize&quot;:1}"/>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ZeOMBKsdWyupJMcfHbc_1579601601&quot;,&quot;DataType&quot;:1,&quot;ImageAutosize&quot;:1}"/>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a04wtvdsgNJA4YH9zvD_1579601602&quot;,&quot;DataType&quot;:1,&quot;ImageAutosize&quot;:1}"/>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QCgeHq6QlqnbvVw2TuH_1579601602&quot;,&quot;DataType&quot;:1,&quot;ImageAutosize&quot;:1}"/>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se8SS11Zi4RiBJM3fVZ_1579601602&quot;,&quot;DataType&quot;:1,&quot;ImageAutosize&quot;:1}"/>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GParQO5uTmOAnu5IAL6_1579601603&quot;,&quot;DataType&quot;:1,&quot;ImageAutosize&quot;:1}"/>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IKpBcpeLFALga53hQ8X_1579601603&quot;,&quot;DataType&quot;:1,&quot;ImageAutosize&quot;:1}"/>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Zn3nPJpM0IFUCP3wsoM_1579601593&quot;,&quot;DataType&quot;:1,&quot;ImageAutosize&quot;:1}"/>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pGMTvYeHHghUTCDT6TF_1579601603&quot;,&quot;DataType&quot;:1,&quot;ImageAutosize&quot;:1}"/>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0j0gZqQbm6mykTbMk2T_1579601603&quot;,&quot;DataType&quot;:1,&quot;ImageAutosize&quot;:1}"/>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uowIesnK1uShiDH29ZM_1579601603&quot;,&quot;DataType&quot;:1,&quot;ImageAutosize&quot;:1}"/>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ZAQMp1nzfW90TEhC6AL_1579601603&quot;,&quot;DataType&quot;:1,&quot;ImageAutosize&quot;:1}"/>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Us7Mg0FjCMW7BL19Z2c_1579601603&quot;,&quot;DataType&quot;:1,&quot;ImageAutosize&quot;:1}"/>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61FfPeNh7eq0tHGPoZN_1579601605&quot;,&quot;DataType&quot;:1,&quot;ImageAutosize&quot;:1}"/>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yaYGoeXB4f312svq3sj_1579601605&quot;,&quot;DataType&quot;:1,&quot;ImageAutosize&quot;:1}"/>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Fi18aQf8KTj1axicGEr_1579601605&quot;,&quot;DataType&quot;:1,&quot;ImageAutosize&quot;:1}"/>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kNZ2b32VqOSiSSeoavv_1579601605&quot;,&quot;DataType&quot;:1,&quot;ImageAutosize&quot;:1}"/>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CcNiatI4iHv2UeQib1z_1579601606&quot;,&quot;DataType&quot;:1,&quot;ImageAutosize&quot;:1}"/>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0nxgw8Bw7nar0ZeI4ir_1579601593&quot;,&quot;DataType&quot;:1,&quot;ImageAutosize&quot;:1}"/>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3mcYMPXLdImzDu33HVG_1579601606&quot;,&quot;DataType&quot;:1,&quot;ImageAutosize&quot;:1}"/>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LilZfMLB5bHrHFcuBel_1579601606&quot;,&quot;DataType&quot;:1,&quot;ImageAutosize&quot;:1}"/>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6XbfRVCZRq7AOw4TE86_1579601606&quot;,&quot;DataType&quot;:1,&quot;ImageAutosize&quot;:1}"/>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9roiakztuJBMkaR2Ge7_1579601606&quot;,&quot;DataType&quot;:1,&quot;ImageAutosize&quot;:1}"/>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3LD00iI20Cb8MfTTrDW_1579601606&quot;,&quot;DataType&quot;:1,&quot;ImageAutosize&quot;:1}"/>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wi0u2TpKnpXcc0GvFXK_1579601606&quot;,&quot;DataType&quot;:1,&quot;ImageAutosize&quot;:1}"/>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aSGrboPh89cdPlKRspr_1579601607&quot;,&quot;DataType&quot;:1,&quot;ImageAutosize&quot;:1}"/>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edaJCGMmAZHOWu7Kxhr_1579601607&quot;,&quot;DataType&quot;:1,&quot;ImageAutosize&quot;:1}"/>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FaOc3gjYBLqnVBz8DK_1579601607&quot;,&quot;DataType&quot;:1,&quot;ImageAutosize&quot;:1}"/>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1rK9MVQVrf82oRBdNHX_1579601608&quot;,&quot;DataType&quot;:1,&quot;ImageAutosize&quot;:1}"/>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h4wQnkPuq7w2i3CqBkA_1579601594&quot;,&quot;DataType&quot;:1,&quot;ImageAutosize&quot;:1}"/>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T02AXt0EDTtfC9h271n_1579601608&quot;,&quot;DataType&quot;:1,&quot;ImageAutosize&quot;:1}"/>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lR9Vo1Zp0EIeFtqhv80_1579601608&quot;,&quot;DataType&quot;:1,&quot;ImageAutosize&quot;:1}"/>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p4CON9snCjjxy64ZGff_1579601608&quot;,&quot;DataType&quot;:1,&quot;ImageAutosize&quot;:1}"/>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DQuZNUwbt4jX8utQ7Ph_1579601609&quot;,&quot;DataType&quot;:1,&quot;ImageAutosize&quot;:1}"/>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lgE7S6thTOK0DPgfw2S_1579601609&quot;,&quot;DataType&quot;:1,&quot;ImageAutosize&quot;:1}"/>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d4qdlPeo1NU5d3HejDM_1579601612&quot;,&quot;DataType&quot;:1,&quot;ImageAutosize&quot;:1}"/>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dYP7nJXoDFSfAxGD6D_1579601612&quot;,&quot;DataType&quot;:1,&quot;ImageAutosize&quot;:1}"/>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g45nmchMXXJWdrsa6JD_1579601612&quot;,&quot;DataType&quot;:1,&quot;ImageAutosize&quot;:1}"/>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s7O5upgninZWdbGsIHf_1579601612&quot;,&quot;DataType&quot;:1,&quot;ImageAutosize&quot;:1}"/>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XUopcLOSsQRWvsETfSi_1579601612&quot;,&quot;DataType&quot;:1,&quot;ImageAutosize&quot;:1}"/>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ORd7LKBGguTa1GJVctO_1579601594&quot;,&quot;DataType&quot;:1,&quot;ImageAutosize&quot;:1}"/>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W5Td01CGy2Lja8pkzLg_1579601612&quot;,&quot;DataType&quot;:1,&quot;ImageAutosize&quot;:1}"/>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IFlUVqklSmAQeCk8BsO_1579601612&quot;,&quot;DataType&quot;:1,&quot;ImageAutosize&quot;:1}"/>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WjGByuZijL6ySrVbUUR_1579601612&quot;,&quot;DataType&quot;:1,&quot;ImageAutosize&quot;:1}"/>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0BFqDWjs2rF1xyssjf_1579601612&quot;,&quot;DataType&quot;:1,&quot;ImageAutosize&quot;:1}"/>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m7EgCOWc7polkNlbGDW_1579601614&quot;,&quot;DataType&quot;:1,&quot;ImageAutosize&quot;:1}"/>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VHRX0MYeXtpQxWkQQPr_1579601614&quot;,&quot;DataType&quot;:1,&quot;ImageAutosize&quot;:1}"/>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jaOUWfN6h6vDHGAcmYX_1579601614&quot;,&quot;DataType&quot;:1,&quot;ImageAutosize&quot;:1}"/>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wyM3FTcjG7HC7JAPYNm_1579601614&quot;,&quot;DataType&quot;:1,&quot;ImageAutosize&quot;:1}"/>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sEegv4twQNkZ5FFrpwe_1579601614&quot;,&quot;DataType&quot;:1,&quot;ImageAutosize&quot;:1}"/>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ZFUnt1vc5bxx8W6PNJ_1579601617&quot;,&quot;DataType&quot;:1,&quot;ImageAutosize&quot;:1}"/>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cNsC7PYLGL6DNGXeV9_1579601594&quot;,&quot;DataType&quot;:1,&quot;ImageAutosize&quot;:1}"/>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5HcbReaoHRXx5qV8k9j_1579601617&quot;,&quot;DataType&quot;:1,&quot;ImageAutosize&quot;:1}"/>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BjUifaylhGvUIN9V7L9_1579601617&quot;,&quot;DataType&quot;:1,&quot;ImageAutosize&quot;:1}"/>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XpPfOvQh12gEQsBsUl3_1579601617&quot;,&quot;DataType&quot;:1,&quot;ImageAutosize&quot;:1}"/>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loIYchZqlL0WDZJxq8w_1579601617&quot;,&quot;DataType&quot;:1,&quot;ImageAutosize&quot;:1}"/>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uYTn6rvdGus7gnk8CUu_1579601617&quot;,&quot;DataType&quot;:1,&quot;ImageAutosize&quot;:1}"/>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vwqKlXr0Kk93B3IJ1bA_1579601617&quot;,&quot;DataType&quot;:1,&quot;ImageAutosize&quot;:1}"/>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DX4xOf2jwUmkDX8GQKU_1579601618&quot;,&quot;DataType&quot;:1,&quot;ImageAutosize&quot;:1}"/>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LjMNMHUfyr2WS1NfHVh_1579601618&quot;,&quot;DataType&quot;:1,&quot;ImageAutosize&quot;:1}"/>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2ZBOlSYHjqOZnEwsRDS_1579601618&quot;,&quot;DataType&quot;:1,&quot;ImageAutosize&quot;:1}"/>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C7283IIWGhl9BK3DAGw_1579601618&quot;,&quot;DataType&quot;:1,&quot;ImageAutosize&quot;:1}"/>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8344</TotalTime>
  <Words>9512</Words>
  <Application>Microsoft Office PowerPoint</Application>
  <PresentationFormat>Widescreen</PresentationFormat>
  <Paragraphs>872</Paragraphs>
  <Slides>90</Slides>
  <Notes>67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90</vt:i4>
      </vt:variant>
    </vt:vector>
  </HeadingPairs>
  <TitlesOfParts>
    <vt:vector size="100" baseType="lpstr">
      <vt:lpstr>Arial</vt:lpstr>
      <vt:lpstr>Calibri</vt:lpstr>
      <vt:lpstr>Franklin Gothic Book</vt:lpstr>
      <vt:lpstr>Franklin Gothic Demi</vt:lpstr>
      <vt:lpstr>Franklin Gothic Medium</vt:lpstr>
      <vt:lpstr>Franklin Gothic Medium Cond</vt:lpstr>
      <vt:lpstr>Symbol</vt:lpstr>
      <vt:lpstr>Times New Roman</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1287</cp:revision>
  <dcterms:created xsi:type="dcterms:W3CDTF">2006-08-16T00:00:00Z</dcterms:created>
  <dcterms:modified xsi:type="dcterms:W3CDTF">2020-01-31T20:05:05Z</dcterms:modified>
</cp:coreProperties>
</file>