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7"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82984" autoAdjust="0"/>
  </p:normalViewPr>
  <p:slideViewPr>
    <p:cSldViewPr>
      <p:cViewPr>
        <p:scale>
          <a:sx n="75" d="100"/>
          <a:sy n="75" d="100"/>
        </p:scale>
        <p:origin x="90" y="-44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Camden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Camden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'[Camden_Slider.xlsx]0. Overview'!$A$17,'[Camden_Slider.xlsx]0. Overview'!$A$40,'[Camden_Slider.xlsx]0. Overview'!$A$59,'[Camden_Slider.xlsx]0. Overview'!$A$83,'[Camden_Slider.xlsx]0. Overview'!$A$97,'[Camden_Slider.xlsx]0. Overview'!$A$124,'[Camden_Slider.xlsx]0. Overview'!$A$140,'[Camden_Slider.xlsx]0. Overview'!$A$173,'[Camden_Slider.xlsx]0. Overview'!$A$187,'[Camden_Slider.xlsx]0. Overview'!$A$213,'[Camden_Slider.xlsx]0. Overview'!$A$233</c:f>
              <c:strCache>
                <c:ptCount val="11"/>
                <c:pt idx="0">
                  <c:v>Camden</c:v>
                </c:pt>
                <c:pt idx="1">
                  <c:v>Camden</c:v>
                </c:pt>
                <c:pt idx="2">
                  <c:v>Camden</c:v>
                </c:pt>
                <c:pt idx="3">
                  <c:v>Camden</c:v>
                </c:pt>
                <c:pt idx="4">
                  <c:v>Camden</c:v>
                </c:pt>
                <c:pt idx="5">
                  <c:v>Camden</c:v>
                </c:pt>
                <c:pt idx="6">
                  <c:v>Camden</c:v>
                </c:pt>
                <c:pt idx="7">
                  <c:v>Camden</c:v>
                </c:pt>
                <c:pt idx="8">
                  <c:v>Camden</c:v>
                </c:pt>
                <c:pt idx="9">
                  <c:v>Camden</c:v>
                </c:pt>
                <c:pt idx="10">
                  <c:v>Camden </c:v>
                </c:pt>
              </c:strCache>
            </c:strRef>
          </c:cat>
          <c:val>
            <c:numRef>
              <c:f>'[Camden_Slider.xlsx]0. Overview'!$C$17,'[Camden_Slider.xlsx]0. Overview'!$C$40,'[Camden_Slider.xlsx]0. Overview'!$C$59,'[Camden_Slider.xlsx]0. Overview'!$C$83,'[Camden_Slider.xlsx]0. Overview'!$C$97,'[Camden_Slider.xlsx]0. Overview'!$C$124,'[Camden_Slider.xlsx]0. Overview'!$C$140,'[Camden_Slider.xlsx]0. Overview'!$C$173,'[Camden_Slider.xlsx]0. Overview'!$C$187,'[Camden_Slider.xlsx]0. Overview'!$C$213,'[Camden_Slider.xlsx]0. Overview'!$C$233</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D78D-4F1E-B179-345F58644DCD}"/>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'[Camden_Slider.xlsx]0. Overview'!$A$17,'[Camden_Slider.xlsx]0. Overview'!$A$40,'[Camden_Slider.xlsx]0. Overview'!$A$59,'[Camden_Slider.xlsx]0. Overview'!$A$83,'[Camden_Slider.xlsx]0. Overview'!$A$97,'[Camden_Slider.xlsx]0. Overview'!$A$124,'[Camden_Slider.xlsx]0. Overview'!$A$140,'[Camden_Slider.xlsx]0. Overview'!$A$173,'[Camden_Slider.xlsx]0. Overview'!$A$187,'[Camden_Slider.xlsx]0. Overview'!$A$213,'[Camden_Slider.xlsx]0. Overview'!$A$233</c:f>
              <c:strCache>
                <c:ptCount val="11"/>
                <c:pt idx="0">
                  <c:v>Camden</c:v>
                </c:pt>
                <c:pt idx="1">
                  <c:v>Camden</c:v>
                </c:pt>
                <c:pt idx="2">
                  <c:v>Camden</c:v>
                </c:pt>
                <c:pt idx="3">
                  <c:v>Camden</c:v>
                </c:pt>
                <c:pt idx="4">
                  <c:v>Camden</c:v>
                </c:pt>
                <c:pt idx="5">
                  <c:v>Camden</c:v>
                </c:pt>
                <c:pt idx="6">
                  <c:v>Camden</c:v>
                </c:pt>
                <c:pt idx="7">
                  <c:v>Camden</c:v>
                </c:pt>
                <c:pt idx="8">
                  <c:v>Camden</c:v>
                </c:pt>
                <c:pt idx="9">
                  <c:v>Camden</c:v>
                </c:pt>
                <c:pt idx="10">
                  <c:v>Camden </c:v>
                </c:pt>
              </c:strCache>
            </c:strRef>
          </c:cat>
          <c:val>
            <c:numRef>
              <c:f>'[Camden_Slider.xlsx]0. Overview'!$D$17,'[Camden_Slider.xlsx]0. Overview'!$D$40,'[Camden_Slider.xlsx]0. Overview'!$D$59,'[Camden_Slider.xlsx]0. Overview'!$D$83,'[Camden_Slider.xlsx]0. Overview'!$D$97,'[Camden_Slider.xlsx]0. Overview'!$D$124,'[Camden_Slider.xlsx]0. Overview'!$D$140,'[Camden_Slider.xlsx]0. Overview'!$D$173,'[Camden_Slider.xlsx]0. Overview'!$D$187,'[Camden_Slider.xlsx]0. Overview'!$D$213,'[Camden_Slider.xlsx]0. Overview'!$D$233</c:f>
              <c:numCache>
                <c:formatCode>General</c:formatCode>
                <c:ptCount val="11"/>
                <c:pt idx="0">
                  <c:v>6.875</c:v>
                </c:pt>
                <c:pt idx="1">
                  <c:v>5.875</c:v>
                </c:pt>
                <c:pt idx="2">
                  <c:v>8.875</c:v>
                </c:pt>
                <c:pt idx="3">
                  <c:v>5.875</c:v>
                </c:pt>
                <c:pt idx="4">
                  <c:v>14.875</c:v>
                </c:pt>
                <c:pt idx="5">
                  <c:v>9.875</c:v>
                </c:pt>
                <c:pt idx="6">
                  <c:v>15.875</c:v>
                </c:pt>
                <c:pt idx="7">
                  <c:v>4.875</c:v>
                </c:pt>
                <c:pt idx="8">
                  <c:v>12.875</c:v>
                </c:pt>
                <c:pt idx="9">
                  <c:v>6.875</c:v>
                </c:pt>
                <c:pt idx="10">
                  <c:v>8.875</c:v>
                </c:pt>
              </c:numCache>
            </c:numRef>
          </c:val>
          <c:extLst>
            <c:ext xmlns:c16="http://schemas.microsoft.com/office/drawing/2014/chart" uri="{C3380CC4-5D6E-409C-BE32-E72D297353CC}">
              <c16:uniqueId val="{00000001-D78D-4F1E-B179-345F58644DCD}"/>
            </c:ext>
          </c:extLst>
        </c:ser>
        <c:ser>
          <c:idx val="3"/>
          <c:order val="2"/>
          <c:spPr>
            <a:solidFill>
              <a:schemeClr val="bg2">
                <a:lumMod val="75000"/>
              </a:schemeClr>
            </a:solidFill>
            <a:ln>
              <a:solidFill>
                <a:schemeClr val="tx1"/>
              </a:solidFill>
            </a:ln>
            <a:effectLst/>
          </c:spPr>
          <c:invertIfNegative val="0"/>
          <c:cat>
            <c:strRef>
              <c:f>'[Camden_Slider.xlsx]0. Overview'!$A$17,'[Camden_Slider.xlsx]0. Overview'!$A$40,'[Camden_Slider.xlsx]0. Overview'!$A$59,'[Camden_Slider.xlsx]0. Overview'!$A$83,'[Camden_Slider.xlsx]0. Overview'!$A$97,'[Camden_Slider.xlsx]0. Overview'!$A$124,'[Camden_Slider.xlsx]0. Overview'!$A$140,'[Camden_Slider.xlsx]0. Overview'!$A$173,'[Camden_Slider.xlsx]0. Overview'!$A$187,'[Camden_Slider.xlsx]0. Overview'!$A$213,'[Camden_Slider.xlsx]0. Overview'!$A$233</c:f>
              <c:strCache>
                <c:ptCount val="11"/>
                <c:pt idx="0">
                  <c:v>Camden</c:v>
                </c:pt>
                <c:pt idx="1">
                  <c:v>Camden</c:v>
                </c:pt>
                <c:pt idx="2">
                  <c:v>Camden</c:v>
                </c:pt>
                <c:pt idx="3">
                  <c:v>Camden</c:v>
                </c:pt>
                <c:pt idx="4">
                  <c:v>Camden</c:v>
                </c:pt>
                <c:pt idx="5">
                  <c:v>Camden</c:v>
                </c:pt>
                <c:pt idx="6">
                  <c:v>Camden</c:v>
                </c:pt>
                <c:pt idx="7">
                  <c:v>Camden</c:v>
                </c:pt>
                <c:pt idx="8">
                  <c:v>Camden</c:v>
                </c:pt>
                <c:pt idx="9">
                  <c:v>Camden</c:v>
                </c:pt>
                <c:pt idx="10">
                  <c:v>Camden </c:v>
                </c:pt>
              </c:strCache>
            </c:strRef>
          </c:cat>
          <c:val>
            <c:numRef>
              <c:f>'[Camden_Slider.xlsx]0. Overview'!$E$17,'[Camden_Slider.xlsx]0. Overview'!$E$40,'[Camden_Slider.xlsx]0. Overview'!$E$59,'[Camden_Slider.xlsx]0. Overview'!$E$83,'[Camden_Slider.xlsx]0. Overview'!$E$97,'[Camden_Slider.xlsx]0. Overview'!$E$124,'[Camden_Slider.xlsx]0. Overview'!$E$140,'[Camden_Slider.xlsx]0. Overview'!$E$173,'[Camden_Slider.xlsx]0. Overview'!$E$187,'[Camden_Slider.xlsx]0. Overview'!$E$213,'[Camden_Slider.xlsx]0. Overview'!$E$233</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D78D-4F1E-B179-345F58644DCD}"/>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1">
                  <c:v>0.81399999999999995</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0.68</c:v>
                </c:pt>
                <c:pt idx="1">
                  <c:v>0.68</c:v>
                </c:pt>
                <c:pt idx="2">
                  <c:v>0.68</c:v>
                </c:pt>
                <c:pt idx="3">
                  <c:v>0.68</c:v>
                </c:pt>
                <c:pt idx="4">
                  <c:v>0.68</c:v>
                </c:pt>
                <c:pt idx="5">
                  <c:v>0.68</c:v>
                </c:pt>
                <c:pt idx="6">
                  <c:v>0.68</c:v>
                </c:pt>
                <c:pt idx="7">
                  <c:v>0.68</c:v>
                </c:pt>
                <c:pt idx="8">
                  <c:v>0.68</c:v>
                </c:pt>
                <c:pt idx="9">
                  <c:v>0.68</c:v>
                </c:pt>
                <c:pt idx="10">
                  <c:v>0.68</c:v>
                </c:pt>
                <c:pt idx="11">
                  <c:v>0.68</c:v>
                </c:pt>
                <c:pt idx="12">
                  <c:v>0.68</c:v>
                </c:pt>
                <c:pt idx="13">
                  <c:v>0.68</c:v>
                </c:pt>
                <c:pt idx="14">
                  <c:v>0.68</c:v>
                </c:pt>
                <c:pt idx="15">
                  <c:v>0.68</c:v>
                </c:pt>
                <c:pt idx="16">
                  <c:v>0.68</c:v>
                </c:pt>
                <c:pt idx="17">
                  <c:v>0.68</c:v>
                </c:pt>
                <c:pt idx="18">
                  <c:v>0.68</c:v>
                </c:pt>
                <c:pt idx="19" formatCode="General">
                  <c:v>0.68</c:v>
                </c:pt>
                <c:pt idx="20" formatCode="General">
                  <c:v>0.68</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Pine Valley borough</c:v>
                </c:pt>
                <c:pt idx="1">
                  <c:v>Winslow township</c:v>
                </c:pt>
                <c:pt idx="2">
                  <c:v>Tavistock borough</c:v>
                </c:pt>
              </c:strCache>
            </c:strRef>
          </c:cat>
          <c:val>
            <c:numRef>
              <c:f>Sheet1!$C$2:$C$4</c:f>
              <c:numCache>
                <c:formatCode>0%</c:formatCode>
                <c:ptCount val="3"/>
                <c:pt idx="0">
                  <c:v>0.68</c:v>
                </c:pt>
                <c:pt idx="1">
                  <c:v>0.68</c:v>
                </c:pt>
                <c:pt idx="2">
                  <c:v>0.68</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Camden County avg 79.5%</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Pine Valley borough</c:v>
                </c:pt>
                <c:pt idx="1">
                  <c:v>Winslow township</c:v>
                </c:pt>
                <c:pt idx="2">
                  <c:v>Tavistock borough</c:v>
                </c:pt>
              </c:strCache>
            </c:strRef>
          </c:cat>
          <c:val>
            <c:numRef>
              <c:f>Sheet1!$D$2:$D$4</c:f>
              <c:numCache>
                <c:formatCode>0%</c:formatCode>
                <c:ptCount val="3"/>
                <c:pt idx="0">
                  <c:v>0.79500000000000004</c:v>
                </c:pt>
                <c:pt idx="1">
                  <c:v>0.79500000000000004</c:v>
                </c:pt>
                <c:pt idx="2">
                  <c:v>0.79500000000000004</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Pine Valley borough</c:v>
                </c:pt>
                <c:pt idx="1">
                  <c:v>Winslow township</c:v>
                </c:pt>
                <c:pt idx="2">
                  <c:v>Tavistock borough</c:v>
                </c:pt>
              </c:strCache>
            </c:strRef>
          </c:cat>
          <c:val>
            <c:numRef>
              <c:f>Sheet1!$B$2:$B$4</c:f>
              <c:numCache>
                <c:formatCode>0%</c:formatCode>
                <c:ptCount val="3"/>
                <c:pt idx="0">
                  <c:v>1</c:v>
                </c:pt>
                <c:pt idx="1">
                  <c:v>0.88200000000000001</c:v>
                </c:pt>
                <c:pt idx="2">
                  <c:v>0.5</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6243848425196843"/>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2">
                  <c:v>113661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3">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3">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Camden City</c:v>
                </c:pt>
                <c:pt idx="1">
                  <c:v>Cherry Hill township</c:v>
                </c:pt>
                <c:pt idx="2">
                  <c:v>Gloucester City</c:v>
                </c:pt>
                <c:pt idx="3">
                  <c:v>Winslow township</c:v>
                </c:pt>
                <c:pt idx="4">
                  <c:v>Pennsauken township</c:v>
                </c:pt>
                <c:pt idx="5">
                  <c:v>Vorhees township</c:v>
                </c:pt>
                <c:pt idx="6">
                  <c:v>Lindenwold borough</c:v>
                </c:pt>
                <c:pt idx="7">
                  <c:v>Haddon township</c:v>
                </c:pt>
                <c:pt idx="8">
                  <c:v>Gloucester township</c:v>
                </c:pt>
                <c:pt idx="9">
                  <c:v>Haddon Heights borough</c:v>
                </c:pt>
                <c:pt idx="10">
                  <c:v>Collingswood borough</c:v>
                </c:pt>
                <c:pt idx="11">
                  <c:v>Pine Hill borough</c:v>
                </c:pt>
                <c:pt idx="12">
                  <c:v>Bellmawr borough</c:v>
                </c:pt>
                <c:pt idx="13">
                  <c:v>Waterford township</c:v>
                </c:pt>
                <c:pt idx="14">
                  <c:v>Berlin borough</c:v>
                </c:pt>
                <c:pt idx="15">
                  <c:v>Audubon borough</c:v>
                </c:pt>
                <c:pt idx="16">
                  <c:v>Pine Valley borough</c:v>
                </c:pt>
                <c:pt idx="17">
                  <c:v>Haddonfield borough</c:v>
                </c:pt>
                <c:pt idx="18">
                  <c:v>Somerdale borough</c:v>
                </c:pt>
                <c:pt idx="19">
                  <c:v>Barrington bourough</c:v>
                </c:pt>
              </c:strCache>
            </c:strRef>
          </c:cat>
          <c:val>
            <c:numRef>
              <c:f>Sheet1!$B$2:$B$21</c:f>
              <c:numCache>
                <c:formatCode>0</c:formatCode>
                <c:ptCount val="20"/>
                <c:pt idx="0">
                  <c:v>22669</c:v>
                </c:pt>
                <c:pt idx="1">
                  <c:v>15082</c:v>
                </c:pt>
                <c:pt idx="2">
                  <c:v>13453</c:v>
                </c:pt>
                <c:pt idx="3">
                  <c:v>8517</c:v>
                </c:pt>
                <c:pt idx="4">
                  <c:v>8457</c:v>
                </c:pt>
                <c:pt idx="5">
                  <c:v>5847</c:v>
                </c:pt>
                <c:pt idx="6">
                  <c:v>3910</c:v>
                </c:pt>
                <c:pt idx="7">
                  <c:v>3315</c:v>
                </c:pt>
                <c:pt idx="8">
                  <c:v>2963</c:v>
                </c:pt>
                <c:pt idx="9">
                  <c:v>2813</c:v>
                </c:pt>
                <c:pt idx="10">
                  <c:v>2682</c:v>
                </c:pt>
                <c:pt idx="11">
                  <c:v>2310</c:v>
                </c:pt>
                <c:pt idx="12">
                  <c:v>2286</c:v>
                </c:pt>
                <c:pt idx="13">
                  <c:v>2043</c:v>
                </c:pt>
                <c:pt idx="14">
                  <c:v>1787</c:v>
                </c:pt>
                <c:pt idx="15">
                  <c:v>1761</c:v>
                </c:pt>
                <c:pt idx="16">
                  <c:v>1702</c:v>
                </c:pt>
                <c:pt idx="17">
                  <c:v>1601</c:v>
                </c:pt>
                <c:pt idx="18">
                  <c:v>1388</c:v>
                </c:pt>
                <c:pt idx="19">
                  <c:v>1323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20">
                  <c:v>5142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20">
                  <c:v>5142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265</c:v>
                </c:pt>
                <c:pt idx="1">
                  <c:v>269</c:v>
                </c:pt>
                <c:pt idx="2">
                  <c:v>278</c:v>
                </c:pt>
                <c:pt idx="3">
                  <c:v>232</c:v>
                </c:pt>
                <c:pt idx="4">
                  <c:v>214</c:v>
                </c:pt>
                <c:pt idx="5">
                  <c:v>258</c:v>
                </c:pt>
                <c:pt idx="6">
                  <c:v>280</c:v>
                </c:pt>
                <c:pt idx="7">
                  <c:v>249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471</c:v>
                </c:pt>
                <c:pt idx="1">
                  <c:v>416</c:v>
                </c:pt>
                <c:pt idx="2">
                  <c:v>425</c:v>
                </c:pt>
                <c:pt idx="3">
                  <c:v>379</c:v>
                </c:pt>
                <c:pt idx="4">
                  <c:v>364</c:v>
                </c:pt>
                <c:pt idx="5">
                  <c:v>381</c:v>
                </c:pt>
                <c:pt idx="6">
                  <c:v>378</c:v>
                </c:pt>
                <c:pt idx="7">
                  <c:v>293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4" formatCode="0%">
                  <c:v>0.11899999999999999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940329482774375"/>
          <c:y val="0.81198286633696792"/>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0.16300000000000001</c:v>
                </c:pt>
                <c:pt idx="1">
                  <c:v>0.13500000000000001</c:v>
                </c:pt>
                <c:pt idx="2">
                  <c:v>0.14699999999999999</c:v>
                </c:pt>
                <c:pt idx="3">
                  <c:v>0.16200000000000001</c:v>
                </c:pt>
                <c:pt idx="4">
                  <c:v>0.11899999999999999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Woodlynne borough</c:v>
                </c:pt>
                <c:pt idx="2">
                  <c:v>Bellmawr borough</c:v>
                </c:pt>
                <c:pt idx="3">
                  <c:v>Lindenwold borough</c:v>
                </c:pt>
                <c:pt idx="4">
                  <c:v>Pennsauken township</c:v>
                </c:pt>
                <c:pt idx="5">
                  <c:v>Hi-Nella borough</c:v>
                </c:pt>
                <c:pt idx="6">
                  <c:v>Mount Ephraim borough</c:v>
                </c:pt>
                <c:pt idx="7">
                  <c:v>Chesilhurst borough</c:v>
                </c:pt>
                <c:pt idx="8">
                  <c:v>Somerdale borough</c:v>
                </c:pt>
                <c:pt idx="9">
                  <c:v>Gloucester township</c:v>
                </c:pt>
              </c:strCache>
            </c:strRef>
          </c:cat>
          <c:val>
            <c:numRef>
              <c:f>Sheet1!$B$2:$B$11</c:f>
              <c:numCache>
                <c:formatCode>0%</c:formatCode>
                <c:ptCount val="10"/>
                <c:pt idx="0">
                  <c:v>0.435</c:v>
                </c:pt>
                <c:pt idx="1">
                  <c:v>0.25700000000000001</c:v>
                </c:pt>
                <c:pt idx="2">
                  <c:v>0.221</c:v>
                </c:pt>
                <c:pt idx="3">
                  <c:v>0.20200000000000001</c:v>
                </c:pt>
                <c:pt idx="4">
                  <c:v>0.187</c:v>
                </c:pt>
                <c:pt idx="5">
                  <c:v>0.18</c:v>
                </c:pt>
                <c:pt idx="6">
                  <c:v>0.17599999999999999</c:v>
                </c:pt>
                <c:pt idx="7">
                  <c:v>0.16800000000000001</c:v>
                </c:pt>
                <c:pt idx="8">
                  <c:v>0.14799999999999999</c:v>
                </c:pt>
                <c:pt idx="9">
                  <c:v>0.129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Camden County avg 14.4%</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Woodlynne borough</c:v>
                </c:pt>
                <c:pt idx="2">
                  <c:v>Bellmawr borough</c:v>
                </c:pt>
                <c:pt idx="3">
                  <c:v>Lindenwold borough</c:v>
                </c:pt>
                <c:pt idx="4">
                  <c:v>Pennsauken township</c:v>
                </c:pt>
                <c:pt idx="5">
                  <c:v>Hi-Nella borough</c:v>
                </c:pt>
                <c:pt idx="6">
                  <c:v>Mount Ephraim borough</c:v>
                </c:pt>
                <c:pt idx="7">
                  <c:v>Chesilhurst borough</c:v>
                </c:pt>
                <c:pt idx="8">
                  <c:v>Somerdale borough</c:v>
                </c:pt>
                <c:pt idx="9">
                  <c:v>Gloucester township</c:v>
                </c:pt>
              </c:strCache>
            </c:strRef>
          </c:cat>
          <c:val>
            <c:numRef>
              <c:f>Sheet1!$C$2:$C$11</c:f>
              <c:numCache>
                <c:formatCode>0%</c:formatCode>
                <c:ptCount val="10"/>
                <c:pt idx="0">
                  <c:v>0.14399999999999999</c:v>
                </c:pt>
                <c:pt idx="1">
                  <c:v>0.14399999999999999</c:v>
                </c:pt>
                <c:pt idx="2">
                  <c:v>0.14399999999999999</c:v>
                </c:pt>
                <c:pt idx="3">
                  <c:v>0.14399999999999999</c:v>
                </c:pt>
                <c:pt idx="4">
                  <c:v>0.14399999999999999</c:v>
                </c:pt>
                <c:pt idx="5">
                  <c:v>0.14399999999999999</c:v>
                </c:pt>
                <c:pt idx="6">
                  <c:v>0.14399999999999999</c:v>
                </c:pt>
                <c:pt idx="7">
                  <c:v>0.14399999999999999</c:v>
                </c:pt>
                <c:pt idx="8">
                  <c:v>0.14399999999999999</c:v>
                </c:pt>
                <c:pt idx="9">
                  <c:v>0.14399999999999999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991800275506986"/>
          <c:y val="0.91995983456613373"/>
          <c:w val="0.1967517261435194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'[Camden_Slider.xlsx]0. Overview'!$A$267,'[Camden_Slider.xlsx]0. Overview'!$A$287,'[Camden_Slider.xlsx]0. Overview'!$A$310,'[Camden_Slider.xlsx]0. Overview'!$A$333,'[Camden_Slider.xlsx]0. Overview'!$A$352,'[Camden_Slider.xlsx]0. Overview'!$A$378,'[Camden_Slider.xlsx]0. Overview'!$A$399,'[Camden_Slider.xlsx]0. Overview'!$A$419,'[Camden_Slider.xlsx]0. Overview'!$A$438</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'[Camden_Slider.xlsx]0. Overview'!$C$267,'[Camden_Slider.xlsx]0. Overview'!$C$287,'[Camden_Slider.xlsx]0. Overview'!$C$310,'[Camden_Slider.xlsx]0. Overview'!$C$333,'[Camden_Slider.xlsx]0. Overview'!$C$352,'[Camden_Slider.xlsx]0. Overview'!$C$378,'[Camden_Slider.xlsx]0. Overview'!$C$399,'[Camden_Slider.xlsx]0. Overview'!$C$419,'[Camden_Slider.xlsx]0. Overview'!$C$438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4AFA-4F79-8D4C-001C1AC354A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'[Camden_Slider.xlsx]0. Overview'!$A$267,'[Camden_Slider.xlsx]0. Overview'!$A$287,'[Camden_Slider.xlsx]0. Overview'!$A$310,'[Camden_Slider.xlsx]0. Overview'!$A$333,'[Camden_Slider.xlsx]0. Overview'!$A$352,'[Camden_Slider.xlsx]0. Overview'!$A$378,'[Camden_Slider.xlsx]0. Overview'!$A$399,'[Camden_Slider.xlsx]0. Overview'!$A$419,'[Camden_Slider.xlsx]0. Overview'!$A$438</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'[Camden_Slider.xlsx]0. Overview'!$D$267,'[Camden_Slider.xlsx]0. Overview'!$D$287,'[Camden_Slider.xlsx]0. Overview'!$D$310,'[Camden_Slider.xlsx]0. Overview'!$D$333,'[Camden_Slider.xlsx]0. Overview'!$D$352,'[Camden_Slider.xlsx]0. Overview'!$D$378,'[Camden_Slider.xlsx]0. Overview'!$D$399,'[Camden_Slider.xlsx]0. Overview'!$D$419,'[Camden_Slider.xlsx]0. Overview'!$D$438</c:f>
              <c:numCache>
                <c:formatCode>General</c:formatCode>
                <c:ptCount val="9"/>
                <c:pt idx="0">
                  <c:v>0.875</c:v>
                </c:pt>
                <c:pt idx="1">
                  <c:v>2.875</c:v>
                </c:pt>
                <c:pt idx="2">
                  <c:v>1.875</c:v>
                </c:pt>
                <c:pt idx="3">
                  <c:v>0.875</c:v>
                </c:pt>
                <c:pt idx="4">
                  <c:v>4.875</c:v>
                </c:pt>
                <c:pt idx="5">
                  <c:v>0.875</c:v>
                </c:pt>
                <c:pt idx="6">
                  <c:v>1.875</c:v>
                </c:pt>
                <c:pt idx="7">
                  <c:v>5.875</c:v>
                </c:pt>
                <c:pt idx="8">
                  <c:v>8.875</c:v>
                </c:pt>
              </c:numCache>
            </c:numRef>
          </c:val>
          <c:extLst>
            <c:ext xmlns:c16="http://schemas.microsoft.com/office/drawing/2014/chart" uri="{C3380CC4-5D6E-409C-BE32-E72D297353CC}">
              <c16:uniqueId val="{00000001-4AFA-4F79-8D4C-001C1AC354AA}"/>
            </c:ext>
          </c:extLst>
        </c:ser>
        <c:ser>
          <c:idx val="3"/>
          <c:order val="2"/>
          <c:spPr>
            <a:solidFill>
              <a:schemeClr val="bg2">
                <a:lumMod val="75000"/>
              </a:schemeClr>
            </a:solidFill>
            <a:ln>
              <a:solidFill>
                <a:schemeClr val="tx1"/>
              </a:solidFill>
            </a:ln>
            <a:effectLst/>
          </c:spPr>
          <c:invertIfNegative val="0"/>
          <c:cat>
            <c:strRef>
              <c:f>'[Camden_Slider.xlsx]0. Overview'!$A$267,'[Camden_Slider.xlsx]0. Overview'!$A$287,'[Camden_Slider.xlsx]0. Overview'!$A$310,'[Camden_Slider.xlsx]0. Overview'!$A$333,'[Camden_Slider.xlsx]0. Overview'!$A$352,'[Camden_Slider.xlsx]0. Overview'!$A$378,'[Camden_Slider.xlsx]0. Overview'!$A$399,'[Camden_Slider.xlsx]0. Overview'!$A$419,'[Camden_Slider.xlsx]0. Overview'!$A$438</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'[Camden_Slider.xlsx]0. Overview'!$E$267,'[Camden_Slider.xlsx]0. Overview'!$E$287,'[Camden_Slider.xlsx]0. Overview'!$E$310,'[Camden_Slider.xlsx]0. Overview'!$E$333,'[Camden_Slider.xlsx]0. Overview'!$E$352,'[Camden_Slider.xlsx]0. Overview'!$E$378,'[Camden_Slider.xlsx]0. Overview'!$E$399,'[Camden_Slider.xlsx]0. Overview'!$E$419,'[Camden_Slider.xlsx]0. Overview'!$E$438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4AFA-4F79-8D4C-001C1AC354A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1132</c:v>
                </c:pt>
                <c:pt idx="1">
                  <c:v>789</c:v>
                </c:pt>
                <c:pt idx="2">
                  <c:v>1386</c:v>
                </c:pt>
                <c:pt idx="3">
                  <c:v>1192</c:v>
                </c:pt>
                <c:pt idx="4">
                  <c:v>1078</c:v>
                </c:pt>
                <c:pt idx="5">
                  <c:v>775</c:v>
                </c:pt>
                <c:pt idx="6">
                  <c:v>941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0">
                  <c:v>87509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65025</c:v>
                </c:pt>
                <c:pt idx="1">
                  <c:v>66362</c:v>
                </c:pt>
                <c:pt idx="2">
                  <c:v>66196</c:v>
                </c:pt>
                <c:pt idx="3">
                  <c:v>67523</c:v>
                </c:pt>
                <c:pt idx="4">
                  <c:v>73672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5" formatCode="_(&quot;$&quot;* #,##0_);_(&quot;$&quot;* \(#,##0\);_(&quot;$&quot;* &quot;-&quot;??_);_(@_)">
                  <c:v>73672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9671865206389545"/>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Lindenwold borough</c:v>
                </c:pt>
                <c:pt idx="2">
                  <c:v>Woodlynne borough</c:v>
                </c:pt>
                <c:pt idx="3">
                  <c:v>Hi-Nella borough</c:v>
                </c:pt>
                <c:pt idx="4">
                  <c:v>Audubon Park borough</c:v>
                </c:pt>
                <c:pt idx="5">
                  <c:v>Clementon borough</c:v>
                </c:pt>
                <c:pt idx="6">
                  <c:v>Chesilhurst borough</c:v>
                </c:pt>
                <c:pt idx="7">
                  <c:v>Pine Hill borough</c:v>
                </c:pt>
                <c:pt idx="8">
                  <c:v>Gloucester township</c:v>
                </c:pt>
                <c:pt idx="9">
                  <c:v>Bellmawr borough</c:v>
                </c:pt>
              </c:strCache>
            </c:strRef>
          </c:cat>
          <c:val>
            <c:numRef>
              <c:f>Sheet1!$B$2:$B$11</c:f>
              <c:numCache>
                <c:formatCode>_("$"* #,##0_);_("$"* \(#,##0\);_("$"* "-"??_);_(@_)</c:formatCode>
                <c:ptCount val="10"/>
                <c:pt idx="0">
                  <c:v>27015</c:v>
                </c:pt>
                <c:pt idx="1">
                  <c:v>45789</c:v>
                </c:pt>
                <c:pt idx="2">
                  <c:v>48786</c:v>
                </c:pt>
                <c:pt idx="3">
                  <c:v>50556</c:v>
                </c:pt>
                <c:pt idx="4">
                  <c:v>50726</c:v>
                </c:pt>
                <c:pt idx="5">
                  <c:v>53281</c:v>
                </c:pt>
                <c:pt idx="6">
                  <c:v>55556</c:v>
                </c:pt>
                <c:pt idx="7">
                  <c:v>56058</c:v>
                </c:pt>
                <c:pt idx="8">
                  <c:v>59394</c:v>
                </c:pt>
                <c:pt idx="9">
                  <c:v>59646</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Camden median $70,451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Lindenwold borough</c:v>
                </c:pt>
                <c:pt idx="2">
                  <c:v>Woodlynne borough</c:v>
                </c:pt>
                <c:pt idx="3">
                  <c:v>Hi-Nella borough</c:v>
                </c:pt>
                <c:pt idx="4">
                  <c:v>Audubon Park borough</c:v>
                </c:pt>
                <c:pt idx="5">
                  <c:v>Clementon borough</c:v>
                </c:pt>
                <c:pt idx="6">
                  <c:v>Chesilhurst borough</c:v>
                </c:pt>
                <c:pt idx="7">
                  <c:v>Pine Hill borough</c:v>
                </c:pt>
                <c:pt idx="8">
                  <c:v>Gloucester township</c:v>
                </c:pt>
                <c:pt idx="9">
                  <c:v>Bellmawr borough</c:v>
                </c:pt>
              </c:strCache>
            </c:strRef>
          </c:cat>
          <c:val>
            <c:numRef>
              <c:f>Sheet1!$C$2:$C$11</c:f>
              <c:numCache>
                <c:formatCode>"$"#,##0</c:formatCode>
                <c:ptCount val="10"/>
                <c:pt idx="0">
                  <c:v>70451</c:v>
                </c:pt>
                <c:pt idx="1">
                  <c:v>70451</c:v>
                </c:pt>
                <c:pt idx="2">
                  <c:v>70451</c:v>
                </c:pt>
                <c:pt idx="3">
                  <c:v>70451</c:v>
                </c:pt>
                <c:pt idx="4">
                  <c:v>70451</c:v>
                </c:pt>
                <c:pt idx="5">
                  <c:v>70451</c:v>
                </c:pt>
                <c:pt idx="6">
                  <c:v>70451</c:v>
                </c:pt>
                <c:pt idx="7">
                  <c:v>70451</c:v>
                </c:pt>
                <c:pt idx="8">
                  <c:v>70451</c:v>
                </c:pt>
                <c:pt idx="9">
                  <c:v>70451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5698679667892512"/>
          <c:y val="0.95602824049401303"/>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8">
                  <c:v>0.17056929659</c:v>
                </c:pt>
                <c:pt idx="9">
                  <c:v>0.17180856519000001</c:v>
                </c:pt>
                <c:pt idx="10">
                  <c:v>0.1806347724</c:v>
                </c:pt>
                <c:pt idx="11">
                  <c:v>0.18181075301999999</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12">
                  <c:v>0.18308577693</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0.21</c:v>
                </c:pt>
                <c:pt idx="1">
                  <c:v>0.21</c:v>
                </c:pt>
                <c:pt idx="2">
                  <c:v>0.22</c:v>
                </c:pt>
                <c:pt idx="3">
                  <c:v>0.22</c:v>
                </c:pt>
                <c:pt idx="4">
                  <c:v>0.21</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3" formatCode="0.0%">
                  <c:v>0.10299999999999999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3075258366141731"/>
          <c:y val="0.90222293488742389"/>
          <c:w val="0.3931822096456693"/>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12459</c:v>
                </c:pt>
                <c:pt idx="1">
                  <c:v>12413</c:v>
                </c:pt>
                <c:pt idx="2">
                  <c:v>11612</c:v>
                </c:pt>
                <c:pt idx="3">
                  <c:v>11104</c:v>
                </c:pt>
                <c:pt idx="4">
                  <c:v>10074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32131</c:v>
                </c:pt>
                <c:pt idx="1">
                  <c:v>31785</c:v>
                </c:pt>
                <c:pt idx="2">
                  <c:v>31343</c:v>
                </c:pt>
                <c:pt idx="3">
                  <c:v>31235</c:v>
                </c:pt>
                <c:pt idx="4">
                  <c:v>31134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Camden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0.65700000000000003</c:v>
                </c:pt>
                <c:pt idx="1">
                  <c:v>0.21299999999999999</c:v>
                </c:pt>
                <c:pt idx="2">
                  <c:v>5.0000000000000001E-3</c:v>
                </c:pt>
                <c:pt idx="3">
                  <c:v>6.6000000000000003E-2</c:v>
                </c:pt>
                <c:pt idx="4">
                  <c:v>1E-3</c:v>
                </c:pt>
                <c:pt idx="5">
                  <c:v>0.09</c:v>
                </c:pt>
                <c:pt idx="6">
                  <c:v>0.17599999999999999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31826</c:v>
                </c:pt>
                <c:pt idx="1">
                  <c:v>30484</c:v>
                </c:pt>
                <c:pt idx="2">
                  <c:v>29612</c:v>
                </c:pt>
                <c:pt idx="3">
                  <c:v>27068</c:v>
                </c:pt>
                <c:pt idx="4">
                  <c:v>29299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Camden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1040</c:v>
                </c:pt>
                <c:pt idx="1">
                  <c:v>909</c:v>
                </c:pt>
                <c:pt idx="2">
                  <c:v>737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5">
                  <c:v>1040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 </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5" formatCode="&quot;$&quot;#,##0_);[Red]\(&quot;$&quot;#,##0\)">
                  <c:v>737</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116115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81927527592106408"/>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4">
                  <c:v>29.7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27.4</c:v>
                </c:pt>
                <c:pt idx="1">
                  <c:v>29</c:v>
                </c:pt>
                <c:pt idx="2">
                  <c:v>29.6</c:v>
                </c:pt>
                <c:pt idx="3" formatCode="0.0">
                  <c:v>28.5</c:v>
                </c:pt>
                <c:pt idx="4" formatCode="0.0">
                  <c:v>29.7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Winslow township</c:v>
                </c:pt>
                <c:pt idx="1">
                  <c:v>Voorhees township</c:v>
                </c:pt>
                <c:pt idx="2">
                  <c:v>Waterford township</c:v>
                </c:pt>
                <c:pt idx="3">
                  <c:v>Berlin township</c:v>
                </c:pt>
                <c:pt idx="4">
                  <c:v>Lindenwold borough</c:v>
                </c:pt>
                <c:pt idx="5">
                  <c:v>Chesilhurst borough</c:v>
                </c:pt>
                <c:pt idx="6">
                  <c:v>Berlin borough</c:v>
                </c:pt>
                <c:pt idx="7">
                  <c:v>Pine Hill borough</c:v>
                </c:pt>
                <c:pt idx="8">
                  <c:v>Stratford borough</c:v>
                </c:pt>
                <c:pt idx="9">
                  <c:v>Oaklyn borough </c:v>
                </c:pt>
              </c:strCache>
            </c:strRef>
          </c:cat>
          <c:val>
            <c:numRef>
              <c:f>Sheet1!$B$2:$B$11</c:f>
              <c:numCache>
                <c:formatCode>General</c:formatCode>
                <c:ptCount val="10"/>
                <c:pt idx="0">
                  <c:v>34.6</c:v>
                </c:pt>
                <c:pt idx="1">
                  <c:v>34.1</c:v>
                </c:pt>
                <c:pt idx="2">
                  <c:v>34</c:v>
                </c:pt>
                <c:pt idx="3">
                  <c:v>33</c:v>
                </c:pt>
                <c:pt idx="4">
                  <c:v>32.4</c:v>
                </c:pt>
                <c:pt idx="5">
                  <c:v>31.7</c:v>
                </c:pt>
                <c:pt idx="6">
                  <c:v>31.5</c:v>
                </c:pt>
                <c:pt idx="7">
                  <c:v>31.1</c:v>
                </c:pt>
                <c:pt idx="8">
                  <c:v>31.1</c:v>
                </c:pt>
                <c:pt idx="9">
                  <c:v>30.9</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Camden County avg 28.9</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Winslow township</c:v>
                </c:pt>
                <c:pt idx="1">
                  <c:v>Voorhees township</c:v>
                </c:pt>
                <c:pt idx="2">
                  <c:v>Waterford township</c:v>
                </c:pt>
                <c:pt idx="3">
                  <c:v>Berlin township</c:v>
                </c:pt>
                <c:pt idx="4">
                  <c:v>Lindenwold borough</c:v>
                </c:pt>
                <c:pt idx="5">
                  <c:v>Chesilhurst borough</c:v>
                </c:pt>
                <c:pt idx="6">
                  <c:v>Berlin borough</c:v>
                </c:pt>
                <c:pt idx="7">
                  <c:v>Pine Hill borough</c:v>
                </c:pt>
                <c:pt idx="8">
                  <c:v>Stratford borough</c:v>
                </c:pt>
                <c:pt idx="9">
                  <c:v>Oaklyn borough </c:v>
                </c:pt>
              </c:strCache>
            </c:strRef>
          </c:cat>
          <c:val>
            <c:numRef>
              <c:f>Sheet1!$C$2:$C$11</c:f>
              <c:numCache>
                <c:formatCode>General</c:formatCode>
                <c:ptCount val="10"/>
                <c:pt idx="0">
                  <c:v>28.9</c:v>
                </c:pt>
                <c:pt idx="1">
                  <c:v>28.9</c:v>
                </c:pt>
                <c:pt idx="2">
                  <c:v>28.9</c:v>
                </c:pt>
                <c:pt idx="3">
                  <c:v>28.9</c:v>
                </c:pt>
                <c:pt idx="4">
                  <c:v>28.9</c:v>
                </c:pt>
                <c:pt idx="5">
                  <c:v>28.9</c:v>
                </c:pt>
                <c:pt idx="6">
                  <c:v>28.9</c:v>
                </c:pt>
                <c:pt idx="7">
                  <c:v>28.9</c:v>
                </c:pt>
                <c:pt idx="8">
                  <c:v>28.9</c:v>
                </c:pt>
                <c:pt idx="9">
                  <c:v>28.9</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25634399606299213"/>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9" formatCode="0%">
                  <c:v>0.21</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6">
                  <c:v>12658</c:v>
                </c:pt>
                <c:pt idx="7">
                  <c:v>12680</c:v>
                </c:pt>
                <c:pt idx="8">
                  <c:v>12778</c:v>
                </c:pt>
                <c:pt idx="9">
                  <c:v>12807</c:v>
                </c:pt>
                <c:pt idx="10">
                  <c:v>13524</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5" formatCode="&quot;$&quot;#,##0">
                  <c:v>12657</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0.00%</c:formatCode>
                <c:ptCount val="21"/>
                <c:pt idx="0">
                  <c:v>1.4E-2</c:v>
                </c:pt>
                <c:pt idx="1">
                  <c:v>1.4999999999999999E-2</c:v>
                </c:pt>
                <c:pt idx="2">
                  <c:v>1.4999999999999999E-2</c:v>
                </c:pt>
                <c:pt idx="3">
                  <c:v>1.9E-2</c:v>
                </c:pt>
                <c:pt idx="4">
                  <c:v>2.1999999999999999E-2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5" formatCode="0.0%">
                  <c:v>2.5000000000000001E-2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2.5000000000000001E-2</c:v>
                </c:pt>
                <c:pt idx="1">
                  <c:v>2.3E-2</c:v>
                </c:pt>
                <c:pt idx="2">
                  <c:v>2.4E-2</c:v>
                </c:pt>
                <c:pt idx="3">
                  <c:v>4.1000000000000002E-2</c:v>
                </c:pt>
                <c:pt idx="4">
                  <c:v>2.5000000000000001E-2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0.65900000000000003</c:v>
                </c:pt>
                <c:pt idx="1">
                  <c:v>0.65900000000000003</c:v>
                </c:pt>
                <c:pt idx="2">
                  <c:v>0.67300000000000004</c:v>
                </c:pt>
                <c:pt idx="3">
                  <c:v>0.63700000000000001</c:v>
                </c:pt>
                <c:pt idx="4">
                  <c:v>0.65700000000000003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0.21199999999999999</c:v>
                </c:pt>
                <c:pt idx="1">
                  <c:v>0.20799999999999999</c:v>
                </c:pt>
                <c:pt idx="2">
                  <c:v>0.21199999999999999</c:v>
                </c:pt>
                <c:pt idx="3">
                  <c:v>0.224</c:v>
                </c:pt>
                <c:pt idx="4">
                  <c:v>0.21299999999999999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1.2999999999999999E-2</c:v>
                </c:pt>
                <c:pt idx="1">
                  <c:v>7.0000000000000001E-3</c:v>
                </c:pt>
                <c:pt idx="2">
                  <c:v>8.0000000000000002E-3</c:v>
                </c:pt>
                <c:pt idx="3">
                  <c:v>6.0000000000000001E-3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6.6000000000000003E-2</c:v>
                </c:pt>
                <c:pt idx="1">
                  <c:v>6.6000000000000003E-2</c:v>
                </c:pt>
                <c:pt idx="2">
                  <c:v>6.6000000000000003E-2</c:v>
                </c:pt>
                <c:pt idx="3">
                  <c:v>6.7000000000000004E-2</c:v>
                </c:pt>
                <c:pt idx="4">
                  <c:v>6.6000000000000003E-2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0.16</c:v>
                </c:pt>
                <c:pt idx="1">
                  <c:v>0.16400000000000001</c:v>
                </c:pt>
                <c:pt idx="2">
                  <c:v>0.17</c:v>
                </c:pt>
                <c:pt idx="3">
                  <c:v>0.17199999999999999</c:v>
                </c:pt>
                <c:pt idx="4">
                  <c:v>0.17599999999999999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Bellmawr borough</c:v>
                </c:pt>
                <c:pt idx="1">
                  <c:v>Runnemede borough</c:v>
                </c:pt>
                <c:pt idx="2">
                  <c:v>Lawnside borough</c:v>
                </c:pt>
                <c:pt idx="3">
                  <c:v>Hi-Nella borough</c:v>
                </c:pt>
                <c:pt idx="4">
                  <c:v>Stratford borough</c:v>
                </c:pt>
                <c:pt idx="5">
                  <c:v>Lindenwold borough</c:v>
                </c:pt>
                <c:pt idx="6">
                  <c:v>Pennsauken township</c:v>
                </c:pt>
                <c:pt idx="7">
                  <c:v>Audubon borough</c:v>
                </c:pt>
                <c:pt idx="8">
                  <c:v>Magnolia borough</c:v>
                </c:pt>
                <c:pt idx="9">
                  <c:v>Brooklawn borough</c:v>
                </c:pt>
              </c:strCache>
            </c:strRef>
          </c:cat>
          <c:val>
            <c:numRef>
              <c:f>Sheet1!$B$2:$B$11</c:f>
              <c:numCache>
                <c:formatCode>0%</c:formatCode>
                <c:ptCount val="10"/>
                <c:pt idx="0">
                  <c:v>0.126</c:v>
                </c:pt>
                <c:pt idx="1">
                  <c:v>8.5000000000000006E-2</c:v>
                </c:pt>
                <c:pt idx="2">
                  <c:v>8.1000000000000003E-2</c:v>
                </c:pt>
                <c:pt idx="3">
                  <c:v>0.06</c:v>
                </c:pt>
                <c:pt idx="4">
                  <c:v>5.9000000000000004E-2</c:v>
                </c:pt>
                <c:pt idx="5">
                  <c:v>5.5999999999999994E-2</c:v>
                </c:pt>
                <c:pt idx="6">
                  <c:v>5.0999999999999997E-2</c:v>
                </c:pt>
                <c:pt idx="7">
                  <c:v>4.9000000000000002E-2</c:v>
                </c:pt>
                <c:pt idx="8">
                  <c:v>4.4000000000000004E-2</c:v>
                </c:pt>
                <c:pt idx="9">
                  <c:v>0.04</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Camden County avg 3.0%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Bellmawr borough</c:v>
                </c:pt>
                <c:pt idx="1">
                  <c:v>Runnemede borough</c:v>
                </c:pt>
                <c:pt idx="2">
                  <c:v>Lawnside borough</c:v>
                </c:pt>
                <c:pt idx="3">
                  <c:v>Hi-Nella borough</c:v>
                </c:pt>
                <c:pt idx="4">
                  <c:v>Stratford borough</c:v>
                </c:pt>
                <c:pt idx="5">
                  <c:v>Lindenwold borough</c:v>
                </c:pt>
                <c:pt idx="6">
                  <c:v>Pennsauken township</c:v>
                </c:pt>
                <c:pt idx="7">
                  <c:v>Audubon borough</c:v>
                </c:pt>
                <c:pt idx="8">
                  <c:v>Magnolia borough</c:v>
                </c:pt>
                <c:pt idx="9">
                  <c:v>Brooklawn borough</c:v>
                </c:pt>
              </c:strCache>
            </c:strRef>
          </c:cat>
          <c:val>
            <c:numRef>
              <c:f>Sheet1!$C$2:$C$11</c:f>
              <c:numCache>
                <c:formatCode>0.00%</c:formatCode>
                <c:ptCount val="10"/>
                <c:pt idx="0">
                  <c:v>0.03</c:v>
                </c:pt>
                <c:pt idx="1">
                  <c:v>0.03</c:v>
                </c:pt>
                <c:pt idx="2">
                  <c:v>0.03</c:v>
                </c:pt>
                <c:pt idx="3">
                  <c:v>0.03</c:v>
                </c:pt>
                <c:pt idx="4">
                  <c:v>0.03</c:v>
                </c:pt>
                <c:pt idx="5">
                  <c:v>0.03</c:v>
                </c:pt>
                <c:pt idx="6">
                  <c:v>0.03</c:v>
                </c:pt>
                <c:pt idx="7">
                  <c:v>0.03</c:v>
                </c:pt>
                <c:pt idx="8">
                  <c:v>0.03</c:v>
                </c:pt>
                <c:pt idx="9">
                  <c:v>0.03</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6.1487819881889762E-2"/>
          <c:y val="0.89505474701195353"/>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4">
                  <c:v>45352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4">
                  <c:v>12082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7288754277657188"/>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2" formatCode="0%">
                  <c:v>0.95099999999999996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8201105048624429"/>
          <c:y val="0.26966977958373395"/>
          <c:w val="0.10822055174196135"/>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0.91700000000000004</c:v>
                </c:pt>
                <c:pt idx="1">
                  <c:v>0.95299999999999996</c:v>
                </c:pt>
                <c:pt idx="2">
                  <c:v>0.94499999999999995</c:v>
                </c:pt>
                <c:pt idx="3">
                  <c:v>0.95099999999999996</c:v>
                </c:pt>
                <c:pt idx="4">
                  <c:v>0.94899999999999995</c:v>
                </c:pt>
                <c:pt idx="5">
                  <c:v>0.95099999999999996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3">
                  <c:v>401</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372</c:v>
                </c:pt>
                <c:pt idx="1">
                  <c:v>435</c:v>
                </c:pt>
                <c:pt idx="2">
                  <c:v>401</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0"/>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_("$"* #,##0_);_("$"* \(#,##0\);_("$"* "-"??_);_(@_)</c:formatCode>
                <c:ptCount val="4"/>
                <c:pt idx="0">
                  <c:v>1400</c:v>
                </c:pt>
                <c:pt idx="1">
                  <c:v>1236</c:v>
                </c:pt>
                <c:pt idx="2">
                  <c:v>1216</c:v>
                </c:pt>
                <c:pt idx="3">
                  <c:v>1332</c:v>
                </c:pt>
              </c:numCache>
            </c:numRef>
          </c:val>
          <c:smooth val="0"/>
          <c:extLst>
            <c:ext xmlns:c16="http://schemas.microsoft.com/office/drawing/2014/chart" uri="{C3380CC4-5D6E-409C-BE32-E72D297353CC}">
              <c16:uniqueId val="{00000000-FBF7-4811-8170-44FDEECE6A2B}"/>
            </c:ext>
          </c:extLst>
        </c:ser>
        <c:ser>
          <c:idx val="1"/>
          <c:order val="1"/>
          <c:tx>
            <c:strRef>
              <c:f>Sheet1!$A$3</c:f>
              <c:strCache>
                <c:ptCount val="1"/>
                <c:pt idx="0">
                  <c:v>Camden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_("$"* #,##0_);_("$"* \(#,##0\);_("$"* "-"??_);_(@_)</c:formatCode>
                <c:ptCount val="4"/>
                <c:pt idx="0">
                  <c:v>1077</c:v>
                </c:pt>
                <c:pt idx="1">
                  <c:v>1044</c:v>
                </c:pt>
                <c:pt idx="2">
                  <c:v>1039</c:v>
                </c:pt>
                <c:pt idx="3">
                  <c:v>1155</c:v>
                </c:pt>
              </c:numCache>
            </c:numRef>
          </c:val>
          <c:smooth val="0"/>
          <c:extLst>
            <c:ext xmlns:c16="http://schemas.microsoft.com/office/drawing/2014/chart" uri="{C3380CC4-5D6E-409C-BE32-E72D297353CC}">
              <c16:uniqueId val="{00000001-FBF7-4811-8170-44FDEECE6A2B}"/>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6604068026986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1018</c:v>
                </c:pt>
                <c:pt idx="1">
                  <c:v>1044</c:v>
                </c:pt>
                <c:pt idx="2">
                  <c:v>1079</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0.04</c:v>
                </c:pt>
                <c:pt idx="1">
                  <c:v>0.04</c:v>
                </c:pt>
                <c:pt idx="2">
                  <c:v>4.1000000000000002E-2</c:v>
                </c:pt>
                <c:pt idx="3">
                  <c:v>4.8000000000000001E-2</c:v>
                </c:pt>
                <c:pt idx="4">
                  <c:v>4.5999999999999999E-2</c:v>
                </c:pt>
                <c:pt idx="5">
                  <c:v>0.04</c:v>
                </c:pt>
                <c:pt idx="6">
                  <c:v>0.16200000000000001</c:v>
                </c:pt>
                <c:pt idx="7">
                  <c:v>0.152</c:v>
                </c:pt>
                <c:pt idx="8">
                  <c:v>0.16600000000000001</c:v>
                </c:pt>
                <c:pt idx="9">
                  <c:v>0.14499999999999999</c:v>
                </c:pt>
                <c:pt idx="10">
                  <c:v>0.113</c:v>
                </c:pt>
                <c:pt idx="11" formatCode="0.00%">
                  <c:v>6.5000000000000002E-2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5.1472983980451774E-3"/>
                  <c:y val="6.42349221767824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69C-4513-9741-24856779CEB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4.3999999999999997E-2</c:v>
                </c:pt>
                <c:pt idx="3">
                  <c:v>4.4999999999999998E-2</c:v>
                </c:pt>
                <c:pt idx="4">
                  <c:v>4.5999999999999999E-2</c:v>
                </c:pt>
                <c:pt idx="5">
                  <c:v>4.8000000000000001E-2</c:v>
                </c:pt>
                <c:pt idx="6">
                  <c:v>4.8000000000000001E-2</c:v>
                </c:pt>
                <c:pt idx="7">
                  <c:v>4.8000000000000001E-2</c:v>
                </c:pt>
                <c:pt idx="8">
                  <c:v>0.05</c:v>
                </c:pt>
                <c:pt idx="9">
                  <c:v>5.1999999999999998E-2</c:v>
                </c:pt>
                <c:pt idx="10">
                  <c:v>5.1999999999999998E-2</c:v>
                </c:pt>
                <c:pt idx="11">
                  <c:v>5.2999999999999999E-2</c:v>
                </c:pt>
                <c:pt idx="13">
                  <c:v>5.7000000000000002E-2</c:v>
                </c:pt>
                <c:pt idx="14">
                  <c:v>5.7000000000000002E-2</c:v>
                </c:pt>
                <c:pt idx="15">
                  <c:v>6.2E-2</c:v>
                </c:pt>
                <c:pt idx="16">
                  <c:v>6.9000000000000006E-2</c:v>
                </c:pt>
                <c:pt idx="17">
                  <c:v>7.0000000000000007E-2</c:v>
                </c:pt>
                <c:pt idx="18">
                  <c:v>7.0999999999999994E-2</c:v>
                </c:pt>
                <c:pt idx="19">
                  <c:v>8.5000000000000006E-2</c:v>
                </c:pt>
                <c:pt idx="20">
                  <c:v>0.11700000000000001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2" formatCode="0.0">
                  <c:v>5.7000000000000002E-2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6910836924767459"/>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Bellmawr borough</c:v>
                </c:pt>
                <c:pt idx="2">
                  <c:v>Lawnside borough</c:v>
                </c:pt>
              </c:strCache>
            </c:strRef>
          </c:cat>
          <c:val>
            <c:numRef>
              <c:f>Sheet1!$B$2:$B$4</c:f>
              <c:numCache>
                <c:formatCode>0%</c:formatCode>
                <c:ptCount val="3"/>
                <c:pt idx="0">
                  <c:v>1</c:v>
                </c:pt>
                <c:pt idx="1">
                  <c:v>0.81299999999999994</c:v>
                </c:pt>
                <c:pt idx="2">
                  <c:v>9.6000000000000002E-2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Bellmawr borough</c:v>
                </c:pt>
                <c:pt idx="2">
                  <c:v>Lawnside borough</c:v>
                </c:pt>
              </c:strCache>
            </c:strRef>
          </c:cat>
          <c:val>
            <c:numRef>
              <c:f>Sheet1!$C$2:$C$4</c:f>
              <c:numCache>
                <c:formatCode>0%</c:formatCode>
                <c:ptCount val="3"/>
                <c:pt idx="0">
                  <c:v>4.0000000000000001E-3</c:v>
                </c:pt>
                <c:pt idx="1">
                  <c:v>0.03</c:v>
                </c:pt>
                <c:pt idx="2">
                  <c:v>0.86699999999999999</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Bellmawr borough</c:v>
                </c:pt>
                <c:pt idx="2">
                  <c:v>Lawnside borough</c:v>
                </c:pt>
              </c:strCache>
            </c:strRef>
          </c:cat>
          <c:val>
            <c:numRef>
              <c:f>Sheet1!$D$2:$D$4</c:f>
              <c:numCache>
                <c:formatCode>0%</c:formatCode>
                <c:ptCount val="3"/>
                <c:pt idx="0">
                  <c:v>0</c:v>
                </c:pt>
                <c:pt idx="1">
                  <c:v>0.11600000000000001</c:v>
                </c:pt>
                <c:pt idx="2">
                  <c:v>1.2E-2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Audubon Park borough</c:v>
                </c:pt>
                <c:pt idx="1">
                  <c:v>Bellmawr borough</c:v>
                </c:pt>
                <c:pt idx="2">
                  <c:v>Lawnside borough</c:v>
                </c:pt>
              </c:strCache>
            </c:strRef>
          </c:cat>
          <c:val>
            <c:numRef>
              <c:f>Sheet1!$E$2:$E$4</c:f>
              <c:numCache>
                <c:formatCode>0%</c:formatCode>
                <c:ptCount val="3"/>
                <c:pt idx="0">
                  <c:v>0.04</c:v>
                </c:pt>
                <c:pt idx="1">
                  <c:v>3.1E-2</c:v>
                </c:pt>
                <c:pt idx="2">
                  <c:v>1.2999999999999999E-2</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6" formatCode="_(&quot;$&quot;* #,##0_);_(&quot;$&quot;* \(#,##0\);_(&quot;$&quot;* &quot;-&quot;??_);_(@_)">
                  <c:v>57290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_("$"* #,##0_);_("$"* \(#,##0\);_("$"* "-"??_);_(@_)</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_("$"* #,##0_);_("$"* \(#,##0\);_("$"* "-"??_);_(@_)</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6" formatCode="_(&quot;$&quot;* #,##0_);_(&quot;$&quot;* \(#,##0\);_(&quot;$&quot;* &quot;-&quot;??_);_(@_)">
                  <c:v>51083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w="25400">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Camden</c:v>
                </c:pt>
                <c:pt idx="1">
                  <c:v>New Jersey</c:v>
                </c:pt>
                <c:pt idx="2">
                  <c:v>United States</c:v>
                </c:pt>
              </c:strCache>
            </c:strRef>
          </c:cat>
          <c:val>
            <c:numRef>
              <c:f>Sheet1!$B$2:$B$4</c:f>
              <c:numCache>
                <c:formatCode>_("$"* #,##0_);_("$"* \(#,##0\);_("$"* "-"??_);_(@_)</c:formatCode>
                <c:ptCount val="3"/>
                <c:pt idx="0">
                  <c:v>57290</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Camden</c:v>
                </c:pt>
                <c:pt idx="1">
                  <c:v>New Jersey</c:v>
                </c:pt>
                <c:pt idx="2">
                  <c:v>United States</c:v>
                </c:pt>
              </c:strCache>
            </c:strRef>
          </c:cat>
          <c:val>
            <c:numRef>
              <c:f>Sheet1!$C$2:$C$4</c:f>
              <c:numCache>
                <c:formatCode>_("$"* #,##0_);_("$"* \(#,##0\);_("$"* "-"??_);_(@_)</c:formatCode>
                <c:ptCount val="3"/>
                <c:pt idx="0">
                  <c:v>51803</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52282</c:v>
                </c:pt>
                <c:pt idx="1">
                  <c:v>55709</c:v>
                </c:pt>
                <c:pt idx="2">
                  <c:v>56489</c:v>
                </c:pt>
                <c:pt idx="3">
                  <c:v>60222</c:v>
                </c:pt>
                <c:pt idx="4">
                  <c:v>57290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46593</c:v>
                </c:pt>
                <c:pt idx="1">
                  <c:v>46363</c:v>
                </c:pt>
                <c:pt idx="2">
                  <c:v>49196</c:v>
                </c:pt>
                <c:pt idx="3">
                  <c:v>46470</c:v>
                </c:pt>
                <c:pt idx="4">
                  <c:v>51803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Haddonfield borough</c:v>
                </c:pt>
                <c:pt idx="1">
                  <c:v>Vorhees township</c:v>
                </c:pt>
                <c:pt idx="2">
                  <c:v>Camden City</c:v>
                </c:pt>
              </c:strCache>
            </c:strRef>
          </c:cat>
          <c:val>
            <c:numRef>
              <c:f>Sheet1!$B$2:$B$4</c:f>
              <c:numCache>
                <c:formatCode>_("$"* #,##0_);_("$"* \(#,##0\);_("$"* "-"??_);_(@_)</c:formatCode>
                <c:ptCount val="3"/>
                <c:pt idx="0">
                  <c:v>133692</c:v>
                </c:pt>
                <c:pt idx="1">
                  <c:v>57784</c:v>
                </c:pt>
                <c:pt idx="2">
                  <c:v>32313</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Haddonfield borough</c:v>
                </c:pt>
                <c:pt idx="1">
                  <c:v>Vorhees township</c:v>
                </c:pt>
                <c:pt idx="2">
                  <c:v>Camden City</c:v>
                </c:pt>
              </c:strCache>
            </c:strRef>
          </c:cat>
          <c:val>
            <c:numRef>
              <c:f>Sheet1!$C$2:$C$4</c:f>
              <c:numCache>
                <c:formatCode>_("$"* #,##0_);_("$"* \(#,##0\);_("$"* "-"??_);_(@_)</c:formatCode>
                <c:ptCount val="3"/>
                <c:pt idx="0">
                  <c:v>77461</c:v>
                </c:pt>
                <c:pt idx="1">
                  <c:v>48830</c:v>
                </c:pt>
                <c:pt idx="2">
                  <c:v>31778</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8">
                  <c:v>1924</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4">
                  <c:v>181</c:v>
                </c:pt>
                <c:pt idx="15">
                  <c:v>2275</c:v>
                </c:pt>
                <c:pt idx="16">
                  <c:v>1842</c:v>
                </c:pt>
                <c:pt idx="17">
                  <c:v>1364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1.8328163525014013E-2"/>
                  <c:y val="0.1659218914907820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1.7769028871391077E-2"/>
                  <c:y val="-0.4154716872183398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30</c:v>
                </c:pt>
                <c:pt idx="1">
                  <c:v>110</c:v>
                </c:pt>
                <c:pt idx="2">
                  <c:v>547</c:v>
                </c:pt>
                <c:pt idx="3">
                  <c:v>1237</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1552</c:v>
                </c:pt>
                <c:pt idx="1">
                  <c:v>8115</c:v>
                </c:pt>
                <c:pt idx="2">
                  <c:v>909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8">
                  <c:v>17</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9">
                  <c:v>24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465733449985416E-2"/>
          <c:y val="0.11777859966939379"/>
          <c:w val="0.93470836978710992"/>
          <c:h val="0.75557217131231635"/>
        </c:manualLayout>
      </c:layout>
      <c:lineChart>
        <c:grouping val="standard"/>
        <c:varyColors val="0"/>
        <c:ser>
          <c:idx val="0"/>
          <c:order val="0"/>
          <c:tx>
            <c:strRef>
              <c:f>Sheet1!$B$1</c:f>
              <c:strCache>
                <c:ptCount val="1"/>
                <c:pt idx="0">
                  <c:v>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32</c:v>
                </c:pt>
                <c:pt idx="1">
                  <c:v>22</c:v>
                </c:pt>
                <c:pt idx="2">
                  <c:v>30</c:v>
                </c:pt>
                <c:pt idx="3">
                  <c:v>24</c:v>
                </c:pt>
                <c:pt idx="4">
                  <c:v>23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9600408282298044"/>
          <c:y val="6.8140059237104915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1">
                  <c:v>15</c:v>
                </c:pt>
                <c:pt idx="12">
                  <c:v>16</c:v>
                </c:pt>
                <c:pt idx="13">
                  <c:v>16</c:v>
                </c:pt>
                <c:pt idx="14">
                  <c:v>18</c:v>
                </c:pt>
                <c:pt idx="15">
                  <c:v>19</c:v>
                </c:pt>
                <c:pt idx="16">
                  <c:v>19</c:v>
                </c:pt>
                <c:pt idx="17">
                  <c:v>20</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8">
                  <c:v>51</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0.112</c:v>
                </c:pt>
                <c:pt idx="1">
                  <c:v>0.114</c:v>
                </c:pt>
                <c:pt idx="2">
                  <c:v>0.109</c:v>
                </c:pt>
                <c:pt idx="3">
                  <c:v>0.11</c:v>
                </c:pt>
                <c:pt idx="4">
                  <c:v>0.106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30</c:v>
                </c:pt>
                <c:pt idx="1">
                  <c:v>25</c:v>
                </c:pt>
                <c:pt idx="2">
                  <c:v>46</c:v>
                </c:pt>
                <c:pt idx="3">
                  <c:v>31</c:v>
                </c:pt>
                <c:pt idx="4">
                  <c:v>18</c:v>
                </c:pt>
                <c:pt idx="5">
                  <c:v>18</c:v>
                </c:pt>
                <c:pt idx="6">
                  <c:v>21</c:v>
                </c:pt>
                <c:pt idx="7">
                  <c:v>25</c:v>
                </c:pt>
                <c:pt idx="8">
                  <c:v>25</c:v>
                </c:pt>
                <c:pt idx="9">
                  <c:v>23</c:v>
                </c:pt>
                <c:pt idx="10">
                  <c:v>41</c:v>
                </c:pt>
                <c:pt idx="11">
                  <c:v>51</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20">
                  <c:v>6532</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5663</c:v>
                </c:pt>
                <c:pt idx="1">
                  <c:v>6080</c:v>
                </c:pt>
                <c:pt idx="2">
                  <c:v>6185</c:v>
                </c:pt>
                <c:pt idx="3">
                  <c:v>5923</c:v>
                </c:pt>
                <c:pt idx="4">
                  <c:v>6532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City</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1765</c:v>
                </c:pt>
                <c:pt idx="1">
                  <c:v>1594</c:v>
                </c:pt>
                <c:pt idx="2">
                  <c:v>2057</c:v>
                </c:pt>
                <c:pt idx="3">
                  <c:v>2450</c:v>
                </c:pt>
                <c:pt idx="4">
                  <c:v>2485</c:v>
                </c:pt>
                <c:pt idx="5">
                  <c:v>2400</c:v>
                </c:pt>
                <c:pt idx="6">
                  <c:v>2582</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Winslow township</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714</c:v>
                </c:pt>
                <c:pt idx="1">
                  <c:v>481</c:v>
                </c:pt>
                <c:pt idx="2">
                  <c:v>463</c:v>
                </c:pt>
                <c:pt idx="3">
                  <c:v>552</c:v>
                </c:pt>
                <c:pt idx="4">
                  <c:v>657</c:v>
                </c:pt>
                <c:pt idx="5">
                  <c:v>666</c:v>
                </c:pt>
                <c:pt idx="6">
                  <c:v>796</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Cherry Hill township</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358</c:v>
                </c:pt>
                <c:pt idx="1">
                  <c:v>421</c:v>
                </c:pt>
                <c:pt idx="2">
                  <c:v>470</c:v>
                </c:pt>
                <c:pt idx="3">
                  <c:v>479</c:v>
                </c:pt>
                <c:pt idx="4">
                  <c:v>498</c:v>
                </c:pt>
                <c:pt idx="5">
                  <c:v>455</c:v>
                </c:pt>
                <c:pt idx="6">
                  <c:v>478</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Gloucester township</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199</c:v>
                </c:pt>
                <c:pt idx="1">
                  <c:v>107</c:v>
                </c:pt>
                <c:pt idx="2">
                  <c:v>169</c:v>
                </c:pt>
                <c:pt idx="3">
                  <c:v>177</c:v>
                </c:pt>
                <c:pt idx="4">
                  <c:v>337</c:v>
                </c:pt>
                <c:pt idx="5">
                  <c:v>335</c:v>
                </c:pt>
                <c:pt idx="6">
                  <c:v>353</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Lindenwold borough</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284</c:v>
                </c:pt>
                <c:pt idx="1">
                  <c:v>300</c:v>
                </c:pt>
                <c:pt idx="2">
                  <c:v>273</c:v>
                </c:pt>
                <c:pt idx="3">
                  <c:v>359</c:v>
                </c:pt>
                <c:pt idx="4">
                  <c:v>316</c:v>
                </c:pt>
                <c:pt idx="5">
                  <c:v>320</c:v>
                </c:pt>
                <c:pt idx="6">
                  <c:v>333</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Pennsauken township</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345</c:v>
                </c:pt>
                <c:pt idx="1">
                  <c:v>301</c:v>
                </c:pt>
                <c:pt idx="2">
                  <c:v>350</c:v>
                </c:pt>
                <c:pt idx="3">
                  <c:v>309</c:v>
                </c:pt>
                <c:pt idx="4">
                  <c:v>294</c:v>
                </c:pt>
                <c:pt idx="5">
                  <c:v>325</c:v>
                </c:pt>
                <c:pt idx="6">
                  <c:v>258</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Pine Hill borough</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228</c:v>
                </c:pt>
                <c:pt idx="1">
                  <c:v>212</c:v>
                </c:pt>
                <c:pt idx="2">
                  <c:v>236</c:v>
                </c:pt>
                <c:pt idx="3">
                  <c:v>231</c:v>
                </c:pt>
                <c:pt idx="4">
                  <c:v>210</c:v>
                </c:pt>
                <c:pt idx="5">
                  <c:v>167</c:v>
                </c:pt>
                <c:pt idx="6">
                  <c:v>197</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Vorhees township</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147</c:v>
                </c:pt>
                <c:pt idx="1">
                  <c:v>115</c:v>
                </c:pt>
                <c:pt idx="2">
                  <c:v>156</c:v>
                </c:pt>
                <c:pt idx="3">
                  <c:v>130</c:v>
                </c:pt>
                <c:pt idx="4">
                  <c:v>162</c:v>
                </c:pt>
                <c:pt idx="5">
                  <c:v>170</c:v>
                </c:pt>
                <c:pt idx="6">
                  <c:v>167</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Waterford township</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85</c:v>
                </c:pt>
                <c:pt idx="1">
                  <c:v>89</c:v>
                </c:pt>
                <c:pt idx="2">
                  <c:v>127</c:v>
                </c:pt>
                <c:pt idx="3">
                  <c:v>128</c:v>
                </c:pt>
                <c:pt idx="4">
                  <c:v>143</c:v>
                </c:pt>
                <c:pt idx="5">
                  <c:v>138</c:v>
                </c:pt>
                <c:pt idx="6">
                  <c:v>164</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Gloucester City</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443</c:v>
                </c:pt>
                <c:pt idx="1">
                  <c:v>363</c:v>
                </c:pt>
                <c:pt idx="2">
                  <c:v>361</c:v>
                </c:pt>
                <c:pt idx="3">
                  <c:v>367</c:v>
                </c:pt>
                <c:pt idx="4">
                  <c:v>165</c:v>
                </c:pt>
                <c:pt idx="5">
                  <c:v>128</c:v>
                </c:pt>
                <c:pt idx="6">
                  <c:v>157</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7602721046745"/>
          <c:y val="9.4692240452309118E-2"/>
          <c:w val="0.55490281757036275"/>
          <c:h val="0.78254982025832276"/>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3.7359236390935975E-2"/>
                  <c:y val="9.10483165195884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5.2925584887159295E-2"/>
                  <c:y val="-6.960152263161797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2.3349522744334984E-2"/>
                  <c:y val="-0.1207381465303037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2.4906157593957201E-2"/>
                  <c:y val="-8.360369055979807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0.12453078796978657"/>
                  <c:y val="-6.217297204423596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3715064115594811"/>
          <c:y val="8.8281121537824719E-2"/>
          <c:w val="0.51978091066895571"/>
          <c:h val="0.82343775692435062"/>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11373034906557489"/>
                  <c:y val="-5.390624668391691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2.742379338186484E-2"/>
                  <c:y val="-0.1101562432236563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0.19340243732104606"/>
                  <c:y val="-2.578124841404724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1926023684508194"/>
                  <c:y val="-2.5781248414047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5.6296284560779314E-2"/>
                  <c:y val="-8.203124495378660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1.0614775109936662E-2"/>
                  <c:y val="8.671874466543155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5.0212359572944024E-2"/>
                  <c:y val="9.960936887245516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8.0792860328920565E-2"/>
                      <c:h val="5.6730557533799367E-2"/>
                    </c:manualLayout>
                  </c15:layout>
                </c:ext>
                <c:ext xmlns:c16="http://schemas.microsoft.com/office/drawing/2014/chart" uri="{C3380CC4-5D6E-409C-BE32-E72D297353CC}">
                  <c16:uniqueId val="{00000005-8FDA-461A-863D-0289773ABB37}"/>
                </c:ext>
              </c:extLst>
            </c:dLbl>
            <c:dLbl>
              <c:idx val="8"/>
              <c:layout>
                <c:manualLayout>
                  <c:x val="-2.2035094226515357E-2"/>
                  <c:y val="0.1265624922144136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7.8998296999590295E-2"/>
                  <c:y val="-8.671874466543155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9.6336423135317067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3127734583093409"/>
                  <c:y val="-9.3749994232899415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7.5322733080925547E-2"/>
                  <c:y val="-5.624999653973938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0.12952739903877572"/>
                  <c:y val="-5.156249682809452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8.87671052872222E-3"/>
                  <c:y val="0.1218749925027684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5.0301359662759552E-2"/>
                  <c:y val="-8.906249452125411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9.320546055158388E-2"/>
                  <c:y val="7.031249567467423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1687668862817661"/>
                  <c:y val="5.390624668391691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0.12575339915689895"/>
                  <c:y val="-5.390624668391692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4</c:v>
                </c:pt>
                <c:pt idx="1">
                  <c:v>11</c:v>
                </c:pt>
                <c:pt idx="2" formatCode="General">
                  <c:v>6</c:v>
                </c:pt>
                <c:pt idx="3" formatCode="General">
                  <c:v>4</c:v>
                </c:pt>
                <c:pt idx="4" formatCode="General">
                  <c:v>0</c:v>
                </c:pt>
                <c:pt idx="5" formatCode="General">
                  <c:v>31</c:v>
                </c:pt>
                <c:pt idx="6" formatCode="General">
                  <c:v>438</c:v>
                </c:pt>
                <c:pt idx="7" formatCode="General">
                  <c:v>20</c:v>
                </c:pt>
                <c:pt idx="8" formatCode="General">
                  <c:v>0</c:v>
                </c:pt>
                <c:pt idx="9">
                  <c:v>370</c:v>
                </c:pt>
                <c:pt idx="10" formatCode="General">
                  <c:v>5</c:v>
                </c:pt>
                <c:pt idx="11" formatCode="General">
                  <c:v>13</c:v>
                </c:pt>
                <c:pt idx="12">
                  <c:v>21</c:v>
                </c:pt>
                <c:pt idx="13" formatCode="General">
                  <c:v>2996</c:v>
                </c:pt>
                <c:pt idx="14" formatCode="General">
                  <c:v>90</c:v>
                </c:pt>
                <c:pt idx="15" formatCode="General">
                  <c:v>6</c:v>
                </c:pt>
                <c:pt idx="16" formatCode="General">
                  <c:v>188</c:v>
                </c:pt>
                <c:pt idx="17" formatCode="General">
                  <c:v>2371</c:v>
                </c:pt>
                <c:pt idx="18" formatCode="General">
                  <c:v>33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191</c:v>
                </c:pt>
                <c:pt idx="1">
                  <c:v>200</c:v>
                </c:pt>
                <c:pt idx="2">
                  <c:v>307</c:v>
                </c:pt>
                <c:pt idx="3">
                  <c:v>329</c:v>
                </c:pt>
                <c:pt idx="4">
                  <c:v>340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0.39</c:v>
                </c:pt>
                <c:pt idx="1">
                  <c:v>0.26</c:v>
                </c:pt>
                <c:pt idx="2">
                  <c:v>0.17</c:v>
                </c:pt>
                <c:pt idx="3">
                  <c:v>0.1</c:v>
                </c:pt>
                <c:pt idx="5">
                  <c:v>0.03</c:v>
                </c:pt>
                <c:pt idx="6">
                  <c:v>0.02</c:v>
                </c:pt>
                <c:pt idx="7">
                  <c:v>-0.01</c:v>
                </c:pt>
                <c:pt idx="8">
                  <c:v>-0.02</c:v>
                </c:pt>
                <c:pt idx="9">
                  <c:v>-0.03</c:v>
                </c:pt>
                <c:pt idx="10">
                  <c:v>-0.05</c:v>
                </c:pt>
                <c:pt idx="11">
                  <c:v>-0.05</c:v>
                </c:pt>
                <c:pt idx="12">
                  <c:v>-0.06</c:v>
                </c:pt>
                <c:pt idx="13">
                  <c:v>-0.09</c:v>
                </c:pt>
                <c:pt idx="14">
                  <c:v>-0.1</c:v>
                </c:pt>
                <c:pt idx="15">
                  <c:v>-0.13</c:v>
                </c:pt>
                <c:pt idx="16">
                  <c:v>-0.15</c:v>
                </c:pt>
                <c:pt idx="17">
                  <c:v>-0.19</c:v>
                </c:pt>
                <c:pt idx="18">
                  <c:v>-0.22</c:v>
                </c:pt>
                <c:pt idx="19">
                  <c:v>-0.33</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4" formatCode="0%">
                  <c:v>0.03</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1071538077666386"/>
          <c:y val="0.87745762269663585"/>
          <c:w val="0.2132072811182760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8">
                  <c:v>-6.5494238932686494E-2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0.00%</c:formatCode>
                <c:ptCount val="21"/>
                <c:pt idx="0">
                  <c:v>2.5999999999999999E-2</c:v>
                </c:pt>
                <c:pt idx="1">
                  <c:v>4.8000000000000001E-2</c:v>
                </c:pt>
                <c:pt idx="2">
                  <c:v>0.05</c:v>
                </c:pt>
                <c:pt idx="3">
                  <c:v>7.4999999999999997E-2</c:v>
                </c:pt>
                <c:pt idx="4">
                  <c:v>7.9000000000000001E-2</c:v>
                </c:pt>
                <c:pt idx="5">
                  <c:v>9.2999999999999999E-2</c:v>
                </c:pt>
                <c:pt idx="6">
                  <c:v>0.10199999999999999</c:v>
                </c:pt>
                <c:pt idx="8">
                  <c:v>0.11700000000000001</c:v>
                </c:pt>
                <c:pt idx="9">
                  <c:v>0.122</c:v>
                </c:pt>
                <c:pt idx="10">
                  <c:v>0.13700000000000001</c:v>
                </c:pt>
                <c:pt idx="11">
                  <c:v>0.16300000000000001</c:v>
                </c:pt>
                <c:pt idx="12">
                  <c:v>0.20599999999999999</c:v>
                </c:pt>
                <c:pt idx="13">
                  <c:v>0.24199999999999999</c:v>
                </c:pt>
                <c:pt idx="14">
                  <c:v>0.26100000000000001</c:v>
                </c:pt>
                <c:pt idx="15">
                  <c:v>0.28999999999999998</c:v>
                </c:pt>
                <c:pt idx="16">
                  <c:v>0.315</c:v>
                </c:pt>
                <c:pt idx="17">
                  <c:v>0.32</c:v>
                </c:pt>
                <c:pt idx="18">
                  <c:v>0.33600000000000002</c:v>
                </c:pt>
                <c:pt idx="19">
                  <c:v>0.34200000000000003</c:v>
                </c:pt>
                <c:pt idx="20">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Sheet1!$C$2:$C$21</c:f>
              <c:numCache>
                <c:formatCode>General</c:formatCode>
                <c:ptCount val="20"/>
                <c:pt idx="7">
                  <c:v>0.106</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0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6.4808265819140979E-3"/>
                  <c:y val="-2.9670332237633722E-2"/>
                </c:manualLayout>
              </c:layout>
              <c:showLegendKey val="0"/>
              <c:showVal val="1"/>
              <c:showCatName val="0"/>
              <c:showSerName val="0"/>
              <c:showPercent val="0"/>
              <c:showBubbleSize val="0"/>
              <c:extLst>
                <c:ext xmlns:c15="http://schemas.microsoft.com/office/drawing/2012/chart" uri="{CE6537A1-D6FC-4f65-9D91-7224C49458BB}">
                  <c15:layout>
                    <c:manualLayout>
                      <c:w val="9.4897243706330098E-2"/>
                      <c:h val="4.3533100591252108E-2"/>
                    </c:manualLayout>
                  </c15:layout>
                </c:ext>
                <c:ext xmlns:c16="http://schemas.microsoft.com/office/drawing/2014/chart" uri="{C3380CC4-5D6E-409C-BE32-E72D297353CC}">
                  <c16:uniqueId val="{00000000-FE08-478E-9352-CE7C88213BEA}"/>
                </c:ext>
              </c:extLst>
            </c:dLbl>
            <c:dLbl>
              <c:idx val="3"/>
              <c:layout>
                <c:manualLayout>
                  <c:x val="-6.4809541597519475E-3"/>
                  <c:y val="-1.978022149175583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E08-478E-9352-CE7C88213BE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3685</c:v>
                </c:pt>
                <c:pt idx="1">
                  <c:v>2659</c:v>
                </c:pt>
                <c:pt idx="2">
                  <c:v>2535</c:v>
                </c:pt>
                <c:pt idx="3" formatCode="#,##0">
                  <c:v>1649</c:v>
                </c:pt>
                <c:pt idx="4" formatCode="#,##0">
                  <c:v>1541</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0.25</c:v>
                </c:pt>
                <c:pt idx="1">
                  <c:v>0.45</c:v>
                </c:pt>
                <c:pt idx="2">
                  <c:v>0.08</c:v>
                </c:pt>
                <c:pt idx="3">
                  <c:v>7.0000000000000007E-2</c:v>
                </c:pt>
                <c:pt idx="4">
                  <c:v>0.11</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2</c:v>
                </c:pt>
                <c:pt idx="3">
                  <c:v>2</c:v>
                </c:pt>
                <c:pt idx="4">
                  <c:v>1</c:v>
                </c:pt>
                <c:pt idx="5">
                  <c:v>1</c:v>
                </c:pt>
                <c:pt idx="6">
                  <c:v>3</c:v>
                </c:pt>
                <c:pt idx="7">
                  <c:v>1</c:v>
                </c:pt>
                <c:pt idx="8">
                  <c:v>3</c:v>
                </c:pt>
                <c:pt idx="9">
                  <c:v>2</c:v>
                </c:pt>
                <c:pt idx="10">
                  <c:v>3</c:v>
                </c:pt>
                <c:pt idx="11">
                  <c:v>1</c:v>
                </c:pt>
                <c:pt idx="12">
                  <c:v>0</c:v>
                </c:pt>
                <c:pt idx="13">
                  <c:v>6</c:v>
                </c:pt>
                <c:pt idx="14">
                  <c:v>3</c:v>
                </c:pt>
                <c:pt idx="15">
                  <c:v>1</c:v>
                </c:pt>
                <c:pt idx="16">
                  <c:v>1</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20">
                  <c:v>0.17399999999999999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0.11899999999999999</c:v>
                </c:pt>
                <c:pt idx="1">
                  <c:v>0.14000000000000001</c:v>
                </c:pt>
                <c:pt idx="2">
                  <c:v>0.13900000000000001</c:v>
                </c:pt>
                <c:pt idx="3">
                  <c:v>0.151</c:v>
                </c:pt>
                <c:pt idx="4">
                  <c:v>0.17399999999999999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0.17599999999999999</c:v>
                </c:pt>
                <c:pt idx="1">
                  <c:v>0.24</c:v>
                </c:pt>
                <c:pt idx="2" formatCode="0.0%">
                  <c:v>0.20699999999999999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0.214</c:v>
                </c:pt>
                <c:pt idx="1">
                  <c:v>0.17799999999999999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9">
                  <c:v>0.19500000000000001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0.19400000000000001</c:v>
                </c:pt>
                <c:pt idx="1">
                  <c:v>0.14899999999999999</c:v>
                </c:pt>
                <c:pt idx="2">
                  <c:v>0.185</c:v>
                </c:pt>
                <c:pt idx="3">
                  <c:v>0.17699999999999999</c:v>
                </c:pt>
                <c:pt idx="4">
                  <c:v>0.19500000000000001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0.22</c:v>
                </c:pt>
                <c:pt idx="1">
                  <c:v>0.17299999999999999</c:v>
                </c:pt>
                <c:pt idx="2" formatCode="0.0%">
                  <c:v>0.17499999999999999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Voorhees township</c:v>
                </c:pt>
                <c:pt idx="1">
                  <c:v>Woodlynne borough</c:v>
                </c:pt>
                <c:pt idx="2">
                  <c:v>Bellmawr borough</c:v>
                </c:pt>
                <c:pt idx="3">
                  <c:v>Berlin township</c:v>
                </c:pt>
                <c:pt idx="4">
                  <c:v>Cherry Hill township</c:v>
                </c:pt>
                <c:pt idx="5">
                  <c:v>Pennsauken township</c:v>
                </c:pt>
                <c:pt idx="6">
                  <c:v>Camden City</c:v>
                </c:pt>
                <c:pt idx="7">
                  <c:v>Lindenwold borough</c:v>
                </c:pt>
                <c:pt idx="8">
                  <c:v>Brooklawn borough</c:v>
                </c:pt>
                <c:pt idx="9">
                  <c:v>Hi-Nella borough</c:v>
                </c:pt>
              </c:strCache>
            </c:strRef>
          </c:cat>
          <c:val>
            <c:numRef>
              <c:f>Sheet1!$B$2:$B$11</c:f>
              <c:numCache>
                <c:formatCode>0.00%</c:formatCode>
                <c:ptCount val="10"/>
                <c:pt idx="0">
                  <c:v>0.22500000000000001</c:v>
                </c:pt>
                <c:pt idx="1">
                  <c:v>0.191</c:v>
                </c:pt>
                <c:pt idx="2">
                  <c:v>0.18</c:v>
                </c:pt>
                <c:pt idx="3">
                  <c:v>0.17599999999999999</c:v>
                </c:pt>
                <c:pt idx="4">
                  <c:v>0.17299999999999999</c:v>
                </c:pt>
                <c:pt idx="5">
                  <c:v>0.156</c:v>
                </c:pt>
                <c:pt idx="6">
                  <c:v>0.14000000000000001</c:v>
                </c:pt>
                <c:pt idx="7">
                  <c:v>0.13900000000000001</c:v>
                </c:pt>
                <c:pt idx="8">
                  <c:v>0.108</c:v>
                </c:pt>
                <c:pt idx="9">
                  <c:v>8.5999999999999993E-2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Camden county avg 11%</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Voorhees township</c:v>
                </c:pt>
                <c:pt idx="1">
                  <c:v>Woodlynne borough</c:v>
                </c:pt>
                <c:pt idx="2">
                  <c:v>Bellmawr borough</c:v>
                </c:pt>
                <c:pt idx="3">
                  <c:v>Berlin township</c:v>
                </c:pt>
                <c:pt idx="4">
                  <c:v>Cherry Hill township</c:v>
                </c:pt>
                <c:pt idx="5">
                  <c:v>Pennsauken township</c:v>
                </c:pt>
                <c:pt idx="6">
                  <c:v>Camden City</c:v>
                </c:pt>
                <c:pt idx="7">
                  <c:v>Lindenwold borough</c:v>
                </c:pt>
                <c:pt idx="8">
                  <c:v>Brooklawn borough</c:v>
                </c:pt>
                <c:pt idx="9">
                  <c:v>Hi-Nella borough</c:v>
                </c:pt>
              </c:strCache>
            </c:strRef>
          </c:cat>
          <c:val>
            <c:numRef>
              <c:f>Sheet1!$C$2:$C$11</c:f>
              <c:numCache>
                <c:formatCode>0%</c:formatCode>
                <c:ptCount val="10"/>
                <c:pt idx="0">
                  <c:v>0.11</c:v>
                </c:pt>
                <c:pt idx="1">
                  <c:v>0.11</c:v>
                </c:pt>
                <c:pt idx="2">
                  <c:v>0.11</c:v>
                </c:pt>
                <c:pt idx="3">
                  <c:v>0.11</c:v>
                </c:pt>
                <c:pt idx="4">
                  <c:v>0.11</c:v>
                </c:pt>
                <c:pt idx="5">
                  <c:v>0.11</c:v>
                </c:pt>
                <c:pt idx="6">
                  <c:v>0.11</c:v>
                </c:pt>
                <c:pt idx="7">
                  <c:v>0.11</c:v>
                </c:pt>
                <c:pt idx="8">
                  <c:v>0.11</c:v>
                </c:pt>
                <c:pt idx="9">
                  <c:v>0.11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033757381889764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0.113</c:v>
                </c:pt>
                <c:pt idx="1">
                  <c:v>0.28100000000000003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5" formatCode="0">
                  <c:v>15638</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5">
                  <c:v>14788</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8">
                  <c:v>418</c:v>
                </c:pt>
                <c:pt idx="9">
                  <c:v>459</c:v>
                </c:pt>
                <c:pt idx="10">
                  <c:v>509</c:v>
                </c:pt>
                <c:pt idx="11">
                  <c:v>715</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12">
                  <c:v>740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25739680267239"/>
          <c:y val="0.11491989464287575"/>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0.79900000000000004</c:v>
                </c:pt>
                <c:pt idx="1">
                  <c:v>0.78200000000000003</c:v>
                </c:pt>
                <c:pt idx="2">
                  <c:v>0.79100000000000004</c:v>
                </c:pt>
                <c:pt idx="3">
                  <c:v>0.78400000000000003</c:v>
                </c:pt>
                <c:pt idx="4">
                  <c:v>0.81399999999999995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0.51092</cdr:x>
      <cdr:y>0.78561</cdr:y>
    </cdr:from>
    <cdr:to>
      <cdr:x>0.66512</cdr:x>
      <cdr:y>0.82451</cdr:y>
    </cdr:to>
    <cdr:sp macro="" textlink="">
      <cdr:nvSpPr>
        <cdr:cNvPr id="2" name="TextBox 5"/>
        <cdr:cNvSpPr txBox="1"/>
      </cdr:nvSpPr>
      <cdr:spPr>
        <a:xfrm xmlns:a="http://schemas.openxmlformats.org/drawingml/2006/main">
          <a:off x="3104535" y="4662320"/>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camdenresourcenet.org/"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smtClean="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Tavistock</a:t>
            </a:r>
            <a:r>
              <a:rPr lang="en-US" sz="1200" kern="1200" dirty="0" smtClean="0">
                <a:solidFill>
                  <a:schemeClr val="tx1"/>
                </a:solidFill>
                <a:effectLst/>
                <a:latin typeface="+mn-lt"/>
                <a:ea typeface="+mn-ea"/>
                <a:cs typeface="+mn-cs"/>
              </a:rPr>
              <a:t> has the lowest proportion of residents who speak English-only, while Pine Valley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Camden City and Cherry</a:t>
            </a:r>
            <a:r>
              <a:rPr lang="en-US" sz="1200" kern="1200" baseline="0" dirty="0" smtClean="0">
                <a:solidFill>
                  <a:schemeClr val="tx1"/>
                </a:solidFill>
                <a:effectLst/>
                <a:latin typeface="+mn-lt"/>
                <a:ea typeface="+mn-ea"/>
                <a:cs typeface="+mn-cs"/>
              </a:rPr>
              <a:t> Hill </a:t>
            </a:r>
            <a:r>
              <a:rPr lang="en-US" sz="1200" kern="1200" dirty="0" smtClean="0">
                <a:solidFill>
                  <a:schemeClr val="tx1"/>
                </a:solidFill>
                <a:effectLst/>
                <a:latin typeface="+mn-lt"/>
                <a:ea typeface="+mn-ea"/>
                <a:cs typeface="+mn-cs"/>
              </a:rPr>
              <a:t>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4600</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542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a:t>
            </a:r>
            <a:r>
              <a:rPr lang="en-US" sz="1200" kern="1200" dirty="0" smtClean="0">
                <a:solidFill>
                  <a:schemeClr val="tx1"/>
                </a:solidFill>
                <a:effectLst/>
                <a:latin typeface="+mn-lt"/>
                <a:ea typeface="+mn-ea"/>
                <a:cs typeface="+mn-cs"/>
              </a:rPr>
              <a:t>higher </a:t>
            </a:r>
            <a:r>
              <a:rPr lang="en-US" sz="1200" kern="1200" dirty="0" smtClean="0">
                <a:solidFill>
                  <a:schemeClr val="tx1"/>
                </a:solidFill>
                <a:effectLst/>
                <a:latin typeface="+mn-lt"/>
                <a:ea typeface="+mn-ea"/>
                <a:cs typeface="+mn-cs"/>
              </a:rPr>
              <a:t>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tended to decrease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Camden City and </a:t>
            </a:r>
            <a:r>
              <a:rPr lang="en-US" sz="1200" kern="1200" dirty="0" err="1" smtClean="0">
                <a:solidFill>
                  <a:schemeClr val="tx1"/>
                </a:solidFill>
                <a:effectLst/>
                <a:latin typeface="+mn-lt"/>
                <a:ea typeface="+mn-ea"/>
                <a:cs typeface="+mn-cs"/>
              </a:rPr>
              <a:t>Woodlynne</a:t>
            </a:r>
            <a:r>
              <a:rPr lang="en-US" sz="1200" kern="1200" dirty="0" smtClean="0">
                <a:solidFill>
                  <a:schemeClr val="tx1"/>
                </a:solidFill>
                <a:effectLst/>
                <a:latin typeface="+mn-lt"/>
                <a:ea typeface="+mn-ea"/>
                <a:cs typeface="+mn-cs"/>
              </a:rPr>
              <a:t>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least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increased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Camden City</a:t>
            </a:r>
            <a:r>
              <a:rPr lang="en-US" sz="1200" kern="1200" baseline="0" dirty="0" smtClean="0">
                <a:solidFill>
                  <a:schemeClr val="tx1"/>
                </a:solidFill>
                <a:effectLst/>
                <a:latin typeface="+mn-lt"/>
                <a:ea typeface="+mn-ea"/>
                <a:cs typeface="+mn-cs"/>
              </a:rPr>
              <a:t> and Lindenwold </a:t>
            </a:r>
            <a:r>
              <a:rPr lang="en-US" sz="1200" kern="1200" dirty="0" smtClean="0">
                <a:solidFill>
                  <a:schemeClr val="tx1"/>
                </a:solidFill>
                <a:effectLst/>
                <a:latin typeface="+mn-lt"/>
                <a:ea typeface="+mn-ea"/>
                <a:cs typeface="+mn-cs"/>
              </a:rPr>
              <a:t>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similar to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a:t>
            </a:r>
            <a:r>
              <a:rPr lang="en-US" sz="1200" kern="1200" baseline="0" dirty="0" smtClean="0">
                <a:solidFill>
                  <a:schemeClr val="tx1"/>
                </a:solidFill>
                <a:effectLst/>
                <a:latin typeface="+mn-lt"/>
                <a:ea typeface="+mn-ea"/>
                <a:cs typeface="+mn-cs"/>
              </a:rPr>
              <a:t> mostly steady </a:t>
            </a:r>
            <a:r>
              <a:rPr lang="en-US" sz="1200" kern="1200" dirty="0" smtClean="0">
                <a:solidFill>
                  <a:schemeClr val="tx1"/>
                </a:solidFill>
                <a:effectLst/>
                <a:latin typeface="+mn-lt"/>
                <a:ea typeface="+mn-ea"/>
                <a:cs typeface="+mn-cs"/>
              </a:rPr>
              <a:t>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a:t>
            </a:r>
            <a:r>
              <a:rPr lang="en-US" sz="1200" kern="1200" baseline="0" dirty="0" smtClean="0">
                <a:solidFill>
                  <a:schemeClr val="tx1"/>
                </a:solidFill>
                <a:effectLst/>
                <a:latin typeface="+mn-lt"/>
                <a:ea typeface="+mn-ea"/>
                <a:cs typeface="+mn-cs"/>
              </a:rPr>
              <a:t> than</a:t>
            </a:r>
            <a:r>
              <a:rPr lang="en-US" sz="1200" kern="1200" dirty="0" smtClean="0">
                <a:solidFill>
                  <a:schemeClr val="tx1"/>
                </a:solidFill>
                <a:effectLst/>
                <a:latin typeface="+mn-lt"/>
                <a:ea typeface="+mn-ea"/>
                <a:cs typeface="+mn-cs"/>
              </a:rPr>
              <a:t> the state average and is lower than the U.S.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vary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middling</a:t>
            </a:r>
            <a:r>
              <a:rPr lang="en-US" sz="1200" kern="1200" baseline="0" dirty="0" smtClean="0">
                <a:solidFill>
                  <a:schemeClr val="tx1"/>
                </a:solidFill>
                <a:effectLst/>
                <a:latin typeface="+mn-lt"/>
                <a:ea typeface="+mn-ea"/>
                <a:cs typeface="+mn-cs"/>
              </a:rPr>
              <a:t> for </a:t>
            </a:r>
            <a:r>
              <a:rPr lang="en-US" sz="1200" kern="1200" dirty="0" smtClean="0">
                <a:solidFill>
                  <a:schemeClr val="tx1"/>
                </a:solidFill>
                <a:effectLst/>
                <a:latin typeface="+mn-lt"/>
                <a:ea typeface="+mn-ea"/>
                <a:cs typeface="+mn-cs"/>
              </a:rPr>
              <a:t>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higher than expected for infant</a:t>
            </a:r>
            <a:r>
              <a:rPr lang="en-US" sz="1200" kern="1200" baseline="0" dirty="0" smtClean="0">
                <a:solidFill>
                  <a:schemeClr val="tx1"/>
                </a:solidFill>
                <a:effectLst/>
                <a:latin typeface="+mn-lt"/>
                <a:ea typeface="+mn-ea"/>
                <a:cs typeface="+mn-cs"/>
              </a:rPr>
              <a:t> and toddler childcare and lower than expected for </a:t>
            </a:r>
            <a:r>
              <a:rPr lang="en-US" sz="1200" kern="1200" baseline="0" dirty="0" err="1" smtClean="0">
                <a:solidFill>
                  <a:schemeClr val="tx1"/>
                </a:solidFill>
                <a:effectLst/>
                <a:latin typeface="+mn-lt"/>
                <a:ea typeface="+mn-ea"/>
                <a:cs typeface="+mn-cs"/>
              </a:rPr>
              <a:t>PreK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childcare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Winslow</a:t>
            </a:r>
            <a:r>
              <a:rPr lang="en-US" sz="1200" kern="1200" baseline="0" dirty="0" smtClean="0">
                <a:solidFill>
                  <a:schemeClr val="tx1"/>
                </a:solidFill>
                <a:effectLst/>
                <a:latin typeface="+mn-lt"/>
                <a:ea typeface="+mn-ea"/>
                <a:cs typeface="+mn-cs"/>
              </a:rPr>
              <a:t> and </a:t>
            </a:r>
            <a:r>
              <a:rPr lang="en-US" sz="1200" kern="1200" baseline="0" dirty="0" smtClean="0">
                <a:solidFill>
                  <a:schemeClr val="tx1"/>
                </a:solidFill>
                <a:effectLst/>
                <a:latin typeface="+mn-lt"/>
                <a:ea typeface="+mn-ea"/>
                <a:cs typeface="+mn-cs"/>
              </a:rPr>
              <a:t>Voorhees </a:t>
            </a:r>
            <a:r>
              <a:rPr lang="en-US" sz="1200" kern="1200" dirty="0" smtClean="0">
                <a:solidFill>
                  <a:schemeClr val="tx1"/>
                </a:solidFill>
                <a:effectLst/>
                <a:latin typeface="+mn-lt"/>
                <a:ea typeface="+mn-ea"/>
                <a:cs typeface="+mn-cs"/>
              </a:rPr>
              <a:t>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remain steady,</a:t>
            </a:r>
            <a:r>
              <a:rPr lang="en-US" sz="1200" kern="1200" baseline="0" dirty="0" smtClean="0">
                <a:solidFill>
                  <a:schemeClr val="tx1"/>
                </a:solidFill>
                <a:effectLst/>
                <a:latin typeface="+mn-lt"/>
                <a:ea typeface="+mn-ea"/>
                <a:cs typeface="+mn-cs"/>
              </a:rPr>
              <a:t> with an increase in 2018, </a:t>
            </a:r>
            <a:r>
              <a:rPr lang="en-US" sz="1200" kern="1200" dirty="0" smtClean="0">
                <a:solidFill>
                  <a:schemeClr val="tx1"/>
                </a:solidFill>
                <a:effectLst/>
                <a:latin typeface="+mn-lt"/>
                <a:ea typeface="+mn-ea"/>
                <a:cs typeface="+mn-cs"/>
              </a:rPr>
              <a:t>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Bellmawr and Runnemede 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highest </a:t>
            </a:r>
            <a:r>
              <a:rPr lang="en-US" sz="1200" kern="1200" dirty="0" smtClean="0">
                <a:solidFill>
                  <a:schemeClr val="tx1"/>
                </a:solidFill>
                <a:effectLst/>
                <a:latin typeface="+mn-lt"/>
                <a:ea typeface="+mn-ea"/>
                <a:cs typeface="+mn-cs"/>
              </a:rPr>
              <a:t>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remain steady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varied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a:t>
            </a:r>
            <a:r>
              <a:rPr lang="en-US" sz="1200" kern="1200" baseline="0" dirty="0" smtClean="0">
                <a:solidFill>
                  <a:schemeClr val="tx1"/>
                </a:solidFill>
                <a:effectLst/>
                <a:latin typeface="+mn-lt"/>
                <a:ea typeface="+mn-ea"/>
                <a:cs typeface="+mn-cs"/>
              </a:rPr>
              <a:t> lower </a:t>
            </a:r>
            <a:r>
              <a:rPr lang="en-US" sz="1200" kern="1200" dirty="0" smtClean="0">
                <a:solidFill>
                  <a:schemeClr val="tx1"/>
                </a:solidFill>
                <a:effectLst/>
                <a:latin typeface="+mn-lt"/>
                <a:ea typeface="+mn-ea"/>
                <a:cs typeface="+mn-cs"/>
              </a:rPr>
              <a:t>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remained mostly</a:t>
            </a:r>
            <a:r>
              <a:rPr lang="en-US" sz="1200" kern="1200" baseline="0" dirty="0" smtClean="0">
                <a:solidFill>
                  <a:schemeClr val="tx1"/>
                </a:solidFill>
                <a:effectLst/>
                <a:latin typeface="+mn-lt"/>
                <a:ea typeface="+mn-ea"/>
                <a:cs typeface="+mn-cs"/>
              </a:rPr>
              <a:t> steady</a:t>
            </a:r>
            <a:r>
              <a:rPr lang="en-US" sz="1200" kern="1200" dirty="0" smtClean="0">
                <a:solidFill>
                  <a:schemeClr val="tx1"/>
                </a:solidFill>
                <a:effectLst/>
                <a:latin typeface="+mn-lt"/>
                <a:ea typeface="+mn-ea"/>
                <a:cs typeface="+mn-cs"/>
              </a:rPr>
              <a:t>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Black/African American</a:t>
            </a:r>
            <a:r>
              <a:rPr lang="en-US" sz="1200" kern="1200" baseline="0" dirty="0" smtClean="0">
                <a:solidFill>
                  <a:schemeClr val="tx1"/>
                </a:solidFill>
                <a:effectLst/>
                <a:latin typeface="+mn-lt"/>
                <a:ea typeface="+mn-ea"/>
                <a:cs typeface="+mn-cs"/>
              </a:rPr>
              <a:t> and “Other”</a:t>
            </a:r>
            <a:r>
              <a:rPr lang="en-US" sz="1200" kern="1200" dirty="0" smtClean="0">
                <a:solidFill>
                  <a:schemeClr val="tx1"/>
                </a:solidFill>
                <a:effectLst/>
                <a:latin typeface="+mn-lt"/>
                <a:ea typeface="+mn-ea"/>
                <a:cs typeface="+mn-cs"/>
              </a:rPr>
              <a:t> residents, and lower proportions of </a:t>
            </a:r>
            <a:r>
              <a:rPr lang="en-US" sz="1200" kern="1200" dirty="0" smtClean="0">
                <a:solidFill>
                  <a:schemeClr val="tx1"/>
                </a:solidFill>
                <a:effectLst/>
                <a:latin typeface="+mn-lt"/>
                <a:ea typeface="+mn-ea"/>
                <a:cs typeface="+mn-cs"/>
              </a:rPr>
              <a:t>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Asian, and Hispanic/Latino </a:t>
            </a:r>
            <a:r>
              <a:rPr lang="en-US" sz="1200" kern="1200" dirty="0" smtClean="0">
                <a:solidFill>
                  <a:schemeClr val="tx1"/>
                </a:solidFill>
                <a:effectLst/>
                <a:latin typeface="+mn-lt"/>
                <a:ea typeface="+mn-ea"/>
                <a:cs typeface="+mn-cs"/>
              </a:rPr>
              <a:t>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similar to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a:t>
            </a:r>
            <a:r>
              <a:rPr lang="en-US" sz="1200" kern="1200" baseline="0" dirty="0" smtClean="0">
                <a:solidFill>
                  <a:schemeClr val="tx1"/>
                </a:solidFill>
                <a:effectLst/>
                <a:latin typeface="+mn-lt"/>
                <a:ea typeface="+mn-ea"/>
                <a:cs typeface="+mn-cs"/>
              </a:rPr>
              <a:t> than</a:t>
            </a:r>
            <a:r>
              <a:rPr lang="en-US" sz="1200" kern="1200" dirty="0" smtClean="0">
                <a:solidFill>
                  <a:schemeClr val="tx1"/>
                </a:solidFill>
                <a:effectLst/>
                <a:latin typeface="+mn-lt"/>
                <a:ea typeface="+mn-ea"/>
                <a:cs typeface="+mn-cs"/>
              </a:rPr>
              <a:t>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higher median income to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increased slightly,</a:t>
            </a:r>
            <a:r>
              <a:rPr lang="en-US" sz="1200" kern="1200" baseline="0" dirty="0" smtClean="0">
                <a:solidFill>
                  <a:schemeClr val="tx1"/>
                </a:solidFill>
                <a:effectLst/>
                <a:latin typeface="+mn-lt"/>
                <a:ea typeface="+mn-ea"/>
                <a:cs typeface="+mn-cs"/>
              </a:rPr>
              <a:t> with a decrease in 2019, </a:t>
            </a:r>
            <a:r>
              <a:rPr lang="en-US" sz="1200" kern="1200" dirty="0" smtClean="0">
                <a:solidFill>
                  <a:schemeClr val="tx1"/>
                </a:solidFill>
                <a:effectLst/>
                <a:latin typeface="+mn-lt"/>
                <a:ea typeface="+mn-ea"/>
                <a:cs typeface="+mn-cs"/>
              </a:rPr>
              <a:t>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a:t>
            </a:r>
            <a:r>
              <a:rPr lang="en-US" sz="1200" kern="1200" dirty="0" smtClean="0">
                <a:solidFill>
                  <a:schemeClr val="tx1"/>
                </a:solidFill>
                <a:effectLst/>
                <a:latin typeface="+mn-lt"/>
                <a:ea typeface="+mn-ea"/>
                <a:cs typeface="+mn-cs"/>
              </a:rPr>
              <a:t>$6K-$14K </a:t>
            </a:r>
            <a:r>
              <a:rPr lang="en-US" sz="1200" kern="1200" dirty="0" smtClean="0">
                <a:solidFill>
                  <a:schemeClr val="tx1"/>
                </a:solidFill>
                <a:effectLst/>
                <a:latin typeface="+mn-lt"/>
                <a:ea typeface="+mn-ea"/>
                <a:cs typeface="+mn-cs"/>
              </a:rPr>
              <a:t>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vary over time, and is generally above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Hispanic/Latino residents has increased slightly. Other ethnic/racial groups appear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highest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increase 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Camden</a:t>
            </a:r>
            <a:r>
              <a:rPr lang="en-US" sz="1200" kern="1200" baseline="0" dirty="0" smtClean="0">
                <a:solidFill>
                  <a:schemeClr val="tx1"/>
                </a:solidFill>
                <a:effectLst/>
                <a:latin typeface="+mn-lt"/>
                <a:ea typeface="+mn-ea"/>
                <a:cs typeface="+mn-cs"/>
              </a:rPr>
              <a:t> City and Winslow</a:t>
            </a:r>
            <a:r>
              <a:rPr lang="en-US" sz="1200" kern="1200" dirty="0" smtClean="0">
                <a:solidFill>
                  <a:schemeClr val="tx1"/>
                </a:solidFill>
                <a:effectLst/>
                <a:latin typeface="+mn-lt"/>
                <a:ea typeface="+mn-ea"/>
                <a:cs typeface="+mn-cs"/>
              </a:rPr>
              <a:t>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assault.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3.00% change indicates an increase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a:t>
            </a:r>
            <a:r>
              <a:rPr lang="en-US" sz="1200" kern="1200" dirty="0" smtClean="0">
                <a:solidFill>
                  <a:schemeClr val="tx1"/>
                </a:solidFill>
                <a:effectLst/>
                <a:latin typeface="+mn-lt"/>
                <a:ea typeface="+mn-ea"/>
                <a:cs typeface="+mn-cs"/>
              </a:rPr>
              <a:t>16 </a:t>
            </a:r>
            <a:r>
              <a:rPr lang="en-US" sz="1200" kern="1200" dirty="0" smtClean="0">
                <a:solidFill>
                  <a:schemeClr val="tx1"/>
                </a:solidFill>
                <a:effectLst/>
                <a:latin typeface="+mn-lt"/>
                <a:ea typeface="+mn-ea"/>
                <a:cs typeface="+mn-cs"/>
              </a:rPr>
              <a:t>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-6.5%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change indicates an increasing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a:t>
            </a:r>
            <a:r>
              <a:rPr lang="en-US" sz="1200" kern="1200" dirty="0" smtClean="0">
                <a:solidFill>
                  <a:schemeClr val="tx1"/>
                </a:solidFill>
                <a:effectLst/>
                <a:latin typeface="+mn-lt"/>
                <a:ea typeface="+mn-ea"/>
                <a:cs typeface="+mn-cs"/>
              </a:rPr>
              <a:t>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a:t>
            </a:r>
            <a:r>
              <a:rPr lang="en-US" sz="1200" kern="1200" dirty="0" smtClean="0">
                <a:solidFill>
                  <a:schemeClr val="tx1"/>
                </a:solidFill>
                <a:effectLst/>
                <a:latin typeface="+mn-lt"/>
                <a:ea typeface="+mn-ea"/>
                <a:cs typeface="+mn-cs"/>
              </a:rPr>
              <a:t>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residential services, followed by supportive</a:t>
            </a:r>
            <a:r>
              <a:rPr lang="en-US" sz="1200" kern="1200" baseline="0" dirty="0" smtClean="0">
                <a:solidFill>
                  <a:schemeClr val="tx1"/>
                </a:solidFill>
                <a:effectLst/>
                <a:latin typeface="+mn-lt"/>
                <a:ea typeface="+mn-ea"/>
                <a:cs typeface="+mn-cs"/>
              </a:rPr>
              <a:t> housing.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Audubon Park is composed of mostly White residents, while a majority of </a:t>
            </a:r>
            <a:r>
              <a:rPr lang="en-US" sz="1200" kern="1200" dirty="0" err="1" smtClean="0">
                <a:solidFill>
                  <a:schemeClr val="tx1"/>
                </a:solidFill>
                <a:effectLst/>
                <a:latin typeface="+mn-lt"/>
                <a:ea typeface="+mn-ea"/>
                <a:cs typeface="+mn-cs"/>
              </a:rPr>
              <a:t>Lawnside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are Black/African American.</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Black/African</a:t>
            </a:r>
            <a:r>
              <a:rPr lang="en-US" sz="1200" kern="1200" baseline="0" dirty="0" smtClean="0">
                <a:solidFill>
                  <a:schemeClr val="tx1"/>
                </a:solidFill>
                <a:effectLst/>
                <a:latin typeface="+mn-lt"/>
                <a:ea typeface="+mn-ea"/>
                <a:cs typeface="+mn-cs"/>
              </a:rPr>
              <a:t> American </a:t>
            </a:r>
            <a:r>
              <a:rPr lang="en-US" sz="1200" kern="1200" dirty="0" smtClean="0">
                <a:solidFill>
                  <a:schemeClr val="tx1"/>
                </a:solidFill>
                <a:effectLst/>
                <a:latin typeface="+mn-lt"/>
                <a:ea typeface="+mn-ea"/>
                <a:cs typeface="+mn-cs"/>
              </a:rPr>
              <a:t>residents reported symptoms of mental health distress most frequently, followed by Hispanic, then 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lower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 followed by Hispanic/Latino then Black/African American residents. </a:t>
            </a: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http://www.camdenresourcenet.org/</a:t>
            </a: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4083100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remain mostly steady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smtClean="0">
                <a:solidFill>
                  <a:schemeClr val="tx1"/>
                </a:solidFill>
                <a:effectLst/>
                <a:latin typeface="+mn-lt"/>
                <a:ea typeface="+mn-ea"/>
                <a:cs typeface="+mn-cs"/>
              </a:rPr>
              <a:t>Voorhees </a:t>
            </a: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Woodlynne</a:t>
            </a:r>
            <a:r>
              <a:rPr lang="en-US" sz="1200" kern="1200" dirty="0" smtClean="0">
                <a:solidFill>
                  <a:schemeClr val="tx1"/>
                </a:solidFill>
                <a:effectLst/>
                <a:latin typeface="+mn-lt"/>
                <a:ea typeface="+mn-ea"/>
                <a:cs typeface="+mn-cs"/>
              </a:rPr>
              <a:t>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a:t>
            </a:r>
            <a:r>
              <a:rPr lang="en-US" sz="1200" kern="1200" baseline="0" dirty="0" smtClean="0">
                <a:solidFill>
                  <a:schemeClr val="tx1"/>
                </a:solidFill>
                <a:effectLst/>
                <a:latin typeface="+mn-lt"/>
                <a:ea typeface="+mn-ea"/>
                <a:cs typeface="+mn-cs"/>
              </a:rPr>
              <a:t> mostly steady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TextBox 4">
            <a:extLst>
              <a:ext uri="{FF2B5EF4-FFF2-40B4-BE49-F238E27FC236}">
                <a16:creationId xmlns:a16="http://schemas.microsoft.com/office/drawing/2014/main" id="{4FC3502E-998F-4187-BA0A-B415E6C52E45}"/>
              </a:ext>
            </a:extLst>
          </p:cNvPr>
          <p:cNvSpPr txBox="1"/>
          <p:nvPr userDrawn="1"/>
        </p:nvSpPr>
        <p:spPr>
          <a:xfrm>
            <a:off x="-228600" y="5638800"/>
            <a:ext cx="3454400" cy="954107"/>
          </a:xfrm>
          <a:prstGeom prst="rect">
            <a:avLst/>
          </a:prstGeom>
          <a:noFill/>
        </p:spPr>
        <p:txBody>
          <a:bodyPr wrap="square" rtlCol="0">
            <a:spAutoFit/>
          </a:bodyPr>
          <a:lstStyle/>
          <a:p>
            <a:pPr algn="ctr"/>
            <a:r>
              <a:rPr lang="en-US" sz="3200" b="0" dirty="0" smtClean="0">
                <a:solidFill>
                  <a:schemeClr val="bg1"/>
                </a:solidFill>
                <a:latin typeface="Franklin Gothic Demi" panose="020B0703020102020204" pitchFamily="34" charset="0"/>
              </a:rPr>
              <a:t>Camden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pic>
        <p:nvPicPr>
          <p:cNvPr id="6" name="Picture 5" descr="Image result for camden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762000"/>
            <a:ext cx="2286000" cy="4700270"/>
          </a:xfrm>
          <a:prstGeom prst="rect">
            <a:avLst/>
          </a:prstGeom>
          <a:noFill/>
          <a:ln>
            <a:noFill/>
          </a:ln>
        </p:spPr>
      </p:pic>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10" name="TextBox 9"/>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808574"/>
            <a:ext cx="1066800" cy="1743271"/>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52722" y="4322235"/>
            <a:ext cx="1066800" cy="1743271"/>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1099" y="359836"/>
            <a:ext cx="1066800" cy="1743271"/>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6791" y="371429"/>
            <a:ext cx="1066800" cy="1743271"/>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66280" y="2557363"/>
            <a:ext cx="1066800" cy="1743271"/>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7068" y="457494"/>
            <a:ext cx="1066800" cy="1743271"/>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mden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6348" y="391198"/>
            <a:ext cx="924172" cy="1498591"/>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42644" y="4757980"/>
            <a:ext cx="1066800" cy="1743271"/>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324" y="4703236"/>
            <a:ext cx="1066800" cy="1743271"/>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amden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12419" y="283636"/>
            <a:ext cx="1066800" cy="1743271"/>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62999" y="338675"/>
            <a:ext cx="897465" cy="1511394"/>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26851" y="266054"/>
            <a:ext cx="1066800" cy="1743271"/>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8495" y="646966"/>
            <a:ext cx="1066800" cy="1743271"/>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206" y="370365"/>
            <a:ext cx="1066800" cy="1743271"/>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38913" y="220299"/>
            <a:ext cx="1066800" cy="1743271"/>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camden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808574"/>
            <a:ext cx="1066800" cy="1743271"/>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8" name="TextBox 7"/>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7" name="TextBox 6"/>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6" name="TextBox 5"/>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mden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850" y="38784"/>
            <a:ext cx="571500" cy="952500"/>
          </a:xfrm>
          <a:prstGeom prst="rect">
            <a:avLst/>
          </a:prstGeom>
          <a:noFill/>
          <a:ln>
            <a:noFill/>
          </a:ln>
        </p:spPr>
      </p:pic>
      <p:sp>
        <p:nvSpPr>
          <p:cNvPr id="6" name="TextBox 5"/>
          <p:cNvSpPr txBox="1"/>
          <p:nvPr userDrawn="1"/>
        </p:nvSpPr>
        <p:spPr>
          <a:xfrm>
            <a:off x="584200" y="191869"/>
            <a:ext cx="1066800" cy="646331"/>
          </a:xfrm>
          <a:prstGeom prst="rect">
            <a:avLst/>
          </a:prstGeom>
          <a:noFill/>
        </p:spPr>
        <p:txBody>
          <a:bodyPr wrap="square" rtlCol="0">
            <a:spAutoFit/>
          </a:bodyPr>
          <a:lstStyle/>
          <a:p>
            <a:r>
              <a:rPr lang="en-US" b="1" dirty="0" smtClean="0"/>
              <a:t>Camden</a:t>
            </a:r>
          </a:p>
          <a:p>
            <a:r>
              <a:rPr lang="en-US" b="1" dirty="0" smtClean="0"/>
              <a:t>County</a:t>
            </a:r>
            <a:endParaRPr lang="en-US"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result for campbells field nj wikipedi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304800"/>
            <a:ext cx="12801600" cy="71628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Camden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descr="Image result for camden county nj map"/>
          <p:cNvPicPr/>
          <p:nvPr/>
        </p:nvPicPr>
        <p:blipFill>
          <a:blip r:embed="rId9">
            <a:extLst>
              <a:ext uri="{28A0092B-C50C-407E-A947-70E740481C1C}">
                <a14:useLocalDpi xmlns:a14="http://schemas.microsoft.com/office/drawing/2010/main"/>
              </a:ext>
            </a:extLst>
          </a:blip>
          <a:srcRect/>
          <a:stretch>
            <a:fillRect/>
          </a:stretch>
        </p:blipFill>
        <p:spPr bwMode="auto">
          <a:xfrm>
            <a:off x="6919192" y="4884548"/>
            <a:ext cx="917093" cy="1555336"/>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5428561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176261515"/>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123910918"/>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6805099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47132164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8606512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717316654"/>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31351479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211140690"/>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12937417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306269118"/>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amden municipalities"/>
          <p:cNvPicPr/>
          <p:nvPr/>
        </p:nvPicPr>
        <p:blipFill>
          <a:blip r:embed="rId2">
            <a:extLst>
              <a:ext uri="{28A0092B-C50C-407E-A947-70E740481C1C}">
                <a14:useLocalDpi xmlns:a14="http://schemas.microsoft.com/office/drawing/2010/main"/>
              </a:ext>
            </a:extLst>
          </a:blip>
          <a:srcRect/>
          <a:stretch>
            <a:fillRect/>
          </a:stretch>
        </p:blipFill>
        <p:spPr bwMode="auto">
          <a:xfrm>
            <a:off x="4724400" y="990600"/>
            <a:ext cx="5943600" cy="447167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813341218"/>
              </p:ext>
            </p:extLst>
          </p:nvPr>
        </p:nvGraphicFramePr>
        <p:xfrm>
          <a:off x="3276600" y="610982"/>
          <a:ext cx="86868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201546891"/>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058612850"/>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404369805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44579494"/>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153432279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739007754"/>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69983920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427396470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695388022"/>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54266276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859148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6773018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917165797"/>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42201573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79247081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267252612"/>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12014072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93824187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3210959346"/>
              </p:ext>
            </p:extLst>
          </p:nvPr>
        </p:nvGraphicFramePr>
        <p:xfrm>
          <a:off x="3201004" y="538609"/>
          <a:ext cx="63239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98968548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38918" y="5987150"/>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76918" y="6005813"/>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70245614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06412913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987335343"/>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175821992"/>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60998312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67038544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93922281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499240903"/>
              </p:ext>
            </p:extLst>
          </p:nvPr>
        </p:nvGraphicFramePr>
        <p:xfrm>
          <a:off x="3167424" y="779556"/>
          <a:ext cx="9100776"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72174447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449711311"/>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570983140"/>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76600"/>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459187103"/>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990412595"/>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50115616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97991900"/>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712305099"/>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533341272"/>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87216464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4007080785"/>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490719514"/>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33590033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89800001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354306256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237363842"/>
              </p:ext>
            </p:extLst>
          </p:nvPr>
        </p:nvGraphicFramePr>
        <p:xfrm>
          <a:off x="8534400" y="4967557"/>
          <a:ext cx="3429000" cy="1814243"/>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512870"/>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4208475369"/>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887876992"/>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53696602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421075072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425550741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921151657"/>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115314390"/>
              </p:ext>
            </p:extLst>
          </p:nvPr>
        </p:nvGraphicFramePr>
        <p:xfrm>
          <a:off x="3581400" y="615553"/>
          <a:ext cx="8158625" cy="57852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864941551"/>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16220050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51762260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974825948"/>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4138673125"/>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48169782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03337786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Camden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243977236"/>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695975590"/>
              </p:ext>
            </p:extLst>
          </p:nvPr>
        </p:nvGraphicFramePr>
        <p:xfrm>
          <a:off x="7543800" y="895345"/>
          <a:ext cx="4648199" cy="59930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21610019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25397974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4085853372"/>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26919003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7801279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32876356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73367882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0005587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20417750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9026384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C2B464-5ADB-438C-8335-18E8E1ECA0E6}"/>
              </a:ext>
            </a:extLst>
          </p:cNvPr>
          <p:cNvSpPr/>
          <p:nvPr/>
        </p:nvSpPr>
        <p:spPr>
          <a:xfrm>
            <a:off x="3429000" y="609600"/>
            <a:ext cx="4137442" cy="598932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20" dirty="0" smtClean="0">
                <a:latin typeface="Franklin Gothic Medium" panose="020B0603020102020204" pitchFamily="34" charset="0"/>
              </a:rPr>
              <a:t>Southern NJ Regional Early </a:t>
            </a:r>
            <a:r>
              <a:rPr lang="en-US" sz="1400" spc="-20" dirty="0">
                <a:latin typeface="Franklin Gothic Medium" panose="020B0603020102020204" pitchFamily="34" charset="0"/>
              </a:rPr>
              <a:t>Intervention </a:t>
            </a:r>
            <a:r>
              <a:rPr lang="en-US" sz="1400" spc="-20" dirty="0" smtClean="0">
                <a:latin typeface="Franklin Gothic Medium" panose="020B0603020102020204" pitchFamily="34" charset="0"/>
              </a:rPr>
              <a:t>Collaborative </a:t>
            </a:r>
            <a:r>
              <a:rPr lang="en-US" sz="1100" dirty="0">
                <a:solidFill>
                  <a:srgbClr val="C00000"/>
                </a:solidFill>
                <a:latin typeface="Franklin Gothic Medium" panose="020B0603020102020204" pitchFamily="34" charset="0"/>
              </a:rPr>
              <a:t>[Early Intervention]</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ARC of New Jersey Family Institute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ASAPP Healthcare </a:t>
            </a:r>
            <a:r>
              <a:rPr lang="en-US" sz="1100" dirty="0">
                <a:solidFill>
                  <a:srgbClr val="C00000"/>
                </a:solidFill>
                <a:latin typeface="Franklin Gothic Medium" panose="020B0603020102020204" pitchFamily="34" charset="0"/>
              </a:rPr>
              <a:t>[Wraparound]</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Boggs Center on Developmental Disabilities </a:t>
            </a:r>
            <a:r>
              <a:rPr lang="en-US" sz="1100" dirty="0">
                <a:solidFill>
                  <a:srgbClr val="C00000"/>
                </a:solidFill>
                <a:latin typeface="Franklin Gothic Medium" panose="020B0603020102020204" pitchFamily="34" charset="0"/>
              </a:rPr>
              <a:t>[Developmental Disabilities]</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BIANJ </a:t>
            </a:r>
            <a:r>
              <a:rPr lang="en-US" sz="1100" dirty="0">
                <a:solidFill>
                  <a:srgbClr val="C00000"/>
                </a:solidFill>
                <a:latin typeface="Franklin Gothic Medium" panose="020B0603020102020204" pitchFamily="34" charset="0"/>
              </a:rPr>
              <a:t>[Brain Injuries]</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Camden County Partnership for Children </a:t>
            </a:r>
            <a:r>
              <a:rPr lang="en-US" sz="1100" dirty="0">
                <a:solidFill>
                  <a:srgbClr val="C00000"/>
                </a:solidFill>
                <a:latin typeface="Franklin Gothic Medium" panose="020B0603020102020204" pitchFamily="34" charset="0"/>
              </a:rPr>
              <a:t>[Mental, Emotional and Behavioral Health]</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Camden Healthy Star </a:t>
            </a:r>
            <a:r>
              <a:rPr lang="en-US" sz="1100" dirty="0">
                <a:solidFill>
                  <a:srgbClr val="C00000"/>
                </a:solidFill>
                <a:latin typeface="Franklin Gothic Medium" panose="020B0603020102020204" pitchFamily="34" charset="0"/>
              </a:rPr>
              <a:t>[Maternal Services]</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Empower U </a:t>
            </a:r>
            <a:r>
              <a:rPr lang="en-US" sz="1100" dirty="0">
                <a:solidFill>
                  <a:srgbClr val="C00000"/>
                </a:solidFill>
                <a:latin typeface="Franklin Gothic Medium" panose="020B0603020102020204" pitchFamily="34" charset="0"/>
              </a:rPr>
              <a:t>[Therapeutic Programming]</a:t>
            </a:r>
          </a:p>
          <a:p>
            <a:endParaRPr lang="en-US" sz="1400" spc="-20" dirty="0">
              <a:latin typeface="Franklin Gothic Medium" panose="020B0603020102020204" pitchFamily="34" charset="0"/>
            </a:endParaRPr>
          </a:p>
          <a:p>
            <a:r>
              <a:rPr lang="en-US" sz="1400" spc="-20" dirty="0" smtClean="0">
                <a:solidFill>
                  <a:prstClr val="black"/>
                </a:solidFill>
                <a:latin typeface="Franklin Gothic Medium" panose="020B0603020102020204" pitchFamily="34" charset="0"/>
              </a:rPr>
              <a:t>Hispanic </a:t>
            </a:r>
            <a:r>
              <a:rPr lang="en-US" sz="1400" spc="-20" dirty="0">
                <a:solidFill>
                  <a:prstClr val="black"/>
                </a:solidFill>
                <a:latin typeface="Franklin Gothic Medium" panose="020B0603020102020204" pitchFamily="34" charset="0"/>
              </a:rPr>
              <a:t>Family Center of Southern NJ </a:t>
            </a:r>
            <a:r>
              <a:rPr lang="en-US" sz="1100" dirty="0">
                <a:solidFill>
                  <a:srgbClr val="C00000"/>
                </a:solidFill>
                <a:latin typeface="Franklin Gothic Medium" panose="020B0603020102020204" pitchFamily="34" charset="0"/>
              </a:rPr>
              <a:t>[Human Services]</a:t>
            </a:r>
          </a:p>
          <a:p>
            <a:endParaRPr lang="en-US" sz="1100" dirty="0">
              <a:solidFill>
                <a:srgbClr val="C00000"/>
              </a:solidFill>
              <a:latin typeface="Franklin Gothic Medium" panose="020B0603020102020204" pitchFamily="34" charset="0"/>
            </a:endParaRPr>
          </a:p>
          <a:p>
            <a:r>
              <a:rPr lang="en-US" sz="1400" spc="-20" dirty="0">
                <a:solidFill>
                  <a:prstClr val="black"/>
                </a:solidFill>
                <a:latin typeface="Franklin Gothic Medium" panose="020B0603020102020204" pitchFamily="34" charset="0"/>
              </a:rPr>
              <a:t>Jewish Abilities Alliance of the Jewish Federation of Southern NJ </a:t>
            </a:r>
            <a:r>
              <a:rPr lang="en-US" sz="1100" dirty="0">
                <a:solidFill>
                  <a:srgbClr val="C00000"/>
                </a:solidFill>
                <a:latin typeface="Franklin Gothic Medium" panose="020B0603020102020204" pitchFamily="34" charset="0"/>
              </a:rPr>
              <a:t>[Special Needs]</a:t>
            </a:r>
          </a:p>
          <a:p>
            <a:endParaRPr lang="en-US" sz="1100" dirty="0">
              <a:solidFill>
                <a:srgbClr val="C00000"/>
              </a:solidFill>
              <a:latin typeface="Franklin Gothic Medium" panose="020B0603020102020204" pitchFamily="34" charset="0"/>
            </a:endParaRPr>
          </a:p>
          <a:p>
            <a:r>
              <a:rPr lang="en-US" sz="1400" spc="-20" dirty="0">
                <a:solidFill>
                  <a:prstClr val="black"/>
                </a:solidFill>
                <a:latin typeface="Franklin Gothic Medium" panose="020B0603020102020204" pitchFamily="34" charset="0"/>
              </a:rPr>
              <a:t>NJ Center for Tourette Syndrome and Associated Disorders, Inc. </a:t>
            </a:r>
            <a:r>
              <a:rPr lang="en-US" sz="1100" dirty="0">
                <a:solidFill>
                  <a:srgbClr val="C00000"/>
                </a:solidFill>
                <a:latin typeface="Franklin Gothic Medium" panose="020B0603020102020204" pitchFamily="34" charset="0"/>
              </a:rPr>
              <a:t>[Tourette Syndrome</a:t>
            </a:r>
            <a:r>
              <a:rPr lang="en-US" sz="1100" dirty="0" smtClean="0">
                <a:solidFill>
                  <a:srgbClr val="C00000"/>
                </a:solidFill>
                <a:latin typeface="Franklin Gothic Medium" panose="020B0603020102020204" pitchFamily="34" charset="0"/>
              </a:rPr>
              <a:t>]</a:t>
            </a:r>
          </a:p>
          <a:p>
            <a:endParaRPr lang="en-US" sz="1400" dirty="0">
              <a:solidFill>
                <a:srgbClr val="C00000"/>
              </a:solidFill>
              <a:latin typeface="Franklin Gothic Medium" panose="020B0603020102020204" pitchFamily="34" charset="0"/>
            </a:endParaRPr>
          </a:p>
          <a:p>
            <a:pPr lvl="0"/>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p:txBody>
      </p:sp>
      <p:sp>
        <p:nvSpPr>
          <p:cNvPr id="5" name="Rectangle 4">
            <a:extLst>
              <a:ext uri="{FF2B5EF4-FFF2-40B4-BE49-F238E27FC236}">
                <a16:creationId xmlns:a16="http://schemas.microsoft.com/office/drawing/2014/main" id="{A95714E3-0FC6-4954-AEE6-08E9B9E49157}"/>
              </a:ext>
            </a:extLst>
          </p:cNvPr>
          <p:cNvSpPr/>
          <p:nvPr/>
        </p:nvSpPr>
        <p:spPr>
          <a:xfrm>
            <a:off x="8153400" y="609600"/>
            <a:ext cx="3886200" cy="557784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South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Volunteer Lawyers for </a:t>
            </a:r>
            <a:r>
              <a:rPr lang="en-US" sz="1400" spc="-20" dirty="0" smtClean="0">
                <a:latin typeface="Franklin Gothic Medium" panose="020B0603020102020204" pitchFamily="34" charset="0"/>
              </a:rPr>
              <a:t>Justice</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a:t>
            </a:r>
          </a:p>
          <a:p>
            <a:r>
              <a:rPr lang="en-US" sz="1400" spc="-20" dirty="0">
                <a:latin typeface="Franklin Gothic Medium" panose="020B0603020102020204" pitchFamily="34" charset="0"/>
              </a:rPr>
              <a:t>  Disability Rights </a:t>
            </a:r>
            <a:r>
              <a:rPr lang="en-US" sz="1400" spc="-20" dirty="0" smtClean="0">
                <a:latin typeface="Franklin Gothic Medium" panose="020B0603020102020204" pitchFamily="34" charset="0"/>
              </a:rPr>
              <a:t>NJ</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SPAN Parent Advocacy </a:t>
            </a:r>
            <a:r>
              <a:rPr lang="en-US" sz="1400" spc="-20" dirty="0" smtClean="0">
                <a:latin typeface="Franklin Gothic Medium" panose="020B0603020102020204" pitchFamily="34" charset="0"/>
              </a:rPr>
              <a:t>Network</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endParaRPr lang="en-US" sz="1100" dirty="0" smtClean="0">
              <a:latin typeface="Franklin Gothic Medium" panose="020B0603020102020204" pitchFamily="34" charset="0"/>
            </a:endParaRPr>
          </a:p>
          <a:p>
            <a:endParaRPr lang="en-US" sz="110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a:t>
            </a:r>
            <a:r>
              <a:rPr lang="en-US" sz="1400" spc="-20" dirty="0" smtClean="0">
                <a:latin typeface="Franklin Gothic Medium" panose="020B0603020102020204" pitchFamily="34" charset="0"/>
              </a:rPr>
              <a:t>Legal </a:t>
            </a:r>
            <a:r>
              <a:rPr lang="en-US" sz="1400" spc="-20" smtClean="0">
                <a:latin typeface="Franklin Gothic Medium" panose="020B0603020102020204" pitchFamily="34" charset="0"/>
              </a:rPr>
              <a:t>Assistance Program</a:t>
            </a:r>
            <a:endParaRPr lang="en-US" sz="1400" spc="-20" dirty="0" smtClean="0">
              <a:latin typeface="Franklin Gothic Medium" panose="020B0603020102020204" pitchFamily="34" charset="0"/>
            </a:endParaRP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a:t>
            </a:r>
            <a:r>
              <a:rPr lang="en-US" sz="1400" spc="-20" dirty="0" smtClean="0">
                <a:latin typeface="Franklin Gothic Medium" panose="020B0603020102020204" pitchFamily="34" charset="0"/>
              </a:rPr>
              <a:t>NY</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127857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Camden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532023889"/>
              </p:ext>
            </p:extLst>
          </p:nvPr>
        </p:nvGraphicFramePr>
        <p:xfrm>
          <a:off x="3214943" y="734876"/>
          <a:ext cx="3944287" cy="6025559"/>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64476">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80989">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54679">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54679">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3456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54679">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91148">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80989">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54679">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54679">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169012160"/>
              </p:ext>
            </p:extLst>
          </p:nvPr>
        </p:nvGraphicFramePr>
        <p:xfrm>
          <a:off x="7104100" y="1054234"/>
          <a:ext cx="5087900" cy="58037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f5803234373a9cea30ae&quot;,&quot;SmartGridHorizontal&quot;:0,&quot;LinkedExcelSources&quot;:{&quot;5fe23fb73839382b0c757267&quot;:&quot;{{Desktop}}\\Workbooks (Engage Attached)\\Camden_County_1-29-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22108</TotalTime>
  <Words>9727</Words>
  <Application>Microsoft Office PowerPoint</Application>
  <PresentationFormat>Widescreen</PresentationFormat>
  <Paragraphs>885</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1448</cp:revision>
  <dcterms:created xsi:type="dcterms:W3CDTF">2006-08-16T00:00:00Z</dcterms:created>
  <dcterms:modified xsi:type="dcterms:W3CDTF">2021-02-15T22:28:16Z</dcterms:modified>
</cp:coreProperties>
</file>