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84045" autoAdjust="0"/>
  </p:normalViewPr>
  <p:slideViewPr>
    <p:cSldViewPr>
      <p:cViewPr varScale="1">
        <p:scale>
          <a:sx n="76" d="100"/>
          <a:sy n="76" d="100"/>
        </p:scale>
        <p:origin x="1008" y="86"/>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Camden_County_11.08.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Camden_County_11.08.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Overview'!$A$11,'0. Overview'!$A$30,'0. Overview'!$A$50,'0. Overview'!$A$73,'0. Overview'!$A$104,'0. Overview'!$A$124,'0. Overview'!$A$143,'0. Overview'!$A$158,'0. Overview'!$A$188,'0. Overview'!$A$205)</c:f>
              <c:strCache>
                <c:ptCount val="10"/>
                <c:pt idx="0">
                  <c:v>Burlington</c:v>
                </c:pt>
                <c:pt idx="1">
                  <c:v>Burlington</c:v>
                </c:pt>
                <c:pt idx="2">
                  <c:v>Burlington</c:v>
                </c:pt>
                <c:pt idx="3">
                  <c:v>Burlington</c:v>
                </c:pt>
                <c:pt idx="4">
                  <c:v>Burlington</c:v>
                </c:pt>
                <c:pt idx="5">
                  <c:v>Burlington</c:v>
                </c:pt>
                <c:pt idx="6">
                  <c:v>Burlington</c:v>
                </c:pt>
                <c:pt idx="7">
                  <c:v>Burlington</c:v>
                </c:pt>
                <c:pt idx="8">
                  <c:v>Burlington</c:v>
                </c:pt>
                <c:pt idx="9">
                  <c:v>Burlington</c:v>
                </c:pt>
              </c:strCache>
            </c:strRef>
          </c:cat>
          <c:val>
            <c:numRef>
              <c:f>('0. Overview'!$C$11,'0. Overview'!$C$30,'0. Overview'!$C$50,'0. Overview'!$C$73,'0. Overview'!$C$104,'0. Overview'!$C$124,'0. Overview'!$C$143,'0. Overview'!$C$158,'0. Overview'!$C$188,'0. Overview'!$C$205)</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698D-411F-BC44-BD84A8B8537C}"/>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Overview'!$A$11,'0. Overview'!$A$30,'0. Overview'!$A$50,'0. Overview'!$A$73,'0. Overview'!$A$104,'0. Overview'!$A$124,'0. Overview'!$A$143,'0. Overview'!$A$158,'0. Overview'!$A$188,'0. Overview'!$A$205)</c:f>
              <c:strCache>
                <c:ptCount val="10"/>
                <c:pt idx="0">
                  <c:v>Burlington</c:v>
                </c:pt>
                <c:pt idx="1">
                  <c:v>Burlington</c:v>
                </c:pt>
                <c:pt idx="2">
                  <c:v>Burlington</c:v>
                </c:pt>
                <c:pt idx="3">
                  <c:v>Burlington</c:v>
                </c:pt>
                <c:pt idx="4">
                  <c:v>Burlington</c:v>
                </c:pt>
                <c:pt idx="5">
                  <c:v>Burlington</c:v>
                </c:pt>
                <c:pt idx="6">
                  <c:v>Burlington</c:v>
                </c:pt>
                <c:pt idx="7">
                  <c:v>Burlington</c:v>
                </c:pt>
                <c:pt idx="8">
                  <c:v>Burlington</c:v>
                </c:pt>
                <c:pt idx="9">
                  <c:v>Burlington</c:v>
                </c:pt>
              </c:strCache>
            </c:strRef>
          </c:cat>
          <c:val>
            <c:numRef>
              <c:f>('0. Overview'!$D$11,'0. Overview'!$D$30,'0. Overview'!$D$50,'0. Overview'!$D$73,'0. Overview'!$D$104,'0. Overview'!$D$124,'0. Overview'!$D$143,'0. Overview'!$D$158,'0. Overview'!$D$188,'0. Overview'!$D$205)</c:f>
              <c:numCache>
                <c:formatCode>General</c:formatCode>
                <c:ptCount val="10"/>
                <c:pt idx="0">
                  <c:v>12.875</c:v>
                </c:pt>
                <c:pt idx="1">
                  <c:v>15.875</c:v>
                </c:pt>
                <c:pt idx="2">
                  <c:v>17.875</c:v>
                </c:pt>
                <c:pt idx="3">
                  <c:v>16.875</c:v>
                </c:pt>
                <c:pt idx="4">
                  <c:v>7.875</c:v>
                </c:pt>
                <c:pt idx="5">
                  <c:v>9.875</c:v>
                </c:pt>
                <c:pt idx="6">
                  <c:v>12.875</c:v>
                </c:pt>
                <c:pt idx="7">
                  <c:v>19.875</c:v>
                </c:pt>
                <c:pt idx="8">
                  <c:v>9.875</c:v>
                </c:pt>
                <c:pt idx="9">
                  <c:v>16.875</c:v>
                </c:pt>
              </c:numCache>
            </c:numRef>
          </c:val>
          <c:extLst>
            <c:ext xmlns:c16="http://schemas.microsoft.com/office/drawing/2014/chart" uri="{C3380CC4-5D6E-409C-BE32-E72D297353CC}">
              <c16:uniqueId val="{00000001-698D-411F-BC44-BD84A8B8537C}"/>
            </c:ext>
          </c:extLst>
        </c:ser>
        <c:ser>
          <c:idx val="3"/>
          <c:order val="2"/>
          <c:spPr>
            <a:solidFill>
              <a:schemeClr val="bg1">
                <a:lumMod val="65000"/>
              </a:schemeClr>
            </a:solidFill>
            <a:ln>
              <a:solidFill>
                <a:schemeClr val="tx1">
                  <a:lumMod val="95000"/>
                  <a:lumOff val="5000"/>
                </a:schemeClr>
              </a:solidFill>
            </a:ln>
            <a:effectLst/>
          </c:spPr>
          <c:invertIfNegative val="0"/>
          <c:cat>
            <c:strRef>
              <c:f>('0. Overview'!$A$11,'0. Overview'!$A$30,'0. Overview'!$A$50,'0. Overview'!$A$73,'0. Overview'!$A$104,'0. Overview'!$A$124,'0. Overview'!$A$143,'0. Overview'!$A$158,'0. Overview'!$A$188,'0. Overview'!$A$205)</c:f>
              <c:strCache>
                <c:ptCount val="10"/>
                <c:pt idx="0">
                  <c:v>Burlington</c:v>
                </c:pt>
                <c:pt idx="1">
                  <c:v>Burlington</c:v>
                </c:pt>
                <c:pt idx="2">
                  <c:v>Burlington</c:v>
                </c:pt>
                <c:pt idx="3">
                  <c:v>Burlington</c:v>
                </c:pt>
                <c:pt idx="4">
                  <c:v>Burlington</c:v>
                </c:pt>
                <c:pt idx="5">
                  <c:v>Burlington</c:v>
                </c:pt>
                <c:pt idx="6">
                  <c:v>Burlington</c:v>
                </c:pt>
                <c:pt idx="7">
                  <c:v>Burlington</c:v>
                </c:pt>
                <c:pt idx="8">
                  <c:v>Burlington</c:v>
                </c:pt>
                <c:pt idx="9">
                  <c:v>Burlington</c:v>
                </c:pt>
              </c:strCache>
            </c:strRef>
          </c:cat>
          <c:val>
            <c:numRef>
              <c:f>('0. Overview'!$E$11,'0. Overview'!$E$30,'0. Overview'!$E$50,'0. Overview'!$E$73,'0. Overview'!$E$104,'0. Overview'!$E$124,'0. Overview'!$E$143,'0. Overview'!$E$158,'0. Overview'!$E$188,'0. Overview'!$E$205)</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698D-411F-BC44-BD84A8B8537C}"/>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0.79900000000000004</c:v>
                </c:pt>
                <c:pt idx="1">
                  <c:v>0.78200000000000003</c:v>
                </c:pt>
                <c:pt idx="2">
                  <c:v>0.79100000000000004</c:v>
                </c:pt>
                <c:pt idx="3">
                  <c:v>0.78400000000000003</c:v>
                </c:pt>
                <c:pt idx="4">
                  <c:v>0.81399999999999995</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11">
                  <c:v>0.81399999999999995</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9">
                  <c:v>77967</c:v>
                </c:pt>
                <c:pt idx="10">
                  <c:v>91220</c:v>
                </c:pt>
                <c:pt idx="11">
                  <c:v>102167</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2">
                  <c:v>113661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36314</c:v>
                </c:pt>
                <c:pt idx="1">
                  <c:v>38497</c:v>
                </c:pt>
                <c:pt idx="2">
                  <c:v>38850</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Camden City</c:v>
                </c:pt>
                <c:pt idx="1">
                  <c:v>Cherry Hill township</c:v>
                </c:pt>
                <c:pt idx="2">
                  <c:v>Gloucester twsp</c:v>
                </c:pt>
                <c:pt idx="3">
                  <c:v>Winslow township</c:v>
                </c:pt>
                <c:pt idx="4">
                  <c:v>Pennsauken township</c:v>
                </c:pt>
                <c:pt idx="5">
                  <c:v>Voorhees township</c:v>
                </c:pt>
                <c:pt idx="6">
                  <c:v>Lindenwold borough</c:v>
                </c:pt>
                <c:pt idx="7">
                  <c:v>Haddonfield borough</c:v>
                </c:pt>
                <c:pt idx="8">
                  <c:v>Gloucester city</c:v>
                </c:pt>
                <c:pt idx="9">
                  <c:v>Haddon twsp</c:v>
                </c:pt>
                <c:pt idx="10">
                  <c:v>Collingswood borough</c:v>
                </c:pt>
                <c:pt idx="11">
                  <c:v>Pine Hill borough</c:v>
                </c:pt>
                <c:pt idx="12">
                  <c:v>Bellmawr borough</c:v>
                </c:pt>
                <c:pt idx="13">
                  <c:v>Waterford township</c:v>
                </c:pt>
                <c:pt idx="14">
                  <c:v>Berlin borough</c:v>
                </c:pt>
                <c:pt idx="15">
                  <c:v>Audubon borough</c:v>
                </c:pt>
                <c:pt idx="16">
                  <c:v>Runnemede</c:v>
                </c:pt>
                <c:pt idx="17">
                  <c:v>Haddon Heights boro</c:v>
                </c:pt>
                <c:pt idx="18">
                  <c:v>Stratford</c:v>
                </c:pt>
                <c:pt idx="19">
                  <c:v>Barrington borough</c:v>
                </c:pt>
              </c:strCache>
            </c:strRef>
          </c:cat>
          <c:val>
            <c:numRef>
              <c:f>Sheet1!$B$2:$B$21</c:f>
              <c:numCache>
                <c:formatCode>0</c:formatCode>
                <c:ptCount val="20"/>
                <c:pt idx="0">
                  <c:v>22669</c:v>
                </c:pt>
                <c:pt idx="1">
                  <c:v>15082</c:v>
                </c:pt>
                <c:pt idx="2">
                  <c:v>13453</c:v>
                </c:pt>
                <c:pt idx="3">
                  <c:v>8517</c:v>
                </c:pt>
                <c:pt idx="4">
                  <c:v>8457</c:v>
                </c:pt>
                <c:pt idx="5">
                  <c:v>5847</c:v>
                </c:pt>
                <c:pt idx="6">
                  <c:v>3910</c:v>
                </c:pt>
                <c:pt idx="7">
                  <c:v>3315</c:v>
                </c:pt>
                <c:pt idx="8">
                  <c:v>2963</c:v>
                </c:pt>
                <c:pt idx="9">
                  <c:v>2813</c:v>
                </c:pt>
                <c:pt idx="10">
                  <c:v>2682</c:v>
                </c:pt>
                <c:pt idx="11">
                  <c:v>2310</c:v>
                </c:pt>
                <c:pt idx="12">
                  <c:v>2286</c:v>
                </c:pt>
                <c:pt idx="13">
                  <c:v>2043</c:v>
                </c:pt>
                <c:pt idx="14">
                  <c:v>1787</c:v>
                </c:pt>
                <c:pt idx="15">
                  <c:v>1761</c:v>
                </c:pt>
                <c:pt idx="16">
                  <c:v>1702</c:v>
                </c:pt>
                <c:pt idx="17">
                  <c:v>1601</c:v>
                </c:pt>
                <c:pt idx="18">
                  <c:v>1388</c:v>
                </c:pt>
                <c:pt idx="19">
                  <c:v>1323</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0.4</c:v>
                </c:pt>
                <c:pt idx="1">
                  <c:v>0.41</c:v>
                </c:pt>
                <c:pt idx="2">
                  <c:v>0.41</c:v>
                </c:pt>
                <c:pt idx="3">
                  <c:v>0.41</c:v>
                </c:pt>
                <c:pt idx="4">
                  <c:v>0.32</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3">
                  <c:v>0.3</c:v>
                </c:pt>
                <c:pt idx="4">
                  <c:v>0.28999999999999998</c:v>
                </c:pt>
                <c:pt idx="5">
                  <c:v>0.28999999999999998</c:v>
                </c:pt>
                <c:pt idx="6" formatCode="General">
                  <c:v>0.28999999999999998</c:v>
                </c:pt>
                <c:pt idx="7">
                  <c:v>0.28000000000000003</c:v>
                </c:pt>
                <c:pt idx="8">
                  <c:v>0.23</c:v>
                </c:pt>
                <c:pt idx="9">
                  <c:v>0.22</c:v>
                </c:pt>
                <c:pt idx="10">
                  <c:v>0.21</c:v>
                </c:pt>
                <c:pt idx="11">
                  <c:v>0.2</c:v>
                </c:pt>
                <c:pt idx="12">
                  <c:v>0.19</c:v>
                </c:pt>
                <c:pt idx="13">
                  <c:v>0.19</c:v>
                </c:pt>
                <c:pt idx="14">
                  <c:v>0.17</c:v>
                </c:pt>
                <c:pt idx="15">
                  <c:v>0.15</c:v>
                </c:pt>
                <c:pt idx="16">
                  <c:v>0.14000000000000001</c:v>
                </c:pt>
                <c:pt idx="17">
                  <c:v>0.14000000000000001</c:v>
                </c:pt>
                <c:pt idx="18">
                  <c:v>0.13</c:v>
                </c:pt>
                <c:pt idx="19">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2">
                  <c:v>0.32</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Camden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3.0120481927710843E-2"/>
                  <c:y val="-1.447876557920876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4.0160642570281121E-3"/>
                  <c:y val="2.316602492673397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1132</c:v>
                </c:pt>
                <c:pt idx="1">
                  <c:v>789</c:v>
                </c:pt>
                <c:pt idx="2">
                  <c:v>1386</c:v>
                </c:pt>
                <c:pt idx="3">
                  <c:v>1192</c:v>
                </c:pt>
                <c:pt idx="4">
                  <c:v>1078</c:v>
                </c:pt>
                <c:pt idx="5">
                  <c:v>775</c:v>
                </c:pt>
                <c:pt idx="6">
                  <c:v>941</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0">
                  <c:v>87509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layout>
                <c:manualLayout>
                  <c:x val="0"/>
                  <c:y val="2.6539334610200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25-449E-BC0B-09AFFB092FD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65025</c:v>
                </c:pt>
                <c:pt idx="1">
                  <c:v>66362</c:v>
                </c:pt>
                <c:pt idx="2">
                  <c:v>66196</c:v>
                </c:pt>
                <c:pt idx="3">
                  <c:v>67523</c:v>
                </c:pt>
                <c:pt idx="4">
                  <c:v>73672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Overview'!$A$238,'0. Overview'!$A$262,'0. Overview'!$A$288,'0. Overview'!$A$307,'0. Overview'!$A$335,'0. Overview'!$A$356,'0. Overview'!$A$373,'0. Overview'!$A$395,'0. Overview'!$A$417)</c:f>
              <c:strCache>
                <c:ptCount val="9"/>
                <c:pt idx="0">
                  <c:v>Burlington</c:v>
                </c:pt>
                <c:pt idx="1">
                  <c:v>Burlington</c:v>
                </c:pt>
                <c:pt idx="2">
                  <c:v>Burlington</c:v>
                </c:pt>
                <c:pt idx="3">
                  <c:v>Burlington</c:v>
                </c:pt>
                <c:pt idx="4">
                  <c:v>Burlington</c:v>
                </c:pt>
                <c:pt idx="5">
                  <c:v>Burlington</c:v>
                </c:pt>
                <c:pt idx="6">
                  <c:v>Burlington</c:v>
                </c:pt>
                <c:pt idx="7">
                  <c:v>Burlington</c:v>
                </c:pt>
                <c:pt idx="8">
                  <c:v>Burlington</c:v>
                </c:pt>
              </c:strCache>
            </c:strRef>
          </c:cat>
          <c:val>
            <c:numRef>
              <c:f>('0. Overview'!$C$238,'0. Overview'!$C$262,'0. Overview'!$C$288,'0. Overview'!$C$307,'0. Overview'!$C$335,'0. Overview'!$C$356,'0. Overview'!$C$373,'0. Overview'!$C$395,'0. Overview'!$C$417)</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B140-4153-B9DE-09083B56A395}"/>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Overview'!$A$238,'0. Overview'!$A$262,'0. Overview'!$A$288,'0. Overview'!$A$307,'0. Overview'!$A$335,'0. Overview'!$A$356,'0. Overview'!$A$373,'0. Overview'!$A$395,'0. Overview'!$A$417)</c:f>
              <c:strCache>
                <c:ptCount val="9"/>
                <c:pt idx="0">
                  <c:v>Burlington</c:v>
                </c:pt>
                <c:pt idx="1">
                  <c:v>Burlington</c:v>
                </c:pt>
                <c:pt idx="2">
                  <c:v>Burlington</c:v>
                </c:pt>
                <c:pt idx="3">
                  <c:v>Burlington</c:v>
                </c:pt>
                <c:pt idx="4">
                  <c:v>Burlington</c:v>
                </c:pt>
                <c:pt idx="5">
                  <c:v>Burlington</c:v>
                </c:pt>
                <c:pt idx="6">
                  <c:v>Burlington</c:v>
                </c:pt>
                <c:pt idx="7">
                  <c:v>Burlington</c:v>
                </c:pt>
                <c:pt idx="8">
                  <c:v>Burlington</c:v>
                </c:pt>
              </c:strCache>
            </c:strRef>
          </c:cat>
          <c:val>
            <c:numRef>
              <c:f>('0. Overview'!$D$238,'0. Overview'!$D$262,'0. Overview'!$D$288,'0. Overview'!$D$307,'0. Overview'!$D$335,'0. Overview'!$D$356,'0. Overview'!$D$373,'0. Overview'!$D$395,'0. Overview'!$D$417)</c:f>
              <c:numCache>
                <c:formatCode>General</c:formatCode>
                <c:ptCount val="9"/>
                <c:pt idx="0">
                  <c:v>10.875</c:v>
                </c:pt>
                <c:pt idx="1">
                  <c:v>8.875</c:v>
                </c:pt>
                <c:pt idx="2">
                  <c:v>4.875</c:v>
                </c:pt>
                <c:pt idx="3">
                  <c:v>7.875</c:v>
                </c:pt>
                <c:pt idx="4">
                  <c:v>2.875</c:v>
                </c:pt>
                <c:pt idx="5">
                  <c:v>3.875</c:v>
                </c:pt>
                <c:pt idx="6">
                  <c:v>8.875</c:v>
                </c:pt>
                <c:pt idx="7">
                  <c:v>10.875</c:v>
                </c:pt>
                <c:pt idx="8">
                  <c:v>10.875</c:v>
                </c:pt>
              </c:numCache>
            </c:numRef>
          </c:val>
          <c:extLst>
            <c:ext xmlns:c16="http://schemas.microsoft.com/office/drawing/2014/chart" uri="{C3380CC4-5D6E-409C-BE32-E72D297353CC}">
              <c16:uniqueId val="{00000001-B140-4153-B9DE-09083B56A395}"/>
            </c:ext>
          </c:extLst>
        </c:ser>
        <c:ser>
          <c:idx val="3"/>
          <c:order val="2"/>
          <c:spPr>
            <a:solidFill>
              <a:schemeClr val="bg2">
                <a:lumMod val="75000"/>
              </a:schemeClr>
            </a:solidFill>
            <a:ln>
              <a:solidFill>
                <a:schemeClr val="tx1"/>
              </a:solidFill>
            </a:ln>
            <a:effectLst/>
          </c:spPr>
          <c:invertIfNegative val="0"/>
          <c:cat>
            <c:strRef>
              <c:f>('0. Overview'!$A$238,'0. Overview'!$A$262,'0. Overview'!$A$288,'0. Overview'!$A$307,'0. Overview'!$A$335,'0. Overview'!$A$356,'0. Overview'!$A$373,'0. Overview'!$A$395,'0. Overview'!$A$417)</c:f>
              <c:strCache>
                <c:ptCount val="9"/>
                <c:pt idx="0">
                  <c:v>Burlington</c:v>
                </c:pt>
                <c:pt idx="1">
                  <c:v>Burlington</c:v>
                </c:pt>
                <c:pt idx="2">
                  <c:v>Burlington</c:v>
                </c:pt>
                <c:pt idx="3">
                  <c:v>Burlington</c:v>
                </c:pt>
                <c:pt idx="4">
                  <c:v>Burlington</c:v>
                </c:pt>
                <c:pt idx="5">
                  <c:v>Burlington</c:v>
                </c:pt>
                <c:pt idx="6">
                  <c:v>Burlington</c:v>
                </c:pt>
                <c:pt idx="7">
                  <c:v>Burlington</c:v>
                </c:pt>
                <c:pt idx="8">
                  <c:v>Burlington</c:v>
                </c:pt>
              </c:strCache>
            </c:strRef>
          </c:cat>
          <c:val>
            <c:numRef>
              <c:f>('0. Overview'!$E$238,'0. Overview'!$E$262,'0. Overview'!$E$288,'0. Overview'!$E$307,'0. Overview'!$E$335,'0. Overview'!$E$356,'0. Overview'!$E$373,'0. Overview'!$E$395,'0. Overview'!$E$417)</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B140-4153-B9DE-09083B56A395}"/>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5" formatCode="_(&quot;$&quot;* #,##0_);_(&quot;$&quot;* \(#,##0\);_(&quot;$&quot;* &quot;-&quot;??_);_(@_)">
                  <c:v>73672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Camden City</c:v>
                </c:pt>
                <c:pt idx="1">
                  <c:v>Lindenwold borough</c:v>
                </c:pt>
                <c:pt idx="2">
                  <c:v>Woodlynne borough</c:v>
                </c:pt>
                <c:pt idx="3">
                  <c:v>Hi-Nella borough</c:v>
                </c:pt>
                <c:pt idx="4">
                  <c:v>Audubon Park borough</c:v>
                </c:pt>
                <c:pt idx="5">
                  <c:v>Clementon borough</c:v>
                </c:pt>
                <c:pt idx="6">
                  <c:v>Chesilhurst borough</c:v>
                </c:pt>
                <c:pt idx="7">
                  <c:v>Pine Hill borough</c:v>
                </c:pt>
                <c:pt idx="8">
                  <c:v>Gloucester township</c:v>
                </c:pt>
                <c:pt idx="9">
                  <c:v>Bellmawr borough</c:v>
                </c:pt>
              </c:strCache>
            </c:strRef>
          </c:cat>
          <c:val>
            <c:numRef>
              <c:f>Sheet1!$B$2:$B$11</c:f>
              <c:numCache>
                <c:formatCode>_("$"* #,##0_);_("$"* \(#,##0\);_("$"* "-"??_);_(@_)</c:formatCode>
                <c:ptCount val="10"/>
                <c:pt idx="0">
                  <c:v>27015</c:v>
                </c:pt>
                <c:pt idx="1">
                  <c:v>45789</c:v>
                </c:pt>
                <c:pt idx="2">
                  <c:v>48786</c:v>
                </c:pt>
                <c:pt idx="3">
                  <c:v>50556</c:v>
                </c:pt>
                <c:pt idx="4">
                  <c:v>50726</c:v>
                </c:pt>
                <c:pt idx="5">
                  <c:v>53281</c:v>
                </c:pt>
                <c:pt idx="6">
                  <c:v>55556</c:v>
                </c:pt>
                <c:pt idx="7">
                  <c:v>56058</c:v>
                </c:pt>
                <c:pt idx="8">
                  <c:v>59394</c:v>
                </c:pt>
                <c:pt idx="9">
                  <c:v>59646</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Camden median $70,451</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Camden City</c:v>
                </c:pt>
                <c:pt idx="1">
                  <c:v>Lindenwold borough</c:v>
                </c:pt>
                <c:pt idx="2">
                  <c:v>Woodlynne borough</c:v>
                </c:pt>
                <c:pt idx="3">
                  <c:v>Hi-Nella borough</c:v>
                </c:pt>
                <c:pt idx="4">
                  <c:v>Audubon Park borough</c:v>
                </c:pt>
                <c:pt idx="5">
                  <c:v>Clementon borough</c:v>
                </c:pt>
                <c:pt idx="6">
                  <c:v>Chesilhurst borough</c:v>
                </c:pt>
                <c:pt idx="7">
                  <c:v>Pine Hill borough</c:v>
                </c:pt>
                <c:pt idx="8">
                  <c:v>Gloucester township</c:v>
                </c:pt>
                <c:pt idx="9">
                  <c:v>Bellmawr borough</c:v>
                </c:pt>
              </c:strCache>
            </c:strRef>
          </c:cat>
          <c:val>
            <c:numRef>
              <c:f>Sheet1!$C$2:$C$11</c:f>
              <c:numCache>
                <c:formatCode>"$"#,##0</c:formatCode>
                <c:ptCount val="10"/>
                <c:pt idx="0">
                  <c:v>70451</c:v>
                </c:pt>
                <c:pt idx="1">
                  <c:v>70451</c:v>
                </c:pt>
                <c:pt idx="2">
                  <c:v>70451</c:v>
                </c:pt>
                <c:pt idx="3">
                  <c:v>70451</c:v>
                </c:pt>
                <c:pt idx="4">
                  <c:v>70451</c:v>
                </c:pt>
                <c:pt idx="5">
                  <c:v>70451</c:v>
                </c:pt>
                <c:pt idx="6">
                  <c:v>70451</c:v>
                </c:pt>
                <c:pt idx="7">
                  <c:v>70451</c:v>
                </c:pt>
                <c:pt idx="8">
                  <c:v>70451</c:v>
                </c:pt>
                <c:pt idx="9">
                  <c:v>70451</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4853628082594583"/>
          <c:y val="0.9536400141864404"/>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4" formatCode="0%">
                  <c:v>0.11899999999999999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0.16300000000000001</c:v>
                </c:pt>
                <c:pt idx="1">
                  <c:v>0.13500000000000001</c:v>
                </c:pt>
                <c:pt idx="2">
                  <c:v>0.14699999999999999</c:v>
                </c:pt>
                <c:pt idx="3">
                  <c:v>0.16200000000000001</c:v>
                </c:pt>
                <c:pt idx="4">
                  <c:v>0.11899999999999999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Camden City</c:v>
                </c:pt>
                <c:pt idx="1">
                  <c:v>Woodlynne borough</c:v>
                </c:pt>
                <c:pt idx="2">
                  <c:v>Bellmawr borough</c:v>
                </c:pt>
                <c:pt idx="3">
                  <c:v>Lindenwold borough</c:v>
                </c:pt>
                <c:pt idx="4">
                  <c:v>Pennsauken township</c:v>
                </c:pt>
                <c:pt idx="5">
                  <c:v>Hi-Nella borough</c:v>
                </c:pt>
                <c:pt idx="6">
                  <c:v>Mount Ephraim borough</c:v>
                </c:pt>
                <c:pt idx="7">
                  <c:v>Chesilhurst borough</c:v>
                </c:pt>
                <c:pt idx="8">
                  <c:v>Somerdale borough</c:v>
                </c:pt>
                <c:pt idx="9">
                  <c:v>Gloucester township</c:v>
                </c:pt>
              </c:strCache>
            </c:strRef>
          </c:cat>
          <c:val>
            <c:numRef>
              <c:f>Sheet1!$B$2:$B$11</c:f>
              <c:numCache>
                <c:formatCode>0%</c:formatCode>
                <c:ptCount val="10"/>
                <c:pt idx="0">
                  <c:v>0.435</c:v>
                </c:pt>
                <c:pt idx="1">
                  <c:v>0.25700000000000001</c:v>
                </c:pt>
                <c:pt idx="2">
                  <c:v>0.221</c:v>
                </c:pt>
                <c:pt idx="3">
                  <c:v>0.20200000000000001</c:v>
                </c:pt>
                <c:pt idx="4">
                  <c:v>0.187</c:v>
                </c:pt>
                <c:pt idx="5">
                  <c:v>0.18</c:v>
                </c:pt>
                <c:pt idx="6">
                  <c:v>0.17599999999999999</c:v>
                </c:pt>
                <c:pt idx="7">
                  <c:v>0.16800000000000001</c:v>
                </c:pt>
                <c:pt idx="8">
                  <c:v>0.14799999999999999</c:v>
                </c:pt>
                <c:pt idx="9">
                  <c:v>0.129</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Camden County avg 14.4%</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Camden City</c:v>
                </c:pt>
                <c:pt idx="1">
                  <c:v>Woodlynne borough</c:v>
                </c:pt>
                <c:pt idx="2">
                  <c:v>Bellmawr borough</c:v>
                </c:pt>
                <c:pt idx="3">
                  <c:v>Lindenwold borough</c:v>
                </c:pt>
                <c:pt idx="4">
                  <c:v>Pennsauken township</c:v>
                </c:pt>
                <c:pt idx="5">
                  <c:v>Hi-Nella borough</c:v>
                </c:pt>
                <c:pt idx="6">
                  <c:v>Mount Ephraim borough</c:v>
                </c:pt>
                <c:pt idx="7">
                  <c:v>Chesilhurst borough</c:v>
                </c:pt>
                <c:pt idx="8">
                  <c:v>Somerdale borough</c:v>
                </c:pt>
                <c:pt idx="9">
                  <c:v>Gloucester township</c:v>
                </c:pt>
              </c:strCache>
            </c:strRef>
          </c:cat>
          <c:val>
            <c:numRef>
              <c:f>Sheet1!$C$2:$C$11</c:f>
              <c:numCache>
                <c:formatCode>0%</c:formatCode>
                <c:ptCount val="10"/>
                <c:pt idx="0">
                  <c:v>0.14399999999999999</c:v>
                </c:pt>
                <c:pt idx="1">
                  <c:v>0.14399999999999999</c:v>
                </c:pt>
                <c:pt idx="2">
                  <c:v>0.14399999999999999</c:v>
                </c:pt>
                <c:pt idx="3">
                  <c:v>0.14399999999999999</c:v>
                </c:pt>
                <c:pt idx="4">
                  <c:v>0.14399999999999999</c:v>
                </c:pt>
                <c:pt idx="5">
                  <c:v>0.14399999999999999</c:v>
                </c:pt>
                <c:pt idx="6">
                  <c:v>0.14399999999999999</c:v>
                </c:pt>
                <c:pt idx="7">
                  <c:v>0.14399999999999999</c:v>
                </c:pt>
                <c:pt idx="8">
                  <c:v>0.14399999999999999</c:v>
                </c:pt>
                <c:pt idx="9">
                  <c:v>0.14399999999999999</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4991800275506986"/>
          <c:y val="0.90985882446512367"/>
          <c:w val="0.18929956491114089"/>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2">
                  <c:v>0.13324427291999999</c:v>
                </c:pt>
                <c:pt idx="3">
                  <c:v>0.13498832524000001</c:v>
                </c:pt>
                <c:pt idx="4">
                  <c:v>0.13702354290999999</c:v>
                </c:pt>
                <c:pt idx="5">
                  <c:v>0.13825049855999999</c:v>
                </c:pt>
                <c:pt idx="6">
                  <c:v>0.14638657342</c:v>
                </c:pt>
                <c:pt idx="7">
                  <c:v>0.16169886146000001</c:v>
                </c:pt>
                <c:pt idx="8">
                  <c:v>0.16297946497999999</c:v>
                </c:pt>
                <c:pt idx="9">
                  <c:v>0.16881366086999999</c:v>
                </c:pt>
                <c:pt idx="10">
                  <c:v>0.17273906539</c:v>
                </c:pt>
                <c:pt idx="12">
                  <c:v>0.17687299102000001</c:v>
                </c:pt>
                <c:pt idx="13">
                  <c:v>0.18500990251999999</c:v>
                </c:pt>
                <c:pt idx="14">
                  <c:v>0.18584412023999999</c:v>
                </c:pt>
                <c:pt idx="15">
                  <c:v>0.19205607979</c:v>
                </c:pt>
                <c:pt idx="16">
                  <c:v>0.19982838581000001</c:v>
                </c:pt>
                <c:pt idx="17">
                  <c:v>0.20696750616000001</c:v>
                </c:pt>
                <c:pt idx="18">
                  <c:v>0.20788240995000001</c:v>
                </c:pt>
                <c:pt idx="19">
                  <c:v>0.24085757426000001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11">
                  <c:v>0.17577162096000001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5541301673228349"/>
          <c:y val="0.88199670181494139"/>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0.21</c:v>
                </c:pt>
                <c:pt idx="1">
                  <c:v>0.22</c:v>
                </c:pt>
                <c:pt idx="2">
                  <c:v>0.22</c:v>
                </c:pt>
                <c:pt idx="3">
                  <c:v>0.21</c:v>
                </c:pt>
                <c:pt idx="4">
                  <c:v>0.2</c:v>
                </c:pt>
                <c:pt idx="5">
                  <c:v>0.2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3">
                  <c:v>6.5000000000000002E-2</c:v>
                </c:pt>
                <c:pt idx="4">
                  <c:v>6.6000000000000003E-2</c:v>
                </c:pt>
                <c:pt idx="5">
                  <c:v>6.7000000000000004E-2</c:v>
                </c:pt>
                <c:pt idx="6">
                  <c:v>7.0999999999999994E-2</c:v>
                </c:pt>
                <c:pt idx="7">
                  <c:v>7.2999999999999995E-2</c:v>
                </c:pt>
                <c:pt idx="8">
                  <c:v>7.3999999999999996E-2</c:v>
                </c:pt>
                <c:pt idx="9">
                  <c:v>7.4999999999999997E-2</c:v>
                </c:pt>
                <c:pt idx="10">
                  <c:v>8.2000000000000003E-2</c:v>
                </c:pt>
                <c:pt idx="11">
                  <c:v>8.5999999999999993E-2</c:v>
                </c:pt>
                <c:pt idx="12" formatCode="General">
                  <c:v>0.09</c:v>
                </c:pt>
                <c:pt idx="14">
                  <c:v>0.10100000000000001</c:v>
                </c:pt>
                <c:pt idx="15">
                  <c:v>0.106</c:v>
                </c:pt>
                <c:pt idx="16">
                  <c:v>0.107</c:v>
                </c:pt>
                <c:pt idx="17">
                  <c:v>0.107</c:v>
                </c:pt>
                <c:pt idx="18">
                  <c:v>0.111</c:v>
                </c:pt>
                <c:pt idx="19">
                  <c:v>0.113</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13" formatCode="0.0%">
                  <c:v>9.5000000000000001E-2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9667334809934891"/>
          <c:y val="0.8905568719007785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0.10299999999999999</c:v>
                </c:pt>
                <c:pt idx="1">
                  <c:v>9.5000000000000001E-2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ax val="0.12000000000000001"/>
          <c:min val="8.0000000000000016E-2"/>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12413</c:v>
                </c:pt>
                <c:pt idx="1">
                  <c:v>11612</c:v>
                </c:pt>
                <c:pt idx="2">
                  <c:v>11104</c:v>
                </c:pt>
                <c:pt idx="3">
                  <c:v>10074</c:v>
                </c:pt>
                <c:pt idx="4">
                  <c:v>10883</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Camden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0.65700000000000003</c:v>
                </c:pt>
                <c:pt idx="1">
                  <c:v>0.21299999999999999</c:v>
                </c:pt>
                <c:pt idx="2">
                  <c:v>5.0000000000000001E-3</c:v>
                </c:pt>
                <c:pt idx="3">
                  <c:v>6.6000000000000003E-2</c:v>
                </c:pt>
                <c:pt idx="4">
                  <c:v>1E-3</c:v>
                </c:pt>
                <c:pt idx="5">
                  <c:v>0.09</c:v>
                </c:pt>
                <c:pt idx="6">
                  <c:v>0.17599999999999999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32131</c:v>
                </c:pt>
                <c:pt idx="1">
                  <c:v>31785</c:v>
                </c:pt>
                <c:pt idx="2">
                  <c:v>31343</c:v>
                </c:pt>
                <c:pt idx="3">
                  <c:v>31235</c:v>
                </c:pt>
                <c:pt idx="4">
                  <c:v>31134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31826</c:v>
                </c:pt>
                <c:pt idx="1">
                  <c:v>30484</c:v>
                </c:pt>
                <c:pt idx="2">
                  <c:v>29612</c:v>
                </c:pt>
                <c:pt idx="3">
                  <c:v>27068</c:v>
                </c:pt>
                <c:pt idx="4">
                  <c:v>29299</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Camden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1040</c:v>
                </c:pt>
                <c:pt idx="1">
                  <c:v>909</c:v>
                </c:pt>
                <c:pt idx="2">
                  <c:v>737</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5">
                  <c:v>1040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5" formatCode="&quot;$&quot;#,##0_);[Red]\(&quot;$&quot;#,##0\)">
                  <c:v>737</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4">
                  <c:v>29.7</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27.4</c:v>
                </c:pt>
                <c:pt idx="1">
                  <c:v>29</c:v>
                </c:pt>
                <c:pt idx="2">
                  <c:v>29.6</c:v>
                </c:pt>
                <c:pt idx="3" formatCode="0.0">
                  <c:v>28.5</c:v>
                </c:pt>
                <c:pt idx="4" formatCode="0.0">
                  <c:v>29.7</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9" formatCode="0%">
                  <c:v>0.21</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5" formatCode="0%">
                  <c:v>5.2</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5" formatCode="0.0%">
                  <c:v>2.5000000000000001E-2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2.5000000000000001E-2</c:v>
                </c:pt>
                <c:pt idx="1">
                  <c:v>2.3E-2</c:v>
                </c:pt>
                <c:pt idx="2">
                  <c:v>2.4E-2</c:v>
                </c:pt>
                <c:pt idx="3">
                  <c:v>4.1000000000000002E-2</c:v>
                </c:pt>
                <c:pt idx="4">
                  <c:v>2.5000000000000001E-2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0.65900000000000003</c:v>
                </c:pt>
                <c:pt idx="1">
                  <c:v>0.65900000000000003</c:v>
                </c:pt>
                <c:pt idx="2">
                  <c:v>0.67300000000000004</c:v>
                </c:pt>
                <c:pt idx="3">
                  <c:v>0.63700000000000001</c:v>
                </c:pt>
                <c:pt idx="4">
                  <c:v>0.65700000000000003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0.21199999999999999</c:v>
                </c:pt>
                <c:pt idx="1">
                  <c:v>0.20799999999999999</c:v>
                </c:pt>
                <c:pt idx="2">
                  <c:v>0.21199999999999999</c:v>
                </c:pt>
                <c:pt idx="3">
                  <c:v>0.224</c:v>
                </c:pt>
                <c:pt idx="4">
                  <c:v>0.21299999999999999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1.2999999999999999E-2</c:v>
                </c:pt>
                <c:pt idx="1">
                  <c:v>7.0000000000000001E-3</c:v>
                </c:pt>
                <c:pt idx="2">
                  <c:v>8.0000000000000002E-3</c:v>
                </c:pt>
                <c:pt idx="3">
                  <c:v>6.0000000000000001E-3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6.6000000000000003E-2</c:v>
                </c:pt>
                <c:pt idx="1">
                  <c:v>6.6000000000000003E-2</c:v>
                </c:pt>
                <c:pt idx="2">
                  <c:v>6.6000000000000003E-2</c:v>
                </c:pt>
                <c:pt idx="3">
                  <c:v>6.7000000000000004E-2</c:v>
                </c:pt>
                <c:pt idx="4">
                  <c:v>6.6000000000000003E-2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0.16</c:v>
                </c:pt>
                <c:pt idx="1">
                  <c:v>0.16400000000000001</c:v>
                </c:pt>
                <c:pt idx="2">
                  <c:v>0.17</c:v>
                </c:pt>
                <c:pt idx="3">
                  <c:v>0.17199999999999999</c:v>
                </c:pt>
                <c:pt idx="4">
                  <c:v>0.17599999999999999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Bellmawr borough</c:v>
                </c:pt>
                <c:pt idx="1">
                  <c:v>Runnemede borough</c:v>
                </c:pt>
                <c:pt idx="2">
                  <c:v>Lawnside borough</c:v>
                </c:pt>
                <c:pt idx="3">
                  <c:v>Hi-Nella borough</c:v>
                </c:pt>
                <c:pt idx="4">
                  <c:v>Stratford borough</c:v>
                </c:pt>
                <c:pt idx="5">
                  <c:v>Lindenwold borough</c:v>
                </c:pt>
                <c:pt idx="6">
                  <c:v>Pennsauken township</c:v>
                </c:pt>
                <c:pt idx="7">
                  <c:v>Audubon borough</c:v>
                </c:pt>
                <c:pt idx="8">
                  <c:v>Magnolia borough</c:v>
                </c:pt>
                <c:pt idx="9">
                  <c:v>Brooklawn borough</c:v>
                </c:pt>
              </c:strCache>
            </c:strRef>
          </c:cat>
          <c:val>
            <c:numRef>
              <c:f>Sheet1!$B$2:$B$11</c:f>
              <c:numCache>
                <c:formatCode>0.0%</c:formatCode>
                <c:ptCount val="10"/>
                <c:pt idx="0">
                  <c:v>0.126</c:v>
                </c:pt>
                <c:pt idx="1">
                  <c:v>8.5000000000000006E-2</c:v>
                </c:pt>
                <c:pt idx="2">
                  <c:v>8.1000000000000003E-2</c:v>
                </c:pt>
                <c:pt idx="3">
                  <c:v>0.06</c:v>
                </c:pt>
                <c:pt idx="4">
                  <c:v>5.8999999999999997E-2</c:v>
                </c:pt>
                <c:pt idx="5">
                  <c:v>5.6000000000000001E-2</c:v>
                </c:pt>
                <c:pt idx="6">
                  <c:v>5.0999999999999997E-2</c:v>
                </c:pt>
                <c:pt idx="7">
                  <c:v>4.9000000000000002E-2</c:v>
                </c:pt>
                <c:pt idx="8">
                  <c:v>4.3999999999999997E-2</c:v>
                </c:pt>
                <c:pt idx="9">
                  <c:v>0.04</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Camden County avg 3.0%</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Bellmawr borough</c:v>
                </c:pt>
                <c:pt idx="1">
                  <c:v>Runnemede borough</c:v>
                </c:pt>
                <c:pt idx="2">
                  <c:v>Lawnside borough</c:v>
                </c:pt>
                <c:pt idx="3">
                  <c:v>Hi-Nella borough</c:v>
                </c:pt>
                <c:pt idx="4">
                  <c:v>Stratford borough</c:v>
                </c:pt>
                <c:pt idx="5">
                  <c:v>Lindenwold borough</c:v>
                </c:pt>
                <c:pt idx="6">
                  <c:v>Pennsauken township</c:v>
                </c:pt>
                <c:pt idx="7">
                  <c:v>Audubon borough</c:v>
                </c:pt>
                <c:pt idx="8">
                  <c:v>Magnolia borough</c:v>
                </c:pt>
                <c:pt idx="9">
                  <c:v>Brooklawn borough</c:v>
                </c:pt>
              </c:strCache>
            </c:strRef>
          </c:cat>
          <c:val>
            <c:numRef>
              <c:f>Sheet1!$C$2:$C$11</c:f>
              <c:numCache>
                <c:formatCode>0.00%</c:formatCode>
                <c:ptCount val="10"/>
                <c:pt idx="0">
                  <c:v>0.03</c:v>
                </c:pt>
                <c:pt idx="1">
                  <c:v>0.03</c:v>
                </c:pt>
                <c:pt idx="2">
                  <c:v>0.03</c:v>
                </c:pt>
                <c:pt idx="3">
                  <c:v>0.03</c:v>
                </c:pt>
                <c:pt idx="4">
                  <c:v>0.03</c:v>
                </c:pt>
                <c:pt idx="5">
                  <c:v>0.03</c:v>
                </c:pt>
                <c:pt idx="6">
                  <c:v>0.03</c:v>
                </c:pt>
                <c:pt idx="7">
                  <c:v>0.03</c:v>
                </c:pt>
                <c:pt idx="8">
                  <c:v>0.03</c:v>
                </c:pt>
                <c:pt idx="9">
                  <c:v>0.03</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6.9300319881889769E-2"/>
          <c:y val="0.89718582974293437"/>
          <c:w val="0.17702436023622048"/>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4">
                  <c:v>47663</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4">
                  <c:v>15010</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3">
                  <c:v>0.72809999999999997</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3">
                  <c:v>0.61519999999999997</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4">
                  <c:v>0.90400000000000003</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3">
                  <c:v>0.90200000000000002</c:v>
                </c:pt>
                <c:pt idx="5">
                  <c:v>0.90800000000000003</c:v>
                </c:pt>
                <c:pt idx="6">
                  <c:v>0.91800000000000004</c:v>
                </c:pt>
                <c:pt idx="7">
                  <c:v>0.92800000000000005</c:v>
                </c:pt>
                <c:pt idx="8">
                  <c:v>0.93200000000000005</c:v>
                </c:pt>
                <c:pt idx="9">
                  <c:v>0.93200000000000005</c:v>
                </c:pt>
                <c:pt idx="10">
                  <c:v>0.93200000000000005</c:v>
                </c:pt>
                <c:pt idx="11">
                  <c:v>0.93799999999999994</c:v>
                </c:pt>
                <c:pt idx="12">
                  <c:v>0.93899999999999995</c:v>
                </c:pt>
                <c:pt idx="13">
                  <c:v>0.94</c:v>
                </c:pt>
                <c:pt idx="14">
                  <c:v>0.94199999999999995</c:v>
                </c:pt>
                <c:pt idx="15">
                  <c:v>0.94299999999999995</c:v>
                </c:pt>
                <c:pt idx="16">
                  <c:v>0.94799999999999995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0.95299999999999996</c:v>
                </c:pt>
                <c:pt idx="1">
                  <c:v>0.94499999999999995</c:v>
                </c:pt>
                <c:pt idx="2">
                  <c:v>0.95099999999999996</c:v>
                </c:pt>
                <c:pt idx="3">
                  <c:v>0.94899999999999995</c:v>
                </c:pt>
                <c:pt idx="4">
                  <c:v>0.95099999999999996</c:v>
                </c:pt>
                <c:pt idx="5">
                  <c:v>0.90400000000000003</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3">
                  <c:v>401</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Camden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3.9274481853561409E-2"/>
                  <c:y val="-3.95397440374564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B3-42CF-B6E0-E52345D674DE}"/>
                </c:ext>
              </c:extLst>
            </c:dLbl>
            <c:dLbl>
              <c:idx val="3"/>
              <c:layout>
                <c:manualLayout>
                  <c:x val="-1.4849194497239569E-2"/>
                  <c:y val="-4.73940117084248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B3-42CF-B6E0-E52345D674DE}"/>
                </c:ext>
              </c:extLst>
            </c:dLbl>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7.6999999999999999E-2</c:v>
                </c:pt>
                <c:pt idx="1">
                  <c:v>7.2999999999999995E-2</c:v>
                </c:pt>
                <c:pt idx="2">
                  <c:v>0.1</c:v>
                </c:pt>
                <c:pt idx="3">
                  <c:v>7.5999999999999998E-2</c:v>
                </c:pt>
                <c:pt idx="4">
                  <c:v>8.3000000000000004E-2</c:v>
                </c:pt>
                <c:pt idx="5">
                  <c:v>8.5999999999999993E-2</c:v>
                </c:pt>
                <c:pt idx="6">
                  <c:v>8.1000000000000003E-2</c:v>
                </c:pt>
                <c:pt idx="7">
                  <c:v>7.3999999999999996E-2</c:v>
                </c:pt>
                <c:pt idx="8">
                  <c:v>7.3999999999999996E-2</c:v>
                </c:pt>
                <c:pt idx="9">
                  <c:v>8.7999999999999995E-2</c:v>
                </c:pt>
                <c:pt idx="10">
                  <c:v>8.3000000000000004E-2</c:v>
                </c:pt>
                <c:pt idx="11" formatCode="0.00%">
                  <c:v>7.3999999999999996E-2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3">
                  <c:v>6.0999999999999999E-2</c:v>
                </c:pt>
                <c:pt idx="4">
                  <c:v>6.3500000000000001E-2</c:v>
                </c:pt>
                <c:pt idx="5">
                  <c:v>6.5500000000000003E-2</c:v>
                </c:pt>
                <c:pt idx="6">
                  <c:v>6.6500000000000004E-2</c:v>
                </c:pt>
                <c:pt idx="7">
                  <c:v>6.8500000000000005E-2</c:v>
                </c:pt>
                <c:pt idx="8">
                  <c:v>6.8500000000000005E-2</c:v>
                </c:pt>
                <c:pt idx="9">
                  <c:v>6.9000000000000006E-2</c:v>
                </c:pt>
                <c:pt idx="10">
                  <c:v>7.0999999999999994E-2</c:v>
                </c:pt>
                <c:pt idx="11">
                  <c:v>7.3499999999999996E-2</c:v>
                </c:pt>
                <c:pt idx="13">
                  <c:v>8.0500000000000002E-2</c:v>
                </c:pt>
                <c:pt idx="14">
                  <c:v>8.1500000000000003E-2</c:v>
                </c:pt>
                <c:pt idx="15">
                  <c:v>8.4000000000000005E-2</c:v>
                </c:pt>
                <c:pt idx="16">
                  <c:v>8.7499999999999994E-2</c:v>
                </c:pt>
                <c:pt idx="17">
                  <c:v>9.0999999999999998E-2</c:v>
                </c:pt>
                <c:pt idx="18">
                  <c:v>9.6000000000000002E-2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12" formatCode="0.0">
                  <c:v>7.9000000000000001E-2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2">
                  <c:v>7.6902100000000001E-2</c:v>
                </c:pt>
                <c:pt idx="3" formatCode="General">
                  <c:v>7.6046199999999994E-2</c:v>
                </c:pt>
                <c:pt idx="4">
                  <c:v>7.2376499999999996E-2</c:v>
                </c:pt>
                <c:pt idx="5">
                  <c:v>7.0564000000000002E-2</c:v>
                </c:pt>
                <c:pt idx="7">
                  <c:v>6.0443200000000002E-2</c:v>
                </c:pt>
                <c:pt idx="8">
                  <c:v>6.0172900000000001E-2</c:v>
                </c:pt>
                <c:pt idx="9">
                  <c:v>5.88604E-2</c:v>
                </c:pt>
                <c:pt idx="10">
                  <c:v>5.8737499999999998E-2</c:v>
                </c:pt>
                <c:pt idx="11">
                  <c:v>5.6517600000000001E-2</c:v>
                </c:pt>
                <c:pt idx="12">
                  <c:v>5.0314499999999998E-2</c:v>
                </c:pt>
                <c:pt idx="13">
                  <c:v>4.5295000000000002E-2</c:v>
                </c:pt>
                <c:pt idx="14">
                  <c:v>4.2480900000000002E-2</c:v>
                </c:pt>
                <c:pt idx="15">
                  <c:v>3.87155E-2</c:v>
                </c:pt>
                <c:pt idx="16">
                  <c:v>3.5681600000000001E-2</c:v>
                </c:pt>
                <c:pt idx="17">
                  <c:v>3.4668200000000003E-2</c:v>
                </c:pt>
                <c:pt idx="18">
                  <c:v>3.2932900000000001E-2</c:v>
                </c:pt>
                <c:pt idx="19">
                  <c:v>3.1565500000000003E-2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6" formatCode="0.0%">
                  <c:v>6.8658800000000006E-2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8.1807599999999994E-2</c:v>
                </c:pt>
                <c:pt idx="1">
                  <c:v>6.9025500000000004E-2</c:v>
                </c:pt>
                <c:pt idx="2">
                  <c:v>6.6317600000000004E-2</c:v>
                </c:pt>
                <c:pt idx="3">
                  <c:v>6.4753099999999994E-2</c:v>
                </c:pt>
                <c:pt idx="4">
                  <c:v>6.8658800000000006E-2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5.2827110312217204E-3"/>
                  <c:y val="-3.80152750301404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57</c:v>
                </c:pt>
                <c:pt idx="1">
                  <c:v>58</c:v>
                </c:pt>
                <c:pt idx="2">
                  <c:v>56</c:v>
                </c:pt>
                <c:pt idx="3">
                  <c:v>56</c:v>
                </c:pt>
                <c:pt idx="4">
                  <c:v>55</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8F-4B87-A965-E0F1BB7638B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0.88755479999999998</c:v>
                </c:pt>
                <c:pt idx="1">
                  <c:v>0.87964710000000002</c:v>
                </c:pt>
                <c:pt idx="2">
                  <c:v>0.88013189999999997</c:v>
                </c:pt>
                <c:pt idx="3">
                  <c:v>0.87219009999999997</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70000000000000007"/>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2" formatCode="General">
                  <c:v>0.86</c:v>
                </c:pt>
                <c:pt idx="4">
                  <c:v>0.87</c:v>
                </c:pt>
                <c:pt idx="5">
                  <c:v>0.88</c:v>
                </c:pt>
                <c:pt idx="6">
                  <c:v>0.89</c:v>
                </c:pt>
                <c:pt idx="7">
                  <c:v>0.89</c:v>
                </c:pt>
                <c:pt idx="8">
                  <c:v>0.91</c:v>
                </c:pt>
                <c:pt idx="9">
                  <c:v>0.91</c:v>
                </c:pt>
                <c:pt idx="10">
                  <c:v>0.91</c:v>
                </c:pt>
                <c:pt idx="11">
                  <c:v>0.93</c:v>
                </c:pt>
                <c:pt idx="12">
                  <c:v>0.93</c:v>
                </c:pt>
                <c:pt idx="13">
                  <c:v>0.93</c:v>
                </c:pt>
                <c:pt idx="14">
                  <c:v>0.94</c:v>
                </c:pt>
                <c:pt idx="15">
                  <c:v>0.94</c:v>
                </c:pt>
                <c:pt idx="16">
                  <c:v>0.95</c:v>
                </c:pt>
                <c:pt idx="17">
                  <c:v>0.95</c:v>
                </c:pt>
                <c:pt idx="18">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3">
                  <c:v>0.87</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c:v>
                </c:pt>
                <c:pt idx="1">
                  <c:v>0.84799999999999998</c:v>
                </c:pt>
                <c:pt idx="2">
                  <c:v>0.83099999999999996</c:v>
                </c:pt>
                <c:pt idx="3">
                  <c:v>0.85699999999999998</c:v>
                </c:pt>
                <c:pt idx="4">
                  <c:v>0.88300000000000001</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3">
                  <c:v>0.86099999999999999</c:v>
                </c:pt>
                <c:pt idx="4">
                  <c:v>0.86599999999999999</c:v>
                </c:pt>
                <c:pt idx="5">
                  <c:v>0.879</c:v>
                </c:pt>
                <c:pt idx="7">
                  <c:v>0.88900000000000001</c:v>
                </c:pt>
                <c:pt idx="8" formatCode="General">
                  <c:v>0.89</c:v>
                </c:pt>
                <c:pt idx="9">
                  <c:v>0.89200000000000002</c:v>
                </c:pt>
                <c:pt idx="10">
                  <c:v>0.89300000000000002</c:v>
                </c:pt>
                <c:pt idx="11">
                  <c:v>0.89300000000000002</c:v>
                </c:pt>
                <c:pt idx="12">
                  <c:v>0.89400000000000002</c:v>
                </c:pt>
                <c:pt idx="13">
                  <c:v>0.90100000000000002</c:v>
                </c:pt>
                <c:pt idx="14">
                  <c:v>0.91700000000000004</c:v>
                </c:pt>
                <c:pt idx="15">
                  <c:v>0.91900000000000004</c:v>
                </c:pt>
                <c:pt idx="16">
                  <c:v>0.91900000000000004</c:v>
                </c:pt>
                <c:pt idx="17">
                  <c:v>0.92900000000000005</c:v>
                </c:pt>
                <c:pt idx="18">
                  <c:v>0.93200000000000005</c:v>
                </c:pt>
                <c:pt idx="19">
                  <c:v>0.93400000000000005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6">
                  <c:v>0.88300000000000001</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7">
                  <c:v>378.8</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7126381929531349E-2"/>
                  <c:y val="0.1770330058422297"/>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029428139664359E-2"/>
                  <c:y val="1.045436292049079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29</c:v>
                </c:pt>
                <c:pt idx="1">
                  <c:v>95</c:v>
                </c:pt>
                <c:pt idx="2">
                  <c:v>426</c:v>
                </c:pt>
                <c:pt idx="3">
                  <c:v>1356</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2.796547731017425E-2"/>
                  <c:y val="0"/>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1156</c:v>
                </c:pt>
                <c:pt idx="1">
                  <c:v>7723</c:v>
                </c:pt>
                <c:pt idx="2">
                  <c:v>760</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4">
                  <c:v>4.7765000000000004</c:v>
                </c:pt>
                <c:pt idx="5">
                  <c:v>5.59842</c:v>
                </c:pt>
                <c:pt idx="6">
                  <c:v>5.8228299999999997</c:v>
                </c:pt>
                <c:pt idx="7">
                  <c:v>6.2396799999999999</c:v>
                </c:pt>
                <c:pt idx="8">
                  <c:v>6.3904399999999999</c:v>
                </c:pt>
                <c:pt idx="9">
                  <c:v>7.4010699999999998</c:v>
                </c:pt>
                <c:pt idx="10">
                  <c:v>7.5027600000000003</c:v>
                </c:pt>
                <c:pt idx="11">
                  <c:v>8.0386199999999999</c:v>
                </c:pt>
                <c:pt idx="12">
                  <c:v>8.2683199999999992</c:v>
                </c:pt>
                <c:pt idx="13">
                  <c:v>8.6473700000000004</c:v>
                </c:pt>
                <c:pt idx="14">
                  <c:v>12.426690000000001</c:v>
                </c:pt>
                <c:pt idx="16">
                  <c:v>12.82314</c:v>
                </c:pt>
                <c:pt idx="17">
                  <c:v>13.558529999999999</c:v>
                </c:pt>
                <c:pt idx="18">
                  <c:v>15.276210000000001</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15">
                  <c:v>12.571899999999999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6833956692913391"/>
          <c:y val="0.8764134328865929"/>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 Camden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24.56636</c:v>
                </c:pt>
                <c:pt idx="1">
                  <c:v>23.495539999999998</c:v>
                </c:pt>
                <c:pt idx="2">
                  <c:v>17.71095</c:v>
                </c:pt>
                <c:pt idx="3">
                  <c:v>12.700810000000001</c:v>
                </c:pt>
                <c:pt idx="4">
                  <c:v>12.571899999999999</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0.219661015849255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14">
                  <c:v>76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14">
                  <c:v>735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2">
                  <c:v>62</c:v>
                </c:pt>
                <c:pt idx="3">
                  <c:v>61</c:v>
                </c:pt>
                <c:pt idx="4">
                  <c:v>61</c:v>
                </c:pt>
                <c:pt idx="5">
                  <c:v>58</c:v>
                </c:pt>
                <c:pt idx="6">
                  <c:v>57</c:v>
                </c:pt>
                <c:pt idx="7">
                  <c:v>57</c:v>
                </c:pt>
                <c:pt idx="8">
                  <c:v>56</c:v>
                </c:pt>
                <c:pt idx="10">
                  <c:v>55</c:v>
                </c:pt>
                <c:pt idx="11">
                  <c:v>55</c:v>
                </c:pt>
                <c:pt idx="12">
                  <c:v>52</c:v>
                </c:pt>
                <c:pt idx="13">
                  <c:v>52</c:v>
                </c:pt>
                <c:pt idx="14">
                  <c:v>50</c:v>
                </c:pt>
                <c:pt idx="15">
                  <c:v>49</c:v>
                </c:pt>
                <c:pt idx="16">
                  <c:v>45</c:v>
                </c:pt>
                <c:pt idx="17">
                  <c:v>39</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9" formatCode="0.00">
                  <c:v>55</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8.4</c:v>
                </c:pt>
                <c:pt idx="1">
                  <c:v>8.1999999999999993</c:v>
                </c:pt>
                <c:pt idx="2">
                  <c:v>8.4</c:v>
                </c:pt>
                <c:pt idx="3">
                  <c:v>8.1999999999999993</c:v>
                </c:pt>
                <c:pt idx="4">
                  <c:v>8.1</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15">
                  <c:v>8.1</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2">
                  <c:v>11.5</c:v>
                </c:pt>
                <c:pt idx="3">
                  <c:v>11</c:v>
                </c:pt>
                <c:pt idx="4">
                  <c:v>10.1</c:v>
                </c:pt>
                <c:pt idx="5">
                  <c:v>10.1</c:v>
                </c:pt>
                <c:pt idx="6">
                  <c:v>10</c:v>
                </c:pt>
                <c:pt idx="7">
                  <c:v>9.9</c:v>
                </c:pt>
                <c:pt idx="8">
                  <c:v>9.5</c:v>
                </c:pt>
                <c:pt idx="9">
                  <c:v>9.4</c:v>
                </c:pt>
                <c:pt idx="10">
                  <c:v>8.9</c:v>
                </c:pt>
                <c:pt idx="11">
                  <c:v>8.6999999999999993</c:v>
                </c:pt>
                <c:pt idx="12">
                  <c:v>8.6</c:v>
                </c:pt>
                <c:pt idx="13">
                  <c:v>8.3000000000000007</c:v>
                </c:pt>
                <c:pt idx="14">
                  <c:v>8.3000000000000007</c:v>
                </c:pt>
                <c:pt idx="16">
                  <c:v>8.1</c:v>
                </c:pt>
                <c:pt idx="17">
                  <c:v>7.4</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20">
                  <c:v>6532</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7768065268065269E-2"/>
                  <c:y val="-5.41465271809469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75-4EC8-96F7-CA5699685F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5663</c:v>
                </c:pt>
                <c:pt idx="1">
                  <c:v>6080</c:v>
                </c:pt>
                <c:pt idx="2">
                  <c:v>6185</c:v>
                </c:pt>
                <c:pt idx="3">
                  <c:v>5923</c:v>
                </c:pt>
                <c:pt idx="4">
                  <c:v>6532</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2996</c:v>
                </c:pt>
                <c:pt idx="1">
                  <c:v>2371</c:v>
                </c:pt>
                <c:pt idx="2">
                  <c:v>438</c:v>
                </c:pt>
                <c:pt idx="3">
                  <c:v>370</c:v>
                </c:pt>
                <c:pt idx="4" formatCode="#,##0">
                  <c:v>188</c:v>
                </c:pt>
                <c:pt idx="5">
                  <c:v>90</c:v>
                </c:pt>
                <c:pt idx="6">
                  <c:v>154</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6">
                  <c:v>57290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6">
                  <c:v>51083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52282</c:v>
                </c:pt>
                <c:pt idx="1">
                  <c:v>55709</c:v>
                </c:pt>
                <c:pt idx="2">
                  <c:v>56489</c:v>
                </c:pt>
                <c:pt idx="3">
                  <c:v>60222</c:v>
                </c:pt>
                <c:pt idx="4">
                  <c:v>57290</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46593</c:v>
                </c:pt>
                <c:pt idx="1">
                  <c:v>46363</c:v>
                </c:pt>
                <c:pt idx="2">
                  <c:v>49196</c:v>
                </c:pt>
                <c:pt idx="3">
                  <c:v>46470</c:v>
                </c:pt>
                <c:pt idx="4">
                  <c:v>51803</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2">
                  <c:v>47</c:v>
                </c:pt>
                <c:pt idx="3">
                  <c:v>51</c:v>
                </c:pt>
                <c:pt idx="4">
                  <c:v>80</c:v>
                </c:pt>
                <c:pt idx="5">
                  <c:v>105</c:v>
                </c:pt>
                <c:pt idx="6">
                  <c:v>110</c:v>
                </c:pt>
                <c:pt idx="7">
                  <c:v>139</c:v>
                </c:pt>
                <c:pt idx="8">
                  <c:v>144</c:v>
                </c:pt>
                <c:pt idx="9">
                  <c:v>169</c:v>
                </c:pt>
                <c:pt idx="10">
                  <c:v>174</c:v>
                </c:pt>
                <c:pt idx="11">
                  <c:v>180</c:v>
                </c:pt>
                <c:pt idx="13">
                  <c:v>203</c:v>
                </c:pt>
                <c:pt idx="14">
                  <c:v>260</c:v>
                </c:pt>
                <c:pt idx="15">
                  <c:v>271</c:v>
                </c:pt>
                <c:pt idx="16">
                  <c:v>275</c:v>
                </c:pt>
                <c:pt idx="17">
                  <c:v>297</c:v>
                </c:pt>
                <c:pt idx="18">
                  <c:v>304</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12">
                  <c:v>182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191</c:v>
                </c:pt>
                <c:pt idx="1">
                  <c:v>200</c:v>
                </c:pt>
                <c:pt idx="2">
                  <c:v>307</c:v>
                </c:pt>
                <c:pt idx="3">
                  <c:v>327</c:v>
                </c:pt>
                <c:pt idx="4">
                  <c:v>340</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2">
                  <c:v>0.20588235294117599</c:v>
                </c:pt>
                <c:pt idx="3">
                  <c:v>0.16304347826087001</c:v>
                </c:pt>
                <c:pt idx="4">
                  <c:v>0.14893617021276601</c:v>
                </c:pt>
                <c:pt idx="5">
                  <c:v>6.5217391304347797E-2</c:v>
                </c:pt>
                <c:pt idx="7">
                  <c:v>3.1446540880503103E-2</c:v>
                </c:pt>
                <c:pt idx="8">
                  <c:v>2.8735632183908E-2</c:v>
                </c:pt>
                <c:pt idx="9">
                  <c:v>9.8039215686274508E-3</c:v>
                </c:pt>
                <c:pt idx="10">
                  <c:v>-2.27272727272727E-2</c:v>
                </c:pt>
                <c:pt idx="11">
                  <c:v>-4.1666666666666699E-2</c:v>
                </c:pt>
                <c:pt idx="12">
                  <c:v>-5.2631578947368397E-2</c:v>
                </c:pt>
                <c:pt idx="13">
                  <c:v>-0.06</c:v>
                </c:pt>
                <c:pt idx="14">
                  <c:v>-6.0439560439560398E-2</c:v>
                </c:pt>
                <c:pt idx="15">
                  <c:v>-6.8493150684931503E-2</c:v>
                </c:pt>
                <c:pt idx="16">
                  <c:v>-0.13023255813953499</c:v>
                </c:pt>
                <c:pt idx="17">
                  <c:v>-0.16666666666666699</c:v>
                </c:pt>
                <c:pt idx="18">
                  <c:v>-0.1875</c:v>
                </c:pt>
                <c:pt idx="19">
                  <c:v>-0.31578947368421101</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6">
                  <c:v>3.97553516819572E-2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5035532741420864"/>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0.112</c:v>
                </c:pt>
                <c:pt idx="1">
                  <c:v>0.114</c:v>
                </c:pt>
                <c:pt idx="2">
                  <c:v>0.109</c:v>
                </c:pt>
                <c:pt idx="3">
                  <c:v>0.11</c:v>
                </c:pt>
                <c:pt idx="4">
                  <c:v>0.106</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Camden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0.27</c:v>
                </c:pt>
                <c:pt idx="1">
                  <c:v>0.43</c:v>
                </c:pt>
                <c:pt idx="2">
                  <c:v>0.09</c:v>
                </c:pt>
                <c:pt idx="3">
                  <c:v>0.06</c:v>
                </c:pt>
                <c:pt idx="4">
                  <c:v>0.09</c:v>
                </c:pt>
                <c:pt idx="5">
                  <c:v>0.06</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1</c:v>
                </c:pt>
                <c:pt idx="1">
                  <c:v>1</c:v>
                </c:pt>
                <c:pt idx="2">
                  <c:v>2</c:v>
                </c:pt>
                <c:pt idx="3">
                  <c:v>2</c:v>
                </c:pt>
                <c:pt idx="4">
                  <c:v>1</c:v>
                </c:pt>
                <c:pt idx="5">
                  <c:v>1</c:v>
                </c:pt>
                <c:pt idx="6">
                  <c:v>3</c:v>
                </c:pt>
                <c:pt idx="7">
                  <c:v>1</c:v>
                </c:pt>
                <c:pt idx="8">
                  <c:v>2</c:v>
                </c:pt>
                <c:pt idx="9">
                  <c:v>2</c:v>
                </c:pt>
                <c:pt idx="10">
                  <c:v>3</c:v>
                </c:pt>
                <c:pt idx="11">
                  <c:v>1</c:v>
                </c:pt>
                <c:pt idx="12">
                  <c:v>0</c:v>
                </c:pt>
                <c:pt idx="13">
                  <c:v>6</c:v>
                </c:pt>
                <c:pt idx="14">
                  <c:v>3</c:v>
                </c:pt>
                <c:pt idx="15">
                  <c:v>1</c:v>
                </c:pt>
                <c:pt idx="16">
                  <c:v>1</c:v>
                </c:pt>
                <c:pt idx="17">
                  <c:v>1</c:v>
                </c:pt>
                <c:pt idx="18">
                  <c:v>5</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2">
                  <c:v>7.0999999999999994E-2</c:v>
                </c:pt>
                <c:pt idx="3">
                  <c:v>7.3999999999999996E-2</c:v>
                </c:pt>
                <c:pt idx="4">
                  <c:v>7.4999999999999997E-2</c:v>
                </c:pt>
                <c:pt idx="5">
                  <c:v>0.113</c:v>
                </c:pt>
                <c:pt idx="6">
                  <c:v>0.11600000000000001</c:v>
                </c:pt>
                <c:pt idx="7">
                  <c:v>0.11600000000000001</c:v>
                </c:pt>
                <c:pt idx="8">
                  <c:v>0.121</c:v>
                </c:pt>
                <c:pt idx="9">
                  <c:v>0.128</c:v>
                </c:pt>
                <c:pt idx="10">
                  <c:v>0.13</c:v>
                </c:pt>
                <c:pt idx="11">
                  <c:v>0.13200000000000001</c:v>
                </c:pt>
                <c:pt idx="12">
                  <c:v>0.13900000000000001</c:v>
                </c:pt>
                <c:pt idx="13">
                  <c:v>0.14000000000000001</c:v>
                </c:pt>
                <c:pt idx="14">
                  <c:v>0.14799999999999999</c:v>
                </c:pt>
                <c:pt idx="15">
                  <c:v>0.16200000000000001</c:v>
                </c:pt>
                <c:pt idx="16">
                  <c:v>0.17199999999999999</c:v>
                </c:pt>
                <c:pt idx="18">
                  <c:v>0.184</c:v>
                </c:pt>
                <c:pt idx="19">
                  <c:v>0.22</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17">
                  <c:v>0.17399999999999999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660635505668177E-2"/>
          <c:y val="6.5454554825276276E-2"/>
          <c:w val="0.96433936449433177"/>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0.14000000000000001</c:v>
                </c:pt>
                <c:pt idx="1">
                  <c:v>0.13900000000000001</c:v>
                </c:pt>
                <c:pt idx="2">
                  <c:v>0.151</c:v>
                </c:pt>
                <c:pt idx="3">
                  <c:v>0.17399999999999999</c:v>
                </c:pt>
                <c:pt idx="4">
                  <c:v>0.17399999999999999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7.4999999999999997E-2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0.22600000000000001</c:v>
                </c:pt>
                <c:pt idx="1">
                  <c:v>0.121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3">
                  <c:v>8.6999999999999994E-2</c:v>
                </c:pt>
                <c:pt idx="4">
                  <c:v>8.6999999999999994E-2</c:v>
                </c:pt>
                <c:pt idx="5">
                  <c:v>9.4E-2</c:v>
                </c:pt>
                <c:pt idx="6">
                  <c:v>0.106</c:v>
                </c:pt>
                <c:pt idx="7">
                  <c:v>0.123</c:v>
                </c:pt>
                <c:pt idx="8">
                  <c:v>0.124</c:v>
                </c:pt>
                <c:pt idx="9">
                  <c:v>0.125</c:v>
                </c:pt>
                <c:pt idx="10">
                  <c:v>0.13100000000000001</c:v>
                </c:pt>
                <c:pt idx="11">
                  <c:v>0.14299999999999999</c:v>
                </c:pt>
                <c:pt idx="12">
                  <c:v>0.14699999999999999</c:v>
                </c:pt>
                <c:pt idx="13">
                  <c:v>0.159</c:v>
                </c:pt>
                <c:pt idx="14">
                  <c:v>0.16500000000000001</c:v>
                </c:pt>
                <c:pt idx="15">
                  <c:v>0.186</c:v>
                </c:pt>
                <c:pt idx="16">
                  <c:v>0.20200000000000001</c:v>
                </c:pt>
                <c:pt idx="17">
                  <c:v>0.22</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18">
                  <c:v>0.23699999999999999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7413202141694"/>
          <c:y val="0.9046661417322834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087163851615423E-2"/>
          <c:y val="7.1850645292856952E-2"/>
          <c:w val="0.92080723832585309"/>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0.14899999999999999</c:v>
                </c:pt>
                <c:pt idx="1">
                  <c:v>0.185</c:v>
                </c:pt>
                <c:pt idx="2">
                  <c:v>0.17699999999999999</c:v>
                </c:pt>
                <c:pt idx="3">
                  <c:v>0.19500000000000001</c:v>
                </c:pt>
                <c:pt idx="4">
                  <c:v>0.23699999999999999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0.14799999999999999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0.187</c:v>
                </c:pt>
                <c:pt idx="1">
                  <c:v>0.28399999999999997</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7">
                  <c:v>0.106</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2">
                  <c:v>6.8</c:v>
                </c:pt>
                <c:pt idx="3">
                  <c:v>6.9</c:v>
                </c:pt>
                <c:pt idx="4">
                  <c:v>7.2</c:v>
                </c:pt>
                <c:pt idx="5">
                  <c:v>7.6</c:v>
                </c:pt>
                <c:pt idx="6">
                  <c:v>7.6</c:v>
                </c:pt>
                <c:pt idx="7">
                  <c:v>7.6</c:v>
                </c:pt>
                <c:pt idx="8">
                  <c:v>7.9</c:v>
                </c:pt>
                <c:pt idx="9">
                  <c:v>8</c:v>
                </c:pt>
                <c:pt idx="10">
                  <c:v>8.6999999999999993</c:v>
                </c:pt>
                <c:pt idx="11">
                  <c:v>9.6</c:v>
                </c:pt>
                <c:pt idx="12">
                  <c:v>10.1</c:v>
                </c:pt>
                <c:pt idx="14">
                  <c:v>10.4</c:v>
                </c:pt>
                <c:pt idx="15">
                  <c:v>10.6</c:v>
                </c:pt>
                <c:pt idx="16">
                  <c:v>10.8</c:v>
                </c:pt>
                <c:pt idx="17">
                  <c:v>10.9</c:v>
                </c:pt>
                <c:pt idx="18">
                  <c:v>11.1</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13">
                  <c:v>10.4</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15" formatCode="0">
                  <c:v>14788</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5">
                  <c:v>14498</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2">
                  <c:v>106</c:v>
                </c:pt>
                <c:pt idx="3">
                  <c:v>130</c:v>
                </c:pt>
                <c:pt idx="4">
                  <c:v>220</c:v>
                </c:pt>
                <c:pt idx="5">
                  <c:v>225</c:v>
                </c:pt>
                <c:pt idx="6">
                  <c:v>370</c:v>
                </c:pt>
                <c:pt idx="7">
                  <c:v>406</c:v>
                </c:pt>
                <c:pt idx="8">
                  <c:v>409</c:v>
                </c:pt>
                <c:pt idx="9">
                  <c:v>487</c:v>
                </c:pt>
                <c:pt idx="10">
                  <c:v>596</c:v>
                </c:pt>
                <c:pt idx="11">
                  <c:v>749</c:v>
                </c:pt>
                <c:pt idx="13">
                  <c:v>951</c:v>
                </c:pt>
                <c:pt idx="14">
                  <c:v>1056</c:v>
                </c:pt>
                <c:pt idx="15">
                  <c:v>1150</c:v>
                </c:pt>
                <c:pt idx="16">
                  <c:v>1179</c:v>
                </c:pt>
                <c:pt idx="17">
                  <c:v>1356</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12">
                  <c:v>777</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2">
                  <c:v>142</c:v>
                </c:pt>
                <c:pt idx="3">
                  <c:v>148</c:v>
                </c:pt>
                <c:pt idx="4">
                  <c:v>181</c:v>
                </c:pt>
                <c:pt idx="5">
                  <c:v>200</c:v>
                </c:pt>
                <c:pt idx="6">
                  <c:v>419</c:v>
                </c:pt>
                <c:pt idx="7">
                  <c:v>461</c:v>
                </c:pt>
                <c:pt idx="8">
                  <c:v>487</c:v>
                </c:pt>
                <c:pt idx="9">
                  <c:v>496</c:v>
                </c:pt>
                <c:pt idx="10">
                  <c:v>606</c:v>
                </c:pt>
                <c:pt idx="11">
                  <c:v>746</c:v>
                </c:pt>
                <c:pt idx="12">
                  <c:v>751</c:v>
                </c:pt>
                <c:pt idx="13">
                  <c:v>779</c:v>
                </c:pt>
                <c:pt idx="14">
                  <c:v>803</c:v>
                </c:pt>
                <c:pt idx="15">
                  <c:v>932</c:v>
                </c:pt>
                <c:pt idx="17" formatCode="#,##0">
                  <c:v>1008</c:v>
                </c:pt>
                <c:pt idx="18" formatCode="#,##0">
                  <c:v>1051</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6">
                  <c:v>937</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965</c:v>
                </c:pt>
                <c:pt idx="1">
                  <c:v>944</c:v>
                </c:pt>
                <c:pt idx="2">
                  <c:v>929</c:v>
                </c:pt>
                <c:pt idx="3">
                  <c:v>946</c:v>
                </c:pt>
                <c:pt idx="4">
                  <c:v>937</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0">
                  <c:v>7.5999999999999998E-2</c:v>
                </c:pt>
                <c:pt idx="1">
                  <c:v>0.04</c:v>
                </c:pt>
                <c:pt idx="2">
                  <c:v>3.6999999999999998E-2</c:v>
                </c:pt>
                <c:pt idx="3">
                  <c:v>3.5999999999999997E-2</c:v>
                </c:pt>
                <c:pt idx="4">
                  <c:v>0.03</c:v>
                </c:pt>
                <c:pt idx="5" formatCode="0.00%">
                  <c:v>2.8000000000000001E-2</c:v>
                </c:pt>
                <c:pt idx="6">
                  <c:v>2.7E-2</c:v>
                </c:pt>
                <c:pt idx="7">
                  <c:v>2.5000000000000001E-2</c:v>
                </c:pt>
                <c:pt idx="8">
                  <c:v>2.5000000000000001E-2</c:v>
                </c:pt>
                <c:pt idx="9">
                  <c:v>2.3E-2</c:v>
                </c:pt>
                <c:pt idx="10">
                  <c:v>2.3E-2</c:v>
                </c:pt>
                <c:pt idx="11">
                  <c:v>2.1000000000000001E-2</c:v>
                </c:pt>
                <c:pt idx="12">
                  <c:v>0.02</c:v>
                </c:pt>
                <c:pt idx="14">
                  <c:v>1.7000000000000001E-2</c:v>
                </c:pt>
                <c:pt idx="15">
                  <c:v>1.6E-2</c:v>
                </c:pt>
                <c:pt idx="16">
                  <c:v>1.2E-2</c:v>
                </c:pt>
                <c:pt idx="17">
                  <c:v>1.0999999999999999E-2</c:v>
                </c:pt>
                <c:pt idx="18">
                  <c:v>8.9999999999999993E-3</c:v>
                </c:pt>
                <c:pt idx="19">
                  <c:v>5.0000000000000001E-3</c:v>
                </c:pt>
                <c:pt idx="2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13" formatCode="0.00%">
                  <c:v>1.9E-2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082030181640101"/>
          <c:y val="0.906565028368948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2">
                  <c:v>51</c:v>
                </c:pt>
                <c:pt idx="3">
                  <c:v>87</c:v>
                </c:pt>
                <c:pt idx="4">
                  <c:v>108</c:v>
                </c:pt>
                <c:pt idx="5">
                  <c:v>109</c:v>
                </c:pt>
                <c:pt idx="6">
                  <c:v>178</c:v>
                </c:pt>
                <c:pt idx="7">
                  <c:v>185</c:v>
                </c:pt>
                <c:pt idx="8">
                  <c:v>190</c:v>
                </c:pt>
                <c:pt idx="9">
                  <c:v>201</c:v>
                </c:pt>
                <c:pt idx="10">
                  <c:v>233</c:v>
                </c:pt>
                <c:pt idx="11">
                  <c:v>234</c:v>
                </c:pt>
                <c:pt idx="13">
                  <c:v>270</c:v>
                </c:pt>
                <c:pt idx="14">
                  <c:v>277</c:v>
                </c:pt>
                <c:pt idx="15">
                  <c:v>291</c:v>
                </c:pt>
                <c:pt idx="16">
                  <c:v>323</c:v>
                </c:pt>
                <c:pt idx="17">
                  <c:v>348</c:v>
                </c:pt>
                <c:pt idx="18">
                  <c:v>354</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12">
                  <c:v>258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20">
                  <c:v>3396</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20">
                  <c:v>3396</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269</c:v>
                </c:pt>
                <c:pt idx="1">
                  <c:v>278</c:v>
                </c:pt>
                <c:pt idx="2">
                  <c:v>232</c:v>
                </c:pt>
                <c:pt idx="3">
                  <c:v>214</c:v>
                </c:pt>
                <c:pt idx="4">
                  <c:v>258</c:v>
                </c:pt>
                <c:pt idx="5">
                  <c:v>280</c:v>
                </c:pt>
                <c:pt idx="6">
                  <c:v>249</c:v>
                </c:pt>
                <c:pt idx="7">
                  <c:v>197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416</c:v>
                </c:pt>
                <c:pt idx="1">
                  <c:v>425</c:v>
                </c:pt>
                <c:pt idx="2">
                  <c:v>379</c:v>
                </c:pt>
                <c:pt idx="3">
                  <c:v>364</c:v>
                </c:pt>
                <c:pt idx="4">
                  <c:v>381</c:v>
                </c:pt>
                <c:pt idx="5">
                  <c:v>378</c:v>
                </c:pt>
                <c:pt idx="6">
                  <c:v>293</c:v>
                </c:pt>
                <c:pt idx="7">
                  <c:v>271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2">
                  <c:v>456</c:v>
                </c:pt>
                <c:pt idx="3">
                  <c:v>682</c:v>
                </c:pt>
                <c:pt idx="4">
                  <c:v>778</c:v>
                </c:pt>
                <c:pt idx="5" formatCode="#,##0">
                  <c:v>1060</c:v>
                </c:pt>
                <c:pt idx="6" formatCode="#,##0">
                  <c:v>1084</c:v>
                </c:pt>
                <c:pt idx="7" formatCode="#,##0">
                  <c:v>1127</c:v>
                </c:pt>
                <c:pt idx="8" formatCode="#,##0">
                  <c:v>2061</c:v>
                </c:pt>
                <c:pt idx="9" formatCode="#,##0">
                  <c:v>2131</c:v>
                </c:pt>
                <c:pt idx="10" formatCode="#,##0">
                  <c:v>2204</c:v>
                </c:pt>
                <c:pt idx="11" formatCode="#,##0">
                  <c:v>2238</c:v>
                </c:pt>
                <c:pt idx="12" formatCode="#,##0">
                  <c:v>2736</c:v>
                </c:pt>
                <c:pt idx="13">
                  <c:v>2736</c:v>
                </c:pt>
                <c:pt idx="14" formatCode="#,##0">
                  <c:v>2947</c:v>
                </c:pt>
                <c:pt idx="15" formatCode="#,##0">
                  <c:v>3021</c:v>
                </c:pt>
                <c:pt idx="16" formatCode="#,##0">
                  <c:v>3029</c:v>
                </c:pt>
                <c:pt idx="17" formatCode="#,##0">
                  <c:v>3600</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18">
                  <c:v>3703</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Voorhees township</c:v>
                </c:pt>
                <c:pt idx="1">
                  <c:v>Woodlynne borough</c:v>
                </c:pt>
                <c:pt idx="2">
                  <c:v>Bellmawr borough</c:v>
                </c:pt>
                <c:pt idx="3">
                  <c:v>Berlin township</c:v>
                </c:pt>
                <c:pt idx="4">
                  <c:v>Cherry Hill township</c:v>
                </c:pt>
                <c:pt idx="5">
                  <c:v>Pennsauken township</c:v>
                </c:pt>
                <c:pt idx="6">
                  <c:v>Camden City</c:v>
                </c:pt>
                <c:pt idx="7">
                  <c:v>Lindenwold borough</c:v>
                </c:pt>
                <c:pt idx="8">
                  <c:v>Brooklawn borough</c:v>
                </c:pt>
                <c:pt idx="9">
                  <c:v>Hi-Nella borough</c:v>
                </c:pt>
              </c:strCache>
            </c:strRef>
          </c:cat>
          <c:val>
            <c:numRef>
              <c:f>Sheet1!$B$2:$B$11</c:f>
              <c:numCache>
                <c:formatCode>0.00%</c:formatCode>
                <c:ptCount val="10"/>
                <c:pt idx="0">
                  <c:v>0.22500000000000001</c:v>
                </c:pt>
                <c:pt idx="1">
                  <c:v>0.191</c:v>
                </c:pt>
                <c:pt idx="2">
                  <c:v>0.18</c:v>
                </c:pt>
                <c:pt idx="3">
                  <c:v>0.17599999999999999</c:v>
                </c:pt>
                <c:pt idx="4">
                  <c:v>0.17299999999999999</c:v>
                </c:pt>
                <c:pt idx="5">
                  <c:v>0.156</c:v>
                </c:pt>
                <c:pt idx="6">
                  <c:v>0.14000000000000001</c:v>
                </c:pt>
                <c:pt idx="7">
                  <c:v>0.13900000000000001</c:v>
                </c:pt>
                <c:pt idx="8">
                  <c:v>0.108</c:v>
                </c:pt>
                <c:pt idx="9">
                  <c:v>8.5999999999999993E-2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Camden county avg 11%</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Voorhees township</c:v>
                </c:pt>
                <c:pt idx="1">
                  <c:v>Woodlynne borough</c:v>
                </c:pt>
                <c:pt idx="2">
                  <c:v>Bellmawr borough</c:v>
                </c:pt>
                <c:pt idx="3">
                  <c:v>Berlin township</c:v>
                </c:pt>
                <c:pt idx="4">
                  <c:v>Cherry Hill township</c:v>
                </c:pt>
                <c:pt idx="5">
                  <c:v>Pennsauken township</c:v>
                </c:pt>
                <c:pt idx="6">
                  <c:v>Camden City</c:v>
                </c:pt>
                <c:pt idx="7">
                  <c:v>Lindenwold borough</c:v>
                </c:pt>
                <c:pt idx="8">
                  <c:v>Brooklawn borough</c:v>
                </c:pt>
                <c:pt idx="9">
                  <c:v>Hi-Nella borough</c:v>
                </c:pt>
              </c:strCache>
            </c:strRef>
          </c:cat>
          <c:val>
            <c:numRef>
              <c:f>Sheet1!$C$2:$C$11</c:f>
              <c:numCache>
                <c:formatCode>0%</c:formatCode>
                <c:ptCount val="10"/>
                <c:pt idx="0">
                  <c:v>0.11</c:v>
                </c:pt>
                <c:pt idx="1">
                  <c:v>0.11</c:v>
                </c:pt>
                <c:pt idx="2">
                  <c:v>0.11</c:v>
                </c:pt>
                <c:pt idx="3">
                  <c:v>0.11</c:v>
                </c:pt>
                <c:pt idx="4">
                  <c:v>0.11</c:v>
                </c:pt>
                <c:pt idx="5">
                  <c:v>0.11</c:v>
                </c:pt>
                <c:pt idx="6">
                  <c:v>0.11</c:v>
                </c:pt>
                <c:pt idx="7">
                  <c:v>0.11</c:v>
                </c:pt>
                <c:pt idx="8">
                  <c:v>0.11</c:v>
                </c:pt>
                <c:pt idx="9">
                  <c:v>0.11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0181323818897637"/>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5">
                  <c:v>5.93</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www.camdencmo.org/" TargetMode="External"/><Relationship Id="rId3" Type="http://schemas.openxmlformats.org/officeDocument/2006/relationships/hyperlink" Target="http://www.camdenresourcenet.org/" TargetMode="External"/><Relationship Id="rId7" Type="http://schemas.openxmlformats.org/officeDocument/2006/relationships/hyperlink" Target="https://www.bianj.org/" TargetMode="External"/><Relationship Id="rId12" Type="http://schemas.openxmlformats.org/officeDocument/2006/relationships/hyperlink" Target="https://southjersey.jewishabilities.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11" Type="http://schemas.openxmlformats.org/officeDocument/2006/relationships/hyperlink" Target="https://hispanicfamilycenter.com/" TargetMode="External"/><Relationship Id="rId5" Type="http://schemas.openxmlformats.org/officeDocument/2006/relationships/hyperlink" Target="https://www.thearcfamilyinstitute.org/" TargetMode="External"/><Relationship Id="rId10" Type="http://schemas.openxmlformats.org/officeDocument/2006/relationships/hyperlink" Target="https://justempower.me/" TargetMode="External"/><Relationship Id="rId4" Type="http://schemas.openxmlformats.org/officeDocument/2006/relationships/hyperlink" Target="https://snjreic.org/" TargetMode="External"/><Relationship Id="rId9" Type="http://schemas.openxmlformats.org/officeDocument/2006/relationships/hyperlink" Target="https://www.snjpc.org/what-we-do/for-families/camden-healthy-start/chs.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11/30/2021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Voorhees township and Woodlynne borough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remained fairly steady over time.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similar percentages of children are in each age grouping.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1.12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Camden and Cherry Hill township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Arial" panose="020B0604020202020204" pitchFamily="34" charset="0"/>
              <a:buChar char="•"/>
            </a:pPr>
            <a:r>
              <a:rPr lang="en-US" sz="1800" kern="1200" dirty="0">
                <a:effectLst/>
                <a:latin typeface="Calibri" panose="020F0502020204030204" pitchFamily="34" charset="0"/>
                <a:ea typeface="Calibri" panose="020F0502020204030204" pitchFamily="34" charset="0"/>
                <a:cs typeface="Calibri" panose="020F0502020204030204" pitchFamily="34" charset="0"/>
              </a:rPr>
              <a:t>The </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costliest</a:t>
            </a:r>
            <a:r>
              <a:rPr lang="en-US" sz="1800" kern="1200" dirty="0">
                <a:effectLst/>
                <a:latin typeface="Calibri" panose="020F0502020204030204" pitchFamily="34" charset="0"/>
                <a:ea typeface="Calibri" panose="020F0502020204030204" pitchFamily="34" charset="0"/>
                <a:cs typeface="Calibri" panose="020F0502020204030204" pitchFamily="34" charset="0"/>
              </a:rPr>
              <a:t> component in this county tends to be child 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monthly cost of living budget estimates how much income a family is likely to need (across 7 components) to attain a modest yet adequate standard of living.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Camden City and Lindenwold Borough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Camden City and </a:t>
            </a:r>
            <a:r>
              <a:rPr lang="en-US" sz="1200" kern="1200" dirty="0" err="1">
                <a:solidFill>
                  <a:schemeClr val="tx1"/>
                </a:solidFill>
                <a:effectLst/>
                <a:latin typeface="+mn-lt"/>
                <a:ea typeface="+mn-ea"/>
                <a:cs typeface="+mn-cs"/>
              </a:rPr>
              <a:t>Woodlynne</a:t>
            </a:r>
            <a:r>
              <a:rPr lang="en-US" sz="1200" kern="1200" dirty="0">
                <a:solidFill>
                  <a:schemeClr val="tx1"/>
                </a:solidFill>
                <a:effectLst/>
                <a:latin typeface="+mn-lt"/>
                <a:ea typeface="+mn-ea"/>
                <a:cs typeface="+mn-cs"/>
              </a:rPr>
              <a:t> Borough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similar to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county’s food insecurity rates have decreased slightly over the two years shown.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low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and toddler childcare and lower than expected for Pre-K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increase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Municipality data available? Chart 7.3</a:t>
            </a: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Bellmawr borough and Runnemede borough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72.81% of Camden County’s population has received at least one dose of the COVID-19 vaccination.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61.52% of Camden County’s population has been fully vaccinated against COVID-19.  </a:t>
            </a:r>
            <a:endPar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3033257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t>
            </a:r>
            <a:r>
              <a:rPr lang="en-US" sz="1200" kern="1200">
                <a:solidFill>
                  <a:schemeClr val="tx1"/>
                </a:solidFill>
                <a:effectLst/>
                <a:latin typeface="+mn-lt"/>
                <a:ea typeface="+mn-ea"/>
                <a:cs typeface="+mn-cs"/>
              </a:rPr>
              <a:t>are combined </a:t>
            </a:r>
            <a:r>
              <a:rPr lang="en-US" sz="1200" kern="1200" dirty="0">
                <a:solidFill>
                  <a:schemeClr val="tx1"/>
                </a:solidFill>
                <a:effectLst/>
                <a:latin typeface="+mn-lt"/>
                <a:ea typeface="+mn-ea"/>
                <a:cs typeface="+mn-cs"/>
              </a:rPr>
              <a:t>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slightly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high school graduation rate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rPr>
              <a:t>In this county, the high school graduation rate has tended to decrease over time.</a:t>
            </a:r>
            <a:r>
              <a:rPr lang="en-US" sz="1800" dirty="0">
                <a:effectLst/>
                <a:latin typeface="Calibri" panose="020F0502020204030204" pitchFamily="34" charset="0"/>
                <a:ea typeface="Calibri" panose="020F0502020204030204" pitchFamily="34" charset="0"/>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above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varied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 and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each NJ county, except for Cape May, men tend to have higher annual incomes than women.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 about $7K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3.98% change indicates an increase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increase.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Data in chart is in terms of county residents not treatment sites.</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highlight>
                  <a:srgbClr val="FFFF00"/>
                </a:highlight>
                <a:latin typeface="Calibri" panose="020F0502020204030204" pitchFamily="34" charset="0"/>
                <a:ea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residential services followed by community support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frequency of reported symptoms of mental health distress were not available for most races/ethnicities.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lower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reported diagnosed depression rates were not available for most races/ethnicities.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and “Other” minority residents, and lower proportions of White, Asian,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the point in time of December 31, 2020, this county had the highest number of children served by CP&amp;P of NJ counties. (Note that county population size has not been accounted for in this 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The number of children served (from workbook and the data table behind graph 14.1):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In-home:  2928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Out-of-home placement: 468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NJ, the numbers of children served: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27,332 (in-home); 3,717 (out-of-home placement); 31,049 (total)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As this data is from a single point-in-time (last day of the 2020 calendar year) the number of children served in total across the full year by CP&amp;P would be higher.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2020 as compared to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http://www.camdenresourcenet.org/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https://snjreic.org/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https://www.thearcfamilyinstitute.org/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https://www.bianj.org/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https://www.camdencmo.org/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https://www.snjpc.org/what-we-do/for-families/camden-healthy-start/chs.html</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https://justempower.me/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https://hispanicfamilycenter.com/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https://southjersey.jewishabilities.org/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1740207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the 5</a:t>
            </a:r>
            <a:r>
              <a:rPr lang="en-US" baseline="30000" dirty="0"/>
              <a:t>th</a:t>
            </a:r>
            <a:r>
              <a:rPr lang="en-US" dirty="0"/>
              <a:t>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210298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rPr>
              <a:t>The Black/White residential segregation index in this county tended to vary over time.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fairly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Camden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335C4742-D234-4ED5-9636-0E49FB22AFD5}"/>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8" name="Picture 7" descr="Image result for camden county nj map">
            <a:extLst>
              <a:ext uri="{FF2B5EF4-FFF2-40B4-BE49-F238E27FC236}">
                <a16:creationId xmlns:a16="http://schemas.microsoft.com/office/drawing/2014/main" id="{83005172-8710-499C-B057-C5532D23D16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24517" y="38408"/>
            <a:ext cx="551691" cy="946467"/>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2817AD35-A23C-4983-9F48-4FF31E695D9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12" name="Picture 11" descr="Image result for camden county nj map">
            <a:extLst>
              <a:ext uri="{FF2B5EF4-FFF2-40B4-BE49-F238E27FC236}">
                <a16:creationId xmlns:a16="http://schemas.microsoft.com/office/drawing/2014/main" id="{AE993472-E25E-49B5-ABD4-80E48FE3CDCF}"/>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24517" y="38408"/>
            <a:ext cx="551691" cy="946467"/>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7" descr="Image result for camden county nj map">
            <a:extLst>
              <a:ext uri="{FF2B5EF4-FFF2-40B4-BE49-F238E27FC236}">
                <a16:creationId xmlns:a16="http://schemas.microsoft.com/office/drawing/2014/main" id="{247AE6D9-F997-4F4D-84E4-B10917C944B3}"/>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75909" y="894604"/>
            <a:ext cx="852538" cy="1588135"/>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9" descr="Image result for camden county nj map">
            <a:extLst>
              <a:ext uri="{FF2B5EF4-FFF2-40B4-BE49-F238E27FC236}">
                <a16:creationId xmlns:a16="http://schemas.microsoft.com/office/drawing/2014/main" id="{123A9FD9-ED64-4E80-818D-7B676F667C05}"/>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422331" y="4399804"/>
            <a:ext cx="852538" cy="1588135"/>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7" descr="Image result for camden county nj map">
            <a:extLst>
              <a:ext uri="{FF2B5EF4-FFF2-40B4-BE49-F238E27FC236}">
                <a16:creationId xmlns:a16="http://schemas.microsoft.com/office/drawing/2014/main" id="{C8948667-378B-40AD-AC6E-A3A499590AE6}"/>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024881" y="437404"/>
            <a:ext cx="852538" cy="1588135"/>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7" descr="Image result for camden county nj map">
            <a:extLst>
              <a:ext uri="{FF2B5EF4-FFF2-40B4-BE49-F238E27FC236}">
                <a16:creationId xmlns:a16="http://schemas.microsoft.com/office/drawing/2014/main" id="{9A6A2B20-D77D-4472-8EBE-B927242AE692}"/>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991627" y="437404"/>
            <a:ext cx="852538" cy="1588135"/>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descr="Image result for camden county nj map">
            <a:extLst>
              <a:ext uri="{FF2B5EF4-FFF2-40B4-BE49-F238E27FC236}">
                <a16:creationId xmlns:a16="http://schemas.microsoft.com/office/drawing/2014/main" id="{C0FE9A51-8BED-441B-AE04-5AFBCFAAB626}"/>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4102652" y="2570023"/>
            <a:ext cx="852538" cy="1588135"/>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descr="Image result for camden county nj map">
            <a:extLst>
              <a:ext uri="{FF2B5EF4-FFF2-40B4-BE49-F238E27FC236}">
                <a16:creationId xmlns:a16="http://schemas.microsoft.com/office/drawing/2014/main" id="{017B8A5A-A666-4877-A37F-CB0A327C5121}"/>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964981" y="513604"/>
            <a:ext cx="852538" cy="1588135"/>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camden county nj map">
            <a:extLst>
              <a:ext uri="{FF2B5EF4-FFF2-40B4-BE49-F238E27FC236}">
                <a16:creationId xmlns:a16="http://schemas.microsoft.com/office/drawing/2014/main" id="{C04B24A4-9D8C-4AFD-B846-36F432B2EBD4}"/>
              </a:ext>
            </a:extLst>
          </p:cNvPr>
          <p:cNvPicPr/>
          <p:nvPr userDrawn="1"/>
        </p:nvPicPr>
        <p:blipFill>
          <a:blip r:embed="rId5">
            <a:extLst>
              <a:ext uri="{28A0092B-C50C-407E-A947-70E740481C1C}">
                <a14:useLocalDpi xmlns:a14="http://schemas.microsoft.com/office/drawing/2010/main"/>
              </a:ext>
            </a:extLst>
          </a:blip>
          <a:srcRect/>
          <a:stretch>
            <a:fillRect/>
          </a:stretch>
        </p:blipFill>
        <p:spPr bwMode="auto">
          <a:xfrm>
            <a:off x="519977" y="389918"/>
            <a:ext cx="830194" cy="1422082"/>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6" descr="Image result for camden county nj map">
            <a:extLst>
              <a:ext uri="{FF2B5EF4-FFF2-40B4-BE49-F238E27FC236}">
                <a16:creationId xmlns:a16="http://schemas.microsoft.com/office/drawing/2014/main" id="{9D1A06CC-4C0B-4CFB-B490-CD2740E219C0}"/>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623425" y="4940030"/>
            <a:ext cx="830194" cy="1422082"/>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8" descr="Image result for camden county nj map">
            <a:extLst>
              <a:ext uri="{FF2B5EF4-FFF2-40B4-BE49-F238E27FC236}">
                <a16:creationId xmlns:a16="http://schemas.microsoft.com/office/drawing/2014/main" id="{E9D8F5B8-0347-49C0-A98F-0364774C7971}"/>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24517" y="38408"/>
            <a:ext cx="551691" cy="946467"/>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camden county nj map">
            <a:extLst>
              <a:ext uri="{FF2B5EF4-FFF2-40B4-BE49-F238E27FC236}">
                <a16:creationId xmlns:a16="http://schemas.microsoft.com/office/drawing/2014/main" id="{C79E0BC1-3620-4C71-ACBD-F4310CEF952C}"/>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82564" y="4863831"/>
            <a:ext cx="830194" cy="1422082"/>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12" descr="Image result for camden county nj map">
            <a:extLst>
              <a:ext uri="{FF2B5EF4-FFF2-40B4-BE49-F238E27FC236}">
                <a16:creationId xmlns:a16="http://schemas.microsoft.com/office/drawing/2014/main" id="{8A1EF570-DEFE-4CF2-A68E-1B015CB207A5}"/>
              </a:ext>
            </a:extLst>
          </p:cNvPr>
          <p:cNvPicPr/>
          <p:nvPr userDrawn="1"/>
        </p:nvPicPr>
        <p:blipFill>
          <a:blip r:embed="rId5">
            <a:extLst>
              <a:ext uri="{28A0092B-C50C-407E-A947-70E740481C1C}">
                <a14:useLocalDpi xmlns:a14="http://schemas.microsoft.com/office/drawing/2010/main"/>
              </a:ext>
            </a:extLst>
          </a:blip>
          <a:srcRect/>
          <a:stretch>
            <a:fillRect/>
          </a:stretch>
        </p:blipFill>
        <p:spPr bwMode="auto">
          <a:xfrm>
            <a:off x="3844221" y="444231"/>
            <a:ext cx="830194" cy="1422082"/>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descr="Image result for camden county nj map">
            <a:extLst>
              <a:ext uri="{FF2B5EF4-FFF2-40B4-BE49-F238E27FC236}">
                <a16:creationId xmlns:a16="http://schemas.microsoft.com/office/drawing/2014/main" id="{F6C040D5-B798-4F4D-8575-525917707DCF}"/>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673413" y="280408"/>
            <a:ext cx="830194" cy="1422082"/>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10" descr="Image result for camden county nj map">
            <a:extLst>
              <a:ext uri="{FF2B5EF4-FFF2-40B4-BE49-F238E27FC236}">
                <a16:creationId xmlns:a16="http://schemas.microsoft.com/office/drawing/2014/main" id="{95E0AE88-90CA-4E94-8DCE-2FECB60950CA}"/>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374351" y="490184"/>
            <a:ext cx="830194" cy="1422082"/>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11" descr="Image result for camden county nj map">
            <a:extLst>
              <a:ext uri="{FF2B5EF4-FFF2-40B4-BE49-F238E27FC236}">
                <a16:creationId xmlns:a16="http://schemas.microsoft.com/office/drawing/2014/main" id="{DEFAE1C1-2008-4463-999E-DFBABAC99961}"/>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476798" y="898079"/>
            <a:ext cx="830194" cy="1422082"/>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13" descr="Image result for camden county nj map">
            <a:extLst>
              <a:ext uri="{FF2B5EF4-FFF2-40B4-BE49-F238E27FC236}">
                <a16:creationId xmlns:a16="http://schemas.microsoft.com/office/drawing/2014/main" id="{55062BD1-BCFB-4424-A872-BCEA4D1666C5}"/>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934899" y="516316"/>
            <a:ext cx="830194" cy="1422082"/>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descr="Image result for camden county nj map">
            <a:extLst>
              <a:ext uri="{FF2B5EF4-FFF2-40B4-BE49-F238E27FC236}">
                <a16:creationId xmlns:a16="http://schemas.microsoft.com/office/drawing/2014/main" id="{2B1AFB03-2291-4CEB-87E3-CDFFDF516FE5}"/>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548961" y="400596"/>
            <a:ext cx="830194" cy="1422082"/>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descr="Image result for camden county nj map">
            <a:extLst>
              <a:ext uri="{FF2B5EF4-FFF2-40B4-BE49-F238E27FC236}">
                <a16:creationId xmlns:a16="http://schemas.microsoft.com/office/drawing/2014/main" id="{65DF3ACD-3067-47E1-9351-6B23BF5D1F1C}"/>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571515" y="419139"/>
            <a:ext cx="830194" cy="1422082"/>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9" descr="Image result for camden county nj map">
            <a:extLst>
              <a:ext uri="{FF2B5EF4-FFF2-40B4-BE49-F238E27FC236}">
                <a16:creationId xmlns:a16="http://schemas.microsoft.com/office/drawing/2014/main" id="{DCD08208-2B80-4EB2-B5C2-2A602DA3D0DE}"/>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778742" y="325137"/>
            <a:ext cx="830194" cy="1422082"/>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8" descr="Image result for camden county nj map">
            <a:extLst>
              <a:ext uri="{FF2B5EF4-FFF2-40B4-BE49-F238E27FC236}">
                <a16:creationId xmlns:a16="http://schemas.microsoft.com/office/drawing/2014/main" id="{BDFDBC31-DF71-469A-B464-2648BE937CED}"/>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86638" y="965129"/>
            <a:ext cx="830194" cy="1422082"/>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C952FD5F-001E-481B-B675-A26256B4824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11" name="Picture 10" descr="Image result for camden county nj map">
            <a:extLst>
              <a:ext uri="{FF2B5EF4-FFF2-40B4-BE49-F238E27FC236}">
                <a16:creationId xmlns:a16="http://schemas.microsoft.com/office/drawing/2014/main" id="{3FFF819E-8B28-4357-BDD6-5EE4AE936796}"/>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24517" y="38408"/>
            <a:ext cx="551691" cy="946467"/>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CF67905D-7F93-4B01-9586-6CBCBF8B9DD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11" name="Picture 10" descr="Image result for camden county nj map">
            <a:extLst>
              <a:ext uri="{FF2B5EF4-FFF2-40B4-BE49-F238E27FC236}">
                <a16:creationId xmlns:a16="http://schemas.microsoft.com/office/drawing/2014/main" id="{BFDA7578-1E26-4556-ACB8-8626ABD4D04E}"/>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24517" y="38408"/>
            <a:ext cx="551691" cy="946467"/>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0F63D45B-0167-4F98-B6FD-F4D98E59461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11" name="Picture 10" descr="Image result for camden county nj map">
            <a:extLst>
              <a:ext uri="{FF2B5EF4-FFF2-40B4-BE49-F238E27FC236}">
                <a16:creationId xmlns:a16="http://schemas.microsoft.com/office/drawing/2014/main" id="{77149FBA-50F0-4719-B8F4-7E5EA541C04A}"/>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24517" y="38408"/>
            <a:ext cx="551691" cy="946467"/>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0C933548-7C81-4246-AF13-967BAFF7A4B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11" name="Picture 10" descr="Image result for camden county nj map">
            <a:extLst>
              <a:ext uri="{FF2B5EF4-FFF2-40B4-BE49-F238E27FC236}">
                <a16:creationId xmlns:a16="http://schemas.microsoft.com/office/drawing/2014/main" id="{D872DB05-2765-4206-981D-894276B95277}"/>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24517" y="38408"/>
            <a:ext cx="551691" cy="946467"/>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7E88717D-87BF-4A2C-978C-1563935D682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10" name="Picture 9" descr="Image result for camden county nj map">
            <a:extLst>
              <a:ext uri="{FF2B5EF4-FFF2-40B4-BE49-F238E27FC236}">
                <a16:creationId xmlns:a16="http://schemas.microsoft.com/office/drawing/2014/main" id="{740A5A06-F8C1-48A7-998D-105CD8926A05}"/>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24517" y="38408"/>
            <a:ext cx="551691" cy="946467"/>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4D7255D0-3882-4E4E-9034-D9622BA86EE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9" name="Picture 8" descr="Image result for camden county nj map">
            <a:extLst>
              <a:ext uri="{FF2B5EF4-FFF2-40B4-BE49-F238E27FC236}">
                <a16:creationId xmlns:a16="http://schemas.microsoft.com/office/drawing/2014/main" id="{A473BEEC-D97C-44D2-A84A-1398C9FEBD4F}"/>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24517" y="38408"/>
            <a:ext cx="551691" cy="946467"/>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20E289F8-1C37-4B0F-B9CA-2AB159AF2C1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8" name="Picture 7" descr="Image result for camden county nj map">
            <a:extLst>
              <a:ext uri="{FF2B5EF4-FFF2-40B4-BE49-F238E27FC236}">
                <a16:creationId xmlns:a16="http://schemas.microsoft.com/office/drawing/2014/main" id="{AB7EB0E7-5E88-48BC-ACF9-CB1F539E4C90}"/>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24517" y="38408"/>
            <a:ext cx="551691" cy="946467"/>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result for campbells field nj wikipedia">
            <a:extLst>
              <a:ext uri="{FF2B5EF4-FFF2-40B4-BE49-F238E27FC236}">
                <a16:creationId xmlns:a16="http://schemas.microsoft.com/office/drawing/2014/main" id="{FEFAB1C1-940F-472E-A1A4-7A20F654C2B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7174" y="-475343"/>
            <a:ext cx="13378774" cy="748574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Camden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2" name="Picture 11" descr="Image result for camden county nj map">
            <a:extLst>
              <a:ext uri="{FF2B5EF4-FFF2-40B4-BE49-F238E27FC236}">
                <a16:creationId xmlns:a16="http://schemas.microsoft.com/office/drawing/2014/main" id="{F9A7BEA6-1458-4061-90CB-9FCFB6C3B467}"/>
              </a:ext>
            </a:extLst>
          </p:cNvPr>
          <p:cNvPicPr/>
          <p:nvPr/>
        </p:nvPicPr>
        <p:blipFill>
          <a:blip r:embed="rId9">
            <a:extLst>
              <a:ext uri="{28A0092B-C50C-407E-A947-70E740481C1C}">
                <a14:useLocalDpi xmlns:a14="http://schemas.microsoft.com/office/drawing/2010/main"/>
              </a:ext>
            </a:extLst>
          </a:blip>
          <a:srcRect/>
          <a:stretch>
            <a:fillRect/>
          </a:stretch>
        </p:blipFill>
        <p:spPr bwMode="auto">
          <a:xfrm>
            <a:off x="6877166" y="4807694"/>
            <a:ext cx="914400" cy="1609120"/>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80708127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31146860"/>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972652036"/>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43923957"/>
              </p:ext>
            </p:extLst>
          </p:nvPr>
        </p:nvGraphicFramePr>
        <p:xfrm>
          <a:off x="3249706" y="567672"/>
          <a:ext cx="5909169"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917659240"/>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081391260"/>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830488957"/>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673668144"/>
              </p:ext>
            </p:extLst>
          </p:nvPr>
        </p:nvGraphicFramePr>
        <p:xfrm>
          <a:off x="9105081" y="5252380"/>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581549888"/>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71505700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955772987"/>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578406953"/>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426482645"/>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377423041"/>
              </p:ext>
            </p:extLst>
          </p:nvPr>
        </p:nvGraphicFramePr>
        <p:xfrm>
          <a:off x="3478078" y="581799"/>
          <a:ext cx="7844043" cy="62000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camden municipalities">
            <a:extLst>
              <a:ext uri="{FF2B5EF4-FFF2-40B4-BE49-F238E27FC236}">
                <a16:creationId xmlns:a16="http://schemas.microsoft.com/office/drawing/2014/main" id="{9C372647-184E-4D01-9527-0F47580D6F58}"/>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4724400" y="1193165"/>
            <a:ext cx="5943600" cy="4471670"/>
          </a:xfrm>
          <a:prstGeom prst="rect">
            <a:avLst/>
          </a:prstGeom>
          <a:noFill/>
          <a:ln>
            <a:noFill/>
          </a:ln>
        </p:spPr>
      </p:pic>
      <p:pic>
        <p:nvPicPr>
          <p:cNvPr id="5" name="Picture 4" descr="Image result for camden county nj map">
            <a:extLst>
              <a:ext uri="{FF2B5EF4-FFF2-40B4-BE49-F238E27FC236}">
                <a16:creationId xmlns:a16="http://schemas.microsoft.com/office/drawing/2014/main" id="{E88EB308-468B-4009-98A1-6602A7EE187A}"/>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304800" y="152400"/>
            <a:ext cx="2438400" cy="470027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48922097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2742970942"/>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458279793"/>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071044009"/>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307881983"/>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950051965"/>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792377681"/>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1232497049"/>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879283048"/>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494096145"/>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solidFill>
                  <a:schemeClr val="tx1">
                    <a:lumMod val="95000"/>
                    <a:lumOff val="5000"/>
                  </a:schemeClr>
                </a:solidFill>
                <a:latin typeface="Franklin Gothic Medium" panose="020B0603020102020204" pitchFamily="34" charset="0"/>
              </a:rPr>
              <a:t>Source: https://map.feedingamerica.org/county/2019/overall/new-jersey/</a:t>
            </a:r>
            <a:endParaRPr lang="en-US" sz="1050" dirty="0">
              <a:solidFill>
                <a:schemeClr val="tx1">
                  <a:lumMod val="95000"/>
                  <a:lumOff val="5000"/>
                </a:schemeClr>
              </a:solidFill>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937550126"/>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655367259"/>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321306326"/>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193235171"/>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55487693"/>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870220786"/>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143801389"/>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945341855"/>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2141484027"/>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395260826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514878305"/>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09314923"/>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68004850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800545543"/>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848421461"/>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609969617"/>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65639860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227426635"/>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253205417"/>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58159219"/>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1610973083"/>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217509757"/>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720005534"/>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228849409"/>
              </p:ext>
            </p:extLst>
          </p:nvPr>
        </p:nvGraphicFramePr>
        <p:xfrm>
          <a:off x="8487010" y="4393513"/>
          <a:ext cx="3506868"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2303702403"/>
              </p:ext>
            </p:extLst>
          </p:nvPr>
        </p:nvGraphicFramePr>
        <p:xfrm>
          <a:off x="3144347" y="612485"/>
          <a:ext cx="6981872" cy="5638892"/>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456173706"/>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724544185"/>
              </p:ext>
            </p:extLst>
          </p:nvPr>
        </p:nvGraphicFramePr>
        <p:xfrm>
          <a:off x="3158171" y="870405"/>
          <a:ext cx="6916558" cy="5795366"/>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381256040"/>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3132994887"/>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635192290"/>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993770225"/>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980901849"/>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813580654"/>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516860700"/>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827612014"/>
              </p:ext>
            </p:extLst>
          </p:nvPr>
        </p:nvGraphicFramePr>
        <p:xfrm>
          <a:off x="3197889" y="705774"/>
          <a:ext cx="6665302" cy="6076025"/>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368804910"/>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686836437"/>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2706536268"/>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646919702"/>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946482319"/>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50267513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
            </a:r>
            <a:r>
              <a:rPr lang="en-US" sz="900"/>
              <a:t>Attorney General, 2015-2019</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4023333047"/>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214921533"/>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465742488"/>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88457817"/>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401187555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821382603"/>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057431530"/>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78671105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260841276"/>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61147061"/>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879328637"/>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24734700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71243383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725308810"/>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58464922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Camden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74593536"/>
              </p:ext>
            </p:extLst>
          </p:nvPr>
        </p:nvGraphicFramePr>
        <p:xfrm>
          <a:off x="7543801" y="969978"/>
          <a:ext cx="4800600" cy="604042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723800482"/>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617969689"/>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758294125"/>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87522324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019695757"/>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652905835"/>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911169324"/>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Southern NJ Regional Early Intervention Collaborative </a:t>
            </a:r>
            <a:r>
              <a:rPr lang="en-US" sz="1200" dirty="0">
                <a:solidFill>
                  <a:srgbClr val="C00000"/>
                </a:solidFill>
                <a:latin typeface="Franklin Gothic Medium" panose="020B0603020102020204" pitchFamily="34" charset="0"/>
              </a:rPr>
              <a:t>[Early Intervention]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ARC of New Jersey Family Institute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on Developmental Disabilities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BIANJ </a:t>
            </a:r>
            <a:r>
              <a:rPr lang="en-US" sz="1200" dirty="0">
                <a:solidFill>
                  <a:srgbClr val="C00000"/>
                </a:solidFill>
                <a:latin typeface="Franklin Gothic Medium" panose="020B0603020102020204" pitchFamily="34" charset="0"/>
              </a:rPr>
              <a:t>[Brain Injuries]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Camden County Partnership for Children </a:t>
            </a:r>
            <a:r>
              <a:rPr lang="en-US" sz="1200" dirty="0">
                <a:solidFill>
                  <a:srgbClr val="C00000"/>
                </a:solidFill>
                <a:latin typeface="Franklin Gothic Medium" panose="020B0603020102020204" pitchFamily="34" charset="0"/>
              </a:rPr>
              <a:t>[Mental, Emotional and Behavioral Health]</a:t>
            </a:r>
            <a:endParaRPr lang="en-US" sz="1600" dirty="0">
              <a:solidFill>
                <a:srgbClr val="C00000"/>
              </a:solidFill>
              <a:latin typeface="Franklin Gothic Medium" panose="020B0603020102020204" pitchFamily="34" charset="0"/>
            </a:endParaRPr>
          </a:p>
          <a:p>
            <a:endParaRPr lang="en-US" sz="1600" dirty="0">
              <a:latin typeface="Franklin Gothic Medium" panose="020B0603020102020204" pitchFamily="34" charset="0"/>
            </a:endParaRPr>
          </a:p>
          <a:p>
            <a:r>
              <a:rPr lang="en-US" sz="1600" dirty="0">
                <a:latin typeface="Franklin Gothic Medium" panose="020B0603020102020204" pitchFamily="34" charset="0"/>
              </a:rPr>
              <a:t>Camden Healthy Star </a:t>
            </a:r>
            <a:r>
              <a:rPr lang="en-US" sz="1200" dirty="0">
                <a:solidFill>
                  <a:srgbClr val="C00000"/>
                </a:solidFill>
                <a:latin typeface="Franklin Gothic Medium" panose="020B0603020102020204" pitchFamily="34" charset="0"/>
              </a:rPr>
              <a:t>[Maternal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Empower U </a:t>
            </a:r>
            <a:r>
              <a:rPr lang="en-US" sz="1200" dirty="0">
                <a:solidFill>
                  <a:srgbClr val="C00000"/>
                </a:solidFill>
                <a:latin typeface="Franklin Gothic Medium" panose="020B0603020102020204" pitchFamily="34" charset="0"/>
              </a:rPr>
              <a:t>[Therapeutic Programming]</a:t>
            </a:r>
          </a:p>
          <a:p>
            <a:endParaRPr lang="en-US" sz="1600" dirty="0">
              <a:latin typeface="Franklin Gothic Medium" panose="020B0603020102020204" pitchFamily="34" charset="0"/>
            </a:endParaRPr>
          </a:p>
          <a:p>
            <a:r>
              <a:rPr lang="en-US" sz="1600" dirty="0">
                <a:latin typeface="Franklin Gothic Medium" panose="020B0603020102020204" pitchFamily="34" charset="0"/>
              </a:rPr>
              <a:t>Hispanic Family Center of Southern NJ </a:t>
            </a:r>
            <a:r>
              <a:rPr lang="en-US" sz="1200" dirty="0">
                <a:solidFill>
                  <a:srgbClr val="C00000"/>
                </a:solidFill>
                <a:latin typeface="Franklin Gothic Medium" panose="020B0603020102020204" pitchFamily="34" charset="0"/>
              </a:rPr>
              <a:t>[Human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Jewish Abilities Alliance of the Jewish Federation of Southern NJ </a:t>
            </a:r>
            <a:r>
              <a:rPr lang="en-US" sz="1200" dirty="0">
                <a:solidFill>
                  <a:srgbClr val="C00000"/>
                </a:solidFill>
                <a:latin typeface="Franklin Gothic Medium" panose="020B0603020102020204" pitchFamily="34" charset="0"/>
              </a:rPr>
              <a:t>[Special Needs]</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www.camdenresourcenet.org</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1283624629"/>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Camden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584590399"/>
              </p:ext>
            </p:extLst>
          </p:nvPr>
        </p:nvGraphicFramePr>
        <p:xfrm>
          <a:off x="7021427" y="1142252"/>
          <a:ext cx="5322973" cy="594434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South Jersey Legal Services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spc="-20" dirty="0">
                <a:latin typeface="Franklin Gothic Medium" panose="020B0603020102020204" pitchFamily="34" charset="0"/>
              </a:rPr>
              <a:t>  ACLU of New Jersey</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Community Health Law Project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endParaRPr lang="en-US" sz="14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5d3d841354376d0088ff8&quot;,&quot;SmartGridHorizontal&quot;:0,&quot;LinkedExcelSources&quot;:{&quot;618a971e383938345c058b52&quot;:&quot;{{Desktop}}\\County Workbooks\\Camden_County_11.08.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25090</TotalTime>
  <Words>9991</Words>
  <Application>Microsoft Office PowerPoint</Application>
  <PresentationFormat>Widescreen</PresentationFormat>
  <Paragraphs>850</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1689</cp:revision>
  <dcterms:created xsi:type="dcterms:W3CDTF">2006-08-16T00:00:00Z</dcterms:created>
  <dcterms:modified xsi:type="dcterms:W3CDTF">2021-11-30T07:33:45Z</dcterms:modified>
</cp:coreProperties>
</file>