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5" autoAdjust="0"/>
    <p:restoredTop sz="81646" autoAdjust="0"/>
  </p:normalViewPr>
  <p:slideViewPr>
    <p:cSldViewPr>
      <p:cViewPr varScale="1">
        <p:scale>
          <a:sx n="98" d="100"/>
          <a:sy n="98" d="100"/>
        </p:scale>
        <p:origin x="1098" y="102"/>
      </p:cViewPr>
      <p:guideLst>
        <p:guide orient="horz" pos="2112"/>
        <p:guide pos="388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Camden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0.65500000000000003</c:v>
                </c:pt>
                <c:pt idx="1">
                  <c:v>0.214</c:v>
                </c:pt>
                <c:pt idx="2">
                  <c:v>8.9999999999999993E-3</c:v>
                </c:pt>
                <c:pt idx="3">
                  <c:v>6.5000000000000002E-2</c:v>
                </c:pt>
                <c:pt idx="4">
                  <c:v>1E-3</c:v>
                </c:pt>
                <c:pt idx="5">
                  <c:v>0.09</c:v>
                </c:pt>
                <c:pt idx="6">
                  <c:v>0.161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514824536"/>
        <c:axId val="514824928"/>
      </c:barChart>
      <c:catAx>
        <c:axId val="514824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4928"/>
        <c:crosses val="autoZero"/>
        <c:auto val="1"/>
        <c:lblAlgn val="ctr"/>
        <c:lblOffset val="100"/>
        <c:noMultiLvlLbl val="0"/>
      </c:catAx>
      <c:valAx>
        <c:axId val="514824928"/>
        <c:scaling>
          <c:orientation val="minMax"/>
          <c:max val="1"/>
        </c:scaling>
        <c:delete val="1"/>
        <c:axPos val="l"/>
        <c:numFmt formatCode="0%" sourceLinked="1"/>
        <c:majorTickMark val="none"/>
        <c:minorTickMark val="none"/>
        <c:tickLblPos val="nextTo"/>
        <c:crossAx val="514824536"/>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2">
                  <c:v>116574</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514957080"/>
        <c:axId val="514957472"/>
      </c:barChart>
      <c:catAx>
        <c:axId val="514957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957472"/>
        <c:crosses val="autoZero"/>
        <c:auto val="1"/>
        <c:lblAlgn val="ctr"/>
        <c:lblOffset val="100"/>
        <c:noMultiLvlLbl val="0"/>
      </c:catAx>
      <c:valAx>
        <c:axId val="51495747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4957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514958256"/>
        <c:axId val="51495786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3">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3">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514959040"/>
        <c:axId val="514958648"/>
      </c:barChart>
      <c:valAx>
        <c:axId val="514957864"/>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4958256"/>
        <c:crosses val="max"/>
        <c:crossBetween val="between"/>
      </c:valAx>
      <c:catAx>
        <c:axId val="514958256"/>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4957864"/>
        <c:crosses val="autoZero"/>
        <c:auto val="1"/>
        <c:lblAlgn val="ctr"/>
        <c:lblOffset val="100"/>
        <c:noMultiLvlLbl val="0"/>
      </c:catAx>
      <c:valAx>
        <c:axId val="514958648"/>
        <c:scaling>
          <c:orientation val="minMax"/>
          <c:max val="1"/>
        </c:scaling>
        <c:delete val="1"/>
        <c:axPos val="b"/>
        <c:numFmt formatCode="General" sourceLinked="1"/>
        <c:majorTickMark val="out"/>
        <c:minorTickMark val="none"/>
        <c:tickLblPos val="nextTo"/>
        <c:crossAx val="514959040"/>
        <c:crosses val="autoZero"/>
        <c:crossBetween val="between"/>
      </c:valAx>
      <c:catAx>
        <c:axId val="514959040"/>
        <c:scaling>
          <c:orientation val="minMax"/>
        </c:scaling>
        <c:delete val="1"/>
        <c:axPos val="r"/>
        <c:numFmt formatCode="General" sourceLinked="1"/>
        <c:majorTickMark val="out"/>
        <c:minorTickMark val="none"/>
        <c:tickLblPos val="nextTo"/>
        <c:crossAx val="514958648"/>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Camden City</c:v>
                </c:pt>
                <c:pt idx="2">
                  <c:v>Cherry Hill</c:v>
                </c:pt>
                <c:pt idx="3">
                  <c:v>Gloucester Township</c:v>
                </c:pt>
                <c:pt idx="4">
                  <c:v>Winslow Township</c:v>
                </c:pt>
                <c:pt idx="5">
                  <c:v>Pennsauken Township</c:v>
                </c:pt>
              </c:strCache>
            </c:strRef>
          </c:cat>
          <c:val>
            <c:numRef>
              <c:f>Sheet1!$B$2:$B$7</c:f>
              <c:numCache>
                <c:formatCode>0%</c:formatCode>
                <c:ptCount val="6"/>
                <c:pt idx="0">
                  <c:v>0.318</c:v>
                </c:pt>
                <c:pt idx="1">
                  <c:v>0.35399999999999998</c:v>
                </c:pt>
                <c:pt idx="2">
                  <c:v>0.29099999999999998</c:v>
                </c:pt>
                <c:pt idx="3">
                  <c:v>0.28799999999999998</c:v>
                </c:pt>
                <c:pt idx="4">
                  <c:v>0.313</c:v>
                </c:pt>
                <c:pt idx="5">
                  <c:v>0.37</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Camden City</c:v>
                </c:pt>
                <c:pt idx="2">
                  <c:v>Cherry Hill</c:v>
                </c:pt>
                <c:pt idx="3">
                  <c:v>Gloucester Township</c:v>
                </c:pt>
                <c:pt idx="4">
                  <c:v>Winslow Township</c:v>
                </c:pt>
                <c:pt idx="5">
                  <c:v>Pennsauken Township</c:v>
                </c:pt>
              </c:strCache>
            </c:strRef>
          </c:cat>
          <c:val>
            <c:numRef>
              <c:f>Sheet1!$C$2:$C$7</c:f>
              <c:numCache>
                <c:formatCode>0%</c:formatCode>
                <c:ptCount val="6"/>
                <c:pt idx="0">
                  <c:v>0.33400000000000002</c:v>
                </c:pt>
                <c:pt idx="1">
                  <c:v>0.33300000000000002</c:v>
                </c:pt>
                <c:pt idx="2">
                  <c:v>0.32900000000000001</c:v>
                </c:pt>
                <c:pt idx="3">
                  <c:v>0.35299999999999998</c:v>
                </c:pt>
                <c:pt idx="4">
                  <c:v>0.34</c:v>
                </c:pt>
                <c:pt idx="5">
                  <c:v>0.32800000000000001</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Camden City</c:v>
                </c:pt>
                <c:pt idx="2">
                  <c:v>Cherry Hill</c:v>
                </c:pt>
                <c:pt idx="3">
                  <c:v>Gloucester Township</c:v>
                </c:pt>
                <c:pt idx="4">
                  <c:v>Winslow Township</c:v>
                </c:pt>
                <c:pt idx="5">
                  <c:v>Pennsauken Township</c:v>
                </c:pt>
              </c:strCache>
            </c:strRef>
          </c:cat>
          <c:val>
            <c:numRef>
              <c:f>Sheet1!$D$2:$D$7</c:f>
              <c:numCache>
                <c:formatCode>0%</c:formatCode>
                <c:ptCount val="6"/>
                <c:pt idx="0">
                  <c:v>0.34799999999999998</c:v>
                </c:pt>
                <c:pt idx="1">
                  <c:v>0.313</c:v>
                </c:pt>
                <c:pt idx="2">
                  <c:v>0.38</c:v>
                </c:pt>
                <c:pt idx="3">
                  <c:v>0.35899999999999999</c:v>
                </c:pt>
                <c:pt idx="4">
                  <c:v>0.34699999999999998</c:v>
                </c:pt>
                <c:pt idx="5">
                  <c:v>0.30199999999999999</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639534424"/>
        <c:axId val="639529328"/>
      </c:barChart>
      <c:catAx>
        <c:axId val="639534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29328"/>
        <c:crosses val="autoZero"/>
        <c:auto val="1"/>
        <c:lblAlgn val="ctr"/>
        <c:lblOffset val="100"/>
        <c:noMultiLvlLbl val="0"/>
      </c:catAx>
      <c:valAx>
        <c:axId val="63952932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34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639536776"/>
        <c:axId val="639533248"/>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9">
                  <c:v>5459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9">
                  <c:v>5459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639536384"/>
        <c:axId val="639532856"/>
      </c:barChart>
      <c:catAx>
        <c:axId val="639536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3248"/>
        <c:crosses val="autoZero"/>
        <c:auto val="1"/>
        <c:lblAlgn val="ctr"/>
        <c:lblOffset val="100"/>
        <c:noMultiLvlLbl val="0"/>
      </c:catAx>
      <c:valAx>
        <c:axId val="639533248"/>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6776"/>
        <c:crosses val="autoZero"/>
        <c:crossBetween val="between"/>
      </c:valAx>
      <c:valAx>
        <c:axId val="639532856"/>
        <c:scaling>
          <c:orientation val="minMax"/>
          <c:max val="7000"/>
        </c:scaling>
        <c:delete val="1"/>
        <c:axPos val="t"/>
        <c:numFmt formatCode="General" sourceLinked="1"/>
        <c:majorTickMark val="out"/>
        <c:minorTickMark val="none"/>
        <c:tickLblPos val="nextTo"/>
        <c:crossAx val="639536384"/>
        <c:crosses val="max"/>
        <c:crossBetween val="between"/>
      </c:valAx>
      <c:catAx>
        <c:axId val="639536384"/>
        <c:scaling>
          <c:orientation val="minMax"/>
        </c:scaling>
        <c:delete val="1"/>
        <c:axPos val="l"/>
        <c:numFmt formatCode="General" sourceLinked="1"/>
        <c:majorTickMark val="out"/>
        <c:minorTickMark val="none"/>
        <c:tickLblPos val="nextTo"/>
        <c:crossAx val="639532856"/>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203</c:v>
                </c:pt>
                <c:pt idx="1">
                  <c:v>265</c:v>
                </c:pt>
                <c:pt idx="2">
                  <c:v>269</c:v>
                </c:pt>
                <c:pt idx="3">
                  <c:v>278</c:v>
                </c:pt>
                <c:pt idx="4">
                  <c:v>232</c:v>
                </c:pt>
                <c:pt idx="5">
                  <c:v>214</c:v>
                </c:pt>
                <c:pt idx="6">
                  <c:v>258</c:v>
                </c:pt>
                <c:pt idx="7">
                  <c:v>280</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469</c:v>
                </c:pt>
                <c:pt idx="1">
                  <c:v>471</c:v>
                </c:pt>
                <c:pt idx="2">
                  <c:v>416</c:v>
                </c:pt>
                <c:pt idx="3">
                  <c:v>425</c:v>
                </c:pt>
                <c:pt idx="4">
                  <c:v>379</c:v>
                </c:pt>
                <c:pt idx="5">
                  <c:v>364</c:v>
                </c:pt>
                <c:pt idx="6">
                  <c:v>381</c:v>
                </c:pt>
                <c:pt idx="7">
                  <c:v>378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51164640"/>
        <c:axId val="351165424"/>
      </c:barChart>
      <c:catAx>
        <c:axId val="35116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5424"/>
        <c:crosses val="autoZero"/>
        <c:auto val="1"/>
        <c:lblAlgn val="ctr"/>
        <c:lblOffset val="100"/>
        <c:noMultiLvlLbl val="0"/>
      </c:catAx>
      <c:valAx>
        <c:axId val="351165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4" formatCode="0%">
                  <c:v>0.155</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51165816"/>
        <c:axId val="351161504"/>
      </c:barChart>
      <c:catAx>
        <c:axId val="351165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1504"/>
        <c:crosses val="autoZero"/>
        <c:auto val="1"/>
        <c:lblAlgn val="ctr"/>
        <c:lblOffset val="100"/>
        <c:noMultiLvlLbl val="0"/>
      </c:catAx>
      <c:valAx>
        <c:axId val="351161504"/>
        <c:scaling>
          <c:orientation val="minMax"/>
          <c:max val="0.25"/>
          <c:min val="0"/>
        </c:scaling>
        <c:delete val="1"/>
        <c:axPos val="b"/>
        <c:numFmt formatCode="0%" sourceLinked="1"/>
        <c:majorTickMark val="out"/>
        <c:minorTickMark val="none"/>
        <c:tickLblPos val="nextTo"/>
        <c:crossAx val="35116581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0.16</c:v>
                </c:pt>
                <c:pt idx="1">
                  <c:v>0.16</c:v>
                </c:pt>
                <c:pt idx="2">
                  <c:v>0.158</c:v>
                </c:pt>
                <c:pt idx="3">
                  <c:v>0.158</c:v>
                </c:pt>
                <c:pt idx="4">
                  <c:v>0.155</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628342864"/>
        <c:axId val="628342472"/>
      </c:lineChart>
      <c:catAx>
        <c:axId val="62834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8342472"/>
        <c:crosses val="autoZero"/>
        <c:auto val="1"/>
        <c:lblAlgn val="ctr"/>
        <c:lblOffset val="100"/>
        <c:noMultiLvlLbl val="0"/>
      </c:catAx>
      <c:valAx>
        <c:axId val="628342472"/>
        <c:scaling>
          <c:orientation val="minMax"/>
          <c:max val="1"/>
          <c:min val="0"/>
        </c:scaling>
        <c:delete val="1"/>
        <c:axPos val="l"/>
        <c:numFmt formatCode="0%" sourceLinked="1"/>
        <c:majorTickMark val="out"/>
        <c:minorTickMark val="none"/>
        <c:tickLblPos val="nextTo"/>
        <c:crossAx val="628342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Bellmawr borough</c:v>
                </c:pt>
                <c:pt idx="2">
                  <c:v>Woodlynne borough</c:v>
                </c:pt>
                <c:pt idx="3">
                  <c:v>Lawnside borough</c:v>
                </c:pt>
                <c:pt idx="4">
                  <c:v>Mount Ephraim borough</c:v>
                </c:pt>
                <c:pt idx="5">
                  <c:v>Lindenwold borough</c:v>
                </c:pt>
                <c:pt idx="6">
                  <c:v>Brooklawn borough</c:v>
                </c:pt>
                <c:pt idx="7">
                  <c:v>Chesilhurst borough</c:v>
                </c:pt>
                <c:pt idx="8">
                  <c:v>Hi-Nella borough</c:v>
                </c:pt>
                <c:pt idx="9">
                  <c:v>Pennsauken township</c:v>
                </c:pt>
              </c:strCache>
            </c:strRef>
          </c:cat>
          <c:val>
            <c:numRef>
              <c:f>Sheet1!$B$2:$B$11</c:f>
              <c:numCache>
                <c:formatCode>0%</c:formatCode>
                <c:ptCount val="10"/>
                <c:pt idx="0">
                  <c:v>0.435</c:v>
                </c:pt>
                <c:pt idx="1">
                  <c:v>0.26300000000000001</c:v>
                </c:pt>
                <c:pt idx="2">
                  <c:v>0.25700000000000001</c:v>
                </c:pt>
                <c:pt idx="3">
                  <c:v>0.253</c:v>
                </c:pt>
                <c:pt idx="4">
                  <c:v>0.22800000000000001</c:v>
                </c:pt>
                <c:pt idx="5">
                  <c:v>0.21099999999999999</c:v>
                </c:pt>
                <c:pt idx="6">
                  <c:v>0.193</c:v>
                </c:pt>
                <c:pt idx="7">
                  <c:v>0.17899999999999999</c:v>
                </c:pt>
                <c:pt idx="8">
                  <c:v>0.17499999999999999</c:v>
                </c:pt>
                <c:pt idx="9">
                  <c:v>0.161</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Camden City</c:v>
                </c:pt>
                <c:pt idx="1">
                  <c:v>Bellmawr borough</c:v>
                </c:pt>
                <c:pt idx="2">
                  <c:v>Woodlynne borough</c:v>
                </c:pt>
                <c:pt idx="3">
                  <c:v>Lawnside borough</c:v>
                </c:pt>
                <c:pt idx="4">
                  <c:v>Mount Ephraim borough</c:v>
                </c:pt>
                <c:pt idx="5">
                  <c:v>Lindenwold borough</c:v>
                </c:pt>
                <c:pt idx="6">
                  <c:v>Brooklawn borough</c:v>
                </c:pt>
                <c:pt idx="7">
                  <c:v>Chesilhurst borough</c:v>
                </c:pt>
                <c:pt idx="8">
                  <c:v>Hi-Nella borough</c:v>
                </c:pt>
                <c:pt idx="9">
                  <c:v>Pennsauken township</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Camden City</c:v>
                </c:pt>
                <c:pt idx="1">
                  <c:v>Bellmawr borough</c:v>
                </c:pt>
                <c:pt idx="2">
                  <c:v>Woodlynne borough</c:v>
                </c:pt>
                <c:pt idx="3">
                  <c:v>Lawnside borough</c:v>
                </c:pt>
                <c:pt idx="4">
                  <c:v>Mount Ephraim borough</c:v>
                </c:pt>
                <c:pt idx="5">
                  <c:v>Lindenwold borough</c:v>
                </c:pt>
                <c:pt idx="6">
                  <c:v>Brooklawn borough</c:v>
                </c:pt>
                <c:pt idx="7">
                  <c:v>Chesilhurst borough</c:v>
                </c:pt>
                <c:pt idx="8">
                  <c:v>Hi-Nella borough</c:v>
                </c:pt>
                <c:pt idx="9">
                  <c:v>Pennsauken township</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Camden County avg 15.5%</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Bellmawr borough</c:v>
                </c:pt>
                <c:pt idx="2">
                  <c:v>Woodlynne borough</c:v>
                </c:pt>
                <c:pt idx="3">
                  <c:v>Lawnside borough</c:v>
                </c:pt>
                <c:pt idx="4">
                  <c:v>Mount Ephraim borough</c:v>
                </c:pt>
                <c:pt idx="5">
                  <c:v>Lindenwold borough</c:v>
                </c:pt>
                <c:pt idx="6">
                  <c:v>Brooklawn borough</c:v>
                </c:pt>
                <c:pt idx="7">
                  <c:v>Chesilhurst borough</c:v>
                </c:pt>
                <c:pt idx="8">
                  <c:v>Hi-Nella borough</c:v>
                </c:pt>
                <c:pt idx="9">
                  <c:v>Pennsauken township</c:v>
                </c:pt>
              </c:strCache>
            </c:strRef>
          </c:cat>
          <c:val>
            <c:numRef>
              <c:f>Sheet1!$E$2:$E$11</c:f>
              <c:numCache>
                <c:formatCode>0%</c:formatCode>
                <c:ptCount val="10"/>
                <c:pt idx="0">
                  <c:v>0.155</c:v>
                </c:pt>
                <c:pt idx="1">
                  <c:v>0.155</c:v>
                </c:pt>
                <c:pt idx="2">
                  <c:v>0.155</c:v>
                </c:pt>
                <c:pt idx="3">
                  <c:v>0.155</c:v>
                </c:pt>
                <c:pt idx="4">
                  <c:v>0.155</c:v>
                </c:pt>
                <c:pt idx="5">
                  <c:v>0.155</c:v>
                </c:pt>
                <c:pt idx="6">
                  <c:v>0.155</c:v>
                </c:pt>
                <c:pt idx="7">
                  <c:v>0.155</c:v>
                </c:pt>
                <c:pt idx="8">
                  <c:v>0.155</c:v>
                </c:pt>
                <c:pt idx="9">
                  <c:v>0.155</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509468528"/>
        <c:axId val="510376240"/>
      </c:barChart>
      <c:catAx>
        <c:axId val="50946852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76240"/>
        <c:crosses val="autoZero"/>
        <c:auto val="1"/>
        <c:lblAlgn val="ctr"/>
        <c:lblOffset val="100"/>
        <c:noMultiLvlLbl val="0"/>
      </c:catAx>
      <c:valAx>
        <c:axId val="510376240"/>
        <c:scaling>
          <c:orientation val="minMax"/>
          <c:max val="0.8"/>
        </c:scaling>
        <c:delete val="1"/>
        <c:axPos val="b"/>
        <c:numFmt formatCode="0%" sourceLinked="1"/>
        <c:majorTickMark val="out"/>
        <c:minorTickMark val="none"/>
        <c:tickLblPos val="nextTo"/>
        <c:crossAx val="509468528"/>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14842757050859415"/>
          <c:y val="0.92248508709138632"/>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0080321285140562E-2"/>
                  <c:y val="-4.92278029693098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6.0240963855422054E-3"/>
                  <c:y val="2.895753115841747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1132</c:v>
                </c:pt>
                <c:pt idx="1">
                  <c:v>789</c:v>
                </c:pt>
                <c:pt idx="2">
                  <c:v>1386</c:v>
                </c:pt>
                <c:pt idx="3">
                  <c:v>1192</c:v>
                </c:pt>
                <c:pt idx="4">
                  <c:v>1078</c:v>
                </c:pt>
                <c:pt idx="5">
                  <c:v>775</c:v>
                </c:pt>
                <c:pt idx="6">
                  <c:v>941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0">
                  <c:v>87509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637496248"/>
        <c:axId val="637496640"/>
      </c:barChart>
      <c:catAx>
        <c:axId val="637496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496640"/>
        <c:crosses val="autoZero"/>
        <c:auto val="1"/>
        <c:lblAlgn val="ctr"/>
        <c:lblOffset val="100"/>
        <c:noMultiLvlLbl val="0"/>
      </c:catAx>
      <c:valAx>
        <c:axId val="637496640"/>
        <c:scaling>
          <c:orientation val="minMax"/>
        </c:scaling>
        <c:delete val="1"/>
        <c:axPos val="b"/>
        <c:numFmt formatCode="&quot;$&quot;#,##0_);[Red]\(&quot;$&quot;#,##0\)" sourceLinked="1"/>
        <c:majorTickMark val="none"/>
        <c:minorTickMark val="none"/>
        <c:tickLblPos val="nextTo"/>
        <c:crossAx val="637496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0.66</c:v>
                </c:pt>
                <c:pt idx="1">
                  <c:v>0.65300000000000002</c:v>
                </c:pt>
                <c:pt idx="2">
                  <c:v>0.65400000000000003</c:v>
                </c:pt>
                <c:pt idx="3">
                  <c:v>0.65100000000000002</c:v>
                </c:pt>
                <c:pt idx="4">
                  <c:v>0.65500000000000003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0.21299999999999999</c:v>
                </c:pt>
                <c:pt idx="1">
                  <c:v>0.21299999999999999</c:v>
                </c:pt>
                <c:pt idx="2">
                  <c:v>0.21299999999999999</c:v>
                </c:pt>
                <c:pt idx="3">
                  <c:v>0.215</c:v>
                </c:pt>
                <c:pt idx="4">
                  <c:v>0.214</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0.01</c:v>
                </c:pt>
                <c:pt idx="1">
                  <c:v>8.9999999999999993E-3</c:v>
                </c:pt>
                <c:pt idx="2">
                  <c:v>8.9999999999999993E-3</c:v>
                </c:pt>
                <c:pt idx="3">
                  <c:v>8.9999999999999993E-3</c:v>
                </c:pt>
                <c:pt idx="4">
                  <c:v>8.9999999999999993E-3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5.8999999999999997E-2</c:v>
                </c:pt>
                <c:pt idx="1">
                  <c:v>6.0999999999999999E-2</c:v>
                </c:pt>
                <c:pt idx="2">
                  <c:v>6.2E-2</c:v>
                </c:pt>
                <c:pt idx="3">
                  <c:v>6.3E-2</c:v>
                </c:pt>
                <c:pt idx="4">
                  <c:v>6.5000000000000002E-2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0.14699999999999999</c:v>
                </c:pt>
                <c:pt idx="1">
                  <c:v>0.15</c:v>
                </c:pt>
                <c:pt idx="2">
                  <c:v>0.154</c:v>
                </c:pt>
                <c:pt idx="3">
                  <c:v>0.157</c:v>
                </c:pt>
                <c:pt idx="4">
                  <c:v>0.161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514823360"/>
        <c:axId val="514822576"/>
      </c:lineChart>
      <c:catAx>
        <c:axId val="5148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822576"/>
        <c:crosses val="autoZero"/>
        <c:auto val="1"/>
        <c:lblAlgn val="ctr"/>
        <c:lblOffset val="100"/>
        <c:noMultiLvlLbl val="0"/>
      </c:catAx>
      <c:valAx>
        <c:axId val="514822576"/>
        <c:scaling>
          <c:orientation val="minMax"/>
        </c:scaling>
        <c:delete val="1"/>
        <c:axPos val="l"/>
        <c:numFmt formatCode="0%" sourceLinked="1"/>
        <c:majorTickMark val="none"/>
        <c:minorTickMark val="none"/>
        <c:tickLblPos val="nextTo"/>
        <c:crossAx val="514823360"/>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61683</c:v>
                </c:pt>
                <c:pt idx="1">
                  <c:v>61842</c:v>
                </c:pt>
                <c:pt idx="2">
                  <c:v>62185</c:v>
                </c:pt>
                <c:pt idx="3">
                  <c:v>63028</c:v>
                </c:pt>
                <c:pt idx="4">
                  <c:v>65037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637497424"/>
        <c:axId val="637497816"/>
      </c:lineChart>
      <c:catAx>
        <c:axId val="6374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497816"/>
        <c:crosses val="autoZero"/>
        <c:auto val="1"/>
        <c:lblAlgn val="ctr"/>
        <c:lblOffset val="100"/>
        <c:noMultiLvlLbl val="0"/>
      </c:catAx>
      <c:valAx>
        <c:axId val="637497816"/>
        <c:scaling>
          <c:orientation val="minMax"/>
        </c:scaling>
        <c:delete val="1"/>
        <c:axPos val="l"/>
        <c:numFmt formatCode="_(&quot;$&quot;* #,##0_);_(&quot;$&quot;* \(#,##0\);_(&quot;$&quot;* &quot;-&quot;??_);_(@_)" sourceLinked="1"/>
        <c:majorTickMark val="out"/>
        <c:minorTickMark val="none"/>
        <c:tickLblPos val="nextTo"/>
        <c:crossAx val="637497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7" formatCode="_(&quot;$&quot;* #,##0_);_(&quot;$&quot;* \(#,##0\);_(&quot;$&quot;* &quot;-&quot;??_);_(@_)">
                  <c:v>65037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637498600"/>
        <c:axId val="637498992"/>
      </c:barChart>
      <c:catAx>
        <c:axId val="637498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498992"/>
        <c:crosses val="autoZero"/>
        <c:auto val="1"/>
        <c:lblAlgn val="ctr"/>
        <c:lblOffset val="100"/>
        <c:noMultiLvlLbl val="0"/>
      </c:catAx>
      <c:valAx>
        <c:axId val="637498992"/>
        <c:scaling>
          <c:orientation val="minMax"/>
        </c:scaling>
        <c:delete val="1"/>
        <c:axPos val="b"/>
        <c:numFmt formatCode="_(&quot;$&quot;* #,##0_);_(&quot;$&quot;* \(#,##0\);_(&quot;$&quot;* &quot;-&quot;??_);_(@_)" sourceLinked="1"/>
        <c:majorTickMark val="none"/>
        <c:minorTickMark val="none"/>
        <c:tickLblPos val="nextTo"/>
        <c:crossAx val="63749860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Lindenwold borough</c:v>
                </c:pt>
                <c:pt idx="2">
                  <c:v>Hi-Nella borough</c:v>
                </c:pt>
                <c:pt idx="3">
                  <c:v>Woodlynne borough</c:v>
                </c:pt>
                <c:pt idx="4">
                  <c:v>Audubon Park borough</c:v>
                </c:pt>
                <c:pt idx="5">
                  <c:v>Bellmawr borough</c:v>
                </c:pt>
                <c:pt idx="6">
                  <c:v>Gloucester City</c:v>
                </c:pt>
                <c:pt idx="7">
                  <c:v>Pine Hill borough</c:v>
                </c:pt>
                <c:pt idx="8">
                  <c:v>Chesilhurst borough</c:v>
                </c:pt>
                <c:pt idx="9">
                  <c:v>Clementon borough</c:v>
                </c:pt>
              </c:strCache>
            </c:strRef>
          </c:cat>
          <c:val>
            <c:numRef>
              <c:f>Sheet1!$B$2:$B$11</c:f>
              <c:numCache>
                <c:formatCode>_("$"* #,##0_);_("$"* \(#,##0\);_("$"* "-"??_);_(@_)</c:formatCode>
                <c:ptCount val="10"/>
                <c:pt idx="0">
                  <c:v>26105</c:v>
                </c:pt>
                <c:pt idx="1">
                  <c:v>41346</c:v>
                </c:pt>
                <c:pt idx="2">
                  <c:v>45132</c:v>
                </c:pt>
                <c:pt idx="3">
                  <c:v>45201</c:v>
                </c:pt>
                <c:pt idx="4">
                  <c:v>49250</c:v>
                </c:pt>
                <c:pt idx="5">
                  <c:v>49713</c:v>
                </c:pt>
                <c:pt idx="6">
                  <c:v>51152</c:v>
                </c:pt>
                <c:pt idx="7">
                  <c:v>51286</c:v>
                </c:pt>
                <c:pt idx="8">
                  <c:v>52000</c:v>
                </c:pt>
                <c:pt idx="9">
                  <c:v>52634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Camden County median $65,037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Lindenwold borough</c:v>
                </c:pt>
                <c:pt idx="2">
                  <c:v>Hi-Nella borough</c:v>
                </c:pt>
                <c:pt idx="3">
                  <c:v>Woodlynne borough</c:v>
                </c:pt>
                <c:pt idx="4">
                  <c:v>Audubon Park borough</c:v>
                </c:pt>
                <c:pt idx="5">
                  <c:v>Bellmawr borough</c:v>
                </c:pt>
                <c:pt idx="6">
                  <c:v>Gloucester City</c:v>
                </c:pt>
                <c:pt idx="7">
                  <c:v>Pine Hill borough</c:v>
                </c:pt>
                <c:pt idx="8">
                  <c:v>Chesilhurst borough</c:v>
                </c:pt>
                <c:pt idx="9">
                  <c:v>Clementon borough</c:v>
                </c:pt>
              </c:strCache>
            </c:strRef>
          </c:cat>
          <c:val>
            <c:numRef>
              <c:f>Sheet1!$C$2:$C$11</c:f>
              <c:numCache>
                <c:formatCode>"$"#,##0</c:formatCode>
                <c:ptCount val="10"/>
                <c:pt idx="0">
                  <c:v>65037</c:v>
                </c:pt>
                <c:pt idx="1">
                  <c:v>65037</c:v>
                </c:pt>
                <c:pt idx="2">
                  <c:v>65037</c:v>
                </c:pt>
                <c:pt idx="3">
                  <c:v>65037</c:v>
                </c:pt>
                <c:pt idx="4">
                  <c:v>65037</c:v>
                </c:pt>
                <c:pt idx="5">
                  <c:v>65037</c:v>
                </c:pt>
                <c:pt idx="6">
                  <c:v>65037</c:v>
                </c:pt>
                <c:pt idx="7">
                  <c:v>65037</c:v>
                </c:pt>
                <c:pt idx="8">
                  <c:v>65037</c:v>
                </c:pt>
                <c:pt idx="9">
                  <c:v>65037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637499776"/>
        <c:axId val="637500168"/>
      </c:barChart>
      <c:catAx>
        <c:axId val="637499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0168"/>
        <c:crosses val="autoZero"/>
        <c:auto val="1"/>
        <c:lblAlgn val="ctr"/>
        <c:lblOffset val="100"/>
        <c:noMultiLvlLbl val="0"/>
      </c:catAx>
      <c:valAx>
        <c:axId val="637500168"/>
        <c:scaling>
          <c:orientation val="minMax"/>
        </c:scaling>
        <c:delete val="1"/>
        <c:axPos val="b"/>
        <c:numFmt formatCode="_(&quot;$&quot;* #,##0_);_(&quot;$&quot;* \(#,##0\);_(&quot;$&quot;* &quot;-&quot;??_);_(@_)" sourceLinked="1"/>
        <c:majorTickMark val="none"/>
        <c:minorTickMark val="none"/>
        <c:tickLblPos val="nextTo"/>
        <c:crossAx val="637499776"/>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5841646680158576"/>
          <c:w val="0.2261144006881958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1">
                  <c:v>0.19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637500952"/>
        <c:axId val="637501344"/>
      </c:barChart>
      <c:catAx>
        <c:axId val="637500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1344"/>
        <c:crosses val="autoZero"/>
        <c:auto val="1"/>
        <c:lblAlgn val="ctr"/>
        <c:lblOffset val="100"/>
        <c:noMultiLvlLbl val="0"/>
      </c:catAx>
      <c:valAx>
        <c:axId val="637501344"/>
        <c:scaling>
          <c:orientation val="minMax"/>
        </c:scaling>
        <c:delete val="1"/>
        <c:axPos val="b"/>
        <c:numFmt formatCode="0%" sourceLinked="1"/>
        <c:majorTickMark val="none"/>
        <c:minorTickMark val="none"/>
        <c:tickLblPos val="nextTo"/>
        <c:crossAx val="63750095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c:v>
                </c:pt>
                <c:pt idx="1">
                  <c:v>0.21</c:v>
                </c:pt>
                <c:pt idx="2">
                  <c:v>0.21</c:v>
                </c:pt>
                <c:pt idx="3">
                  <c:v>0.22</c:v>
                </c:pt>
                <c:pt idx="4">
                  <c:v>0.22</c:v>
                </c:pt>
                <c:pt idx="5">
                  <c:v>0.21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637502128"/>
        <c:axId val="637502520"/>
      </c:lineChart>
      <c:catAx>
        <c:axId val="63750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2520"/>
        <c:crosses val="autoZero"/>
        <c:auto val="1"/>
        <c:lblAlgn val="ctr"/>
        <c:lblOffset val="100"/>
        <c:noMultiLvlLbl val="0"/>
      </c:catAx>
      <c:valAx>
        <c:axId val="637502520"/>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02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Camden</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0.126</c:v>
                </c:pt>
                <c:pt idx="1">
                  <c:v>0.122</c:v>
                </c:pt>
                <c:pt idx="2">
                  <c:v>0.11799999999999999</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637503304"/>
        <c:axId val="637503696"/>
      </c:lineChart>
      <c:catAx>
        <c:axId val="637503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03696"/>
        <c:crosses val="autoZero"/>
        <c:auto val="1"/>
        <c:lblAlgn val="ctr"/>
        <c:lblOffset val="100"/>
        <c:noMultiLvlLbl val="0"/>
      </c:catAx>
      <c:valAx>
        <c:axId val="6375036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03304"/>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c:v>9.8000000000000004E-2</c:v>
                </c:pt>
                <c:pt idx="13">
                  <c:v>0.106</c:v>
                </c:pt>
                <c:pt idx="14">
                  <c:v>0.107</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5" formatCode="0.0%">
                  <c:v>0.11799999999999999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637504480"/>
        <c:axId val="637504872"/>
      </c:barChart>
      <c:catAx>
        <c:axId val="637504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4872"/>
        <c:crosses val="autoZero"/>
        <c:auto val="1"/>
        <c:lblAlgn val="ctr"/>
        <c:lblOffset val="100"/>
        <c:noMultiLvlLbl val="0"/>
      </c:catAx>
      <c:valAx>
        <c:axId val="637504872"/>
        <c:scaling>
          <c:orientation val="minMax"/>
        </c:scaling>
        <c:delete val="1"/>
        <c:axPos val="b"/>
        <c:numFmt formatCode="0.0%" sourceLinked="1"/>
        <c:majorTickMark val="none"/>
        <c:minorTickMark val="none"/>
        <c:tickLblPos val="nextTo"/>
        <c:crossAx val="637504480"/>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tx>
                <c:rich>
                  <a:bodyPr/>
                  <a:lstStyle/>
                  <a:p>
                    <a:r>
                      <a:rPr lang="en-US" smtClean="0"/>
                      <a:t>11,104</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25-41D8-BE38-283C14BA57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13085</c:v>
                </c:pt>
                <c:pt idx="1">
                  <c:v>12459</c:v>
                </c:pt>
                <c:pt idx="2">
                  <c:v>12413</c:v>
                </c:pt>
                <c:pt idx="3">
                  <c:v>11612</c:v>
                </c:pt>
                <c:pt idx="4" formatCode="General">
                  <c:v>11104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637505656"/>
        <c:axId val="637506048"/>
      </c:lineChart>
      <c:catAx>
        <c:axId val="637505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6048"/>
        <c:crosses val="autoZero"/>
        <c:auto val="1"/>
        <c:lblAlgn val="ctr"/>
        <c:lblOffset val="100"/>
        <c:noMultiLvlLbl val="0"/>
      </c:catAx>
      <c:valAx>
        <c:axId val="6375060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56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31500</c:v>
                </c:pt>
                <c:pt idx="1">
                  <c:v>32353</c:v>
                </c:pt>
                <c:pt idx="2">
                  <c:v>32131</c:v>
                </c:pt>
                <c:pt idx="3">
                  <c:v>31785</c:v>
                </c:pt>
                <c:pt idx="4">
                  <c:v>31343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637506832"/>
        <c:axId val="637507224"/>
      </c:lineChart>
      <c:catAx>
        <c:axId val="63750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7224"/>
        <c:crosses val="autoZero"/>
        <c:auto val="1"/>
        <c:lblAlgn val="ctr"/>
        <c:lblOffset val="100"/>
        <c:noMultiLvlLbl val="0"/>
      </c:catAx>
      <c:valAx>
        <c:axId val="6375072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6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33981</c:v>
                </c:pt>
                <c:pt idx="1">
                  <c:v>32085</c:v>
                </c:pt>
                <c:pt idx="2">
                  <c:v>32494</c:v>
                </c:pt>
                <c:pt idx="3">
                  <c:v>31826</c:v>
                </c:pt>
                <c:pt idx="4">
                  <c:v>30484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637508008"/>
        <c:axId val="637508400"/>
      </c:lineChart>
      <c:catAx>
        <c:axId val="63750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8400"/>
        <c:crosses val="autoZero"/>
        <c:auto val="1"/>
        <c:lblAlgn val="ctr"/>
        <c:lblOffset val="100"/>
        <c:noMultiLvlLbl val="0"/>
      </c:catAx>
      <c:valAx>
        <c:axId val="6375084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08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Runnemede borough</c:v>
                </c:pt>
                <c:pt idx="2">
                  <c:v>Lawnside borough</c:v>
                </c:pt>
              </c:strCache>
            </c:strRef>
          </c:cat>
          <c:val>
            <c:numRef>
              <c:f>Sheet1!$B$2:$B$4</c:f>
              <c:numCache>
                <c:formatCode>0%</c:formatCode>
                <c:ptCount val="3"/>
                <c:pt idx="0">
                  <c:v>1</c:v>
                </c:pt>
                <c:pt idx="1">
                  <c:v>0.80900000000000005</c:v>
                </c:pt>
                <c:pt idx="2">
                  <c:v>8.8999999999999996E-2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Runnemede borough</c:v>
                </c:pt>
                <c:pt idx="2">
                  <c:v>Lawnside borough</c:v>
                </c:pt>
              </c:strCache>
            </c:strRef>
          </c:cat>
          <c:val>
            <c:numRef>
              <c:f>Sheet1!$C$2:$C$4</c:f>
              <c:numCache>
                <c:formatCode>0%</c:formatCode>
                <c:ptCount val="3"/>
                <c:pt idx="0">
                  <c:v>2E-3</c:v>
                </c:pt>
                <c:pt idx="1">
                  <c:v>0.106</c:v>
                </c:pt>
                <c:pt idx="2">
                  <c:v>0.9</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Runnemede borough</c:v>
                </c:pt>
                <c:pt idx="2">
                  <c:v>Lawnside borough</c:v>
                </c:pt>
              </c:strCache>
            </c:strRef>
          </c:cat>
          <c:val>
            <c:numRef>
              <c:f>Sheet1!$D$2:$D$4</c:f>
              <c:numCache>
                <c:formatCode>0%</c:formatCode>
                <c:ptCount val="3"/>
                <c:pt idx="0">
                  <c:v>5.0000000000000001E-3</c:v>
                </c:pt>
                <c:pt idx="1">
                  <c:v>0.05</c:v>
                </c:pt>
                <c:pt idx="2">
                  <c:v>2.1000000000000001E-2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0B-4088-AE19-C4FF4BC1764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0B-4088-AE19-C4FF4BC1764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Runnemede borough</c:v>
                </c:pt>
                <c:pt idx="2">
                  <c:v>Lawnside borough</c:v>
                </c:pt>
              </c:strCache>
            </c:strRef>
          </c:cat>
          <c:val>
            <c:numRef>
              <c:f>Sheet1!$E$2:$E$4</c:f>
              <c:numCache>
                <c:formatCode>0%</c:formatCode>
                <c:ptCount val="3"/>
                <c:pt idx="0">
                  <c:v>8.0000000000000002E-3</c:v>
                </c:pt>
                <c:pt idx="1">
                  <c:v>0.12</c:v>
                </c:pt>
                <c:pt idx="2">
                  <c:v>4.3999999999999997E-2</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514821400"/>
        <c:axId val="514825712"/>
      </c:barChart>
      <c:catAx>
        <c:axId val="51482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5712"/>
        <c:crosses val="autoZero"/>
        <c:auto val="1"/>
        <c:lblAlgn val="ctr"/>
        <c:lblOffset val="100"/>
        <c:noMultiLvlLbl val="0"/>
      </c:catAx>
      <c:valAx>
        <c:axId val="514825712"/>
        <c:scaling>
          <c:orientation val="minMax"/>
        </c:scaling>
        <c:delete val="1"/>
        <c:axPos val="l"/>
        <c:numFmt formatCode="0%" sourceLinked="1"/>
        <c:majorTickMark val="none"/>
        <c:minorTickMark val="none"/>
        <c:tickLblPos val="nextTo"/>
        <c:crossAx val="514821400"/>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Camden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1040</c:v>
                </c:pt>
                <c:pt idx="1">
                  <c:v>909</c:v>
                </c:pt>
                <c:pt idx="2">
                  <c:v>737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637509184"/>
        <c:axId val="637509576"/>
      </c:barChart>
      <c:catAx>
        <c:axId val="63750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09576"/>
        <c:crosses val="autoZero"/>
        <c:auto val="1"/>
        <c:lblAlgn val="ctr"/>
        <c:lblOffset val="100"/>
        <c:noMultiLvlLbl val="0"/>
      </c:catAx>
      <c:valAx>
        <c:axId val="6375095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50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7">
                  <c:v>1040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 </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7" formatCode="&quot;$&quot;#,##0_);[Red]\(&quot;$&quot;#,##0\)">
                  <c:v>737</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637510360"/>
        <c:axId val="637510752"/>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708607984"/>
        <c:axId val="637511144"/>
      </c:lineChart>
      <c:catAx>
        <c:axId val="637510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10752"/>
        <c:crosses val="autoZero"/>
        <c:auto val="1"/>
        <c:lblAlgn val="ctr"/>
        <c:lblOffset val="100"/>
        <c:noMultiLvlLbl val="0"/>
      </c:catAx>
      <c:valAx>
        <c:axId val="6375107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510360"/>
        <c:crosses val="autoZero"/>
        <c:crossBetween val="between"/>
      </c:valAx>
      <c:valAx>
        <c:axId val="637511144"/>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708607984"/>
        <c:crosses val="max"/>
        <c:crossBetween val="between"/>
      </c:valAx>
      <c:catAx>
        <c:axId val="708607984"/>
        <c:scaling>
          <c:orientation val="minMax"/>
        </c:scaling>
        <c:delete val="1"/>
        <c:axPos val="b"/>
        <c:numFmt formatCode="General" sourceLinked="1"/>
        <c:majorTickMark val="out"/>
        <c:minorTickMark val="none"/>
        <c:tickLblPos val="nextTo"/>
        <c:crossAx val="637511144"/>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4">
                  <c:v>28.3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708608768"/>
        <c:axId val="708609160"/>
      </c:barChart>
      <c:catAx>
        <c:axId val="708608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09160"/>
        <c:crosses val="autoZero"/>
        <c:auto val="1"/>
        <c:lblAlgn val="ctr"/>
        <c:lblOffset val="100"/>
        <c:noMultiLvlLbl val="0"/>
      </c:catAx>
      <c:valAx>
        <c:axId val="708609160"/>
        <c:scaling>
          <c:orientation val="minMax"/>
        </c:scaling>
        <c:delete val="1"/>
        <c:axPos val="t"/>
        <c:numFmt formatCode="General" sourceLinked="1"/>
        <c:majorTickMark val="none"/>
        <c:minorTickMark val="none"/>
        <c:tickLblPos val="nextTo"/>
        <c:crossAx val="708608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28</c:v>
                </c:pt>
                <c:pt idx="1">
                  <c:v>27.9</c:v>
                </c:pt>
                <c:pt idx="2">
                  <c:v>27.8</c:v>
                </c:pt>
                <c:pt idx="3" formatCode="0.0">
                  <c:v>28.1</c:v>
                </c:pt>
                <c:pt idx="4" formatCode="0.0">
                  <c:v>28.3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708609944"/>
        <c:axId val="708610336"/>
      </c:lineChart>
      <c:catAx>
        <c:axId val="708609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610336"/>
        <c:crosses val="autoZero"/>
        <c:auto val="1"/>
        <c:lblAlgn val="ctr"/>
        <c:lblOffset val="100"/>
        <c:noMultiLvlLbl val="0"/>
      </c:catAx>
      <c:valAx>
        <c:axId val="708610336"/>
        <c:scaling>
          <c:orientation val="minMax"/>
          <c:max val="40"/>
          <c:min val="0"/>
        </c:scaling>
        <c:delete val="1"/>
        <c:axPos val="l"/>
        <c:numFmt formatCode="General" sourceLinked="1"/>
        <c:majorTickMark val="none"/>
        <c:minorTickMark val="none"/>
        <c:tickLblPos val="nextTo"/>
        <c:crossAx val="708609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Winslow township</c:v>
                </c:pt>
                <c:pt idx="1">
                  <c:v>Waterford township</c:v>
                </c:pt>
                <c:pt idx="2">
                  <c:v>Berlin borough</c:v>
                </c:pt>
                <c:pt idx="3">
                  <c:v>Vorhees township</c:v>
                </c:pt>
                <c:pt idx="4">
                  <c:v>Lindenwold borough</c:v>
                </c:pt>
                <c:pt idx="5">
                  <c:v>Pine Hill borough</c:v>
                </c:pt>
                <c:pt idx="6">
                  <c:v>Clementon borough</c:v>
                </c:pt>
                <c:pt idx="7">
                  <c:v>Chesilhurst borough</c:v>
                </c:pt>
                <c:pt idx="8">
                  <c:v>Gloucester township</c:v>
                </c:pt>
                <c:pt idx="9">
                  <c:v>Laurel Springs borough</c:v>
                </c:pt>
              </c:strCache>
            </c:strRef>
          </c:cat>
          <c:val>
            <c:numRef>
              <c:f>Sheet1!$B$2:$B$11</c:f>
              <c:numCache>
                <c:formatCode>General</c:formatCode>
                <c:ptCount val="10"/>
                <c:pt idx="0">
                  <c:v>35.1</c:v>
                </c:pt>
                <c:pt idx="1">
                  <c:v>33.1</c:v>
                </c:pt>
                <c:pt idx="2">
                  <c:v>32.799999999999997</c:v>
                </c:pt>
                <c:pt idx="3" formatCode="0.0">
                  <c:v>31.7</c:v>
                </c:pt>
                <c:pt idx="4">
                  <c:v>31.4</c:v>
                </c:pt>
                <c:pt idx="5">
                  <c:v>31.4</c:v>
                </c:pt>
                <c:pt idx="6">
                  <c:v>30.8</c:v>
                </c:pt>
                <c:pt idx="7" formatCode="0.0">
                  <c:v>29.9</c:v>
                </c:pt>
                <c:pt idx="8">
                  <c:v>29.9</c:v>
                </c:pt>
                <c:pt idx="9">
                  <c:v>29.8</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Camden County avg 28.3</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Winslow township</c:v>
                </c:pt>
                <c:pt idx="1">
                  <c:v>Waterford township</c:v>
                </c:pt>
                <c:pt idx="2">
                  <c:v>Berlin borough</c:v>
                </c:pt>
                <c:pt idx="3">
                  <c:v>Vorhees township</c:v>
                </c:pt>
                <c:pt idx="4">
                  <c:v>Lindenwold borough</c:v>
                </c:pt>
                <c:pt idx="5">
                  <c:v>Pine Hill borough</c:v>
                </c:pt>
                <c:pt idx="6">
                  <c:v>Clementon borough</c:v>
                </c:pt>
                <c:pt idx="7">
                  <c:v>Chesilhurst borough</c:v>
                </c:pt>
                <c:pt idx="8">
                  <c:v>Gloucester township</c:v>
                </c:pt>
                <c:pt idx="9">
                  <c:v>Laurel Springs borough</c:v>
                </c:pt>
              </c:strCache>
            </c:strRef>
          </c:cat>
          <c:val>
            <c:numRef>
              <c:f>Sheet1!$C$2:$C$11</c:f>
              <c:numCache>
                <c:formatCode>General</c:formatCode>
                <c:ptCount val="10"/>
                <c:pt idx="0">
                  <c:v>28.3</c:v>
                </c:pt>
                <c:pt idx="1">
                  <c:v>28.3</c:v>
                </c:pt>
                <c:pt idx="2">
                  <c:v>28.3</c:v>
                </c:pt>
                <c:pt idx="3">
                  <c:v>28.3</c:v>
                </c:pt>
                <c:pt idx="4">
                  <c:v>28.3</c:v>
                </c:pt>
                <c:pt idx="5">
                  <c:v>28.3</c:v>
                </c:pt>
                <c:pt idx="6">
                  <c:v>28.3</c:v>
                </c:pt>
                <c:pt idx="7">
                  <c:v>28.3</c:v>
                </c:pt>
                <c:pt idx="8">
                  <c:v>28.3</c:v>
                </c:pt>
                <c:pt idx="9">
                  <c:v>28.3</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708611120"/>
        <c:axId val="708611512"/>
      </c:barChart>
      <c:catAx>
        <c:axId val="7086111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11512"/>
        <c:crosses val="autoZero"/>
        <c:auto val="1"/>
        <c:lblAlgn val="ctr"/>
        <c:lblOffset val="100"/>
        <c:noMultiLvlLbl val="0"/>
      </c:catAx>
      <c:valAx>
        <c:axId val="708611512"/>
        <c:scaling>
          <c:orientation val="minMax"/>
        </c:scaling>
        <c:delete val="1"/>
        <c:axPos val="t"/>
        <c:numFmt formatCode="General" sourceLinked="1"/>
        <c:majorTickMark val="none"/>
        <c:minorTickMark val="none"/>
        <c:tickLblPos val="nextTo"/>
        <c:crossAx val="7086111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09468996062992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7"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708612296"/>
        <c:axId val="708612688"/>
      </c:barChart>
      <c:catAx>
        <c:axId val="708612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12688"/>
        <c:crosses val="autoZero"/>
        <c:auto val="1"/>
        <c:lblAlgn val="ctr"/>
        <c:lblOffset val="100"/>
        <c:noMultiLvlLbl val="0"/>
      </c:catAx>
      <c:valAx>
        <c:axId val="708612688"/>
        <c:scaling>
          <c:orientation val="minMax"/>
        </c:scaling>
        <c:delete val="1"/>
        <c:axPos val="b"/>
        <c:numFmt formatCode="0%" sourceLinked="1"/>
        <c:majorTickMark val="none"/>
        <c:minorTickMark val="none"/>
        <c:tickLblPos val="nextTo"/>
        <c:crossAx val="708612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5" formatCode="&quot;$&quot;#,##0">
                  <c:v>13115</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708613472"/>
        <c:axId val="708613864"/>
      </c:barChart>
      <c:catAx>
        <c:axId val="708613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13864"/>
        <c:crosses val="autoZero"/>
        <c:auto val="1"/>
        <c:lblAlgn val="ctr"/>
        <c:lblOffset val="100"/>
        <c:noMultiLvlLbl val="0"/>
      </c:catAx>
      <c:valAx>
        <c:axId val="708613864"/>
        <c:scaling>
          <c:orientation val="minMax"/>
        </c:scaling>
        <c:delete val="1"/>
        <c:axPos val="b"/>
        <c:numFmt formatCode="&quot;$&quot;#,##0" sourceLinked="1"/>
        <c:majorTickMark val="none"/>
        <c:minorTickMark val="none"/>
        <c:tickLblPos val="nextTo"/>
        <c:crossAx val="708613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4" formatCode="0.0%">
                  <c:v>3.3000000000000002E-2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708614648"/>
        <c:axId val="708615040"/>
      </c:barChart>
      <c:catAx>
        <c:axId val="708614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15040"/>
        <c:crosses val="autoZero"/>
        <c:auto val="1"/>
        <c:lblAlgn val="ctr"/>
        <c:lblOffset val="100"/>
        <c:noMultiLvlLbl val="0"/>
      </c:catAx>
      <c:valAx>
        <c:axId val="708615040"/>
        <c:scaling>
          <c:orientation val="minMax"/>
        </c:scaling>
        <c:delete val="1"/>
        <c:axPos val="b"/>
        <c:numFmt formatCode="0.0%" sourceLinked="1"/>
        <c:majorTickMark val="none"/>
        <c:minorTickMark val="none"/>
        <c:tickLblPos val="nextTo"/>
        <c:crossAx val="7086146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4.9000000000000002E-2</c:v>
                </c:pt>
                <c:pt idx="1">
                  <c:v>3.9E-2</c:v>
                </c:pt>
                <c:pt idx="2">
                  <c:v>3.5000000000000003E-2</c:v>
                </c:pt>
                <c:pt idx="3">
                  <c:v>3.3000000000000002E-2</c:v>
                </c:pt>
                <c:pt idx="4">
                  <c:v>3.3000000000000002E-2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708615824"/>
        <c:axId val="708616216"/>
      </c:lineChart>
      <c:catAx>
        <c:axId val="70861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616216"/>
        <c:crosses val="autoZero"/>
        <c:auto val="1"/>
        <c:lblAlgn val="ctr"/>
        <c:lblOffset val="100"/>
        <c:noMultiLvlLbl val="0"/>
      </c:catAx>
      <c:valAx>
        <c:axId val="708616216"/>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15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Chesilhurst borough</c:v>
                </c:pt>
                <c:pt idx="1">
                  <c:v>Bellmawr borough</c:v>
                </c:pt>
                <c:pt idx="2">
                  <c:v>Lindenwold borough</c:v>
                </c:pt>
                <c:pt idx="3">
                  <c:v>Runnemede borough</c:v>
                </c:pt>
                <c:pt idx="4">
                  <c:v>Brooklawn borough</c:v>
                </c:pt>
                <c:pt idx="5">
                  <c:v>Stratford borough</c:v>
                </c:pt>
                <c:pt idx="6">
                  <c:v>Magnolia borough</c:v>
                </c:pt>
                <c:pt idx="7">
                  <c:v>Pennsauken township</c:v>
                </c:pt>
                <c:pt idx="8">
                  <c:v>Lawnside borough</c:v>
                </c:pt>
                <c:pt idx="9">
                  <c:v>Berlin borough</c:v>
                </c:pt>
              </c:strCache>
            </c:strRef>
          </c:cat>
          <c:val>
            <c:numRef>
              <c:f>Sheet1!$B$2:$B$11</c:f>
              <c:numCache>
                <c:formatCode>0.0%</c:formatCode>
                <c:ptCount val="10"/>
                <c:pt idx="0">
                  <c:v>0.1</c:v>
                </c:pt>
                <c:pt idx="1">
                  <c:v>9.7000000000000003E-2</c:v>
                </c:pt>
                <c:pt idx="2">
                  <c:v>8.1000000000000003E-2</c:v>
                </c:pt>
                <c:pt idx="3">
                  <c:v>7.0000000000000007E-2</c:v>
                </c:pt>
                <c:pt idx="4">
                  <c:v>5.8999999999999997E-2</c:v>
                </c:pt>
                <c:pt idx="5">
                  <c:v>5.7000000000000002E-2</c:v>
                </c:pt>
                <c:pt idx="6">
                  <c:v>5.2999999999999999E-2</c:v>
                </c:pt>
                <c:pt idx="7">
                  <c:v>5.2999999999999999E-2</c:v>
                </c:pt>
                <c:pt idx="8">
                  <c:v>5.1999999999999998E-2</c:v>
                </c:pt>
                <c:pt idx="9">
                  <c:v>4.7E-2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Camden County avg 3.3%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Chesilhurst borough</c:v>
                </c:pt>
                <c:pt idx="1">
                  <c:v>Bellmawr borough</c:v>
                </c:pt>
                <c:pt idx="2">
                  <c:v>Lindenwold borough</c:v>
                </c:pt>
                <c:pt idx="3">
                  <c:v>Runnemede borough</c:v>
                </c:pt>
                <c:pt idx="4">
                  <c:v>Brooklawn borough</c:v>
                </c:pt>
                <c:pt idx="5">
                  <c:v>Stratford borough</c:v>
                </c:pt>
                <c:pt idx="6">
                  <c:v>Magnolia borough</c:v>
                </c:pt>
                <c:pt idx="7">
                  <c:v>Pennsauken township</c:v>
                </c:pt>
                <c:pt idx="8">
                  <c:v>Lawnside borough</c:v>
                </c:pt>
                <c:pt idx="9">
                  <c:v>Berlin borough</c:v>
                </c:pt>
              </c:strCache>
            </c:strRef>
          </c:cat>
          <c:val>
            <c:numRef>
              <c:f>Sheet1!$C$2:$C$11</c:f>
              <c:numCache>
                <c:formatCode>0.00%</c:formatCode>
                <c:ptCount val="10"/>
                <c:pt idx="0">
                  <c:v>3.3000000000000002E-2</c:v>
                </c:pt>
                <c:pt idx="1">
                  <c:v>3.3000000000000002E-2</c:v>
                </c:pt>
                <c:pt idx="2">
                  <c:v>3.3000000000000002E-2</c:v>
                </c:pt>
                <c:pt idx="3">
                  <c:v>3.3000000000000002E-2</c:v>
                </c:pt>
                <c:pt idx="4">
                  <c:v>3.3000000000000002E-2</c:v>
                </c:pt>
                <c:pt idx="5">
                  <c:v>3.3000000000000002E-2</c:v>
                </c:pt>
                <c:pt idx="6">
                  <c:v>3.3000000000000002E-2</c:v>
                </c:pt>
                <c:pt idx="7">
                  <c:v>3.3000000000000002E-2</c:v>
                </c:pt>
                <c:pt idx="8">
                  <c:v>3.3000000000000002E-2</c:v>
                </c:pt>
                <c:pt idx="9">
                  <c:v>3.3000000000000002E-2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708617000"/>
        <c:axId val="708617392"/>
      </c:barChart>
      <c:catAx>
        <c:axId val="708617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17392"/>
        <c:crosses val="autoZero"/>
        <c:auto val="1"/>
        <c:lblAlgn val="ctr"/>
        <c:lblOffset val="100"/>
        <c:noMultiLvlLbl val="0"/>
      </c:catAx>
      <c:valAx>
        <c:axId val="708617392"/>
        <c:scaling>
          <c:orientation val="minMax"/>
          <c:max val="0.5"/>
        </c:scaling>
        <c:delete val="1"/>
        <c:axPos val="b"/>
        <c:numFmt formatCode="0.0%" sourceLinked="1"/>
        <c:majorTickMark val="none"/>
        <c:minorTickMark val="none"/>
        <c:tickLblPos val="nextTo"/>
        <c:crossAx val="70861700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6.1487819881889762E-2"/>
          <c:y val="0.9099723261288194"/>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0.105</c:v>
                </c:pt>
                <c:pt idx="1">
                  <c:v>0.107</c:v>
                </c:pt>
                <c:pt idx="2">
                  <c:v>0.109</c:v>
                </c:pt>
                <c:pt idx="3">
                  <c:v>0.11</c:v>
                </c:pt>
                <c:pt idx="4">
                  <c:v>0.111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14819440"/>
        <c:axId val="514821008"/>
      </c:lineChart>
      <c:catAx>
        <c:axId val="51481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821008"/>
        <c:crosses val="autoZero"/>
        <c:auto val="1"/>
        <c:lblAlgn val="ctr"/>
        <c:lblOffset val="100"/>
        <c:noMultiLvlLbl val="0"/>
      </c:catAx>
      <c:valAx>
        <c:axId val="514821008"/>
        <c:scaling>
          <c:orientation val="minMax"/>
          <c:max val="1"/>
        </c:scaling>
        <c:delete val="1"/>
        <c:axPos val="l"/>
        <c:numFmt formatCode="0%" sourceLinked="1"/>
        <c:majorTickMark val="none"/>
        <c:minorTickMark val="none"/>
        <c:tickLblPos val="nextTo"/>
        <c:crossAx val="514819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4">
                  <c:v>42324</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4">
                  <c:v>9722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708619352"/>
        <c:axId val="708619744"/>
      </c:barChart>
      <c:catAx>
        <c:axId val="70861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19744"/>
        <c:crosses val="autoZero"/>
        <c:auto val="1"/>
        <c:lblAlgn val="ctr"/>
        <c:lblOffset val="100"/>
        <c:noMultiLvlLbl val="0"/>
      </c:catAx>
      <c:valAx>
        <c:axId val="708619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61935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3">
                  <c:v>0.94899999999999995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708620528"/>
        <c:axId val="708620920"/>
      </c:barChart>
      <c:catAx>
        <c:axId val="70862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20920"/>
        <c:crosses val="autoZero"/>
        <c:auto val="1"/>
        <c:lblAlgn val="ctr"/>
        <c:lblOffset val="100"/>
        <c:noMultiLvlLbl val="0"/>
      </c:catAx>
      <c:valAx>
        <c:axId val="708620920"/>
        <c:scaling>
          <c:orientation val="minMax"/>
          <c:max val="1"/>
          <c:min val="0.8"/>
        </c:scaling>
        <c:delete val="1"/>
        <c:axPos val="l"/>
        <c:numFmt formatCode="General" sourceLinked="1"/>
        <c:majorTickMark val="out"/>
        <c:minorTickMark val="none"/>
        <c:tickLblPos val="nextTo"/>
        <c:crossAx val="70862052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0.94899999999999995</c:v>
                </c:pt>
                <c:pt idx="1">
                  <c:v>0.91700000000000004</c:v>
                </c:pt>
                <c:pt idx="2">
                  <c:v>0.95299999999999996</c:v>
                </c:pt>
                <c:pt idx="3">
                  <c:v>0.94499999999999995</c:v>
                </c:pt>
                <c:pt idx="4">
                  <c:v>0.95099999999999996</c:v>
                </c:pt>
                <c:pt idx="5">
                  <c:v>0.94899999999999995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708621704"/>
        <c:axId val="708622096"/>
      </c:lineChart>
      <c:catAx>
        <c:axId val="708621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22096"/>
        <c:crosses val="autoZero"/>
        <c:auto val="1"/>
        <c:lblAlgn val="ctr"/>
        <c:lblOffset val="100"/>
        <c:noMultiLvlLbl val="0"/>
      </c:catAx>
      <c:valAx>
        <c:axId val="7086220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621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4">
                  <c:v>435</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708622880"/>
        <c:axId val="708623272"/>
      </c:barChart>
      <c:catAx>
        <c:axId val="70862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23272"/>
        <c:crosses val="autoZero"/>
        <c:auto val="1"/>
        <c:lblAlgn val="ctr"/>
        <c:lblOffset val="100"/>
        <c:noMultiLvlLbl val="0"/>
      </c:catAx>
      <c:valAx>
        <c:axId val="708623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22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412</c:v>
                </c:pt>
                <c:pt idx="1">
                  <c:v>372</c:v>
                </c:pt>
                <c:pt idx="2">
                  <c:v>435</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83778056"/>
        <c:axId val="383778448"/>
      </c:lineChart>
      <c:catAx>
        <c:axId val="383778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78448"/>
        <c:crosses val="autoZero"/>
        <c:auto val="1"/>
        <c:lblAlgn val="ctr"/>
        <c:lblOffset val="100"/>
        <c:noMultiLvlLbl val="0"/>
      </c:catAx>
      <c:valAx>
        <c:axId val="3837784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78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Camden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1050</c:v>
                </c:pt>
                <c:pt idx="1">
                  <c:v>1013</c:v>
                </c:pt>
                <c:pt idx="2">
                  <c:v>991</c:v>
                </c:pt>
                <c:pt idx="3">
                  <c:v>1121</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83779232"/>
        <c:axId val="383779624"/>
      </c:lineChart>
      <c:catAx>
        <c:axId val="38377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79624"/>
        <c:crosses val="autoZero"/>
        <c:auto val="1"/>
        <c:lblAlgn val="ctr"/>
        <c:lblOffset val="100"/>
        <c:noMultiLvlLbl val="0"/>
      </c:catAx>
      <c:valAx>
        <c:axId val="38377962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79232"/>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992</c:v>
                </c:pt>
                <c:pt idx="1">
                  <c:v>1018</c:v>
                </c:pt>
                <c:pt idx="2">
                  <c:v>1044</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83780408"/>
        <c:axId val="383780800"/>
      </c:lineChart>
      <c:catAx>
        <c:axId val="38378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80800"/>
        <c:crosses val="autoZero"/>
        <c:auto val="1"/>
        <c:lblAlgn val="ctr"/>
        <c:lblOffset val="100"/>
        <c:noMultiLvlLbl val="0"/>
      </c:catAx>
      <c:valAx>
        <c:axId val="383780800"/>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804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0"/>
              <c:layout>
                <c:manualLayout>
                  <c:x val="-2.0596320934021389E-2"/>
                  <c:y val="-3.4303565590144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26-43DB-871E-73015A5BAD8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4.9000000000000002E-2</c:v>
                </c:pt>
                <c:pt idx="1">
                  <c:v>5.2999999999999999E-2</c:v>
                </c:pt>
                <c:pt idx="2">
                  <c:v>4.9000000000000002E-2</c:v>
                </c:pt>
                <c:pt idx="3">
                  <c:v>4.2999999999999997E-2</c:v>
                </c:pt>
                <c:pt idx="4">
                  <c:v>0.04</c:v>
                </c:pt>
                <c:pt idx="5">
                  <c:v>3.7999999999999999E-2</c:v>
                </c:pt>
                <c:pt idx="6">
                  <c:v>0.04</c:v>
                </c:pt>
                <c:pt idx="7">
                  <c:v>5.0999999999999997E-2</c:v>
                </c:pt>
                <c:pt idx="8">
                  <c:v>5.0999999999999997E-2</c:v>
                </c:pt>
                <c:pt idx="9">
                  <c:v>4.4999999999999998E-2</c:v>
                </c:pt>
                <c:pt idx="10">
                  <c:v>3.3000000000000002E-2</c:v>
                </c:pt>
                <c:pt idx="11" formatCode="0.00%">
                  <c:v>3.4000000000000002E-2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83781584"/>
        <c:axId val="383781976"/>
      </c:lineChart>
      <c:catAx>
        <c:axId val="38378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81976"/>
        <c:crosses val="autoZero"/>
        <c:auto val="1"/>
        <c:lblAlgn val="ctr"/>
        <c:lblOffset val="100"/>
        <c:noMultiLvlLbl val="1"/>
      </c:catAx>
      <c:valAx>
        <c:axId val="3837819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81584"/>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4" formatCode="0.0">
                  <c:v>4.3999999999999997E-2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83782760"/>
        <c:axId val="383783152"/>
      </c:barChart>
      <c:catAx>
        <c:axId val="383782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83152"/>
        <c:crosses val="autoZero"/>
        <c:auto val="1"/>
        <c:lblAlgn val="ctr"/>
        <c:lblOffset val="100"/>
        <c:noMultiLvlLbl val="0"/>
      </c:catAx>
      <c:valAx>
        <c:axId val="383783152"/>
        <c:scaling>
          <c:orientation val="minMax"/>
        </c:scaling>
        <c:delete val="1"/>
        <c:axPos val="b"/>
        <c:numFmt formatCode="0.0%" sourceLinked="1"/>
        <c:majorTickMark val="none"/>
        <c:minorTickMark val="none"/>
        <c:tickLblPos val="nextTo"/>
        <c:crossAx val="3837827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7">
                  <c:v>55880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7">
                  <c:v>46597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83783936"/>
        <c:axId val="383784328"/>
      </c:barChart>
      <c:catAx>
        <c:axId val="38378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84328"/>
        <c:crosses val="autoZero"/>
        <c:auto val="1"/>
        <c:lblAlgn val="ctr"/>
        <c:lblOffset val="100"/>
        <c:noMultiLvlLbl val="0"/>
      </c:catAx>
      <c:valAx>
        <c:axId val="383784328"/>
        <c:scaling>
          <c:orientation val="minMax"/>
        </c:scaling>
        <c:delete val="1"/>
        <c:axPos val="b"/>
        <c:numFmt formatCode="General" sourceLinked="1"/>
        <c:majorTickMark val="none"/>
        <c:minorTickMark val="none"/>
        <c:tickLblPos val="nextTo"/>
        <c:crossAx val="383783936"/>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9">
                  <c:v>0.111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514822968"/>
        <c:axId val="514826888"/>
      </c:barChart>
      <c:catAx>
        <c:axId val="514822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6888"/>
        <c:crosses val="autoZero"/>
        <c:auto val="1"/>
        <c:lblAlgn val="ctr"/>
        <c:lblOffset val="100"/>
        <c:noMultiLvlLbl val="0"/>
      </c:catAx>
      <c:valAx>
        <c:axId val="514826888"/>
        <c:scaling>
          <c:orientation val="minMax"/>
        </c:scaling>
        <c:delete val="1"/>
        <c:axPos val="b"/>
        <c:numFmt formatCode="0%" sourceLinked="1"/>
        <c:majorTickMark val="none"/>
        <c:minorTickMark val="none"/>
        <c:tickLblPos val="nextTo"/>
        <c:crossAx val="5148229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Camden</c:v>
                </c:pt>
                <c:pt idx="1">
                  <c:v>New Jersey</c:v>
                </c:pt>
                <c:pt idx="2">
                  <c:v>United States</c:v>
                </c:pt>
              </c:strCache>
            </c:strRef>
          </c:cat>
          <c:val>
            <c:numRef>
              <c:f>Sheet1!$B$2:$B$4</c:f>
              <c:numCache>
                <c:formatCode>_("$"* #,##0_);_("$"* \(#,##0\);_("$"* "-"??_);_(@_)</c:formatCode>
                <c:ptCount val="3"/>
                <c:pt idx="0">
                  <c:v>55880</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Camden</c:v>
                </c:pt>
                <c:pt idx="1">
                  <c:v>New Jersey</c:v>
                </c:pt>
                <c:pt idx="2">
                  <c:v>United States</c:v>
                </c:pt>
              </c:strCache>
            </c:strRef>
          </c:cat>
          <c:val>
            <c:numRef>
              <c:f>Sheet1!$C$2:$C$4</c:f>
              <c:numCache>
                <c:formatCode>_("$"* #,##0_);_("$"* \(#,##0\);_("$"* "-"??_);_(@_)</c:formatCode>
                <c:ptCount val="3"/>
                <c:pt idx="0">
                  <c:v>46597</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83785112"/>
        <c:axId val="383785504"/>
      </c:barChart>
      <c:catAx>
        <c:axId val="383785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85504"/>
        <c:crosses val="autoZero"/>
        <c:auto val="1"/>
        <c:lblAlgn val="ctr"/>
        <c:lblOffset val="100"/>
        <c:noMultiLvlLbl val="0"/>
      </c:catAx>
      <c:valAx>
        <c:axId val="383785504"/>
        <c:scaling>
          <c:orientation val="minMax"/>
        </c:scaling>
        <c:delete val="1"/>
        <c:axPos val="b"/>
        <c:numFmt formatCode="_(&quot;$&quot;* #,##0_);_(&quot;$&quot;* \(#,##0\);_(&quot;$&quot;* &quot;-&quot;??_);_(@_)" sourceLinked="1"/>
        <c:majorTickMark val="none"/>
        <c:minorTickMark val="none"/>
        <c:tickLblPos val="nextTo"/>
        <c:crossAx val="383785112"/>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55680</c:v>
                </c:pt>
                <c:pt idx="1">
                  <c:v>54954</c:v>
                </c:pt>
                <c:pt idx="2">
                  <c:v>55097</c:v>
                </c:pt>
                <c:pt idx="3">
                  <c:v>55208</c:v>
                </c:pt>
                <c:pt idx="4">
                  <c:v>55880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44392</c:v>
                </c:pt>
                <c:pt idx="1">
                  <c:v>44504</c:v>
                </c:pt>
                <c:pt idx="2">
                  <c:v>45073</c:v>
                </c:pt>
                <c:pt idx="3">
                  <c:v>45439</c:v>
                </c:pt>
                <c:pt idx="4">
                  <c:v>46597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83786288"/>
        <c:axId val="383786680"/>
      </c:lineChart>
      <c:catAx>
        <c:axId val="38378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86680"/>
        <c:crosses val="autoZero"/>
        <c:auto val="1"/>
        <c:lblAlgn val="ctr"/>
        <c:lblOffset val="100"/>
        <c:noMultiLvlLbl val="0"/>
      </c:catAx>
      <c:valAx>
        <c:axId val="3837866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86288"/>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Haddonfield borough</c:v>
                </c:pt>
                <c:pt idx="1">
                  <c:v>Oaklyn borough</c:v>
                </c:pt>
                <c:pt idx="2">
                  <c:v>Camden City</c:v>
                </c:pt>
              </c:strCache>
            </c:strRef>
          </c:cat>
          <c:val>
            <c:numRef>
              <c:f>Sheet1!$B$2:$B$4</c:f>
              <c:numCache>
                <c:formatCode>_("$"* #,##0_);_("$"* \(#,##0\);_("$"* "-"??_);_(@_)</c:formatCode>
                <c:ptCount val="3"/>
                <c:pt idx="0">
                  <c:v>124682</c:v>
                </c:pt>
                <c:pt idx="1">
                  <c:v>53750</c:v>
                </c:pt>
                <c:pt idx="2">
                  <c:v>31686</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Haddonfield borough</c:v>
                </c:pt>
                <c:pt idx="1">
                  <c:v>Oaklyn borough</c:v>
                </c:pt>
                <c:pt idx="2">
                  <c:v>Camden City</c:v>
                </c:pt>
              </c:strCache>
            </c:strRef>
          </c:cat>
          <c:val>
            <c:numRef>
              <c:f>Sheet1!$C$2:$C$4</c:f>
              <c:numCache>
                <c:formatCode>_("$"* #,##0_);_("$"* \(#,##0\);_("$"* "-"??_);_(@_)</c:formatCode>
                <c:ptCount val="3"/>
                <c:pt idx="0">
                  <c:v>77885</c:v>
                </c:pt>
                <c:pt idx="1">
                  <c:v>48306</c:v>
                </c:pt>
                <c:pt idx="2">
                  <c:v>30315</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83787464"/>
        <c:axId val="383787856"/>
      </c:barChart>
      <c:catAx>
        <c:axId val="383787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87856"/>
        <c:crosses val="autoZero"/>
        <c:auto val="1"/>
        <c:lblAlgn val="ctr"/>
        <c:lblOffset val="100"/>
        <c:noMultiLvlLbl val="0"/>
      </c:catAx>
      <c:valAx>
        <c:axId val="3837878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87464"/>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8">
                  <c:v>2359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4.2252574579120074E-3"/>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E8-4559-B188-3ED75711B5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83788640"/>
        <c:axId val="383789032"/>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83789816"/>
        <c:axId val="383789424"/>
      </c:lineChart>
      <c:catAx>
        <c:axId val="38378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89032"/>
        <c:crosses val="autoZero"/>
        <c:auto val="1"/>
        <c:lblAlgn val="ctr"/>
        <c:lblOffset val="100"/>
        <c:noMultiLvlLbl val="0"/>
      </c:catAx>
      <c:valAx>
        <c:axId val="383789032"/>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788640"/>
        <c:crosses val="autoZero"/>
        <c:crossBetween val="between"/>
      </c:valAx>
      <c:valAx>
        <c:axId val="38378942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789816"/>
        <c:crosses val="max"/>
        <c:crossBetween val="between"/>
      </c:valAx>
      <c:catAx>
        <c:axId val="383789816"/>
        <c:scaling>
          <c:orientation val="minMax"/>
        </c:scaling>
        <c:delete val="1"/>
        <c:axPos val="b"/>
        <c:numFmt formatCode="General" sourceLinked="1"/>
        <c:majorTickMark val="out"/>
        <c:minorTickMark val="none"/>
        <c:tickLblPos val="nextTo"/>
        <c:crossAx val="383789424"/>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5163127098627724"/>
          <c:y val="1.9348939076432464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3.3479678676529068E-2"/>
                  <c:y val="0.188144120193677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0395291497653701E-2"/>
                  <c:y val="-0.322879067622941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57</c:v>
                </c:pt>
                <c:pt idx="1">
                  <c:v>149</c:v>
                </c:pt>
                <c:pt idx="2">
                  <c:v>726</c:v>
                </c:pt>
                <c:pt idx="3">
                  <c:v>1427</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0.11156131964408772"/>
                  <c:y val="7.407409567631836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2591</c:v>
                </c:pt>
                <c:pt idx="1">
                  <c:v>8823</c:v>
                </c:pt>
                <c:pt idx="2">
                  <c:v>928</c:v>
                </c:pt>
                <c:pt idx="3">
                  <c:v>129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8">
                  <c:v>17</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9">
                  <c:v>23</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83791384"/>
        <c:axId val="383791776"/>
      </c:barChart>
      <c:catAx>
        <c:axId val="383791384"/>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791776"/>
        <c:crosses val="autoZero"/>
        <c:auto val="1"/>
        <c:lblAlgn val="ctr"/>
        <c:lblOffset val="100"/>
        <c:noMultiLvlLbl val="0"/>
      </c:catAx>
      <c:valAx>
        <c:axId val="383791776"/>
        <c:scaling>
          <c:orientation val="minMax"/>
        </c:scaling>
        <c:delete val="1"/>
        <c:axPos val="b"/>
        <c:numFmt formatCode="General" sourceLinked="1"/>
        <c:majorTickMark val="none"/>
        <c:minorTickMark val="none"/>
        <c:tickLblPos val="nextTo"/>
        <c:crossAx val="38379138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32</c:v>
                </c:pt>
                <c:pt idx="1">
                  <c:v>22</c:v>
                </c:pt>
                <c:pt idx="2">
                  <c:v>30</c:v>
                </c:pt>
                <c:pt idx="3">
                  <c:v>24</c:v>
                </c:pt>
                <c:pt idx="4">
                  <c:v>23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83792560"/>
        <c:axId val="383792952"/>
      </c:lineChart>
      <c:catAx>
        <c:axId val="38379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792952"/>
        <c:crosses val="autoZero"/>
        <c:auto val="1"/>
        <c:lblAlgn val="ctr"/>
        <c:lblOffset val="100"/>
        <c:noMultiLvlLbl val="0"/>
      </c:catAx>
      <c:valAx>
        <c:axId val="383792952"/>
        <c:scaling>
          <c:orientation val="minMax"/>
          <c:max val="32"/>
          <c:min val="0"/>
        </c:scaling>
        <c:delete val="1"/>
        <c:axPos val="l"/>
        <c:numFmt formatCode="General" sourceLinked="1"/>
        <c:majorTickMark val="none"/>
        <c:minorTickMark val="none"/>
        <c:tickLblPos val="nextTo"/>
        <c:crossAx val="383792560"/>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pt idx="4">
                  <c:v>7.6</c:v>
                </c:pt>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84158992"/>
        <c:axId val="384159384"/>
      </c:barChart>
      <c:catAx>
        <c:axId val="38415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59384"/>
        <c:crosses val="autoZero"/>
        <c:auto val="1"/>
        <c:lblAlgn val="ctr"/>
        <c:lblOffset val="100"/>
        <c:noMultiLvlLbl val="0"/>
      </c:catAx>
      <c:valAx>
        <c:axId val="384159384"/>
        <c:scaling>
          <c:orientation val="minMax"/>
        </c:scaling>
        <c:delete val="1"/>
        <c:axPos val="b"/>
        <c:numFmt formatCode="General" sourceLinked="1"/>
        <c:majorTickMark val="none"/>
        <c:minorTickMark val="none"/>
        <c:tickLblPos val="nextTo"/>
        <c:crossAx val="38415899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11</c:v>
                </c:pt>
                <c:pt idx="1">
                  <c:v>8.6</c:v>
                </c:pt>
                <c:pt idx="2">
                  <c:v>8.1</c:v>
                </c:pt>
                <c:pt idx="3">
                  <c:v>11.4</c:v>
                </c:pt>
                <c:pt idx="4">
                  <c:v>7.6</c:v>
                </c:pt>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384160168"/>
        <c:axId val="384160560"/>
      </c:lineChart>
      <c:catAx>
        <c:axId val="384160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160560"/>
        <c:crosses val="autoZero"/>
        <c:auto val="1"/>
        <c:lblAlgn val="ctr"/>
        <c:lblOffset val="100"/>
        <c:noMultiLvlLbl val="0"/>
      </c:catAx>
      <c:valAx>
        <c:axId val="384160560"/>
        <c:scaling>
          <c:orientation val="minMax"/>
        </c:scaling>
        <c:delete val="1"/>
        <c:axPos val="l"/>
        <c:numFmt formatCode="General" sourceLinked="1"/>
        <c:majorTickMark val="none"/>
        <c:minorTickMark val="none"/>
        <c:tickLblPos val="nextTo"/>
        <c:crossAx val="3841601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Woodlynne borough</c:v>
                </c:pt>
                <c:pt idx="1">
                  <c:v>Vorhees township</c:v>
                </c:pt>
                <c:pt idx="2">
                  <c:v>Lindenwold borough</c:v>
                </c:pt>
                <c:pt idx="3">
                  <c:v>Bellmawr borough</c:v>
                </c:pt>
                <c:pt idx="4">
                  <c:v>Cherry Hill township</c:v>
                </c:pt>
                <c:pt idx="5">
                  <c:v>Pennsauken township</c:v>
                </c:pt>
                <c:pt idx="6">
                  <c:v>Camden City</c:v>
                </c:pt>
                <c:pt idx="7">
                  <c:v>Merchantville borough</c:v>
                </c:pt>
                <c:pt idx="8">
                  <c:v>Brooklawn borough</c:v>
                </c:pt>
                <c:pt idx="9">
                  <c:v>Runnemede borough</c:v>
                </c:pt>
              </c:strCache>
            </c:strRef>
          </c:cat>
          <c:val>
            <c:numRef>
              <c:f>Sheet1!$B$2:$B$11</c:f>
              <c:numCache>
                <c:formatCode>0.00%</c:formatCode>
                <c:ptCount val="10"/>
                <c:pt idx="0">
                  <c:v>0.25</c:v>
                </c:pt>
                <c:pt idx="1">
                  <c:v>0.23300000000000001</c:v>
                </c:pt>
                <c:pt idx="2">
                  <c:v>0.17699999999999999</c:v>
                </c:pt>
                <c:pt idx="3">
                  <c:v>0.17599999999999999</c:v>
                </c:pt>
                <c:pt idx="4">
                  <c:v>0.16300000000000001</c:v>
                </c:pt>
                <c:pt idx="5">
                  <c:v>0.14899999999999999</c:v>
                </c:pt>
                <c:pt idx="6">
                  <c:v>0.14299999999999999</c:v>
                </c:pt>
                <c:pt idx="7">
                  <c:v>0.12</c:v>
                </c:pt>
                <c:pt idx="8">
                  <c:v>0.111</c:v>
                </c:pt>
                <c:pt idx="9">
                  <c:v>8.4000000000000005E-2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Camden county avg 11.1%</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Woodlynne borough</c:v>
                </c:pt>
                <c:pt idx="1">
                  <c:v>Vorhees township</c:v>
                </c:pt>
                <c:pt idx="2">
                  <c:v>Lindenwold borough</c:v>
                </c:pt>
                <c:pt idx="3">
                  <c:v>Bellmawr borough</c:v>
                </c:pt>
                <c:pt idx="4">
                  <c:v>Cherry Hill township</c:v>
                </c:pt>
                <c:pt idx="5">
                  <c:v>Pennsauken township</c:v>
                </c:pt>
                <c:pt idx="6">
                  <c:v>Camden City</c:v>
                </c:pt>
                <c:pt idx="7">
                  <c:v>Merchantville borough</c:v>
                </c:pt>
                <c:pt idx="8">
                  <c:v>Brooklawn borough</c:v>
                </c:pt>
                <c:pt idx="9">
                  <c:v>Runnemede borough</c:v>
                </c:pt>
              </c:strCache>
            </c:strRef>
          </c:cat>
          <c:val>
            <c:numRef>
              <c:f>Sheet1!$C$2:$C$11</c:f>
              <c:numCache>
                <c:formatCode>0%</c:formatCode>
                <c:ptCount val="10"/>
                <c:pt idx="0">
                  <c:v>0.111</c:v>
                </c:pt>
                <c:pt idx="1">
                  <c:v>0.111</c:v>
                </c:pt>
                <c:pt idx="2">
                  <c:v>0.111</c:v>
                </c:pt>
                <c:pt idx="3">
                  <c:v>0.111</c:v>
                </c:pt>
                <c:pt idx="4">
                  <c:v>0.111</c:v>
                </c:pt>
                <c:pt idx="5">
                  <c:v>0.111</c:v>
                </c:pt>
                <c:pt idx="6">
                  <c:v>0.111</c:v>
                </c:pt>
                <c:pt idx="7">
                  <c:v>0.111</c:v>
                </c:pt>
                <c:pt idx="8">
                  <c:v>0.111</c:v>
                </c:pt>
                <c:pt idx="9">
                  <c:v>0.111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514951592"/>
        <c:axId val="514951984"/>
      </c:barChart>
      <c:catAx>
        <c:axId val="514951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951984"/>
        <c:crosses val="autoZero"/>
        <c:auto val="1"/>
        <c:lblAlgn val="ctr"/>
        <c:lblOffset val="100"/>
        <c:noMultiLvlLbl val="0"/>
      </c:catAx>
      <c:valAx>
        <c:axId val="514951984"/>
        <c:scaling>
          <c:orientation val="minMax"/>
        </c:scaling>
        <c:delete val="1"/>
        <c:axPos val="b"/>
        <c:numFmt formatCode="0.00%" sourceLinked="1"/>
        <c:majorTickMark val="none"/>
        <c:minorTickMark val="none"/>
        <c:tickLblPos val="nextTo"/>
        <c:crossAx val="51495159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471257381889764"/>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Hispanic (any race)</c:v>
                </c:pt>
                <c:pt idx="3">
                  <c:v>Asian, non-Hispanic</c:v>
                </c:pt>
              </c:strCache>
            </c:strRef>
          </c:cat>
          <c:val>
            <c:numRef>
              <c:f>Sheet1!$B$2:$B$5</c:f>
              <c:numCache>
                <c:formatCode>General</c:formatCode>
                <c:ptCount val="4"/>
                <c:pt idx="0">
                  <c:v>1.8</c:v>
                </c:pt>
                <c:pt idx="1">
                  <c:v>28.6</c:v>
                </c:pt>
                <c:pt idx="2">
                  <c:v>13.4</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384161344"/>
        <c:axId val="384161736"/>
      </c:barChart>
      <c:catAx>
        <c:axId val="38416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1736"/>
        <c:crosses val="autoZero"/>
        <c:auto val="1"/>
        <c:lblAlgn val="ctr"/>
        <c:lblOffset val="100"/>
        <c:noMultiLvlLbl val="0"/>
      </c:catAx>
      <c:valAx>
        <c:axId val="3841617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1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3</c:v>
                </c:pt>
                <c:pt idx="1">
                  <c:v>15.6</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384162520"/>
        <c:axId val="384162912"/>
      </c:barChart>
      <c:catAx>
        <c:axId val="384162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2912"/>
        <c:crosses val="autoZero"/>
        <c:auto val="1"/>
        <c:lblAlgn val="ctr"/>
        <c:lblOffset val="100"/>
        <c:noMultiLvlLbl val="0"/>
      </c:catAx>
      <c:valAx>
        <c:axId val="384162912"/>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2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9">
                  <c:v>6080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84163696"/>
        <c:axId val="384164088"/>
      </c:barChart>
      <c:catAx>
        <c:axId val="384163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4088"/>
        <c:crosses val="autoZero"/>
        <c:auto val="1"/>
        <c:lblAlgn val="ctr"/>
        <c:lblOffset val="100"/>
        <c:noMultiLvlLbl val="0"/>
      </c:catAx>
      <c:valAx>
        <c:axId val="384164088"/>
        <c:scaling>
          <c:orientation val="minMax"/>
        </c:scaling>
        <c:delete val="1"/>
        <c:axPos val="b"/>
        <c:numFmt formatCode="General" sourceLinked="1"/>
        <c:majorTickMark val="none"/>
        <c:minorTickMark val="none"/>
        <c:tickLblPos val="nextTo"/>
        <c:crossAx val="384163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6536</c:v>
                </c:pt>
                <c:pt idx="1">
                  <c:v>5637</c:v>
                </c:pt>
                <c:pt idx="2">
                  <c:v>4993</c:v>
                </c:pt>
                <c:pt idx="3">
                  <c:v>5663</c:v>
                </c:pt>
                <c:pt idx="4">
                  <c:v>6080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84164872"/>
        <c:axId val="384165264"/>
      </c:lineChart>
      <c:catAx>
        <c:axId val="384164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5264"/>
        <c:crosses val="autoZero"/>
        <c:auto val="1"/>
        <c:lblAlgn val="ctr"/>
        <c:lblOffset val="100"/>
        <c:noMultiLvlLbl val="0"/>
      </c:catAx>
      <c:valAx>
        <c:axId val="38416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4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City</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2238</c:v>
                </c:pt>
                <c:pt idx="1">
                  <c:v>1815</c:v>
                </c:pt>
                <c:pt idx="2">
                  <c:v>2060</c:v>
                </c:pt>
                <c:pt idx="3">
                  <c:v>1765</c:v>
                </c:pt>
                <c:pt idx="4">
                  <c:v>1594</c:v>
                </c:pt>
                <c:pt idx="5">
                  <c:v>2057</c:v>
                </c:pt>
                <c:pt idx="6">
                  <c:v>2450</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Winslow township</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794</c:v>
                </c:pt>
                <c:pt idx="1">
                  <c:v>917</c:v>
                </c:pt>
                <c:pt idx="2">
                  <c:v>842</c:v>
                </c:pt>
                <c:pt idx="3">
                  <c:v>714</c:v>
                </c:pt>
                <c:pt idx="4">
                  <c:v>481</c:v>
                </c:pt>
                <c:pt idx="5">
                  <c:v>463</c:v>
                </c:pt>
                <c:pt idx="6">
                  <c:v>552</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Cherry Hill township</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383</c:v>
                </c:pt>
                <c:pt idx="1">
                  <c:v>373</c:v>
                </c:pt>
                <c:pt idx="2">
                  <c:v>400</c:v>
                </c:pt>
                <c:pt idx="3">
                  <c:v>358</c:v>
                </c:pt>
                <c:pt idx="4">
                  <c:v>421</c:v>
                </c:pt>
                <c:pt idx="5">
                  <c:v>470</c:v>
                </c:pt>
                <c:pt idx="6">
                  <c:v>479</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Gloucester City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480</c:v>
                </c:pt>
                <c:pt idx="1">
                  <c:v>550</c:v>
                </c:pt>
                <c:pt idx="2">
                  <c:v>536</c:v>
                </c:pt>
                <c:pt idx="3">
                  <c:v>443</c:v>
                </c:pt>
                <c:pt idx="4">
                  <c:v>363</c:v>
                </c:pt>
                <c:pt idx="5">
                  <c:v>361</c:v>
                </c:pt>
                <c:pt idx="6">
                  <c:v>367</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Lindenwold borough</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423</c:v>
                </c:pt>
                <c:pt idx="1">
                  <c:v>393</c:v>
                </c:pt>
                <c:pt idx="2">
                  <c:v>342</c:v>
                </c:pt>
                <c:pt idx="3">
                  <c:v>284</c:v>
                </c:pt>
                <c:pt idx="4">
                  <c:v>300</c:v>
                </c:pt>
                <c:pt idx="5">
                  <c:v>273</c:v>
                </c:pt>
                <c:pt idx="6">
                  <c:v>359</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Pennsauken township</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368</c:v>
                </c:pt>
                <c:pt idx="1">
                  <c:v>399</c:v>
                </c:pt>
                <c:pt idx="2">
                  <c:v>353</c:v>
                </c:pt>
                <c:pt idx="3">
                  <c:v>345</c:v>
                </c:pt>
                <c:pt idx="4">
                  <c:v>301</c:v>
                </c:pt>
                <c:pt idx="5">
                  <c:v>350</c:v>
                </c:pt>
                <c:pt idx="6">
                  <c:v>309</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Pine Hill borough</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250</c:v>
                </c:pt>
                <c:pt idx="1">
                  <c:v>289</c:v>
                </c:pt>
                <c:pt idx="2">
                  <c:v>243</c:v>
                </c:pt>
                <c:pt idx="3">
                  <c:v>228</c:v>
                </c:pt>
                <c:pt idx="4">
                  <c:v>212</c:v>
                </c:pt>
                <c:pt idx="5">
                  <c:v>236</c:v>
                </c:pt>
                <c:pt idx="6">
                  <c:v>231</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Gloucester township</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213</c:v>
                </c:pt>
                <c:pt idx="1">
                  <c:v>119</c:v>
                </c:pt>
                <c:pt idx="2">
                  <c:v>171</c:v>
                </c:pt>
                <c:pt idx="3">
                  <c:v>199</c:v>
                </c:pt>
                <c:pt idx="4">
                  <c:v>107</c:v>
                </c:pt>
                <c:pt idx="5">
                  <c:v>169</c:v>
                </c:pt>
                <c:pt idx="6">
                  <c:v>177</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Haddon township</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210</c:v>
                </c:pt>
                <c:pt idx="1">
                  <c:v>198</c:v>
                </c:pt>
                <c:pt idx="2">
                  <c:v>191</c:v>
                </c:pt>
                <c:pt idx="3">
                  <c:v>143</c:v>
                </c:pt>
                <c:pt idx="4">
                  <c:v>168</c:v>
                </c:pt>
                <c:pt idx="5">
                  <c:v>154</c:v>
                </c:pt>
                <c:pt idx="6">
                  <c:v>141</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Vorhees township</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186</c:v>
                </c:pt>
                <c:pt idx="1">
                  <c:v>205</c:v>
                </c:pt>
                <c:pt idx="2">
                  <c:v>188</c:v>
                </c:pt>
                <c:pt idx="3">
                  <c:v>147</c:v>
                </c:pt>
                <c:pt idx="4">
                  <c:v>115</c:v>
                </c:pt>
                <c:pt idx="5">
                  <c:v>156</c:v>
                </c:pt>
                <c:pt idx="6">
                  <c:v>130</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84166048"/>
        <c:axId val="384166440"/>
      </c:lineChart>
      <c:catAx>
        <c:axId val="38416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4166440"/>
        <c:crosses val="autoZero"/>
        <c:auto val="1"/>
        <c:lblAlgn val="ctr"/>
        <c:lblOffset val="100"/>
        <c:noMultiLvlLbl val="0"/>
      </c:catAx>
      <c:valAx>
        <c:axId val="384166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1660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138</c:v>
                </c:pt>
                <c:pt idx="1">
                  <c:v>191</c:v>
                </c:pt>
                <c:pt idx="2">
                  <c:v>200</c:v>
                </c:pt>
                <c:pt idx="3">
                  <c:v>307</c:v>
                </c:pt>
                <c:pt idx="4">
                  <c:v>329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4168400"/>
        <c:axId val="384168792"/>
      </c:lineChart>
      <c:catAx>
        <c:axId val="38416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168792"/>
        <c:crosses val="autoZero"/>
        <c:auto val="1"/>
        <c:lblAlgn val="ctr"/>
        <c:lblOffset val="100"/>
        <c:noMultiLvlLbl val="0"/>
      </c:catAx>
      <c:valAx>
        <c:axId val="3841687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168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2">
                  <c:v>7.1661237785016305E-2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4169576"/>
        <c:axId val="384169968"/>
      </c:barChart>
      <c:catAx>
        <c:axId val="38416957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69968"/>
        <c:crosses val="autoZero"/>
        <c:auto val="1"/>
        <c:lblAlgn val="ctr"/>
        <c:lblOffset val="100"/>
        <c:noMultiLvlLbl val="0"/>
      </c:catAx>
      <c:valAx>
        <c:axId val="384169968"/>
        <c:scaling>
          <c:orientation val="minMax"/>
        </c:scaling>
        <c:delete val="1"/>
        <c:axPos val="t"/>
        <c:numFmt formatCode="0%" sourceLinked="1"/>
        <c:majorTickMark val="none"/>
        <c:minorTickMark val="none"/>
        <c:tickLblPos val="nextTo"/>
        <c:crossAx val="384169576"/>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2719785051976252"/>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8">
                  <c:v>-6.5494238932686494E-2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4170752"/>
        <c:axId val="384171144"/>
      </c:barChart>
      <c:catAx>
        <c:axId val="38417075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171144"/>
        <c:crosses val="autoZero"/>
        <c:auto val="1"/>
        <c:lblAlgn val="ctr"/>
        <c:lblOffset val="100"/>
        <c:noMultiLvlLbl val="0"/>
      </c:catAx>
      <c:valAx>
        <c:axId val="384171144"/>
        <c:scaling>
          <c:orientation val="minMax"/>
        </c:scaling>
        <c:delete val="1"/>
        <c:axPos val="t"/>
        <c:numFmt formatCode="0%" sourceLinked="1"/>
        <c:majorTickMark val="none"/>
        <c:minorTickMark val="none"/>
        <c:tickLblPos val="nextTo"/>
        <c:crossAx val="384170752"/>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68163922691482"/>
          <c:y val="5.2671209922048226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0.80100000000000005</c:v>
                </c:pt>
                <c:pt idx="1">
                  <c:v>0.79900000000000004</c:v>
                </c:pt>
                <c:pt idx="2">
                  <c:v>0.79800000000000004</c:v>
                </c:pt>
                <c:pt idx="3">
                  <c:v>0.79600000000000004</c:v>
                </c:pt>
                <c:pt idx="4">
                  <c:v>0.79500000000000004</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14950024"/>
        <c:axId val="514952768"/>
      </c:lineChart>
      <c:catAx>
        <c:axId val="51495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4952768"/>
        <c:crosses val="autoZero"/>
        <c:auto val="1"/>
        <c:lblAlgn val="ctr"/>
        <c:lblOffset val="100"/>
        <c:noMultiLvlLbl val="0"/>
      </c:catAx>
      <c:valAx>
        <c:axId val="514952768"/>
        <c:scaling>
          <c:orientation val="minMax"/>
          <c:max val="1"/>
        </c:scaling>
        <c:delete val="1"/>
        <c:axPos val="l"/>
        <c:numFmt formatCode="0%" sourceLinked="1"/>
        <c:majorTickMark val="out"/>
        <c:minorTickMark val="none"/>
        <c:tickLblPos val="nextTo"/>
        <c:crossAx val="5149500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6.4809541597518885E-3"/>
                  <c:y val="-2.9670332237633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A7-4FF4-9F34-0C13389AD723}"/>
                </c:ext>
              </c:extLst>
            </c:dLbl>
            <c:dLbl>
              <c:idx val="3"/>
              <c:layout>
                <c:manualLayout>
                  <c:x val="-6.4809541597519475E-3"/>
                  <c:y val="-3.9560442983511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A7-4FF4-9F34-0C13389AD72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3685</c:v>
                </c:pt>
                <c:pt idx="1">
                  <c:v>2659</c:v>
                </c:pt>
                <c:pt idx="2">
                  <c:v>2535</c:v>
                </c:pt>
                <c:pt idx="3" formatCode="#,##0">
                  <c:v>1649</c:v>
                </c:pt>
                <c:pt idx="4" formatCode="#,##0">
                  <c:v>1541</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4171928"/>
        <c:axId val="384172320"/>
      </c:lineChart>
      <c:catAx>
        <c:axId val="384171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172320"/>
        <c:crosses val="autoZero"/>
        <c:auto val="1"/>
        <c:lblAlgn val="ctr"/>
        <c:lblOffset val="100"/>
        <c:noMultiLvlLbl val="0"/>
      </c:catAx>
      <c:valAx>
        <c:axId val="38417232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171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c:v>
                </c:pt>
                <c:pt idx="1">
                  <c:v>0.45</c:v>
                </c:pt>
                <c:pt idx="2">
                  <c:v>0.09</c:v>
                </c:pt>
                <c:pt idx="3">
                  <c:v>0.06</c:v>
                </c:pt>
                <c:pt idx="4">
                  <c:v>0.15</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2</c:v>
                </c:pt>
                <c:pt idx="3">
                  <c:v>2</c:v>
                </c:pt>
                <c:pt idx="4">
                  <c:v>1</c:v>
                </c:pt>
                <c:pt idx="5">
                  <c:v>1</c:v>
                </c:pt>
                <c:pt idx="6">
                  <c:v>3</c:v>
                </c:pt>
                <c:pt idx="7">
                  <c:v>1</c:v>
                </c:pt>
                <c:pt idx="8">
                  <c:v>3</c:v>
                </c:pt>
                <c:pt idx="9">
                  <c:v>2</c:v>
                </c:pt>
                <c:pt idx="10">
                  <c:v>3</c:v>
                </c:pt>
                <c:pt idx="11">
                  <c:v>1</c:v>
                </c:pt>
                <c:pt idx="12">
                  <c:v>0</c:v>
                </c:pt>
                <c:pt idx="13">
                  <c:v>6</c:v>
                </c:pt>
                <c:pt idx="14">
                  <c:v>3</c:v>
                </c:pt>
                <c:pt idx="15">
                  <c:v>1</c:v>
                </c:pt>
                <c:pt idx="16">
                  <c:v>1</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4174672"/>
        <c:axId val="638220664"/>
      </c:barChart>
      <c:catAx>
        <c:axId val="384174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0664"/>
        <c:crosses val="autoZero"/>
        <c:auto val="1"/>
        <c:lblAlgn val="ctr"/>
        <c:lblOffset val="100"/>
        <c:noMultiLvlLbl val="0"/>
      </c:catAx>
      <c:valAx>
        <c:axId val="638220664"/>
        <c:scaling>
          <c:orientation val="minMax"/>
        </c:scaling>
        <c:delete val="1"/>
        <c:axPos val="b"/>
        <c:numFmt formatCode="General" sourceLinked="1"/>
        <c:majorTickMark val="none"/>
        <c:minorTickMark val="none"/>
        <c:tickLblPos val="nextTo"/>
        <c:crossAx val="384174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20">
                  <c:v>0.17399999999999999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638221448"/>
        <c:axId val="638221840"/>
      </c:barChart>
      <c:catAx>
        <c:axId val="638221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1840"/>
        <c:crosses val="autoZero"/>
        <c:auto val="1"/>
        <c:lblAlgn val="ctr"/>
        <c:lblOffset val="100"/>
        <c:noMultiLvlLbl val="0"/>
      </c:catAx>
      <c:valAx>
        <c:axId val="638221840"/>
        <c:scaling>
          <c:orientation val="minMax"/>
        </c:scaling>
        <c:delete val="1"/>
        <c:axPos val="b"/>
        <c:numFmt formatCode="0.0%" sourceLinked="1"/>
        <c:majorTickMark val="none"/>
        <c:minorTickMark val="none"/>
        <c:tickLblPos val="nextTo"/>
        <c:crossAx val="63822144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0.11899999999999999</c:v>
                </c:pt>
                <c:pt idx="1">
                  <c:v>0.14000000000000001</c:v>
                </c:pt>
                <c:pt idx="2">
                  <c:v>0.13900000000000001</c:v>
                </c:pt>
                <c:pt idx="3">
                  <c:v>0.151</c:v>
                </c:pt>
                <c:pt idx="4">
                  <c:v>0.17399999999999999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638222624"/>
        <c:axId val="638223016"/>
      </c:lineChart>
      <c:catAx>
        <c:axId val="63822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3016"/>
        <c:crosses val="autoZero"/>
        <c:auto val="1"/>
        <c:lblAlgn val="ctr"/>
        <c:lblOffset val="100"/>
        <c:noMultiLvlLbl val="0"/>
      </c:catAx>
      <c:valAx>
        <c:axId val="638223016"/>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2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0.17599999999999999</c:v>
                </c:pt>
                <c:pt idx="1">
                  <c:v>0.24</c:v>
                </c:pt>
                <c:pt idx="2" formatCode="0.0%">
                  <c:v>0.20699999999999999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638223800"/>
        <c:axId val="638224192"/>
      </c:barChart>
      <c:catAx>
        <c:axId val="6382238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4192"/>
        <c:crosses val="autoZero"/>
        <c:auto val="1"/>
        <c:lblAlgn val="ctr"/>
        <c:lblOffset val="100"/>
        <c:noMultiLvlLbl val="0"/>
      </c:catAx>
      <c:valAx>
        <c:axId val="638224192"/>
        <c:scaling>
          <c:orientation val="minMax"/>
          <c:max val="0.30000000000000004"/>
        </c:scaling>
        <c:delete val="1"/>
        <c:axPos val="t"/>
        <c:numFmt formatCode="0.00%" sourceLinked="1"/>
        <c:majorTickMark val="none"/>
        <c:minorTickMark val="none"/>
        <c:tickLblPos val="nextTo"/>
        <c:crossAx val="6382238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0.214</c:v>
                </c:pt>
                <c:pt idx="1">
                  <c:v>0.17799999999999999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638224976"/>
        <c:axId val="638225368"/>
      </c:barChart>
      <c:catAx>
        <c:axId val="638224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5368"/>
        <c:crosses val="autoZero"/>
        <c:auto val="1"/>
        <c:lblAlgn val="ctr"/>
        <c:lblOffset val="100"/>
        <c:noMultiLvlLbl val="0"/>
      </c:catAx>
      <c:valAx>
        <c:axId val="638225368"/>
        <c:scaling>
          <c:orientation val="minMax"/>
          <c:max val="0.30000000000000004"/>
          <c:min val="0"/>
        </c:scaling>
        <c:delete val="1"/>
        <c:axPos val="b"/>
        <c:numFmt formatCode="0.0%" sourceLinked="1"/>
        <c:majorTickMark val="none"/>
        <c:minorTickMark val="none"/>
        <c:tickLblPos val="nextTo"/>
        <c:crossAx val="638224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9">
                  <c:v>0.19500000000000001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638226152"/>
        <c:axId val="638226544"/>
      </c:barChart>
      <c:catAx>
        <c:axId val="638226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6544"/>
        <c:crosses val="autoZero"/>
        <c:auto val="1"/>
        <c:lblAlgn val="ctr"/>
        <c:lblOffset val="100"/>
        <c:noMultiLvlLbl val="0"/>
      </c:catAx>
      <c:valAx>
        <c:axId val="638226544"/>
        <c:scaling>
          <c:orientation val="minMax"/>
        </c:scaling>
        <c:delete val="1"/>
        <c:axPos val="b"/>
        <c:numFmt formatCode="0.0%" sourceLinked="1"/>
        <c:majorTickMark val="none"/>
        <c:minorTickMark val="none"/>
        <c:tickLblPos val="nextTo"/>
        <c:crossAx val="63822615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0.19400000000000001</c:v>
                </c:pt>
                <c:pt idx="1">
                  <c:v>0.14899999999999999</c:v>
                </c:pt>
                <c:pt idx="2">
                  <c:v>0.185</c:v>
                </c:pt>
                <c:pt idx="3">
                  <c:v>0.17699999999999999</c:v>
                </c:pt>
                <c:pt idx="4">
                  <c:v>0.19500000000000001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638227328"/>
        <c:axId val="638227720"/>
      </c:lineChart>
      <c:catAx>
        <c:axId val="63822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7720"/>
        <c:crosses val="autoZero"/>
        <c:auto val="1"/>
        <c:lblAlgn val="ctr"/>
        <c:lblOffset val="100"/>
        <c:noMultiLvlLbl val="0"/>
      </c:catAx>
      <c:valAx>
        <c:axId val="63822772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7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0.22</c:v>
                </c:pt>
                <c:pt idx="1">
                  <c:v>0.17299999999999999</c:v>
                </c:pt>
                <c:pt idx="2" formatCode="0.0%">
                  <c:v>0.17499999999999999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638228504"/>
        <c:axId val="638228896"/>
      </c:barChart>
      <c:catAx>
        <c:axId val="638228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8896"/>
        <c:crosses val="autoZero"/>
        <c:auto val="1"/>
        <c:lblAlgn val="ctr"/>
        <c:lblOffset val="100"/>
        <c:noMultiLvlLbl val="0"/>
      </c:catAx>
      <c:valAx>
        <c:axId val="638228896"/>
        <c:scaling>
          <c:orientation val="minMax"/>
          <c:max val="0.30000000000000004"/>
        </c:scaling>
        <c:delete val="1"/>
        <c:axPos val="t"/>
        <c:numFmt formatCode="0.00%" sourceLinked="1"/>
        <c:majorTickMark val="none"/>
        <c:minorTickMark val="none"/>
        <c:tickLblPos val="nextTo"/>
        <c:crossAx val="638228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11">
                  <c:v>0.79500000000000004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514953552"/>
        <c:axId val="514953944"/>
      </c:barChart>
      <c:catAx>
        <c:axId val="514953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953944"/>
        <c:crosses val="autoZero"/>
        <c:auto val="1"/>
        <c:lblAlgn val="ctr"/>
        <c:lblOffset val="100"/>
        <c:noMultiLvlLbl val="0"/>
      </c:catAx>
      <c:valAx>
        <c:axId val="514953944"/>
        <c:scaling>
          <c:orientation val="minMax"/>
        </c:scaling>
        <c:delete val="1"/>
        <c:axPos val="b"/>
        <c:numFmt formatCode="0%" sourceLinked="1"/>
        <c:majorTickMark val="none"/>
        <c:minorTickMark val="none"/>
        <c:tickLblPos val="nextTo"/>
        <c:crossAx val="51495355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0.113</c:v>
                </c:pt>
                <c:pt idx="1">
                  <c:v>0.28100000000000003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638229680"/>
        <c:axId val="638230072"/>
      </c:barChart>
      <c:catAx>
        <c:axId val="638229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0072"/>
        <c:crosses val="autoZero"/>
        <c:auto val="1"/>
        <c:lblAlgn val="ctr"/>
        <c:lblOffset val="100"/>
        <c:noMultiLvlLbl val="0"/>
      </c:catAx>
      <c:valAx>
        <c:axId val="638230072"/>
        <c:scaling>
          <c:orientation val="minMax"/>
          <c:max val="0.30000000000000004"/>
          <c:min val="0"/>
        </c:scaling>
        <c:delete val="1"/>
        <c:axPos val="b"/>
        <c:numFmt formatCode="0.0%" sourceLinked="1"/>
        <c:majorTickMark val="none"/>
        <c:minorTickMark val="none"/>
        <c:tickLblPos val="nextTo"/>
        <c:crossAx val="638229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5" formatCode="0">
                  <c:v>15607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5">
                  <c:v>15638</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638230856"/>
        <c:axId val="638231248"/>
      </c:barChart>
      <c:catAx>
        <c:axId val="638230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1248"/>
        <c:crosses val="autoZero"/>
        <c:auto val="1"/>
        <c:lblAlgn val="ctr"/>
        <c:lblOffset val="100"/>
        <c:noMultiLvlLbl val="0"/>
      </c:catAx>
      <c:valAx>
        <c:axId val="638231248"/>
        <c:scaling>
          <c:orientation val="minMax"/>
        </c:scaling>
        <c:delete val="1"/>
        <c:axPos val="b"/>
        <c:numFmt formatCode="General" sourceLinked="1"/>
        <c:majorTickMark val="none"/>
        <c:minorTickMark val="none"/>
        <c:tickLblPos val="nextTo"/>
        <c:crossAx val="63823085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5" formatCode="0.0%">
                  <c:v>0.187</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County Copy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5" formatCode="0.0%">
                  <c:v>0.1918</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638232032"/>
        <c:axId val="638232424"/>
      </c:barChart>
      <c:catAx>
        <c:axId val="63823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2424"/>
        <c:crosses val="autoZero"/>
        <c:auto val="1"/>
        <c:lblAlgn val="ctr"/>
        <c:lblOffset val="100"/>
        <c:noMultiLvlLbl val="0"/>
      </c:catAx>
      <c:valAx>
        <c:axId val="638232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2032"/>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2">
                  <c:v>650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638233208"/>
        <c:axId val="638233600"/>
      </c:barChart>
      <c:catAx>
        <c:axId val="638233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3600"/>
        <c:crosses val="autoZero"/>
        <c:auto val="1"/>
        <c:lblAlgn val="ctr"/>
        <c:lblOffset val="100"/>
        <c:noMultiLvlLbl val="0"/>
      </c:catAx>
      <c:valAx>
        <c:axId val="63823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3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Tavistock borough</c:v>
                </c:pt>
                <c:pt idx="1">
                  <c:v>Collingswood borough</c:v>
                </c:pt>
                <c:pt idx="2">
                  <c:v>Woodlynne borough</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Camden County avg 79.5%</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Tavistock borough</c:v>
                </c:pt>
                <c:pt idx="1">
                  <c:v>Collingswood borough</c:v>
                </c:pt>
                <c:pt idx="2">
                  <c:v>Woodlynne borough</c:v>
                </c:pt>
              </c:strCache>
            </c:strRef>
          </c:cat>
          <c:val>
            <c:numRef>
              <c:f>Sheet1!$D$2:$D$4</c:f>
              <c:numCache>
                <c:formatCode>0%</c:formatCode>
                <c:ptCount val="3"/>
                <c:pt idx="0">
                  <c:v>0.79500000000000004</c:v>
                </c:pt>
                <c:pt idx="1">
                  <c:v>0.79500000000000004</c:v>
                </c:pt>
                <c:pt idx="2">
                  <c:v>0.79500000000000004</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514955120"/>
        <c:axId val="514955512"/>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Tavistock borough</c:v>
                </c:pt>
                <c:pt idx="1">
                  <c:v>Collingswood borough</c:v>
                </c:pt>
                <c:pt idx="2">
                  <c:v>Woodlynne borough</c:v>
                </c:pt>
              </c:strCache>
            </c:strRef>
          </c:cat>
          <c:val>
            <c:numRef>
              <c:f>Sheet1!$B$2:$B$4</c:f>
              <c:numCache>
                <c:formatCode>0%</c:formatCode>
                <c:ptCount val="3"/>
                <c:pt idx="0">
                  <c:v>1</c:v>
                </c:pt>
                <c:pt idx="1">
                  <c:v>0.89900000000000002</c:v>
                </c:pt>
                <c:pt idx="2">
                  <c:v>0.46200000000000002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514956296"/>
        <c:axId val="514955904"/>
      </c:barChart>
      <c:catAx>
        <c:axId val="514955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955512"/>
        <c:crosses val="autoZero"/>
        <c:auto val="1"/>
        <c:lblAlgn val="ctr"/>
        <c:lblOffset val="100"/>
        <c:noMultiLvlLbl val="0"/>
      </c:catAx>
      <c:valAx>
        <c:axId val="514955512"/>
        <c:scaling>
          <c:orientation val="minMax"/>
        </c:scaling>
        <c:delete val="1"/>
        <c:axPos val="b"/>
        <c:numFmt formatCode="0%" sourceLinked="1"/>
        <c:majorTickMark val="none"/>
        <c:minorTickMark val="none"/>
        <c:tickLblPos val="nextTo"/>
        <c:crossAx val="514955120"/>
        <c:crosses val="autoZero"/>
        <c:crossBetween val="between"/>
      </c:valAx>
      <c:valAx>
        <c:axId val="514955904"/>
        <c:scaling>
          <c:orientation val="minMax"/>
        </c:scaling>
        <c:delete val="1"/>
        <c:axPos val="t"/>
        <c:numFmt formatCode="0%" sourceLinked="1"/>
        <c:majorTickMark val="out"/>
        <c:minorTickMark val="none"/>
        <c:tickLblPos val="nextTo"/>
        <c:crossAx val="514956296"/>
        <c:crosses val="max"/>
        <c:crossBetween val="between"/>
      </c:valAx>
      <c:catAx>
        <c:axId val="514956296"/>
        <c:scaling>
          <c:orientation val="minMax"/>
        </c:scaling>
        <c:delete val="1"/>
        <c:axPos val="l"/>
        <c:numFmt formatCode="General" sourceLinked="1"/>
        <c:majorTickMark val="out"/>
        <c:minorTickMark val="none"/>
        <c:tickLblPos val="nextTo"/>
        <c:crossAx val="514955904"/>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7122632803506853"/>
          <c:y val="0.83719390765293378"/>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camdenresourcenet.or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9th highest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the percentages of children per age category vary slightly compared to each other, and compared to the overall percentages in NJ.</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4801</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658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has remained fairly steady from 2015-2018.</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 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remained mostly steady 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Camden City has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least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lower than the state median and higher than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Camden</a:t>
            </a:r>
            <a:r>
              <a:rPr lang="en-US" sz="1200" kern="1200" baseline="0" dirty="0" smtClean="0">
                <a:solidFill>
                  <a:schemeClr val="tx1"/>
                </a:solidFill>
                <a:effectLst/>
                <a:latin typeface="+mn-lt"/>
                <a:ea typeface="+mn-ea"/>
                <a:cs typeface="+mn-cs"/>
              </a:rPr>
              <a:t> City has </a:t>
            </a:r>
            <a:r>
              <a:rPr lang="en-US" sz="1200" kern="1200" dirty="0" smtClean="0">
                <a:solidFill>
                  <a:schemeClr val="tx1"/>
                </a:solidFill>
                <a:effectLst/>
                <a:latin typeface="+mn-lt"/>
                <a:ea typeface="+mn-ea"/>
                <a:cs typeface="+mn-cs"/>
              </a:rPr>
              <a:t>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similar percentage of households experiencing severe cost burden as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This county’s percentage of households experiencing severe housing burden has remained steady between 2014 and 2019. </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2963312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been decreasing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less than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slightly decreased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varied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toddler and pre-K childcare costs appear higher than 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shorter commute to work than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remain steady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Winslow Twp. has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Black/African</a:t>
            </a:r>
            <a:r>
              <a:rPr lang="en-US" sz="1200" kern="1200" baseline="0" dirty="0" smtClean="0">
                <a:solidFill>
                  <a:schemeClr val="tx1"/>
                </a:solidFill>
                <a:effectLst/>
                <a:latin typeface="+mn-lt"/>
                <a:ea typeface="+mn-ea"/>
                <a:cs typeface="+mn-cs"/>
              </a:rPr>
              <a:t> American and “Other” </a:t>
            </a:r>
            <a:r>
              <a:rPr lang="en-US" sz="1200" kern="1200" dirty="0" smtClean="0">
                <a:solidFill>
                  <a:schemeClr val="tx1"/>
                </a:solidFill>
                <a:effectLst/>
                <a:latin typeface="+mn-lt"/>
                <a:ea typeface="+mn-ea"/>
                <a:cs typeface="+mn-cs"/>
              </a:rPr>
              <a:t>residents, and lower proportions of White, Asian, and Hispanic/Latino residents in this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6</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 </a:t>
            </a:r>
            <a:r>
              <a:rPr lang="en-US" sz="1200" kern="1200" dirty="0" smtClean="0">
                <a:solidFill>
                  <a:schemeClr val="tx1"/>
                </a:solidFill>
                <a:effectLst/>
                <a:latin typeface="+mn-lt"/>
                <a:ea typeface="+mn-ea"/>
                <a:cs typeface="+mn-cs"/>
              </a:rPr>
              <a:t>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decreased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Chesilhurst</a:t>
            </a:r>
            <a:r>
              <a:rPr lang="en-US" sz="1200" kern="1200" dirty="0" smtClean="0">
                <a:solidFill>
                  <a:schemeClr val="tx1"/>
                </a:solidFill>
                <a:effectLst/>
                <a:latin typeface="+mn-lt"/>
                <a:ea typeface="+mn-ea"/>
                <a:cs typeface="+mn-cs"/>
              </a:rPr>
              <a:t> and</a:t>
            </a:r>
            <a:r>
              <a:rPr lang="en-US" sz="1200" kern="1200" baseline="0" dirty="0" smtClean="0">
                <a:solidFill>
                  <a:schemeClr val="tx1"/>
                </a:solidFill>
                <a:effectLst/>
                <a:latin typeface="+mn-lt"/>
                <a:ea typeface="+mn-ea"/>
                <a:cs typeface="+mn-cs"/>
              </a:rPr>
              <a:t> Bellmawr</a:t>
            </a:r>
            <a:r>
              <a:rPr lang="en-US" sz="1200" kern="1200" dirty="0" smtClean="0">
                <a:solidFill>
                  <a:schemeClr val="tx1"/>
                </a:solidFill>
                <a:effectLst/>
                <a:latin typeface="+mn-lt"/>
                <a:ea typeface="+mn-ea"/>
                <a:cs typeface="+mn-cs"/>
              </a:rPr>
              <a:t> 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highest</a:t>
            </a:r>
            <a:r>
              <a:rPr lang="en-US" sz="1200" kern="1200" dirty="0" smtClean="0">
                <a:solidFill>
                  <a:schemeClr val="tx1"/>
                </a:solidFill>
                <a:effectLst/>
                <a:latin typeface="+mn-lt"/>
                <a:ea typeface="+mn-ea"/>
                <a:cs typeface="+mn-cs"/>
              </a:rPr>
              <a: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remained mostly steady between 2013 and 2019.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report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 between 2016 and 2018.</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lower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increased slightly between 2016 and 2018.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steady by race, </a:t>
            </a:r>
            <a:r>
              <a:rPr lang="en-US" sz="1200" kern="1200" smtClean="0">
                <a:solidFill>
                  <a:schemeClr val="tx1"/>
                </a:solidFill>
                <a:effectLst/>
                <a:latin typeface="+mn-lt"/>
                <a:ea typeface="+mn-ea"/>
                <a:cs typeface="+mn-cs"/>
              </a:rPr>
              <a:t>with Asian and Hispanic/Latino </a:t>
            </a:r>
            <a:r>
              <a:rPr lang="en-US" sz="1200" kern="1200" dirty="0" smtClean="0">
                <a:solidFill>
                  <a:schemeClr val="tx1"/>
                </a:solidFill>
                <a:effectLst/>
                <a:latin typeface="+mn-lt"/>
                <a:ea typeface="+mn-ea"/>
                <a:cs typeface="+mn-cs"/>
              </a:rPr>
              <a:t>residents increasing very slightly.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higher than the state's rate and tended to follow similar patterns across the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higher median income to the national average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has remained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for females has increased</a:t>
            </a:r>
            <a:r>
              <a:rPr lang="en-US" sz="1200" kern="1200" baseline="0" dirty="0" smtClean="0">
                <a:solidFill>
                  <a:schemeClr val="tx1"/>
                </a:solidFill>
                <a:effectLst/>
                <a:latin typeface="+mn-lt"/>
                <a:ea typeface="+mn-ea"/>
                <a:cs typeface="+mn-cs"/>
              </a:rPr>
              <a:t> slightly</a:t>
            </a:r>
            <a:r>
              <a:rPr lang="en-US" sz="1200" kern="1200" dirty="0" smtClean="0">
                <a:solidFill>
                  <a:schemeClr val="tx1"/>
                </a:solidFill>
                <a:effectLst/>
                <a:latin typeface="+mn-lt"/>
                <a:ea typeface="+mn-ea"/>
                <a:cs typeface="+mn-cs"/>
              </a:rPr>
              <a:t> between 2013 and 2017. Men consistently earn about $10K more than women.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crime rate is one of the higher ones in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 has decreased between 2012 and 2016, and is above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Of the counties with data available, this county’s homicide rate was higher</a:t>
            </a:r>
            <a:r>
              <a:rPr lang="en-US" sz="1200" kern="1200" baseline="0" dirty="0" smtClean="0">
                <a:solidFill>
                  <a:schemeClr val="tx1"/>
                </a:solidFill>
                <a:effectLst/>
                <a:latin typeface="+mn-lt"/>
                <a:ea typeface="+mn-ea"/>
                <a:cs typeface="+mn-cs"/>
              </a:rPr>
              <a:t> than median</a:t>
            </a:r>
            <a:r>
              <a:rPr lang="en-US"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years with calculated rates for this county, the homicide rate decreased.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Audubon</a:t>
            </a:r>
            <a:r>
              <a:rPr lang="en-US" sz="1200" kern="1200" baseline="0" dirty="0" smtClean="0">
                <a:solidFill>
                  <a:schemeClr val="tx1"/>
                </a:solidFill>
                <a:effectLst/>
                <a:latin typeface="+mn-lt"/>
                <a:ea typeface="+mn-ea"/>
                <a:cs typeface="+mn-cs"/>
              </a:rPr>
              <a:t> Park borough </a:t>
            </a:r>
            <a:r>
              <a:rPr lang="en-US" sz="1200" kern="1200" dirty="0" smtClean="0">
                <a:solidFill>
                  <a:schemeClr val="tx1"/>
                </a:solidFill>
                <a:effectLst/>
                <a:latin typeface="+mn-lt"/>
                <a:ea typeface="+mn-ea"/>
                <a:cs typeface="+mn-cs"/>
              </a:rPr>
              <a:t>is composed of mostly White residents, while a majority of </a:t>
            </a:r>
            <a:r>
              <a:rPr lang="en-US" sz="1200" kern="1200" dirty="0" err="1" smtClean="0">
                <a:solidFill>
                  <a:schemeClr val="tx1"/>
                </a:solidFill>
                <a:effectLst/>
                <a:latin typeface="+mn-lt"/>
                <a:ea typeface="+mn-ea"/>
                <a:cs typeface="+mn-cs"/>
              </a:rPr>
              <a:t>Lawnside</a:t>
            </a:r>
            <a:r>
              <a:rPr lang="en-US" sz="1200" kern="1200" dirty="0" smtClean="0">
                <a:solidFill>
                  <a:schemeClr val="tx1"/>
                </a:solidFill>
                <a:effectLst/>
                <a:latin typeface="+mn-lt"/>
                <a:ea typeface="+mn-ea"/>
                <a:cs typeface="+mn-cs"/>
              </a:rPr>
              <a:t> borough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are Black/African American.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homicide rates for Black, non-Hispanic residents was higher than for Hispanic residents</a:t>
            </a:r>
            <a:r>
              <a:rPr lang="en-US" sz="1200" kern="1200" baseline="0" dirty="0" smtClean="0">
                <a:solidFill>
                  <a:schemeClr val="tx1"/>
                </a:solidFill>
                <a:effectLst/>
                <a:latin typeface="+mn-lt"/>
                <a:ea typeface="+mn-ea"/>
                <a:cs typeface="+mn-cs"/>
              </a:rPr>
              <a:t> and White, non-Hispanic residents</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homicide rates for male residents was higher than for female residents.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has decreased</a:t>
            </a:r>
            <a:r>
              <a:rPr lang="en-US" sz="1200" kern="1200" baseline="0" dirty="0" smtClean="0">
                <a:solidFill>
                  <a:schemeClr val="tx1"/>
                </a:solidFill>
                <a:effectLst/>
                <a:latin typeface="+mn-lt"/>
                <a:ea typeface="+mn-ea"/>
                <a:cs typeface="+mn-cs"/>
              </a:rPr>
              <a:t> between 2012 and 2014 and increased </a:t>
            </a:r>
            <a:r>
              <a:rPr lang="en-US" sz="1200" kern="1200" dirty="0" smtClean="0">
                <a:solidFill>
                  <a:schemeClr val="tx1"/>
                </a:solidFill>
                <a:effectLst/>
                <a:latin typeface="+mn-lt"/>
                <a:ea typeface="+mn-ea"/>
                <a:cs typeface="+mn-cs"/>
              </a:rPr>
              <a:t>between 2014 and 2016.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Camden</a:t>
            </a:r>
            <a:r>
              <a:rPr lang="en-US" sz="1200" kern="1200" baseline="0" dirty="0" smtClean="0">
                <a:solidFill>
                  <a:schemeClr val="tx1"/>
                </a:solidFill>
                <a:effectLst/>
                <a:latin typeface="+mn-lt"/>
                <a:ea typeface="+mn-ea"/>
                <a:cs typeface="+mn-cs"/>
              </a:rPr>
              <a:t> City</a:t>
            </a:r>
            <a:r>
              <a:rPr lang="en-US" sz="1200" kern="1200" dirty="0" smtClean="0">
                <a:solidFill>
                  <a:schemeClr val="tx1"/>
                </a:solidFill>
                <a:effectLst/>
                <a:latin typeface="+mn-lt"/>
                <a:ea typeface="+mn-ea"/>
                <a:cs typeface="+mn-cs"/>
              </a:rPr>
              <a:t>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increased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 this county had increased steadily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5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there is an increasing trend 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line indicates that more people have been dying of overdoses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majority of mental health programs available are residential services followed by supportive</a:t>
            </a:r>
            <a:r>
              <a:rPr lang="en-US" sz="1200" kern="1200" baseline="0" dirty="0" smtClean="0">
                <a:solidFill>
                  <a:schemeClr val="tx1"/>
                </a:solidFill>
                <a:effectLst/>
                <a:latin typeface="+mn-lt"/>
                <a:ea typeface="+mn-ea"/>
                <a:cs typeface="+mn-cs"/>
              </a:rPr>
              <a:t> housing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slightly increased over the past 5 years. </a:t>
            </a: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has increased.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Black/African</a:t>
            </a:r>
            <a:r>
              <a:rPr lang="en-US" sz="1200" kern="1200" baseline="0" dirty="0" smtClean="0">
                <a:solidFill>
                  <a:schemeClr val="tx1"/>
                </a:solidFill>
                <a:effectLst/>
                <a:latin typeface="+mn-lt"/>
                <a:ea typeface="+mn-ea"/>
                <a:cs typeface="+mn-cs"/>
              </a:rPr>
              <a:t> American </a:t>
            </a:r>
            <a:r>
              <a:rPr lang="en-US" sz="1200" kern="1200" dirty="0" smtClean="0">
                <a:solidFill>
                  <a:schemeClr val="tx1"/>
                </a:solidFill>
                <a:effectLst/>
                <a:latin typeface="+mn-lt"/>
                <a:ea typeface="+mn-ea"/>
                <a:cs typeface="+mn-cs"/>
              </a:rPr>
              <a:t>residents reported symptoms of mental health distress most frequently, followed by Hispanic/Latino, then White, non-Hispanic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lower rate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 has varied slightly.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non-Hispanic residents reported diagnosed depression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most frequently, followed by Hispanic/Latino residents, then Black/African American, no-Hispanic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Women than by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6th highest 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above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9th highest 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http://www.camdenresourcenet.org/</a:t>
            </a: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Woodlynne</a:t>
            </a:r>
            <a:r>
              <a:rPr lang="en-US" sz="1200" kern="1200" dirty="0" smtClean="0">
                <a:solidFill>
                  <a:schemeClr val="tx1"/>
                </a:solidFill>
                <a:effectLst/>
                <a:latin typeface="+mn-lt"/>
                <a:ea typeface="+mn-ea"/>
                <a:cs typeface="+mn-cs"/>
              </a:rPr>
              <a:t> has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remained steady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Woodlynne</a:t>
            </a:r>
            <a:r>
              <a:rPr lang="en-US" sz="1200" kern="1200" dirty="0" smtClean="0">
                <a:solidFill>
                  <a:schemeClr val="tx1"/>
                </a:solidFill>
                <a:effectLst/>
                <a:latin typeface="+mn-lt"/>
                <a:ea typeface="+mn-ea"/>
                <a:cs typeface="+mn-cs"/>
              </a:rPr>
              <a:t> has the lowest proportion of residents who speak English-only, while </a:t>
            </a:r>
            <a:r>
              <a:rPr lang="en-US" sz="1200" kern="1200" dirty="0" err="1" smtClean="0">
                <a:solidFill>
                  <a:schemeClr val="tx1"/>
                </a:solidFill>
                <a:effectLst/>
                <a:latin typeface="+mn-lt"/>
                <a:ea typeface="+mn-ea"/>
                <a:cs typeface="+mn-cs"/>
              </a:rPr>
              <a:t>Tavistock</a:t>
            </a:r>
            <a:r>
              <a:rPr lang="en-US" sz="1200" kern="1200" dirty="0" smtClean="0">
                <a:solidFill>
                  <a:schemeClr val="tx1"/>
                </a:solidFill>
                <a:effectLst/>
                <a:latin typeface="+mn-lt"/>
                <a:ea typeface="+mn-ea"/>
                <a:cs typeface="+mn-cs"/>
              </a:rPr>
              <a:t> borough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954107"/>
          </a:xfrm>
          <a:prstGeom prst="rect">
            <a:avLst/>
          </a:prstGeom>
          <a:noFill/>
        </p:spPr>
        <p:txBody>
          <a:bodyPr wrap="square" rtlCol="0">
            <a:spAutoFit/>
          </a:bodyPr>
          <a:lstStyle/>
          <a:p>
            <a:pPr algn="ctr"/>
            <a:r>
              <a:rPr lang="en-US" sz="3200" b="0" dirty="0" smtClean="0">
                <a:solidFill>
                  <a:schemeClr val="bg1"/>
                </a:solidFill>
                <a:latin typeface="Franklin Gothic Demi" panose="020B0703020102020204" pitchFamily="34" charset="0"/>
              </a:rPr>
              <a:t>Camden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pic>
        <p:nvPicPr>
          <p:cNvPr id="4" name="Picture 3" descr="Image result for camden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762000"/>
            <a:ext cx="2286000" cy="4700270"/>
          </a:xfrm>
          <a:prstGeom prst="rect">
            <a:avLst/>
          </a:prstGeom>
          <a:noFill/>
          <a:ln>
            <a:noFill/>
          </a:ln>
        </p:spPr>
      </p:pic>
      <p:pic>
        <p:nvPicPr>
          <p:cNvPr id="6" name="Picture 5" descr="Image result for camden municipalitie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24400" y="990600"/>
            <a:ext cx="5943600" cy="4471670"/>
          </a:xfrm>
          <a:prstGeom prst="rect">
            <a:avLst/>
          </a:prstGeom>
          <a:noFill/>
          <a:ln>
            <a:noFill/>
          </a:ln>
        </p:spPr>
      </p:pic>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10" name="TextBox 9"/>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808574"/>
            <a:ext cx="1066800" cy="1743271"/>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26744" y="4343398"/>
            <a:ext cx="1054100" cy="1700945"/>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3799" y="394555"/>
            <a:ext cx="1054100" cy="1700945"/>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3799" y="394555"/>
            <a:ext cx="1054100" cy="1700945"/>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78980" y="2578526"/>
            <a:ext cx="1054100" cy="1700945"/>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7497" y="457199"/>
            <a:ext cx="1054100" cy="1700945"/>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mden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3931" y="381000"/>
            <a:ext cx="883870" cy="1519773"/>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5344" y="4800598"/>
            <a:ext cx="1054100" cy="1700945"/>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0024" y="4724399"/>
            <a:ext cx="1054100" cy="1700945"/>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3" name="TextBox 2"/>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amden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00701" y="288662"/>
            <a:ext cx="1054100" cy="1700945"/>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23142" y="381000"/>
            <a:ext cx="864914" cy="1334814"/>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92760" y="381000"/>
            <a:ext cx="1079290" cy="1577098"/>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90350" y="717042"/>
            <a:ext cx="1079290" cy="1577098"/>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93788" y="443073"/>
            <a:ext cx="1079290" cy="1577098"/>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32668" y="341632"/>
            <a:ext cx="1079290" cy="1577098"/>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3441" y="859726"/>
            <a:ext cx="1079290" cy="1577098"/>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7" name="TextBox 6"/>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6" name="TextBox 5"/>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6" name="TextBox 5"/>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image" Target="../media/image2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1.jpeg"/><Relationship Id="rId5" Type="http://schemas.openxmlformats.org/officeDocument/2006/relationships/image" Target="../media/image5.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5.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7.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9.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6.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5.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0.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2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2.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3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7.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6.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5.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2.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5.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4.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59.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58.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1.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68.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7.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0.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69.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1.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4.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3.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5.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78.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79.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2.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campbells field nj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04800"/>
            <a:ext cx="12801600" cy="71628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Camden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2" name="Picture 11" descr="Image result for camden county nj map"/>
          <p:cNvPicPr/>
          <p:nvPr/>
        </p:nvPicPr>
        <p:blipFill>
          <a:blip r:embed="rId8">
            <a:extLst>
              <a:ext uri="{28A0092B-C50C-407E-A947-70E740481C1C}">
                <a14:useLocalDpi xmlns:a14="http://schemas.microsoft.com/office/drawing/2010/main" val="0"/>
              </a:ext>
            </a:extLst>
          </a:blip>
          <a:srcRect/>
          <a:stretch>
            <a:fillRect/>
          </a:stretch>
        </p:blipFill>
        <p:spPr bwMode="auto">
          <a:xfrm>
            <a:off x="6818600" y="4724476"/>
            <a:ext cx="1029898" cy="1731461"/>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20979159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07661485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680522955"/>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8813153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59755582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0870588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31785" y="4376343"/>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48373" y="4991948"/>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780143882"/>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974431685"/>
              </p:ext>
            </p:extLst>
          </p:nvPr>
        </p:nvGraphicFramePr>
        <p:xfrm>
          <a:off x="3048000" y="737572"/>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999846038"/>
              </p:ext>
            </p:extLst>
          </p:nvPr>
        </p:nvGraphicFramePr>
        <p:xfrm>
          <a:off x="3463744" y="415591"/>
          <a:ext cx="8804455"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45733027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918698276"/>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803891" y="4567628"/>
            <a:ext cx="7811298"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991123733"/>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404198477"/>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587790542"/>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06153137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47917118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160150416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90166121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76732322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12260563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35189672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300387012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79139055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088510462"/>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517639613"/>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36671619"/>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85465177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77847530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760812108"/>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10536746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61558835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395393483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28019623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064470443"/>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76526777"/>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521446960"/>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101957956"/>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30648430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42691433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36867844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8601383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08606787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493184837"/>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4103845068"/>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527771872"/>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942736101"/>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37431973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2265937351"/>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337906023"/>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565375253"/>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347150994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450768437"/>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14809447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19990119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13120673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31792661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384252036"/>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602440498"/>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2073708503"/>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2843930729"/>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1718660606"/>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35723203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61263339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889831125"/>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499764804"/>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3963149867"/>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10502682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07670347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578967531"/>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10255173"/>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430249235"/>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21914" y="544374"/>
            <a:ext cx="4570086" cy="6313626"/>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Camden County Basic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00401" y="544374"/>
            <a:ext cx="4421512" cy="6237426"/>
          </a:xfrm>
          <a:prstGeom prst="rect">
            <a:avLst/>
          </a:prstGeom>
        </p:spPr>
      </p:pic>
      <p:sp>
        <p:nvSpPr>
          <p:cNvPr id="4"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p:cNvSpPr txBox="1"/>
          <p:nvPr/>
        </p:nvSpPr>
        <p:spPr>
          <a:xfrm>
            <a:off x="7685661" y="867538"/>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5"/>
          <p:cNvSpPr txBox="1"/>
          <p:nvPr/>
        </p:nvSpPr>
        <p:spPr>
          <a:xfrm>
            <a:off x="10943436" y="867539"/>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62713467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33915909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14922456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533372712"/>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421866912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25165337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99665847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67557976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73072514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48899917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1668189610"/>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05660073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159230" y="767453"/>
            <a:ext cx="4875556" cy="6090546"/>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Camden County Service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00399" y="731356"/>
            <a:ext cx="3976092" cy="6126643"/>
          </a:xfrm>
          <a:prstGeom prst="rect">
            <a:avLst/>
          </a:prstGeom>
        </p:spPr>
      </p:pic>
      <p:sp>
        <p:nvSpPr>
          <p:cNvPr id="4" name="TextBox 3">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5"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C2B464-5ADB-438C-8335-18E8E1ECA0E6}"/>
              </a:ext>
            </a:extLst>
          </p:cNvPr>
          <p:cNvSpPr/>
          <p:nvPr/>
        </p:nvSpPr>
        <p:spPr>
          <a:xfrm>
            <a:off x="3429000" y="609600"/>
            <a:ext cx="4137442" cy="598932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20" dirty="0">
                <a:latin typeface="Franklin Gothic Medium" panose="020B0603020102020204" pitchFamily="34" charset="0"/>
              </a:rPr>
              <a:t>NJ Early Intervention System </a:t>
            </a:r>
            <a:r>
              <a:rPr lang="en-US" sz="1100" dirty="0">
                <a:solidFill>
                  <a:srgbClr val="C00000"/>
                </a:solidFill>
                <a:latin typeface="Franklin Gothic Medium" panose="020B0603020102020204" pitchFamily="34" charset="0"/>
              </a:rPr>
              <a:t>[Early Intervention]</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ARC of New Jersey Family Institute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ASAPP Healthcare </a:t>
            </a:r>
            <a:r>
              <a:rPr lang="en-US" sz="1100" dirty="0">
                <a:solidFill>
                  <a:srgbClr val="C00000"/>
                </a:solidFill>
                <a:latin typeface="Franklin Gothic Medium" panose="020B0603020102020204" pitchFamily="34" charset="0"/>
              </a:rPr>
              <a:t>[Wraparound]</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Boggs Center on Developmental Disabilities </a:t>
            </a:r>
            <a:r>
              <a:rPr lang="en-US" sz="1100" dirty="0">
                <a:solidFill>
                  <a:srgbClr val="C00000"/>
                </a:solidFill>
                <a:latin typeface="Franklin Gothic Medium" panose="020B0603020102020204" pitchFamily="34" charset="0"/>
              </a:rPr>
              <a:t>[Developmental Disabilities]</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BIANJ </a:t>
            </a:r>
            <a:r>
              <a:rPr lang="en-US" sz="1100" dirty="0">
                <a:solidFill>
                  <a:srgbClr val="C00000"/>
                </a:solidFill>
                <a:latin typeface="Franklin Gothic Medium" panose="020B0603020102020204" pitchFamily="34" charset="0"/>
              </a:rPr>
              <a:t>[Brain Injuries]</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Camden County Partnership for Children </a:t>
            </a:r>
            <a:r>
              <a:rPr lang="en-US" sz="1100" dirty="0">
                <a:solidFill>
                  <a:srgbClr val="C00000"/>
                </a:solidFill>
                <a:latin typeface="Franklin Gothic Medium" panose="020B0603020102020204" pitchFamily="34" charset="0"/>
              </a:rPr>
              <a:t>[Mental, Emotional and Behavioral Health]</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Camden Healthy Star </a:t>
            </a:r>
            <a:r>
              <a:rPr lang="en-US" sz="1100" dirty="0">
                <a:solidFill>
                  <a:srgbClr val="C00000"/>
                </a:solidFill>
                <a:latin typeface="Franklin Gothic Medium" panose="020B0603020102020204" pitchFamily="34" charset="0"/>
              </a:rPr>
              <a:t>[Maternal Services]</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Empower U </a:t>
            </a:r>
            <a:r>
              <a:rPr lang="en-US" sz="1100" dirty="0">
                <a:solidFill>
                  <a:srgbClr val="C00000"/>
                </a:solidFill>
                <a:latin typeface="Franklin Gothic Medium" panose="020B0603020102020204" pitchFamily="34" charset="0"/>
              </a:rPr>
              <a:t>[Therapeutic Programming]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HOPE </a:t>
            </a:r>
            <a:r>
              <a:rPr lang="en-US" sz="1100" dirty="0">
                <a:solidFill>
                  <a:srgbClr val="C00000"/>
                </a:solidFill>
                <a:latin typeface="Franklin Gothic Medium" panose="020B0603020102020204" pitchFamily="34" charset="0"/>
              </a:rPr>
              <a:t>[Performance and Visual Art Therapy]</a:t>
            </a:r>
          </a:p>
          <a:p>
            <a:endParaRPr lang="en-US" sz="1400" spc="-20" dirty="0">
              <a:solidFill>
                <a:prstClr val="black"/>
              </a:solidFill>
              <a:latin typeface="Franklin Gothic Medium" panose="020B0603020102020204" pitchFamily="34" charset="0"/>
            </a:endParaRPr>
          </a:p>
          <a:p>
            <a:r>
              <a:rPr lang="en-US" sz="1400" spc="-20" dirty="0">
                <a:solidFill>
                  <a:prstClr val="black"/>
                </a:solidFill>
                <a:latin typeface="Franklin Gothic Medium" panose="020B0603020102020204" pitchFamily="34" charset="0"/>
              </a:rPr>
              <a:t>Hispanic Family Center of Southern NJ </a:t>
            </a:r>
            <a:r>
              <a:rPr lang="en-US" sz="1100" dirty="0">
                <a:solidFill>
                  <a:srgbClr val="C00000"/>
                </a:solidFill>
                <a:latin typeface="Franklin Gothic Medium" panose="020B0603020102020204" pitchFamily="34" charset="0"/>
              </a:rPr>
              <a:t>[Human Services]</a:t>
            </a:r>
          </a:p>
          <a:p>
            <a:endParaRPr lang="en-US" sz="1100" dirty="0">
              <a:solidFill>
                <a:srgbClr val="C00000"/>
              </a:solidFill>
              <a:latin typeface="Franklin Gothic Medium" panose="020B0603020102020204" pitchFamily="34" charset="0"/>
            </a:endParaRPr>
          </a:p>
          <a:p>
            <a:r>
              <a:rPr lang="en-US" sz="1400" spc="-20" dirty="0">
                <a:solidFill>
                  <a:prstClr val="black"/>
                </a:solidFill>
                <a:latin typeface="Franklin Gothic Medium" panose="020B0603020102020204" pitchFamily="34" charset="0"/>
              </a:rPr>
              <a:t>Jewish Abilities Alliance of the Jewish Federation of Southern NJ </a:t>
            </a:r>
            <a:r>
              <a:rPr lang="en-US" sz="1100" dirty="0">
                <a:solidFill>
                  <a:srgbClr val="C00000"/>
                </a:solidFill>
                <a:latin typeface="Franklin Gothic Medium" panose="020B0603020102020204" pitchFamily="34" charset="0"/>
              </a:rPr>
              <a:t>[Special Needs]</a:t>
            </a:r>
          </a:p>
          <a:p>
            <a:endParaRPr lang="en-US" sz="1100" dirty="0">
              <a:solidFill>
                <a:srgbClr val="C00000"/>
              </a:solidFill>
              <a:latin typeface="Franklin Gothic Medium" panose="020B0603020102020204" pitchFamily="34" charset="0"/>
            </a:endParaRPr>
          </a:p>
          <a:p>
            <a:r>
              <a:rPr lang="en-US" sz="1400" spc="-20" dirty="0">
                <a:solidFill>
                  <a:prstClr val="black"/>
                </a:solidFill>
                <a:latin typeface="Franklin Gothic Medium" panose="020B0603020102020204" pitchFamily="34" charset="0"/>
              </a:rPr>
              <a:t>NJ Center for Tourette Syndrome and Associated Disorders, Inc. </a:t>
            </a:r>
            <a:r>
              <a:rPr lang="en-US" sz="1100" dirty="0">
                <a:solidFill>
                  <a:srgbClr val="C00000"/>
                </a:solidFill>
                <a:latin typeface="Franklin Gothic Medium" panose="020B0603020102020204" pitchFamily="34" charset="0"/>
              </a:rPr>
              <a:t>[Tourette Syndrome]</a:t>
            </a:r>
          </a:p>
          <a:p>
            <a:endParaRPr lang="en-US" sz="1100" dirty="0">
              <a:solidFill>
                <a:srgbClr val="C00000"/>
              </a:solidFill>
              <a:latin typeface="Franklin Gothic Medium" panose="020B0603020102020204" pitchFamily="34" charset="0"/>
            </a:endParaRPr>
          </a:p>
          <a:p>
            <a:endParaRPr lang="en-US" sz="1100" dirty="0">
              <a:solidFill>
                <a:srgbClr val="C00000"/>
              </a:solidFill>
              <a:latin typeface="Franklin Gothic Medium" panose="020B0603020102020204" pitchFamily="34" charset="0"/>
            </a:endParaRPr>
          </a:p>
          <a:p>
            <a:pPr lvl="0"/>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p:txBody>
      </p:sp>
      <p:sp>
        <p:nvSpPr>
          <p:cNvPr id="5" name="Rectangle 4">
            <a:extLst>
              <a:ext uri="{FF2B5EF4-FFF2-40B4-BE49-F238E27FC236}">
                <a16:creationId xmlns:a16="http://schemas.microsoft.com/office/drawing/2014/main" id="{A95714E3-0FC6-4954-AEE6-08E9B9E49157}"/>
              </a:ext>
            </a:extLst>
          </p:cNvPr>
          <p:cNvSpPr/>
          <p:nvPr/>
        </p:nvSpPr>
        <p:spPr>
          <a:xfrm>
            <a:off x="8153400" y="609600"/>
            <a:ext cx="3886200" cy="557784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South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Volunteer Lawyers for </a:t>
            </a:r>
            <a:r>
              <a:rPr lang="en-US" sz="1400" spc="-20" dirty="0" smtClean="0">
                <a:latin typeface="Franklin Gothic Medium" panose="020B0603020102020204" pitchFamily="34" charset="0"/>
              </a:rPr>
              <a:t>Justice</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a:t>
            </a:r>
          </a:p>
          <a:p>
            <a:r>
              <a:rPr lang="en-US" sz="1400" spc="-20" dirty="0">
                <a:latin typeface="Franklin Gothic Medium" panose="020B0603020102020204" pitchFamily="34" charset="0"/>
              </a:rPr>
              <a:t>  Disability Rights </a:t>
            </a:r>
            <a:r>
              <a:rPr lang="en-US" sz="1400" spc="-20" dirty="0" smtClean="0">
                <a:latin typeface="Franklin Gothic Medium" panose="020B0603020102020204" pitchFamily="34" charset="0"/>
              </a:rPr>
              <a:t>NJ</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SPAN Parent Advocacy </a:t>
            </a:r>
            <a:r>
              <a:rPr lang="en-US" sz="1400" spc="-20" dirty="0" smtClean="0">
                <a:latin typeface="Franklin Gothic Medium" panose="020B0603020102020204" pitchFamily="34" charset="0"/>
              </a:rPr>
              <a:t>Network</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endParaRPr lang="en-US" sz="1100" dirty="0" smtClean="0">
              <a:latin typeface="Franklin Gothic Medium" panose="020B0603020102020204" pitchFamily="34" charset="0"/>
            </a:endParaRPr>
          </a:p>
          <a:p>
            <a:endParaRPr lang="en-US" sz="110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a:t>
            </a:r>
            <a:r>
              <a:rPr lang="en-US" sz="1400" spc="-20">
                <a:latin typeface="Franklin Gothic Medium" panose="020B0603020102020204" pitchFamily="34" charset="0"/>
              </a:rPr>
              <a:t>Greater </a:t>
            </a:r>
            <a:r>
              <a:rPr lang="en-US" sz="1400" spc="-20" smtClean="0">
                <a:latin typeface="Franklin Gothic Medium" panose="020B0603020102020204" pitchFamily="34" charset="0"/>
              </a:rPr>
              <a:t>NY</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4ff32343721849909a3&quot;,&quot;SmartGridHorizontal&quot;:0,&quot;LinkedExcelSources&quot;:{&quot;5e271508383938077ce0e0d8&quot;:&quot;{{Desktop}}\\Linked Files\\workbooks\\Camden_2020-01-15_V08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8343</TotalTime>
  <Words>9501</Words>
  <Application>Microsoft Office PowerPoint</Application>
  <PresentationFormat>Widescreen</PresentationFormat>
  <Paragraphs>856</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1320</cp:revision>
  <dcterms:created xsi:type="dcterms:W3CDTF">2006-08-16T00:00:00Z</dcterms:created>
  <dcterms:modified xsi:type="dcterms:W3CDTF">2020-01-31T19:05:07Z</dcterms:modified>
</cp:coreProperties>
</file>