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4.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7.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8.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0.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6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91" r:id="rId89"/>
    <p:sldId id="479" r:id="rId90"/>
    <p:sldId id="482" r:id="rId91"/>
    <p:sldId id="492"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17" autoAdjust="0"/>
    <p:restoredTop sz="86746" autoAdjust="0"/>
  </p:normalViewPr>
  <p:slideViewPr>
    <p:cSldViewPr>
      <p:cViewPr varScale="1">
        <p:scale>
          <a:sx n="79" d="100"/>
          <a:sy n="79" d="100"/>
        </p:scale>
        <p:origin x="869" y="91"/>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Bergen_County_11.08.21%20(with%20Engag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Bergen_County_11.08.21%20(with%20Enga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Overview'!$A$6,'0. Overview'!$A$27,'0. Overview'!$A$61,'0. Overview'!$A$74,'0. Overview'!$A$93,'0. Overview'!$A$116,'0. Overview'!$A$145,'0. Overview'!$A$162,'0. Overview'!$A$189,'0. Overview'!$A$212)</c:f>
              <c:strCache>
                <c:ptCount val="10"/>
                <c:pt idx="0">
                  <c:v>Bergen</c:v>
                </c:pt>
                <c:pt idx="1">
                  <c:v>Bergen</c:v>
                </c:pt>
                <c:pt idx="2">
                  <c:v>Bergen</c:v>
                </c:pt>
                <c:pt idx="3">
                  <c:v>Bergen</c:v>
                </c:pt>
                <c:pt idx="4">
                  <c:v>Bergen</c:v>
                </c:pt>
                <c:pt idx="5">
                  <c:v>Bergen</c:v>
                </c:pt>
                <c:pt idx="6">
                  <c:v>Bergen</c:v>
                </c:pt>
                <c:pt idx="7">
                  <c:v>Bergen</c:v>
                </c:pt>
                <c:pt idx="8">
                  <c:v>Bergen</c:v>
                </c:pt>
                <c:pt idx="9">
                  <c:v>Bergen</c:v>
                </c:pt>
              </c:strCache>
            </c:strRef>
          </c:cat>
          <c:val>
            <c:numRef>
              <c:f>('0. Overview'!$C$6,'0. Overview'!$C$27,'0. Overview'!$C$61,'0. Overview'!$C$74,'0. Overview'!$C$93,'0. Overview'!$C$116,'0. Overview'!$C$145,'0. Overview'!$C$162,'0. Overview'!$C$189,'0. Overview'!$C$212)</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D49A-4C66-BD0B-3121356CADAC}"/>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Overview'!$A$6,'0. Overview'!$A$27,'0. Overview'!$A$61,'0. Overview'!$A$74,'0. Overview'!$A$93,'0. Overview'!$A$116,'0. Overview'!$A$145,'0. Overview'!$A$162,'0. Overview'!$A$189,'0. Overview'!$A$212)</c:f>
              <c:strCache>
                <c:ptCount val="10"/>
                <c:pt idx="0">
                  <c:v>Bergen</c:v>
                </c:pt>
                <c:pt idx="1">
                  <c:v>Bergen</c:v>
                </c:pt>
                <c:pt idx="2">
                  <c:v>Bergen</c:v>
                </c:pt>
                <c:pt idx="3">
                  <c:v>Bergen</c:v>
                </c:pt>
                <c:pt idx="4">
                  <c:v>Bergen</c:v>
                </c:pt>
                <c:pt idx="5">
                  <c:v>Bergen</c:v>
                </c:pt>
                <c:pt idx="6">
                  <c:v>Bergen</c:v>
                </c:pt>
                <c:pt idx="7">
                  <c:v>Bergen</c:v>
                </c:pt>
                <c:pt idx="8">
                  <c:v>Bergen</c:v>
                </c:pt>
                <c:pt idx="9">
                  <c:v>Bergen</c:v>
                </c:pt>
              </c:strCache>
            </c:strRef>
          </c:cat>
          <c:val>
            <c:numRef>
              <c:f>('0. Overview'!$D$6,'0. Overview'!$D$27,'0. Overview'!$D$61,'0. Overview'!$D$74,'0. Overview'!$D$93,'0. Overview'!$D$116,'0. Overview'!$D$145,'0. Overview'!$D$162,'0. Overview'!$D$189,'0. Overview'!$D$212)</c:f>
              <c:numCache>
                <c:formatCode>General</c:formatCode>
                <c:ptCount val="10"/>
                <c:pt idx="0">
                  <c:v>17.875</c:v>
                </c:pt>
                <c:pt idx="1">
                  <c:v>18.875</c:v>
                </c:pt>
                <c:pt idx="2">
                  <c:v>6.875</c:v>
                </c:pt>
                <c:pt idx="3">
                  <c:v>15.875</c:v>
                </c:pt>
                <c:pt idx="4">
                  <c:v>18.875</c:v>
                </c:pt>
                <c:pt idx="5">
                  <c:v>17.875</c:v>
                </c:pt>
                <c:pt idx="6">
                  <c:v>10.875</c:v>
                </c:pt>
                <c:pt idx="7">
                  <c:v>15.875</c:v>
                </c:pt>
                <c:pt idx="8">
                  <c:v>8.875</c:v>
                </c:pt>
                <c:pt idx="9">
                  <c:v>9.875</c:v>
                </c:pt>
              </c:numCache>
            </c:numRef>
          </c:val>
          <c:extLst>
            <c:ext xmlns:c16="http://schemas.microsoft.com/office/drawing/2014/chart" uri="{C3380CC4-5D6E-409C-BE32-E72D297353CC}">
              <c16:uniqueId val="{00000001-D49A-4C66-BD0B-3121356CADAC}"/>
            </c:ext>
          </c:extLst>
        </c:ser>
        <c:ser>
          <c:idx val="3"/>
          <c:order val="2"/>
          <c:spPr>
            <a:solidFill>
              <a:schemeClr val="bg1">
                <a:lumMod val="65000"/>
              </a:schemeClr>
            </a:solidFill>
            <a:ln>
              <a:solidFill>
                <a:schemeClr val="tx1">
                  <a:lumMod val="95000"/>
                  <a:lumOff val="5000"/>
                </a:schemeClr>
              </a:solidFill>
            </a:ln>
            <a:effectLst/>
          </c:spPr>
          <c:invertIfNegative val="0"/>
          <c:cat>
            <c:strRef>
              <c:f>('0. Overview'!$A$6,'0. Overview'!$A$27,'0. Overview'!$A$61,'0. Overview'!$A$74,'0. Overview'!$A$93,'0. Overview'!$A$116,'0. Overview'!$A$145,'0. Overview'!$A$162,'0. Overview'!$A$189,'0. Overview'!$A$212)</c:f>
              <c:strCache>
                <c:ptCount val="10"/>
                <c:pt idx="0">
                  <c:v>Bergen</c:v>
                </c:pt>
                <c:pt idx="1">
                  <c:v>Bergen</c:v>
                </c:pt>
                <c:pt idx="2">
                  <c:v>Bergen</c:v>
                </c:pt>
                <c:pt idx="3">
                  <c:v>Bergen</c:v>
                </c:pt>
                <c:pt idx="4">
                  <c:v>Bergen</c:v>
                </c:pt>
                <c:pt idx="5">
                  <c:v>Bergen</c:v>
                </c:pt>
                <c:pt idx="6">
                  <c:v>Bergen</c:v>
                </c:pt>
                <c:pt idx="7">
                  <c:v>Bergen</c:v>
                </c:pt>
                <c:pt idx="8">
                  <c:v>Bergen</c:v>
                </c:pt>
                <c:pt idx="9">
                  <c:v>Bergen</c:v>
                </c:pt>
              </c:strCache>
            </c:strRef>
          </c:cat>
          <c:val>
            <c:numRef>
              <c:f>('0. Overview'!$E$6,'0. Overview'!$E$27,'0. Overview'!$E$61,'0. Overview'!$E$74,'0. Overview'!$E$93,'0. Overview'!$E$116,'0. Overview'!$E$145,'0. Overview'!$E$162,'0. Overview'!$E$189,'0. Overview'!$E$212)</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D49A-4C66-BD0B-3121356CADAC}"/>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0.61399999999999999</c:v>
                </c:pt>
                <c:pt idx="1">
                  <c:v>0.58899999999999997</c:v>
                </c:pt>
                <c:pt idx="2">
                  <c:v>0.59799999999999998</c:v>
                </c:pt>
                <c:pt idx="3">
                  <c:v>0.60099999999999998</c:v>
                </c:pt>
                <c:pt idx="4">
                  <c:v>0.59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4">
                  <c:v>0.59</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67.8%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20">
                  <c:v>196067</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c:v>
                </c:pt>
                <c:pt idx="1">
                  <c:v>6-11</c:v>
                </c:pt>
                <c:pt idx="2">
                  <c:v>12-17</c:v>
                </c:pt>
              </c:strCache>
            </c:strRef>
          </c:cat>
          <c:val>
            <c:numRef>
              <c:f>Sheet1!$B$2:$B$4</c:f>
              <c:numCache>
                <c:formatCode>General</c:formatCode>
                <c:ptCount val="3"/>
                <c:pt idx="0">
                  <c:v>58936</c:v>
                </c:pt>
                <c:pt idx="1">
                  <c:v>64666</c:v>
                </c:pt>
                <c:pt idx="2">
                  <c:v>72465</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171621692576232"/>
          <c:y val="0.88694641230867255"/>
          <c:w val="0.38743009283389918"/>
          <c:h val="9.46860489396682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23868110236221"/>
          <c:y val="2.6953335422200752E-2"/>
          <c:w val="0.80944488188976382"/>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Teaneck </c:v>
                </c:pt>
                <c:pt idx="1">
                  <c:v>Hackensack </c:v>
                </c:pt>
                <c:pt idx="2">
                  <c:v>Ridgewood </c:v>
                </c:pt>
                <c:pt idx="3">
                  <c:v>Fair Lawn </c:v>
                </c:pt>
                <c:pt idx="4">
                  <c:v>Garfield </c:v>
                </c:pt>
                <c:pt idx="5">
                  <c:v>Bergenfield </c:v>
                </c:pt>
                <c:pt idx="6">
                  <c:v>Fort Lee </c:v>
                </c:pt>
                <c:pt idx="7">
                  <c:v>Englewood </c:v>
                </c:pt>
                <c:pt idx="8">
                  <c:v>Lodi </c:v>
                </c:pt>
                <c:pt idx="9">
                  <c:v>Paramus </c:v>
                </c:pt>
                <c:pt idx="10">
                  <c:v>Mahwah </c:v>
                </c:pt>
                <c:pt idx="11">
                  <c:v>Tenafly </c:v>
                </c:pt>
                <c:pt idx="12">
                  <c:v>Elmwood Park </c:v>
                </c:pt>
                <c:pt idx="13">
                  <c:v>Wyckoff township</c:v>
                </c:pt>
                <c:pt idx="14">
                  <c:v>Cliffside Park </c:v>
                </c:pt>
                <c:pt idx="15">
                  <c:v>Lyndhurst </c:v>
                </c:pt>
                <c:pt idx="16">
                  <c:v>Rutherford </c:v>
                </c:pt>
                <c:pt idx="17">
                  <c:v>Ramsey </c:v>
                </c:pt>
                <c:pt idx="18">
                  <c:v>New Milford</c:v>
                </c:pt>
                <c:pt idx="19">
                  <c:v>Glen Rock </c:v>
                </c:pt>
              </c:strCache>
            </c:strRef>
          </c:cat>
          <c:val>
            <c:numRef>
              <c:f>Sheet1!$B$2:$B$21</c:f>
              <c:numCache>
                <c:formatCode>0</c:formatCode>
                <c:ptCount val="20"/>
                <c:pt idx="0">
                  <c:v>9715</c:v>
                </c:pt>
                <c:pt idx="1">
                  <c:v>7760</c:v>
                </c:pt>
                <c:pt idx="2">
                  <c:v>7597</c:v>
                </c:pt>
                <c:pt idx="3">
                  <c:v>7319</c:v>
                </c:pt>
                <c:pt idx="4">
                  <c:v>7057</c:v>
                </c:pt>
                <c:pt idx="5">
                  <c:v>6166</c:v>
                </c:pt>
                <c:pt idx="6">
                  <c:v>5847</c:v>
                </c:pt>
                <c:pt idx="7">
                  <c:v>5659</c:v>
                </c:pt>
                <c:pt idx="8">
                  <c:v>5183</c:v>
                </c:pt>
                <c:pt idx="9">
                  <c:v>5019</c:v>
                </c:pt>
                <c:pt idx="10">
                  <c:v>4864</c:v>
                </c:pt>
                <c:pt idx="11">
                  <c:v>4591</c:v>
                </c:pt>
                <c:pt idx="12">
                  <c:v>4458</c:v>
                </c:pt>
                <c:pt idx="13">
                  <c:v>4392</c:v>
                </c:pt>
                <c:pt idx="14">
                  <c:v>4034</c:v>
                </c:pt>
                <c:pt idx="15">
                  <c:v>4003</c:v>
                </c:pt>
                <c:pt idx="16">
                  <c:v>3894</c:v>
                </c:pt>
                <c:pt idx="17">
                  <c:v>3723</c:v>
                </c:pt>
                <c:pt idx="18">
                  <c:v>3538</c:v>
                </c:pt>
                <c:pt idx="19">
                  <c:v>3446</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0.2</c:v>
                </c:pt>
                <c:pt idx="1">
                  <c:v>0.19</c:v>
                </c:pt>
                <c:pt idx="2">
                  <c:v>0.19</c:v>
                </c:pt>
                <c:pt idx="3">
                  <c:v>0.19</c:v>
                </c:pt>
                <c:pt idx="4">
                  <c:v>0.15</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1"/>
        <c:axPos val="l"/>
        <c:numFmt formatCode="0%" sourceLinked="1"/>
        <c:majorTickMark val="out"/>
        <c:minorTickMark val="none"/>
        <c:tickLblPos val="nextTo"/>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Sheet1!$B$2:$B$22</c:f>
              <c:numCache>
                <c:formatCode>0%</c:formatCode>
                <c:ptCount val="21"/>
                <c:pt idx="0">
                  <c:v>0.35</c:v>
                </c:pt>
                <c:pt idx="1">
                  <c:v>0.35</c:v>
                </c:pt>
                <c:pt idx="2">
                  <c:v>0.32</c:v>
                </c:pt>
                <c:pt idx="3">
                  <c:v>0.3</c:v>
                </c:pt>
                <c:pt idx="4">
                  <c:v>0.28999999999999998</c:v>
                </c:pt>
                <c:pt idx="5">
                  <c:v>0.28999999999999998</c:v>
                </c:pt>
                <c:pt idx="6" formatCode="General">
                  <c:v>0.28999999999999998</c:v>
                </c:pt>
                <c:pt idx="7">
                  <c:v>0.28000000000000003</c:v>
                </c:pt>
                <c:pt idx="8">
                  <c:v>0.23</c:v>
                </c:pt>
                <c:pt idx="9">
                  <c:v>0.22</c:v>
                </c:pt>
                <c:pt idx="10">
                  <c:v>0.21</c:v>
                </c:pt>
                <c:pt idx="11">
                  <c:v>0.2</c:v>
                </c:pt>
                <c:pt idx="12">
                  <c:v>0.19</c:v>
                </c:pt>
                <c:pt idx="13">
                  <c:v>0.19</c:v>
                </c:pt>
                <c:pt idx="14">
                  <c:v>0.17</c:v>
                </c:pt>
                <c:pt idx="16">
                  <c:v>0.14000000000000001</c:v>
                </c:pt>
                <c:pt idx="17">
                  <c:v>0.14000000000000001</c:v>
                </c:pt>
                <c:pt idx="18">
                  <c:v>0.13</c:v>
                </c:pt>
                <c:pt idx="19">
                  <c:v>0.13</c:v>
                </c:pt>
                <c:pt idx="20">
                  <c:v>0.11</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Sheet1!$C$2:$C$22</c:f>
              <c:numCache>
                <c:formatCode>General</c:formatCode>
                <c:ptCount val="21"/>
                <c:pt idx="15">
                  <c:v>0.15</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23%</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c:v>0.23</c:v>
                </c:pt>
                <c:pt idx="20">
                  <c:v>0.23</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3885833569398733"/>
          <c:y val="0.926747636937539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Bergen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1671</c:v>
                </c:pt>
                <c:pt idx="1">
                  <c:v>870</c:v>
                </c:pt>
                <c:pt idx="2">
                  <c:v>1699</c:v>
                </c:pt>
                <c:pt idx="3">
                  <c:v>1059</c:v>
                </c:pt>
                <c:pt idx="4">
                  <c:v>1125</c:v>
                </c:pt>
                <c:pt idx="5">
                  <c:v>1025</c:v>
                </c:pt>
                <c:pt idx="6">
                  <c:v>1304</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8">
                  <c:v>105042</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89023</c:v>
                </c:pt>
                <c:pt idx="1">
                  <c:v>93683</c:v>
                </c:pt>
                <c:pt idx="2">
                  <c:v>94107</c:v>
                </c:pt>
                <c:pt idx="3">
                  <c:v>100361</c:v>
                </c:pt>
                <c:pt idx="4">
                  <c:v>108827</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Overview'!$A$232,'0. Overview'!$A$253,'0. Overview'!$A$286,'0. Overview'!$A$310,'0. Overview'!$A$318,'0. Overview'!$A$349,'0. Overview'!$A$381,'0. Overview'!$A$402,'0. Overview'!$A$415)</c:f>
              <c:strCache>
                <c:ptCount val="9"/>
                <c:pt idx="0">
                  <c:v>Bergen</c:v>
                </c:pt>
                <c:pt idx="1">
                  <c:v>Bergen</c:v>
                </c:pt>
                <c:pt idx="2">
                  <c:v>Bergen</c:v>
                </c:pt>
                <c:pt idx="3">
                  <c:v>Bergen</c:v>
                </c:pt>
                <c:pt idx="4">
                  <c:v>Bergen</c:v>
                </c:pt>
                <c:pt idx="5">
                  <c:v>Bergen</c:v>
                </c:pt>
                <c:pt idx="6">
                  <c:v>Bergen</c:v>
                </c:pt>
                <c:pt idx="7">
                  <c:v>Bergen</c:v>
                </c:pt>
                <c:pt idx="8">
                  <c:v>Bergen</c:v>
                </c:pt>
              </c:strCache>
            </c:strRef>
          </c:cat>
          <c:val>
            <c:numRef>
              <c:f>('0. Overview'!$C$232,'0. Overview'!$C$253,'0. Overview'!$C$286,'0. Overview'!$C$310,'0. Overview'!$C$318,'0. Overview'!$C$349,'0. Overview'!$C$381,'0. Overview'!$C$402,'0. Overview'!$C$415)</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3294-45F6-8D68-1D5AA24012CD}"/>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Overview'!$A$232,'0. Overview'!$A$253,'0. Overview'!$A$286,'0. Overview'!$A$310,'0. Overview'!$A$318,'0. Overview'!$A$349,'0. Overview'!$A$381,'0. Overview'!$A$402,'0. Overview'!$A$415)</c:f>
              <c:strCache>
                <c:ptCount val="9"/>
                <c:pt idx="0">
                  <c:v>Bergen</c:v>
                </c:pt>
                <c:pt idx="1">
                  <c:v>Bergen</c:v>
                </c:pt>
                <c:pt idx="2">
                  <c:v>Bergen</c:v>
                </c:pt>
                <c:pt idx="3">
                  <c:v>Bergen</c:v>
                </c:pt>
                <c:pt idx="4">
                  <c:v>Bergen</c:v>
                </c:pt>
                <c:pt idx="5">
                  <c:v>Bergen</c:v>
                </c:pt>
                <c:pt idx="6">
                  <c:v>Bergen</c:v>
                </c:pt>
                <c:pt idx="7">
                  <c:v>Bergen</c:v>
                </c:pt>
                <c:pt idx="8">
                  <c:v>Bergen</c:v>
                </c:pt>
              </c:strCache>
            </c:strRef>
          </c:cat>
          <c:val>
            <c:numRef>
              <c:f>('0. Overview'!$D$232,'0. Overview'!$D$253,'0. Overview'!$D$286,'0. Overview'!$D$310,'0. Overview'!$D$318,'0. Overview'!$D$349,'0. Overview'!$D$381,'0. Overview'!$D$402,'0. Overview'!$D$415)</c:f>
              <c:numCache>
                <c:formatCode>General</c:formatCode>
                <c:ptCount val="9"/>
                <c:pt idx="0">
                  <c:v>16.875</c:v>
                </c:pt>
                <c:pt idx="1">
                  <c:v>17.875</c:v>
                </c:pt>
                <c:pt idx="2">
                  <c:v>6.875</c:v>
                </c:pt>
                <c:pt idx="3">
                  <c:v>4.875</c:v>
                </c:pt>
                <c:pt idx="4">
                  <c:v>19.875</c:v>
                </c:pt>
                <c:pt idx="5">
                  <c:v>10.875</c:v>
                </c:pt>
                <c:pt idx="6">
                  <c:v>0.875</c:v>
                </c:pt>
                <c:pt idx="7">
                  <c:v>3.875</c:v>
                </c:pt>
                <c:pt idx="8">
                  <c:v>12.875</c:v>
                </c:pt>
              </c:numCache>
            </c:numRef>
          </c:val>
          <c:extLst>
            <c:ext xmlns:c16="http://schemas.microsoft.com/office/drawing/2014/chart" uri="{C3380CC4-5D6E-409C-BE32-E72D297353CC}">
              <c16:uniqueId val="{00000001-3294-45F6-8D68-1D5AA24012CD}"/>
            </c:ext>
          </c:extLst>
        </c:ser>
        <c:ser>
          <c:idx val="3"/>
          <c:order val="2"/>
          <c:spPr>
            <a:solidFill>
              <a:schemeClr val="bg2">
                <a:lumMod val="75000"/>
              </a:schemeClr>
            </a:solidFill>
            <a:ln>
              <a:solidFill>
                <a:schemeClr val="tx1"/>
              </a:solidFill>
            </a:ln>
            <a:effectLst/>
          </c:spPr>
          <c:invertIfNegative val="0"/>
          <c:cat>
            <c:strRef>
              <c:f>('0. Overview'!$A$232,'0. Overview'!$A$253,'0. Overview'!$A$286,'0. Overview'!$A$310,'0. Overview'!$A$318,'0. Overview'!$A$349,'0. Overview'!$A$381,'0. Overview'!$A$402,'0. Overview'!$A$415)</c:f>
              <c:strCache>
                <c:ptCount val="9"/>
                <c:pt idx="0">
                  <c:v>Bergen</c:v>
                </c:pt>
                <c:pt idx="1">
                  <c:v>Bergen</c:v>
                </c:pt>
                <c:pt idx="2">
                  <c:v>Bergen</c:v>
                </c:pt>
                <c:pt idx="3">
                  <c:v>Bergen</c:v>
                </c:pt>
                <c:pt idx="4">
                  <c:v>Bergen</c:v>
                </c:pt>
                <c:pt idx="5">
                  <c:v>Bergen</c:v>
                </c:pt>
                <c:pt idx="6">
                  <c:v>Bergen</c:v>
                </c:pt>
                <c:pt idx="7">
                  <c:v>Bergen</c:v>
                </c:pt>
                <c:pt idx="8">
                  <c:v>Bergen</c:v>
                </c:pt>
              </c:strCache>
            </c:strRef>
          </c:cat>
          <c:val>
            <c:numRef>
              <c:f>('0. Overview'!$E$232,'0. Overview'!$E$253,'0. Overview'!$E$286,'0. Overview'!$E$310,'0. Overview'!$E$318,'0. Overview'!$E$349,'0. Overview'!$E$381,'0. Overview'!$E$402,'0. Overview'!$E$415)</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3294-45F6-8D68-1D5AA24012CD}"/>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17" formatCode="_(&quot;$&quot;* #,##0_);_(&quot;$&quot;* \(#,##0\);_(&quot;$&quot;* &quot;-&quot;??_);_(@_)">
                  <c:v>108827</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8319997686567919"/>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Teterboro </c:v>
                </c:pt>
                <c:pt idx="1">
                  <c:v>Fairview </c:v>
                </c:pt>
                <c:pt idx="2">
                  <c:v>Garfield </c:v>
                </c:pt>
                <c:pt idx="3">
                  <c:v>Little Ferry </c:v>
                </c:pt>
                <c:pt idx="4">
                  <c:v>Lodi </c:v>
                </c:pt>
                <c:pt idx="5">
                  <c:v>Moonachie </c:v>
                </c:pt>
                <c:pt idx="6">
                  <c:v>Palisades Park </c:v>
                </c:pt>
                <c:pt idx="7">
                  <c:v>Wallington</c:v>
                </c:pt>
                <c:pt idx="8">
                  <c:v>Hackensack </c:v>
                </c:pt>
                <c:pt idx="9">
                  <c:v>South Hackensack</c:v>
                </c:pt>
              </c:strCache>
            </c:strRef>
          </c:cat>
          <c:val>
            <c:numRef>
              <c:f>Sheet1!$B$2:$B$11</c:f>
              <c:numCache>
                <c:formatCode>_("$"* #,##0_);_("$"* \(#,##0\);_("$"* "-"??_);_(@_)</c:formatCode>
                <c:ptCount val="10"/>
                <c:pt idx="0">
                  <c:v>36429</c:v>
                </c:pt>
                <c:pt idx="1">
                  <c:v>57698</c:v>
                </c:pt>
                <c:pt idx="2">
                  <c:v>62939</c:v>
                </c:pt>
                <c:pt idx="3">
                  <c:v>66098</c:v>
                </c:pt>
                <c:pt idx="4">
                  <c:v>66595</c:v>
                </c:pt>
                <c:pt idx="5">
                  <c:v>66976</c:v>
                </c:pt>
                <c:pt idx="6">
                  <c:v>68245</c:v>
                </c:pt>
                <c:pt idx="7">
                  <c:v>68845</c:v>
                </c:pt>
                <c:pt idx="8">
                  <c:v>70090</c:v>
                </c:pt>
                <c:pt idx="9">
                  <c:v>71591</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Bergen median $101,144</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Teterboro </c:v>
                </c:pt>
                <c:pt idx="1">
                  <c:v>Fairview </c:v>
                </c:pt>
                <c:pt idx="2">
                  <c:v>Garfield </c:v>
                </c:pt>
                <c:pt idx="3">
                  <c:v>Little Ferry </c:v>
                </c:pt>
                <c:pt idx="4">
                  <c:v>Lodi </c:v>
                </c:pt>
                <c:pt idx="5">
                  <c:v>Moonachie </c:v>
                </c:pt>
                <c:pt idx="6">
                  <c:v>Palisades Park </c:v>
                </c:pt>
                <c:pt idx="7">
                  <c:v>Wallington</c:v>
                </c:pt>
                <c:pt idx="8">
                  <c:v>Hackensack </c:v>
                </c:pt>
                <c:pt idx="9">
                  <c:v>South Hackensack</c:v>
                </c:pt>
              </c:strCache>
            </c:strRef>
          </c:cat>
          <c:val>
            <c:numRef>
              <c:f>Sheet1!$C$2:$C$11</c:f>
              <c:numCache>
                <c:formatCode>"$"#,##0</c:formatCode>
                <c:ptCount val="10"/>
                <c:pt idx="0">
                  <c:v>101144</c:v>
                </c:pt>
                <c:pt idx="1">
                  <c:v>101144</c:v>
                </c:pt>
                <c:pt idx="2">
                  <c:v>101144</c:v>
                </c:pt>
                <c:pt idx="3">
                  <c:v>101144</c:v>
                </c:pt>
                <c:pt idx="4">
                  <c:v>101144</c:v>
                </c:pt>
                <c:pt idx="5">
                  <c:v>101144</c:v>
                </c:pt>
                <c:pt idx="6">
                  <c:v>101144</c:v>
                </c:pt>
                <c:pt idx="7">
                  <c:v>101144</c:v>
                </c:pt>
                <c:pt idx="8">
                  <c:v>101144</c:v>
                </c:pt>
                <c:pt idx="9">
                  <c:v>101144</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231847332670083"/>
          <c:y val="0.95602824049401303"/>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2" formatCode="0%">
                  <c:v>4.9000000000000002E-2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13.8%</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9.6%</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8.1000000000000003E-2</c:v>
                </c:pt>
                <c:pt idx="1">
                  <c:v>7.2999999999999995E-2</c:v>
                </c:pt>
                <c:pt idx="2">
                  <c:v>5.8000000000000003E-2</c:v>
                </c:pt>
                <c:pt idx="3">
                  <c:v>7.9000000000000001E-2</c:v>
                </c:pt>
                <c:pt idx="4">
                  <c:v>4.9000000000000002E-2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Teterboro </c:v>
                </c:pt>
                <c:pt idx="1">
                  <c:v>Garfield </c:v>
                </c:pt>
                <c:pt idx="2">
                  <c:v>Ramsey</c:v>
                </c:pt>
                <c:pt idx="3">
                  <c:v>Little Ferry </c:v>
                </c:pt>
                <c:pt idx="4">
                  <c:v>Palisades Park </c:v>
                </c:pt>
                <c:pt idx="5">
                  <c:v>Englewood </c:v>
                </c:pt>
                <c:pt idx="6">
                  <c:v>Hackensack </c:v>
                </c:pt>
                <c:pt idx="7">
                  <c:v>Lodi </c:v>
                </c:pt>
                <c:pt idx="8">
                  <c:v>South Hackensack</c:v>
                </c:pt>
                <c:pt idx="9">
                  <c:v>Cliffside Park </c:v>
                </c:pt>
              </c:strCache>
            </c:strRef>
          </c:cat>
          <c:val>
            <c:numRef>
              <c:f>Sheet1!$B$2:$B$11</c:f>
              <c:numCache>
                <c:formatCode>0%</c:formatCode>
                <c:ptCount val="10"/>
                <c:pt idx="0">
                  <c:v>0.33300000000000002</c:v>
                </c:pt>
                <c:pt idx="1">
                  <c:v>0.24099999999999999</c:v>
                </c:pt>
                <c:pt idx="2">
                  <c:v>0.19</c:v>
                </c:pt>
                <c:pt idx="3">
                  <c:v>0.16300000000000001</c:v>
                </c:pt>
                <c:pt idx="4">
                  <c:v>0.16300000000000001</c:v>
                </c:pt>
                <c:pt idx="5">
                  <c:v>0.155</c:v>
                </c:pt>
                <c:pt idx="6">
                  <c:v>0.154</c:v>
                </c:pt>
                <c:pt idx="7">
                  <c:v>0.13800000000000001</c:v>
                </c:pt>
                <c:pt idx="8">
                  <c:v>0.13400000000000001</c:v>
                </c:pt>
                <c:pt idx="9">
                  <c:v>0.123</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Bergen county avg 6.9%</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Teterboro </c:v>
                </c:pt>
                <c:pt idx="1">
                  <c:v>Garfield </c:v>
                </c:pt>
                <c:pt idx="2">
                  <c:v>Ramsey</c:v>
                </c:pt>
                <c:pt idx="3">
                  <c:v>Little Ferry </c:v>
                </c:pt>
                <c:pt idx="4">
                  <c:v>Palisades Park </c:v>
                </c:pt>
                <c:pt idx="5">
                  <c:v>Englewood </c:v>
                </c:pt>
                <c:pt idx="6">
                  <c:v>Hackensack </c:v>
                </c:pt>
                <c:pt idx="7">
                  <c:v>Lodi </c:v>
                </c:pt>
                <c:pt idx="8">
                  <c:v>South Hackensack</c:v>
                </c:pt>
                <c:pt idx="9">
                  <c:v>Cliffside Park </c:v>
                </c:pt>
              </c:strCache>
            </c:strRef>
          </c:cat>
          <c:val>
            <c:numRef>
              <c:f>Sheet1!$C$2:$C$11</c:f>
              <c:numCache>
                <c:formatCode>0%</c:formatCode>
                <c:ptCount val="10"/>
                <c:pt idx="0">
                  <c:v>6.9000000000000006E-2</c:v>
                </c:pt>
                <c:pt idx="1">
                  <c:v>6.9000000000000006E-2</c:v>
                </c:pt>
                <c:pt idx="2">
                  <c:v>6.9000000000000006E-2</c:v>
                </c:pt>
                <c:pt idx="3">
                  <c:v>6.9000000000000006E-2</c:v>
                </c:pt>
                <c:pt idx="4">
                  <c:v>6.9000000000000006E-2</c:v>
                </c:pt>
                <c:pt idx="5">
                  <c:v>6.9000000000000006E-2</c:v>
                </c:pt>
                <c:pt idx="6">
                  <c:v>6.9000000000000006E-2</c:v>
                </c:pt>
                <c:pt idx="7">
                  <c:v>6.9000000000000006E-2</c:v>
                </c:pt>
                <c:pt idx="8">
                  <c:v>6.9000000000000006E-2</c:v>
                </c:pt>
                <c:pt idx="9">
                  <c:v>6.9000000000000006E-2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8.7319848403089859E-2"/>
          <c:y val="0.92248508709138632"/>
          <c:w val="0.20718475186884946"/>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Sheet1!$B$2:$B$22</c:f>
              <c:numCache>
                <c:formatCode>0%</c:formatCode>
                <c:ptCount val="21"/>
                <c:pt idx="0">
                  <c:v>0.12182642487000001</c:v>
                </c:pt>
                <c:pt idx="1">
                  <c:v>0.13045224209</c:v>
                </c:pt>
                <c:pt idx="2">
                  <c:v>0.13324427291999999</c:v>
                </c:pt>
                <c:pt idx="3">
                  <c:v>0.13498832524000001</c:v>
                </c:pt>
                <c:pt idx="4">
                  <c:v>0.13702354290999999</c:v>
                </c:pt>
                <c:pt idx="5">
                  <c:v>0.13825049855999999</c:v>
                </c:pt>
                <c:pt idx="6">
                  <c:v>0.14638657342</c:v>
                </c:pt>
                <c:pt idx="7">
                  <c:v>0.16169886146000001</c:v>
                </c:pt>
                <c:pt idx="8">
                  <c:v>0.16297946497999999</c:v>
                </c:pt>
                <c:pt idx="9">
                  <c:v>0.16881366086999999</c:v>
                </c:pt>
                <c:pt idx="10">
                  <c:v>0.17273906539</c:v>
                </c:pt>
                <c:pt idx="11">
                  <c:v>0.17577162096000001</c:v>
                </c:pt>
                <c:pt idx="12">
                  <c:v>0.17687299102000001</c:v>
                </c:pt>
                <c:pt idx="13">
                  <c:v>0.18500990251999999</c:v>
                </c:pt>
                <c:pt idx="15">
                  <c:v>0.19205607979</c:v>
                </c:pt>
                <c:pt idx="16">
                  <c:v>0.19982838581000001</c:v>
                </c:pt>
                <c:pt idx="17">
                  <c:v>0.20696750616000001</c:v>
                </c:pt>
                <c:pt idx="18">
                  <c:v>0.20788240995000001</c:v>
                </c:pt>
                <c:pt idx="19">
                  <c:v>0.24085757426000001</c:v>
                </c:pt>
                <c:pt idx="20">
                  <c:v>0.24710859049</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Sheet1!$C$2:$C$22</c:f>
              <c:numCache>
                <c:formatCode>General</c:formatCode>
                <c:ptCount val="21"/>
                <c:pt idx="14">
                  <c:v>0.18584412023999999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18%</c:v>
                </c:pt>
              </c:strCache>
            </c:strRef>
          </c:tx>
          <c:spPr>
            <a:solidFill>
              <a:schemeClr val="bg1"/>
            </a:solidFill>
            <a:ln>
              <a:noFill/>
            </a:ln>
            <a:effectLst/>
          </c:spPr>
          <c:invertIfNegative val="0"/>
          <c:trendline>
            <c:name>NJ avg 19%</c:nam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Sheet1!$D$2:$D$22</c:f>
              <c:numCache>
                <c:formatCode>0%</c:formatCode>
                <c:ptCount val="21"/>
                <c:pt idx="0">
                  <c:v>0.18</c:v>
                </c:pt>
                <c:pt idx="1">
                  <c:v>0.18</c:v>
                </c:pt>
                <c:pt idx="2">
                  <c:v>0.18</c:v>
                </c:pt>
                <c:pt idx="3">
                  <c:v>0.18</c:v>
                </c:pt>
                <c:pt idx="4">
                  <c:v>0.18</c:v>
                </c:pt>
                <c:pt idx="5">
                  <c:v>0.18</c:v>
                </c:pt>
                <c:pt idx="6">
                  <c:v>0.18</c:v>
                </c:pt>
                <c:pt idx="7">
                  <c:v>0.18</c:v>
                </c:pt>
                <c:pt idx="8">
                  <c:v>0.18</c:v>
                </c:pt>
                <c:pt idx="9">
                  <c:v>0.18</c:v>
                </c:pt>
                <c:pt idx="10">
                  <c:v>0.18</c:v>
                </c:pt>
                <c:pt idx="11">
                  <c:v>0.18</c:v>
                </c:pt>
                <c:pt idx="12">
                  <c:v>0.18</c:v>
                </c:pt>
                <c:pt idx="13">
                  <c:v>0.18</c:v>
                </c:pt>
                <c:pt idx="14">
                  <c:v>0.18</c:v>
                </c:pt>
                <c:pt idx="15">
                  <c:v>0.18</c:v>
                </c:pt>
                <c:pt idx="16">
                  <c:v>0.18</c:v>
                </c:pt>
                <c:pt idx="17">
                  <c:v>0.18</c:v>
                </c:pt>
                <c:pt idx="18">
                  <c:v>0.18</c:v>
                </c:pt>
                <c:pt idx="19">
                  <c:v>0.18</c:v>
                </c:pt>
                <c:pt idx="20">
                  <c:v>0.18</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5697551673228352"/>
          <c:y val="0.88199670181494139"/>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c:formatCode>
                <c:ptCount val="6"/>
                <c:pt idx="0">
                  <c:v>0.23</c:v>
                </c:pt>
                <c:pt idx="1">
                  <c:v>0.23</c:v>
                </c:pt>
                <c:pt idx="2">
                  <c:v>0.23</c:v>
                </c:pt>
                <c:pt idx="3">
                  <c:v>0.22</c:v>
                </c:pt>
                <c:pt idx="4">
                  <c:v>0.21</c:v>
                </c:pt>
                <c:pt idx="5">
                  <c:v>0.21</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Sheet1!$B$2:$B$22</c:f>
              <c:numCache>
                <c:formatCode>0.0%</c:formatCode>
                <c:ptCount val="21"/>
                <c:pt idx="0">
                  <c:v>5.1999999999999998E-2</c:v>
                </c:pt>
                <c:pt idx="1">
                  <c:v>5.5E-2</c:v>
                </c:pt>
                <c:pt idx="2">
                  <c:v>5.8000000000000003E-2</c:v>
                </c:pt>
                <c:pt idx="3">
                  <c:v>6.5000000000000002E-2</c:v>
                </c:pt>
                <c:pt idx="4">
                  <c:v>6.6000000000000003E-2</c:v>
                </c:pt>
                <c:pt idx="6">
                  <c:v>7.0999999999999994E-2</c:v>
                </c:pt>
                <c:pt idx="7">
                  <c:v>7.2999999999999995E-2</c:v>
                </c:pt>
                <c:pt idx="8">
                  <c:v>7.3999999999999996E-2</c:v>
                </c:pt>
                <c:pt idx="9">
                  <c:v>7.4999999999999997E-2</c:v>
                </c:pt>
                <c:pt idx="10">
                  <c:v>8.2000000000000003E-2</c:v>
                </c:pt>
                <c:pt idx="11">
                  <c:v>8.5999999999999993E-2</c:v>
                </c:pt>
                <c:pt idx="12" formatCode="General">
                  <c:v>0.09</c:v>
                </c:pt>
                <c:pt idx="13">
                  <c:v>9.5000000000000001E-2</c:v>
                </c:pt>
                <c:pt idx="14">
                  <c:v>0.10100000000000001</c:v>
                </c:pt>
                <c:pt idx="15">
                  <c:v>0.106</c:v>
                </c:pt>
                <c:pt idx="16">
                  <c:v>0.107</c:v>
                </c:pt>
                <c:pt idx="17">
                  <c:v>0.107</c:v>
                </c:pt>
                <c:pt idx="18">
                  <c:v>0.111</c:v>
                </c:pt>
                <c:pt idx="19">
                  <c:v>0.113</c:v>
                </c:pt>
                <c:pt idx="20">
                  <c:v>0.113</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Sheet1!$C$2:$C$22</c:f>
              <c:numCache>
                <c:formatCode>General</c:formatCode>
                <c:ptCount val="21"/>
                <c:pt idx="5" formatCode="0.0%">
                  <c:v>6.7000000000000004E-2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10.9%</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Sheet1!$D$2:$D$22</c:f>
              <c:numCache>
                <c:formatCode>0.00%</c:formatCode>
                <c:ptCount val="21"/>
                <c:pt idx="0">
                  <c:v>0.109</c:v>
                </c:pt>
                <c:pt idx="1">
                  <c:v>0.109</c:v>
                </c:pt>
                <c:pt idx="2">
                  <c:v>0.109</c:v>
                </c:pt>
                <c:pt idx="3">
                  <c:v>0.109</c:v>
                </c:pt>
                <c:pt idx="4">
                  <c:v>0.109</c:v>
                </c:pt>
                <c:pt idx="5">
                  <c:v>0.109</c:v>
                </c:pt>
                <c:pt idx="6">
                  <c:v>0.109</c:v>
                </c:pt>
                <c:pt idx="7">
                  <c:v>0.109</c:v>
                </c:pt>
                <c:pt idx="8">
                  <c:v>0.109</c:v>
                </c:pt>
                <c:pt idx="9">
                  <c:v>0.109</c:v>
                </c:pt>
                <c:pt idx="10">
                  <c:v>0.109</c:v>
                </c:pt>
                <c:pt idx="11">
                  <c:v>0.109</c:v>
                </c:pt>
                <c:pt idx="12">
                  <c:v>0.109</c:v>
                </c:pt>
                <c:pt idx="13">
                  <c:v>0.109</c:v>
                </c:pt>
                <c:pt idx="14">
                  <c:v>0.109</c:v>
                </c:pt>
                <c:pt idx="15">
                  <c:v>0.109</c:v>
                </c:pt>
                <c:pt idx="16">
                  <c:v>0.109</c:v>
                </c:pt>
                <c:pt idx="17">
                  <c:v>0.109</c:v>
                </c:pt>
                <c:pt idx="18">
                  <c:v>0.109</c:v>
                </c:pt>
                <c:pt idx="19">
                  <c:v>0.109</c:v>
                </c:pt>
                <c:pt idx="20">
                  <c:v>0.109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Sheet1!$E$2:$E$22</c:f>
              <c:numCache>
                <c:formatCode>0.00%</c:formatCode>
                <c:ptCount val="21"/>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pt idx="10">
                  <c:v>8.5999999999999993E-2</c:v>
                </c:pt>
                <c:pt idx="11">
                  <c:v>8.5999999999999993E-2</c:v>
                </c:pt>
                <c:pt idx="12">
                  <c:v>8.5999999999999993E-2</c:v>
                </c:pt>
                <c:pt idx="13">
                  <c:v>8.5999999999999993E-2</c:v>
                </c:pt>
                <c:pt idx="14">
                  <c:v>8.5999999999999993E-2</c:v>
                </c:pt>
                <c:pt idx="15">
                  <c:v>8.5999999999999993E-2</c:v>
                </c:pt>
                <c:pt idx="16">
                  <c:v>8.5999999999999993E-2</c:v>
                </c:pt>
                <c:pt idx="17">
                  <c:v>8.5999999999999993E-2</c:v>
                </c:pt>
                <c:pt idx="18">
                  <c:v>8.5999999999999993E-2</c:v>
                </c:pt>
                <c:pt idx="19">
                  <c:v>8.5999999999999993E-2</c:v>
                </c:pt>
                <c:pt idx="20">
                  <c:v>8.5999999999999993E-2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9667334809934891"/>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0.0%</c:formatCode>
                <c:ptCount val="2"/>
                <c:pt idx="0">
                  <c:v>6.5000000000000002E-2</c:v>
                </c:pt>
                <c:pt idx="1">
                  <c:v>6.7000000000000004E-2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min val="5.000000000000001E-2"/>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_(* #,##0_);_(* \(#,##0\);_(* "-"??_);_(@_)</c:formatCode>
                <c:ptCount val="5"/>
                <c:pt idx="0">
                  <c:v>7767</c:v>
                </c:pt>
                <c:pt idx="1">
                  <c:v>7336</c:v>
                </c:pt>
                <c:pt idx="2">
                  <c:v>6840</c:v>
                </c:pt>
                <c:pt idx="3">
                  <c:v>6543</c:v>
                </c:pt>
                <c:pt idx="4">
                  <c:v>6642</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Bergen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0.74299999999999999</c:v>
                </c:pt>
                <c:pt idx="1">
                  <c:v>7.0000000000000007E-2</c:v>
                </c:pt>
                <c:pt idx="2">
                  <c:v>4.0000000000000001E-3</c:v>
                </c:pt>
                <c:pt idx="3">
                  <c:v>0.18</c:v>
                </c:pt>
                <c:pt idx="4">
                  <c:v>2E-3</c:v>
                </c:pt>
                <c:pt idx="5">
                  <c:v>3.4000000000000002E-2</c:v>
                </c:pt>
                <c:pt idx="6">
                  <c:v>0.21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20155</c:v>
                </c:pt>
                <c:pt idx="1">
                  <c:v>20008</c:v>
                </c:pt>
                <c:pt idx="2">
                  <c:v>19439</c:v>
                </c:pt>
                <c:pt idx="3">
                  <c:v>19081</c:v>
                </c:pt>
                <c:pt idx="4">
                  <c:v>19113</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14829</c:v>
                </c:pt>
                <c:pt idx="1">
                  <c:v>13347</c:v>
                </c:pt>
                <c:pt idx="2">
                  <c:v>11796</c:v>
                </c:pt>
                <c:pt idx="3">
                  <c:v>10163</c:v>
                </c:pt>
                <c:pt idx="4">
                  <c:v>10488</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Bergen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1270</c:v>
                </c:pt>
                <c:pt idx="1">
                  <c:v>1100</c:v>
                </c:pt>
                <c:pt idx="2">
                  <c:v>945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17">
                  <c:v>1270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17" formatCode="&quot;$&quot;#,##0_);[Red]\(&quot;$&quot;#,##0\)">
                  <c:v>945</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7">
                  <c:v>34.200000000000003</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32.200000000000003</c:v>
                </c:pt>
                <c:pt idx="1">
                  <c:v>32.299999999999997</c:v>
                </c:pt>
                <c:pt idx="2">
                  <c:v>33.299999999999997</c:v>
                </c:pt>
                <c:pt idx="3" formatCode="0.0">
                  <c:v>33.799999999999997</c:v>
                </c:pt>
                <c:pt idx="4" formatCode="0.0">
                  <c:v>34.200000000000003</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9">
                  <c:v>0.21</c:v>
                </c:pt>
                <c:pt idx="10">
                  <c:v>0.21</c:v>
                </c:pt>
                <c:pt idx="11">
                  <c:v>0.21</c:v>
                </c:pt>
                <c:pt idx="12">
                  <c:v>0.21</c:v>
                </c:pt>
                <c:pt idx="13">
                  <c:v>0.21</c:v>
                </c:pt>
                <c:pt idx="14" formatCode="General">
                  <c:v>0.19</c:v>
                </c:pt>
                <c:pt idx="15">
                  <c:v>0.18</c:v>
                </c:pt>
                <c:pt idx="16">
                  <c:v>0.18</c:v>
                </c:pt>
                <c:pt idx="17">
                  <c:v>0.18</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8" formatCode="0%">
                  <c:v>0.17</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B298-4477-B321-8DDB0CF48B7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9">
                  <c:v>2.7</c:v>
                </c:pt>
                <c:pt idx="10">
                  <c:v>2.8</c:v>
                </c:pt>
                <c:pt idx="11">
                  <c:v>3.3</c:v>
                </c:pt>
                <c:pt idx="12">
                  <c:v>3.8</c:v>
                </c:pt>
                <c:pt idx="13">
                  <c:v>4.0999999999999996</c:v>
                </c:pt>
                <c:pt idx="14">
                  <c:v>4.5999999999999996</c:v>
                </c:pt>
                <c:pt idx="15">
                  <c:v>5.2</c:v>
                </c:pt>
                <c:pt idx="16">
                  <c:v>6.02</c:v>
                </c:pt>
                <c:pt idx="17">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18" formatCode="0%">
                  <c:v>6.4</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1">
                  <c:v>3.6999999999999998E-2</c:v>
                </c:pt>
                <c:pt idx="12">
                  <c:v>3.9E-2</c:v>
                </c:pt>
                <c:pt idx="13">
                  <c:v>4.5999999999999999E-2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10" formatCode="0.0%">
                  <c:v>0.03</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3.6999999999999998E-2</c:v>
                </c:pt>
                <c:pt idx="1">
                  <c:v>4.2000000000000003E-2</c:v>
                </c:pt>
                <c:pt idx="2">
                  <c:v>0.05</c:v>
                </c:pt>
                <c:pt idx="3">
                  <c:v>3.9E-2</c:v>
                </c:pt>
                <c:pt idx="4">
                  <c:v>0.03</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max val="0.1"/>
        </c:scaling>
        <c:delete val="1"/>
        <c:axPos val="l"/>
        <c:numFmt formatCode="0.0%" sourceLinked="1"/>
        <c:majorTickMark val="out"/>
        <c:minorTickMark val="none"/>
        <c:tickLblPos val="nextTo"/>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0.71599999999999997</c:v>
                </c:pt>
                <c:pt idx="1">
                  <c:v>0.747</c:v>
                </c:pt>
                <c:pt idx="2">
                  <c:v>0.74099999999999999</c:v>
                </c:pt>
                <c:pt idx="3">
                  <c:v>0.73299999999999998</c:v>
                </c:pt>
                <c:pt idx="4">
                  <c:v>0.74299999999999999</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7.0000000000000007E-2</c:v>
                </c:pt>
                <c:pt idx="1">
                  <c:v>7.3999999999999996E-2</c:v>
                </c:pt>
                <c:pt idx="2">
                  <c:v>7.1999999999999995E-2</c:v>
                </c:pt>
                <c:pt idx="3">
                  <c:v>7.1999999999999995E-2</c:v>
                </c:pt>
                <c:pt idx="4">
                  <c:v>7.0000000000000007E-2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4.0000000000000001E-3</c:v>
                </c:pt>
                <c:pt idx="1">
                  <c:v>6.0000000000000001E-3</c:v>
                </c:pt>
                <c:pt idx="2">
                  <c:v>6.0000000000000001E-3</c:v>
                </c:pt>
                <c:pt idx="3">
                  <c:v>7.0000000000000001E-3</c:v>
                </c:pt>
                <c:pt idx="4">
                  <c:v>4.0000000000000001E-3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0.17399999999999999</c:v>
                </c:pt>
                <c:pt idx="1">
                  <c:v>0.17599999999999999</c:v>
                </c:pt>
                <c:pt idx="2">
                  <c:v>0.18099999999999999</c:v>
                </c:pt>
                <c:pt idx="3">
                  <c:v>0.18</c:v>
                </c:pt>
                <c:pt idx="4">
                  <c:v>0.18</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0.189</c:v>
                </c:pt>
                <c:pt idx="1">
                  <c:v>0.19400000000000001</c:v>
                </c:pt>
                <c:pt idx="2">
                  <c:v>0.19900000000000001</c:v>
                </c:pt>
                <c:pt idx="3">
                  <c:v>0.20599999999999999</c:v>
                </c:pt>
                <c:pt idx="4">
                  <c:v>0.21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Bogota </c:v>
                </c:pt>
                <c:pt idx="1">
                  <c:v>Fairview </c:v>
                </c:pt>
                <c:pt idx="2">
                  <c:v>Ridgefield </c:v>
                </c:pt>
                <c:pt idx="3">
                  <c:v>Cliffside Park </c:v>
                </c:pt>
                <c:pt idx="4">
                  <c:v>Palisades Park </c:v>
                </c:pt>
                <c:pt idx="5">
                  <c:v>Englewood </c:v>
                </c:pt>
                <c:pt idx="6">
                  <c:v>Garfield </c:v>
                </c:pt>
                <c:pt idx="7">
                  <c:v>Hasbrouck Heights </c:v>
                </c:pt>
                <c:pt idx="8">
                  <c:v>Fort Lee </c:v>
                </c:pt>
                <c:pt idx="9">
                  <c:v>Moonachie </c:v>
                </c:pt>
              </c:strCache>
            </c:strRef>
          </c:cat>
          <c:val>
            <c:numRef>
              <c:f>Sheet1!$B$2:$B$11</c:f>
              <c:numCache>
                <c:formatCode>0.0%</c:formatCode>
                <c:ptCount val="10"/>
                <c:pt idx="0">
                  <c:v>0.106</c:v>
                </c:pt>
                <c:pt idx="1">
                  <c:v>0.106</c:v>
                </c:pt>
                <c:pt idx="2">
                  <c:v>0.104</c:v>
                </c:pt>
                <c:pt idx="3">
                  <c:v>9.7000000000000003E-2</c:v>
                </c:pt>
                <c:pt idx="4">
                  <c:v>9.4E-2</c:v>
                </c:pt>
                <c:pt idx="5">
                  <c:v>9.2999999999999999E-2</c:v>
                </c:pt>
                <c:pt idx="6">
                  <c:v>8.1000000000000003E-2</c:v>
                </c:pt>
                <c:pt idx="7">
                  <c:v>8.1000000000000003E-2</c:v>
                </c:pt>
                <c:pt idx="8">
                  <c:v>7.5999999999999998E-2</c:v>
                </c:pt>
                <c:pt idx="9">
                  <c:v>7.3999999999999996E-2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Bergen county avg 4.1%</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Bogota </c:v>
                </c:pt>
                <c:pt idx="1">
                  <c:v>Fairview </c:v>
                </c:pt>
                <c:pt idx="2">
                  <c:v>Ridgefield </c:v>
                </c:pt>
                <c:pt idx="3">
                  <c:v>Cliffside Park </c:v>
                </c:pt>
                <c:pt idx="4">
                  <c:v>Palisades Park </c:v>
                </c:pt>
                <c:pt idx="5">
                  <c:v>Englewood </c:v>
                </c:pt>
                <c:pt idx="6">
                  <c:v>Garfield </c:v>
                </c:pt>
                <c:pt idx="7">
                  <c:v>Hasbrouck Heights </c:v>
                </c:pt>
                <c:pt idx="8">
                  <c:v>Fort Lee </c:v>
                </c:pt>
                <c:pt idx="9">
                  <c:v>Moonachie </c:v>
                </c:pt>
              </c:strCache>
            </c:strRef>
          </c:cat>
          <c:val>
            <c:numRef>
              <c:f>Sheet1!$C$2:$C$11</c:f>
              <c:numCache>
                <c:formatCode>0.00%</c:formatCode>
                <c:ptCount val="10"/>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7">
                  <c:v>33621</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84025</c:v>
                </c:pt>
                <c:pt idx="1">
                  <c:v>62186</c:v>
                </c:pt>
                <c:pt idx="2">
                  <c:v>61218</c:v>
                </c:pt>
                <c:pt idx="3">
                  <c:v>58976</c:v>
                </c:pt>
                <c:pt idx="4">
                  <c:v>47663</c:v>
                </c:pt>
                <c:pt idx="5">
                  <c:v>46577</c:v>
                </c:pt>
                <c:pt idx="6">
                  <c:v>41709</c:v>
                </c:pt>
                <c:pt idx="7">
                  <c:v>33621</c:v>
                </c:pt>
                <c:pt idx="8">
                  <c:v>26396</c:v>
                </c:pt>
                <c:pt idx="9">
                  <c:v>26073</c:v>
                </c:pt>
                <c:pt idx="10">
                  <c:v>25458</c:v>
                </c:pt>
                <c:pt idx="11">
                  <c:v>20378</c:v>
                </c:pt>
                <c:pt idx="12">
                  <c:v>18977</c:v>
                </c:pt>
                <c:pt idx="13">
                  <c:v>15563</c:v>
                </c:pt>
                <c:pt idx="14">
                  <c:v>12316</c:v>
                </c:pt>
                <c:pt idx="15">
                  <c:v>10859</c:v>
                </c:pt>
                <c:pt idx="16">
                  <c:v>5731</c:v>
                </c:pt>
                <c:pt idx="17">
                  <c:v>5541</c:v>
                </c:pt>
                <c:pt idx="18">
                  <c:v>5200</c:v>
                </c:pt>
                <c:pt idx="19">
                  <c:v>4177</c:v>
                </c:pt>
                <c:pt idx="20">
                  <c:v>2577</c:v>
                </c:pt>
                <c:pt idx="21">
                  <c:v>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23026</c:v>
                </c:pt>
                <c:pt idx="1">
                  <c:v>11276</c:v>
                </c:pt>
                <c:pt idx="2">
                  <c:v>14585</c:v>
                </c:pt>
                <c:pt idx="3">
                  <c:v>13266</c:v>
                </c:pt>
                <c:pt idx="4">
                  <c:v>15010</c:v>
                </c:pt>
                <c:pt idx="5">
                  <c:v>13698</c:v>
                </c:pt>
                <c:pt idx="6">
                  <c:v>10113</c:v>
                </c:pt>
                <c:pt idx="7">
                  <c:v>9626</c:v>
                </c:pt>
                <c:pt idx="8">
                  <c:v>6243</c:v>
                </c:pt>
                <c:pt idx="9">
                  <c:v>6137</c:v>
                </c:pt>
                <c:pt idx="10">
                  <c:v>6515</c:v>
                </c:pt>
                <c:pt idx="11">
                  <c:v>6703</c:v>
                </c:pt>
                <c:pt idx="12">
                  <c:v>4349</c:v>
                </c:pt>
                <c:pt idx="13">
                  <c:v>4769</c:v>
                </c:pt>
                <c:pt idx="14">
                  <c:v>3719</c:v>
                </c:pt>
                <c:pt idx="15">
                  <c:v>2727</c:v>
                </c:pt>
                <c:pt idx="16">
                  <c:v>1575</c:v>
                </c:pt>
                <c:pt idx="17">
                  <c:v>1644</c:v>
                </c:pt>
                <c:pt idx="18">
                  <c:v>2839</c:v>
                </c:pt>
                <c:pt idx="19">
                  <c:v>1385</c:v>
                </c:pt>
                <c:pt idx="20">
                  <c:v>875</c:v>
                </c:pt>
                <c:pt idx="21">
                  <c:v>1</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7">
                  <c:v>9626</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Sheet1!$B$2:$B$22</c:f>
              <c:numCache>
                <c:formatCode>General</c:formatCode>
                <c:ptCount val="21"/>
                <c:pt idx="1">
                  <c:v>0.81640000000000001</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Sheet1!$C$2:$C$22</c:f>
              <c:numCache>
                <c:formatCode>0.00%</c:formatCode>
                <c:ptCount val="21"/>
                <c:pt idx="0">
                  <c:v>0.70079999999999998</c:v>
                </c:pt>
                <c:pt idx="1">
                  <c:v>0.81640000000000001</c:v>
                </c:pt>
                <c:pt idx="2">
                  <c:v>0.73929999999999996</c:v>
                </c:pt>
                <c:pt idx="3">
                  <c:v>0.72809999999999997</c:v>
                </c:pt>
                <c:pt idx="4">
                  <c:v>0.74750000000000005</c:v>
                </c:pt>
                <c:pt idx="5">
                  <c:v>0.60170000000000001</c:v>
                </c:pt>
                <c:pt idx="6">
                  <c:v>0.745</c:v>
                </c:pt>
                <c:pt idx="7">
                  <c:v>0.71020000000000005</c:v>
                </c:pt>
                <c:pt idx="8">
                  <c:v>0.79010000000000002</c:v>
                </c:pt>
                <c:pt idx="9">
                  <c:v>0.74760000000000004</c:v>
                </c:pt>
                <c:pt idx="10">
                  <c:v>0.76649999999999996</c:v>
                </c:pt>
                <c:pt idx="11">
                  <c:v>0.77810000000000001</c:v>
                </c:pt>
                <c:pt idx="12">
                  <c:v>0.75060000000000004</c:v>
                </c:pt>
                <c:pt idx="13">
                  <c:v>0.82840000000000003</c:v>
                </c:pt>
                <c:pt idx="14">
                  <c:v>0.61319999999999997</c:v>
                </c:pt>
                <c:pt idx="15">
                  <c:v>0.72860000000000003</c:v>
                </c:pt>
                <c:pt idx="16">
                  <c:v>0.59260000000000002</c:v>
                </c:pt>
                <c:pt idx="17">
                  <c:v>0.83440000000000003</c:v>
                </c:pt>
                <c:pt idx="18">
                  <c:v>0.67500000000000004</c:v>
                </c:pt>
                <c:pt idx="19">
                  <c:v>0.75800000000000001</c:v>
                </c:pt>
                <c:pt idx="20">
                  <c:v>0.58979999999999999</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Sheet1!$D$2:$D$22</c:f>
              <c:numCache>
                <c:formatCode>0.00%</c:formatCode>
                <c:ptCount val="21"/>
                <c:pt idx="0">
                  <c:v>0.58199999999999996</c:v>
                </c:pt>
                <c:pt idx="1">
                  <c:v>0.69289999999999996</c:v>
                </c:pt>
                <c:pt idx="2">
                  <c:v>0.62280000000000002</c:v>
                </c:pt>
                <c:pt idx="3">
                  <c:v>0.61519999999999997</c:v>
                </c:pt>
                <c:pt idx="4">
                  <c:v>0.62819999999999998</c:v>
                </c:pt>
                <c:pt idx="5">
                  <c:v>0.48920000000000002</c:v>
                </c:pt>
                <c:pt idx="6">
                  <c:v>0.63360000000000005</c:v>
                </c:pt>
                <c:pt idx="7">
                  <c:v>0.59319999999999995</c:v>
                </c:pt>
                <c:pt idx="8">
                  <c:v>0.67930000000000001</c:v>
                </c:pt>
                <c:pt idx="9">
                  <c:v>0.64</c:v>
                </c:pt>
                <c:pt idx="10">
                  <c:v>0.6492</c:v>
                </c:pt>
                <c:pt idx="11">
                  <c:v>0.67110000000000003</c:v>
                </c:pt>
                <c:pt idx="12">
                  <c:v>0.64039999999999997</c:v>
                </c:pt>
                <c:pt idx="13">
                  <c:v>0.70330000000000004</c:v>
                </c:pt>
                <c:pt idx="14">
                  <c:v>0.52159999999999995</c:v>
                </c:pt>
                <c:pt idx="15">
                  <c:v>0.62170000000000003</c:v>
                </c:pt>
                <c:pt idx="16">
                  <c:v>0.51029999999999998</c:v>
                </c:pt>
                <c:pt idx="17">
                  <c:v>0.7167</c:v>
                </c:pt>
                <c:pt idx="18">
                  <c:v>0.58919999999999995</c:v>
                </c:pt>
                <c:pt idx="19">
                  <c:v>0.65739999999999998</c:v>
                </c:pt>
                <c:pt idx="20">
                  <c:v>0.51359999999999995</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Sheet1!$E$2:$E$22</c:f>
              <c:numCache>
                <c:formatCode>General</c:formatCode>
                <c:ptCount val="21"/>
                <c:pt idx="1">
                  <c:v>0.69289999999999996</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Sheet1!$B$2:$B$22</c:f>
              <c:numCache>
                <c:formatCode>General</c:formatCode>
                <c:ptCount val="21"/>
                <c:pt idx="15">
                  <c:v>0.94299999999999995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Sheet1!$C$2:$C$22</c:f>
              <c:numCache>
                <c:formatCode>0%</c:formatCode>
                <c:ptCount val="21"/>
                <c:pt idx="0">
                  <c:v>0.88300000000000001</c:v>
                </c:pt>
                <c:pt idx="1">
                  <c:v>0.88900000000000001</c:v>
                </c:pt>
                <c:pt idx="2">
                  <c:v>0.89100000000000001</c:v>
                </c:pt>
                <c:pt idx="3">
                  <c:v>0.90200000000000002</c:v>
                </c:pt>
                <c:pt idx="4">
                  <c:v>0.90400000000000003</c:v>
                </c:pt>
                <c:pt idx="5">
                  <c:v>0.90800000000000003</c:v>
                </c:pt>
                <c:pt idx="6">
                  <c:v>0.91800000000000004</c:v>
                </c:pt>
                <c:pt idx="7">
                  <c:v>0.92800000000000005</c:v>
                </c:pt>
                <c:pt idx="8">
                  <c:v>0.93200000000000005</c:v>
                </c:pt>
                <c:pt idx="9">
                  <c:v>0.93200000000000005</c:v>
                </c:pt>
                <c:pt idx="10">
                  <c:v>0.93200000000000005</c:v>
                </c:pt>
                <c:pt idx="11">
                  <c:v>0.93799999999999994</c:v>
                </c:pt>
                <c:pt idx="12">
                  <c:v>0.93899999999999995</c:v>
                </c:pt>
                <c:pt idx="13">
                  <c:v>0.94</c:v>
                </c:pt>
                <c:pt idx="14">
                  <c:v>0.94199999999999995</c:v>
                </c:pt>
                <c:pt idx="16">
                  <c:v>0.94799999999999995</c:v>
                </c:pt>
                <c:pt idx="17">
                  <c:v>0.94899999999999995</c:v>
                </c:pt>
                <c:pt idx="18">
                  <c:v>0.95299999999999996</c:v>
                </c:pt>
                <c:pt idx="19">
                  <c:v>0.95699999999999996</c:v>
                </c:pt>
                <c:pt idx="20">
                  <c:v>0.95899999999999996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92.2%</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Sheet1!$D$2:$D$22</c:f>
              <c:numCache>
                <c:formatCode>0%</c:formatCode>
                <c:ptCount val="21"/>
                <c:pt idx="0">
                  <c:v>0.92200000000000004</c:v>
                </c:pt>
                <c:pt idx="1">
                  <c:v>0.92200000000000004</c:v>
                </c:pt>
                <c:pt idx="2">
                  <c:v>0.92200000000000004</c:v>
                </c:pt>
                <c:pt idx="3">
                  <c:v>0.92200000000000004</c:v>
                </c:pt>
                <c:pt idx="4">
                  <c:v>0.92200000000000004</c:v>
                </c:pt>
                <c:pt idx="5">
                  <c:v>0.92200000000000004</c:v>
                </c:pt>
                <c:pt idx="6">
                  <c:v>0.92200000000000004</c:v>
                </c:pt>
                <c:pt idx="7">
                  <c:v>0.92200000000000004</c:v>
                </c:pt>
                <c:pt idx="8">
                  <c:v>0.92200000000000004</c:v>
                </c:pt>
                <c:pt idx="9">
                  <c:v>0.92200000000000004</c:v>
                </c:pt>
                <c:pt idx="10">
                  <c:v>0.92200000000000004</c:v>
                </c:pt>
                <c:pt idx="11">
                  <c:v>0.92200000000000004</c:v>
                </c:pt>
                <c:pt idx="12">
                  <c:v>0.92200000000000004</c:v>
                </c:pt>
                <c:pt idx="13">
                  <c:v>0.92200000000000004</c:v>
                </c:pt>
                <c:pt idx="14">
                  <c:v>0.92200000000000004</c:v>
                </c:pt>
                <c:pt idx="15">
                  <c:v>0.92200000000000004</c:v>
                </c:pt>
                <c:pt idx="16">
                  <c:v>0.92200000000000004</c:v>
                </c:pt>
                <c:pt idx="17">
                  <c:v>0.92200000000000004</c:v>
                </c:pt>
                <c:pt idx="18">
                  <c:v>0.92200000000000004</c:v>
                </c:pt>
                <c:pt idx="19">
                  <c:v>0.92200000000000004</c:v>
                </c:pt>
                <c:pt idx="20">
                  <c:v>0.92200000000000004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2015-2016</c:v>
                </c:pt>
                <c:pt idx="1">
                  <c:v>2016-2017</c:v>
                </c:pt>
                <c:pt idx="2">
                  <c:v>2017-2018</c:v>
                </c:pt>
                <c:pt idx="3">
                  <c:v>2018-2019</c:v>
                </c:pt>
                <c:pt idx="4">
                  <c:v>2019-2020</c:v>
                </c:pt>
                <c:pt idx="5">
                  <c:v>2020-2021</c:v>
                </c:pt>
              </c:strCache>
            </c:strRef>
          </c:cat>
          <c:val>
            <c:numRef>
              <c:f>Sheet1!$B$2:$B$7</c:f>
              <c:numCache>
                <c:formatCode>0%</c:formatCode>
                <c:ptCount val="6"/>
                <c:pt idx="0">
                  <c:v>0.95499999999999996</c:v>
                </c:pt>
                <c:pt idx="1">
                  <c:v>0.94199999999999995</c:v>
                </c:pt>
                <c:pt idx="2">
                  <c:v>0.94799999999999995</c:v>
                </c:pt>
                <c:pt idx="3">
                  <c:v>0.94499999999999995</c:v>
                </c:pt>
                <c:pt idx="4">
                  <c:v>0.95299999999999996</c:v>
                </c:pt>
                <c:pt idx="5">
                  <c:v>0.94299999999999995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11">
                  <c:v>319</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Bergen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3.065379219838902E-2"/>
                  <c:y val="6.57206362740178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28-41D7-9D8F-14359B64816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Sheet1!$B$2:$M$2</c:f>
              <c:numCache>
                <c:formatCode>0.0%</c:formatCode>
                <c:ptCount val="12"/>
                <c:pt idx="0">
                  <c:v>7.8E-2</c:v>
                </c:pt>
                <c:pt idx="1">
                  <c:v>7.1999999999999995E-2</c:v>
                </c:pt>
                <c:pt idx="2">
                  <c:v>9.5000000000000001E-2</c:v>
                </c:pt>
                <c:pt idx="3">
                  <c:v>7.0000000000000007E-2</c:v>
                </c:pt>
                <c:pt idx="4">
                  <c:v>7.5999999999999998E-2</c:v>
                </c:pt>
                <c:pt idx="5">
                  <c:v>7.8E-2</c:v>
                </c:pt>
                <c:pt idx="6">
                  <c:v>7.3999999999999996E-2</c:v>
                </c:pt>
                <c:pt idx="7">
                  <c:v>6.8000000000000005E-2</c:v>
                </c:pt>
                <c:pt idx="8">
                  <c:v>6.8000000000000005E-2</c:v>
                </c:pt>
                <c:pt idx="9">
                  <c:v>7.6999999999999999E-2</c:v>
                </c:pt>
                <c:pt idx="10">
                  <c:v>7.2999999999999995E-2</c:v>
                </c:pt>
                <c:pt idx="11" formatCode="0.00%">
                  <c:v>6.6000000000000003E-2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Sheet1!$B$3:$M$3</c:f>
              <c:numCache>
                <c:formatCode>0.0%</c:formatCode>
                <c:ptCount val="12"/>
                <c:pt idx="0">
                  <c:v>7.6999999999999999E-2</c:v>
                </c:pt>
                <c:pt idx="1">
                  <c:v>7.0999999999999994E-2</c:v>
                </c:pt>
                <c:pt idx="2">
                  <c:v>9.6000000000000002E-2</c:v>
                </c:pt>
                <c:pt idx="3">
                  <c:v>7.1999999999999995E-2</c:v>
                </c:pt>
                <c:pt idx="4">
                  <c:v>0.08</c:v>
                </c:pt>
                <c:pt idx="5">
                  <c:v>8.2000000000000003E-2</c:v>
                </c:pt>
                <c:pt idx="6">
                  <c:v>7.8E-2</c:v>
                </c:pt>
                <c:pt idx="7">
                  <c:v>7.0999999999999994E-2</c:v>
                </c:pt>
                <c:pt idx="8">
                  <c:v>7.0000000000000007E-2</c:v>
                </c:pt>
                <c:pt idx="9">
                  <c:v>7.9000000000000001E-2</c:v>
                </c:pt>
                <c:pt idx="10">
                  <c:v>7.4999999999999997E-2</c:v>
                </c:pt>
                <c:pt idx="11" formatCode="0.00%">
                  <c:v>6.7000000000000004E-2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Ocean</c:v>
                </c:pt>
                <c:pt idx="9">
                  <c:v>Sussex</c:v>
                </c:pt>
                <c:pt idx="10">
                  <c:v>Gloucester </c:v>
                </c:pt>
                <c:pt idx="11">
                  <c:v>Bergen</c:v>
                </c:pt>
                <c:pt idx="12">
                  <c:v>Union</c:v>
                </c:pt>
                <c:pt idx="13">
                  <c:v>Camden </c:v>
                </c:pt>
                <c:pt idx="14">
                  <c:v>Salem</c:v>
                </c:pt>
                <c:pt idx="15">
                  <c:v>Hudson </c:v>
                </c:pt>
                <c:pt idx="16">
                  <c:v>Cumberland </c:v>
                </c:pt>
                <c:pt idx="17">
                  <c:v>Cape May </c:v>
                </c:pt>
                <c:pt idx="18">
                  <c:v>Essex </c:v>
                </c:pt>
                <c:pt idx="19">
                  <c:v>Passaic</c:v>
                </c:pt>
                <c:pt idx="20">
                  <c:v>Atlantic</c:v>
                </c:pt>
              </c:strCache>
            </c:strRef>
          </c:cat>
          <c:val>
            <c:numRef>
              <c:f>Sheet1!$B$2:$B$22</c:f>
              <c:numCache>
                <c:formatCode>0.0%</c:formatCode>
                <c:ptCount val="21"/>
                <c:pt idx="0">
                  <c:v>5.3999999999999999E-2</c:v>
                </c:pt>
                <c:pt idx="1">
                  <c:v>5.9499999999999997E-2</c:v>
                </c:pt>
                <c:pt idx="2">
                  <c:v>6.0499999999999998E-2</c:v>
                </c:pt>
                <c:pt idx="3">
                  <c:v>6.0999999999999999E-2</c:v>
                </c:pt>
                <c:pt idx="4">
                  <c:v>6.3500000000000001E-2</c:v>
                </c:pt>
                <c:pt idx="5">
                  <c:v>6.6500000000000004E-2</c:v>
                </c:pt>
                <c:pt idx="6">
                  <c:v>6.5500000000000003E-2</c:v>
                </c:pt>
                <c:pt idx="7">
                  <c:v>6.9000000000000006E-2</c:v>
                </c:pt>
                <c:pt idx="8">
                  <c:v>6.8500000000000005E-2</c:v>
                </c:pt>
                <c:pt idx="9">
                  <c:v>6.8500000000000005E-2</c:v>
                </c:pt>
                <c:pt idx="10">
                  <c:v>7.0999999999999994E-2</c:v>
                </c:pt>
                <c:pt idx="12">
                  <c:v>8.0500000000000002E-2</c:v>
                </c:pt>
                <c:pt idx="13">
                  <c:v>7.9000000000000001E-2</c:v>
                </c:pt>
                <c:pt idx="14">
                  <c:v>8.1500000000000003E-2</c:v>
                </c:pt>
                <c:pt idx="15">
                  <c:v>8.4000000000000005E-2</c:v>
                </c:pt>
                <c:pt idx="16">
                  <c:v>8.7499999999999994E-2</c:v>
                </c:pt>
                <c:pt idx="17">
                  <c:v>9.0999999999999998E-2</c:v>
                </c:pt>
                <c:pt idx="18">
                  <c:v>9.6000000000000002E-2</c:v>
                </c:pt>
                <c:pt idx="19">
                  <c:v>0.10050000000000001</c:v>
                </c:pt>
                <c:pt idx="20">
                  <c:v>0.112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Ocean</c:v>
                </c:pt>
                <c:pt idx="9">
                  <c:v>Sussex</c:v>
                </c:pt>
                <c:pt idx="10">
                  <c:v>Gloucester </c:v>
                </c:pt>
                <c:pt idx="11">
                  <c:v>Bergen</c:v>
                </c:pt>
                <c:pt idx="12">
                  <c:v>Union</c:v>
                </c:pt>
                <c:pt idx="13">
                  <c:v>Camden </c:v>
                </c:pt>
                <c:pt idx="14">
                  <c:v>Salem</c:v>
                </c:pt>
                <c:pt idx="15">
                  <c:v>Hudson </c:v>
                </c:pt>
                <c:pt idx="16">
                  <c:v>Cumberland </c:v>
                </c:pt>
                <c:pt idx="17">
                  <c:v>Cape May </c:v>
                </c:pt>
                <c:pt idx="18">
                  <c:v>Essex </c:v>
                </c:pt>
                <c:pt idx="19">
                  <c:v>Passaic</c:v>
                </c:pt>
                <c:pt idx="20">
                  <c:v>Atlantic</c:v>
                </c:pt>
              </c:strCache>
            </c:strRef>
          </c:cat>
          <c:val>
            <c:numRef>
              <c:f>Sheet1!$C$2:$C$22</c:f>
              <c:numCache>
                <c:formatCode>General</c:formatCode>
                <c:ptCount val="21"/>
                <c:pt idx="11" formatCode="0.0">
                  <c:v>7.3499999999999996E-2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7.6%</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Monmouth</c:v>
                </c:pt>
                <c:pt idx="6">
                  <c:v>Warren</c:v>
                </c:pt>
                <c:pt idx="7">
                  <c:v>Middlesex</c:v>
                </c:pt>
                <c:pt idx="8">
                  <c:v>Ocean</c:v>
                </c:pt>
                <c:pt idx="9">
                  <c:v>Sussex</c:v>
                </c:pt>
                <c:pt idx="10">
                  <c:v>Gloucester </c:v>
                </c:pt>
                <c:pt idx="11">
                  <c:v>Bergen</c:v>
                </c:pt>
                <c:pt idx="12">
                  <c:v>Union</c:v>
                </c:pt>
                <c:pt idx="13">
                  <c:v>Camden </c:v>
                </c:pt>
                <c:pt idx="14">
                  <c:v>Salem</c:v>
                </c:pt>
                <c:pt idx="15">
                  <c:v>Hudson </c:v>
                </c:pt>
                <c:pt idx="16">
                  <c:v>Cumberland </c:v>
                </c:pt>
                <c:pt idx="17">
                  <c:v>Cape May </c:v>
                </c:pt>
                <c:pt idx="18">
                  <c:v>Essex </c:v>
                </c:pt>
                <c:pt idx="19">
                  <c:v>Passaic</c:v>
                </c:pt>
                <c:pt idx="20">
                  <c:v>Atlantic</c:v>
                </c:pt>
              </c:strCache>
            </c:strRef>
          </c:cat>
          <c:val>
            <c:numRef>
              <c:f>Sheet1!$D$2:$D$22</c:f>
              <c:numCache>
                <c:formatCode>0.0%</c:formatCode>
                <c:ptCount val="21"/>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pt idx="10">
                  <c:v>7.5999999999999998E-2</c:v>
                </c:pt>
                <c:pt idx="11">
                  <c:v>7.5999999999999998E-2</c:v>
                </c:pt>
                <c:pt idx="12">
                  <c:v>7.5999999999999998E-2</c:v>
                </c:pt>
                <c:pt idx="13">
                  <c:v>7.5999999999999998E-2</c:v>
                </c:pt>
                <c:pt idx="14">
                  <c:v>7.5999999999999998E-2</c:v>
                </c:pt>
                <c:pt idx="15">
                  <c:v>7.5999999999999998E-2</c:v>
                </c:pt>
                <c:pt idx="16">
                  <c:v>7.5999999999999998E-2</c:v>
                </c:pt>
                <c:pt idx="17">
                  <c:v>7.5999999999999998E-2</c:v>
                </c:pt>
                <c:pt idx="18">
                  <c:v>7.5999999999999998E-2</c:v>
                </c:pt>
                <c:pt idx="19">
                  <c:v>7.5999999999999998E-2</c:v>
                </c:pt>
                <c:pt idx="20">
                  <c:v>7.5999999999999998E-2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926939743661697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Sheet1!$B$2:$B$22</c:f>
              <c:numCache>
                <c:formatCode>0.00%</c:formatCode>
                <c:ptCount val="21"/>
                <c:pt idx="0">
                  <c:v>0.14924970000000001</c:v>
                </c:pt>
                <c:pt idx="1">
                  <c:v>9.1101699999999994E-2</c:v>
                </c:pt>
                <c:pt idx="2">
                  <c:v>7.6902100000000001E-2</c:v>
                </c:pt>
                <c:pt idx="3" formatCode="General">
                  <c:v>7.6046199999999994E-2</c:v>
                </c:pt>
                <c:pt idx="4">
                  <c:v>7.2376499999999996E-2</c:v>
                </c:pt>
                <c:pt idx="5">
                  <c:v>7.0564000000000002E-2</c:v>
                </c:pt>
                <c:pt idx="6">
                  <c:v>6.8658800000000006E-2</c:v>
                </c:pt>
                <c:pt idx="7">
                  <c:v>6.0443200000000002E-2</c:v>
                </c:pt>
                <c:pt idx="8">
                  <c:v>6.0172900000000001E-2</c:v>
                </c:pt>
                <c:pt idx="9">
                  <c:v>5.88604E-2</c:v>
                </c:pt>
                <c:pt idx="10">
                  <c:v>5.8737499999999998E-2</c:v>
                </c:pt>
                <c:pt idx="11">
                  <c:v>5.6517600000000001E-2</c:v>
                </c:pt>
                <c:pt idx="12">
                  <c:v>5.0314499999999998E-2</c:v>
                </c:pt>
                <c:pt idx="13">
                  <c:v>4.5295000000000002E-2</c:v>
                </c:pt>
                <c:pt idx="14">
                  <c:v>4.2480900000000002E-2</c:v>
                </c:pt>
                <c:pt idx="15">
                  <c:v>3.87155E-2</c:v>
                </c:pt>
                <c:pt idx="16">
                  <c:v>3.5681600000000001E-2</c:v>
                </c:pt>
                <c:pt idx="17">
                  <c:v>3.4668200000000003E-2</c:v>
                </c:pt>
                <c:pt idx="18">
                  <c:v>3.2932900000000001E-2</c:v>
                </c:pt>
                <c:pt idx="20">
                  <c:v>2.8504399999999999E-2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Sheet1!$C$2:$C$22</c:f>
              <c:numCache>
                <c:formatCode>General</c:formatCode>
                <c:ptCount val="21"/>
                <c:pt idx="19" formatCode="0.0%">
                  <c:v>3.1565500000000003E-2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4.3779400000000003E-2</c:v>
                </c:pt>
                <c:pt idx="1">
                  <c:v>4.0565400000000001E-2</c:v>
                </c:pt>
                <c:pt idx="2">
                  <c:v>3.9365600000000001E-2</c:v>
                </c:pt>
                <c:pt idx="3">
                  <c:v>2.9696E-2</c:v>
                </c:pt>
                <c:pt idx="4">
                  <c:v>3.1565500000000003E-2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0.1"/>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60</c:v>
                </c:pt>
                <c:pt idx="1">
                  <c:v>60</c:v>
                </c:pt>
                <c:pt idx="2">
                  <c:v>57</c:v>
                </c:pt>
                <c:pt idx="3">
                  <c:v>55</c:v>
                </c:pt>
                <c:pt idx="4">
                  <c:v>56</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65"/>
          <c:min val="50"/>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6.7816571166280856E-2"/>
                  <c:y val="7.84203208372972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8F-4B87-A965-E0F1BB7638B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0.94779040000000003</c:v>
                </c:pt>
                <c:pt idx="1">
                  <c:v>0.94929600000000003</c:v>
                </c:pt>
                <c:pt idx="2">
                  <c:v>0.95111650000000003</c:v>
                </c:pt>
                <c:pt idx="3">
                  <c:v>0.95038489999999998</c:v>
                </c:pt>
              </c:numCache>
            </c:numRef>
          </c:val>
          <c:smooth val="0"/>
          <c:extLst>
            <c:ext xmlns:c16="http://schemas.microsoft.com/office/drawing/2014/chart" uri="{C3380CC4-5D6E-409C-BE32-E72D297353CC}">
              <c16:uniqueId val="{00000001-6B8F-4B87-A965-E0F1BB7638B2}"/>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Sheet1!$B$2:$B$22</c:f>
              <c:numCache>
                <c:formatCode>0%</c:formatCode>
                <c:ptCount val="21"/>
                <c:pt idx="0">
                  <c:v>0.84</c:v>
                </c:pt>
                <c:pt idx="1">
                  <c:v>0.86</c:v>
                </c:pt>
                <c:pt idx="2" formatCode="General">
                  <c:v>0.86</c:v>
                </c:pt>
                <c:pt idx="3">
                  <c:v>0.87</c:v>
                </c:pt>
                <c:pt idx="4">
                  <c:v>0.87</c:v>
                </c:pt>
                <c:pt idx="5">
                  <c:v>0.88</c:v>
                </c:pt>
                <c:pt idx="6">
                  <c:v>0.89</c:v>
                </c:pt>
                <c:pt idx="7">
                  <c:v>0.89</c:v>
                </c:pt>
                <c:pt idx="8">
                  <c:v>0.91</c:v>
                </c:pt>
                <c:pt idx="9">
                  <c:v>0.91</c:v>
                </c:pt>
                <c:pt idx="10">
                  <c:v>0.91</c:v>
                </c:pt>
                <c:pt idx="11">
                  <c:v>0.93</c:v>
                </c:pt>
                <c:pt idx="12">
                  <c:v>0.93</c:v>
                </c:pt>
                <c:pt idx="13">
                  <c:v>0.93</c:v>
                </c:pt>
                <c:pt idx="14">
                  <c:v>0.94</c:v>
                </c:pt>
                <c:pt idx="15">
                  <c:v>0.94</c:v>
                </c:pt>
                <c:pt idx="17">
                  <c:v>0.95</c:v>
                </c:pt>
                <c:pt idx="18">
                  <c:v>0.95</c:v>
                </c:pt>
                <c:pt idx="19">
                  <c:v>0.95</c:v>
                </c:pt>
                <c:pt idx="20">
                  <c:v>0.96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Sheet1!$C$2:$C$22</c:f>
              <c:numCache>
                <c:formatCode>General</c:formatCode>
                <c:ptCount val="21"/>
                <c:pt idx="16">
                  <c:v>0.95</c:v>
                </c:pt>
              </c:numCache>
            </c:numRef>
          </c:val>
          <c:extLst>
            <c:ext xmlns:c16="http://schemas.microsoft.com/office/drawing/2014/chart" uri="{C3380CC4-5D6E-409C-BE32-E72D297353CC}">
              <c16:uniqueId val="{00000001-E871-4280-A9BF-0E926203063E}"/>
            </c:ext>
          </c:extLst>
        </c:ser>
        <c:ser>
          <c:idx val="2"/>
          <c:order val="2"/>
          <c:tx>
            <c:strRef>
              <c:f>Sheet1!$D$1</c:f>
              <c:strCache>
                <c:ptCount val="1"/>
                <c:pt idx="0">
                  <c:v>NJ avg. 91%</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Sheet1!$D$2:$D$22</c:f>
              <c:numCache>
                <c:formatCode>0%</c:formatCode>
                <c:ptCount val="21"/>
                <c:pt idx="0">
                  <c:v>0.91</c:v>
                </c:pt>
                <c:pt idx="1">
                  <c:v>0.91</c:v>
                </c:pt>
                <c:pt idx="2">
                  <c:v>0.91</c:v>
                </c:pt>
                <c:pt idx="3">
                  <c:v>0.91</c:v>
                </c:pt>
                <c:pt idx="4">
                  <c:v>0.91</c:v>
                </c:pt>
                <c:pt idx="5">
                  <c:v>0.91</c:v>
                </c:pt>
                <c:pt idx="6">
                  <c:v>0.91</c:v>
                </c:pt>
                <c:pt idx="7">
                  <c:v>0.91</c:v>
                </c:pt>
                <c:pt idx="8">
                  <c:v>0.91</c:v>
                </c:pt>
                <c:pt idx="9">
                  <c:v>0.91</c:v>
                </c:pt>
                <c:pt idx="10">
                  <c:v>0.91</c:v>
                </c:pt>
                <c:pt idx="11">
                  <c:v>0.91</c:v>
                </c:pt>
                <c:pt idx="12">
                  <c:v>0.91</c:v>
                </c:pt>
                <c:pt idx="13">
                  <c:v>0.91</c:v>
                </c:pt>
                <c:pt idx="14">
                  <c:v>0.91</c:v>
                </c:pt>
                <c:pt idx="15">
                  <c:v>0.91</c:v>
                </c:pt>
                <c:pt idx="16">
                  <c:v>0.91</c:v>
                </c:pt>
                <c:pt idx="17">
                  <c:v>0.91</c:v>
                </c:pt>
                <c:pt idx="18">
                  <c:v>0.91</c:v>
                </c:pt>
                <c:pt idx="19">
                  <c:v>0.91</c:v>
                </c:pt>
                <c:pt idx="20">
                  <c:v>0.91</c:v>
                </c:pt>
              </c:numCache>
            </c:numRef>
          </c:val>
          <c:extLst>
            <c:ext xmlns:c16="http://schemas.microsoft.com/office/drawing/2014/chart" uri="{C3380CC4-5D6E-409C-BE32-E72D297353CC}">
              <c16:uniqueId val="{00000002-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891244067493643"/>
          <c:y val="0.89713583212732617"/>
          <c:w val="0.1445775451120494"/>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0.86299999999999999</c:v>
                </c:pt>
                <c:pt idx="1">
                  <c:v>0.89900000000000002</c:v>
                </c:pt>
                <c:pt idx="2">
                  <c:v>0.91</c:v>
                </c:pt>
                <c:pt idx="3">
                  <c:v>0.90200000000000002</c:v>
                </c:pt>
                <c:pt idx="4">
                  <c:v>0.91700000000000004</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Sheet1!$B$2:$B$22</c:f>
              <c:numCache>
                <c:formatCode>0.0%</c:formatCode>
                <c:ptCount val="21"/>
                <c:pt idx="0">
                  <c:v>0.83499999999999996</c:v>
                </c:pt>
                <c:pt idx="1">
                  <c:v>0.84499999999999997</c:v>
                </c:pt>
                <c:pt idx="2">
                  <c:v>0.85399999999999998</c:v>
                </c:pt>
                <c:pt idx="3">
                  <c:v>0.86099999999999999</c:v>
                </c:pt>
                <c:pt idx="4">
                  <c:v>0.86599999999999999</c:v>
                </c:pt>
                <c:pt idx="5">
                  <c:v>0.879</c:v>
                </c:pt>
                <c:pt idx="6">
                  <c:v>0.88300000000000001</c:v>
                </c:pt>
                <c:pt idx="7">
                  <c:v>0.88900000000000001</c:v>
                </c:pt>
                <c:pt idx="8" formatCode="General">
                  <c:v>0.89</c:v>
                </c:pt>
                <c:pt idx="9">
                  <c:v>0.89200000000000002</c:v>
                </c:pt>
                <c:pt idx="10">
                  <c:v>0.89300000000000002</c:v>
                </c:pt>
                <c:pt idx="11">
                  <c:v>0.89300000000000002</c:v>
                </c:pt>
                <c:pt idx="12">
                  <c:v>0.89400000000000002</c:v>
                </c:pt>
                <c:pt idx="13">
                  <c:v>0.90100000000000002</c:v>
                </c:pt>
                <c:pt idx="15">
                  <c:v>0.91900000000000004</c:v>
                </c:pt>
                <c:pt idx="16">
                  <c:v>0.91900000000000004</c:v>
                </c:pt>
                <c:pt idx="17">
                  <c:v>0.92900000000000005</c:v>
                </c:pt>
                <c:pt idx="18">
                  <c:v>0.93200000000000005</c:v>
                </c:pt>
                <c:pt idx="19">
                  <c:v>0.93400000000000005</c:v>
                </c:pt>
                <c:pt idx="20">
                  <c:v>0.94499999999999995</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Sheet1!$C$2:$C$22</c:f>
              <c:numCache>
                <c:formatCode>General</c:formatCode>
                <c:ptCount val="21"/>
                <c:pt idx="14">
                  <c:v>0.91700000000000004</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89.4%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Sheet1!$D$2:$D$22</c:f>
              <c:numCache>
                <c:formatCode>0%</c:formatCode>
                <c:ptCount val="21"/>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4">
                  <c:v>59.6</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dLbl>
              <c:idx val="17"/>
              <c:layout>
                <c:manualLayout>
                  <c:x val="-7.04209576318695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65-4D07-A717-B4BA75F027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5">
                  <c:v>71.400000000000006</c:v>
                </c:pt>
                <c:pt idx="6">
                  <c:v>92.7</c:v>
                </c:pt>
                <c:pt idx="7">
                  <c:v>119.9</c:v>
                </c:pt>
                <c:pt idx="8">
                  <c:v>121.4</c:v>
                </c:pt>
                <c:pt idx="9">
                  <c:v>129.69999999999999</c:v>
                </c:pt>
                <c:pt idx="10">
                  <c:v>143.1</c:v>
                </c:pt>
                <c:pt idx="11">
                  <c:v>167.9</c:v>
                </c:pt>
                <c:pt idx="12">
                  <c:v>250.5</c:v>
                </c:pt>
                <c:pt idx="13">
                  <c:v>253.3</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0698321800684005E-2"/>
                  <c:y val="0.10675068729970466"/>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9</c:v>
                </c:pt>
                <c:pt idx="1">
                  <c:v>62</c:v>
                </c:pt>
                <c:pt idx="2">
                  <c:v>135</c:v>
                </c:pt>
                <c:pt idx="3">
                  <c:v>355</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734</c:v>
                </c:pt>
                <c:pt idx="1">
                  <c:v>5729</c:v>
                </c:pt>
                <c:pt idx="2">
                  <c:v>670</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Sheet1!$B$2:$B$22</c:f>
              <c:numCache>
                <c:formatCode>General</c:formatCode>
                <c:ptCount val="21"/>
                <c:pt idx="0">
                  <c:v>3.2473000000000001</c:v>
                </c:pt>
                <c:pt idx="1">
                  <c:v>3.5244399999999998</c:v>
                </c:pt>
                <c:pt idx="2">
                  <c:v>4.1375099999999998</c:v>
                </c:pt>
                <c:pt idx="4">
                  <c:v>4.7765000000000004</c:v>
                </c:pt>
                <c:pt idx="5">
                  <c:v>5.59842</c:v>
                </c:pt>
                <c:pt idx="6">
                  <c:v>5.8228299999999997</c:v>
                </c:pt>
                <c:pt idx="7">
                  <c:v>6.2396799999999999</c:v>
                </c:pt>
                <c:pt idx="8">
                  <c:v>6.3904399999999999</c:v>
                </c:pt>
                <c:pt idx="9">
                  <c:v>7.4010699999999998</c:v>
                </c:pt>
                <c:pt idx="10">
                  <c:v>7.5027600000000003</c:v>
                </c:pt>
                <c:pt idx="11">
                  <c:v>8.0386199999999999</c:v>
                </c:pt>
                <c:pt idx="12">
                  <c:v>8.2683199999999992</c:v>
                </c:pt>
                <c:pt idx="13">
                  <c:v>8.6473700000000004</c:v>
                </c:pt>
                <c:pt idx="14">
                  <c:v>12.426690000000001</c:v>
                </c:pt>
                <c:pt idx="15">
                  <c:v>12.571899999999999</c:v>
                </c:pt>
                <c:pt idx="16">
                  <c:v>12.82314</c:v>
                </c:pt>
                <c:pt idx="17">
                  <c:v>13.558529999999999</c:v>
                </c:pt>
                <c:pt idx="18">
                  <c:v>15.276210000000001</c:v>
                </c:pt>
                <c:pt idx="19">
                  <c:v>15.599220000000001</c:v>
                </c:pt>
                <c:pt idx="20">
                  <c:v>27.335419999999999</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Sheet1!$C$2:$C$22</c:f>
              <c:numCache>
                <c:formatCode>General</c:formatCode>
                <c:ptCount val="21"/>
                <c:pt idx="3">
                  <c:v>4.7272400000000001</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7.6</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Sheet1!$D$2:$D$22</c:f>
              <c:numCache>
                <c:formatCode>General</c:formatCode>
                <c:ptCount val="21"/>
                <c:pt idx="0">
                  <c:v>7.6</c:v>
                </c:pt>
                <c:pt idx="1">
                  <c:v>7.6</c:v>
                </c:pt>
                <c:pt idx="2">
                  <c:v>7.6</c:v>
                </c:pt>
                <c:pt idx="3">
                  <c:v>7.6</c:v>
                </c:pt>
                <c:pt idx="4">
                  <c:v>7.6</c:v>
                </c:pt>
                <c:pt idx="5">
                  <c:v>7.6</c:v>
                </c:pt>
                <c:pt idx="6">
                  <c:v>7.6</c:v>
                </c:pt>
                <c:pt idx="7">
                  <c:v>7.6</c:v>
                </c:pt>
                <c:pt idx="8">
                  <c:v>7.6</c:v>
                </c:pt>
                <c:pt idx="9">
                  <c:v>7.6</c:v>
                </c:pt>
                <c:pt idx="10">
                  <c:v>7.6</c:v>
                </c:pt>
                <c:pt idx="11">
                  <c:v>7.6</c:v>
                </c:pt>
                <c:pt idx="12">
                  <c:v>7.6</c:v>
                </c:pt>
                <c:pt idx="13">
                  <c:v>7.6</c:v>
                </c:pt>
                <c:pt idx="14">
                  <c:v>7.6</c:v>
                </c:pt>
                <c:pt idx="15">
                  <c:v>7.6</c:v>
                </c:pt>
                <c:pt idx="16">
                  <c:v>7.6</c:v>
                </c:pt>
                <c:pt idx="17">
                  <c:v>7.6</c:v>
                </c:pt>
                <c:pt idx="18">
                  <c:v>7.6</c:v>
                </c:pt>
                <c:pt idx="19">
                  <c:v>7.6</c:v>
                </c:pt>
                <c:pt idx="20">
                  <c:v>7.6</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6990206692913388"/>
          <c:y val="0.87893986242298117"/>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Bergen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7.8021799999999999</c:v>
                </c:pt>
                <c:pt idx="1">
                  <c:v>7.92082</c:v>
                </c:pt>
                <c:pt idx="2">
                  <c:v>7.1519399999999997</c:v>
                </c:pt>
                <c:pt idx="3">
                  <c:v>4.8513200000000003</c:v>
                </c:pt>
                <c:pt idx="4">
                  <c:v>4.7272400000000001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General</c:formatCode>
                <c:ptCount val="5"/>
                <c:pt idx="0">
                  <c:v>11.1</c:v>
                </c:pt>
                <c:pt idx="1">
                  <c:v>10.5</c:v>
                </c:pt>
                <c:pt idx="2">
                  <c:v>9.3191199999999998</c:v>
                </c:pt>
                <c:pt idx="3">
                  <c:v>7.4523599999999997</c:v>
                </c:pt>
                <c:pt idx="4">
                  <c:v>7.5911299999999997</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Sheet1!$B$2:$B$22</c:f>
              <c:numCache>
                <c:formatCode>General</c:formatCode>
                <c:ptCount val="21"/>
                <c:pt idx="15">
                  <c:v>81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Sheet1!$C$2:$C$22</c:f>
              <c:numCache>
                <c:formatCode>General</c:formatCode>
                <c:ptCount val="21"/>
                <c:pt idx="0">
                  <c:v>10</c:v>
                </c:pt>
                <c:pt idx="1">
                  <c:v>11</c:v>
                </c:pt>
                <c:pt idx="2">
                  <c:v>16</c:v>
                </c:pt>
                <c:pt idx="3">
                  <c:v>16</c:v>
                </c:pt>
                <c:pt idx="4">
                  <c:v>19</c:v>
                </c:pt>
                <c:pt idx="5">
                  <c:v>39</c:v>
                </c:pt>
                <c:pt idx="6">
                  <c:v>40</c:v>
                </c:pt>
                <c:pt idx="7">
                  <c:v>43</c:v>
                </c:pt>
                <c:pt idx="8">
                  <c:v>47</c:v>
                </c:pt>
                <c:pt idx="9">
                  <c:v>51</c:v>
                </c:pt>
                <c:pt idx="10">
                  <c:v>55</c:v>
                </c:pt>
                <c:pt idx="11">
                  <c:v>59</c:v>
                </c:pt>
                <c:pt idx="12">
                  <c:v>65</c:v>
                </c:pt>
                <c:pt idx="13">
                  <c:v>71</c:v>
                </c:pt>
                <c:pt idx="14">
                  <c:v>76</c:v>
                </c:pt>
                <c:pt idx="15">
                  <c:v>81</c:v>
                </c:pt>
                <c:pt idx="16">
                  <c:v>82</c:v>
                </c:pt>
                <c:pt idx="17">
                  <c:v>88</c:v>
                </c:pt>
                <c:pt idx="18">
                  <c:v>94</c:v>
                </c:pt>
                <c:pt idx="19">
                  <c:v>100</c:v>
                </c:pt>
                <c:pt idx="20">
                  <c:v>210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Sheet1!$D$2:$D$22</c:f>
              <c:numCache>
                <c:formatCode>General</c:formatCode>
                <c:ptCount val="21"/>
                <c:pt idx="0">
                  <c:v>52</c:v>
                </c:pt>
                <c:pt idx="1">
                  <c:v>46</c:v>
                </c:pt>
                <c:pt idx="2">
                  <c:v>69</c:v>
                </c:pt>
                <c:pt idx="3">
                  <c:v>78</c:v>
                </c:pt>
                <c:pt idx="4">
                  <c:v>84</c:v>
                </c:pt>
                <c:pt idx="5">
                  <c:v>457</c:v>
                </c:pt>
                <c:pt idx="6">
                  <c:v>215</c:v>
                </c:pt>
                <c:pt idx="7">
                  <c:v>433</c:v>
                </c:pt>
                <c:pt idx="8">
                  <c:v>267</c:v>
                </c:pt>
                <c:pt idx="9">
                  <c:v>345</c:v>
                </c:pt>
                <c:pt idx="10">
                  <c:v>528</c:v>
                </c:pt>
                <c:pt idx="11">
                  <c:v>229</c:v>
                </c:pt>
                <c:pt idx="12">
                  <c:v>473</c:v>
                </c:pt>
                <c:pt idx="13">
                  <c:v>360</c:v>
                </c:pt>
                <c:pt idx="14">
                  <c:v>735</c:v>
                </c:pt>
                <c:pt idx="15">
                  <c:v>353</c:v>
                </c:pt>
                <c:pt idx="16">
                  <c:v>472</c:v>
                </c:pt>
                <c:pt idx="17">
                  <c:v>696</c:v>
                </c:pt>
                <c:pt idx="18">
                  <c:v>622</c:v>
                </c:pt>
                <c:pt idx="19">
                  <c:v>585</c:v>
                </c:pt>
                <c:pt idx="20">
                  <c:v>1439</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Sheet1!$E$2:$E$22</c:f>
              <c:numCache>
                <c:formatCode>General</c:formatCode>
                <c:ptCount val="21"/>
                <c:pt idx="15">
                  <c:v>353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Sheet1!$B$2:$B$22</c:f>
              <c:numCache>
                <c:formatCode>General</c:formatCode>
                <c:ptCount val="21"/>
                <c:pt idx="0">
                  <c:v>74</c:v>
                </c:pt>
                <c:pt idx="1">
                  <c:v>63</c:v>
                </c:pt>
                <c:pt idx="2">
                  <c:v>62</c:v>
                </c:pt>
                <c:pt idx="3">
                  <c:v>61</c:v>
                </c:pt>
                <c:pt idx="4">
                  <c:v>61</c:v>
                </c:pt>
                <c:pt idx="5">
                  <c:v>58</c:v>
                </c:pt>
                <c:pt idx="6">
                  <c:v>57</c:v>
                </c:pt>
                <c:pt idx="7">
                  <c:v>57</c:v>
                </c:pt>
                <c:pt idx="9">
                  <c:v>55</c:v>
                </c:pt>
                <c:pt idx="10">
                  <c:v>55</c:v>
                </c:pt>
                <c:pt idx="11">
                  <c:v>55</c:v>
                </c:pt>
                <c:pt idx="12">
                  <c:v>52</c:v>
                </c:pt>
                <c:pt idx="13">
                  <c:v>52</c:v>
                </c:pt>
                <c:pt idx="14">
                  <c:v>50</c:v>
                </c:pt>
                <c:pt idx="15">
                  <c:v>49</c:v>
                </c:pt>
                <c:pt idx="16">
                  <c:v>45</c:v>
                </c:pt>
                <c:pt idx="17">
                  <c:v>39</c:v>
                </c:pt>
                <c:pt idx="18">
                  <c:v>39</c:v>
                </c:pt>
                <c:pt idx="19">
                  <c:v>35</c:v>
                </c:pt>
                <c:pt idx="20">
                  <c:v>30</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Sheet1!$C$2:$C$22</c:f>
              <c:numCache>
                <c:formatCode>General</c:formatCode>
                <c:ptCount val="21"/>
                <c:pt idx="8" formatCode="0.00">
                  <c:v>56</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62</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Sheet1!$D$2:$D$22</c:f>
              <c:numCache>
                <c:formatCode>0</c:formatCode>
                <c:ptCount val="21"/>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9.6</c:v>
                </c:pt>
                <c:pt idx="1">
                  <c:v>9.5</c:v>
                </c:pt>
                <c:pt idx="2">
                  <c:v>9.6</c:v>
                </c:pt>
                <c:pt idx="3">
                  <c:v>9.8000000000000007</c:v>
                </c:pt>
                <c:pt idx="4">
                  <c:v>10.1</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1"/>
        <c:axPos val="l"/>
        <c:numFmt formatCode="0.0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Sheet1!$B$2:$B$22</c:f>
              <c:numCache>
                <c:formatCode>General</c:formatCode>
                <c:ptCount val="21"/>
                <c:pt idx="4">
                  <c:v>10.1</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Sheet1!$C$2:$C$22</c:f>
              <c:numCache>
                <c:formatCode>General</c:formatCode>
                <c:ptCount val="21"/>
                <c:pt idx="0">
                  <c:v>13.7</c:v>
                </c:pt>
                <c:pt idx="1">
                  <c:v>12.5</c:v>
                </c:pt>
                <c:pt idx="2">
                  <c:v>11.5</c:v>
                </c:pt>
                <c:pt idx="3">
                  <c:v>11</c:v>
                </c:pt>
                <c:pt idx="5">
                  <c:v>10.1</c:v>
                </c:pt>
                <c:pt idx="6">
                  <c:v>10</c:v>
                </c:pt>
                <c:pt idx="7">
                  <c:v>9.9</c:v>
                </c:pt>
                <c:pt idx="8">
                  <c:v>9.5</c:v>
                </c:pt>
                <c:pt idx="9">
                  <c:v>9.4</c:v>
                </c:pt>
                <c:pt idx="10">
                  <c:v>8.9</c:v>
                </c:pt>
                <c:pt idx="11">
                  <c:v>8.6999999999999993</c:v>
                </c:pt>
                <c:pt idx="12">
                  <c:v>8.6</c:v>
                </c:pt>
                <c:pt idx="13">
                  <c:v>8.3000000000000007</c:v>
                </c:pt>
                <c:pt idx="14">
                  <c:v>8.3000000000000007</c:v>
                </c:pt>
                <c:pt idx="15">
                  <c:v>8.1</c:v>
                </c:pt>
                <c:pt idx="16">
                  <c:v>8.1</c:v>
                </c:pt>
                <c:pt idx="17">
                  <c:v>7.4</c:v>
                </c:pt>
                <c:pt idx="18">
                  <c:v>7.3</c:v>
                </c:pt>
                <c:pt idx="19">
                  <c:v>6.7</c:v>
                </c:pt>
                <c:pt idx="20">
                  <c:v>5.4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8.7</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Sheet1!$D$2:$D$22</c:f>
              <c:numCache>
                <c:formatCode>General</c:formatCode>
                <c:ptCount val="21"/>
                <c:pt idx="0">
                  <c:v>8.6999999999999993</c:v>
                </c:pt>
                <c:pt idx="1">
                  <c:v>8.6999999999999993</c:v>
                </c:pt>
                <c:pt idx="2">
                  <c:v>8.6999999999999993</c:v>
                </c:pt>
                <c:pt idx="3">
                  <c:v>8.6999999999999993</c:v>
                </c:pt>
                <c:pt idx="4">
                  <c:v>8.6999999999999993</c:v>
                </c:pt>
                <c:pt idx="5">
                  <c:v>8.6999999999999993</c:v>
                </c:pt>
                <c:pt idx="6">
                  <c:v>8.6999999999999993</c:v>
                </c:pt>
                <c:pt idx="7">
                  <c:v>8.6999999999999993</c:v>
                </c:pt>
                <c:pt idx="8">
                  <c:v>8.6999999999999993</c:v>
                </c:pt>
                <c:pt idx="9">
                  <c:v>8.6999999999999993</c:v>
                </c:pt>
                <c:pt idx="10">
                  <c:v>8.6999999999999993</c:v>
                </c:pt>
                <c:pt idx="11">
                  <c:v>8.6999999999999993</c:v>
                </c:pt>
                <c:pt idx="12">
                  <c:v>8.6999999999999993</c:v>
                </c:pt>
                <c:pt idx="13">
                  <c:v>8.6999999999999993</c:v>
                </c:pt>
                <c:pt idx="14">
                  <c:v>8.6999999999999993</c:v>
                </c:pt>
                <c:pt idx="15">
                  <c:v>8.6999999999999993</c:v>
                </c:pt>
                <c:pt idx="16">
                  <c:v>8.6999999999999993</c:v>
                </c:pt>
                <c:pt idx="17">
                  <c:v>8.6999999999999993</c:v>
                </c:pt>
                <c:pt idx="18">
                  <c:v>8.6999999999999993</c:v>
                </c:pt>
                <c:pt idx="19">
                  <c:v>8.6999999999999993</c:v>
                </c:pt>
                <c:pt idx="20">
                  <c:v>8.6999999999999993</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7603964531539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14">
                  <c:v>3410</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1.756993006993007E-2"/>
                  <c:y val="-2.83652787668996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D6-42BC-9A44-586D747E0BCE}"/>
                </c:ext>
              </c:extLst>
            </c:dLbl>
            <c:dLbl>
              <c:idx val="2"/>
              <c:layout>
                <c:manualLayout>
                  <c:x val="-4.2336829836829945E-2"/>
                  <c:y val="-4.94590274693019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D6-42BC-9A44-586D747E0BCE}"/>
                </c:ext>
              </c:extLst>
            </c:dLbl>
            <c:dLbl>
              <c:idx val="4"/>
              <c:layout>
                <c:manualLayout>
                  <c:x val="-2.1940559440559549E-2"/>
                  <c:y val="-3.070902862272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4D6-42BC-9A44-586D747E0B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3636</c:v>
                </c:pt>
                <c:pt idx="1">
                  <c:v>3391</c:v>
                </c:pt>
                <c:pt idx="2">
                  <c:v>3269</c:v>
                </c:pt>
                <c:pt idx="3">
                  <c:v>3614</c:v>
                </c:pt>
                <c:pt idx="4">
                  <c:v>3410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9666152974612545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Terroristic Threats</c:v>
                </c:pt>
                <c:pt idx="4">
                  <c:v>Contempt of Court</c:v>
                </c:pt>
                <c:pt idx="5">
                  <c:v>Stalking</c:v>
                </c:pt>
                <c:pt idx="6">
                  <c:v>Other</c:v>
                </c:pt>
              </c:strCache>
            </c:strRef>
          </c:cat>
          <c:val>
            <c:numRef>
              <c:f>Sheet1!$B$2:$B$8</c:f>
              <c:numCache>
                <c:formatCode>General</c:formatCode>
                <c:ptCount val="7"/>
                <c:pt idx="0">
                  <c:v>1453</c:v>
                </c:pt>
                <c:pt idx="1">
                  <c:v>1318</c:v>
                </c:pt>
                <c:pt idx="2">
                  <c:v>199</c:v>
                </c:pt>
                <c:pt idx="3">
                  <c:v>166</c:v>
                </c:pt>
                <c:pt idx="4" formatCode="#,##0">
                  <c:v>148</c:v>
                </c:pt>
                <c:pt idx="5">
                  <c:v>27</c:v>
                </c:pt>
                <c:pt idx="6">
                  <c:v>120</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6">
                  <c:v>78131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6">
                  <c:v>64035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71283</c:v>
                </c:pt>
                <c:pt idx="1">
                  <c:v>75245</c:v>
                </c:pt>
                <c:pt idx="2">
                  <c:v>72117</c:v>
                </c:pt>
                <c:pt idx="3">
                  <c:v>75322</c:v>
                </c:pt>
                <c:pt idx="4">
                  <c:v>78131</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55313</c:v>
                </c:pt>
                <c:pt idx="1">
                  <c:v>54427</c:v>
                </c:pt>
                <c:pt idx="2">
                  <c:v>57103</c:v>
                </c:pt>
                <c:pt idx="3">
                  <c:v>60235</c:v>
                </c:pt>
                <c:pt idx="4">
                  <c:v>64035</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Sheet1!$B$2:$B$22</c:f>
              <c:numCache>
                <c:formatCode>General</c:formatCode>
                <c:ptCount val="21"/>
                <c:pt idx="0">
                  <c:v>25</c:v>
                </c:pt>
                <c:pt idx="1">
                  <c:v>39</c:v>
                </c:pt>
                <c:pt idx="2">
                  <c:v>47</c:v>
                </c:pt>
                <c:pt idx="3">
                  <c:v>51</c:v>
                </c:pt>
                <c:pt idx="4">
                  <c:v>80</c:v>
                </c:pt>
                <c:pt idx="5">
                  <c:v>105</c:v>
                </c:pt>
                <c:pt idx="6">
                  <c:v>110</c:v>
                </c:pt>
                <c:pt idx="7">
                  <c:v>139</c:v>
                </c:pt>
                <c:pt idx="8">
                  <c:v>144</c:v>
                </c:pt>
                <c:pt idx="9">
                  <c:v>169</c:v>
                </c:pt>
                <c:pt idx="10">
                  <c:v>174</c:v>
                </c:pt>
                <c:pt idx="11">
                  <c:v>180</c:v>
                </c:pt>
                <c:pt idx="12">
                  <c:v>182</c:v>
                </c:pt>
                <c:pt idx="13">
                  <c:v>203</c:v>
                </c:pt>
                <c:pt idx="14">
                  <c:v>260</c:v>
                </c:pt>
                <c:pt idx="16">
                  <c:v>275</c:v>
                </c:pt>
                <c:pt idx="17">
                  <c:v>297</c:v>
                </c:pt>
                <c:pt idx="18">
                  <c:v>304</c:v>
                </c:pt>
                <c:pt idx="19">
                  <c:v>323</c:v>
                </c:pt>
                <c:pt idx="20">
                  <c:v>454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Sheet1!$C$2:$C$22</c:f>
              <c:numCache>
                <c:formatCode>General</c:formatCode>
                <c:ptCount val="21"/>
                <c:pt idx="15">
                  <c:v>271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85</c:v>
                </c:pt>
                <c:pt idx="1">
                  <c:v>99</c:v>
                </c:pt>
                <c:pt idx="2">
                  <c:v>129</c:v>
                </c:pt>
                <c:pt idx="3">
                  <c:v>141</c:v>
                </c:pt>
                <c:pt idx="4">
                  <c:v>162</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Sheet1!$B$2:$B$22</c:f>
              <c:numCache>
                <c:formatCode>0%</c:formatCode>
                <c:ptCount val="21"/>
                <c:pt idx="0">
                  <c:v>0.38709677419354799</c:v>
                </c:pt>
                <c:pt idx="1">
                  <c:v>0.372093023255814</c:v>
                </c:pt>
                <c:pt idx="2">
                  <c:v>0.20588235294117599</c:v>
                </c:pt>
                <c:pt idx="3">
                  <c:v>0.16304347826087001</c:v>
                </c:pt>
                <c:pt idx="5">
                  <c:v>6.5217391304347797E-2</c:v>
                </c:pt>
                <c:pt idx="6">
                  <c:v>3.97553516819572E-2</c:v>
                </c:pt>
                <c:pt idx="7">
                  <c:v>3.1446540880503103E-2</c:v>
                </c:pt>
                <c:pt idx="8">
                  <c:v>2.8735632183908E-2</c:v>
                </c:pt>
                <c:pt idx="9">
                  <c:v>9.8039215686274508E-3</c:v>
                </c:pt>
                <c:pt idx="10">
                  <c:v>-2.27272727272727E-2</c:v>
                </c:pt>
                <c:pt idx="11">
                  <c:v>-4.1666666666666699E-2</c:v>
                </c:pt>
                <c:pt idx="12">
                  <c:v>-5.2631578947368397E-2</c:v>
                </c:pt>
                <c:pt idx="13">
                  <c:v>-0.06</c:v>
                </c:pt>
                <c:pt idx="14">
                  <c:v>-6.0439560439560398E-2</c:v>
                </c:pt>
                <c:pt idx="15">
                  <c:v>-6.8493150684931503E-2</c:v>
                </c:pt>
                <c:pt idx="16">
                  <c:v>-0.13023255813953499</c:v>
                </c:pt>
                <c:pt idx="17">
                  <c:v>-0.16666666666666699</c:v>
                </c:pt>
                <c:pt idx="18">
                  <c:v>-0.1875</c:v>
                </c:pt>
                <c:pt idx="19">
                  <c:v>-0.31578947368421101</c:v>
                </c:pt>
                <c:pt idx="20">
                  <c:v>-0.33333333333333298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Sheet1!$C$2:$C$22</c:f>
              <c:numCache>
                <c:formatCode>General</c:formatCode>
                <c:ptCount val="21"/>
                <c:pt idx="4">
                  <c:v>0.14893617021276601</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Sheet1!$D$2:$D$22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0.30599999999999999</c:v>
                </c:pt>
                <c:pt idx="1">
                  <c:v>0.31</c:v>
                </c:pt>
                <c:pt idx="2">
                  <c:v>0.308</c:v>
                </c:pt>
                <c:pt idx="3">
                  <c:v>0.314</c:v>
                </c:pt>
                <c:pt idx="4">
                  <c:v>0.315</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Bergen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7812500000000003E-2"/>
                  <c:y val="8.90624945212538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0.36</c:v>
                </c:pt>
                <c:pt idx="1">
                  <c:v>0.37</c:v>
                </c:pt>
                <c:pt idx="2">
                  <c:v>0.06</c:v>
                </c:pt>
                <c:pt idx="3">
                  <c:v>0.05</c:v>
                </c:pt>
                <c:pt idx="4">
                  <c:v>0.1</c:v>
                </c:pt>
                <c:pt idx="5">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Community Support Services</c:v>
                </c:pt>
                <c:pt idx="19">
                  <c:v>Systems Advocacy</c:v>
                </c:pt>
                <c:pt idx="20">
                  <c:v>Primary Screening Services</c:v>
                </c:pt>
              </c:strCache>
            </c:strRef>
          </c:cat>
          <c:val>
            <c:numRef>
              <c:f>Sheet1!$B$2:$B$22</c:f>
              <c:numCache>
                <c:formatCode>General</c:formatCode>
                <c:ptCount val="21"/>
                <c:pt idx="0">
                  <c:v>1</c:v>
                </c:pt>
                <c:pt idx="1">
                  <c:v>1</c:v>
                </c:pt>
                <c:pt idx="2">
                  <c:v>1</c:v>
                </c:pt>
                <c:pt idx="3">
                  <c:v>1</c:v>
                </c:pt>
                <c:pt idx="4">
                  <c:v>1</c:v>
                </c:pt>
                <c:pt idx="5">
                  <c:v>1</c:v>
                </c:pt>
                <c:pt idx="6">
                  <c:v>1</c:v>
                </c:pt>
                <c:pt idx="7">
                  <c:v>1</c:v>
                </c:pt>
                <c:pt idx="8">
                  <c:v>2</c:v>
                </c:pt>
                <c:pt idx="9">
                  <c:v>6</c:v>
                </c:pt>
                <c:pt idx="10">
                  <c:v>6</c:v>
                </c:pt>
                <c:pt idx="11">
                  <c:v>1</c:v>
                </c:pt>
                <c:pt idx="12">
                  <c:v>0</c:v>
                </c:pt>
                <c:pt idx="13">
                  <c:v>6</c:v>
                </c:pt>
                <c:pt idx="14">
                  <c:v>1</c:v>
                </c:pt>
                <c:pt idx="15">
                  <c:v>1</c:v>
                </c:pt>
                <c:pt idx="16">
                  <c:v>1</c:v>
                </c:pt>
                <c:pt idx="17">
                  <c:v>1</c:v>
                </c:pt>
                <c:pt idx="18">
                  <c:v>5</c:v>
                </c:pt>
                <c:pt idx="19">
                  <c:v>2</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Sheet1!$B$2:$B$22</c:f>
              <c:numCache>
                <c:formatCode>General</c:formatCode>
                <c:ptCount val="21"/>
                <c:pt idx="0" formatCode="0.0%">
                  <c:v>0.03</c:v>
                </c:pt>
                <c:pt idx="2" formatCode="0.0%">
                  <c:v>7.0999999999999994E-2</c:v>
                </c:pt>
                <c:pt idx="3" formatCode="0.0%">
                  <c:v>7.3999999999999996E-2</c:v>
                </c:pt>
                <c:pt idx="4" formatCode="0.0%">
                  <c:v>7.4999999999999997E-2</c:v>
                </c:pt>
                <c:pt idx="5" formatCode="0.0%">
                  <c:v>0.113</c:v>
                </c:pt>
                <c:pt idx="6" formatCode="0.0%">
                  <c:v>0.11600000000000001</c:v>
                </c:pt>
                <c:pt idx="7" formatCode="0.0%">
                  <c:v>0.11600000000000001</c:v>
                </c:pt>
                <c:pt idx="8" formatCode="0.0%">
                  <c:v>0.121</c:v>
                </c:pt>
                <c:pt idx="9" formatCode="0.0%">
                  <c:v>0.128</c:v>
                </c:pt>
                <c:pt idx="10" formatCode="0.0%">
                  <c:v>0.13</c:v>
                </c:pt>
                <c:pt idx="11" formatCode="0.0%">
                  <c:v>0.13200000000000001</c:v>
                </c:pt>
                <c:pt idx="12" formatCode="0.0%">
                  <c:v>0.13900000000000001</c:v>
                </c:pt>
                <c:pt idx="13" formatCode="0.0%">
                  <c:v>0.14000000000000001</c:v>
                </c:pt>
                <c:pt idx="14" formatCode="0.0%">
                  <c:v>0.14799999999999999</c:v>
                </c:pt>
                <c:pt idx="15" formatCode="0.0%">
                  <c:v>0.16200000000000001</c:v>
                </c:pt>
                <c:pt idx="16" formatCode="0.0%">
                  <c:v>0.17199999999999999</c:v>
                </c:pt>
                <c:pt idx="17" formatCode="0.0%">
                  <c:v>0.17399999999999999</c:v>
                </c:pt>
                <c:pt idx="18" formatCode="0.0%">
                  <c:v>0.184</c:v>
                </c:pt>
                <c:pt idx="19" formatCode="0.0%">
                  <c:v>0.22</c:v>
                </c:pt>
                <c:pt idx="20" formatCode="0.0%">
                  <c:v>0.25</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Sheet1!$C$2:$C$22</c:f>
              <c:numCache>
                <c:formatCode>General</c:formatCode>
                <c:ptCount val="21"/>
                <c:pt idx="1">
                  <c:v>7.0999999999999994E-2</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11.5%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Sheet1!$D$2:$D$22</c:f>
              <c:numCache>
                <c:formatCode>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740423815935889"/>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937231250349024E-2"/>
          <c:y val="6.5454554825276276E-2"/>
          <c:w val="0.943062768749651"/>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0.106</c:v>
                </c:pt>
                <c:pt idx="1">
                  <c:v>0.1</c:v>
                </c:pt>
                <c:pt idx="2">
                  <c:v>7.4999999999999997E-2</c:v>
                </c:pt>
                <c:pt idx="3">
                  <c:v>7.9000000000000001E-2</c:v>
                </c:pt>
                <c:pt idx="4">
                  <c:v>7.0999999999999994E-2</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1"/>
        <c:axPos val="l"/>
        <c:numFmt formatCode="0.0%" sourceLinked="1"/>
        <c:majorTickMark val="none"/>
        <c:minorTickMark val="none"/>
        <c:tickLblPos val="nextTo"/>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0.111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4.4999999999999998E-2</c:v>
                </c:pt>
                <c:pt idx="1">
                  <c:v>9.6000000000000002E-2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Sheet1!$B$2:$B$22</c:f>
              <c:numCache>
                <c:formatCode>0.0%</c:formatCode>
                <c:ptCount val="21"/>
                <c:pt idx="0">
                  <c:v>6.9000000000000006E-2</c:v>
                </c:pt>
                <c:pt idx="1">
                  <c:v>7.0999999999999994E-2</c:v>
                </c:pt>
                <c:pt idx="2">
                  <c:v>7.5999999999999998E-2</c:v>
                </c:pt>
                <c:pt idx="3">
                  <c:v>8.6999999999999994E-2</c:v>
                </c:pt>
                <c:pt idx="4">
                  <c:v>8.6999999999999994E-2</c:v>
                </c:pt>
                <c:pt idx="5">
                  <c:v>9.4E-2</c:v>
                </c:pt>
                <c:pt idx="6">
                  <c:v>0.106</c:v>
                </c:pt>
                <c:pt idx="7">
                  <c:v>0.123</c:v>
                </c:pt>
                <c:pt idx="8">
                  <c:v>0.124</c:v>
                </c:pt>
                <c:pt idx="9">
                  <c:v>0.125</c:v>
                </c:pt>
                <c:pt idx="11">
                  <c:v>0.14299999999999999</c:v>
                </c:pt>
                <c:pt idx="12">
                  <c:v>0.14699999999999999</c:v>
                </c:pt>
                <c:pt idx="13">
                  <c:v>0.159</c:v>
                </c:pt>
                <c:pt idx="14">
                  <c:v>0.16500000000000001</c:v>
                </c:pt>
                <c:pt idx="15">
                  <c:v>0.186</c:v>
                </c:pt>
                <c:pt idx="16">
                  <c:v>0.20200000000000001</c:v>
                </c:pt>
                <c:pt idx="17">
                  <c:v>0.22</c:v>
                </c:pt>
                <c:pt idx="18">
                  <c:v>0.23699999999999999</c:v>
                </c:pt>
                <c:pt idx="19">
                  <c:v>0.25800000000000001</c:v>
                </c:pt>
                <c:pt idx="20">
                  <c:v>0.313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Sheet1!$C$2:$C$22</c:f>
              <c:numCache>
                <c:formatCode>General</c:formatCode>
                <c:ptCount val="21"/>
                <c:pt idx="10" formatCode="0.0%">
                  <c:v>0.13100000000000001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11.7%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Sheet1!$D$2:$D$22</c:f>
              <c:numCache>
                <c:formatCode>0.0%</c:formatCode>
                <c:ptCount val="21"/>
                <c:pt idx="0">
                  <c:v>0.11700000000000001</c:v>
                </c:pt>
                <c:pt idx="1">
                  <c:v>0.11700000000000001</c:v>
                </c:pt>
                <c:pt idx="2">
                  <c:v>0.11700000000000001</c:v>
                </c:pt>
                <c:pt idx="3">
                  <c:v>0.11700000000000001</c:v>
                </c:pt>
                <c:pt idx="4">
                  <c:v>0.11700000000000001</c:v>
                </c:pt>
                <c:pt idx="5">
                  <c:v>0.11700000000000001</c:v>
                </c:pt>
                <c:pt idx="6">
                  <c:v>0.11700000000000001</c:v>
                </c:pt>
                <c:pt idx="7">
                  <c:v>0.11700000000000001</c:v>
                </c:pt>
                <c:pt idx="8">
                  <c:v>0.11700000000000001</c:v>
                </c:pt>
                <c:pt idx="9">
                  <c:v>0.11700000000000001</c:v>
                </c:pt>
                <c:pt idx="10">
                  <c:v>0.11700000000000001</c:v>
                </c:pt>
                <c:pt idx="11">
                  <c:v>0.11700000000000001</c:v>
                </c:pt>
                <c:pt idx="12">
                  <c:v>0.11700000000000001</c:v>
                </c:pt>
                <c:pt idx="13">
                  <c:v>0.11700000000000001</c:v>
                </c:pt>
                <c:pt idx="14">
                  <c:v>0.11700000000000001</c:v>
                </c:pt>
                <c:pt idx="15">
                  <c:v>0.11700000000000001</c:v>
                </c:pt>
                <c:pt idx="16">
                  <c:v>0.11700000000000001</c:v>
                </c:pt>
                <c:pt idx="17">
                  <c:v>0.11700000000000001</c:v>
                </c:pt>
                <c:pt idx="18">
                  <c:v>0.11700000000000001</c:v>
                </c:pt>
                <c:pt idx="19">
                  <c:v>0.11700000000000001</c:v>
                </c:pt>
                <c:pt idx="20">
                  <c:v>0.11700000000000001</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27413202141694"/>
          <c:y val="0.90466614173228344"/>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1850645292856952E-2"/>
          <c:w val="0.9676147020892284"/>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0.14199999999999999</c:v>
                </c:pt>
                <c:pt idx="1">
                  <c:v>6.3E-2</c:v>
                </c:pt>
                <c:pt idx="2">
                  <c:v>0.104</c:v>
                </c:pt>
                <c:pt idx="3">
                  <c:v>8.2000000000000003E-2</c:v>
                </c:pt>
                <c:pt idx="4">
                  <c:v>0.13100000000000001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1"/>
        <c:axPos val="l"/>
        <c:numFmt formatCode="0.0%" sourceLinked="1"/>
        <c:majorTickMark val="out"/>
        <c:minorTickMark val="none"/>
        <c:tickLblPos val="nextTo"/>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0.17299999999999999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7.0999999999999994E-2</c:v>
                </c:pt>
                <c:pt idx="1">
                  <c:v>0.182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4" formatCode="General">
                  <c:v>0.26100000000000001</c:v>
                </c:pt>
                <c:pt idx="15">
                  <c:v>0.28999999999999998</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6">
                  <c:v>0.315</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23.4%</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103801673228347"/>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Sheet1!$B$2:$B$22</c:f>
              <c:numCache>
                <c:formatCode>General</c:formatCode>
                <c:ptCount val="21"/>
                <c:pt idx="0">
                  <c:v>6.2</c:v>
                </c:pt>
                <c:pt idx="1">
                  <c:v>6.5</c:v>
                </c:pt>
                <c:pt idx="2">
                  <c:v>6.8</c:v>
                </c:pt>
                <c:pt idx="3">
                  <c:v>6.9</c:v>
                </c:pt>
                <c:pt idx="4">
                  <c:v>7.2</c:v>
                </c:pt>
                <c:pt idx="5">
                  <c:v>7.6</c:v>
                </c:pt>
                <c:pt idx="6">
                  <c:v>7.6</c:v>
                </c:pt>
                <c:pt idx="7">
                  <c:v>7.6</c:v>
                </c:pt>
                <c:pt idx="8">
                  <c:v>7.9</c:v>
                </c:pt>
                <c:pt idx="10">
                  <c:v>8.6999999999999993</c:v>
                </c:pt>
                <c:pt idx="11">
                  <c:v>9.6</c:v>
                </c:pt>
                <c:pt idx="12">
                  <c:v>10.1</c:v>
                </c:pt>
                <c:pt idx="13">
                  <c:v>10.4</c:v>
                </c:pt>
                <c:pt idx="14">
                  <c:v>10.4</c:v>
                </c:pt>
                <c:pt idx="15">
                  <c:v>10.6</c:v>
                </c:pt>
                <c:pt idx="16">
                  <c:v>10.8</c:v>
                </c:pt>
                <c:pt idx="17">
                  <c:v>10.9</c:v>
                </c:pt>
                <c:pt idx="18">
                  <c:v>11.1</c:v>
                </c:pt>
                <c:pt idx="19">
                  <c:v>11.1</c:v>
                </c:pt>
                <c:pt idx="20">
                  <c:v>12.8</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Sheet1!$C$2:$C$22</c:f>
              <c:numCache>
                <c:formatCode>General</c:formatCode>
                <c:ptCount val="21"/>
                <c:pt idx="9">
                  <c:v>8</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8.3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Sheet1!$D$2:$D$22</c:f>
              <c:numCache>
                <c:formatCode>General</c:formatCode>
                <c:ptCount val="21"/>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20" formatCode="0">
                  <c:v>23642</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2019</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2056</c:v>
                </c:pt>
                <c:pt idx="1">
                  <c:v>2359</c:v>
                </c:pt>
                <c:pt idx="2" formatCode="General">
                  <c:v>2936</c:v>
                </c:pt>
                <c:pt idx="3">
                  <c:v>3529</c:v>
                </c:pt>
                <c:pt idx="4">
                  <c:v>4177</c:v>
                </c:pt>
                <c:pt idx="5">
                  <c:v>4995</c:v>
                </c:pt>
                <c:pt idx="6">
                  <c:v>7577</c:v>
                </c:pt>
                <c:pt idx="7">
                  <c:v>9004</c:v>
                </c:pt>
                <c:pt idx="8">
                  <c:v>8896</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2020</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14224</c:v>
                </c:pt>
                <c:pt idx="15">
                  <c:v>14498</c:v>
                </c:pt>
                <c:pt idx="16">
                  <c:v>14532</c:v>
                </c:pt>
                <c:pt idx="17">
                  <c:v>16104</c:v>
                </c:pt>
                <c:pt idx="18">
                  <c:v>18120</c:v>
                </c:pt>
                <c:pt idx="19">
                  <c:v>22101</c:v>
                </c:pt>
                <c:pt idx="20">
                  <c:v>22961</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20">
                  <c:v>22961</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Sheet1!$B$2:$B$22</c:f>
              <c:numCache>
                <c:formatCode>General</c:formatCode>
                <c:ptCount val="21"/>
                <c:pt idx="0">
                  <c:v>80</c:v>
                </c:pt>
                <c:pt idx="1">
                  <c:v>94</c:v>
                </c:pt>
                <c:pt idx="2">
                  <c:v>106</c:v>
                </c:pt>
                <c:pt idx="3">
                  <c:v>130</c:v>
                </c:pt>
                <c:pt idx="4">
                  <c:v>220</c:v>
                </c:pt>
                <c:pt idx="5">
                  <c:v>225</c:v>
                </c:pt>
                <c:pt idx="6">
                  <c:v>370</c:v>
                </c:pt>
                <c:pt idx="7">
                  <c:v>406</c:v>
                </c:pt>
                <c:pt idx="8">
                  <c:v>409</c:v>
                </c:pt>
                <c:pt idx="9">
                  <c:v>487</c:v>
                </c:pt>
                <c:pt idx="10">
                  <c:v>596</c:v>
                </c:pt>
                <c:pt idx="11">
                  <c:v>749</c:v>
                </c:pt>
                <c:pt idx="12">
                  <c:v>777</c:v>
                </c:pt>
                <c:pt idx="13">
                  <c:v>951</c:v>
                </c:pt>
                <c:pt idx="14">
                  <c:v>1056</c:v>
                </c:pt>
                <c:pt idx="15">
                  <c:v>1150</c:v>
                </c:pt>
                <c:pt idx="16">
                  <c:v>1179</c:v>
                </c:pt>
                <c:pt idx="18">
                  <c:v>1411</c:v>
                </c:pt>
                <c:pt idx="19">
                  <c:v>1684</c:v>
                </c:pt>
                <c:pt idx="20">
                  <c:v>1696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Sheet1!$C$2:$C$22</c:f>
              <c:numCache>
                <c:formatCode>General</c:formatCode>
                <c:ptCount val="21"/>
                <c:pt idx="17">
                  <c:v>1356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46</c:v>
                </c:pt>
                <c:pt idx="1">
                  <c:v>131</c:v>
                </c:pt>
                <c:pt idx="2">
                  <c:v>142</c:v>
                </c:pt>
                <c:pt idx="3">
                  <c:v>148</c:v>
                </c:pt>
                <c:pt idx="4">
                  <c:v>181</c:v>
                </c:pt>
                <c:pt idx="5">
                  <c:v>200</c:v>
                </c:pt>
                <c:pt idx="6">
                  <c:v>419</c:v>
                </c:pt>
                <c:pt idx="7">
                  <c:v>461</c:v>
                </c:pt>
                <c:pt idx="8">
                  <c:v>487</c:v>
                </c:pt>
                <c:pt idx="9">
                  <c:v>496</c:v>
                </c:pt>
                <c:pt idx="10">
                  <c:v>606</c:v>
                </c:pt>
                <c:pt idx="11">
                  <c:v>746</c:v>
                </c:pt>
                <c:pt idx="12">
                  <c:v>751</c:v>
                </c:pt>
                <c:pt idx="13">
                  <c:v>779</c:v>
                </c:pt>
                <c:pt idx="14">
                  <c:v>803</c:v>
                </c:pt>
                <c:pt idx="15">
                  <c:v>932</c:v>
                </c:pt>
                <c:pt idx="16">
                  <c:v>937</c:v>
                </c:pt>
                <c:pt idx="17" formatCode="#,##0">
                  <c:v>1008</c:v>
                </c:pt>
                <c:pt idx="18" formatCode="#,##0">
                  <c:v>1051</c:v>
                </c:pt>
                <c:pt idx="19" formatCode="#,##0">
                  <c:v>1125</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20">
                  <c:v>1268</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0.10085139318885449"/>
                  <c:y val="-6.60137531873662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19-49D4-8F08-54C9C2CAD2B4}"/>
                </c:ext>
              </c:extLst>
            </c:dLbl>
            <c:dLbl>
              <c:idx val="2"/>
              <c:layout>
                <c:manualLayout>
                  <c:x val="-7.3761609907120745E-2"/>
                  <c:y val="-0.1423774004835219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19-49D4-8F08-54C9C2CAD2B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1225</c:v>
                </c:pt>
                <c:pt idx="1">
                  <c:v>1248</c:v>
                </c:pt>
                <c:pt idx="2">
                  <c:v>1221</c:v>
                </c:pt>
                <c:pt idx="3">
                  <c:v>1264</c:v>
                </c:pt>
                <c:pt idx="4">
                  <c:v>1268</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0D3-49A1-821F-0FB94ECE101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Sheet1!$B$2:$B$22</c:f>
              <c:numCache>
                <c:formatCode>0.0%</c:formatCode>
                <c:ptCount val="21"/>
                <c:pt idx="0">
                  <c:v>7.5999999999999998E-2</c:v>
                </c:pt>
                <c:pt idx="1">
                  <c:v>0.04</c:v>
                </c:pt>
                <c:pt idx="2">
                  <c:v>3.6999999999999998E-2</c:v>
                </c:pt>
                <c:pt idx="3">
                  <c:v>3.5999999999999997E-2</c:v>
                </c:pt>
                <c:pt idx="4">
                  <c:v>0.03</c:v>
                </c:pt>
                <c:pt idx="5" formatCode="General">
                  <c:v>2.8000000000000001E-2</c:v>
                </c:pt>
                <c:pt idx="6">
                  <c:v>2.7E-2</c:v>
                </c:pt>
                <c:pt idx="7">
                  <c:v>2.5000000000000001E-2</c:v>
                </c:pt>
                <c:pt idx="8">
                  <c:v>2.5000000000000001E-2</c:v>
                </c:pt>
                <c:pt idx="9">
                  <c:v>2.3E-2</c:v>
                </c:pt>
                <c:pt idx="10">
                  <c:v>2.3E-2</c:v>
                </c:pt>
                <c:pt idx="11">
                  <c:v>2.1000000000000001E-2</c:v>
                </c:pt>
                <c:pt idx="12">
                  <c:v>0.02</c:v>
                </c:pt>
                <c:pt idx="13">
                  <c:v>1.9E-2</c:v>
                </c:pt>
                <c:pt idx="14">
                  <c:v>1.7000000000000001E-2</c:v>
                </c:pt>
                <c:pt idx="15">
                  <c:v>1.6E-2</c:v>
                </c:pt>
                <c:pt idx="16">
                  <c:v>1.2E-2</c:v>
                </c:pt>
                <c:pt idx="17">
                  <c:v>1.0999999999999999E-2</c:v>
                </c:pt>
                <c:pt idx="19">
                  <c:v>5.0000000000000001E-3</c:v>
                </c:pt>
                <c:pt idx="20">
                  <c:v>4.0000000000000001E-3</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Sheet1!$C$2:$C$22</c:f>
              <c:numCache>
                <c:formatCode>General</c:formatCode>
                <c:ptCount val="21"/>
                <c:pt idx="18">
                  <c:v>8.9999999999999993E-3</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Sheet1!$D$2:$D$22</c:f>
              <c:numCache>
                <c:formatCode>0.00%</c:formatCode>
                <c:ptCount val="21"/>
                <c:pt idx="0">
                  <c:v>2.3E-2</c:v>
                </c:pt>
                <c:pt idx="1">
                  <c:v>2.3E-2</c:v>
                </c:pt>
                <c:pt idx="2">
                  <c:v>2.3E-2</c:v>
                </c:pt>
                <c:pt idx="3">
                  <c:v>2.3E-2</c:v>
                </c:pt>
                <c:pt idx="4">
                  <c:v>2.3E-2</c:v>
                </c:pt>
                <c:pt idx="5">
                  <c:v>2.3E-2</c:v>
                </c:pt>
                <c:pt idx="6">
                  <c:v>2.3E-2</c:v>
                </c:pt>
                <c:pt idx="7">
                  <c:v>2.3E-2</c:v>
                </c:pt>
                <c:pt idx="8">
                  <c:v>2.3E-2</c:v>
                </c:pt>
                <c:pt idx="9">
                  <c:v>2.3E-2</c:v>
                </c:pt>
                <c:pt idx="10">
                  <c:v>2.3E-2</c:v>
                </c:pt>
                <c:pt idx="11">
                  <c:v>2.3E-2</c:v>
                </c:pt>
                <c:pt idx="12">
                  <c:v>2.3E-2</c:v>
                </c:pt>
                <c:pt idx="13">
                  <c:v>2.3E-2</c:v>
                </c:pt>
                <c:pt idx="14">
                  <c:v>2.3E-2</c:v>
                </c:pt>
                <c:pt idx="15">
                  <c:v>2.3E-2</c:v>
                </c:pt>
                <c:pt idx="16">
                  <c:v>2.3E-2</c:v>
                </c:pt>
                <c:pt idx="17">
                  <c:v>2.3E-2</c:v>
                </c:pt>
                <c:pt idx="18">
                  <c:v>2.3E-2</c:v>
                </c:pt>
                <c:pt idx="19">
                  <c:v>2.3E-2</c:v>
                </c:pt>
                <c:pt idx="20">
                  <c:v>2.3E-2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29082030181640101"/>
          <c:y val="0.906565028368948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Sheet1!$B$2:$B$22</c:f>
              <c:numCache>
                <c:formatCode>General</c:formatCode>
                <c:ptCount val="21"/>
                <c:pt idx="0">
                  <c:v>26</c:v>
                </c:pt>
                <c:pt idx="1">
                  <c:v>49</c:v>
                </c:pt>
                <c:pt idx="2">
                  <c:v>51</c:v>
                </c:pt>
                <c:pt idx="3">
                  <c:v>87</c:v>
                </c:pt>
                <c:pt idx="4">
                  <c:v>108</c:v>
                </c:pt>
                <c:pt idx="5">
                  <c:v>109</c:v>
                </c:pt>
                <c:pt idx="6">
                  <c:v>178</c:v>
                </c:pt>
                <c:pt idx="7">
                  <c:v>185</c:v>
                </c:pt>
                <c:pt idx="8">
                  <c:v>190</c:v>
                </c:pt>
                <c:pt idx="9">
                  <c:v>201</c:v>
                </c:pt>
                <c:pt idx="10">
                  <c:v>233</c:v>
                </c:pt>
                <c:pt idx="11">
                  <c:v>234</c:v>
                </c:pt>
                <c:pt idx="12">
                  <c:v>258</c:v>
                </c:pt>
                <c:pt idx="13">
                  <c:v>270</c:v>
                </c:pt>
                <c:pt idx="14">
                  <c:v>277</c:v>
                </c:pt>
                <c:pt idx="15">
                  <c:v>291</c:v>
                </c:pt>
                <c:pt idx="16">
                  <c:v>323</c:v>
                </c:pt>
                <c:pt idx="17">
                  <c:v>348</c:v>
                </c:pt>
                <c:pt idx="18">
                  <c:v>354</c:v>
                </c:pt>
                <c:pt idx="20">
                  <c:v>439</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Sheet1!$C$2:$C$22</c:f>
              <c:numCache>
                <c:formatCode>General</c:formatCode>
                <c:ptCount val="21"/>
                <c:pt idx="19">
                  <c:v>414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Bergen</c:v>
                </c:pt>
                <c:pt idx="8">
                  <c:v>Monmouth</c:v>
                </c:pt>
                <c:pt idx="9">
                  <c:v>Mercer</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Sheet1!$C$2:$C$22</c:f>
              <c:numCache>
                <c:formatCode>General</c:formatCode>
                <c:ptCount val="21"/>
                <c:pt idx="0">
                  <c:v>208</c:v>
                </c:pt>
                <c:pt idx="1">
                  <c:v>290</c:v>
                </c:pt>
                <c:pt idx="2">
                  <c:v>384</c:v>
                </c:pt>
                <c:pt idx="3">
                  <c:v>505</c:v>
                </c:pt>
                <c:pt idx="4">
                  <c:v>520</c:v>
                </c:pt>
                <c:pt idx="5">
                  <c:v>542</c:v>
                </c:pt>
                <c:pt idx="6">
                  <c:v>642</c:v>
                </c:pt>
                <c:pt idx="7">
                  <c:v>1036</c:v>
                </c:pt>
                <c:pt idx="8">
                  <c:v>1046</c:v>
                </c:pt>
                <c:pt idx="9">
                  <c:v>987</c:v>
                </c:pt>
                <c:pt idx="10">
                  <c:v>1142</c:v>
                </c:pt>
                <c:pt idx="11">
                  <c:v>1143</c:v>
                </c:pt>
                <c:pt idx="12">
                  <c:v>1280</c:v>
                </c:pt>
                <c:pt idx="13">
                  <c:v>1297</c:v>
                </c:pt>
                <c:pt idx="14">
                  <c:v>1383</c:v>
                </c:pt>
                <c:pt idx="15">
                  <c:v>1527</c:v>
                </c:pt>
                <c:pt idx="16">
                  <c:v>1614</c:v>
                </c:pt>
                <c:pt idx="17">
                  <c:v>1950</c:v>
                </c:pt>
                <c:pt idx="18">
                  <c:v>2103</c:v>
                </c:pt>
                <c:pt idx="19">
                  <c:v>2435</c:v>
                </c:pt>
                <c:pt idx="20">
                  <c:v>2928</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Bergen</c:v>
                </c:pt>
                <c:pt idx="8">
                  <c:v>Monmouth</c:v>
                </c:pt>
                <c:pt idx="9">
                  <c:v>Mercer</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Sheet1!$D$2:$D$22</c:f>
              <c:numCache>
                <c:formatCode>General</c:formatCode>
                <c:ptCount val="21"/>
                <c:pt idx="0">
                  <c:v>13</c:v>
                </c:pt>
                <c:pt idx="1">
                  <c:v>34</c:v>
                </c:pt>
                <c:pt idx="2">
                  <c:v>58</c:v>
                </c:pt>
                <c:pt idx="3">
                  <c:v>29</c:v>
                </c:pt>
                <c:pt idx="4">
                  <c:v>82</c:v>
                </c:pt>
                <c:pt idx="5">
                  <c:v>47</c:v>
                </c:pt>
                <c:pt idx="6">
                  <c:v>68</c:v>
                </c:pt>
                <c:pt idx="7">
                  <c:v>108</c:v>
                </c:pt>
                <c:pt idx="8">
                  <c:v>151</c:v>
                </c:pt>
                <c:pt idx="9">
                  <c:v>265</c:v>
                </c:pt>
                <c:pt idx="10">
                  <c:v>159</c:v>
                </c:pt>
                <c:pt idx="11">
                  <c:v>223</c:v>
                </c:pt>
                <c:pt idx="12">
                  <c:v>203</c:v>
                </c:pt>
                <c:pt idx="13">
                  <c:v>160</c:v>
                </c:pt>
                <c:pt idx="14">
                  <c:v>240</c:v>
                </c:pt>
                <c:pt idx="15">
                  <c:v>205</c:v>
                </c:pt>
                <c:pt idx="16">
                  <c:v>196</c:v>
                </c:pt>
                <c:pt idx="17">
                  <c:v>224</c:v>
                </c:pt>
                <c:pt idx="18">
                  <c:v>184</c:v>
                </c:pt>
                <c:pt idx="19">
                  <c:v>596</c:v>
                </c:pt>
                <c:pt idx="20">
                  <c:v>468</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Warren</c:v>
                </c:pt>
                <c:pt idx="4">
                  <c:v>Cape May</c:v>
                </c:pt>
                <c:pt idx="5">
                  <c:v>Somerset</c:v>
                </c:pt>
                <c:pt idx="6">
                  <c:v>Morris</c:v>
                </c:pt>
                <c:pt idx="7">
                  <c:v>Bergen</c:v>
                </c:pt>
                <c:pt idx="8">
                  <c:v>Monmouth</c:v>
                </c:pt>
                <c:pt idx="9">
                  <c:v>Mercer</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Sheet1!$E$2:$E$22</c:f>
              <c:numCache>
                <c:formatCode>General</c:formatCode>
                <c:ptCount val="21"/>
                <c:pt idx="0">
                  <c:v>221</c:v>
                </c:pt>
                <c:pt idx="1">
                  <c:v>324</c:v>
                </c:pt>
                <c:pt idx="2">
                  <c:v>442</c:v>
                </c:pt>
                <c:pt idx="3">
                  <c:v>534</c:v>
                </c:pt>
                <c:pt idx="4">
                  <c:v>602</c:v>
                </c:pt>
                <c:pt idx="5">
                  <c:v>589</c:v>
                </c:pt>
                <c:pt idx="6">
                  <c:v>710</c:v>
                </c:pt>
                <c:pt idx="7">
                  <c:v>1144</c:v>
                </c:pt>
                <c:pt idx="8">
                  <c:v>1197</c:v>
                </c:pt>
                <c:pt idx="9">
                  <c:v>1252</c:v>
                </c:pt>
                <c:pt idx="10">
                  <c:v>1301</c:v>
                </c:pt>
                <c:pt idx="11">
                  <c:v>1366</c:v>
                </c:pt>
                <c:pt idx="12">
                  <c:v>1483</c:v>
                </c:pt>
                <c:pt idx="13">
                  <c:v>1457</c:v>
                </c:pt>
                <c:pt idx="14">
                  <c:v>1623</c:v>
                </c:pt>
                <c:pt idx="15">
                  <c:v>1732</c:v>
                </c:pt>
                <c:pt idx="16">
                  <c:v>1810</c:v>
                </c:pt>
                <c:pt idx="17">
                  <c:v>2174</c:v>
                </c:pt>
                <c:pt idx="18">
                  <c:v>2287</c:v>
                </c:pt>
                <c:pt idx="19">
                  <c:v>3031</c:v>
                </c:pt>
                <c:pt idx="20">
                  <c:v>3396</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Bergen</c:v>
                </c:pt>
                <c:pt idx="8">
                  <c:v>Monmouth</c:v>
                </c:pt>
                <c:pt idx="9">
                  <c:v>Mercer</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Sheet1!$B$2:$B$22</c:f>
              <c:numCache>
                <c:formatCode>General</c:formatCode>
                <c:ptCount val="21"/>
                <c:pt idx="7">
                  <c:v>1144</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Bergen</c:v>
                </c:pt>
                <c:pt idx="8">
                  <c:v>Monmouth</c:v>
                </c:pt>
                <c:pt idx="9">
                  <c:v>Mercer</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Sheet1!$F$2:$F$22</c:f>
              <c:numCache>
                <c:formatCode>General</c:formatCode>
                <c:ptCount val="21"/>
                <c:pt idx="7">
                  <c:v>1144</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145</c:v>
                </c:pt>
                <c:pt idx="1">
                  <c:v>140</c:v>
                </c:pt>
                <c:pt idx="2">
                  <c:v>115</c:v>
                </c:pt>
                <c:pt idx="3">
                  <c:v>104</c:v>
                </c:pt>
                <c:pt idx="4">
                  <c:v>113</c:v>
                </c:pt>
                <c:pt idx="5">
                  <c:v>77</c:v>
                </c:pt>
                <c:pt idx="6">
                  <c:v>69</c:v>
                </c:pt>
                <c:pt idx="7">
                  <c:v>47</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182</c:v>
                </c:pt>
                <c:pt idx="1">
                  <c:v>190</c:v>
                </c:pt>
                <c:pt idx="2">
                  <c:v>170</c:v>
                </c:pt>
                <c:pt idx="3">
                  <c:v>169</c:v>
                </c:pt>
                <c:pt idx="4">
                  <c:v>132</c:v>
                </c:pt>
                <c:pt idx="5">
                  <c:v>135</c:v>
                </c:pt>
                <c:pt idx="6">
                  <c:v>88</c:v>
                </c:pt>
                <c:pt idx="7">
                  <c:v>61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Sheet1!$B$2:$B$22</c:f>
              <c:numCache>
                <c:formatCode>General</c:formatCode>
                <c:ptCount val="21"/>
                <c:pt idx="0">
                  <c:v>138</c:v>
                </c:pt>
                <c:pt idx="1">
                  <c:v>411</c:v>
                </c:pt>
                <c:pt idx="2">
                  <c:v>456</c:v>
                </c:pt>
                <c:pt idx="3">
                  <c:v>682</c:v>
                </c:pt>
                <c:pt idx="4">
                  <c:v>778</c:v>
                </c:pt>
                <c:pt idx="5" formatCode="#,##0">
                  <c:v>1060</c:v>
                </c:pt>
                <c:pt idx="6" formatCode="#,##0">
                  <c:v>1084</c:v>
                </c:pt>
                <c:pt idx="7" formatCode="#,##0">
                  <c:v>1127</c:v>
                </c:pt>
                <c:pt idx="8" formatCode="#,##0">
                  <c:v>2061</c:v>
                </c:pt>
                <c:pt idx="9" formatCode="#,##0">
                  <c:v>2131</c:v>
                </c:pt>
                <c:pt idx="10" formatCode="#,##0">
                  <c:v>2204</c:v>
                </c:pt>
                <c:pt idx="11" formatCode="#,##0">
                  <c:v>2238</c:v>
                </c:pt>
                <c:pt idx="12" formatCode="#,##0">
                  <c:v>2736</c:v>
                </c:pt>
                <c:pt idx="13">
                  <c:v>2736</c:v>
                </c:pt>
                <c:pt idx="15" formatCode="#,##0">
                  <c:v>3021</c:v>
                </c:pt>
                <c:pt idx="16" formatCode="#,##0">
                  <c:v>3029</c:v>
                </c:pt>
                <c:pt idx="17" formatCode="#,##0">
                  <c:v>3600</c:v>
                </c:pt>
                <c:pt idx="18" formatCode="#,##0">
                  <c:v>3703</c:v>
                </c:pt>
                <c:pt idx="19" formatCode="#,##0">
                  <c:v>4146</c:v>
                </c:pt>
                <c:pt idx="20" formatCode="#,##0">
                  <c:v>4944</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Sheet1!$C$2:$C$22</c:f>
              <c:numCache>
                <c:formatCode>General</c:formatCode>
                <c:ptCount val="21"/>
                <c:pt idx="14">
                  <c:v>2947</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Palisades Park</c:v>
                </c:pt>
                <c:pt idx="1">
                  <c:v>Fairview </c:v>
                </c:pt>
                <c:pt idx="2">
                  <c:v>Fort Lee </c:v>
                </c:pt>
                <c:pt idx="3">
                  <c:v>Englewood Cliffs </c:v>
                </c:pt>
                <c:pt idx="4">
                  <c:v>Ridgefield </c:v>
                </c:pt>
                <c:pt idx="5">
                  <c:v>Cliffside Park </c:v>
                </c:pt>
                <c:pt idx="6">
                  <c:v>Edgewater </c:v>
                </c:pt>
                <c:pt idx="7">
                  <c:v>Little Ferry </c:v>
                </c:pt>
                <c:pt idx="8">
                  <c:v>Garfield </c:v>
                </c:pt>
                <c:pt idx="9">
                  <c:v>Wallington </c:v>
                </c:pt>
              </c:strCache>
            </c:strRef>
          </c:cat>
          <c:val>
            <c:numRef>
              <c:f>Sheet1!$B$2:$B$11</c:f>
              <c:numCache>
                <c:formatCode>0.00%</c:formatCode>
                <c:ptCount val="10"/>
                <c:pt idx="0">
                  <c:v>0.63700000000000001</c:v>
                </c:pt>
                <c:pt idx="1">
                  <c:v>0.54500000000000004</c:v>
                </c:pt>
                <c:pt idx="2">
                  <c:v>0.51100000000000001</c:v>
                </c:pt>
                <c:pt idx="3">
                  <c:v>0.47</c:v>
                </c:pt>
                <c:pt idx="4">
                  <c:v>0.46800000000000003</c:v>
                </c:pt>
                <c:pt idx="5">
                  <c:v>0.46500000000000002</c:v>
                </c:pt>
                <c:pt idx="6">
                  <c:v>0.45900000000000002</c:v>
                </c:pt>
                <c:pt idx="7">
                  <c:v>0.438</c:v>
                </c:pt>
                <c:pt idx="8">
                  <c:v>0.43</c:v>
                </c:pt>
                <c:pt idx="9">
                  <c:v>0.43</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Bergen county avg 30.8%</c:v>
                </c:pt>
              </c:strCache>
            </c:strRef>
          </c:tx>
          <c:spPr>
            <a:noFill/>
            <a:ln>
              <a:noFill/>
            </a:ln>
            <a:effectLst/>
          </c:spPr>
          <c:invertIfNegative val="0"/>
          <c:trendline>
            <c:name>Passaic avg 29%</c:name>
            <c:spPr>
              <a:ln w="19050" cap="rnd">
                <a:solidFill>
                  <a:schemeClr val="bg1">
                    <a:lumMod val="50000"/>
                  </a:schemeClr>
                </a:solidFill>
                <a:prstDash val="sysDot"/>
              </a:ln>
              <a:effectLst/>
            </c:spPr>
            <c:trendlineType val="linear"/>
            <c:dispRSqr val="0"/>
            <c:dispEq val="0"/>
          </c:trendline>
          <c:cat>
            <c:strRef>
              <c:f>Sheet1!$A$2:$A$11</c:f>
              <c:strCache>
                <c:ptCount val="10"/>
                <c:pt idx="0">
                  <c:v>Palisades Park</c:v>
                </c:pt>
                <c:pt idx="1">
                  <c:v>Fairview </c:v>
                </c:pt>
                <c:pt idx="2">
                  <c:v>Fort Lee </c:v>
                </c:pt>
                <c:pt idx="3">
                  <c:v>Englewood Cliffs </c:v>
                </c:pt>
                <c:pt idx="4">
                  <c:v>Ridgefield </c:v>
                </c:pt>
                <c:pt idx="5">
                  <c:v>Cliffside Park </c:v>
                </c:pt>
                <c:pt idx="6">
                  <c:v>Edgewater </c:v>
                </c:pt>
                <c:pt idx="7">
                  <c:v>Little Ferry </c:v>
                </c:pt>
                <c:pt idx="8">
                  <c:v>Garfield </c:v>
                </c:pt>
                <c:pt idx="9">
                  <c:v>Wallington </c:v>
                </c:pt>
              </c:strCache>
            </c:strRef>
          </c:cat>
          <c:val>
            <c:numRef>
              <c:f>Sheet1!$C$2:$C$11</c:f>
              <c:numCache>
                <c:formatCode>0%</c:formatCode>
                <c:ptCount val="10"/>
                <c:pt idx="0">
                  <c:v>0.308</c:v>
                </c:pt>
                <c:pt idx="1">
                  <c:v>0.308</c:v>
                </c:pt>
                <c:pt idx="2">
                  <c:v>0.308</c:v>
                </c:pt>
                <c:pt idx="3">
                  <c:v>0.308</c:v>
                </c:pt>
                <c:pt idx="4">
                  <c:v>0.308</c:v>
                </c:pt>
                <c:pt idx="5">
                  <c:v>0.308</c:v>
                </c:pt>
                <c:pt idx="6">
                  <c:v>0.308</c:v>
                </c:pt>
                <c:pt idx="7">
                  <c:v>0.308</c:v>
                </c:pt>
                <c:pt idx="8">
                  <c:v>0.308</c:v>
                </c:pt>
                <c:pt idx="9">
                  <c:v>0.308</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846257381889763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2">
                  <c:v>4.0199999999999996</c:v>
                </c:pt>
                <c:pt idx="3">
                  <c:v>4.1500000000000004</c:v>
                </c:pt>
                <c:pt idx="4">
                  <c:v>4.24</c:v>
                </c:pt>
                <c:pt idx="5">
                  <c:v>4.28</c:v>
                </c:pt>
                <c:pt idx="6">
                  <c:v>4.33</c:v>
                </c:pt>
                <c:pt idx="7">
                  <c:v>4.41</c:v>
                </c:pt>
                <c:pt idx="8">
                  <c:v>4.5199999999999996</c:v>
                </c:pt>
                <c:pt idx="9">
                  <c:v>4.87</c:v>
                </c:pt>
                <c:pt idx="10">
                  <c:v>4.91</c:v>
                </c:pt>
                <c:pt idx="11">
                  <c:v>4.91</c:v>
                </c:pt>
                <c:pt idx="12">
                  <c:v>5.16</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
                  <c:v>3.77</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11/30/2021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11/30/2021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www.cbhcare.com/" TargetMode="External"/><Relationship Id="rId3" Type="http://schemas.openxmlformats.org/officeDocument/2006/relationships/hyperlink" Target="http://www.bergenresourcenet.org/" TargetMode="External"/><Relationship Id="rId7" Type="http://schemas.openxmlformats.org/officeDocument/2006/relationships/hyperlink" Target="https://www.cnanj.org/cna-of-bergen.html"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bergenfamilycenter.org/" TargetMode="External"/><Relationship Id="rId5" Type="http://schemas.openxmlformats.org/officeDocument/2006/relationships/hyperlink" Target="https://www.abcdnj.org/" TargetMode="External"/><Relationship Id="rId4" Type="http://schemas.openxmlformats.org/officeDocument/2006/relationships/hyperlink" Target="https://www.partnershipmch.org/" TargetMode="External"/><Relationship Id="rId9" Type="http://schemas.openxmlformats.org/officeDocument/2006/relationships/hyperlink" Target="https://www.arcbp.co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a:t>
            </a:r>
            <a:r>
              <a:rPr lang="en-US" altLang="zh-TW" dirty="0"/>
              <a:t>11</a:t>
            </a:r>
            <a:r>
              <a:rPr lang="en-US" dirty="0"/>
              <a:t>/30/2021</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Palisades Park and Fairview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fairly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highest in NJ. (Note that total county population size has not been accounted for in this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this county, children between the ages of 12-17 years old is the largest group.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1.12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Teaneck and Hackensack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 This monthly cost of living budget estimates how much income a family is likely to need (across 7 components) to attain a modest yet adequate standard of living.</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2.5</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Teterboro and Fairview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decrease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2.8</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Teterboro and Garfield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slightly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food insecurity rates have remained mostly steady over the two years shown.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2015 and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decrease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high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slightly higher than expected for infant childcare and lower than expected for toddler and pre-K childcare.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increase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AllTransit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7.3</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Bogota and Fairview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by children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81.64% of Bergen County’s population has received at least one dose of the COVID-19 vaccination.</a:t>
            </a:r>
          </a:p>
          <a:p>
            <a:r>
              <a:rPr lang="en-US" dirty="0"/>
              <a:t>•   69.29% of Bergen County’s population has been fully vaccinated against COVID-19.  </a:t>
            </a:r>
          </a:p>
          <a:p>
            <a:pPr marL="171450" indent="-171450">
              <a:buFont typeface="Arial" panose="020B0604020202020204" pitchFamily="34" charset="0"/>
              <a:buChar char="•"/>
            </a:pPr>
            <a:r>
              <a:rPr lang="en-US" dirty="0"/>
              <a:t>Per the CDC, in general, people are considered fully vaccinated against COVID-19 two weeks after their second dose in a two-dose series, such as Pfizer-BioNTech or Moderna vaccines, or two weeks after a single-dose vaccine, such as Johnson &amp; Johnson.</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150896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a:t>
            </a:r>
            <a:r>
              <a:rPr lang="en-US" sz="1200" kern="1200">
                <a:solidFill>
                  <a:schemeClr val="tx1"/>
                </a:solidFill>
                <a:effectLst/>
                <a:latin typeface="+mn-lt"/>
                <a:ea typeface="+mn-ea"/>
                <a:cs typeface="+mn-cs"/>
              </a:rPr>
              <a:t>combined under </a:t>
            </a:r>
            <a:r>
              <a:rPr lang="en-US" sz="1200" kern="1200" dirty="0">
                <a:solidFill>
                  <a:schemeClr val="tx1"/>
                </a:solidFill>
                <a:effectLst/>
                <a:latin typeface="+mn-lt"/>
                <a:ea typeface="+mn-ea"/>
                <a:cs typeface="+mn-cs"/>
              </a:rPr>
              <a:t>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similar to the state's rate, and tends to follow a similar 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slightly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5th highest high school graduation rate of the NJ counties. </a:t>
            </a:r>
          </a:p>
          <a:p>
            <a:pPr marL="171450" indent="-171450">
              <a:buFont typeface="Arial" panose="020B0604020202020204" pitchFamily="34" charset="0"/>
              <a:buChar char="•"/>
            </a:pPr>
            <a:r>
              <a:rPr lang="en-US" dirty="0"/>
              <a:t>In this county, the high school graduation rate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7th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increase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 and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except for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$15K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10 counties experienced an increase in the percentage of suspected opioid deaths (positive percentages), while the remaining 11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14.89% change indicates an increase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increase.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this county, most treatment center admissions were due to heroin usage.</a:t>
            </a:r>
          </a:p>
          <a:p>
            <a:endParaRPr lang="en-US" dirty="0"/>
          </a:p>
          <a:p>
            <a:r>
              <a:rPr lang="en-US" dirty="0"/>
              <a:t>Note: Data in chart is in terms of county residents not treatment sites. </a:t>
            </a:r>
          </a:p>
          <a:p>
            <a:endParaRPr lang="en-US" dirty="0"/>
          </a:p>
          <a:p>
            <a:r>
              <a:rPr lang="en-US" dirty="0"/>
              <a:t>This statewide Substance Abuse Overview provides statistics on substance abuse treatment in New Jersey for calendar year 2020. In 2020, there were 82,254 treatment admissions and 83,994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July 2021 NJSAMS download data. </a:t>
            </a:r>
          </a:p>
          <a:p>
            <a:endParaRPr lang="en-US" dirty="0"/>
          </a:p>
          <a:p>
            <a:r>
              <a:rPr lang="en-US" dirty="0"/>
              <a:t>Note: Municipality data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residential services, outpatient, and partial care, followed by community support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decrease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frequency of reported symptoms of mental health distress were not available for most races/ethnicities.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middling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reported diagnosed depression rates were not available for most races/ethnicities.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Diagnosed depression was reported by Women at a higher rate as compared to Men. </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and Asian residents, and lower proportions of Black/African American, American Indian/Alaska Native, and “Other” minority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10th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4th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3rd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the point in time of December 31, 2020, this county had the 8th lowest number of children served by CP&amp;P of NJ counties. (Note that county population size has not been accounted for in this indicator).</a:t>
            </a:r>
          </a:p>
          <a:p>
            <a:r>
              <a:rPr lang="en-US" sz="1200" kern="1200" dirty="0">
                <a:solidFill>
                  <a:schemeClr val="tx1"/>
                </a:solidFill>
                <a:effectLst/>
                <a:latin typeface="+mn-lt"/>
                <a:ea typeface="+mn-ea"/>
                <a:cs typeface="+mn-cs"/>
              </a:rPr>
              <a:t>•The number of children served (from workbook and the data table behind graph 14.1):</a:t>
            </a:r>
          </a:p>
          <a:p>
            <a:r>
              <a:rPr lang="en-US" sz="1200" kern="1200" dirty="0">
                <a:solidFill>
                  <a:schemeClr val="tx1"/>
                </a:solidFill>
                <a:effectLst/>
                <a:latin typeface="+mn-lt"/>
                <a:ea typeface="+mn-ea"/>
                <a:cs typeface="+mn-cs"/>
              </a:rPr>
              <a:t>	In-home:  1036</a:t>
            </a:r>
          </a:p>
          <a:p>
            <a:r>
              <a:rPr lang="en-US" sz="1200" kern="1200" dirty="0">
                <a:solidFill>
                  <a:schemeClr val="tx1"/>
                </a:solidFill>
                <a:effectLst/>
                <a:latin typeface="+mn-lt"/>
                <a:ea typeface="+mn-ea"/>
                <a:cs typeface="+mn-cs"/>
              </a:rPr>
              <a:t>	Out-of-home placement: 108</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NJ, the numbers of children served: </a:t>
            </a:r>
          </a:p>
          <a:p>
            <a:r>
              <a:rPr lang="en-US" sz="1200" kern="1200" dirty="0">
                <a:solidFill>
                  <a:schemeClr val="tx1"/>
                </a:solidFill>
                <a:effectLst/>
                <a:latin typeface="+mn-lt"/>
                <a:ea typeface="+mn-ea"/>
                <a:cs typeface="+mn-cs"/>
              </a:rPr>
              <a:t>27,332 (in-home); 3,717 (out-of-home placement); 31,049 (total)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 As this data is from a single point-in-time (last day of the 2020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2020 as compared to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7th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8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sz="1800"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http://www.bergenresourcenet.org/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https://www.partnershipmch.org/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https://www.abcdnj.org/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https://bergenfamilycenter.org/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https://www.cnanj.org/cna-of-bergen.html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https://www.cbhcare.com/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https://www.arcbp.com/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5113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Hispanic/Latino, and Asian residents has increased slightly while the proportion of Black/African American and American Indian/Alaska Native residents has remained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rate (per 1,000 households) of same sex couples in this county is the 2</a:t>
            </a:r>
            <a:r>
              <a:rPr lang="en-US" baseline="30000" dirty="0"/>
              <a:t>nd</a:t>
            </a:r>
            <a:r>
              <a:rPr lang="en-US" dirty="0"/>
              <a:t> lowest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9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Black/White residential segregation index in this county tended to decrease over time.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fairly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Bergen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78F86443-4219-40C3-BC5C-FC34D26B7730}"/>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pic>
        <p:nvPicPr>
          <p:cNvPr id="8" name="Picture 2">
            <a:extLst>
              <a:ext uri="{FF2B5EF4-FFF2-40B4-BE49-F238E27FC236}">
                <a16:creationId xmlns:a16="http://schemas.microsoft.com/office/drawing/2014/main" id="{440035C6-10F0-4947-B6CC-50C30024418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76833"/>
            <a:ext cx="477168" cy="90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11" name="TextBox 14">
            <a:extLst>
              <a:ext uri="{FF2B5EF4-FFF2-40B4-BE49-F238E27FC236}">
                <a16:creationId xmlns:a16="http://schemas.microsoft.com/office/drawing/2014/main" id="{46D1B6BC-ADF0-4CEB-9CDA-690CCE18098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pic>
        <p:nvPicPr>
          <p:cNvPr id="12" name="Picture 2">
            <a:extLst>
              <a:ext uri="{FF2B5EF4-FFF2-40B4-BE49-F238E27FC236}">
                <a16:creationId xmlns:a16="http://schemas.microsoft.com/office/drawing/2014/main" id="{87701FC1-D06F-41FA-99E0-C48101F02F6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76833"/>
            <a:ext cx="477168" cy="90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9" name="Picture 2">
            <a:extLst>
              <a:ext uri="{FF2B5EF4-FFF2-40B4-BE49-F238E27FC236}">
                <a16:creationId xmlns:a16="http://schemas.microsoft.com/office/drawing/2014/main" id="{5E8BB4A2-8D30-4BF7-98F3-76CCF3421AB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 y="914400"/>
            <a:ext cx="838200" cy="1586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10" name="Picture 2">
            <a:extLst>
              <a:ext uri="{FF2B5EF4-FFF2-40B4-BE49-F238E27FC236}">
                <a16:creationId xmlns:a16="http://schemas.microsoft.com/office/drawing/2014/main" id="{FC37003F-3DC7-4D82-9626-FE5989B0BF7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29500" y="4400483"/>
            <a:ext cx="838200" cy="1586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8" name="Picture 2">
            <a:extLst>
              <a:ext uri="{FF2B5EF4-FFF2-40B4-BE49-F238E27FC236}">
                <a16:creationId xmlns:a16="http://schemas.microsoft.com/office/drawing/2014/main" id="{D9EE60DA-E21D-4C05-BB68-7DBDD50476D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32050" y="438083"/>
            <a:ext cx="838200" cy="1586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8" name="Picture 2">
            <a:extLst>
              <a:ext uri="{FF2B5EF4-FFF2-40B4-BE49-F238E27FC236}">
                <a16:creationId xmlns:a16="http://schemas.microsoft.com/office/drawing/2014/main" id="{E5983300-E9D6-4F21-93DF-DFC7A0CA797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32050" y="438083"/>
            <a:ext cx="838200" cy="1586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2">
            <a:extLst>
              <a:ext uri="{FF2B5EF4-FFF2-40B4-BE49-F238E27FC236}">
                <a16:creationId xmlns:a16="http://schemas.microsoft.com/office/drawing/2014/main" id="{9818EF5E-AF77-4A3D-896C-35818A62035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44080" y="2640073"/>
            <a:ext cx="838200" cy="1586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2">
            <a:extLst>
              <a:ext uri="{FF2B5EF4-FFF2-40B4-BE49-F238E27FC236}">
                <a16:creationId xmlns:a16="http://schemas.microsoft.com/office/drawing/2014/main" id="{D1C6DBEE-4FDE-444C-92BE-3F81F6B25D4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9379" y="514283"/>
            <a:ext cx="838200" cy="1586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2">
            <a:extLst>
              <a:ext uri="{FF2B5EF4-FFF2-40B4-BE49-F238E27FC236}">
                <a16:creationId xmlns:a16="http://schemas.microsoft.com/office/drawing/2014/main" id="{C8486FBB-DCA3-4DC5-9EC4-38EA90E7F959}"/>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96348" y="343692"/>
            <a:ext cx="808816" cy="153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2">
            <a:extLst>
              <a:ext uri="{FF2B5EF4-FFF2-40B4-BE49-F238E27FC236}">
                <a16:creationId xmlns:a16="http://schemas.microsoft.com/office/drawing/2014/main" id="{00F69592-BA81-4414-BCA7-446A9AF880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34114" y="4885495"/>
            <a:ext cx="808816" cy="153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9" name="Picture 2">
            <a:extLst>
              <a:ext uri="{FF2B5EF4-FFF2-40B4-BE49-F238E27FC236}">
                <a16:creationId xmlns:a16="http://schemas.microsoft.com/office/drawing/2014/main" id="{F83F8ADE-3936-48CE-80A9-76F04716FC4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76833"/>
            <a:ext cx="477168" cy="90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2">
            <a:extLst>
              <a:ext uri="{FF2B5EF4-FFF2-40B4-BE49-F238E27FC236}">
                <a16:creationId xmlns:a16="http://schemas.microsoft.com/office/drawing/2014/main" id="{94AAC0CB-8C6C-4823-83BD-8C8907017DA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0341" y="4831377"/>
            <a:ext cx="808816" cy="153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3" name="Picture 2">
            <a:extLst>
              <a:ext uri="{FF2B5EF4-FFF2-40B4-BE49-F238E27FC236}">
                <a16:creationId xmlns:a16="http://schemas.microsoft.com/office/drawing/2014/main" id="{4E9EC5BA-A7A3-42E0-B16D-608590FBF028}"/>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838937" y="334380"/>
            <a:ext cx="808816" cy="153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2">
            <a:extLst>
              <a:ext uri="{FF2B5EF4-FFF2-40B4-BE49-F238E27FC236}">
                <a16:creationId xmlns:a16="http://schemas.microsoft.com/office/drawing/2014/main" id="{068B0AF0-C316-4693-9D6F-70D318D7B7F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50095" y="280408"/>
            <a:ext cx="808816" cy="153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1" name="Picture 2">
            <a:extLst>
              <a:ext uri="{FF2B5EF4-FFF2-40B4-BE49-F238E27FC236}">
                <a16:creationId xmlns:a16="http://schemas.microsoft.com/office/drawing/2014/main" id="{3AFC147B-9DE3-436B-8F5A-CACB3EC1FED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22310" y="381114"/>
            <a:ext cx="808816" cy="153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2" name="Picture 2">
            <a:extLst>
              <a:ext uri="{FF2B5EF4-FFF2-40B4-BE49-F238E27FC236}">
                <a16:creationId xmlns:a16="http://schemas.microsoft.com/office/drawing/2014/main" id="{FECFF6BF-6C0C-4DC5-ABE3-D5DD48967AD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87487" y="789009"/>
            <a:ext cx="808816" cy="153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4" name="Picture 2">
            <a:extLst>
              <a:ext uri="{FF2B5EF4-FFF2-40B4-BE49-F238E27FC236}">
                <a16:creationId xmlns:a16="http://schemas.microsoft.com/office/drawing/2014/main" id="{EFECDEDD-68A3-4C24-BEFD-F98CD8DCD59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36306" y="487687"/>
            <a:ext cx="808816" cy="153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2">
            <a:extLst>
              <a:ext uri="{FF2B5EF4-FFF2-40B4-BE49-F238E27FC236}">
                <a16:creationId xmlns:a16="http://schemas.microsoft.com/office/drawing/2014/main" id="{B1E672D1-A377-4898-B3AE-7B92222947B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68117" y="291526"/>
            <a:ext cx="808816" cy="153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2">
            <a:extLst>
              <a:ext uri="{FF2B5EF4-FFF2-40B4-BE49-F238E27FC236}">
                <a16:creationId xmlns:a16="http://schemas.microsoft.com/office/drawing/2014/main" id="{607834C7-11A1-44D6-B976-FD0B50CDA77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34250" y="364604"/>
            <a:ext cx="808816" cy="153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0" name="Picture 2">
            <a:extLst>
              <a:ext uri="{FF2B5EF4-FFF2-40B4-BE49-F238E27FC236}">
                <a16:creationId xmlns:a16="http://schemas.microsoft.com/office/drawing/2014/main" id="{C3F6F3B8-48CC-4777-8507-3C3318F67C7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18796" y="270602"/>
            <a:ext cx="808816" cy="153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9" name="Picture 2">
            <a:extLst>
              <a:ext uri="{FF2B5EF4-FFF2-40B4-BE49-F238E27FC236}">
                <a16:creationId xmlns:a16="http://schemas.microsoft.com/office/drawing/2014/main" id="{C1CA7FCA-91A8-4524-875B-66F40AB373A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7327" y="915945"/>
            <a:ext cx="808816" cy="153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278642"/>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Median monthly childcare cost </a:t>
            </a:r>
            <a:r>
              <a:rPr lang="en-US" sz="1400" b="1" dirty="0">
                <a:ea typeface="+mn-lt"/>
                <a:cs typeface="+mn-lt"/>
              </a:rPr>
              <a:t>($) </a:t>
            </a:r>
            <a:r>
              <a:rPr lang="en-US" sz="1400" b="1" dirty="0"/>
              <a:t>of center-based care by age of child </a:t>
            </a:r>
            <a:endParaRPr lang="en-US" sz="1400" dirty="0"/>
          </a:p>
          <a:p>
            <a:pPr lvl="1"/>
            <a:r>
              <a:rPr lang="en-US" sz="1400" dirty="0"/>
              <a:t>5.2: </a:t>
            </a:r>
            <a:r>
              <a:rPr lang="en-US" sz="1400" b="1" dirty="0">
                <a:ea typeface="+mn-lt"/>
                <a:cs typeface="+mn-lt"/>
              </a:rPr>
              <a:t>Median monthly childcare cost ($) compared with average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FB95475C-1C63-466E-8DCF-E124798FC7D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A31D5596-6F22-4BD6-B357-2E319054A4F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76833"/>
            <a:ext cx="477168" cy="90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a:t>AllTransit™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unemployment rate from Sept 2020-Aug</a:t>
            </a:r>
            <a:r>
              <a:rPr lang="en-US" sz="1200" b="1" baseline="0" dirty="0"/>
              <a:t> 2021</a:t>
            </a:r>
            <a:r>
              <a:rPr lang="en-US" sz="1200" b="1" dirty="0"/>
              <a:t>: state and county comparison (unadjusted)</a:t>
            </a:r>
          </a:p>
          <a:p>
            <a:pPr lvl="1"/>
            <a:r>
              <a:rPr lang="en-US" sz="1200" dirty="0"/>
              <a:t>8.2: </a:t>
            </a:r>
            <a:r>
              <a:rPr lang="en-US" sz="1200" b="1" dirty="0"/>
              <a:t>Median unemployment rates,</a:t>
            </a:r>
            <a:r>
              <a:rPr lang="en-US" sz="1200" b="1" baseline="0" dirty="0"/>
              <a:t> Sept 2020-Aug 2021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graduation rates (by county)</a:t>
            </a:r>
          </a:p>
          <a:p>
            <a:pPr lvl="1"/>
            <a:r>
              <a:rPr lang="en-US" sz="1200" dirty="0">
                <a:cs typeface="Calibri"/>
              </a:rPr>
              <a:t>8.6: </a:t>
            </a:r>
            <a:r>
              <a:rPr lang="en-US" sz="1200" b="1" dirty="0">
                <a:cs typeface="Calibri"/>
              </a:rPr>
              <a:t>High school graduation rates, over time, in county</a:t>
            </a:r>
            <a:endParaRPr lang="en-US" sz="1400" b="1" dirty="0">
              <a:solidFill>
                <a:srgbClr val="C00000"/>
              </a:solidFill>
            </a:endParaRPr>
          </a:p>
          <a:p>
            <a:pPr lvl="1"/>
            <a:r>
              <a:rPr lang="en-US" sz="1400" b="1" dirty="0">
                <a:solidFill>
                  <a:srgbClr val="C00000"/>
                </a:solidFill>
              </a:rPr>
              <a:t>Broadband Access</a:t>
            </a:r>
            <a:endParaRPr lang="en-US" sz="1400" b="1" dirty="0">
              <a:cs typeface="Calibri"/>
            </a:endParaRPr>
          </a:p>
          <a:p>
            <a:pPr lvl="1"/>
            <a:r>
              <a:rPr lang="en-US" sz="1200" dirty="0">
                <a:cs typeface="Calibri"/>
              </a:rPr>
              <a:t>8.7: </a:t>
            </a:r>
            <a:r>
              <a:rPr lang="en-US" sz="1200" b="1" dirty="0">
                <a:cs typeface="Calibri"/>
              </a:rPr>
              <a:t>Percentage of households with broadband access (by county)</a:t>
            </a:r>
          </a:p>
          <a:p>
            <a:pPr lvl="1"/>
            <a:r>
              <a:rPr lang="en-US" sz="1200" dirty="0">
                <a:cs typeface="Calibri"/>
              </a:rPr>
              <a:t>8.8: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10" name="TextBox 14">
            <a:extLst>
              <a:ext uri="{FF2B5EF4-FFF2-40B4-BE49-F238E27FC236}">
                <a16:creationId xmlns:a16="http://schemas.microsoft.com/office/drawing/2014/main" id="{910860B3-6551-4820-B7A0-08A057E96BA2}"/>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AD6C9D08-AFFE-4B10-988C-4AE16A1642C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76833"/>
            <a:ext cx="477168" cy="90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0D5EF7B4-0CFB-49C2-BC4F-8067F7B21DC9}"/>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7A99ED8F-B03E-4337-AA60-ED471A663AF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76833"/>
            <a:ext cx="477168" cy="90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9" name="TextBox 14">
            <a:extLst>
              <a:ext uri="{FF2B5EF4-FFF2-40B4-BE49-F238E27FC236}">
                <a16:creationId xmlns:a16="http://schemas.microsoft.com/office/drawing/2014/main" id="{B7165478-1A35-4072-BA99-73C39ECDD53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B9E9B9D6-A767-4C24-92C3-854921BE8A2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76833"/>
            <a:ext cx="477168" cy="90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14">
            <a:extLst>
              <a:ext uri="{FF2B5EF4-FFF2-40B4-BE49-F238E27FC236}">
                <a16:creationId xmlns:a16="http://schemas.microsoft.com/office/drawing/2014/main" id="{1F9BC7D0-B06C-4B2B-BD87-3A65C8581369}"/>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pic>
        <p:nvPicPr>
          <p:cNvPr id="10" name="Picture 2">
            <a:extLst>
              <a:ext uri="{FF2B5EF4-FFF2-40B4-BE49-F238E27FC236}">
                <a16:creationId xmlns:a16="http://schemas.microsoft.com/office/drawing/2014/main" id="{68AD8883-3F1C-4AE9-979E-FD179EB1311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76833"/>
            <a:ext cx="477168" cy="90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14">
            <a:extLst>
              <a:ext uri="{FF2B5EF4-FFF2-40B4-BE49-F238E27FC236}">
                <a16:creationId xmlns:a16="http://schemas.microsoft.com/office/drawing/2014/main" id="{83B7E920-70C8-4407-9772-143DD6A1FC0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pic>
        <p:nvPicPr>
          <p:cNvPr id="9" name="Picture 2">
            <a:extLst>
              <a:ext uri="{FF2B5EF4-FFF2-40B4-BE49-F238E27FC236}">
                <a16:creationId xmlns:a16="http://schemas.microsoft.com/office/drawing/2014/main" id="{EDF9DEE1-55DC-4A7C-AEDA-8E16A5DF16F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76833"/>
            <a:ext cx="477168" cy="90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BC4DC98E-0133-416C-A7CD-B9F2DF5C5DEB}"/>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pic>
        <p:nvPicPr>
          <p:cNvPr id="8" name="Picture 2">
            <a:extLst>
              <a:ext uri="{FF2B5EF4-FFF2-40B4-BE49-F238E27FC236}">
                <a16:creationId xmlns:a16="http://schemas.microsoft.com/office/drawing/2014/main" id="{CA14B7BB-3A61-48FF-982C-D3EB8CC58B5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76833"/>
            <a:ext cx="477168" cy="90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18.xml"/><Relationship Id="rId7" Type="http://schemas.openxmlformats.org/officeDocument/2006/relationships/image" Target="../media/image22.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chart" Target="../charts/chart6.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notesSlide" Target="../notesSlides/notesSlide8.xml"/><Relationship Id="rId5" Type="http://schemas.openxmlformats.org/officeDocument/2006/relationships/tags" Target="../tags/tag35.xml"/><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chart" Target="../charts/chart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chart" Target="../charts/char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9.xml"/><Relationship Id="rId5" Type="http://schemas.openxmlformats.org/officeDocument/2006/relationships/tags" Target="../tags/tag44.xml"/><Relationship Id="rId10" Type="http://schemas.openxmlformats.org/officeDocument/2006/relationships/slideLayout" Target="../slideLayouts/slideLayout9.xml"/><Relationship Id="rId4" Type="http://schemas.openxmlformats.org/officeDocument/2006/relationships/tags" Target="../tags/tag43.xml"/><Relationship Id="rId9" Type="http://schemas.openxmlformats.org/officeDocument/2006/relationships/tags" Target="../tags/tag4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chart" Target="../charts/chart10.xml"/><Relationship Id="rId5" Type="http://schemas.openxmlformats.org/officeDocument/2006/relationships/tags" Target="../tags/tag59.xml"/><Relationship Id="rId10" Type="http://schemas.openxmlformats.org/officeDocument/2006/relationships/notesSlide" Target="../notesSlides/notesSlide11.xml"/><Relationship Id="rId4" Type="http://schemas.openxmlformats.org/officeDocument/2006/relationships/tags" Target="../tags/tag5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3.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12.xml"/><Relationship Id="rId5" Type="http://schemas.openxmlformats.org/officeDocument/2006/relationships/tags" Target="../tags/tag67.xml"/><Relationship Id="rId10"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4.xml"/><Relationship Id="rId7"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chart" Target="../charts/chart16.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chart" Target="../charts/chart15.xml"/><Relationship Id="rId5" Type="http://schemas.openxmlformats.org/officeDocument/2006/relationships/tags" Target="../tags/tag82.xml"/><Relationship Id="rId10" Type="http://schemas.openxmlformats.org/officeDocument/2006/relationships/notesSlide" Target="../notesSlides/notesSlide14.xml"/><Relationship Id="rId4" Type="http://schemas.openxmlformats.org/officeDocument/2006/relationships/tags" Target="../tags/tag81.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17.xm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5.xml"/><Relationship Id="rId7" Type="http://schemas.openxmlformats.org/officeDocument/2006/relationships/slideLayout" Target="../slideLayouts/slideLayout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chart" Target="../charts/chart20.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chart" Target="../charts/chart1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7.xml"/><Relationship Id="rId5" Type="http://schemas.openxmlformats.org/officeDocument/2006/relationships/tags" Target="../tags/tag103.xml"/><Relationship Id="rId10" Type="http://schemas.openxmlformats.org/officeDocument/2006/relationships/slideLayout" Target="../slideLayouts/slideLayout9.xml"/><Relationship Id="rId4" Type="http://schemas.openxmlformats.org/officeDocument/2006/relationships/tags" Target="../tags/tag102.xml"/><Relationship Id="rId9" Type="http://schemas.openxmlformats.org/officeDocument/2006/relationships/tags" Target="../tags/tag10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3.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chart" Target="../charts/chart2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9.xml"/><Relationship Id="rId5" Type="http://schemas.openxmlformats.org/officeDocument/2006/relationships/tags" Target="../tags/tag118.xml"/><Relationship Id="rId10" Type="http://schemas.openxmlformats.org/officeDocument/2006/relationships/slideLayout" Target="../slideLayouts/slideLayout9.xml"/><Relationship Id="rId4" Type="http://schemas.openxmlformats.org/officeDocument/2006/relationships/tags" Target="../tags/tag117.xml"/><Relationship Id="rId9"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5.xml"/><Relationship Id="rId7" Type="http://schemas.openxmlformats.org/officeDocument/2006/relationships/slideLayout" Target="../slideLayouts/slideLayout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1.xml"/><Relationship Id="rId7" Type="http://schemas.openxmlformats.org/officeDocument/2006/relationships/notesSlide" Target="../notesSlides/notesSlide2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9.xml"/><Relationship Id="rId5" Type="http://schemas.openxmlformats.org/officeDocument/2006/relationships/tags" Target="../tags/tag133.xml"/><Relationship Id="rId4" Type="http://schemas.openxmlformats.org/officeDocument/2006/relationships/tags" Target="../tags/tag132.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6.xml"/><Relationship Id="rId7" Type="http://schemas.openxmlformats.org/officeDocument/2006/relationships/notesSlide" Target="../notesSlides/notesSlide2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9.xml"/><Relationship Id="rId5" Type="http://schemas.openxmlformats.org/officeDocument/2006/relationships/tags" Target="../tags/tag138.xml"/><Relationship Id="rId4"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chart" Target="../charts/chart2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chart" Target="../charts/chart27.xml"/><Relationship Id="rId5" Type="http://schemas.openxmlformats.org/officeDocument/2006/relationships/tags" Target="../tags/tag143.xml"/><Relationship Id="rId10" Type="http://schemas.openxmlformats.org/officeDocument/2006/relationships/notesSlide" Target="../notesSlides/notesSlide23.xml"/><Relationship Id="rId4" Type="http://schemas.openxmlformats.org/officeDocument/2006/relationships/tags" Target="../tags/tag142.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2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9.xml"/><Relationship Id="rId2" Type="http://schemas.openxmlformats.org/officeDocument/2006/relationships/tags" Target="../tags/tag148.xml"/><Relationship Id="rId16" Type="http://schemas.openxmlformats.org/officeDocument/2006/relationships/chart" Target="../charts/chart31.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chart" Target="../charts/chart30.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9.xml"/><Relationship Id="rId5" Type="http://schemas.openxmlformats.org/officeDocument/2006/relationships/tags" Target="../tags/tag162.xml"/><Relationship Id="rId4" Type="http://schemas.openxmlformats.org/officeDocument/2006/relationships/tags" Target="../tags/tag161.xml"/></Relationships>
</file>

<file path=ppt/slides/_rels/slide3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chart" Target="../charts/chart3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chart" Target="../charts/chart35.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chart" Target="../charts/chart3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notesSlide" Target="../notesSlides/notesSlide27.xml"/><Relationship Id="rId5" Type="http://schemas.openxmlformats.org/officeDocument/2006/relationships/tags" Target="../tags/tag171.xml"/><Relationship Id="rId10" Type="http://schemas.openxmlformats.org/officeDocument/2006/relationships/slideLayout" Target="../slideLayouts/slideLayout9.xml"/><Relationship Id="rId4" Type="http://schemas.openxmlformats.org/officeDocument/2006/relationships/tags" Target="../tags/tag170.xml"/><Relationship Id="rId9" Type="http://schemas.openxmlformats.org/officeDocument/2006/relationships/tags" Target="../tags/tag17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9.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chart" Target="../charts/chart39.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3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notesSlide" Target="../notesSlides/notesSlide30.xml"/><Relationship Id="rId5" Type="http://schemas.openxmlformats.org/officeDocument/2006/relationships/tags" Target="../tags/tag190.xml"/><Relationship Id="rId10" Type="http://schemas.openxmlformats.org/officeDocument/2006/relationships/slideLayout" Target="../slideLayouts/slideLayout9.xml"/><Relationship Id="rId4" Type="http://schemas.openxmlformats.org/officeDocument/2006/relationships/tags" Target="../tags/tag189.xml"/><Relationship Id="rId9"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7.xml"/><Relationship Id="rId7" Type="http://schemas.openxmlformats.org/officeDocument/2006/relationships/slideLayout" Target="../slideLayouts/slideLayout9.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3.xml"/><Relationship Id="rId7"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09.xml"/><Relationship Id="rId7" Type="http://schemas.openxmlformats.org/officeDocument/2006/relationships/notesSlide" Target="../notesSlides/notesSlide3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9.xml"/><Relationship Id="rId5" Type="http://schemas.openxmlformats.org/officeDocument/2006/relationships/tags" Target="../tags/tag211.xml"/><Relationship Id="rId4" Type="http://schemas.openxmlformats.org/officeDocument/2006/relationships/tags" Target="../tags/tag2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4.xml"/><Relationship Id="rId7" Type="http://schemas.openxmlformats.org/officeDocument/2006/relationships/slideLayout" Target="../slideLayouts/slideLayout9.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0.xml"/><Relationship Id="rId7" Type="http://schemas.openxmlformats.org/officeDocument/2006/relationships/slideLayout" Target="../slideLayouts/slideLayout9.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6.xml"/><Relationship Id="rId7"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2.xml"/><Relationship Id="rId7" Type="http://schemas.openxmlformats.org/officeDocument/2006/relationships/slideLayout" Target="../slideLayouts/slideLayout9.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8.xml"/><Relationship Id="rId7" Type="http://schemas.openxmlformats.org/officeDocument/2006/relationships/slideLayout" Target="../slideLayouts/slideLayout9.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chart" Target="../charts/chart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chart" Target="../charts/chart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39.xml"/><Relationship Id="rId5" Type="http://schemas.openxmlformats.org/officeDocument/2006/relationships/tags" Target="../tags/tag246.xml"/><Relationship Id="rId10" Type="http://schemas.openxmlformats.org/officeDocument/2006/relationships/slideLayout" Target="../slideLayouts/slideLayout9.xml"/><Relationship Id="rId4" Type="http://schemas.openxmlformats.org/officeDocument/2006/relationships/tags" Target="../tags/tag245.xml"/><Relationship Id="rId9" Type="http://schemas.openxmlformats.org/officeDocument/2006/relationships/tags" Target="../tags/tag250.xml"/></Relationships>
</file>

<file path=ppt/slides/_rels/slide5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chart" Target="../charts/chart51.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chart" Target="../charts/chart50.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40.xml"/><Relationship Id="rId5" Type="http://schemas.openxmlformats.org/officeDocument/2006/relationships/tags" Target="../tags/tag255.xml"/><Relationship Id="rId10" Type="http://schemas.openxmlformats.org/officeDocument/2006/relationships/slideLayout" Target="../slideLayouts/slideLayout9.xml"/><Relationship Id="rId4" Type="http://schemas.openxmlformats.org/officeDocument/2006/relationships/tags" Target="../tags/tag254.xml"/><Relationship Id="rId9" Type="http://schemas.openxmlformats.org/officeDocument/2006/relationships/tags" Target="../tags/tag25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chart" Target="../charts/chart52.xml"/><Relationship Id="rId5" Type="http://schemas.openxmlformats.org/officeDocument/2006/relationships/tags" Target="../tags/tag264.xml"/><Relationship Id="rId10" Type="http://schemas.openxmlformats.org/officeDocument/2006/relationships/notesSlide" Target="../notesSlides/notesSlide41.xml"/><Relationship Id="rId4" Type="http://schemas.openxmlformats.org/officeDocument/2006/relationships/tags" Target="../tags/tag263.xml"/><Relationship Id="rId9"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0.xml"/><Relationship Id="rId7" Type="http://schemas.openxmlformats.org/officeDocument/2006/relationships/slideLayout" Target="../slideLayouts/slideLayout9.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chart" Target="../charts/chart5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chart" Target="../charts/chart55.xml"/><Relationship Id="rId5" Type="http://schemas.openxmlformats.org/officeDocument/2006/relationships/tags" Target="../tags/tag278.xml"/><Relationship Id="rId10" Type="http://schemas.openxmlformats.org/officeDocument/2006/relationships/notesSlide" Target="../notesSlides/notesSlide43.xml"/><Relationship Id="rId4" Type="http://schemas.openxmlformats.org/officeDocument/2006/relationships/tags" Target="../tags/tag277.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chart" Target="../charts/chart58.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chart" Target="../charts/chart5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44.xml"/><Relationship Id="rId5" Type="http://schemas.openxmlformats.org/officeDocument/2006/relationships/tags" Target="../tags/tag286.xml"/><Relationship Id="rId10" Type="http://schemas.openxmlformats.org/officeDocument/2006/relationships/slideLayout" Target="../slideLayouts/slideLayout9.xml"/><Relationship Id="rId4" Type="http://schemas.openxmlformats.org/officeDocument/2006/relationships/tags" Target="../tags/tag285.xml"/><Relationship Id="rId9" Type="http://schemas.openxmlformats.org/officeDocument/2006/relationships/tags" Target="../tags/tag290.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3.xml"/><Relationship Id="rId7" Type="http://schemas.openxmlformats.org/officeDocument/2006/relationships/slideLayout" Target="../slideLayouts/slideLayout9.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chart" Target="../charts/chart61.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chart" Target="../charts/chart60.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notesSlide" Target="../notesSlides/notesSlide46.xml"/><Relationship Id="rId5" Type="http://schemas.openxmlformats.org/officeDocument/2006/relationships/tags" Target="../tags/tag301.xml"/><Relationship Id="rId10" Type="http://schemas.openxmlformats.org/officeDocument/2006/relationships/slideLayout" Target="../slideLayouts/slideLayout9.xml"/><Relationship Id="rId4" Type="http://schemas.openxmlformats.org/officeDocument/2006/relationships/tags" Target="../tags/tag300.xml"/><Relationship Id="rId9" Type="http://schemas.openxmlformats.org/officeDocument/2006/relationships/tags" Target="../tags/tag30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8.xml"/><Relationship Id="rId7" Type="http://schemas.openxmlformats.org/officeDocument/2006/relationships/notesSlide" Target="../notesSlides/notesSlide4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10.xml"/><Relationship Id="rId5" Type="http://schemas.openxmlformats.org/officeDocument/2006/relationships/tags" Target="../tags/tag310.xml"/><Relationship Id="rId4" Type="http://schemas.openxmlformats.org/officeDocument/2006/relationships/tags" Target="../tags/tag309.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3.xml"/><Relationship Id="rId7" Type="http://schemas.openxmlformats.org/officeDocument/2006/relationships/notesSlide" Target="../notesSlides/notesSlide48.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0.xml"/><Relationship Id="rId5" Type="http://schemas.openxmlformats.org/officeDocument/2006/relationships/tags" Target="../tags/tag315.xml"/><Relationship Id="rId4" Type="http://schemas.openxmlformats.org/officeDocument/2006/relationships/tags" Target="../tags/tag314.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8.xml"/><Relationship Id="rId7" Type="http://schemas.openxmlformats.org/officeDocument/2006/relationships/notesSlide" Target="../notesSlides/notesSlide49.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10.xml"/><Relationship Id="rId5" Type="http://schemas.openxmlformats.org/officeDocument/2006/relationships/tags" Target="../tags/tag320.xml"/><Relationship Id="rId4" Type="http://schemas.openxmlformats.org/officeDocument/2006/relationships/tags" Target="../tags/tag319.xml"/></Relationships>
</file>

<file path=ppt/slides/_rels/slide64.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3.xml"/><Relationship Id="rId7" Type="http://schemas.openxmlformats.org/officeDocument/2006/relationships/notesSlide" Target="../notesSlides/notesSlide5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9.xml"/><Relationship Id="rId5" Type="http://schemas.openxmlformats.org/officeDocument/2006/relationships/tags" Target="../tags/tag325.xml"/><Relationship Id="rId4" Type="http://schemas.openxmlformats.org/officeDocument/2006/relationships/tags" Target="../tags/tag324.xml"/></Relationships>
</file>

<file path=ppt/slides/_rels/slide6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chart" Target="../charts/chart66.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51.xml"/><Relationship Id="rId5" Type="http://schemas.openxmlformats.org/officeDocument/2006/relationships/slideLayout" Target="../slideLayouts/slideLayout9.xml"/><Relationship Id="rId4" Type="http://schemas.openxmlformats.org/officeDocument/2006/relationships/tags" Target="../tags/tag3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10.xml"/><Relationship Id="rId5" Type="http://schemas.openxmlformats.org/officeDocument/2006/relationships/tags" Target="../tags/tag334.xml"/><Relationship Id="rId4" Type="http://schemas.openxmlformats.org/officeDocument/2006/relationships/tags" Target="../tags/tag333.xml"/></Relationships>
</file>

<file path=ppt/slides/_rels/slide6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chart" Target="../charts/chart69.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chart" Target="../charts/chart68.xml"/><Relationship Id="rId5" Type="http://schemas.openxmlformats.org/officeDocument/2006/relationships/tags" Target="../tags/tag339.xml"/><Relationship Id="rId10" Type="http://schemas.openxmlformats.org/officeDocument/2006/relationships/notesSlide" Target="../notesSlides/notesSlide53.xml"/><Relationship Id="rId4" Type="http://schemas.openxmlformats.org/officeDocument/2006/relationships/tags" Target="../tags/tag338.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chart" Target="../charts/chart70.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9.xml"/><Relationship Id="rId7" Type="http://schemas.openxmlformats.org/officeDocument/2006/relationships/slideLayout" Target="../slideLayouts/slideLayout10.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chart" Target="../charts/chart71.xml"/></Relationships>
</file>

<file path=ppt/slides/_rels/slide72.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chart" Target="../charts/chart73.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chart" Target="../charts/chart72.xml"/><Relationship Id="rId5" Type="http://schemas.openxmlformats.org/officeDocument/2006/relationships/tags" Target="../tags/tag357.xml"/><Relationship Id="rId10" Type="http://schemas.openxmlformats.org/officeDocument/2006/relationships/notesSlide" Target="../notesSlides/notesSlide56.xml"/><Relationship Id="rId4" Type="http://schemas.openxmlformats.org/officeDocument/2006/relationships/tags" Target="../tags/tag356.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chart" Target="../charts/chart74.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notesSlide" Target="../notesSlides/notesSlide5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10.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chart" Target="../charts/chart75.xml"/></Relationships>
</file>

<file path=ppt/slides/_rels/slide74.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chart" Target="../charts/chart77.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chart" Target="../charts/chart76.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notesSlide" Target="../notesSlides/notesSlide58.xml"/><Relationship Id="rId5" Type="http://schemas.openxmlformats.org/officeDocument/2006/relationships/tags" Target="../tags/tag375.xml"/><Relationship Id="rId10" Type="http://schemas.openxmlformats.org/officeDocument/2006/relationships/slideLayout" Target="../slideLayouts/slideLayout10.xml"/><Relationship Id="rId4" Type="http://schemas.openxmlformats.org/officeDocument/2006/relationships/tags" Target="../tags/tag374.xml"/><Relationship Id="rId9" Type="http://schemas.openxmlformats.org/officeDocument/2006/relationships/tags" Target="../tags/tag379.xml"/></Relationships>
</file>

<file path=ppt/slides/_rels/slide75.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chart" Target="../charts/chart78.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notesSlide" Target="../notesSlides/notesSlide59.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10.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chart" Target="../charts/chart79.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2.xml"/><Relationship Id="rId7" Type="http://schemas.openxmlformats.org/officeDocument/2006/relationships/slideLayout" Target="../slideLayouts/slideLayout10.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9" Type="http://schemas.openxmlformats.org/officeDocument/2006/relationships/chart" Target="../charts/char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398.xml"/><Relationship Id="rId7" Type="http://schemas.openxmlformats.org/officeDocument/2006/relationships/notesSlide" Target="../notesSlides/notesSlide61.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chart" Target="../charts/chart8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chart" Target="../charts/chart83.xml"/><Relationship Id="rId5" Type="http://schemas.openxmlformats.org/officeDocument/2006/relationships/tags" Target="../tags/tag410.xml"/><Relationship Id="rId10" Type="http://schemas.openxmlformats.org/officeDocument/2006/relationships/notesSlide" Target="../notesSlides/notesSlide63.xml"/><Relationship Id="rId4" Type="http://schemas.openxmlformats.org/officeDocument/2006/relationships/tags" Target="../tags/tag409.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16.xml"/><Relationship Id="rId7" Type="http://schemas.openxmlformats.org/officeDocument/2006/relationships/notesSlide" Target="../notesSlides/notesSlide64.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4.xml"/><Relationship Id="rId7" Type="http://schemas.openxmlformats.org/officeDocument/2006/relationships/notesSlide" Target="../notesSlides/notesSlide70.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9.xml"/><Relationship Id="rId5" Type="http://schemas.openxmlformats.org/officeDocument/2006/relationships/tags" Target="../tags/tag446.xml"/><Relationship Id="rId4" Type="http://schemas.openxmlformats.org/officeDocument/2006/relationships/tags" Target="../tags/tag44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46A107-211A-4675-8944-8113D462F41A}"/>
              </a:ext>
            </a:extLst>
          </p:cNvPr>
          <p:cNvPicPr>
            <a:picLocks noChangeAspect="1"/>
          </p:cNvPicPr>
          <p:nvPr/>
        </p:nvPicPr>
        <p:blipFill>
          <a:blip r:embed="rId5"/>
          <a:stretch>
            <a:fillRect/>
          </a:stretch>
        </p:blipFill>
        <p:spPr>
          <a:xfrm>
            <a:off x="-76200" y="-335637"/>
            <a:ext cx="12798523" cy="7198119"/>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Bergen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November 2021</a:t>
              </a:r>
            </a:p>
          </p:txBody>
        </p:sp>
      </p:grpSp>
      <p:pic>
        <p:nvPicPr>
          <p:cNvPr id="10" name="Picture 2">
            <a:extLst>
              <a:ext uri="{FF2B5EF4-FFF2-40B4-BE49-F238E27FC236}">
                <a16:creationId xmlns:a16="http://schemas.microsoft.com/office/drawing/2014/main" id="{C231591C-E9CA-47EC-80CA-68BE031D828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82910" y="4796819"/>
            <a:ext cx="838200" cy="1586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249564691"/>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549268604"/>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944369919"/>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978993940"/>
              </p:ext>
            </p:extLst>
          </p:nvPr>
        </p:nvGraphicFramePr>
        <p:xfrm>
          <a:off x="3249706" y="567671"/>
          <a:ext cx="6520665" cy="5696655"/>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1.3: Residential segregation – Black/White (by county)</a:t>
            </a:r>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dirty="0">
                <a:latin typeface="Franklin Gothic Medium" panose="020B0603020102020204" pitchFamily="34" charset="0"/>
              </a:rPr>
              <a:t>Source: County Health Rankings and Roadmaps, Residential Segregation - Black/White, 2021 </a:t>
            </a: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dirty="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2017-2021 </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1.5: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124971435"/>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565698002"/>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122560504"/>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1.8: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1.9: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525148477"/>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184455883"/>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934554682"/>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907440647"/>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1.11: Children (%) per age category, in county</a:t>
            </a:r>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2019 </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4064182655"/>
              </p:ext>
            </p:extLst>
          </p:nvPr>
        </p:nvGraphicFramePr>
        <p:xfrm>
          <a:off x="3235325" y="649081"/>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Children (%) in single-parent households, over time, in county</a:t>
            </a:r>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Children in Single-parent households, 2017-2021</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2597906080"/>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439604909"/>
              </p:ext>
            </p:extLst>
          </p:nvPr>
        </p:nvGraphicFramePr>
        <p:xfrm>
          <a:off x="3478078" y="581799"/>
          <a:ext cx="7844043" cy="62000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Children (%) in single-parent households (by county)</a:t>
            </a:r>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Children in Single-parent households, 2021 </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Demographics</a:t>
            </a: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AEB8332-C1F1-40A5-9119-4FFA3A8E5A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8600"/>
            <a:ext cx="2455369" cy="4648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a:extLst>
              <a:ext uri="{FF2B5EF4-FFF2-40B4-BE49-F238E27FC236}">
                <a16:creationId xmlns:a16="http://schemas.microsoft.com/office/drawing/2014/main" id="{5A8A4A09-2C06-434B-9F82-C7C0BBF261F4}"/>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304800"/>
            <a:ext cx="5105400" cy="6019800"/>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Monthly cost of living budget ($), in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910570093"/>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4"/>
            </p:custDataLst>
            <p:extLst>
              <p:ext uri="{D42A27DB-BD31-4B8C-83A1-F6EECF244321}">
                <p14:modId xmlns:p14="http://schemas.microsoft.com/office/powerpoint/2010/main" val="4229682819"/>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54050" y="3626461"/>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2.4: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98129" y="4089350"/>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908419000"/>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1265009482"/>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2.5: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3679334751"/>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2.6: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16856376"/>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61688593"/>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2.8: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2361971900"/>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802545611"/>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the American Community Survey 2015-2019 data.</a:t>
            </a:r>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Households (%) with severe housing problems* over time, in county</a:t>
            </a:r>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2950286621"/>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Comprehensive Housing Affordability Strategy (CHAS), 2008-2017 data.</a:t>
            </a:r>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https://map.feedingamerica.org/county/2019/overall/new-jersey/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127147114"/>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Food insecurity (%) over time, in county</a:t>
            </a:r>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900" dirty="0">
                <a:solidFill>
                  <a:schemeClr val="tx1">
                    <a:lumMod val="95000"/>
                    <a:lumOff val="5000"/>
                  </a:schemeClr>
                </a:solidFill>
                <a:latin typeface="Franklin Gothic Medium" panose="020B0603020102020204" pitchFamily="34" charset="0"/>
              </a:rPr>
              <a:t>Source: https://map.feedingamerica.org/county/2019/overall/new-jersey/</a:t>
            </a:r>
            <a:endParaRPr lang="en-US" sz="800" dirty="0">
              <a:solidFill>
                <a:schemeClr val="tx1">
                  <a:lumMod val="95000"/>
                  <a:lumOff val="5000"/>
                </a:schemeClr>
              </a:solidFill>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1288712023"/>
              </p:ext>
            </p:extLst>
          </p:nvPr>
        </p:nvGraphicFramePr>
        <p:xfrm>
          <a:off x="9067800" y="4453239"/>
          <a:ext cx="2667000"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dirty="0"/>
              <a:t>Source: NJ Department of Agriculture via Advocates for Children of New Jersey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583152554"/>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82100736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717944911"/>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609241108"/>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554212842"/>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476631483"/>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2777226866"/>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Cost of transportation as a percentage of income (%) in NJ (by county)</a:t>
            </a:r>
          </a:p>
        </p:txBody>
      </p:sp>
      <p:graphicFrame>
        <p:nvGraphicFramePr>
          <p:cNvPr id="9" name="Chart 8"/>
          <p:cNvGraphicFramePr/>
          <p:nvPr>
            <p:custDataLst>
              <p:tags r:id="rId5"/>
            </p:custDataLst>
            <p:extLst>
              <p:ext uri="{D42A27DB-BD31-4B8C-83A1-F6EECF244321}">
                <p14:modId xmlns:p14="http://schemas.microsoft.com/office/powerpoint/2010/main" val="926248081"/>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AllTransit™ Rankings, 2021. https://alltransit.cnt.org/rankings/</a:t>
            </a:r>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AllTransit™ Performance Score (by county)</a:t>
            </a:r>
          </a:p>
        </p:txBody>
      </p:sp>
      <p:graphicFrame>
        <p:nvGraphicFramePr>
          <p:cNvPr id="6" name="Chart 5"/>
          <p:cNvGraphicFramePr/>
          <p:nvPr>
            <p:custDataLst>
              <p:tags r:id="rId4"/>
            </p:custDataLst>
            <p:extLst>
              <p:ext uri="{D42A27DB-BD31-4B8C-83A1-F6EECF244321}">
                <p14:modId xmlns:p14="http://schemas.microsoft.com/office/powerpoint/2010/main" val="3668494161"/>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dirty="0">
                <a:latin typeface="Franklin Gothic Book"/>
              </a:rPr>
              <a:t>Note: The AllTransitTM Performance Score (with values from 0 to 10) is a weighted sum of transit connectivity, access to land area and jobs, and frequency of service, where the higher the number the better the transit service.</a:t>
            </a: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832731354"/>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997804123"/>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5"/>
          <p:cNvSpPr txBox="1"/>
          <p:nvPr>
            <p:custDataLst>
              <p:tags r:id="rId8"/>
            </p:custDataLst>
          </p:nvPr>
        </p:nvSpPr>
        <p:spPr>
          <a:xfrm>
            <a:off x="7211959" y="56007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4140032428"/>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 September 2021</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501766116"/>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Medicaid Participation</a:t>
            </a: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Reno Gazette Journal per the Centers for Disease Control and Prevention (CDC) and state health departments, October 23, 2021</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4009772511"/>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7.6: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2020-2021</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993943838"/>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County immunization rates (%) (all grade types), over time,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2015-2016 through 2020-2021</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374542375"/>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7.8: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560471075"/>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Prenatal Care</a:t>
            </a: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Monthly unemployment rate from Sept 2020-Aug 2021: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1369780381"/>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8.2: Median unemployment rates, Sept 2020-Aug 2021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200154726"/>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Percentage of disconnected youth between 16 and 19 years of age (by county) </a:t>
            </a:r>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FRED Economic Data, 2019 (Based on American Community Survey 5-year estimates data, 2019); NJ average sourced from ACNJ Kids Count Data Dashboard, 2020</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304214846"/>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dirty="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FRED Economic Data, 2015-2019 (Based on American Community Survey 5-year estimates data, 2015-2019)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3809703700"/>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Disconnected youth is defined as the percentage of youth in a county who are between the ages of 16 and 19 years old, who are not enrolled in school and not working</a:t>
            </a: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528529000"/>
              </p:ext>
            </p:extLst>
          </p:nvPr>
        </p:nvGraphicFramePr>
        <p:xfrm>
          <a:off x="8610600" y="4393513"/>
          <a:ext cx="3383277" cy="1926771"/>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2CBA865F-FB5C-42A6-B459-D3BF0E7C9CCE}"/>
              </a:ext>
            </a:extLst>
          </p:cNvPr>
          <p:cNvSpPr txBox="1"/>
          <p:nvPr>
            <p:custDataLst>
              <p:tags r:id="rId2"/>
            </p:custDataLst>
          </p:nvPr>
        </p:nvSpPr>
        <p:spPr>
          <a:xfrm>
            <a:off x="8487009" y="3711713"/>
            <a:ext cx="385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8.6: High school graduation rates over time, in county </a:t>
            </a:r>
            <a:endParaRPr kumimoji="0" lang="en-US" sz="14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DBEDB54-7C21-4AD7-BF97-6D45B5AD2E2D}"/>
              </a:ext>
            </a:extLst>
          </p:cNvPr>
          <p:cNvSpPr txBox="1"/>
          <p:nvPr>
            <p:custDataLst>
              <p:tags r:id="rId3"/>
            </p:custDataLst>
          </p:nvPr>
        </p:nvSpPr>
        <p:spPr>
          <a:xfrm>
            <a:off x="8487009" y="4162681"/>
            <a:ext cx="3722260"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Foundation, Kids Count Data Center, 2016-2019</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5" name="TextBox 4">
            <a:extLst>
              <a:ext uri="{FF2B5EF4-FFF2-40B4-BE49-F238E27FC236}">
                <a16:creationId xmlns:a16="http://schemas.microsoft.com/office/drawing/2014/main" id="{2CBA865F-FB5C-42A6-B459-D3BF0E7C9CCE}"/>
              </a:ext>
            </a:extLst>
          </p:cNvPr>
          <p:cNvSpPr txBox="1"/>
          <p:nvPr>
            <p:custDataLst>
              <p:tags r:id="rId4"/>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8.5: High school graduation rates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5"/>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Foundation, Kids Count Data Center, 2019</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6"/>
            </p:custDataLst>
            <p:extLst>
              <p:ext uri="{D42A27DB-BD31-4B8C-83A1-F6EECF244321}">
                <p14:modId xmlns:p14="http://schemas.microsoft.com/office/powerpoint/2010/main" val="1923036875"/>
              </p:ext>
            </p:extLst>
          </p:nvPr>
        </p:nvGraphicFramePr>
        <p:xfrm>
          <a:off x="3144347" y="612485"/>
          <a:ext cx="6981872" cy="5864515"/>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0" y="393184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New Jersey measures and reports on 4-year and 5-year adjusted cohort graduation rates and will begin reporting on 6-year adjusted cohort graduation rates beginning with 2021. The 4-year adjusted cohort graduation rate measures the percentage of students in the adjusted cohort who graduate by the end of 4 years. This includes students who graduate in less than 4 years. 5-year adjusted cohort graduation rates are not included in this chart.</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8.8: Percentage of households with broadband access, over time, in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2015-2019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400182443"/>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072773378"/>
              </p:ext>
            </p:extLst>
          </p:nvPr>
        </p:nvGraphicFramePr>
        <p:xfrm>
          <a:off x="3158171" y="870405"/>
          <a:ext cx="6916558" cy="5795366"/>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8.7: Percentage of households with broadband access (by county)</a:t>
            </a: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1-Year Estimates, 2019 </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Broadband Access</a:t>
            </a: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237047400"/>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Violent crime rates (per 100,000)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9.2: Crimes by type (# and %), in county </a:t>
            </a:r>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640412350"/>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54900682"/>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Advocates for Children of New Jersey using raw data from NJ Department of Law and Public Safety, Division of NJ State Police, Uniform Crime Reports, 2019</a:t>
            </a:r>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Advocates for Children of New Jersey using raw data from NJ Department of Law and Public Safety, Division of NJ State Police, Uniform Crime Reports, 2015-2019.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987537813"/>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658905236"/>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1772626201"/>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Vandalism and violence offenses in schools (# reported incidents) in NJ (by county)</a:t>
            </a:r>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Rate (per 10,000) of social associations (by county)</a:t>
            </a:r>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Social Associations, 2021 </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345382006"/>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9.7: Rate of social associations, over time, in county</a:t>
            </a:r>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Social Associations, 2017-2021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2532772800"/>
              </p:ext>
            </p:extLst>
          </p:nvPr>
        </p:nvGraphicFramePr>
        <p:xfrm>
          <a:off x="3197889" y="705774"/>
          <a:ext cx="6665302" cy="5999825"/>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Social</a:t>
            </a: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3389730137"/>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1668589162"/>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1651826323"/>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1893991100"/>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income ($) by sex in NJ (by county)</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2893581966"/>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68940967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11.3: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
            </a:r>
            <a:r>
              <a:rPr lang="en-US" sz="900"/>
              <a:t>Attorney General, 2015-2019</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067565063"/>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308079308"/>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11.4: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2020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699287616"/>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2021</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574468195"/>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These services are DMHAS Contracted Providers Only. </a:t>
            </a: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565609135"/>
              </p:ext>
            </p:extLst>
          </p:nvPr>
        </p:nvGraphicFramePr>
        <p:xfrm>
          <a:off x="3252819" y="738664"/>
          <a:ext cx="5136633"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3009535753"/>
              </p:ext>
            </p:extLst>
          </p:nvPr>
        </p:nvGraphicFramePr>
        <p:xfrm>
          <a:off x="8382000" y="4091648"/>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Frequency (%) of mental health distress by sex – age adjusted, in county</a:t>
            </a:r>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055634222"/>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231782416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12.6: Frequency of diagnosed depression (%) in NJ (by county)  - age adjusted</a:t>
            </a:r>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2989275668"/>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1359587081"/>
              </p:ext>
            </p:extLst>
          </p:nvPr>
        </p:nvGraphicFramePr>
        <p:xfrm>
          <a:off x="8686800" y="4077708"/>
          <a:ext cx="3111865"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12.8: Diagnosed depression by race/ethnicity, in county</a:t>
            </a:r>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12.9: Diagnosed depression by sex, in county  </a:t>
            </a:r>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461947674"/>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3082393730"/>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12.10: Suicide Death Rate (per 100,000 population) – age adjusted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NJSHAD, New Jersey State Health Assessment Data, 2017-2019</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Includes both youth and adults </a:t>
            </a: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1623337731"/>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Suicide Rate</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2020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137824731"/>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59927365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Bergen County Basic Needs</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5952086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dirty="0">
                          <a:latin typeface="Franklin Gothic Book" panose="020B0503020102020204" pitchFamily="34" charset="0"/>
                        </a:rPr>
                        <a:t>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dirty="0">
                          <a:latin typeface="Franklin Gothic Book" panose="020B0503020102020204" pitchFamily="34" charset="0"/>
                        </a:rPr>
                        <a:t>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 spent on housing</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dirty="0">
                          <a:latin typeface="Franklin Gothic Book" panose="020B0503020102020204" pitchFamily="34" charset="0"/>
                        </a:rPr>
                        <a:t>6.3</a:t>
                      </a: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dirty="0">
                          <a:latin typeface="Franklin Gothic Book" panose="020B0503020102020204" pitchFamily="34" charset="0"/>
                        </a:rPr>
                        <a:t>6.4</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dirty="0">
                          <a:latin typeface="Franklin Gothic Book" panose="020B0503020102020204" pitchFamily="34" charset="0"/>
                        </a:rPr>
                        <a:t>AllTransit™ Performance Score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dirty="0">
                          <a:latin typeface="Franklin Gothic Book" panose="020B0503020102020204" pitchFamily="34" charset="0"/>
                        </a:rPr>
                        <a:t>7.1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dirty="0">
                          <a:latin typeface="Franklin Gothic Book" panose="020B0503020102020204" pitchFamily="34" charset="0"/>
                        </a:rPr>
                        <a:t>7.6</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dirty="0">
                          <a:latin typeface="Franklin Gothic Book" panose="020B0503020102020204" pitchFamily="34" charset="0"/>
                        </a:rPr>
                        <a:t>7.8</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dirty="0">
                          <a:latin typeface="Franklin Gothic Book" panose="020B0503020102020204" pitchFamily="34" charset="0"/>
                        </a:rPr>
                        <a:t>8.2</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1685566076"/>
              </p:ext>
            </p:extLst>
          </p:nvPr>
        </p:nvGraphicFramePr>
        <p:xfrm>
          <a:off x="7543801" y="882995"/>
          <a:ext cx="4800600" cy="612740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of developmental disabilities eligible youth (by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dirty="0"/>
              <a:t>Source: New Jersey Child Welfare Data Hub, CSOC Developmental Disabilities Eligible Youth Report, 2020</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286470774"/>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dirty="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13.4: # of developmental disabilities eligible youth, over time, in county</a:t>
            </a:r>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New Jersey Child Welfare Data Hub, CSOC Developmental Disabilities Eligible Youth Report, 2016-2020</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224909557"/>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Children (% &lt;6 Years) tested for lead with blood lead levels greater than or equal to 5 micrograms/deciliter</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Health Lead Prevention Report, 2019 (Based on State Fiscal Year July 1, 2018 through June 30, 2019)</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024150389"/>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13.6: Harassment, intimidation, bullying (HIB)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83919562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dirty="0">
                <a:latin typeface="Franklin Gothic Book" panose="020B0503020102020204" pitchFamily="34" charset="0"/>
              </a:rPr>
              <a:t>Being bullied can be a depression trigger for youth</a:t>
            </a:r>
          </a:p>
          <a:p>
            <a:r>
              <a:rPr lang="en-US" sz="1000" dirty="0">
                <a:latin typeface="Franklin Gothic Book" panose="020B0503020102020204" pitchFamily="34" charset="0"/>
              </a:rPr>
              <a:t>Note that total county population has not been accounted for in this indicator</a:t>
            </a: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605821903"/>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295418"/>
            <a:ext cx="9084627" cy="562582"/>
          </a:xfrm>
          <a:prstGeom prst="rect">
            <a:avLst/>
          </a:prstGeom>
          <a:noFill/>
        </p:spPr>
        <p:txBody>
          <a:bodyPr wrap="square" rtlCol="0" anchor="ctr" anchorCtr="0">
            <a:noAutofit/>
          </a:bodyPr>
          <a:lstStyle/>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481778337"/>
              </p:ext>
            </p:extLst>
          </p:nvPr>
        </p:nvGraphicFramePr>
        <p:xfrm>
          <a:off x="3208972" y="990153"/>
          <a:ext cx="8830628" cy="548684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14.3: Grandparents (#) responsible for own grandchildren under 18 years</a:t>
            </a:r>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2027153499"/>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panose="020B0603020102020204" pitchFamily="34" charset="0"/>
              </a:rPr>
              <a:t>Source: 5-yr American Community Survey, estimates 2019 </a:t>
            </a: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Partnership for Maternal and Child Health of Northern NJ </a:t>
            </a:r>
            <a:r>
              <a:rPr lang="en-US" sz="1200" dirty="0">
                <a:solidFill>
                  <a:srgbClr val="C00000"/>
                </a:solidFill>
                <a:latin typeface="Franklin Gothic Medium" panose="020B0603020102020204" pitchFamily="34" charset="0"/>
              </a:rPr>
              <a:t>[Family Counseling]</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Bergen County Office for Children </a:t>
            </a:r>
            <a:r>
              <a:rPr lang="en-US" sz="1200" dirty="0">
                <a:solidFill>
                  <a:srgbClr val="C00000"/>
                </a:solidFill>
                <a:latin typeface="Franklin Gothic Medium" panose="020B0603020102020204" pitchFamily="34" charset="0"/>
              </a:rPr>
              <a:t>[Childcare]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Alliance for the Betterment of Citizens with Disabilities (ABCD) (online resource)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Bergen Family Center </a:t>
            </a:r>
            <a:r>
              <a:rPr lang="en-US" sz="1200" dirty="0">
                <a:solidFill>
                  <a:srgbClr val="C00000"/>
                </a:solidFill>
                <a:latin typeface="Franklin Gothic Medium" panose="020B0603020102020204" pitchFamily="34" charset="0"/>
              </a:rPr>
              <a:t>[Youth/Childcare/After School/Counseling]</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Community Networking Association of NJ </a:t>
            </a:r>
            <a:r>
              <a:rPr lang="en-US" sz="1200" dirty="0">
                <a:solidFill>
                  <a:srgbClr val="C00000"/>
                </a:solidFill>
                <a:latin typeface="Franklin Gothic Medium" panose="020B0603020102020204" pitchFamily="34" charset="0"/>
              </a:rPr>
              <a:t>[Employment]</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Comprehensive Behavioral Healthcare (CBHCare) </a:t>
            </a:r>
            <a:r>
              <a:rPr lang="en-US" sz="1200" dirty="0">
                <a:solidFill>
                  <a:srgbClr val="C00000"/>
                </a:solidFill>
                <a:latin typeface="Franklin Gothic Medium" panose="020B0603020102020204" pitchFamily="34" charset="0"/>
              </a:rPr>
              <a:t>[Mental and Behavioral Health]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The Arc of Bergen and Passaic </a:t>
            </a:r>
            <a:r>
              <a:rPr lang="en-US" sz="1200" dirty="0">
                <a:solidFill>
                  <a:srgbClr val="C00000"/>
                </a:solidFill>
                <a:latin typeface="Franklin Gothic Medium" panose="020B0603020102020204" pitchFamily="34" charset="0"/>
              </a:rPr>
              <a:t>[Developmental Disabilities]</a:t>
            </a:r>
          </a:p>
          <a:p>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www.bergenresourcenet.org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2307484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Same sex couples (per 1,000 households), by county</a:t>
            </a:r>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4005418717"/>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Bergen County Support/Services</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35494605"/>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Age adjusted frequency of mental health distress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special education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457200" y="2286000"/>
            <a:ext cx="22860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428162473"/>
              </p:ext>
            </p:extLst>
          </p:nvPr>
        </p:nvGraphicFramePr>
        <p:xfrm>
          <a:off x="7029427" y="1142252"/>
          <a:ext cx="5314973" cy="594434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Northeast NJ Legal Services</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ACLU of New Jersey</a:t>
            </a:r>
          </a:p>
          <a:p>
            <a:r>
              <a:rPr lang="en-US" sz="1400" spc="-20" dirty="0">
                <a:latin typeface="Franklin Gothic Medium" panose="020B0603020102020204" pitchFamily="34" charset="0"/>
              </a:rPr>
              <a:t>  Human Rights First</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r>
              <a:rPr lang="en-US" sz="1400" spc="-20" dirty="0">
                <a:latin typeface="Franklin Gothic Medium" panose="020B0603020102020204" pitchFamily="34" charset="0"/>
              </a:rPr>
              <a:t>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a:t>
            </a:r>
            <a:endParaRPr lang="en-US" sz="1400" dirty="0">
              <a:solidFill>
                <a:srgbClr val="C00000"/>
              </a:solidFill>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219957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1a5cbb741354376d0088fed&quot;,&quot;SmartGridHorizontal&quot;:0,&quot;LinkedExcelSources&quot;:{&quot;618a971e383938345c058b52&quot;:&quot;{{Desktop}}\\County Workbooks\\Bergen_County_11.08.21 (with Engage).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htg4vd7YNHhO0WliNl_1636454607&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P336UDE5OAMqSvhDJE_163645461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bYEJnofJT0IuaDU4B6Q_163645461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K5aLuyYJ5NE0r6XwH0_163645461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zzwsl2riu5b6Zbpdml_163645461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akagClIyXfwpkHdOOc_1636454618&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xrAl3fc0gnYY8Go5sTp_1636454618&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S0wDys9MBmWulLaqW1a_1636454619&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c85zOG6rqXSYfU3Eq7_1636454619&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WtbcRZJZoFcTmR6Yphh_1636454619&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SKLRl14Hy3Y2Cs4Jc2_163645462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JpaSlWu8EP5PTMQUjV8_1636454607&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Xc2c43U64DTa584P19V_1636454620&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1IBuqpk5m0DYHVJT15j_1636454620&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5NTnKTIEC38FNPROqi_1636454620&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INk2h78eU2WjWSUUGZl_1636454620&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2rYTbmwwfswI0Rghht_1636454620&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gJYaWiMjPFlv7iagXa_1636454620&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nyc27OSMjlFIs3Hhzqd_1636454620&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YHV5xqmxZE04rlZN8T_1636454620&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qREOjAx94kIlJUt7WMe_1636454620&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4Omb6PYXTaaWwNer4E_1636454620&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SWnGOszmfriYyjNWN17_1636454607&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Mene55GILboKqEsjvv_1636454621&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ybqGO4BYFMw9kcE6iS_1636454621&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pQ2JxcQtZB7bmTMDZw6_1636454622&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3JPLlsqP8VJbf4TWCSG_1636454622&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VhNx1dGV21JbRS9Sgmd_1636454622&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RJ4Zuj4QS0uvmTn388E_1636454622&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VhSRyzER8xgeHYEDcf_1636454622&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mCbMyJnD83STASVnmJ_1636454622&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fa2nbUyjaRi9jHMKh9A_1636454622&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Y5VSDWEF8FpZErqNilo_1636454622&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MeRFMq5Rg4K7WO8NN0d_1636454607&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igP8dBP8u8YXUJQUB0e_1636454622&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95NPtWD7RUUqptueW0O_1636454622&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mcVPIwtctWXcyAYoLFh_1636454623&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ikARhgswHNupbvsXtd7_163645462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abds8ajiu5F6MhLRIN_163645462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dcgEtDMyzi2Y4iZmCIe_163645462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y512uFKR5xO3cPMbWN_163645462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8qOmI2EP6mgOd8YvWkR_163645462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tfDJ2r9ufMW8puEk8Dg_1636454624&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ffmoNSiLMTCMslz5fDM_1636454624&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6G23j7l1t5MIZutYlZv_1636454607&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ECzZctCL8OvieOT12B7_163645462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40luW4hae0uteaHxuf_163645462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LFEhFdMhpsSH5hXZqsR_163645462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RocdnIJ4EOVs0lZfZ9_163645462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TR55CMxr51SSUbr4KPN_1636454625&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YzFT5Pp0MDWRu5uecS_1636454625&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dCsYHmvE2gWaFMOwTR7_1636454625&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yMBv3uqZ8cnmGvbc9iS_1636454625&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OjR3l9iQt9bUZKdPn_1636454625&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8ozx7oEsIbvlxAlRuJZ_1636454625&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4kueL4X1IFUKNyg5Kde_1636454607&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BABmXn6axH9uvPgp9R_1636454625&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uwF5mexBJPZpJO6B658_1636454625&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d3rg7nDHjlh9ZbjFvL_1636454625&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AAymkC3uFzQl3gKiH25_1636454625&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FmIDcShawkzweDyRMJ_1636454625&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KCQLp2UPkgVq1noFuEf_1636454626&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4IBdE2udpKH3Ecv3VX_1636454626&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NDIkSx9jZxPWu25XU4_1636454626&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W8hkF6pV3OyCAzn8gz_1636454626&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g6ZAP1E0cQ1guhsUVyA_1636454626&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6hnKg4ZT7UfY1AWHmE_1636454607&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Is6j0Oo4HxjB2zC2hp_1636454626&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0YdaVbkQIFsrp9bCSZ_1636454626&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200UjCzEed2UOeUTcSp_1636454626&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ReYvfr7SmJMxgcmWBx7_1636454626&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QsRTctWhThviTw7JUtQ_1636454626&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TEZhw2kokqpuT9ns1Q6_1636454626&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HRk6i69KmGMiFwkc9W_1636454627&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HRiuEQwykbaFWVPj0Gt_1636454628&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ajxFFkYu1c2K7AdmRyI_1636454628&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LJmTAoOdAm5p9qOieLG_1636454628&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K3hyF01As6Tt1oFKsi_1636454608&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o8OdJ0G35pb9MZG4VfN_1636454628&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wdAAMyJzAsAiHmZS1Dk_163645462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gmv5wDuZEbE1B0AbTi_163645462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8RPVnWidZhQ69FpvB0M_1636454629&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WhK9bp8vOMHlCM8HlYv_163645462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eRN78F80TfY9kKQdDK_1636454629&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xWRG7E3q1HlcDYf259_1636454629&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4XYVG8Q0Amh4Jjz7QPe_1636454630&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4rYCfmROCboMYhDaP3p_1636454630&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xMMtyzqO6XM4R0CbFCY_1636454630&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DU5BAlZCAd0QpNBqjf_1636454608&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ciz6K69dCgyHGmzCWx2_1636454630&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NJNwe3KZ6KE86uhmDYg_1636454630&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7o5sel2iiBOJfT6qc99_1636454631&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ORgp6HEZUPyTmg38m7_1636454631&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oXwrSVxbQZhI6zjyCb_1636454631&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9BU2wgUII2pfbm3yXJc_1636454631&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XjGl8Ecf0cMk6XLoViJ_1636454631&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raqXR9Ro0czjWaleyc_1636454631&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PDKos5pmDEze1i9U3N_1636454632&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iFfk0y6kylYnhQ3Yt9z_1636454632&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ZQCAH2mc33Ly9oUzv6u_1636454608&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7s1kZiHJEy5wjhP1zEy_1636454632&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Z8ItpushWiiJQzNYld4_1636454632&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5W2yqkHHOODxTN1sr8m_1636454633&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qVkK2wS5LKhtWfRguZU_1636454633&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wpEdDH34UPfELnMxfs_1636454633&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rn4hJtcvx1z7P5EwrA_1636454633&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t0TQfv3RmmRyeUiVnh5_1636454633&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mlc6TBl1dhyEAZkrIKH_1636454633&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jBA8LfJThPKkjg16O4p_1636454633&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7NAVU9akrdnI1RhUzXP_1636454633&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1eQ8Qtr9dvQJcjb1T2_1636454606&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f0xTp6FFqYrZXmK19Fz_1636454608&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0trlxqWdORa9tF1MGq1_1636454633&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uSAQ8uerZyvsBLwK2gM_1636454633&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x2OvASr7yMOnkA4hoVm_1636454634&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9obIIzYK1TFO2lCaaC7_1636454634&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xeGHxN23VODiD4AXKuo_1636454634&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kgtOnfVu3QKRgzfk0C_1636454634&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SF0oN1N7uixcYKOgliH_1636454635&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hyHKwIimQ8ERyRuyMj_1636454635&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fnimeEvtU2H38pBwlZ_1636454635&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xHbLwVV3fH2ANMIzE2F_1636454636&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xWdBjMS4Azi7dckV4OX_1636454608&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53OyzlFnlBuSDgRtgr2_1636454636&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0uVcLUuqHWVUq5px50_1636454636&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dKMnlqIk315dBre25ei_1636454636&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31hOdUKxEjoRi0cYGbC_1636454636&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ezoCpV4smnuLryxUfhN_1636454636&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wIWEYOYjHaPSqUNSzJ_1636454636&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oezT8QbIN8Zk9pciNKf_1636454636&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ObKt8dQ1hahjumPEf9_1636454637&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uwWbuVD27166cw8Wxw0_1636454637&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U9gAjV2iS1HiHNwSDrP_1636454637&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dBgeBQptPEJOt9DdiW_1636454608&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D1xTdJg7EJN9vZypqfX_1636454637&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UaC9mHS8xdHELkCdas_1636454637&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kcwaQXEpo96qL3XMsdX_1636454637&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5UtmvZaMpM0dAuauB4A_1636454637&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5ArxjJCLvKV6FdWQ41x_1636454637&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GpFy3n1oebv1wSze1bV_1636454637&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489BY94KBAHKPzVc0Ua_1636454637&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rojqov3X89Dm9MshKMI_1636454637&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OBtiHjR7jVcUe2dZe2_1636454638&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bIzSvGXjEHfKQ9SKgNy_163645463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64nnhuh69MoJ7sR5NCY_1636454608&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mdyq0KXOXNgCzxmHcPl_163645463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CE9QL8ZEpQcllR7gOyR_1636454638&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eTIDgQFH1L0JaQhcVlv_163645463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0ujnbIR8GszdJ54tMX_163645463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5b6K2yWLWllcoNKQCn_163645463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WRTtPji8InD5pFzKgrE_163645463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VNRc5RuD43kSoaYJGNi_163645463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HNquvNHKCKWPoeClbi2_163645463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x8zeTMaifd4YKhKjrB_1636454639&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QT8Dx4XjsmIaPqUBf9_1636454639&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JHRa0yryJVzK5Ww16U_1636454608&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iTf2oGTh3qgiFPZm5yR_1636454639&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JWTGagNBzyDGK5sgSRU_1636454640&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x5mgwaMctulsNQC6g6U_1636454640&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3OGDLLpBdsj8zHrgXQd_1636454640&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x0PSeaorZQhhSs7uTQ_1636454640&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PiiWxSjfTWXTArY1wty_1636454641&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qTCLSsAtKcyvZO0RXo5_1636454641&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2nYJAIpRzJ0ms3E1aPj_1636454641&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5g9EKQ7irPGns4OC9q4_1636454641&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3IRnaOit66QWobGQFVu_1636454641&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pfUaLO7xTAlUkJgcC_1636454608&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nrQDdEgkOb5d3n6R0Th_1636454641&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GrbfGaPhNkgLKx71HoG_1636454642&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7UUl3agcKfbWwMjzsZp_1636454642&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YfIeYb1WHJka1J1AZgQ_1636454642&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EXQTvciNVqLduLQGO5k_1636454642&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u0AEuBBFYdjkfenz2T9_1636454642&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Xx0Cw16L35f6uWcAlXB_1636454642&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klEj8H6B2AKuKOonOA_1636454643&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2kkPotF6PWaVR4nmihG_1636454643&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qcJCBJ7gb909EQTSSf_1636454643&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2fAzghuYYLMNM1Qu6kI_1636454608&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OdWyaHUQgTmMWjt5ccA_163645464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cIbzEUcCp37TunOIX9Y_1636454643&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c0rnCn7f9HkFzok8zbg_1636454643&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9qGs0xOBWGUFsr64BMb_1636454643&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pvLNajX1HbHGNaEU27O_1636454644&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mbRGVG4etkDyQVNJV5Q_163645464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tIg9NXJUYl0tzW0xYD_163645464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2UqQwNrL3FuQBD9tzA_163645464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coP1PCAphVmdDSZk82f_163645464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jtB14M4gqJm4mULaXuw_163645464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a7PDwx5Wi2W4UTPqrn_1636454609&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vKflQLR6xGYbhgxxshZ_1636454644&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4a4vfDcBQf0YpWTqMWN_163645464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20tuF5OjgvqLHQnQgSQ_1636454645&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NjQ3FpoLEmp6MITUj5S_1636454645&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qUj29RxKgalJjpEYkkp_1636454645&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uuxU3ViJX4xgx1yNGWI_1636454645&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U4Nv3WoFYI707gO9v0T_1636454645&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Rn27HEaIvW5HazhFxD6_1636454645&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GVQXwOLhMOzmMHDubIw_1636454645&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95UDPJu8lP3HOUgvon_1636454645&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cFUu0UX7SyndgQ9MQLE_1636454609&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xQ7Yae2zOJoPV6gPSnw_1636454646&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k2N5Ht23hWYz3Pcz95T_1636454646&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1JHmw9rUxO85A0yBzC_1636454646&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pn3PhQG4Qc1xEp1AOQ_1636454646&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R5maFk5wipvplNSjfY_1636454646&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HZnBKszl0qrkmF2NAH1_1636454646&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QrRb8mIERk70fG2BGRH_1636454646&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uYU8rxvG9dcxnhvFo15_1636454646&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69Uz4AtkxJisGXy7SdE_1636454647&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xsrrIjG2MY0kp8HJv8_1636454647&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ZIFjHRMoc8HSooMTE84_163645460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fpGPMvYjEVde9p9tPlq_1636454647&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WZj4qDuPaFHFNgo7YFw_1636454647&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m7TzfTvaETO3mebY1xE_1636454648&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00ErguYwDLBlOUMssfn_1636454648&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0XxKqOplR85npeVQBkG_1636454648&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BntD9h3IHy1mFo64fg_1636454648&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eX23ZrD1MEpsaboW3uG_1636454648&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2EjKcPsJlleBl7v5gZI_1636454648&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0LlX77ECgY4FxnFLYsb_163645464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UX5fAEVepsVM2JoXgLT_1636454606&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rbBXF88F3wRK0iM8QX5_1636454609&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hdwwbfk0OrcfRmI6lOe_1636454649&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nGHi1mojguuavO45pW0_1636454649&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FhggJ92hiB74KzDKkRa_1636454649&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tfGFusSkxHOSfm1pJJN_1636454649&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hb8EJEfPPSNo62JVX2N_1636454650&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CsAHJtH3g9wX6SIcxu_1636454650&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9an9enWxsl5RQ4eI4RK_1636454650&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2L84m78b0h7JBNqkeMP_1636454650&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LkoE2UL5GQTC6e4z9w_1636454650&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BumdQJQQrh1sRAoN2uM_1636454650&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rlFZ9zA5NBGvtfq9xRE_1636454609&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VrcnUMZlOXRIT6HpCj0_1636454650&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6cy4JSoAAlIjx1k4tz_1636454651&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KrlzGRysMiCN0E1IRYG_1636454651&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jwfsIJ1fS8dkNzLuoEa_1636454651&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Ii1WiGkHzpm9hgM1Sj_1636454651&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ZGYz35x32VYKIk5sVCx_1636454651&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aTAAhiWa4DdhpGxCe_1636454651&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A1ONjjSbtUejY7kOOW_1636454651&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UREdWqpP8eeWsNnWgQq_1636454651&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JJ0aOm5hcpUykuaUov_1636454651&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ojrHcQcGjhiejKWXoC7_1636454609&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fBtUCHnMIezfhmwWVR_163645465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HtjvYUZmEhCUo81yF8P_163645465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gkJxmBeM1qpBSQK012_1636454651&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vmKbFsFymjFZSvtax6_1636454652&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pE1FgMt63ZJXjxyO1m_1636454652&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IuXtdtcDcGJcQCm4cY_1636454653&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Kuxdoi6uD7Np3RT2KB_1636454653&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5FhTcLeYMMl6aVAyZiI_1636454653&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TKA0Ux2alyXH78rxNH9_1636454653&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A0CW40E7dxzVSrFh8GM_1636454610&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p1QotQ4vg8Q5VxorvDF_1636454653&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p0mX81WK4hBFcYmLxeW_1636454653&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K8XdQax8OHqVhnxUMn2_1636454653&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oWKyxm0NtIWLBZ6f0ul_1636454654&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hIFYudgSFYYuGrqQQet_1636454654&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EkYld9UXU1j8y7oOHc_163645465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G1gIgcRMHD9oAlRkTWH_1636454654&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61aFuiUI0lHx6FkAjj_1636454654&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wR7DbBQsosH9JaXtT5u_1636454654&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3dJLZEbeztCPlJIK8b_1636454654&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waqtddOcQgVnjOIrDJG_1636454610&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ICSti58OOdfY4EPtyX_1636454654&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2NIaJXmn0n04dTjQ4Iv_1636454654&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od9FUwG7HFnZPaFsr6C_163645465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h6wZnan11LpEczR7gEH_1636454655&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e5Hx4yhL9t2rasGyL7_1636454655&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JQqpnxH8BcWopgjDNyh_1636454655&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ICkaGSbTmd0vEMx7dH_1636454655&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4BgUFu65UCWnu9yxvp_163645465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MMNjv4ctT0KWyoKIwrW_163645465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dqXbIkZrvl1YEYBHWI0_1636454656&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p1HJTQgdtfTI9jrOe1d_1636454610&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fRlFOqznCmR4YGnxGD7_163645465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J68p83rW6t0plIsveOV_1636454656&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ombHL2FbzghakOBhfoG_1636454656&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tYWvAkXCcjtlmS7jRwe_1636454656&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A4Myym1gGmf5GTpsx5_1636454656&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3ZVoBIKm1GZLU79RJzC_1636454656&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Jn9LApHgiVWGUD0jxQ_1636454656&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MMNWdanAkB9qHAuqjMt_1636454657&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2g1CVATl9Fxz7IYixUD_1636454657&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TFlqL6pNhqqmCAHTSeD_163645465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ZUd1rZBkxHavNmpwLb_1636454610&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HF4i8KK5wi1FFma3HIh_1636454658&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7PUHO9y3i5XxDuW8jt_1636454658&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k92zCsCMn0pd6zOhXx4_163645465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htaDJcGgjZy1DdIzZmw_163645465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WciuYzRNrr4zezrrSZh_163645465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Gi9cDFLF7hnGkqz3cxi_163645465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coysG4MfT8Is3vj468n_163645465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j9Q1BJgpAyewpdTNUy_163645465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4x9LdTzrOC0Me87NGUV_1636454658&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UqV9SFUi8VNspMUdsD_1636454658&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mh5as2cQKVASzPB9Qa3_1636454610&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vZTfBh3ZwvNbXcJNaWB_1636454658&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I6xf0aagVO3N0GYJUke_163645465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cuc1eD70j6fFB6LJUEg_1636454659&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1fpoByqDMt3O4If6p9Y_1636454659&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pLmObxJbgnWfHuFlQi_1636454659&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l1ReXh3WLtbZglPEhw_1636454659&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MUufcfEBvgEv18osOe_1636454659&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6nKwmnxyDBXBGiG9AL7_163645466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w4gdTUanB3nI2sAbLpF_163645466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NnJKvxJvKfuKwa2Xvy_163645466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u3yjf9ksZ7zfzFj3MXO_1636454610&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naLYEchMnxHVEDvqpR9_1636454660&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4WQPiU3PUkWxOMeKDol_1636454660&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moPmsxLUuJKFYVyanmE_1636454660&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5foy1ZJFs6esdQKb77q_1636454660&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WG0Ian68HSr6FQbgiRs_1636454660&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pmV1GVLsabGsa4j1erE_1636454661&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PzVFoGu4GED6DvSl9Bi_1636454661&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zY7dDFEJFE81qGrIMB_1636454661&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N1Y9rTb2eIWz5yLkRDO_1636454661&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mxtQVAEMRfazQpFa0Aa_1636454661&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pelW82jtMuGxhoeElAO_1636454610&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DJVNZM2H3oZWneukPI_1636454661&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WLPaN1WrCRWIRDb3NOn_1636454661&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2O63HO6HTFxf7RUGNft_1636454661&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ftQS7Kp65NEbyGODFMT_1636454661&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6JijBMKL0kawKewJ321_1636454662&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EQzjIPi3N04VWcXmlb_163645466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qbhZt4vDiCRaqw0y5sH_1636454662&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O1HarLj79dCMv19ljI_1636454662&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XQ07cTaeI7o5WLxwwuU_1636454662&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McN3f5u9ukrBEdj3qW_1636454662&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eGxLBqeYckJEovhRHTY_1636454606&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4w51IB6V617rH6BCpJm_163645461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YGiOA5hUBcR7NPAzLxp_1636454662&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wskqsg6Cya7tPuAeciK_1636454663&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fkWQkJNJ3nc7OA4d2eD_163645466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rjxaYSQJSTrEcbMwPOi_1636454664&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gO7qlG3LRIKoyJUXaM_1636454664&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riWr0waqShwpFvYpfB5_1636454664&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FcKkFAW5Y1gNItLH8rF_1636454664&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ODXatos7f49Si8QXp5z_1636454664&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3uCFdwbYZ6fSvR4Tvoj_1636454664&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JKAjg4MNvEbOgUtJZWz_1636454665&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GTAZgFbuZohPIlX6bCm_163645461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fdvjj8rg62HDhVKDo41_1636454665&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BJdIAeHs01NzNdqyuX_1636454665&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zbm8tiGXPcBURd6kTMl_1636454665&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BTvPuUVTxcZIiRARpH_1636454665&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f7b46EMgLMYpzKzDwZY_1636454665&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IUVuLoOWfJyFkAg9IGt_1636454665&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sE4QDfPM0REQkM3ABLm_1636454666&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Ii84yZnCRCKNYqPRx8p_1636454666&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t4FnO6HgMYS8LyYUog_1636454667&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yTAHekTHxErFY4LhalR_1636454667&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JB54d0KDwMfewt4ttxh_1636454610&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2ueHTVWqeSKLtv6sXoe_1636454667&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gX0PnZb5ZVsnlFYjRk_1636454667&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RKSLfcNaWica1bHa1wy_1636454667&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oxJmT4GpoxrnZ58lRPn_1636454667&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goGGBZjwHDSbrfapeo_1636454668&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95djittWtbhMBcjN1Wn_1636454668&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ONERExnsqgdOW7aTO2D_1636454668&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du7pqd98e9coWrwpCf_1636454668&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7UwUCgW0u06ERe70NIk_1636454669&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eVjtkzqncaXZYqI8gZ_1636454669&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gP47wJaOmD4Zv9L6wjE_1636454610&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3ZwK8pZe63cg8hCHdag_1636454669&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cNqhcd3jPuNlxcqFvEt_1636454669&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3zz2w0ODNz6zf9lN1CO_1636454669&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dhRsRK6dAWS6Jm7Dmgg_1636454670&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CWdTRgYHOQTinQMcCeL_1636454670&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8rQpyd11Nw6GLvHXj6s_1636454670&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GYdHNSrPuDzX0zDbDTM_1636454670&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g2KUsqYyYsZp4yvROEl_1636454670&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LzkDjnfQwoGZGgiyUf_1636454670&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xOOXvtEmxOC9QACB6yR_1636454610&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e6M38A0Wv6gZbIGaYa_1636454671&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rElF5OPdeHCxowdCO1w_1636454671&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N8cIu1zWTOdsznkEONJ_1636454671&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DPVIjqGobzpKRfelu4Z_1636454672&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HGuY3LN7rTB15c5KpZY_1636454672&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H5tJkSZkv5Q7XwdsHFg_1636454610&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7nzP1nl2jrpH7035d8S_16364546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gsg9FA0pgjyIFxdB4n2_16364546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SBhlFQotAGCJStclm8_16364546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8bfg64GTwB68o43Cwk_16364546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bGaMvrBdjkyInsRp1Z_1636454607&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ecdPGaMaH7lrXZu0w_16364546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ejGqE49RW8ud2b3TRR_16364546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LQIPyMQyAjr5fSjE8kZ_16364546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HgNvklxnFSNhJik8cW_1636454612&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vYOzxb5yrNbcgOqInJY_1636454612&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hai90auTNRoEA0tePoE_1636454612&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8oD3pNScp4zDN89W3d_1636454612&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ggICu7dqisYIiOtfk0u_1636454612&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zVAew8FNpOHntdce1wb_1636454612&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BukRFnOUhNfwVvygYMp_1636454612&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9XPyjNQ1fvCqmLANFCX_1636454607&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iZ9S3X11JbFWJThDnH_1636454612&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oECfwWGKSLu9AIFs7I_1636454613&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0i6o8tGqOo1aq4WRDjb_1636454613&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ICtRJZpP9bevTWsbMU_1636454614&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XV1cNmAVtitUIUyryGl_1636454614&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bdgYPa5fn2albbHpwxa_1636454614&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OnxR5LhDTFZYxDpGpJ_1636454614&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F9t4y4WxkEQS3As6hY_1636454614&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UKTiBwARfqzqeKgmt9V_1636454614&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Ir5OoH14dd9daoXU8K_1636454614&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7j48FsoGZb0D2QliP0F_1636454607&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jBFEXAaiPwoOda5bqka_1636454614&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ztxCH2SKA3yw6PvJPTD_1636454614&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9bh8ogqL72OU0R90xLZ_1636454615&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WMOoPqVDJIEP1WZId0i_1636454615&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wP2M0RSkl7yEojhPTB_1636454615&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8gxJUjOmQi7j8cByp0r_1636454615&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e0gDgC22BBciosvLNy_1636454615&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l2Sbz1V9MuLtMpiD7Ey_1636454615&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KHPjya0ikyMulPwteqY_1636454615&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dVA814OdZTpCT3JBurS_163645461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9Yq9wCrrnyQGfRXx5Gz_1636454607&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1WteJV5y8dg2TFRRsNT_1636454615&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0gQL4hJ8QAbDy7JtuhF_1636454615&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1gCYEnklR1hq4aznwyR_1636454616&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uaOFV5ykTdVOkBas4N_1636454616&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iIHK0V1zOQnG8rcvnL6_1636454616&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LKCsT4mqBfvdIBHyeK_1636454616&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5pkBSNrDX7wGKLjaeA_1636454616&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7RX3zkbl9CUDVPqnYkg_1636454616&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bHFvJQab85kzrNDPMAL_1636454616&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1JaTcD3LNifmAUovUrV_1636454617&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aoUHDoRYS1l8lZfQH1_1636454607&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lNpfCVZceSbbBex8AJ_1636454617&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7Cbo9j2tvXQHJ3e3Up_1636454617&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DnxBYmKHieVwk4EUq6_1636454617&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Bui3Sx61V0oyPM4nhF2_1636454617&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suQetfPqZIv5P9hVKs_1636454617&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JtHdMpnD4QqtPJYnlE_1636454617&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c7QiZSG7qmomwMUVMb_1636454617&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l41FSmIVWh1BlltCCUl_163645461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B3WGWYQfj5ZVlSXPIDv_163645461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85g0Z6PtqTXxbT64pKg_163645461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25177</TotalTime>
  <Words>9897</Words>
  <Application>Microsoft Office PowerPoint</Application>
  <PresentationFormat>Widescreen</PresentationFormat>
  <Paragraphs>807</Paragraphs>
  <Slides>90</Slides>
  <Notes>71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1676</cp:revision>
  <dcterms:created xsi:type="dcterms:W3CDTF">2006-08-16T00:00:00Z</dcterms:created>
  <dcterms:modified xsi:type="dcterms:W3CDTF">2021-11-30T06:59:03Z</dcterms:modified>
</cp:coreProperties>
</file>