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19.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2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2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26.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27.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8.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29.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0.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31.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2.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34.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35.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37.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38.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39.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0.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1.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42.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43.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44.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5.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6.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47.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48.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9.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75973" autoAdjust="0"/>
  </p:normalViewPr>
  <p:slideViewPr>
    <p:cSldViewPr>
      <p:cViewPr varScale="1">
        <p:scale>
          <a:sx n="91" d="100"/>
          <a:sy n="91" d="100"/>
        </p:scale>
        <p:origin x="1440" y="114"/>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2.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Bergen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0.72699999999999998</c:v>
                </c:pt>
                <c:pt idx="1">
                  <c:v>7.0000000000000007E-2</c:v>
                </c:pt>
                <c:pt idx="2">
                  <c:v>5.0000000000000001E-3</c:v>
                </c:pt>
                <c:pt idx="3">
                  <c:v>0.17299999999999999</c:v>
                </c:pt>
                <c:pt idx="4">
                  <c:v>1E-3</c:v>
                </c:pt>
                <c:pt idx="5">
                  <c:v>4.9000000000000002E-2</c:v>
                </c:pt>
                <c:pt idx="6">
                  <c:v>0.189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512196920"/>
        <c:axId val="512196528"/>
      </c:barChart>
      <c:catAx>
        <c:axId val="51219692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2196528"/>
        <c:crosses val="autoZero"/>
        <c:auto val="1"/>
        <c:lblAlgn val="ctr"/>
        <c:lblOffset val="100"/>
        <c:noMultiLvlLbl val="0"/>
      </c:catAx>
      <c:valAx>
        <c:axId val="512196528"/>
        <c:scaling>
          <c:orientation val="minMax"/>
          <c:max val="1"/>
        </c:scaling>
        <c:delete val="1"/>
        <c:axPos val="l"/>
        <c:numFmt formatCode="0%" sourceLinked="1"/>
        <c:majorTickMark val="none"/>
        <c:minorTickMark val="none"/>
        <c:tickLblPos val="nextTo"/>
        <c:crossAx val="512196920"/>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0">
                  <c:v>13537</c:v>
                </c:pt>
                <c:pt idx="1">
                  <c:v>16226</c:v>
                </c:pt>
                <c:pt idx="2">
                  <c:v>21574</c:v>
                </c:pt>
                <c:pt idx="3">
                  <c:v>25185</c:v>
                </c:pt>
                <c:pt idx="4">
                  <c:v>27726</c:v>
                </c:pt>
                <c:pt idx="5">
                  <c:v>35909</c:v>
                </c:pt>
                <c:pt idx="6">
                  <c:v>58004</c:v>
                </c:pt>
                <c:pt idx="7">
                  <c:v>64660</c:v>
                </c:pt>
                <c:pt idx="8">
                  <c:v>74088</c:v>
                </c:pt>
                <c:pt idx="9">
                  <c:v>79885</c:v>
                </c:pt>
                <c:pt idx="10">
                  <c:v>93897</c:v>
                </c:pt>
                <c:pt idx="11">
                  <c:v>107093</c:v>
                </c:pt>
                <c:pt idx="12">
                  <c:v>116574</c:v>
                </c:pt>
                <c:pt idx="13">
                  <c:v>122793</c:v>
                </c:pt>
                <c:pt idx="14">
                  <c:v>131375</c:v>
                </c:pt>
                <c:pt idx="15">
                  <c:v>133950</c:v>
                </c:pt>
                <c:pt idx="16">
                  <c:v>140021</c:v>
                </c:pt>
                <c:pt idx="17">
                  <c:v>141981</c:v>
                </c:pt>
                <c:pt idx="18">
                  <c:v>182068</c:v>
                </c:pt>
                <c:pt idx="19">
                  <c:v>190780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20">
                  <c:v>201470</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56862056"/>
        <c:axId val="356862448"/>
      </c:barChart>
      <c:catAx>
        <c:axId val="356862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6862448"/>
        <c:crosses val="autoZero"/>
        <c:auto val="1"/>
        <c:lblAlgn val="ctr"/>
        <c:lblOffset val="100"/>
        <c:noMultiLvlLbl val="0"/>
      </c:catAx>
      <c:valAx>
        <c:axId val="356862448"/>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568620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56864016"/>
        <c:axId val="35686362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1">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1">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512193784"/>
        <c:axId val="512193392"/>
      </c:barChart>
      <c:valAx>
        <c:axId val="356863624"/>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56864016"/>
        <c:crosses val="max"/>
        <c:crossBetween val="between"/>
      </c:valAx>
      <c:catAx>
        <c:axId val="356864016"/>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56863624"/>
        <c:crosses val="autoZero"/>
        <c:auto val="1"/>
        <c:lblAlgn val="ctr"/>
        <c:lblOffset val="100"/>
        <c:noMultiLvlLbl val="0"/>
      </c:catAx>
      <c:valAx>
        <c:axId val="512193392"/>
        <c:scaling>
          <c:orientation val="minMax"/>
          <c:max val="1"/>
        </c:scaling>
        <c:delete val="1"/>
        <c:axPos val="b"/>
        <c:numFmt formatCode="General" sourceLinked="1"/>
        <c:majorTickMark val="out"/>
        <c:minorTickMark val="none"/>
        <c:tickLblPos val="nextTo"/>
        <c:crossAx val="512193784"/>
        <c:crosses val="autoZero"/>
        <c:crossBetween val="between"/>
      </c:valAx>
      <c:catAx>
        <c:axId val="512193784"/>
        <c:scaling>
          <c:orientation val="minMax"/>
        </c:scaling>
        <c:delete val="1"/>
        <c:axPos val="r"/>
        <c:numFmt formatCode="General" sourceLinked="1"/>
        <c:majorTickMark val="out"/>
        <c:minorTickMark val="none"/>
        <c:tickLblPos val="nextTo"/>
        <c:crossAx val="512193392"/>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New Jersey</c:v>
                </c:pt>
                <c:pt idx="1">
                  <c:v>Teaneck</c:v>
                </c:pt>
                <c:pt idx="2">
                  <c:v>Hackensack</c:v>
                </c:pt>
                <c:pt idx="3">
                  <c:v>Ridgewood</c:v>
                </c:pt>
                <c:pt idx="4">
                  <c:v>Fair Lawn</c:v>
                </c:pt>
                <c:pt idx="5">
                  <c:v>Garfield</c:v>
                </c:pt>
              </c:strCache>
            </c:strRef>
          </c:cat>
          <c:val>
            <c:numRef>
              <c:f>Sheet1!$B$2:$B$7</c:f>
              <c:numCache>
                <c:formatCode>0%</c:formatCode>
                <c:ptCount val="6"/>
                <c:pt idx="0">
                  <c:v>0.318</c:v>
                </c:pt>
                <c:pt idx="1">
                  <c:v>0.28999999999999998</c:v>
                </c:pt>
                <c:pt idx="2">
                  <c:v>0.47399999999999998</c:v>
                </c:pt>
                <c:pt idx="3">
                  <c:v>0.20799999999999999</c:v>
                </c:pt>
                <c:pt idx="4">
                  <c:v>0.27800000000000002</c:v>
                </c:pt>
                <c:pt idx="5">
                  <c:v>0.34799999999999998</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New Jersey</c:v>
                </c:pt>
                <c:pt idx="1">
                  <c:v>Teaneck</c:v>
                </c:pt>
                <c:pt idx="2">
                  <c:v>Hackensack</c:v>
                </c:pt>
                <c:pt idx="3">
                  <c:v>Ridgewood</c:v>
                </c:pt>
                <c:pt idx="4">
                  <c:v>Fair Lawn</c:v>
                </c:pt>
                <c:pt idx="5">
                  <c:v>Garfield</c:v>
                </c:pt>
              </c:strCache>
            </c:strRef>
          </c:cat>
          <c:val>
            <c:numRef>
              <c:f>Sheet1!$C$2:$C$7</c:f>
              <c:numCache>
                <c:formatCode>0%</c:formatCode>
                <c:ptCount val="6"/>
                <c:pt idx="0">
                  <c:v>0.33400000000000002</c:v>
                </c:pt>
                <c:pt idx="1">
                  <c:v>0.36099999999999999</c:v>
                </c:pt>
                <c:pt idx="2">
                  <c:v>0.26</c:v>
                </c:pt>
                <c:pt idx="3">
                  <c:v>0.36699999999999999</c:v>
                </c:pt>
                <c:pt idx="4">
                  <c:v>0.373</c:v>
                </c:pt>
                <c:pt idx="5">
                  <c:v>0.33800000000000002</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New Jersey</c:v>
                </c:pt>
                <c:pt idx="1">
                  <c:v>Teaneck</c:v>
                </c:pt>
                <c:pt idx="2">
                  <c:v>Hackensack</c:v>
                </c:pt>
                <c:pt idx="3">
                  <c:v>Ridgewood</c:v>
                </c:pt>
                <c:pt idx="4">
                  <c:v>Fair Lawn</c:v>
                </c:pt>
                <c:pt idx="5">
                  <c:v>Garfield</c:v>
                </c:pt>
              </c:strCache>
            </c:strRef>
          </c:cat>
          <c:val>
            <c:numRef>
              <c:f>Sheet1!$D$2:$D$7</c:f>
              <c:numCache>
                <c:formatCode>0%</c:formatCode>
                <c:ptCount val="6"/>
                <c:pt idx="0">
                  <c:v>0.34799999999999998</c:v>
                </c:pt>
                <c:pt idx="1">
                  <c:v>0.34899999999999998</c:v>
                </c:pt>
                <c:pt idx="2">
                  <c:v>0.26600000000000001</c:v>
                </c:pt>
                <c:pt idx="3">
                  <c:v>0.42499999999999999</c:v>
                </c:pt>
                <c:pt idx="4">
                  <c:v>0.34899999999999998</c:v>
                </c:pt>
                <c:pt idx="5">
                  <c:v>0.314</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512194568"/>
        <c:axId val="512194960"/>
      </c:barChart>
      <c:catAx>
        <c:axId val="512194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2194960"/>
        <c:crosses val="autoZero"/>
        <c:auto val="1"/>
        <c:lblAlgn val="ctr"/>
        <c:lblOffset val="100"/>
        <c:noMultiLvlLbl val="0"/>
      </c:catAx>
      <c:valAx>
        <c:axId val="512194960"/>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2194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512199272"/>
        <c:axId val="51219966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Sheet1!$B$2:$B$22</c:f>
              <c:numCache>
                <c:formatCode>General</c:formatCode>
                <c:ptCount val="21"/>
                <c:pt idx="11">
                  <c:v>2049</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Sheet1!$F$2:$F$22</c:f>
              <c:numCache>
                <c:formatCode>General</c:formatCode>
                <c:ptCount val="21"/>
                <c:pt idx="11">
                  <c:v>2049</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512200448"/>
        <c:axId val="512200056"/>
      </c:barChart>
      <c:catAx>
        <c:axId val="512199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2199664"/>
        <c:crosses val="autoZero"/>
        <c:auto val="1"/>
        <c:lblAlgn val="ctr"/>
        <c:lblOffset val="100"/>
        <c:noMultiLvlLbl val="0"/>
      </c:catAx>
      <c:valAx>
        <c:axId val="51219966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2199272"/>
        <c:crosses val="autoZero"/>
        <c:crossBetween val="between"/>
      </c:valAx>
      <c:valAx>
        <c:axId val="512200056"/>
        <c:scaling>
          <c:orientation val="minMax"/>
          <c:max val="7000"/>
        </c:scaling>
        <c:delete val="1"/>
        <c:axPos val="t"/>
        <c:numFmt formatCode="General" sourceLinked="1"/>
        <c:majorTickMark val="out"/>
        <c:minorTickMark val="none"/>
        <c:tickLblPos val="nextTo"/>
        <c:crossAx val="512200448"/>
        <c:crosses val="max"/>
        <c:crossBetween val="between"/>
      </c:valAx>
      <c:catAx>
        <c:axId val="512200448"/>
        <c:scaling>
          <c:orientation val="minMax"/>
        </c:scaling>
        <c:delete val="1"/>
        <c:axPos val="l"/>
        <c:numFmt formatCode="General" sourceLinked="1"/>
        <c:majorTickMark val="out"/>
        <c:minorTickMark val="none"/>
        <c:tickLblPos val="nextTo"/>
        <c:crossAx val="512200056"/>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144</c:v>
                </c:pt>
                <c:pt idx="1">
                  <c:v>164</c:v>
                </c:pt>
                <c:pt idx="2">
                  <c:v>145</c:v>
                </c:pt>
                <c:pt idx="3">
                  <c:v>140</c:v>
                </c:pt>
                <c:pt idx="4">
                  <c:v>115</c:v>
                </c:pt>
                <c:pt idx="5">
                  <c:v>104</c:v>
                </c:pt>
                <c:pt idx="6">
                  <c:v>113</c:v>
                </c:pt>
                <c:pt idx="7">
                  <c:v>77</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189</c:v>
                </c:pt>
                <c:pt idx="1">
                  <c:v>210</c:v>
                </c:pt>
                <c:pt idx="2">
                  <c:v>182</c:v>
                </c:pt>
                <c:pt idx="3">
                  <c:v>190</c:v>
                </c:pt>
                <c:pt idx="4">
                  <c:v>170</c:v>
                </c:pt>
                <c:pt idx="5">
                  <c:v>169</c:v>
                </c:pt>
                <c:pt idx="6">
                  <c:v>132</c:v>
                </c:pt>
                <c:pt idx="7">
                  <c:v>135</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512201232"/>
        <c:axId val="512201624"/>
      </c:barChart>
      <c:catAx>
        <c:axId val="51220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2201624"/>
        <c:crosses val="autoZero"/>
        <c:auto val="1"/>
        <c:lblAlgn val="ctr"/>
        <c:lblOffset val="100"/>
        <c:noMultiLvlLbl val="0"/>
      </c:catAx>
      <c:valAx>
        <c:axId val="512201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2201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Sheet1!$B$2:$B$22</c:f>
              <c:numCache>
                <c:formatCode>0%</c:formatCode>
                <c:ptCount val="21"/>
                <c:pt idx="0">
                  <c:v>3.9E-2</c:v>
                </c:pt>
                <c:pt idx="1">
                  <c:v>4.1000000000000002E-2</c:v>
                </c:pt>
                <c:pt idx="2">
                  <c:v>4.2000000000000003E-2</c:v>
                </c:pt>
                <c:pt idx="3">
                  <c:v>5.7000000000000002E-2</c:v>
                </c:pt>
                <c:pt idx="4">
                  <c:v>7.0000000000000007E-2</c:v>
                </c:pt>
                <c:pt idx="6">
                  <c:v>8.1000000000000003E-2</c:v>
                </c:pt>
                <c:pt idx="7">
                  <c:v>8.5999999999999993E-2</c:v>
                </c:pt>
                <c:pt idx="8">
                  <c:v>8.7999999999999995E-2</c:v>
                </c:pt>
                <c:pt idx="9">
                  <c:v>0.10299999999999999</c:v>
                </c:pt>
                <c:pt idx="10">
                  <c:v>0.115</c:v>
                </c:pt>
                <c:pt idx="11">
                  <c:v>0.124</c:v>
                </c:pt>
                <c:pt idx="12">
                  <c:v>0.127</c:v>
                </c:pt>
                <c:pt idx="13">
                  <c:v>0.13600000000000001</c:v>
                </c:pt>
                <c:pt idx="14">
                  <c:v>0.155</c:v>
                </c:pt>
                <c:pt idx="15">
                  <c:v>0.19600000000000001</c:v>
                </c:pt>
                <c:pt idx="16">
                  <c:v>0.19900000000000001</c:v>
                </c:pt>
                <c:pt idx="17">
                  <c:v>0.20200000000000001</c:v>
                </c:pt>
                <c:pt idx="18">
                  <c:v>0.20799999999999999</c:v>
                </c:pt>
                <c:pt idx="19">
                  <c:v>0.218</c:v>
                </c:pt>
                <c:pt idx="20">
                  <c:v>0.219</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Sheet1!$C$2:$C$22</c:f>
              <c:numCache>
                <c:formatCode>General</c:formatCode>
                <c:ptCount val="21"/>
                <c:pt idx="5" formatCode="0%">
                  <c:v>7.5999999999999998E-2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512202408"/>
        <c:axId val="512202800"/>
      </c:barChart>
      <c:catAx>
        <c:axId val="5122024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2202800"/>
        <c:crosses val="autoZero"/>
        <c:auto val="1"/>
        <c:lblAlgn val="ctr"/>
        <c:lblOffset val="100"/>
        <c:noMultiLvlLbl val="0"/>
      </c:catAx>
      <c:valAx>
        <c:axId val="512202800"/>
        <c:scaling>
          <c:orientation val="minMax"/>
          <c:max val="0.25"/>
          <c:min val="0"/>
        </c:scaling>
        <c:delete val="1"/>
        <c:axPos val="b"/>
        <c:numFmt formatCode="0%" sourceLinked="1"/>
        <c:majorTickMark val="out"/>
        <c:minorTickMark val="none"/>
        <c:tickLblPos val="nextTo"/>
        <c:crossAx val="51220240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7.6999999999999999E-2</c:v>
                </c:pt>
                <c:pt idx="1">
                  <c:v>0.08</c:v>
                </c:pt>
                <c:pt idx="2">
                  <c:v>8.1000000000000003E-2</c:v>
                </c:pt>
                <c:pt idx="3">
                  <c:v>8.2000000000000003E-2</c:v>
                </c:pt>
                <c:pt idx="4">
                  <c:v>7.5999999999999998E-2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512203584"/>
        <c:axId val="512203976"/>
      </c:lineChart>
      <c:catAx>
        <c:axId val="512203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2203976"/>
        <c:crosses val="autoZero"/>
        <c:auto val="1"/>
        <c:lblAlgn val="ctr"/>
        <c:lblOffset val="100"/>
        <c:noMultiLvlLbl val="0"/>
      </c:catAx>
      <c:valAx>
        <c:axId val="512203976"/>
        <c:scaling>
          <c:orientation val="minMax"/>
          <c:max val="1"/>
          <c:min val="0"/>
        </c:scaling>
        <c:delete val="1"/>
        <c:axPos val="l"/>
        <c:numFmt formatCode="0%" sourceLinked="1"/>
        <c:majorTickMark val="out"/>
        <c:minorTickMark val="none"/>
        <c:tickLblPos val="nextTo"/>
        <c:crossAx val="5122035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Garfield </c:v>
                </c:pt>
                <c:pt idx="1">
                  <c:v>South Hackensack</c:v>
                </c:pt>
                <c:pt idx="2">
                  <c:v>Lodi </c:v>
                </c:pt>
                <c:pt idx="3">
                  <c:v>Hackensack </c:v>
                </c:pt>
                <c:pt idx="4">
                  <c:v>Moonachie </c:v>
                </c:pt>
                <c:pt idx="5">
                  <c:v>Fairview </c:v>
                </c:pt>
                <c:pt idx="6">
                  <c:v>Cliffside Park </c:v>
                </c:pt>
                <c:pt idx="7">
                  <c:v>Alpine </c:v>
                </c:pt>
                <c:pt idx="8">
                  <c:v>Englewood </c:v>
                </c:pt>
                <c:pt idx="9">
                  <c:v>Bogota </c:v>
                </c:pt>
              </c:strCache>
            </c:strRef>
          </c:cat>
          <c:val>
            <c:numRef>
              <c:f>Sheet1!$B$2:$B$11</c:f>
              <c:numCache>
                <c:formatCode>0%</c:formatCode>
                <c:ptCount val="10"/>
                <c:pt idx="0">
                  <c:v>0.23599999999999999</c:v>
                </c:pt>
                <c:pt idx="1">
                  <c:v>0.191</c:v>
                </c:pt>
                <c:pt idx="2">
                  <c:v>0.17899999999999999</c:v>
                </c:pt>
                <c:pt idx="3">
                  <c:v>0.17</c:v>
                </c:pt>
                <c:pt idx="4">
                  <c:v>0.14699999999999999</c:v>
                </c:pt>
                <c:pt idx="5">
                  <c:v>0.14599999999999999</c:v>
                </c:pt>
                <c:pt idx="6">
                  <c:v>0.14099999999999999</c:v>
                </c:pt>
                <c:pt idx="7">
                  <c:v>0.13500000000000001</c:v>
                </c:pt>
                <c:pt idx="8">
                  <c:v>0.126</c:v>
                </c:pt>
                <c:pt idx="9">
                  <c:v>0.125</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Garfield </c:v>
                </c:pt>
                <c:pt idx="1">
                  <c:v>South Hackensack</c:v>
                </c:pt>
                <c:pt idx="2">
                  <c:v>Lodi </c:v>
                </c:pt>
                <c:pt idx="3">
                  <c:v>Hackensack </c:v>
                </c:pt>
                <c:pt idx="4">
                  <c:v>Moonachie </c:v>
                </c:pt>
                <c:pt idx="5">
                  <c:v>Fairview </c:v>
                </c:pt>
                <c:pt idx="6">
                  <c:v>Cliffside Park </c:v>
                </c:pt>
                <c:pt idx="7">
                  <c:v>Alpine </c:v>
                </c:pt>
                <c:pt idx="8">
                  <c:v>Englewood </c:v>
                </c:pt>
                <c:pt idx="9">
                  <c:v>Bogota </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Garfield </c:v>
                </c:pt>
                <c:pt idx="1">
                  <c:v>South Hackensack</c:v>
                </c:pt>
                <c:pt idx="2">
                  <c:v>Lodi </c:v>
                </c:pt>
                <c:pt idx="3">
                  <c:v>Hackensack </c:v>
                </c:pt>
                <c:pt idx="4">
                  <c:v>Moonachie </c:v>
                </c:pt>
                <c:pt idx="5">
                  <c:v>Fairview </c:v>
                </c:pt>
                <c:pt idx="6">
                  <c:v>Cliffside Park </c:v>
                </c:pt>
                <c:pt idx="7">
                  <c:v>Alpine </c:v>
                </c:pt>
                <c:pt idx="8">
                  <c:v>Englewood </c:v>
                </c:pt>
                <c:pt idx="9">
                  <c:v>Bogota </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Bergen county avg 7.6%</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Garfield </c:v>
                </c:pt>
                <c:pt idx="1">
                  <c:v>South Hackensack</c:v>
                </c:pt>
                <c:pt idx="2">
                  <c:v>Lodi </c:v>
                </c:pt>
                <c:pt idx="3">
                  <c:v>Hackensack </c:v>
                </c:pt>
                <c:pt idx="4">
                  <c:v>Moonachie </c:v>
                </c:pt>
                <c:pt idx="5">
                  <c:v>Fairview </c:v>
                </c:pt>
                <c:pt idx="6">
                  <c:v>Cliffside Park </c:v>
                </c:pt>
                <c:pt idx="7">
                  <c:v>Alpine </c:v>
                </c:pt>
                <c:pt idx="8">
                  <c:v>Englewood </c:v>
                </c:pt>
                <c:pt idx="9">
                  <c:v>Bogota </c:v>
                </c:pt>
              </c:strCache>
            </c:strRef>
          </c:cat>
          <c:val>
            <c:numRef>
              <c:f>Sheet1!$E$2:$E$11</c:f>
              <c:numCache>
                <c:formatCode>0%</c:formatCode>
                <c:ptCount val="10"/>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512204368"/>
        <c:axId val="512204760"/>
      </c:barChart>
      <c:catAx>
        <c:axId val="51220436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2204760"/>
        <c:crosses val="autoZero"/>
        <c:auto val="1"/>
        <c:lblAlgn val="ctr"/>
        <c:lblOffset val="100"/>
        <c:noMultiLvlLbl val="0"/>
      </c:catAx>
      <c:valAx>
        <c:axId val="512204760"/>
        <c:scaling>
          <c:orientation val="minMax"/>
          <c:max val="0.8"/>
        </c:scaling>
        <c:delete val="1"/>
        <c:axPos val="b"/>
        <c:numFmt formatCode="0%" sourceLinked="1"/>
        <c:majorTickMark val="out"/>
        <c:minorTickMark val="none"/>
        <c:tickLblPos val="nextTo"/>
        <c:crossAx val="512204368"/>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6.0492067966526994E-2"/>
          <c:y val="0.90985882446512367"/>
          <c:w val="0.24198564068283859"/>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Bergen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1671</c:v>
                </c:pt>
                <c:pt idx="1">
                  <c:v>870</c:v>
                </c:pt>
                <c:pt idx="2">
                  <c:v>1699</c:v>
                </c:pt>
                <c:pt idx="3">
                  <c:v>1059</c:v>
                </c:pt>
                <c:pt idx="4">
                  <c:v>1125</c:v>
                </c:pt>
                <c:pt idx="5">
                  <c:v>1025</c:v>
                </c:pt>
                <c:pt idx="6">
                  <c:v>1304</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8">
                  <c:v>105042</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512208288"/>
        <c:axId val="512208680"/>
      </c:barChart>
      <c:catAx>
        <c:axId val="5122082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2208680"/>
        <c:crosses val="autoZero"/>
        <c:auto val="1"/>
        <c:lblAlgn val="ctr"/>
        <c:lblOffset val="100"/>
        <c:noMultiLvlLbl val="0"/>
      </c:catAx>
      <c:valAx>
        <c:axId val="512208680"/>
        <c:scaling>
          <c:orientation val="minMax"/>
        </c:scaling>
        <c:delete val="1"/>
        <c:axPos val="b"/>
        <c:numFmt formatCode="&quot;$&quot;#,##0_);[Red]\(&quot;$&quot;#,##0\)" sourceLinked="1"/>
        <c:majorTickMark val="none"/>
        <c:minorTickMark val="none"/>
        <c:tickLblPos val="nextTo"/>
        <c:crossAx val="512208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0.73899999999999999</c:v>
                </c:pt>
                <c:pt idx="1">
                  <c:v>0.72899999999999998</c:v>
                </c:pt>
                <c:pt idx="2">
                  <c:v>0.72199999999999998</c:v>
                </c:pt>
                <c:pt idx="3">
                  <c:v>0.72699999999999998</c:v>
                </c:pt>
                <c:pt idx="4">
                  <c:v>0.72699999999999998</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6.4000000000000001E-2</c:v>
                </c:pt>
                <c:pt idx="1">
                  <c:v>6.5000000000000002E-2</c:v>
                </c:pt>
                <c:pt idx="2">
                  <c:v>6.6000000000000003E-2</c:v>
                </c:pt>
                <c:pt idx="3">
                  <c:v>6.8000000000000005E-2</c:v>
                </c:pt>
                <c:pt idx="4">
                  <c:v>7.0000000000000007E-2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5.0000000000000001E-3</c:v>
                </c:pt>
                <c:pt idx="1">
                  <c:v>5.0000000000000001E-3</c:v>
                </c:pt>
                <c:pt idx="2">
                  <c:v>5.0000000000000001E-3</c:v>
                </c:pt>
                <c:pt idx="3">
                  <c:v>5.0000000000000001E-3</c:v>
                </c:pt>
                <c:pt idx="4">
                  <c:v>5.0000000000000001E-3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c:formatCode>
                <c:ptCount val="5"/>
                <c:pt idx="0">
                  <c:v>0.159</c:v>
                </c:pt>
                <c:pt idx="1">
                  <c:v>0.16200000000000001</c:v>
                </c:pt>
                <c:pt idx="2">
                  <c:v>0.16600000000000001</c:v>
                </c:pt>
                <c:pt idx="3">
                  <c:v>0.16900000000000001</c:v>
                </c:pt>
                <c:pt idx="4">
                  <c:v>0.17299999999999999</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c:formatCode>
                <c:ptCount val="5"/>
                <c:pt idx="0">
                  <c:v>0.16800000000000001</c:v>
                </c:pt>
                <c:pt idx="1">
                  <c:v>0.17399999999999999</c:v>
                </c:pt>
                <c:pt idx="2">
                  <c:v>0.17899999999999999</c:v>
                </c:pt>
                <c:pt idx="3">
                  <c:v>0.184</c:v>
                </c:pt>
                <c:pt idx="4">
                  <c:v>0.189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512195744"/>
        <c:axId val="512195352"/>
      </c:lineChart>
      <c:catAx>
        <c:axId val="51219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2195352"/>
        <c:crosses val="autoZero"/>
        <c:auto val="1"/>
        <c:lblAlgn val="ctr"/>
        <c:lblOffset val="100"/>
        <c:noMultiLvlLbl val="0"/>
      </c:catAx>
      <c:valAx>
        <c:axId val="512195352"/>
        <c:scaling>
          <c:orientation val="minMax"/>
        </c:scaling>
        <c:delete val="1"/>
        <c:axPos val="l"/>
        <c:numFmt formatCode="0%" sourceLinked="1"/>
        <c:majorTickMark val="none"/>
        <c:minorTickMark val="none"/>
        <c:tickLblPos val="nextTo"/>
        <c:crossAx val="512195744"/>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83794</c:v>
                </c:pt>
                <c:pt idx="1">
                  <c:v>83686</c:v>
                </c:pt>
                <c:pt idx="2">
                  <c:v>85806</c:v>
                </c:pt>
                <c:pt idx="3">
                  <c:v>88487</c:v>
                </c:pt>
                <c:pt idx="4">
                  <c:v>91572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52908240"/>
        <c:axId val="352908632"/>
      </c:lineChart>
      <c:catAx>
        <c:axId val="352908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2908632"/>
        <c:crosses val="autoZero"/>
        <c:auto val="1"/>
        <c:lblAlgn val="ctr"/>
        <c:lblOffset val="100"/>
        <c:noMultiLvlLbl val="0"/>
      </c:catAx>
      <c:valAx>
        <c:axId val="352908632"/>
        <c:scaling>
          <c:orientation val="minMax"/>
        </c:scaling>
        <c:delete val="1"/>
        <c:axPos val="l"/>
        <c:numFmt formatCode="_(&quot;$&quot;* #,##0_);_(&quot;$&quot;* \(#,##0\);_(&quot;$&quot;* &quot;-&quot;??_);_(@_)" sourceLinked="1"/>
        <c:majorTickMark val="out"/>
        <c:minorTickMark val="none"/>
        <c:tickLblPos val="nextTo"/>
        <c:crossAx val="3529082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_("$"* #,##0_);_("$"* \(#,##0\);_("$"* "-"??_);_(@_)</c:formatCode>
                <c:ptCount val="21"/>
                <c:pt idx="0">
                  <c:v>50000</c:v>
                </c:pt>
                <c:pt idx="1">
                  <c:v>57365</c:v>
                </c:pt>
                <c:pt idx="2">
                  <c:v>57514</c:v>
                </c:pt>
                <c:pt idx="3">
                  <c:v>62332</c:v>
                </c:pt>
                <c:pt idx="4">
                  <c:v>62681</c:v>
                </c:pt>
                <c:pt idx="5">
                  <c:v>63339</c:v>
                </c:pt>
                <c:pt idx="6">
                  <c:v>63934</c:v>
                </c:pt>
                <c:pt idx="7">
                  <c:v>65037</c:v>
                </c:pt>
                <c:pt idx="8">
                  <c:v>65771</c:v>
                </c:pt>
                <c:pt idx="9">
                  <c:v>73376</c:v>
                </c:pt>
                <c:pt idx="10">
                  <c:v>75500</c:v>
                </c:pt>
                <c:pt idx="11">
                  <c:v>77027</c:v>
                </c:pt>
                <c:pt idx="12">
                  <c:v>81489</c:v>
                </c:pt>
                <c:pt idx="13">
                  <c:v>82839</c:v>
                </c:pt>
                <c:pt idx="14">
                  <c:v>83133</c:v>
                </c:pt>
                <c:pt idx="15">
                  <c:v>89238</c:v>
                </c:pt>
                <c:pt idx="17">
                  <c:v>91807</c:v>
                </c:pt>
                <c:pt idx="18">
                  <c:v>106046</c:v>
                </c:pt>
                <c:pt idx="19">
                  <c:v>107034</c:v>
                </c:pt>
                <c:pt idx="20">
                  <c:v>110969</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General</c:formatCode>
                <c:ptCount val="21"/>
                <c:pt idx="16" formatCode="_(&quot;$&quot;* #,##0_);_(&quot;$&quot;* \(#,##0\);_(&quot;$&quot;* &quot;-&quot;??_);_(@_)">
                  <c:v>91572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52909416"/>
        <c:axId val="352909808"/>
      </c:barChart>
      <c:catAx>
        <c:axId val="3529094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2909808"/>
        <c:crosses val="autoZero"/>
        <c:auto val="1"/>
        <c:lblAlgn val="ctr"/>
        <c:lblOffset val="100"/>
        <c:noMultiLvlLbl val="0"/>
      </c:catAx>
      <c:valAx>
        <c:axId val="352909808"/>
        <c:scaling>
          <c:orientation val="minMax"/>
        </c:scaling>
        <c:delete val="1"/>
        <c:axPos val="b"/>
        <c:numFmt formatCode="_(&quot;$&quot;* #,##0_);_(&quot;$&quot;* \(#,##0\);_(&quot;$&quot;* &quot;-&quot;??_);_(@_)" sourceLinked="1"/>
        <c:majorTickMark val="none"/>
        <c:minorTickMark val="none"/>
        <c:tickLblPos val="nextTo"/>
        <c:crossAx val="352909416"/>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Garfield </c:v>
                </c:pt>
                <c:pt idx="1">
                  <c:v>Fairview </c:v>
                </c:pt>
                <c:pt idx="2">
                  <c:v>Lodi </c:v>
                </c:pt>
                <c:pt idx="3">
                  <c:v>Hackensack </c:v>
                </c:pt>
                <c:pt idx="4">
                  <c:v>Moonachie </c:v>
                </c:pt>
                <c:pt idx="5">
                  <c:v>Little Ferry </c:v>
                </c:pt>
                <c:pt idx="6">
                  <c:v>Wallington</c:v>
                </c:pt>
                <c:pt idx="7">
                  <c:v>Palisades Park </c:v>
                </c:pt>
                <c:pt idx="8">
                  <c:v>South Hackensack</c:v>
                </c:pt>
                <c:pt idx="9">
                  <c:v>Ridgefield </c:v>
                </c:pt>
              </c:strCache>
            </c:strRef>
          </c:cat>
          <c:val>
            <c:numRef>
              <c:f>Sheet1!$B$2:$B$11</c:f>
              <c:numCache>
                <c:formatCode>_("$"* #,##0_);_("$"* \(#,##0\);_("$"* "-"??_);_(@_)</c:formatCode>
                <c:ptCount val="10"/>
                <c:pt idx="0">
                  <c:v>54063</c:v>
                </c:pt>
                <c:pt idx="1">
                  <c:v>56057</c:v>
                </c:pt>
                <c:pt idx="2">
                  <c:v>57188</c:v>
                </c:pt>
                <c:pt idx="3">
                  <c:v>59277</c:v>
                </c:pt>
                <c:pt idx="4">
                  <c:v>59700</c:v>
                </c:pt>
                <c:pt idx="5">
                  <c:v>61341</c:v>
                </c:pt>
                <c:pt idx="6">
                  <c:v>62648</c:v>
                </c:pt>
                <c:pt idx="7">
                  <c:v>64589</c:v>
                </c:pt>
                <c:pt idx="8">
                  <c:v>65156</c:v>
                </c:pt>
                <c:pt idx="9">
                  <c:v>66690</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Bergen county median $91,572</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Garfield </c:v>
                </c:pt>
                <c:pt idx="1">
                  <c:v>Fairview </c:v>
                </c:pt>
                <c:pt idx="2">
                  <c:v>Lodi </c:v>
                </c:pt>
                <c:pt idx="3">
                  <c:v>Hackensack </c:v>
                </c:pt>
                <c:pt idx="4">
                  <c:v>Moonachie </c:v>
                </c:pt>
                <c:pt idx="5">
                  <c:v>Little Ferry </c:v>
                </c:pt>
                <c:pt idx="6">
                  <c:v>Wallington</c:v>
                </c:pt>
                <c:pt idx="7">
                  <c:v>Palisades Park </c:v>
                </c:pt>
                <c:pt idx="8">
                  <c:v>South Hackensack</c:v>
                </c:pt>
                <c:pt idx="9">
                  <c:v>Ridgefield </c:v>
                </c:pt>
              </c:strCache>
            </c:strRef>
          </c:cat>
          <c:val>
            <c:numRef>
              <c:f>Sheet1!$C$2:$C$11</c:f>
              <c:numCache>
                <c:formatCode>"$"#,##0</c:formatCode>
                <c:ptCount val="10"/>
                <c:pt idx="0">
                  <c:v>91572</c:v>
                </c:pt>
                <c:pt idx="1">
                  <c:v>91572</c:v>
                </c:pt>
                <c:pt idx="2">
                  <c:v>91572</c:v>
                </c:pt>
                <c:pt idx="3">
                  <c:v>91572</c:v>
                </c:pt>
                <c:pt idx="4">
                  <c:v>91572</c:v>
                </c:pt>
                <c:pt idx="5">
                  <c:v>91572</c:v>
                </c:pt>
                <c:pt idx="6">
                  <c:v>91572</c:v>
                </c:pt>
                <c:pt idx="7">
                  <c:v>91572</c:v>
                </c:pt>
                <c:pt idx="8">
                  <c:v>91572</c:v>
                </c:pt>
                <c:pt idx="9">
                  <c:v>91572</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63047800"/>
        <c:axId val="363048192"/>
      </c:barChart>
      <c:catAx>
        <c:axId val="363047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048192"/>
        <c:crosses val="autoZero"/>
        <c:auto val="1"/>
        <c:lblAlgn val="ctr"/>
        <c:lblOffset val="100"/>
        <c:noMultiLvlLbl val="0"/>
      </c:catAx>
      <c:valAx>
        <c:axId val="363048192"/>
        <c:scaling>
          <c:orientation val="minMax"/>
        </c:scaling>
        <c:delete val="1"/>
        <c:axPos val="b"/>
        <c:numFmt formatCode="_(&quot;$&quot;* #,##0_);_(&quot;$&quot;* \(#,##0\);_(&quot;$&quot;* &quot;-&quot;??_);_(@_)" sourceLinked="1"/>
        <c:majorTickMark val="none"/>
        <c:minorTickMark val="none"/>
        <c:tickLblPos val="nextTo"/>
        <c:crossAx val="36304780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5839521598775497"/>
          <c:y val="0.9608046931091585"/>
          <c:w val="0.19372075658510887"/>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0">
                  <c:v>0.13</c:v>
                </c:pt>
                <c:pt idx="1">
                  <c:v>0.14000000000000001</c:v>
                </c:pt>
                <c:pt idx="2">
                  <c:v>0.14000000000000001</c:v>
                </c:pt>
                <c:pt idx="3">
                  <c:v>0.14000000000000001</c:v>
                </c:pt>
                <c:pt idx="4">
                  <c:v>0.15</c:v>
                </c:pt>
                <c:pt idx="5">
                  <c:v>0.15</c:v>
                </c:pt>
                <c:pt idx="6">
                  <c:v>0.15</c:v>
                </c:pt>
                <c:pt idx="7">
                  <c:v>0.16</c:v>
                </c:pt>
                <c:pt idx="8">
                  <c:v>0.17</c:v>
                </c:pt>
                <c:pt idx="9">
                  <c:v>0.17</c:v>
                </c:pt>
                <c:pt idx="10">
                  <c:v>0.18</c:v>
                </c:pt>
                <c:pt idx="11">
                  <c:v>0.19</c:v>
                </c:pt>
                <c:pt idx="12">
                  <c:v>0.19</c:v>
                </c:pt>
                <c:pt idx="14">
                  <c:v>0.2</c:v>
                </c:pt>
                <c:pt idx="15">
                  <c:v>0.21</c:v>
                </c:pt>
                <c:pt idx="16">
                  <c:v>0.22</c:v>
                </c:pt>
                <c:pt idx="17">
                  <c:v>0.23</c:v>
                </c:pt>
                <c:pt idx="18">
                  <c:v>0.23</c:v>
                </c:pt>
                <c:pt idx="19">
                  <c:v>0.25</c:v>
                </c:pt>
                <c:pt idx="20">
                  <c:v>0.26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13">
                  <c:v>0.2</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63048976"/>
        <c:axId val="363049368"/>
      </c:barChart>
      <c:catAx>
        <c:axId val="363048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049368"/>
        <c:crosses val="autoZero"/>
        <c:auto val="1"/>
        <c:lblAlgn val="ctr"/>
        <c:lblOffset val="100"/>
        <c:noMultiLvlLbl val="0"/>
      </c:catAx>
      <c:valAx>
        <c:axId val="363049368"/>
        <c:scaling>
          <c:orientation val="minMax"/>
        </c:scaling>
        <c:delete val="1"/>
        <c:axPos val="b"/>
        <c:numFmt formatCode="0%" sourceLinked="1"/>
        <c:majorTickMark val="none"/>
        <c:minorTickMark val="none"/>
        <c:tickLblPos val="nextTo"/>
        <c:crossAx val="36304897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0.22</c:v>
                </c:pt>
                <c:pt idx="1">
                  <c:v>0.23</c:v>
                </c:pt>
                <c:pt idx="2">
                  <c:v>0.23</c:v>
                </c:pt>
                <c:pt idx="3">
                  <c:v>0.23</c:v>
                </c:pt>
                <c:pt idx="4">
                  <c:v>0.23</c:v>
                </c:pt>
                <c:pt idx="5">
                  <c:v>0.22</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63050152"/>
        <c:axId val="363050544"/>
      </c:lineChart>
      <c:catAx>
        <c:axId val="363050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050544"/>
        <c:crosses val="autoZero"/>
        <c:auto val="1"/>
        <c:lblAlgn val="ctr"/>
        <c:lblOffset val="100"/>
        <c:noMultiLvlLbl val="0"/>
      </c:catAx>
      <c:valAx>
        <c:axId val="36305054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30501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Bergen</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0.08</c:v>
                </c:pt>
                <c:pt idx="1">
                  <c:v>7.4999999999999997E-2</c:v>
                </c:pt>
                <c:pt idx="2">
                  <c:v>7.1999999999999995E-2</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363051328"/>
        <c:axId val="363051720"/>
      </c:lineChart>
      <c:catAx>
        <c:axId val="363051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3051720"/>
        <c:crosses val="autoZero"/>
        <c:auto val="1"/>
        <c:lblAlgn val="ctr"/>
        <c:lblOffset val="100"/>
        <c:noMultiLvlLbl val="0"/>
      </c:catAx>
      <c:valAx>
        <c:axId val="363051720"/>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3051328"/>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0">
                  <c:v>5.6000000000000001E-2</c:v>
                </c:pt>
                <c:pt idx="1">
                  <c:v>5.6000000000000001E-2</c:v>
                </c:pt>
                <c:pt idx="2">
                  <c:v>6.2E-2</c:v>
                </c:pt>
                <c:pt idx="3">
                  <c:v>6.7000000000000004E-2</c:v>
                </c:pt>
                <c:pt idx="5">
                  <c:v>0.08</c:v>
                </c:pt>
                <c:pt idx="6">
                  <c:v>8.2000000000000003E-2</c:v>
                </c:pt>
                <c:pt idx="7">
                  <c:v>8.6999999999999994E-2</c:v>
                </c:pt>
                <c:pt idx="8">
                  <c:v>0.09</c:v>
                </c:pt>
                <c:pt idx="9">
                  <c:v>9.1999999999999998E-2</c:v>
                </c:pt>
                <c:pt idx="10">
                  <c:v>9.2999999999999999E-2</c:v>
                </c:pt>
                <c:pt idx="11">
                  <c:v>9.2999999999999999E-2</c:v>
                </c:pt>
                <c:pt idx="12" formatCode="General">
                  <c:v>9.8000000000000004E-2</c:v>
                </c:pt>
                <c:pt idx="13">
                  <c:v>0.106</c:v>
                </c:pt>
                <c:pt idx="14">
                  <c:v>0.107</c:v>
                </c:pt>
                <c:pt idx="15">
                  <c:v>0.11799999999999999</c:v>
                </c:pt>
                <c:pt idx="16">
                  <c:v>0.11899999999999999</c:v>
                </c:pt>
                <c:pt idx="17">
                  <c:v>0.127</c:v>
                </c:pt>
                <c:pt idx="18">
                  <c:v>0.127</c:v>
                </c:pt>
                <c:pt idx="19">
                  <c:v>0.129</c:v>
                </c:pt>
                <c:pt idx="20">
                  <c:v>0.16300000000000001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4" formatCode="0.0%">
                  <c:v>7.1999999999999995E-2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63052504"/>
        <c:axId val="363052896"/>
      </c:barChart>
      <c:catAx>
        <c:axId val="363052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052896"/>
        <c:crosses val="autoZero"/>
        <c:auto val="1"/>
        <c:lblAlgn val="ctr"/>
        <c:lblOffset val="100"/>
        <c:noMultiLvlLbl val="0"/>
      </c:catAx>
      <c:valAx>
        <c:axId val="363052896"/>
        <c:scaling>
          <c:orientation val="minMax"/>
        </c:scaling>
        <c:delete val="1"/>
        <c:axPos val="b"/>
        <c:numFmt formatCode="0.0%" sourceLinked="1"/>
        <c:majorTickMark val="none"/>
        <c:minorTickMark val="none"/>
        <c:tickLblPos val="nextTo"/>
        <c:crossAx val="36305250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7834</c:v>
                </c:pt>
                <c:pt idx="1">
                  <c:v>7764</c:v>
                </c:pt>
                <c:pt idx="2">
                  <c:v>7767</c:v>
                </c:pt>
                <c:pt idx="3">
                  <c:v>7336</c:v>
                </c:pt>
                <c:pt idx="4" formatCode="General">
                  <c:v>6840</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63053680"/>
        <c:axId val="363054072"/>
      </c:lineChart>
      <c:catAx>
        <c:axId val="363053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054072"/>
        <c:crosses val="autoZero"/>
        <c:auto val="1"/>
        <c:lblAlgn val="ctr"/>
        <c:lblOffset val="100"/>
        <c:noMultiLvlLbl val="0"/>
      </c:catAx>
      <c:valAx>
        <c:axId val="3630540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053680"/>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20544</c:v>
                </c:pt>
                <c:pt idx="1">
                  <c:v>20729</c:v>
                </c:pt>
                <c:pt idx="2">
                  <c:v>20155</c:v>
                </c:pt>
                <c:pt idx="3">
                  <c:v>20008</c:v>
                </c:pt>
                <c:pt idx="4">
                  <c:v>19439</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63054856"/>
        <c:axId val="363055248"/>
      </c:lineChart>
      <c:catAx>
        <c:axId val="363054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055248"/>
        <c:crosses val="autoZero"/>
        <c:auto val="1"/>
        <c:lblAlgn val="ctr"/>
        <c:lblOffset val="100"/>
        <c:noMultiLvlLbl val="0"/>
      </c:catAx>
      <c:valAx>
        <c:axId val="36305524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0548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14120</c:v>
                </c:pt>
                <c:pt idx="1">
                  <c:v>13798</c:v>
                </c:pt>
                <c:pt idx="2">
                  <c:v>15192</c:v>
                </c:pt>
                <c:pt idx="3">
                  <c:v>14829</c:v>
                </c:pt>
                <c:pt idx="4">
                  <c:v>13347</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63056032"/>
        <c:axId val="363056424"/>
      </c:lineChart>
      <c:catAx>
        <c:axId val="363056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056424"/>
        <c:crosses val="autoZero"/>
        <c:auto val="1"/>
        <c:lblAlgn val="ctr"/>
        <c:lblOffset val="100"/>
        <c:noMultiLvlLbl val="0"/>
      </c:catAx>
      <c:valAx>
        <c:axId val="36305642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056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Midland Park </c:v>
                </c:pt>
                <c:pt idx="1">
                  <c:v>Harrington Park </c:v>
                </c:pt>
                <c:pt idx="2">
                  <c:v>Palisades Park </c:v>
                </c:pt>
              </c:strCache>
            </c:strRef>
          </c:cat>
          <c:val>
            <c:numRef>
              <c:f>Sheet1!$B$2:$B$4</c:f>
              <c:numCache>
                <c:formatCode>0%</c:formatCode>
                <c:ptCount val="3"/>
                <c:pt idx="0">
                  <c:v>0.96599999999999997</c:v>
                </c:pt>
                <c:pt idx="1">
                  <c:v>0.79800000000000004</c:v>
                </c:pt>
                <c:pt idx="2">
                  <c:v>0.30499999999999999</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Midland Park </c:v>
                </c:pt>
                <c:pt idx="1">
                  <c:v>Harrington Park </c:v>
                </c:pt>
                <c:pt idx="2">
                  <c:v>Palisades Park </c:v>
                </c:pt>
              </c:strCache>
            </c:strRef>
          </c:cat>
          <c:val>
            <c:numRef>
              <c:f>Sheet1!$C$2:$C$4</c:f>
              <c:numCache>
                <c:formatCode>0%</c:formatCode>
                <c:ptCount val="3"/>
                <c:pt idx="0">
                  <c:v>1.2999999999999999E-2</c:v>
                </c:pt>
                <c:pt idx="1">
                  <c:v>1.0999999999999999E-2</c:v>
                </c:pt>
                <c:pt idx="2">
                  <c:v>2.9000000000000001E-2</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Midland Park </c:v>
                </c:pt>
                <c:pt idx="1">
                  <c:v>Harrington Park </c:v>
                </c:pt>
                <c:pt idx="2">
                  <c:v>Palisades Park </c:v>
                </c:pt>
              </c:strCache>
            </c:strRef>
          </c:cat>
          <c:val>
            <c:numRef>
              <c:f>Sheet1!$D$2:$D$4</c:f>
              <c:numCache>
                <c:formatCode>0%</c:formatCode>
                <c:ptCount val="3"/>
                <c:pt idx="0">
                  <c:v>1.9E-2</c:v>
                </c:pt>
                <c:pt idx="1">
                  <c:v>0.20399999999999999</c:v>
                </c:pt>
                <c:pt idx="2">
                  <c:v>0.57299999999999995</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Midland Park </c:v>
                </c:pt>
                <c:pt idx="1">
                  <c:v>Harrington Park </c:v>
                </c:pt>
                <c:pt idx="2">
                  <c:v>Palisades Park </c:v>
                </c:pt>
              </c:strCache>
            </c:strRef>
          </c:cat>
          <c:val>
            <c:numRef>
              <c:f>Sheet1!$E$2:$E$4</c:f>
              <c:numCache>
                <c:formatCode>0%</c:formatCode>
                <c:ptCount val="3"/>
                <c:pt idx="0">
                  <c:v>0.13300000000000001</c:v>
                </c:pt>
                <c:pt idx="1">
                  <c:v>7.3999999999999996E-2</c:v>
                </c:pt>
                <c:pt idx="2">
                  <c:v>0.21099999999999999</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512198096"/>
        <c:axId val="512198488"/>
      </c:barChart>
      <c:catAx>
        <c:axId val="51219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2198488"/>
        <c:crosses val="autoZero"/>
        <c:auto val="1"/>
        <c:lblAlgn val="ctr"/>
        <c:lblOffset val="100"/>
        <c:noMultiLvlLbl val="0"/>
      </c:catAx>
      <c:valAx>
        <c:axId val="512198488"/>
        <c:scaling>
          <c:orientation val="minMax"/>
        </c:scaling>
        <c:delete val="1"/>
        <c:axPos val="l"/>
        <c:numFmt formatCode="0%" sourceLinked="1"/>
        <c:majorTickMark val="none"/>
        <c:minorTickMark val="none"/>
        <c:tickLblPos val="nextTo"/>
        <c:crossAx val="51219809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Bergen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1270</c:v>
                </c:pt>
                <c:pt idx="1">
                  <c:v>1100</c:v>
                </c:pt>
                <c:pt idx="2">
                  <c:v>945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63057208"/>
        <c:axId val="363057600"/>
      </c:barChart>
      <c:catAx>
        <c:axId val="363057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3057600"/>
        <c:crosses val="autoZero"/>
        <c:auto val="1"/>
        <c:lblAlgn val="ctr"/>
        <c:lblOffset val="100"/>
        <c:noMultiLvlLbl val="0"/>
      </c:catAx>
      <c:valAx>
        <c:axId val="36305760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3057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17">
                  <c:v>1270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"$"#,##0_);[Red]\("$"#,##0\)</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General</c:formatCode>
                <c:ptCount val="22"/>
                <c:pt idx="17" formatCode="&quot;$&quot;#,##0_);[Red]\(&quot;$&quot;#,##0\)">
                  <c:v>945</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63058384"/>
        <c:axId val="363058776"/>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50000</c:v>
                </c:pt>
                <c:pt idx="1">
                  <c:v>57365</c:v>
                </c:pt>
                <c:pt idx="2">
                  <c:v>57514</c:v>
                </c:pt>
                <c:pt idx="3">
                  <c:v>62332</c:v>
                </c:pt>
                <c:pt idx="4">
                  <c:v>62681</c:v>
                </c:pt>
                <c:pt idx="5">
                  <c:v>63339</c:v>
                </c:pt>
                <c:pt idx="6">
                  <c:v>63934</c:v>
                </c:pt>
                <c:pt idx="7">
                  <c:v>65037</c:v>
                </c:pt>
                <c:pt idx="8">
                  <c:v>65771</c:v>
                </c:pt>
                <c:pt idx="9">
                  <c:v>73376</c:v>
                </c:pt>
                <c:pt idx="10">
                  <c:v>75500</c:v>
                </c:pt>
                <c:pt idx="11">
                  <c:v>76475</c:v>
                </c:pt>
                <c:pt idx="12">
                  <c:v>77027</c:v>
                </c:pt>
                <c:pt idx="13">
                  <c:v>81489</c:v>
                </c:pt>
                <c:pt idx="14">
                  <c:v>82839</c:v>
                </c:pt>
                <c:pt idx="15">
                  <c:v>83133</c:v>
                </c:pt>
                <c:pt idx="16">
                  <c:v>89238</c:v>
                </c:pt>
                <c:pt idx="17">
                  <c:v>91572</c:v>
                </c:pt>
                <c:pt idx="18">
                  <c:v>91807</c:v>
                </c:pt>
                <c:pt idx="19">
                  <c:v>106046</c:v>
                </c:pt>
                <c:pt idx="20">
                  <c:v>107034</c:v>
                </c:pt>
                <c:pt idx="21">
                  <c:v>110969</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63059560"/>
        <c:axId val="363059168"/>
      </c:lineChart>
      <c:catAx>
        <c:axId val="36305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058776"/>
        <c:crosses val="autoZero"/>
        <c:auto val="1"/>
        <c:lblAlgn val="ctr"/>
        <c:lblOffset val="100"/>
        <c:noMultiLvlLbl val="0"/>
      </c:catAx>
      <c:valAx>
        <c:axId val="36305877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058384"/>
        <c:crosses val="autoZero"/>
        <c:crossBetween val="between"/>
      </c:valAx>
      <c:valAx>
        <c:axId val="363059168"/>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63059560"/>
        <c:crosses val="max"/>
        <c:crossBetween val="between"/>
      </c:valAx>
      <c:catAx>
        <c:axId val="363059560"/>
        <c:scaling>
          <c:orientation val="minMax"/>
        </c:scaling>
        <c:delete val="1"/>
        <c:axPos val="b"/>
        <c:numFmt formatCode="General" sourceLinked="1"/>
        <c:majorTickMark val="out"/>
        <c:minorTickMark val="none"/>
        <c:tickLblPos val="nextTo"/>
        <c:crossAx val="363059168"/>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38.200000000000003</c:v>
                </c:pt>
                <c:pt idx="1">
                  <c:v>35.700000000000003</c:v>
                </c:pt>
                <c:pt idx="2">
                  <c:v>35.4</c:v>
                </c:pt>
                <c:pt idx="3">
                  <c:v>34.4</c:v>
                </c:pt>
                <c:pt idx="4">
                  <c:v>33.9</c:v>
                </c:pt>
                <c:pt idx="5">
                  <c:v>33.6</c:v>
                </c:pt>
                <c:pt idx="6">
                  <c:v>33.299999999999997</c:v>
                </c:pt>
                <c:pt idx="8">
                  <c:v>32</c:v>
                </c:pt>
                <c:pt idx="9">
                  <c:v>31.1</c:v>
                </c:pt>
                <c:pt idx="10">
                  <c:v>30.9</c:v>
                </c:pt>
                <c:pt idx="11">
                  <c:v>30.7</c:v>
                </c:pt>
                <c:pt idx="12">
                  <c:v>29.9</c:v>
                </c:pt>
                <c:pt idx="13">
                  <c:v>29.3</c:v>
                </c:pt>
                <c:pt idx="14">
                  <c:v>28.3</c:v>
                </c:pt>
                <c:pt idx="15">
                  <c:v>28.3</c:v>
                </c:pt>
                <c:pt idx="16">
                  <c:v>27.6</c:v>
                </c:pt>
                <c:pt idx="17">
                  <c:v>25.6</c:v>
                </c:pt>
                <c:pt idx="18">
                  <c:v>24.2</c:v>
                </c:pt>
                <c:pt idx="19">
                  <c:v>23.6</c:v>
                </c:pt>
                <c:pt idx="20">
                  <c:v>22.9</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7">
                  <c:v>32.299999999999997</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63060344"/>
        <c:axId val="363060736"/>
      </c:barChart>
      <c:catAx>
        <c:axId val="363060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060736"/>
        <c:crosses val="autoZero"/>
        <c:auto val="1"/>
        <c:lblAlgn val="ctr"/>
        <c:lblOffset val="100"/>
        <c:noMultiLvlLbl val="0"/>
      </c:catAx>
      <c:valAx>
        <c:axId val="363060736"/>
        <c:scaling>
          <c:orientation val="minMax"/>
        </c:scaling>
        <c:delete val="1"/>
        <c:axPos val="t"/>
        <c:numFmt formatCode="General" sourceLinked="1"/>
        <c:majorTickMark val="none"/>
        <c:minorTickMark val="none"/>
        <c:tickLblPos val="nextTo"/>
        <c:crossAx val="363060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30.8</c:v>
                </c:pt>
                <c:pt idx="1">
                  <c:v>31.4</c:v>
                </c:pt>
                <c:pt idx="2">
                  <c:v>31.9</c:v>
                </c:pt>
                <c:pt idx="3" formatCode="0.0">
                  <c:v>32</c:v>
                </c:pt>
                <c:pt idx="4" formatCode="0.0">
                  <c:v>32.299999999999997</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63061520"/>
        <c:axId val="363061912"/>
      </c:lineChart>
      <c:catAx>
        <c:axId val="36306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3061912"/>
        <c:crosses val="autoZero"/>
        <c:auto val="1"/>
        <c:lblAlgn val="ctr"/>
        <c:lblOffset val="100"/>
        <c:noMultiLvlLbl val="0"/>
      </c:catAx>
      <c:valAx>
        <c:axId val="363061912"/>
        <c:scaling>
          <c:orientation val="minMax"/>
          <c:max val="40"/>
          <c:min val="0"/>
        </c:scaling>
        <c:delete val="1"/>
        <c:axPos val="l"/>
        <c:numFmt formatCode="General" sourceLinked="1"/>
        <c:majorTickMark val="none"/>
        <c:minorTickMark val="none"/>
        <c:tickLblPos val="nextTo"/>
        <c:crossAx val="363061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Demarest </c:v>
                </c:pt>
                <c:pt idx="1">
                  <c:v>Tenafly </c:v>
                </c:pt>
                <c:pt idx="2">
                  <c:v>Haworth </c:v>
                </c:pt>
                <c:pt idx="3">
                  <c:v>Edgewater </c:v>
                </c:pt>
                <c:pt idx="4">
                  <c:v>Glen Rock </c:v>
                </c:pt>
                <c:pt idx="5">
                  <c:v>Cresskill </c:v>
                </c:pt>
                <c:pt idx="6">
                  <c:v>Ridgewood </c:v>
                </c:pt>
                <c:pt idx="7">
                  <c:v>Norwood </c:v>
                </c:pt>
                <c:pt idx="8">
                  <c:v>Fort Lee </c:v>
                </c:pt>
                <c:pt idx="9">
                  <c:v>Saddle River </c:v>
                </c:pt>
              </c:strCache>
            </c:strRef>
          </c:cat>
          <c:val>
            <c:numRef>
              <c:f>Sheet1!$B$2:$B$11</c:f>
              <c:numCache>
                <c:formatCode>General</c:formatCode>
                <c:ptCount val="10"/>
                <c:pt idx="0">
                  <c:v>42.6</c:v>
                </c:pt>
                <c:pt idx="1">
                  <c:v>42.6</c:v>
                </c:pt>
                <c:pt idx="2">
                  <c:v>41.4</c:v>
                </c:pt>
                <c:pt idx="3" formatCode="0.0">
                  <c:v>41.2</c:v>
                </c:pt>
                <c:pt idx="4">
                  <c:v>40</c:v>
                </c:pt>
                <c:pt idx="5">
                  <c:v>39.4</c:v>
                </c:pt>
                <c:pt idx="6">
                  <c:v>39.1</c:v>
                </c:pt>
                <c:pt idx="7" formatCode="0.0">
                  <c:v>37.9</c:v>
                </c:pt>
                <c:pt idx="8">
                  <c:v>37.4</c:v>
                </c:pt>
                <c:pt idx="9">
                  <c:v>37.200000000000003</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Bergen County avg. 32.3</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Demarest </c:v>
                </c:pt>
                <c:pt idx="1">
                  <c:v>Tenafly </c:v>
                </c:pt>
                <c:pt idx="2">
                  <c:v>Haworth </c:v>
                </c:pt>
                <c:pt idx="3">
                  <c:v>Edgewater </c:v>
                </c:pt>
                <c:pt idx="4">
                  <c:v>Glen Rock </c:v>
                </c:pt>
                <c:pt idx="5">
                  <c:v>Cresskill </c:v>
                </c:pt>
                <c:pt idx="6">
                  <c:v>Ridgewood </c:v>
                </c:pt>
                <c:pt idx="7">
                  <c:v>Norwood </c:v>
                </c:pt>
                <c:pt idx="8">
                  <c:v>Fort Lee </c:v>
                </c:pt>
                <c:pt idx="9">
                  <c:v>Saddle River </c:v>
                </c:pt>
              </c:strCache>
            </c:strRef>
          </c:cat>
          <c:val>
            <c:numRef>
              <c:f>Sheet1!$C$2:$C$11</c:f>
              <c:numCache>
                <c:formatCode>General</c:formatCode>
                <c:ptCount val="10"/>
                <c:pt idx="0">
                  <c:v>32.299999999999997</c:v>
                </c:pt>
                <c:pt idx="1">
                  <c:v>32.299999999999997</c:v>
                </c:pt>
                <c:pt idx="2">
                  <c:v>32.299999999999997</c:v>
                </c:pt>
                <c:pt idx="3">
                  <c:v>32.299999999999997</c:v>
                </c:pt>
                <c:pt idx="4">
                  <c:v>32.299999999999997</c:v>
                </c:pt>
                <c:pt idx="5">
                  <c:v>32.299999999999997</c:v>
                </c:pt>
                <c:pt idx="6">
                  <c:v>32.299999999999997</c:v>
                </c:pt>
                <c:pt idx="7">
                  <c:v>32.299999999999997</c:v>
                </c:pt>
                <c:pt idx="8">
                  <c:v>32.299999999999997</c:v>
                </c:pt>
                <c:pt idx="9">
                  <c:v>32.299999999999997</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63062696"/>
        <c:axId val="363063088"/>
      </c:barChart>
      <c:catAx>
        <c:axId val="3630626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063088"/>
        <c:crosses val="autoZero"/>
        <c:auto val="1"/>
        <c:lblAlgn val="ctr"/>
        <c:lblOffset val="100"/>
        <c:noMultiLvlLbl val="0"/>
      </c:catAx>
      <c:valAx>
        <c:axId val="363063088"/>
        <c:scaling>
          <c:orientation val="minMax"/>
        </c:scaling>
        <c:delete val="1"/>
        <c:axPos val="t"/>
        <c:numFmt formatCode="General" sourceLinked="1"/>
        <c:majorTickMark val="none"/>
        <c:minorTickMark val="none"/>
        <c:tickLblPos val="nextTo"/>
        <c:crossAx val="363062696"/>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6094689960629921"/>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Sheet1!$B$2:$B$22</c:f>
              <c:numCache>
                <c:formatCode>0%</c:formatCode>
                <c:ptCount val="21"/>
                <c:pt idx="0">
                  <c:v>0.11</c:v>
                </c:pt>
                <c:pt idx="1">
                  <c:v>0.15</c:v>
                </c:pt>
                <c:pt idx="3">
                  <c:v>0.18</c:v>
                </c:pt>
                <c:pt idx="4" formatCode="General">
                  <c:v>0.18</c:v>
                </c:pt>
                <c:pt idx="5">
                  <c:v>0.18</c:v>
                </c:pt>
                <c:pt idx="6">
                  <c:v>0.19</c:v>
                </c:pt>
                <c:pt idx="7">
                  <c:v>0.21</c:v>
                </c:pt>
                <c:pt idx="8">
                  <c:v>0.21</c:v>
                </c:pt>
                <c:pt idx="9">
                  <c:v>0.21</c:v>
                </c:pt>
                <c:pt idx="10">
                  <c:v>0.21</c:v>
                </c:pt>
                <c:pt idx="11">
                  <c:v>0.21</c:v>
                </c:pt>
                <c:pt idx="12">
                  <c:v>0.22</c:v>
                </c:pt>
                <c:pt idx="13">
                  <c:v>0.22</c:v>
                </c:pt>
                <c:pt idx="14" formatCode="General">
                  <c:v>0.23</c:v>
                </c:pt>
                <c:pt idx="15">
                  <c:v>0.23</c:v>
                </c:pt>
                <c:pt idx="16">
                  <c:v>0.23</c:v>
                </c:pt>
                <c:pt idx="17">
                  <c:v>0.23</c:v>
                </c:pt>
                <c:pt idx="18">
                  <c:v>0.24</c:v>
                </c:pt>
                <c:pt idx="19">
                  <c:v>0.24</c:v>
                </c:pt>
                <c:pt idx="20">
                  <c:v>0.27</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Sheet1!$C$2:$C$22</c:f>
              <c:numCache>
                <c:formatCode>General</c:formatCode>
                <c:ptCount val="21"/>
                <c:pt idx="2">
                  <c:v>0.17</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502881528"/>
        <c:axId val="502881920"/>
      </c:barChart>
      <c:catAx>
        <c:axId val="5028815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881920"/>
        <c:crosses val="autoZero"/>
        <c:auto val="1"/>
        <c:lblAlgn val="ctr"/>
        <c:lblOffset val="100"/>
        <c:noMultiLvlLbl val="0"/>
      </c:catAx>
      <c:valAx>
        <c:axId val="502881920"/>
        <c:scaling>
          <c:orientation val="minMax"/>
        </c:scaling>
        <c:delete val="1"/>
        <c:axPos val="b"/>
        <c:numFmt formatCode="0%" sourceLinked="1"/>
        <c:majorTickMark val="none"/>
        <c:minorTickMark val="none"/>
        <c:tickLblPos val="nextTo"/>
        <c:crossAx val="502881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7101</c:v>
                </c:pt>
                <c:pt idx="1">
                  <c:v>10465</c:v>
                </c:pt>
                <c:pt idx="3">
                  <c:v>12054</c:v>
                </c:pt>
                <c:pt idx="4" formatCode="&quot;$&quot;#,##0_);[Red]\(&quot;$&quot;#,##0\)">
                  <c:v>12067</c:v>
                </c:pt>
                <c:pt idx="5">
                  <c:v>13115</c:v>
                </c:pt>
                <c:pt idx="6">
                  <c:v>13138</c:v>
                </c:pt>
                <c:pt idx="7">
                  <c:v>13142</c:v>
                </c:pt>
                <c:pt idx="8">
                  <c:v>13251</c:v>
                </c:pt>
                <c:pt idx="9">
                  <c:v>13307</c:v>
                </c:pt>
                <c:pt idx="10">
                  <c:v>14055</c:v>
                </c:pt>
                <c:pt idx="11">
                  <c:v>14103</c:v>
                </c:pt>
                <c:pt idx="12">
                  <c:v>14119</c:v>
                </c:pt>
                <c:pt idx="13">
                  <c:v>14191</c:v>
                </c:pt>
                <c:pt idx="14">
                  <c:v>14246</c:v>
                </c:pt>
                <c:pt idx="15">
                  <c:v>14303</c:v>
                </c:pt>
                <c:pt idx="16">
                  <c:v>14705</c:v>
                </c:pt>
                <c:pt idx="17">
                  <c:v>14858</c:v>
                </c:pt>
                <c:pt idx="18">
                  <c:v>15106</c:v>
                </c:pt>
                <c:pt idx="19">
                  <c:v>15640</c:v>
                </c:pt>
                <c:pt idx="20">
                  <c:v>15859</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2" formatCode="&quot;$&quot;#,##0">
                  <c:v>11964</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502882704"/>
        <c:axId val="502883096"/>
      </c:barChart>
      <c:catAx>
        <c:axId val="502882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883096"/>
        <c:crosses val="autoZero"/>
        <c:auto val="1"/>
        <c:lblAlgn val="ctr"/>
        <c:lblOffset val="100"/>
        <c:noMultiLvlLbl val="0"/>
      </c:catAx>
      <c:valAx>
        <c:axId val="502883096"/>
        <c:scaling>
          <c:orientation val="minMax"/>
        </c:scaling>
        <c:delete val="1"/>
        <c:axPos val="b"/>
        <c:numFmt formatCode="&quot;$&quot;#,##0" sourceLinked="1"/>
        <c:majorTickMark val="none"/>
        <c:minorTickMark val="none"/>
        <c:tickLblPos val="nextTo"/>
        <c:crossAx val="5028827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0.0%</c:formatCode>
                <c:ptCount val="21"/>
                <c:pt idx="0">
                  <c:v>2.5000000000000001E-2</c:v>
                </c:pt>
                <c:pt idx="1">
                  <c:v>2.5000000000000001E-2</c:v>
                </c:pt>
                <c:pt idx="2">
                  <c:v>2.8000000000000001E-2</c:v>
                </c:pt>
                <c:pt idx="3">
                  <c:v>2.9000000000000001E-2</c:v>
                </c:pt>
                <c:pt idx="4">
                  <c:v>3.3000000000000002E-2</c:v>
                </c:pt>
                <c:pt idx="5">
                  <c:v>3.4000000000000002E-2</c:v>
                </c:pt>
                <c:pt idx="6">
                  <c:v>3.5000000000000003E-2</c:v>
                </c:pt>
                <c:pt idx="7">
                  <c:v>3.5999999999999997E-2</c:v>
                </c:pt>
                <c:pt idx="8">
                  <c:v>3.6999999999999998E-2</c:v>
                </c:pt>
                <c:pt idx="9">
                  <c:v>3.6999999999999998E-2</c:v>
                </c:pt>
                <c:pt idx="10">
                  <c:v>3.6999999999999998E-2</c:v>
                </c:pt>
                <c:pt idx="11">
                  <c:v>3.6999999999999998E-2</c:v>
                </c:pt>
                <c:pt idx="12">
                  <c:v>3.7999999999999999E-2</c:v>
                </c:pt>
                <c:pt idx="13">
                  <c:v>0.04</c:v>
                </c:pt>
                <c:pt idx="15">
                  <c:v>5.3999999999999999E-2</c:v>
                </c:pt>
                <c:pt idx="16">
                  <c:v>5.6000000000000001E-2</c:v>
                </c:pt>
                <c:pt idx="17">
                  <c:v>5.7000000000000002E-2</c:v>
                </c:pt>
                <c:pt idx="18">
                  <c:v>5.8000000000000003E-2</c:v>
                </c:pt>
                <c:pt idx="19">
                  <c:v>6.0999999999999999E-2</c:v>
                </c:pt>
                <c:pt idx="2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General</c:formatCode>
                <c:ptCount val="21"/>
                <c:pt idx="14" formatCode="0.0%">
                  <c:v>5.0999999999999997E-2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502883880"/>
        <c:axId val="502884272"/>
      </c:barChart>
      <c:catAx>
        <c:axId val="502883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884272"/>
        <c:crosses val="autoZero"/>
        <c:auto val="1"/>
        <c:lblAlgn val="ctr"/>
        <c:lblOffset val="100"/>
        <c:noMultiLvlLbl val="0"/>
      </c:catAx>
      <c:valAx>
        <c:axId val="502884272"/>
        <c:scaling>
          <c:orientation val="minMax"/>
        </c:scaling>
        <c:delete val="1"/>
        <c:axPos val="b"/>
        <c:numFmt formatCode="0.0%" sourceLinked="1"/>
        <c:majorTickMark val="none"/>
        <c:minorTickMark val="none"/>
        <c:tickLblPos val="nextTo"/>
        <c:crossAx val="502883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5.8999999999999997E-2</c:v>
                </c:pt>
                <c:pt idx="1">
                  <c:v>5.7000000000000002E-2</c:v>
                </c:pt>
                <c:pt idx="2">
                  <c:v>5.0999999999999997E-2</c:v>
                </c:pt>
                <c:pt idx="3">
                  <c:v>5.0999999999999997E-2</c:v>
                </c:pt>
                <c:pt idx="4">
                  <c:v>5.0999999999999997E-2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502885056"/>
        <c:axId val="502885448"/>
      </c:lineChart>
      <c:catAx>
        <c:axId val="50288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2885448"/>
        <c:crosses val="autoZero"/>
        <c:auto val="1"/>
        <c:lblAlgn val="ctr"/>
        <c:lblOffset val="100"/>
        <c:noMultiLvlLbl val="0"/>
      </c:catAx>
      <c:valAx>
        <c:axId val="502885448"/>
        <c:scaling>
          <c:orientation val="minMax"/>
          <c:max val="0.5"/>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8850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Bogota </c:v>
                </c:pt>
                <c:pt idx="1">
                  <c:v>Cliffside Park </c:v>
                </c:pt>
                <c:pt idx="2">
                  <c:v>Carlstadt </c:v>
                </c:pt>
                <c:pt idx="3">
                  <c:v>South Hackensack</c:v>
                </c:pt>
                <c:pt idx="4">
                  <c:v>Lodi </c:v>
                </c:pt>
                <c:pt idx="5">
                  <c:v>Ridgefield </c:v>
                </c:pt>
                <c:pt idx="6">
                  <c:v>Fairview </c:v>
                </c:pt>
                <c:pt idx="7">
                  <c:v>Rutherford </c:v>
                </c:pt>
                <c:pt idx="8">
                  <c:v>Garfield </c:v>
                </c:pt>
                <c:pt idx="9">
                  <c:v>Wood-Ridge </c:v>
                </c:pt>
              </c:strCache>
            </c:strRef>
          </c:cat>
          <c:val>
            <c:numRef>
              <c:f>Sheet1!$B$2:$B$11</c:f>
              <c:numCache>
                <c:formatCode>0.0%</c:formatCode>
                <c:ptCount val="10"/>
                <c:pt idx="0">
                  <c:v>0.158</c:v>
                </c:pt>
                <c:pt idx="1">
                  <c:v>0.124</c:v>
                </c:pt>
                <c:pt idx="2">
                  <c:v>0.123</c:v>
                </c:pt>
                <c:pt idx="3">
                  <c:v>0.121</c:v>
                </c:pt>
                <c:pt idx="4">
                  <c:v>0.11899999999999999</c:v>
                </c:pt>
                <c:pt idx="5">
                  <c:v>0.113</c:v>
                </c:pt>
                <c:pt idx="6">
                  <c:v>0.108</c:v>
                </c:pt>
                <c:pt idx="7">
                  <c:v>0.107</c:v>
                </c:pt>
                <c:pt idx="8">
                  <c:v>0.104</c:v>
                </c:pt>
                <c:pt idx="9">
                  <c:v>0.104</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Bergen county avg 5.1%</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Bogota </c:v>
                </c:pt>
                <c:pt idx="1">
                  <c:v>Cliffside Park </c:v>
                </c:pt>
                <c:pt idx="2">
                  <c:v>Carlstadt </c:v>
                </c:pt>
                <c:pt idx="3">
                  <c:v>South Hackensack</c:v>
                </c:pt>
                <c:pt idx="4">
                  <c:v>Lodi </c:v>
                </c:pt>
                <c:pt idx="5">
                  <c:v>Ridgefield </c:v>
                </c:pt>
                <c:pt idx="6">
                  <c:v>Fairview </c:v>
                </c:pt>
                <c:pt idx="7">
                  <c:v>Rutherford </c:v>
                </c:pt>
                <c:pt idx="8">
                  <c:v>Garfield </c:v>
                </c:pt>
                <c:pt idx="9">
                  <c:v>Wood-Ridge </c:v>
                </c:pt>
              </c:strCache>
            </c:strRef>
          </c:cat>
          <c:val>
            <c:numRef>
              <c:f>Sheet1!$C$2:$C$11</c:f>
              <c:numCache>
                <c:formatCode>0.00%</c:formatCode>
                <c:ptCount val="10"/>
                <c:pt idx="0">
                  <c:v>5.0999999999999997E-2</c:v>
                </c:pt>
                <c:pt idx="1">
                  <c:v>5.0999999999999997E-2</c:v>
                </c:pt>
                <c:pt idx="2">
                  <c:v>5.0999999999999997E-2</c:v>
                </c:pt>
                <c:pt idx="3">
                  <c:v>5.0999999999999997E-2</c:v>
                </c:pt>
                <c:pt idx="4">
                  <c:v>5.0999999999999997E-2</c:v>
                </c:pt>
                <c:pt idx="5">
                  <c:v>5.0999999999999997E-2</c:v>
                </c:pt>
                <c:pt idx="6">
                  <c:v>5.0999999999999997E-2</c:v>
                </c:pt>
                <c:pt idx="7">
                  <c:v>5.0999999999999997E-2</c:v>
                </c:pt>
                <c:pt idx="8">
                  <c:v>5.0999999999999997E-2</c:v>
                </c:pt>
                <c:pt idx="9">
                  <c:v>5.0999999999999997E-2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502886232"/>
        <c:axId val="502886624"/>
      </c:barChart>
      <c:catAx>
        <c:axId val="502886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886624"/>
        <c:crosses val="autoZero"/>
        <c:auto val="1"/>
        <c:lblAlgn val="ctr"/>
        <c:lblOffset val="100"/>
        <c:noMultiLvlLbl val="0"/>
      </c:catAx>
      <c:valAx>
        <c:axId val="502886624"/>
        <c:scaling>
          <c:orientation val="minMax"/>
          <c:max val="0.5"/>
        </c:scaling>
        <c:delete val="1"/>
        <c:axPos val="b"/>
        <c:numFmt formatCode="0.0%" sourceLinked="1"/>
        <c:majorTickMark val="none"/>
        <c:minorTickMark val="none"/>
        <c:tickLblPos val="nextTo"/>
        <c:crossAx val="502886232"/>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0.29599999999999999</c:v>
                </c:pt>
                <c:pt idx="1">
                  <c:v>0.3</c:v>
                </c:pt>
                <c:pt idx="2">
                  <c:v>0.30199999999999999</c:v>
                </c:pt>
                <c:pt idx="3">
                  <c:v>0.30399999999999999</c:v>
                </c:pt>
                <c:pt idx="4">
                  <c:v>0.30499999999999999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505121824"/>
        <c:axId val="505122216"/>
      </c:lineChart>
      <c:catAx>
        <c:axId val="505121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5122216"/>
        <c:crosses val="autoZero"/>
        <c:auto val="1"/>
        <c:lblAlgn val="ctr"/>
        <c:lblOffset val="100"/>
        <c:noMultiLvlLbl val="0"/>
      </c:catAx>
      <c:valAx>
        <c:axId val="505122216"/>
        <c:scaling>
          <c:orientation val="minMax"/>
          <c:max val="1"/>
        </c:scaling>
        <c:delete val="1"/>
        <c:axPos val="l"/>
        <c:numFmt formatCode="0%" sourceLinked="1"/>
        <c:majorTickMark val="none"/>
        <c:minorTickMark val="none"/>
        <c:tickLblPos val="nextTo"/>
        <c:crossAx val="505121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7">
                  <c:v>27002</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7">
                  <c:v>4850</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512206720"/>
        <c:axId val="512207112"/>
      </c:barChart>
      <c:catAx>
        <c:axId val="51220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2207112"/>
        <c:crosses val="autoZero"/>
        <c:auto val="1"/>
        <c:lblAlgn val="ctr"/>
        <c:lblOffset val="100"/>
        <c:noMultiLvlLbl val="0"/>
      </c:catAx>
      <c:valAx>
        <c:axId val="512207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220672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11">
                  <c:v>0.94499999999999995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0%</c:formatCode>
                <c:ptCount val="21"/>
                <c:pt idx="0">
                  <c:v>0.92100000000000004</c:v>
                </c:pt>
                <c:pt idx="1">
                  <c:v>0.92300000000000004</c:v>
                </c:pt>
                <c:pt idx="2">
                  <c:v>0.92500000000000004</c:v>
                </c:pt>
                <c:pt idx="3">
                  <c:v>0.92700000000000005</c:v>
                </c:pt>
                <c:pt idx="4">
                  <c:v>0.93300000000000005</c:v>
                </c:pt>
                <c:pt idx="5">
                  <c:v>0.93500000000000005</c:v>
                </c:pt>
                <c:pt idx="6">
                  <c:v>0.93799999999999994</c:v>
                </c:pt>
                <c:pt idx="7">
                  <c:v>0.93799999999999994</c:v>
                </c:pt>
                <c:pt idx="8">
                  <c:v>0.94099999999999995</c:v>
                </c:pt>
                <c:pt idx="9">
                  <c:v>0.94199999999999995</c:v>
                </c:pt>
                <c:pt idx="10">
                  <c:v>0.94299999999999995</c:v>
                </c:pt>
                <c:pt idx="12">
                  <c:v>0.94499999999999995</c:v>
                </c:pt>
                <c:pt idx="13">
                  <c:v>0.94899999999999995</c:v>
                </c:pt>
                <c:pt idx="14">
                  <c:v>0.95099999999999996</c:v>
                </c:pt>
                <c:pt idx="15">
                  <c:v>0.95199999999999996</c:v>
                </c:pt>
                <c:pt idx="16">
                  <c:v>0.95199999999999996</c:v>
                </c:pt>
                <c:pt idx="17">
                  <c:v>0.95599999999999996</c:v>
                </c:pt>
                <c:pt idx="18">
                  <c:v>0.95699999999999996</c:v>
                </c:pt>
                <c:pt idx="19">
                  <c:v>0.95699999999999996</c:v>
                </c:pt>
                <c:pt idx="20">
                  <c:v>0.96699999999999997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502887408"/>
        <c:axId val="502887800"/>
      </c:barChart>
      <c:catAx>
        <c:axId val="502887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887800"/>
        <c:crosses val="autoZero"/>
        <c:auto val="1"/>
        <c:lblAlgn val="ctr"/>
        <c:lblOffset val="100"/>
        <c:noMultiLvlLbl val="0"/>
      </c:catAx>
      <c:valAx>
        <c:axId val="502887800"/>
        <c:scaling>
          <c:orientation val="minMax"/>
          <c:max val="1"/>
          <c:min val="0.8"/>
        </c:scaling>
        <c:delete val="1"/>
        <c:axPos val="l"/>
        <c:numFmt formatCode="General" sourceLinked="1"/>
        <c:majorTickMark val="out"/>
        <c:minorTickMark val="none"/>
        <c:tickLblPos val="nextTo"/>
        <c:crossAx val="502887408"/>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1.7582062007874072E-2"/>
                  <c:y val="3.53091934965568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17-4730-801E-0E4B2BA1A89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0.95499999999999996</c:v>
                </c:pt>
                <c:pt idx="1">
                  <c:v>0.89700000000000002</c:v>
                </c:pt>
                <c:pt idx="2">
                  <c:v>0.95499999999999996</c:v>
                </c:pt>
                <c:pt idx="3">
                  <c:v>0.94199999999999995</c:v>
                </c:pt>
                <c:pt idx="4">
                  <c:v>0.94799999999999995</c:v>
                </c:pt>
                <c:pt idx="5">
                  <c:v>0.94499999999999995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502888584"/>
        <c:axId val="502888976"/>
      </c:lineChart>
      <c:catAx>
        <c:axId val="502888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888976"/>
        <c:crosses val="autoZero"/>
        <c:auto val="1"/>
        <c:lblAlgn val="ctr"/>
        <c:lblOffset val="100"/>
        <c:noMultiLvlLbl val="0"/>
      </c:catAx>
      <c:valAx>
        <c:axId val="50288897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28885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11">
                  <c:v>312</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0">
                  <c:v>32</c:v>
                </c:pt>
                <c:pt idx="1">
                  <c:v>34</c:v>
                </c:pt>
                <c:pt idx="2">
                  <c:v>36</c:v>
                </c:pt>
                <c:pt idx="3">
                  <c:v>97</c:v>
                </c:pt>
                <c:pt idx="4">
                  <c:v>113</c:v>
                </c:pt>
                <c:pt idx="5">
                  <c:v>133</c:v>
                </c:pt>
                <c:pt idx="6">
                  <c:v>149</c:v>
                </c:pt>
                <c:pt idx="7">
                  <c:v>157</c:v>
                </c:pt>
                <c:pt idx="8">
                  <c:v>198</c:v>
                </c:pt>
                <c:pt idx="9">
                  <c:v>219</c:v>
                </c:pt>
                <c:pt idx="10">
                  <c:v>300</c:v>
                </c:pt>
                <c:pt idx="12">
                  <c:v>314</c:v>
                </c:pt>
                <c:pt idx="13">
                  <c:v>335</c:v>
                </c:pt>
                <c:pt idx="14">
                  <c:v>435</c:v>
                </c:pt>
                <c:pt idx="15">
                  <c:v>452</c:v>
                </c:pt>
                <c:pt idx="16">
                  <c:v>486</c:v>
                </c:pt>
                <c:pt idx="17">
                  <c:v>524</c:v>
                </c:pt>
                <c:pt idx="18">
                  <c:v>534</c:v>
                </c:pt>
                <c:pt idx="19">
                  <c:v>1069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502889760"/>
        <c:axId val="502890152"/>
      </c:barChart>
      <c:catAx>
        <c:axId val="50288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890152"/>
        <c:crosses val="autoZero"/>
        <c:auto val="1"/>
        <c:lblAlgn val="ctr"/>
        <c:lblOffset val="100"/>
        <c:noMultiLvlLbl val="0"/>
      </c:catAx>
      <c:valAx>
        <c:axId val="502890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8897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2016</c:v>
                </c:pt>
                <c:pt idx="1">
                  <c:v>2017</c:v>
                </c:pt>
                <c:pt idx="2">
                  <c:v>2018</c:v>
                </c:pt>
              </c:strCache>
            </c:strRef>
          </c:cat>
          <c:val>
            <c:numRef>
              <c:f>Sheet1!$B$2:$D$2</c:f>
              <c:numCache>
                <c:formatCode>General</c:formatCode>
                <c:ptCount val="3"/>
                <c:pt idx="0">
                  <c:v>319</c:v>
                </c:pt>
                <c:pt idx="1">
                  <c:v>342</c:v>
                </c:pt>
                <c:pt idx="2">
                  <c:v>312</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502890936"/>
        <c:axId val="502891328"/>
      </c:lineChart>
      <c:catAx>
        <c:axId val="502890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2891328"/>
        <c:crosses val="autoZero"/>
        <c:auto val="1"/>
        <c:lblAlgn val="ctr"/>
        <c:lblOffset val="100"/>
        <c:noMultiLvlLbl val="0"/>
      </c:catAx>
      <c:valAx>
        <c:axId val="50289132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28909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2"/>
              <c:layout>
                <c:manualLayout>
                  <c:x val="-3.6433740008972301E-2"/>
                  <c:y val="4.2358423833895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39-4173-AF87-4217A898F102}"/>
                </c:ext>
              </c:extLst>
            </c:dLbl>
            <c:dLbl>
              <c:idx val="3"/>
              <c:layout>
                <c:manualLayout>
                  <c:x val="-3.4901785426721121E-2"/>
                  <c:y val="4.71191451094084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39-4173-AF87-4217A898F10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Bergen</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2"/>
              <c:layout>
                <c:manualLayout>
                  <c:x val="-4.562546750247868E-2"/>
                  <c:y val="-6.14013089359488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39-4173-AF87-4217A898F102}"/>
                </c:ext>
              </c:extLst>
            </c:dLbl>
            <c:dLbl>
              <c:idx val="3"/>
              <c:layout>
                <c:manualLayout>
                  <c:x val="-4.4093512920227507E-2"/>
                  <c:y val="-4.71191451094085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739-4173-AF87-4217A898F10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1318</c:v>
                </c:pt>
                <c:pt idx="1">
                  <c:v>1200</c:v>
                </c:pt>
                <c:pt idx="2">
                  <c:v>1199</c:v>
                </c:pt>
                <c:pt idx="3">
                  <c:v>1321</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502892112"/>
        <c:axId val="502892504"/>
      </c:lineChart>
      <c:catAx>
        <c:axId val="50289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2892504"/>
        <c:crosses val="autoZero"/>
        <c:auto val="1"/>
        <c:lblAlgn val="ctr"/>
        <c:lblOffset val="100"/>
        <c:noMultiLvlLbl val="0"/>
      </c:catAx>
      <c:valAx>
        <c:axId val="502892504"/>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2892112"/>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1219</c:v>
                </c:pt>
                <c:pt idx="1">
                  <c:v>1232</c:v>
                </c:pt>
                <c:pt idx="2">
                  <c:v>1259.5</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502893288"/>
        <c:axId val="502893680"/>
      </c:lineChart>
      <c:catAx>
        <c:axId val="502893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2893680"/>
        <c:crosses val="autoZero"/>
        <c:auto val="1"/>
        <c:lblAlgn val="ctr"/>
        <c:lblOffset val="100"/>
        <c:noMultiLvlLbl val="0"/>
      </c:catAx>
      <c:valAx>
        <c:axId val="502893680"/>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28932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Bergen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Sheet1!$B$2:$M$2</c:f>
              <c:numCache>
                <c:formatCode>0.0%</c:formatCode>
                <c:ptCount val="12"/>
                <c:pt idx="0">
                  <c:v>3.7999999999999999E-2</c:v>
                </c:pt>
                <c:pt idx="1">
                  <c:v>0.04</c:v>
                </c:pt>
                <c:pt idx="2">
                  <c:v>3.6999999999999998E-2</c:v>
                </c:pt>
                <c:pt idx="3">
                  <c:v>3.2000000000000001E-2</c:v>
                </c:pt>
                <c:pt idx="4">
                  <c:v>0.03</c:v>
                </c:pt>
                <c:pt idx="5">
                  <c:v>2.7E-2</c:v>
                </c:pt>
                <c:pt idx="6">
                  <c:v>2.9000000000000001E-2</c:v>
                </c:pt>
                <c:pt idx="7">
                  <c:v>3.5999999999999997E-2</c:v>
                </c:pt>
                <c:pt idx="8">
                  <c:v>3.6999999999999998E-2</c:v>
                </c:pt>
                <c:pt idx="9">
                  <c:v>3.3000000000000002E-2</c:v>
                </c:pt>
                <c:pt idx="10">
                  <c:v>2.3E-2</c:v>
                </c:pt>
                <c:pt idx="11" formatCode="0.00%">
                  <c:v>2.5000000000000001E-2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502894464"/>
        <c:axId val="502894856"/>
      </c:lineChart>
      <c:catAx>
        <c:axId val="502894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894856"/>
        <c:crosses val="autoZero"/>
        <c:auto val="1"/>
        <c:lblAlgn val="ctr"/>
        <c:lblOffset val="100"/>
        <c:noMultiLvlLbl val="1"/>
      </c:catAx>
      <c:valAx>
        <c:axId val="50289485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894464"/>
        <c:crosses val="autoZero"/>
        <c:crossBetween val="between"/>
      </c:valAx>
      <c:spPr>
        <a:noFill/>
        <a:ln>
          <a:noFill/>
        </a:ln>
        <a:effectLst/>
      </c:spPr>
    </c:plotArea>
    <c:legend>
      <c:legendPos val="b"/>
      <c:layout>
        <c:manualLayout>
          <c:xMode val="edge"/>
          <c:yMode val="edge"/>
          <c:x val="0.84608460041632727"/>
          <c:y val="5.4223513203556888E-3"/>
          <c:w val="0.1497848221558512"/>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3.1E-2</c:v>
                </c:pt>
                <c:pt idx="1">
                  <c:v>3.2000000000000001E-2</c:v>
                </c:pt>
                <c:pt idx="3">
                  <c:v>3.3000000000000002E-2</c:v>
                </c:pt>
                <c:pt idx="4">
                  <c:v>3.4500000000000003E-2</c:v>
                </c:pt>
                <c:pt idx="5">
                  <c:v>3.4500000000000003E-2</c:v>
                </c:pt>
                <c:pt idx="6">
                  <c:v>3.5000000000000003E-2</c:v>
                </c:pt>
                <c:pt idx="7">
                  <c:v>3.5999999999999997E-2</c:v>
                </c:pt>
                <c:pt idx="8">
                  <c:v>3.5999999999999997E-2</c:v>
                </c:pt>
                <c:pt idx="9">
                  <c:v>3.6499999999999998E-2</c:v>
                </c:pt>
                <c:pt idx="10">
                  <c:v>3.6499999999999998E-2</c:v>
                </c:pt>
                <c:pt idx="11">
                  <c:v>3.95E-2</c:v>
                </c:pt>
                <c:pt idx="12">
                  <c:v>0.04</c:v>
                </c:pt>
                <c:pt idx="13">
                  <c:v>4.1500000000000002E-2</c:v>
                </c:pt>
                <c:pt idx="14">
                  <c:v>4.3999999999999997E-2</c:v>
                </c:pt>
                <c:pt idx="15">
                  <c:v>4.7500000000000001E-2</c:v>
                </c:pt>
                <c:pt idx="16">
                  <c:v>4.9000000000000002E-2</c:v>
                </c:pt>
                <c:pt idx="17">
                  <c:v>5.0999999999999997E-2</c:v>
                </c:pt>
                <c:pt idx="18">
                  <c:v>5.2499999999999998E-2</c:v>
                </c:pt>
                <c:pt idx="19">
                  <c:v>6.0499999999999998E-2</c:v>
                </c:pt>
                <c:pt idx="20">
                  <c:v>6.5000000000000002E-2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2">
                  <c:v>3.2500000000000001E-2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502895640"/>
        <c:axId val="502896032"/>
      </c:barChart>
      <c:catAx>
        <c:axId val="502895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896032"/>
        <c:crosses val="autoZero"/>
        <c:auto val="1"/>
        <c:lblAlgn val="ctr"/>
        <c:lblOffset val="100"/>
        <c:noMultiLvlLbl val="0"/>
      </c:catAx>
      <c:valAx>
        <c:axId val="502896032"/>
        <c:scaling>
          <c:orientation val="minMax"/>
        </c:scaling>
        <c:delete val="1"/>
        <c:axPos val="b"/>
        <c:numFmt formatCode="0.0%" sourceLinked="1"/>
        <c:majorTickMark val="none"/>
        <c:minorTickMark val="none"/>
        <c:tickLblPos val="nextTo"/>
        <c:crossAx val="5028956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766524781633916"/>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16">
                  <c:v>72347</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"$"#,##0_);[Red]\("$"#,##0\)</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formatCode="_(&quot;$&quot;* #,##0_);_(&quot;$&quot;* \(#,##0\);_(&quot;$&quot;* &quot;-&quot;??_);_(@_)">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"$"#,##0_);[Red]\("$"#,##0\)</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formatCode="_(&quot;$&quot;* #,##0_);_(&quot;$&quot;* \(#,##0\);_(&quot;$&quot;* &quot;-&quot;??_);_(@_)">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County Copy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16">
                  <c:v>56267</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502896816"/>
        <c:axId val="502897208"/>
      </c:barChart>
      <c:catAx>
        <c:axId val="50289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897208"/>
        <c:crosses val="autoZero"/>
        <c:auto val="1"/>
        <c:lblAlgn val="ctr"/>
        <c:lblOffset val="100"/>
        <c:noMultiLvlLbl val="0"/>
      </c:catAx>
      <c:valAx>
        <c:axId val="502897208"/>
        <c:scaling>
          <c:orientation val="minMax"/>
        </c:scaling>
        <c:delete val="1"/>
        <c:axPos val="b"/>
        <c:numFmt formatCode="General" sourceLinked="1"/>
        <c:majorTickMark val="none"/>
        <c:minorTickMark val="none"/>
        <c:tickLblPos val="nextTo"/>
        <c:crossAx val="502896816"/>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0%</c:formatCode>
                <c:ptCount val="21"/>
                <c:pt idx="0">
                  <c:v>4.8000000000000001E-2</c:v>
                </c:pt>
                <c:pt idx="1">
                  <c:v>4.9000000000000002E-2</c:v>
                </c:pt>
                <c:pt idx="2">
                  <c:v>5.5E-2</c:v>
                </c:pt>
                <c:pt idx="3">
                  <c:v>0.08</c:v>
                </c:pt>
                <c:pt idx="4">
                  <c:v>0.08</c:v>
                </c:pt>
                <c:pt idx="5">
                  <c:v>8.7999999999999995E-2</c:v>
                </c:pt>
                <c:pt idx="6">
                  <c:v>9.2999999999999999E-2</c:v>
                </c:pt>
                <c:pt idx="7">
                  <c:v>9.4E-2</c:v>
                </c:pt>
                <c:pt idx="8">
                  <c:v>0.105</c:v>
                </c:pt>
                <c:pt idx="9">
                  <c:v>0.111</c:v>
                </c:pt>
                <c:pt idx="10">
                  <c:v>0.13500000000000001</c:v>
                </c:pt>
                <c:pt idx="11">
                  <c:v>0.16300000000000001</c:v>
                </c:pt>
                <c:pt idx="12">
                  <c:v>0.19</c:v>
                </c:pt>
                <c:pt idx="13">
                  <c:v>0.222</c:v>
                </c:pt>
                <c:pt idx="14" formatCode="General">
                  <c:v>0.24603679391328301</c:v>
                </c:pt>
                <c:pt idx="15">
                  <c:v>0.25850000000000001</c:v>
                </c:pt>
                <c:pt idx="16">
                  <c:v>0.29099999999999998</c:v>
                </c:pt>
                <c:pt idx="17">
                  <c:v>0.299049020311491</c:v>
                </c:pt>
                <c:pt idx="19" formatCode="General">
                  <c:v>0.32600000000000001</c:v>
                </c:pt>
                <c:pt idx="20" formatCode="General">
                  <c:v>0.43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18">
                  <c:v>0.30499999999999999</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505123000"/>
        <c:axId val="505123392"/>
      </c:barChart>
      <c:catAx>
        <c:axId val="505123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5123392"/>
        <c:crosses val="autoZero"/>
        <c:auto val="1"/>
        <c:lblAlgn val="ctr"/>
        <c:lblOffset val="100"/>
        <c:noMultiLvlLbl val="0"/>
      </c:catAx>
      <c:valAx>
        <c:axId val="505123392"/>
        <c:scaling>
          <c:orientation val="minMax"/>
        </c:scaling>
        <c:delete val="1"/>
        <c:axPos val="b"/>
        <c:numFmt formatCode="0%" sourceLinked="1"/>
        <c:majorTickMark val="none"/>
        <c:minorTickMark val="none"/>
        <c:tickLblPos val="nextTo"/>
        <c:crossAx val="50512300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Bergen</c:v>
                </c:pt>
                <c:pt idx="1">
                  <c:v>New Jersey</c:v>
                </c:pt>
                <c:pt idx="2">
                  <c:v>United States</c:v>
                </c:pt>
              </c:strCache>
            </c:strRef>
          </c:cat>
          <c:val>
            <c:numRef>
              <c:f>Sheet1!$B$2:$B$4</c:f>
              <c:numCache>
                <c:formatCode>_("$"* #,##0_);_("$"* \(#,##0\);_("$"* "-"??_);_(@_)</c:formatCode>
                <c:ptCount val="3"/>
                <c:pt idx="0">
                  <c:v>72347</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Bergen</c:v>
                </c:pt>
                <c:pt idx="1">
                  <c:v>New Jersey</c:v>
                </c:pt>
                <c:pt idx="2">
                  <c:v>United States</c:v>
                </c:pt>
              </c:strCache>
            </c:strRef>
          </c:cat>
          <c:val>
            <c:numRef>
              <c:f>Sheet1!$C$2:$C$4</c:f>
              <c:numCache>
                <c:formatCode>_("$"* #,##0_);_("$"* \(#,##0\);_("$"* "-"??_);_(@_)</c:formatCode>
                <c:ptCount val="3"/>
                <c:pt idx="0">
                  <c:v>56267</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90196840"/>
        <c:axId val="390197232"/>
      </c:barChart>
      <c:catAx>
        <c:axId val="390196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197232"/>
        <c:crosses val="autoZero"/>
        <c:auto val="1"/>
        <c:lblAlgn val="ctr"/>
        <c:lblOffset val="100"/>
        <c:noMultiLvlLbl val="0"/>
      </c:catAx>
      <c:valAx>
        <c:axId val="390197232"/>
        <c:scaling>
          <c:orientation val="minMax"/>
        </c:scaling>
        <c:delete val="1"/>
        <c:axPos val="b"/>
        <c:numFmt formatCode="_(&quot;$&quot;* #,##0_);_(&quot;$&quot;* \(#,##0\);_(&quot;$&quot;* &quot;-&quot;??_);_(@_)" sourceLinked="1"/>
        <c:majorTickMark val="none"/>
        <c:minorTickMark val="none"/>
        <c:tickLblPos val="nextTo"/>
        <c:crossAx val="390196840"/>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67882</c:v>
                </c:pt>
                <c:pt idx="1">
                  <c:v>67476</c:v>
                </c:pt>
                <c:pt idx="2">
                  <c:v>68082</c:v>
                </c:pt>
                <c:pt idx="3">
                  <c:v>70688</c:v>
                </c:pt>
                <c:pt idx="4">
                  <c:v>72347</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53154</c:v>
                </c:pt>
                <c:pt idx="1">
                  <c:v>53746</c:v>
                </c:pt>
                <c:pt idx="2">
                  <c:v>54245</c:v>
                </c:pt>
                <c:pt idx="3">
                  <c:v>54534</c:v>
                </c:pt>
                <c:pt idx="4">
                  <c:v>56267</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90198016"/>
        <c:axId val="390198408"/>
      </c:lineChart>
      <c:catAx>
        <c:axId val="39019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90198408"/>
        <c:crosses val="autoZero"/>
        <c:auto val="1"/>
        <c:lblAlgn val="ctr"/>
        <c:lblOffset val="100"/>
        <c:noMultiLvlLbl val="0"/>
      </c:catAx>
      <c:valAx>
        <c:axId val="39019840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90198016"/>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Rockleigh </c:v>
                </c:pt>
                <c:pt idx="1">
                  <c:v>River Edge </c:v>
                </c:pt>
                <c:pt idx="2">
                  <c:v>Fairview </c:v>
                </c:pt>
              </c:strCache>
            </c:strRef>
          </c:cat>
          <c:val>
            <c:numRef>
              <c:f>Sheet1!$B$2:$B$4</c:f>
              <c:numCache>
                <c:formatCode>_("$"* #,##0_);_("$"* \(#,##0\);_("$"* "-"??_);_(@_)</c:formatCode>
                <c:ptCount val="3"/>
                <c:pt idx="0">
                  <c:v>250000</c:v>
                </c:pt>
                <c:pt idx="1">
                  <c:v>79189</c:v>
                </c:pt>
                <c:pt idx="2">
                  <c:v>41937</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Rockleigh </c:v>
                </c:pt>
                <c:pt idx="1">
                  <c:v>River Edge </c:v>
                </c:pt>
                <c:pt idx="2">
                  <c:v>Fairview </c:v>
                </c:pt>
              </c:strCache>
            </c:strRef>
          </c:cat>
          <c:val>
            <c:numRef>
              <c:f>Sheet1!$C$2:$C$4</c:f>
              <c:numCache>
                <c:formatCode>_("$"* #,##0_);_("$"* \(#,##0\);_("$"* "-"??_);_(@_)</c:formatCode>
                <c:ptCount val="3"/>
                <c:pt idx="0">
                  <c:v>91250</c:v>
                </c:pt>
                <c:pt idx="1">
                  <c:v>69355</c:v>
                </c:pt>
                <c:pt idx="2">
                  <c:v>48438</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90199192"/>
        <c:axId val="390199584"/>
      </c:barChart>
      <c:catAx>
        <c:axId val="390199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199584"/>
        <c:crosses val="autoZero"/>
        <c:auto val="1"/>
        <c:lblAlgn val="ctr"/>
        <c:lblOffset val="100"/>
        <c:noMultiLvlLbl val="0"/>
      </c:catAx>
      <c:valAx>
        <c:axId val="39019958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199192"/>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5">
                  <c:v>804</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20"/>
              <c:layout>
                <c:manualLayout>
                  <c:x val="5.6336766105494806E-3"/>
                  <c:y val="4.62963047346720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D21-4B3B-8767-2F627BF0DD6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0">
                  <c:v>51</c:v>
                </c:pt>
                <c:pt idx="1">
                  <c:v>81</c:v>
                </c:pt>
                <c:pt idx="2">
                  <c:v>73</c:v>
                </c:pt>
                <c:pt idx="3">
                  <c:v>226</c:v>
                </c:pt>
                <c:pt idx="4">
                  <c:v>326</c:v>
                </c:pt>
                <c:pt idx="6">
                  <c:v>573</c:v>
                </c:pt>
                <c:pt idx="7">
                  <c:v>337</c:v>
                </c:pt>
                <c:pt idx="8">
                  <c:v>1184</c:v>
                </c:pt>
                <c:pt idx="9">
                  <c:v>973</c:v>
                </c:pt>
                <c:pt idx="10">
                  <c:v>719</c:v>
                </c:pt>
                <c:pt idx="11">
                  <c:v>217</c:v>
                </c:pt>
                <c:pt idx="12">
                  <c:v>172</c:v>
                </c:pt>
                <c:pt idx="13">
                  <c:v>2236</c:v>
                </c:pt>
                <c:pt idx="14">
                  <c:v>1877</c:v>
                </c:pt>
                <c:pt idx="15">
                  <c:v>984</c:v>
                </c:pt>
                <c:pt idx="16">
                  <c:v>1881</c:v>
                </c:pt>
                <c:pt idx="17">
                  <c:v>1495</c:v>
                </c:pt>
                <c:pt idx="18">
                  <c:v>2359</c:v>
                </c:pt>
                <c:pt idx="19">
                  <c:v>820</c:v>
                </c:pt>
                <c:pt idx="20">
                  <c:v>4527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90200368"/>
        <c:axId val="390200760"/>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90201544"/>
        <c:axId val="390201152"/>
      </c:lineChart>
      <c:catAx>
        <c:axId val="390200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90200760"/>
        <c:crosses val="autoZero"/>
        <c:auto val="1"/>
        <c:lblAlgn val="ctr"/>
        <c:lblOffset val="100"/>
        <c:noMultiLvlLbl val="0"/>
      </c:catAx>
      <c:valAx>
        <c:axId val="390200760"/>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0200368"/>
        <c:crosses val="autoZero"/>
        <c:crossBetween val="between"/>
      </c:valAx>
      <c:valAx>
        <c:axId val="39020115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0201544"/>
        <c:crosses val="max"/>
        <c:crossBetween val="between"/>
      </c:valAx>
      <c:catAx>
        <c:axId val="390201544"/>
        <c:scaling>
          <c:orientation val="minMax"/>
        </c:scaling>
        <c:delete val="1"/>
        <c:axPos val="b"/>
        <c:numFmt formatCode="General" sourceLinked="1"/>
        <c:majorTickMark val="out"/>
        <c:minorTickMark val="none"/>
        <c:tickLblPos val="nextTo"/>
        <c:crossAx val="390201152"/>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7347302411546287"/>
          <c:y val="2.6293384786633268E-2"/>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2.2819533921896125E-2"/>
                  <c:y val="-0.3376938867582055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10</c:v>
                </c:pt>
                <c:pt idx="1">
                  <c:v>64</c:v>
                </c:pt>
                <c:pt idx="2">
                  <c:v>262</c:v>
                </c:pt>
                <c:pt idx="3">
                  <c:v>468</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7.9466156931593562E-2"/>
                  <c:y val="4.0860612674427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1113</c:v>
                </c:pt>
                <c:pt idx="1">
                  <c:v>7569</c:v>
                </c:pt>
                <c:pt idx="2">
                  <c:v>444</c:v>
                </c:pt>
                <c:pt idx="3">
                  <c:v>16</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8">
                  <c:v>8</c:v>
                </c:pt>
                <c:pt idx="9">
                  <c:v>9</c:v>
                </c:pt>
                <c:pt idx="10">
                  <c:v>9</c:v>
                </c:pt>
                <c:pt idx="11">
                  <c:v>10</c:v>
                </c:pt>
                <c:pt idx="12">
                  <c:v>10</c:v>
                </c:pt>
                <c:pt idx="13">
                  <c:v>11</c:v>
                </c:pt>
                <c:pt idx="14">
                  <c:v>12</c:v>
                </c:pt>
                <c:pt idx="15">
                  <c:v>15</c:v>
                </c:pt>
                <c:pt idx="16">
                  <c:v>15</c:v>
                </c:pt>
                <c:pt idx="17">
                  <c:v>16</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7">
                  <c:v>8</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90203112"/>
        <c:axId val="390203504"/>
      </c:barChart>
      <c:catAx>
        <c:axId val="390203112"/>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03504"/>
        <c:crosses val="autoZero"/>
        <c:auto val="1"/>
        <c:lblAlgn val="ctr"/>
        <c:lblOffset val="100"/>
        <c:noMultiLvlLbl val="0"/>
      </c:catAx>
      <c:valAx>
        <c:axId val="390203504"/>
        <c:scaling>
          <c:orientation val="minMax"/>
        </c:scaling>
        <c:delete val="1"/>
        <c:axPos val="b"/>
        <c:numFmt formatCode="General" sourceLinked="1"/>
        <c:majorTickMark val="none"/>
        <c:minorTickMark val="none"/>
        <c:tickLblPos val="nextTo"/>
        <c:crossAx val="39020311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Bergen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12</c:v>
                </c:pt>
                <c:pt idx="1">
                  <c:v>10</c:v>
                </c:pt>
                <c:pt idx="2">
                  <c:v>9</c:v>
                </c:pt>
                <c:pt idx="3">
                  <c:v>8</c:v>
                </c:pt>
                <c:pt idx="4">
                  <c:v>8</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90204288"/>
        <c:axId val="390204680"/>
      </c:lineChart>
      <c:catAx>
        <c:axId val="39020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90204680"/>
        <c:crosses val="autoZero"/>
        <c:auto val="1"/>
        <c:lblAlgn val="ctr"/>
        <c:lblOffset val="100"/>
        <c:noMultiLvlLbl val="0"/>
      </c:catAx>
      <c:valAx>
        <c:axId val="390204680"/>
        <c:scaling>
          <c:orientation val="minMax"/>
          <c:max val="32"/>
          <c:min val="0"/>
        </c:scaling>
        <c:delete val="1"/>
        <c:axPos val="l"/>
        <c:numFmt formatCode="General" sourceLinked="1"/>
        <c:majorTickMark val="none"/>
        <c:minorTickMark val="none"/>
        <c:tickLblPos val="nextTo"/>
        <c:crossAx val="390204288"/>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0">
                  <c:v>3.8</c:v>
                </c:pt>
                <c:pt idx="1">
                  <c:v>4</c:v>
                </c:pt>
                <c:pt idx="2">
                  <c:v>5.6</c:v>
                </c:pt>
                <c:pt idx="3">
                  <c:v>6.1</c:v>
                </c:pt>
                <c:pt idx="4">
                  <c:v>7.6</c:v>
                </c:pt>
                <c:pt idx="5">
                  <c:v>13.7</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Sheet1!$C$2:$C$7</c:f>
              <c:numCache>
                <c:formatCode>General</c:formatCode>
                <c:ptCount val="6"/>
              </c:numCache>
            </c:numRef>
          </c:val>
          <c:extLst>
            <c:ext xmlns:c16="http://schemas.microsoft.com/office/drawing/2014/chart" uri="{C3380CC4-5D6E-409C-BE32-E72D297353CC}">
              <c16:uniqueId val="{00000001-A602-4D18-B643-EB6B7BDC8976}"/>
            </c:ext>
          </c:extLst>
        </c:ser>
        <c:ser>
          <c:idx val="2"/>
          <c:order val="2"/>
          <c:tx>
            <c:strRef>
              <c:f>Sheet1!$D$1</c:f>
              <c:strCache>
                <c:ptCount val="1"/>
                <c:pt idx="0">
                  <c:v>NJ overall 4.1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Sheet1!$A$2:$A$7</c:f>
              <c:strCache>
                <c:ptCount val="6"/>
                <c:pt idx="0">
                  <c:v>Hudson</c:v>
                </c:pt>
                <c:pt idx="1">
                  <c:v>Union</c:v>
                </c:pt>
                <c:pt idx="2">
                  <c:v>Passaic</c:v>
                </c:pt>
                <c:pt idx="3">
                  <c:v>Mercer</c:v>
                </c:pt>
                <c:pt idx="4">
                  <c:v>Camden</c:v>
                </c:pt>
                <c:pt idx="5">
                  <c:v>Essex</c:v>
                </c:pt>
              </c:strCache>
            </c:strRef>
          </c:cat>
          <c:val>
            <c:numRef>
              <c:f>Sheet1!$D$2:$D$7</c:f>
              <c:numCache>
                <c:formatCode>General</c:formatCode>
                <c:ptCount val="6"/>
                <c:pt idx="0">
                  <c:v>4.0999999999999996</c:v>
                </c:pt>
                <c:pt idx="1">
                  <c:v>4.0999999999999996</c:v>
                </c:pt>
                <c:pt idx="2">
                  <c:v>4.0999999999999996</c:v>
                </c:pt>
                <c:pt idx="3">
                  <c:v>4.0999999999999996</c:v>
                </c:pt>
                <c:pt idx="4">
                  <c:v>4.0999999999999996</c:v>
                </c:pt>
                <c:pt idx="5">
                  <c:v>4.0999999999999996</c:v>
                </c:pt>
              </c:numCache>
            </c:numRef>
          </c:val>
          <c:extLst>
            <c:ext xmlns:c16="http://schemas.microsoft.com/office/drawing/2014/chart" uri="{C3380CC4-5D6E-409C-BE32-E72D297353CC}">
              <c16:uniqueId val="{00000002-A602-4D18-B643-EB6B7BDC8976}"/>
            </c:ext>
          </c:extLst>
        </c:ser>
        <c:dLbls>
          <c:showLegendKey val="0"/>
          <c:showVal val="0"/>
          <c:showCatName val="0"/>
          <c:showSerName val="0"/>
          <c:showPercent val="0"/>
          <c:showBubbleSize val="0"/>
        </c:dLbls>
        <c:gapWidth val="182"/>
        <c:axId val="390205464"/>
        <c:axId val="390205856"/>
      </c:barChart>
      <c:catAx>
        <c:axId val="390205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05856"/>
        <c:crosses val="autoZero"/>
        <c:auto val="1"/>
        <c:lblAlgn val="ctr"/>
        <c:lblOffset val="100"/>
        <c:noMultiLvlLbl val="0"/>
      </c:catAx>
      <c:valAx>
        <c:axId val="390205856"/>
        <c:scaling>
          <c:orientation val="minMax"/>
        </c:scaling>
        <c:delete val="1"/>
        <c:axPos val="b"/>
        <c:numFmt formatCode="General" sourceLinked="1"/>
        <c:majorTickMark val="none"/>
        <c:minorTickMark val="none"/>
        <c:tickLblPos val="nextTo"/>
        <c:crossAx val="39020546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Bergen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2">
                  <c:v>2.1</c:v>
                </c:pt>
              </c:numCache>
            </c:numRef>
          </c:val>
          <c:smooth val="0"/>
          <c:extLst>
            <c:ext xmlns:c16="http://schemas.microsoft.com/office/drawing/2014/chart" uri="{C3380CC4-5D6E-409C-BE32-E72D297353CC}">
              <c16:uniqueId val="{00000000-9830-4563-B5F8-0E191FF24018}"/>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4.4000000000000004</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390206640"/>
        <c:axId val="390207032"/>
      </c:lineChart>
      <c:catAx>
        <c:axId val="39020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90207032"/>
        <c:crosses val="autoZero"/>
        <c:auto val="1"/>
        <c:lblAlgn val="ctr"/>
        <c:lblOffset val="100"/>
        <c:noMultiLvlLbl val="0"/>
      </c:catAx>
      <c:valAx>
        <c:axId val="390207032"/>
        <c:scaling>
          <c:orientation val="minMax"/>
        </c:scaling>
        <c:delete val="1"/>
        <c:axPos val="l"/>
        <c:numFmt formatCode="General" sourceLinked="1"/>
        <c:majorTickMark val="none"/>
        <c:minorTickMark val="none"/>
        <c:tickLblPos val="nextTo"/>
        <c:crossAx val="3902066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Palisades Park</c:v>
                </c:pt>
                <c:pt idx="1">
                  <c:v>Fort Lee </c:v>
                </c:pt>
                <c:pt idx="2">
                  <c:v>Fairview </c:v>
                </c:pt>
                <c:pt idx="3">
                  <c:v>Ridgefield </c:v>
                </c:pt>
                <c:pt idx="4">
                  <c:v>Cliffside Park </c:v>
                </c:pt>
                <c:pt idx="5">
                  <c:v>Edgewater </c:v>
                </c:pt>
                <c:pt idx="6">
                  <c:v>Little Ferry </c:v>
                </c:pt>
                <c:pt idx="7">
                  <c:v>Englewood Cliffs </c:v>
                </c:pt>
                <c:pt idx="8">
                  <c:v>Leonia</c:v>
                </c:pt>
                <c:pt idx="9">
                  <c:v>Wallington </c:v>
                </c:pt>
              </c:strCache>
            </c:strRef>
          </c:cat>
          <c:val>
            <c:numRef>
              <c:f>Sheet1!$B$2:$B$11</c:f>
              <c:numCache>
                <c:formatCode>0.00%</c:formatCode>
                <c:ptCount val="10"/>
                <c:pt idx="0">
                  <c:v>0.63600000000000001</c:v>
                </c:pt>
                <c:pt idx="1">
                  <c:v>0.52</c:v>
                </c:pt>
                <c:pt idx="2">
                  <c:v>0.51</c:v>
                </c:pt>
                <c:pt idx="3">
                  <c:v>0.47599999999999998</c:v>
                </c:pt>
                <c:pt idx="4">
                  <c:v>0.47499999999999998</c:v>
                </c:pt>
                <c:pt idx="5">
                  <c:v>0.45200000000000001</c:v>
                </c:pt>
                <c:pt idx="6">
                  <c:v>0.443</c:v>
                </c:pt>
                <c:pt idx="7">
                  <c:v>0.42899999999999999</c:v>
                </c:pt>
                <c:pt idx="8">
                  <c:v>0.42899999999999999</c:v>
                </c:pt>
                <c:pt idx="9">
                  <c:v>0.42399999999999999</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Bergen county avg 30.5%</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Palisades Park</c:v>
                </c:pt>
                <c:pt idx="1">
                  <c:v>Fort Lee </c:v>
                </c:pt>
                <c:pt idx="2">
                  <c:v>Fairview </c:v>
                </c:pt>
                <c:pt idx="3">
                  <c:v>Ridgefield </c:v>
                </c:pt>
                <c:pt idx="4">
                  <c:v>Cliffside Park </c:v>
                </c:pt>
                <c:pt idx="5">
                  <c:v>Edgewater </c:v>
                </c:pt>
                <c:pt idx="6">
                  <c:v>Little Ferry </c:v>
                </c:pt>
                <c:pt idx="7">
                  <c:v>Englewood Cliffs </c:v>
                </c:pt>
                <c:pt idx="8">
                  <c:v>Leonia</c:v>
                </c:pt>
                <c:pt idx="9">
                  <c:v>Wallington </c:v>
                </c:pt>
              </c:strCache>
            </c:strRef>
          </c:cat>
          <c:val>
            <c:numRef>
              <c:f>Sheet1!$C$2:$C$11</c:f>
              <c:numCache>
                <c:formatCode>0%</c:formatCode>
                <c:ptCount val="10"/>
                <c:pt idx="0">
                  <c:v>0.30499999999999999</c:v>
                </c:pt>
                <c:pt idx="1">
                  <c:v>0.30499999999999999</c:v>
                </c:pt>
                <c:pt idx="2">
                  <c:v>0.30499999999999999</c:v>
                </c:pt>
                <c:pt idx="3">
                  <c:v>0.30499999999999999</c:v>
                </c:pt>
                <c:pt idx="4">
                  <c:v>0.30499999999999999</c:v>
                </c:pt>
                <c:pt idx="5">
                  <c:v>0.30499999999999999</c:v>
                </c:pt>
                <c:pt idx="6">
                  <c:v>0.30499999999999999</c:v>
                </c:pt>
                <c:pt idx="7">
                  <c:v>0.30499999999999999</c:v>
                </c:pt>
                <c:pt idx="8">
                  <c:v>0.30499999999999999</c:v>
                </c:pt>
                <c:pt idx="9">
                  <c:v>0.30499999999999999</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56856568"/>
        <c:axId val="356856960"/>
      </c:barChart>
      <c:catAx>
        <c:axId val="356856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6856960"/>
        <c:crosses val="autoZero"/>
        <c:auto val="1"/>
        <c:lblAlgn val="ctr"/>
        <c:lblOffset val="100"/>
        <c:noMultiLvlLbl val="0"/>
      </c:catAx>
      <c:valAx>
        <c:axId val="356856960"/>
        <c:scaling>
          <c:orientation val="minMax"/>
        </c:scaling>
        <c:delete val="1"/>
        <c:axPos val="b"/>
        <c:numFmt formatCode="0.00%" sourceLinked="1"/>
        <c:majorTickMark val="none"/>
        <c:minorTickMark val="none"/>
        <c:tickLblPos val="nextTo"/>
        <c:crossAx val="356856568"/>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846257381889763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 non-Hispanic</c:v>
                </c:pt>
                <c:pt idx="2">
                  <c:v>Hispanic (any race)</c:v>
                </c:pt>
                <c:pt idx="3">
                  <c:v>Asian, non-Hispanic</c:v>
                </c:pt>
                <c:pt idx="4">
                  <c:v>Two or More Races, non-Hispanic</c:v>
                </c:pt>
              </c:strCache>
            </c:strRef>
          </c:cat>
          <c:val>
            <c:numRef>
              <c:f>Sheet1!$B$2:$B$6</c:f>
              <c:numCache>
                <c:formatCode>General</c:formatCode>
                <c:ptCount val="5"/>
                <c:pt idx="0">
                  <c:v>1</c:v>
                </c:pt>
              </c:numCache>
            </c:numRef>
          </c:val>
          <c:extLst>
            <c:ext xmlns:c16="http://schemas.microsoft.com/office/drawing/2014/chart" uri="{C3380CC4-5D6E-409C-BE32-E72D297353CC}">
              <c16:uniqueId val="{00000000-E280-418A-9FD8-37C6A7327994}"/>
            </c:ext>
          </c:extLst>
        </c:ser>
        <c:dLbls>
          <c:dLblPos val="outEnd"/>
          <c:showLegendKey val="0"/>
          <c:showVal val="1"/>
          <c:showCatName val="0"/>
          <c:showSerName val="0"/>
          <c:showPercent val="0"/>
          <c:showBubbleSize val="0"/>
        </c:dLbls>
        <c:gapWidth val="219"/>
        <c:overlap val="-27"/>
        <c:axId val="390208600"/>
        <c:axId val="390208992"/>
      </c:barChart>
      <c:catAx>
        <c:axId val="390208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08992"/>
        <c:crosses val="autoZero"/>
        <c:auto val="1"/>
        <c:lblAlgn val="ctr"/>
        <c:lblOffset val="100"/>
        <c:noMultiLvlLbl val="0"/>
      </c:catAx>
      <c:valAx>
        <c:axId val="3902089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086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pt idx="0">
                  <c:v>1</c:v>
                </c:pt>
                <c:pt idx="1">
                  <c:v>1.7</c:v>
                </c:pt>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390209776"/>
        <c:axId val="390210168"/>
      </c:barChart>
      <c:catAx>
        <c:axId val="39020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10168"/>
        <c:crosses val="autoZero"/>
        <c:auto val="1"/>
        <c:lblAlgn val="ctr"/>
        <c:lblOffset val="100"/>
        <c:noMultiLvlLbl val="0"/>
      </c:catAx>
      <c:valAx>
        <c:axId val="390210168"/>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097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0">
                  <c:v>554</c:v>
                </c:pt>
                <c:pt idx="1">
                  <c:v>735</c:v>
                </c:pt>
                <c:pt idx="2" formatCode="#,##0">
                  <c:v>1175</c:v>
                </c:pt>
                <c:pt idx="3" formatCode="#,##0">
                  <c:v>1231</c:v>
                </c:pt>
                <c:pt idx="4" formatCode="#,##0">
                  <c:v>1262</c:v>
                </c:pt>
                <c:pt idx="5" formatCode="#,##0">
                  <c:v>1986</c:v>
                </c:pt>
                <c:pt idx="6" formatCode="#,##0">
                  <c:v>2017</c:v>
                </c:pt>
                <c:pt idx="7" formatCode="#,##0">
                  <c:v>2048</c:v>
                </c:pt>
                <c:pt idx="8" formatCode="#,##0">
                  <c:v>2316</c:v>
                </c:pt>
                <c:pt idx="9" formatCode="#,##0">
                  <c:v>2676</c:v>
                </c:pt>
                <c:pt idx="10">
                  <c:v>3367</c:v>
                </c:pt>
                <c:pt idx="12" formatCode="#,##0">
                  <c:v>3441</c:v>
                </c:pt>
                <c:pt idx="13" formatCode="#,##0">
                  <c:v>3821</c:v>
                </c:pt>
                <c:pt idx="14" formatCode="#,##0">
                  <c:v>3858</c:v>
                </c:pt>
                <c:pt idx="15" formatCode="#,##0">
                  <c:v>3953</c:v>
                </c:pt>
                <c:pt idx="16" formatCode="#,##0">
                  <c:v>4206</c:v>
                </c:pt>
                <c:pt idx="17" formatCode="#,##0">
                  <c:v>4303</c:v>
                </c:pt>
                <c:pt idx="18" formatCode="#,##0">
                  <c:v>4563</c:v>
                </c:pt>
                <c:pt idx="19" formatCode="#,##0">
                  <c:v>6080</c:v>
                </c:pt>
                <c:pt idx="20" formatCode="#,##0">
                  <c:v>6437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11">
                  <c:v>3391</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90210952"/>
        <c:axId val="512205152"/>
      </c:barChart>
      <c:catAx>
        <c:axId val="390210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2205152"/>
        <c:crosses val="autoZero"/>
        <c:auto val="1"/>
        <c:lblAlgn val="ctr"/>
        <c:lblOffset val="100"/>
        <c:noMultiLvlLbl val="0"/>
      </c:catAx>
      <c:valAx>
        <c:axId val="512205152"/>
        <c:scaling>
          <c:orientation val="minMax"/>
        </c:scaling>
        <c:delete val="1"/>
        <c:axPos val="b"/>
        <c:numFmt formatCode="General" sourceLinked="1"/>
        <c:majorTickMark val="none"/>
        <c:minorTickMark val="none"/>
        <c:tickLblPos val="nextTo"/>
        <c:crossAx val="3902109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4084</c:v>
                </c:pt>
                <c:pt idx="1">
                  <c:v>3591</c:v>
                </c:pt>
                <c:pt idx="2">
                  <c:v>3699</c:v>
                </c:pt>
                <c:pt idx="3">
                  <c:v>3636</c:v>
                </c:pt>
                <c:pt idx="4">
                  <c:v>3391</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512205936"/>
        <c:axId val="510248728"/>
      </c:lineChart>
      <c:catAx>
        <c:axId val="51220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248728"/>
        <c:crosses val="autoZero"/>
        <c:auto val="1"/>
        <c:lblAlgn val="ctr"/>
        <c:lblOffset val="100"/>
        <c:noMultiLvlLbl val="0"/>
      </c:catAx>
      <c:valAx>
        <c:axId val="510248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22059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Englewood </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261</c:v>
                </c:pt>
                <c:pt idx="1">
                  <c:v>252</c:v>
                </c:pt>
                <c:pt idx="2">
                  <c:v>179</c:v>
                </c:pt>
                <c:pt idx="3">
                  <c:v>69</c:v>
                </c:pt>
                <c:pt idx="4">
                  <c:v>302</c:v>
                </c:pt>
                <c:pt idx="5">
                  <c:v>357</c:v>
                </c:pt>
                <c:pt idx="6">
                  <c:v>265</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Garfield </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315</c:v>
                </c:pt>
                <c:pt idx="1">
                  <c:v>252</c:v>
                </c:pt>
                <c:pt idx="2">
                  <c:v>262</c:v>
                </c:pt>
                <c:pt idx="3">
                  <c:v>258</c:v>
                </c:pt>
                <c:pt idx="4">
                  <c:v>236</c:v>
                </c:pt>
                <c:pt idx="5">
                  <c:v>217</c:v>
                </c:pt>
                <c:pt idx="6">
                  <c:v>225</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Mahwah </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166</c:v>
                </c:pt>
                <c:pt idx="1">
                  <c:v>164</c:v>
                </c:pt>
                <c:pt idx="2">
                  <c:v>162</c:v>
                </c:pt>
                <c:pt idx="3">
                  <c:v>132</c:v>
                </c:pt>
                <c:pt idx="4">
                  <c:v>157</c:v>
                </c:pt>
                <c:pt idx="5">
                  <c:v>159</c:v>
                </c:pt>
                <c:pt idx="6">
                  <c:v>193</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Elmwood Park </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265</c:v>
                </c:pt>
                <c:pt idx="1">
                  <c:v>212</c:v>
                </c:pt>
                <c:pt idx="2">
                  <c:v>192</c:v>
                </c:pt>
                <c:pt idx="3">
                  <c:v>167</c:v>
                </c:pt>
                <c:pt idx="4">
                  <c:v>178</c:v>
                </c:pt>
                <c:pt idx="5">
                  <c:v>183</c:v>
                </c:pt>
                <c:pt idx="6">
                  <c:v>185</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Hackensack </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179</c:v>
                </c:pt>
                <c:pt idx="1">
                  <c:v>286</c:v>
                </c:pt>
                <c:pt idx="2">
                  <c:v>290</c:v>
                </c:pt>
                <c:pt idx="3">
                  <c:v>194</c:v>
                </c:pt>
                <c:pt idx="4">
                  <c:v>193</c:v>
                </c:pt>
                <c:pt idx="5">
                  <c:v>154</c:v>
                </c:pt>
                <c:pt idx="6">
                  <c:v>185</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Lodi </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0">
                  <c:v>163</c:v>
                </c:pt>
                <c:pt idx="1">
                  <c:v>233</c:v>
                </c:pt>
                <c:pt idx="2">
                  <c:v>193</c:v>
                </c:pt>
                <c:pt idx="3">
                  <c:v>199</c:v>
                </c:pt>
                <c:pt idx="4">
                  <c:v>214</c:v>
                </c:pt>
                <c:pt idx="5">
                  <c:v>237</c:v>
                </c:pt>
                <c:pt idx="6">
                  <c:v>158</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Hasbrouck Heights </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109</c:v>
                </c:pt>
                <c:pt idx="1">
                  <c:v>121</c:v>
                </c:pt>
                <c:pt idx="2">
                  <c:v>96</c:v>
                </c:pt>
                <c:pt idx="3">
                  <c:v>65</c:v>
                </c:pt>
                <c:pt idx="4">
                  <c:v>109</c:v>
                </c:pt>
                <c:pt idx="5">
                  <c:v>132</c:v>
                </c:pt>
                <c:pt idx="6">
                  <c:v>145</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Fair Lawn </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167</c:v>
                </c:pt>
                <c:pt idx="1">
                  <c:v>168</c:v>
                </c:pt>
                <c:pt idx="2">
                  <c:v>164</c:v>
                </c:pt>
                <c:pt idx="3">
                  <c:v>151</c:v>
                </c:pt>
                <c:pt idx="4">
                  <c:v>136</c:v>
                </c:pt>
                <c:pt idx="5">
                  <c:v>124</c:v>
                </c:pt>
                <c:pt idx="6">
                  <c:v>139</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Lyndhurst </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130</c:v>
                </c:pt>
                <c:pt idx="1">
                  <c:v>168</c:v>
                </c:pt>
                <c:pt idx="2">
                  <c:v>175</c:v>
                </c:pt>
                <c:pt idx="3">
                  <c:v>164</c:v>
                </c:pt>
                <c:pt idx="4">
                  <c:v>103</c:v>
                </c:pt>
                <c:pt idx="5">
                  <c:v>128</c:v>
                </c:pt>
                <c:pt idx="6">
                  <c:v>135</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Paramus </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131</c:v>
                </c:pt>
                <c:pt idx="1">
                  <c:v>142</c:v>
                </c:pt>
                <c:pt idx="2">
                  <c:v>104</c:v>
                </c:pt>
                <c:pt idx="3">
                  <c:v>107</c:v>
                </c:pt>
                <c:pt idx="4">
                  <c:v>125</c:v>
                </c:pt>
                <c:pt idx="5">
                  <c:v>104</c:v>
                </c:pt>
                <c:pt idx="6">
                  <c:v>129</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510249512"/>
        <c:axId val="510249904"/>
      </c:lineChart>
      <c:catAx>
        <c:axId val="510249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0249904"/>
        <c:crosses val="autoZero"/>
        <c:auto val="1"/>
        <c:lblAlgn val="ctr"/>
        <c:lblOffset val="100"/>
        <c:noMultiLvlLbl val="0"/>
      </c:catAx>
      <c:valAx>
        <c:axId val="510249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24951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81</c:v>
                </c:pt>
                <c:pt idx="1">
                  <c:v>85</c:v>
                </c:pt>
                <c:pt idx="2">
                  <c:v>99</c:v>
                </c:pt>
                <c:pt idx="3">
                  <c:v>129</c:v>
                </c:pt>
                <c:pt idx="4">
                  <c:v>157</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510251864"/>
        <c:axId val="510252256"/>
      </c:lineChart>
      <c:catAx>
        <c:axId val="510251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252256"/>
        <c:crosses val="autoZero"/>
        <c:auto val="1"/>
        <c:lblAlgn val="ctr"/>
        <c:lblOffset val="100"/>
        <c:noMultiLvlLbl val="0"/>
      </c:catAx>
      <c:valAx>
        <c:axId val="5102522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2518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0%</c:formatCode>
                <c:ptCount val="21"/>
                <c:pt idx="0">
                  <c:v>0.63157894736842102</c:v>
                </c:pt>
                <c:pt idx="1">
                  <c:v>0.50666666666666704</c:v>
                </c:pt>
                <c:pt idx="2">
                  <c:v>0.49618320610687</c:v>
                </c:pt>
                <c:pt idx="3">
                  <c:v>0.38679245283018898</c:v>
                </c:pt>
                <c:pt idx="4">
                  <c:v>0.30496453900709197</c:v>
                </c:pt>
                <c:pt idx="5">
                  <c:v>0.28488372093023301</c:v>
                </c:pt>
                <c:pt idx="7">
                  <c:v>0.17886178861788599</c:v>
                </c:pt>
                <c:pt idx="8">
                  <c:v>0.148148148148148</c:v>
                </c:pt>
                <c:pt idx="9">
                  <c:v>0.14503816793893101</c:v>
                </c:pt>
                <c:pt idx="10">
                  <c:v>0.124260355029586</c:v>
                </c:pt>
                <c:pt idx="11">
                  <c:v>8.0536912751677805E-2</c:v>
                </c:pt>
                <c:pt idx="12">
                  <c:v>7.1661237785016305E-2</c:v>
                </c:pt>
                <c:pt idx="13">
                  <c:v>6.1224489795918401E-2</c:v>
                </c:pt>
                <c:pt idx="14">
                  <c:v>5.6179775280898903E-2</c:v>
                </c:pt>
                <c:pt idx="15">
                  <c:v>5.4054054054054099E-2</c:v>
                </c:pt>
                <c:pt idx="16">
                  <c:v>-2.7777777777777801E-2</c:v>
                </c:pt>
                <c:pt idx="17">
                  <c:v>-9.0909090909090898E-2</c:v>
                </c:pt>
                <c:pt idx="18">
                  <c:v>-0.11063829787234</c:v>
                </c:pt>
                <c:pt idx="19">
                  <c:v>-0.16666666666666699</c:v>
                </c:pt>
                <c:pt idx="20">
                  <c:v>-0.20338983050847501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6">
                  <c:v>0.217054263565891</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510253040"/>
        <c:axId val="510253432"/>
      </c:barChart>
      <c:catAx>
        <c:axId val="510253040"/>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253432"/>
        <c:crosses val="autoZero"/>
        <c:auto val="1"/>
        <c:lblAlgn val="ctr"/>
        <c:lblOffset val="100"/>
        <c:noMultiLvlLbl val="0"/>
      </c:catAx>
      <c:valAx>
        <c:axId val="510253432"/>
        <c:scaling>
          <c:orientation val="minMax"/>
        </c:scaling>
        <c:delete val="1"/>
        <c:axPos val="t"/>
        <c:numFmt formatCode="0%" sourceLinked="1"/>
        <c:majorTickMark val="none"/>
        <c:minorTickMark val="none"/>
        <c:tickLblPos val="nextTo"/>
        <c:crossAx val="510253040"/>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1525814811123293"/>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14">
                  <c:v>-0.175625259085256</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510254216"/>
        <c:axId val="510254608"/>
      </c:barChart>
      <c:catAx>
        <c:axId val="510254216"/>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254608"/>
        <c:crosses val="autoZero"/>
        <c:auto val="1"/>
        <c:lblAlgn val="ctr"/>
        <c:lblOffset val="100"/>
        <c:noMultiLvlLbl val="0"/>
      </c:catAx>
      <c:valAx>
        <c:axId val="510254608"/>
        <c:scaling>
          <c:orientation val="minMax"/>
        </c:scaling>
        <c:delete val="1"/>
        <c:axPos val="t"/>
        <c:numFmt formatCode="0%" sourceLinked="1"/>
        <c:majorTickMark val="none"/>
        <c:minorTickMark val="none"/>
        <c:tickLblPos val="nextTo"/>
        <c:crossAx val="51025421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0.61299999999999999</c:v>
                </c:pt>
                <c:pt idx="1">
                  <c:v>0.60799999999999998</c:v>
                </c:pt>
                <c:pt idx="2">
                  <c:v>0.60899999999999999</c:v>
                </c:pt>
                <c:pt idx="3">
                  <c:v>0.60499999999999998</c:v>
                </c:pt>
                <c:pt idx="4">
                  <c:v>0.60099999999999998</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56857744"/>
        <c:axId val="356858136"/>
      </c:lineChart>
      <c:catAx>
        <c:axId val="356857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6858136"/>
        <c:crosses val="autoZero"/>
        <c:auto val="1"/>
        <c:lblAlgn val="ctr"/>
        <c:lblOffset val="100"/>
        <c:noMultiLvlLbl val="0"/>
      </c:catAx>
      <c:valAx>
        <c:axId val="356858136"/>
        <c:scaling>
          <c:orientation val="minMax"/>
          <c:max val="1"/>
        </c:scaling>
        <c:delete val="1"/>
        <c:axPos val="l"/>
        <c:numFmt formatCode="0%" sourceLinked="1"/>
        <c:majorTickMark val="out"/>
        <c:minorTickMark val="none"/>
        <c:tickLblPos val="nextTo"/>
        <c:crossAx val="356857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1.2961908319503895E-2"/>
                  <c:y val="-2.63736286556743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81D-4FF7-BEEB-21339DEC8A5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11404</c:v>
                </c:pt>
                <c:pt idx="1">
                  <c:v>10906</c:v>
                </c:pt>
                <c:pt idx="2">
                  <c:v>9384</c:v>
                </c:pt>
                <c:pt idx="3" formatCode="#,##0">
                  <c:v>7237</c:v>
                </c:pt>
                <c:pt idx="4" formatCode="#,##0">
                  <c:v>5966</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510255392"/>
        <c:axId val="510255784"/>
      </c:lineChart>
      <c:catAx>
        <c:axId val="510255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255784"/>
        <c:crosses val="autoZero"/>
        <c:auto val="1"/>
        <c:lblAlgn val="ctr"/>
        <c:lblOffset val="100"/>
        <c:noMultiLvlLbl val="0"/>
      </c:catAx>
      <c:valAx>
        <c:axId val="51025578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2553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Bergen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0.35</c:v>
                </c:pt>
                <c:pt idx="1">
                  <c:v>0.36</c:v>
                </c:pt>
                <c:pt idx="2">
                  <c:v>0.06</c:v>
                </c:pt>
                <c:pt idx="3">
                  <c:v>0.06</c:v>
                </c:pt>
                <c:pt idx="4">
                  <c:v>0.14000000000000001</c:v>
                </c:pt>
                <c:pt idx="5">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0</c:v>
                </c:pt>
                <c:pt idx="3">
                  <c:v>1</c:v>
                </c:pt>
                <c:pt idx="4">
                  <c:v>1</c:v>
                </c:pt>
                <c:pt idx="5">
                  <c:v>1</c:v>
                </c:pt>
                <c:pt idx="6">
                  <c:v>1</c:v>
                </c:pt>
                <c:pt idx="7">
                  <c:v>1</c:v>
                </c:pt>
                <c:pt idx="8">
                  <c:v>2</c:v>
                </c:pt>
                <c:pt idx="9">
                  <c:v>6</c:v>
                </c:pt>
                <c:pt idx="10">
                  <c:v>6</c:v>
                </c:pt>
                <c:pt idx="11">
                  <c:v>1</c:v>
                </c:pt>
                <c:pt idx="12">
                  <c:v>0</c:v>
                </c:pt>
                <c:pt idx="13">
                  <c:v>6</c:v>
                </c:pt>
                <c:pt idx="14">
                  <c:v>1</c:v>
                </c:pt>
                <c:pt idx="15">
                  <c:v>1</c:v>
                </c:pt>
                <c:pt idx="16">
                  <c:v>1</c:v>
                </c:pt>
                <c:pt idx="17">
                  <c:v>1</c:v>
                </c:pt>
                <c:pt idx="18">
                  <c:v>5</c:v>
                </c:pt>
                <c:pt idx="19">
                  <c:v>2</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510256176"/>
        <c:axId val="510256568"/>
      </c:barChart>
      <c:catAx>
        <c:axId val="510256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256568"/>
        <c:crosses val="autoZero"/>
        <c:auto val="1"/>
        <c:lblAlgn val="ctr"/>
        <c:lblOffset val="100"/>
        <c:noMultiLvlLbl val="0"/>
      </c:catAx>
      <c:valAx>
        <c:axId val="510256568"/>
        <c:scaling>
          <c:orientation val="minMax"/>
        </c:scaling>
        <c:delete val="1"/>
        <c:axPos val="b"/>
        <c:numFmt formatCode="General" sourceLinked="1"/>
        <c:majorTickMark val="none"/>
        <c:minorTickMark val="none"/>
        <c:tickLblPos val="nextTo"/>
        <c:crossAx val="5102561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General</c:formatCode>
                <c:ptCount val="21"/>
                <c:pt idx="0" formatCode="0.0%">
                  <c:v>6.2E-2</c:v>
                </c:pt>
                <c:pt idx="2" formatCode="0.0%">
                  <c:v>0.08</c:v>
                </c:pt>
                <c:pt idx="3" formatCode="0.0%">
                  <c:v>0.10299999999999999</c:v>
                </c:pt>
                <c:pt idx="4" formatCode="0.0%">
                  <c:v>0.113</c:v>
                </c:pt>
                <c:pt idx="5" formatCode="0.0%">
                  <c:v>0.11799999999999999</c:v>
                </c:pt>
                <c:pt idx="6" formatCode="0.0%">
                  <c:v>0.12</c:v>
                </c:pt>
                <c:pt idx="7" formatCode="0.0%">
                  <c:v>0.124</c:v>
                </c:pt>
                <c:pt idx="8" formatCode="0.0%">
                  <c:v>0.129</c:v>
                </c:pt>
                <c:pt idx="9" formatCode="0.0%">
                  <c:v>0.13300000000000001</c:v>
                </c:pt>
                <c:pt idx="10" formatCode="0.0%">
                  <c:v>0.13500000000000001</c:v>
                </c:pt>
                <c:pt idx="11" formatCode="0.0%">
                  <c:v>0.13500000000000001</c:v>
                </c:pt>
                <c:pt idx="12" formatCode="0.0%">
                  <c:v>0.13800000000000001</c:v>
                </c:pt>
                <c:pt idx="13" formatCode="0.0%">
                  <c:v>0.13900000000000001</c:v>
                </c:pt>
                <c:pt idx="14" formatCode="0.0%">
                  <c:v>0.14000000000000001</c:v>
                </c:pt>
                <c:pt idx="15" formatCode="0.0%">
                  <c:v>0.14299999999999999</c:v>
                </c:pt>
                <c:pt idx="16" formatCode="0.0%">
                  <c:v>0.14499999999999999</c:v>
                </c:pt>
                <c:pt idx="17" formatCode="0.0%">
                  <c:v>0.158</c:v>
                </c:pt>
                <c:pt idx="18" formatCode="0.0%">
                  <c:v>0.159</c:v>
                </c:pt>
                <c:pt idx="19" formatCode="0.0%">
                  <c:v>0.16800000000000001</c:v>
                </c:pt>
                <c:pt idx="20" formatCode="0.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1">
                  <c:v>7.9000000000000001E-2</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510257352"/>
        <c:axId val="510257744"/>
      </c:barChart>
      <c:catAx>
        <c:axId val="5102573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257744"/>
        <c:crosses val="autoZero"/>
        <c:auto val="1"/>
        <c:lblAlgn val="ctr"/>
        <c:lblOffset val="100"/>
        <c:noMultiLvlLbl val="0"/>
      </c:catAx>
      <c:valAx>
        <c:axId val="510257744"/>
        <c:scaling>
          <c:orientation val="minMax"/>
        </c:scaling>
        <c:delete val="1"/>
        <c:axPos val="b"/>
        <c:numFmt formatCode="0.0%" sourceLinked="1"/>
        <c:majorTickMark val="none"/>
        <c:minorTickMark val="none"/>
        <c:tickLblPos val="nextTo"/>
        <c:crossAx val="51025735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6.2E-2</c:v>
                </c:pt>
                <c:pt idx="1">
                  <c:v>0.106</c:v>
                </c:pt>
                <c:pt idx="2">
                  <c:v>0.1</c:v>
                </c:pt>
                <c:pt idx="3">
                  <c:v>7.4999999999999997E-2</c:v>
                </c:pt>
                <c:pt idx="4">
                  <c:v>7.9000000000000001E-2</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510258528"/>
        <c:axId val="510258920"/>
      </c:lineChart>
      <c:catAx>
        <c:axId val="51025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258920"/>
        <c:crosses val="autoZero"/>
        <c:auto val="1"/>
        <c:lblAlgn val="ctr"/>
        <c:lblOffset val="100"/>
        <c:noMultiLvlLbl val="0"/>
      </c:catAx>
      <c:valAx>
        <c:axId val="510258920"/>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2585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0.09</c:v>
                </c:pt>
                <c:pt idx="2" formatCode="0.0%">
                  <c:v>0.105</c:v>
                </c:pt>
                <c:pt idx="3" formatCode="0.0%">
                  <c:v>2.7E-2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510259704"/>
        <c:axId val="510260096"/>
      </c:barChart>
      <c:catAx>
        <c:axId val="5102597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260096"/>
        <c:crosses val="autoZero"/>
        <c:auto val="1"/>
        <c:lblAlgn val="ctr"/>
        <c:lblOffset val="100"/>
        <c:noMultiLvlLbl val="0"/>
      </c:catAx>
      <c:valAx>
        <c:axId val="510260096"/>
        <c:scaling>
          <c:orientation val="minMax"/>
          <c:max val="0.30000000000000004"/>
        </c:scaling>
        <c:delete val="1"/>
        <c:axPos val="t"/>
        <c:numFmt formatCode="0.00%" sourceLinked="1"/>
        <c:majorTickMark val="none"/>
        <c:minorTickMark val="none"/>
        <c:tickLblPos val="nextTo"/>
        <c:crossAx val="5102597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0.06</c:v>
                </c:pt>
                <c:pt idx="1">
                  <c:v>9.5000000000000001E-2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510260880"/>
        <c:axId val="510261272"/>
      </c:barChart>
      <c:catAx>
        <c:axId val="510260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261272"/>
        <c:crosses val="autoZero"/>
        <c:auto val="1"/>
        <c:lblAlgn val="ctr"/>
        <c:lblOffset val="100"/>
        <c:noMultiLvlLbl val="0"/>
      </c:catAx>
      <c:valAx>
        <c:axId val="510261272"/>
        <c:scaling>
          <c:orientation val="minMax"/>
          <c:max val="0.30000000000000004"/>
          <c:min val="0"/>
        </c:scaling>
        <c:delete val="1"/>
        <c:axPos val="b"/>
        <c:numFmt formatCode="0.0%" sourceLinked="1"/>
        <c:majorTickMark val="none"/>
        <c:minorTickMark val="none"/>
        <c:tickLblPos val="nextTo"/>
        <c:crossAx val="510260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0">
                  <c:v>8.2000000000000003E-2</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510262056"/>
        <c:axId val="510262448"/>
      </c:barChart>
      <c:catAx>
        <c:axId val="510262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262448"/>
        <c:crosses val="autoZero"/>
        <c:auto val="1"/>
        <c:lblAlgn val="ctr"/>
        <c:lblOffset val="100"/>
        <c:noMultiLvlLbl val="0"/>
      </c:catAx>
      <c:valAx>
        <c:axId val="510262448"/>
        <c:scaling>
          <c:orientation val="minMax"/>
        </c:scaling>
        <c:delete val="1"/>
        <c:axPos val="b"/>
        <c:numFmt formatCode="0.0%" sourceLinked="1"/>
        <c:majorTickMark val="none"/>
        <c:minorTickMark val="none"/>
        <c:tickLblPos val="nextTo"/>
        <c:crossAx val="510262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0.123</c:v>
                </c:pt>
                <c:pt idx="1">
                  <c:v>0.14199999999999999</c:v>
                </c:pt>
                <c:pt idx="2">
                  <c:v>6.3E-2</c:v>
                </c:pt>
                <c:pt idx="3">
                  <c:v>0.104</c:v>
                </c:pt>
                <c:pt idx="4">
                  <c:v>8.2000000000000003E-2</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510263232"/>
        <c:axId val="510263624"/>
      </c:lineChart>
      <c:catAx>
        <c:axId val="51026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263624"/>
        <c:crosses val="autoZero"/>
        <c:auto val="1"/>
        <c:lblAlgn val="ctr"/>
        <c:lblOffset val="100"/>
        <c:noMultiLvlLbl val="0"/>
      </c:catAx>
      <c:valAx>
        <c:axId val="510263624"/>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263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0.10100000000000001</c:v>
                </c:pt>
                <c:pt idx="2" formatCode="0.0%">
                  <c:v>0.123</c:v>
                </c:pt>
                <c:pt idx="3" formatCode="0.0%">
                  <c:v>0</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510264408"/>
        <c:axId val="775493032"/>
      </c:barChart>
      <c:catAx>
        <c:axId val="5102644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75493032"/>
        <c:crosses val="autoZero"/>
        <c:auto val="1"/>
        <c:lblAlgn val="ctr"/>
        <c:lblOffset val="100"/>
        <c:noMultiLvlLbl val="0"/>
      </c:catAx>
      <c:valAx>
        <c:axId val="775493032"/>
        <c:scaling>
          <c:orientation val="minMax"/>
          <c:max val="0.30000000000000004"/>
        </c:scaling>
        <c:delete val="1"/>
        <c:axPos val="t"/>
        <c:numFmt formatCode="0.00%" sourceLinked="1"/>
        <c:majorTickMark val="none"/>
        <c:minorTickMark val="none"/>
        <c:tickLblPos val="nextTo"/>
        <c:crossAx val="5102644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0" formatCode="0%">
                  <c:v>0.40799999999999997</c:v>
                </c:pt>
                <c:pt idx="1">
                  <c:v>0.51800000000000002</c:v>
                </c:pt>
                <c:pt idx="2" formatCode="0%">
                  <c:v>0.56399999999999995</c:v>
                </c:pt>
                <c:pt idx="3" formatCode="0%">
                  <c:v>0.56899999999999995</c:v>
                </c:pt>
                <c:pt idx="5" formatCode="0%">
                  <c:v>0.65400000000000003</c:v>
                </c:pt>
                <c:pt idx="6" formatCode="0%">
                  <c:v>0.69599999999999995</c:v>
                </c:pt>
                <c:pt idx="7" formatCode="0%">
                  <c:v>0.70299999999999996</c:v>
                </c:pt>
                <c:pt idx="8" formatCode="0%">
                  <c:v>0.72</c:v>
                </c:pt>
                <c:pt idx="9" formatCode="0%">
                  <c:v>0.72799999999999998</c:v>
                </c:pt>
                <c:pt idx="10" formatCode="0%">
                  <c:v>0.75700000000000001</c:v>
                </c:pt>
                <c:pt idx="11" formatCode="0%">
                  <c:v>0.79500000000000004</c:v>
                </c:pt>
                <c:pt idx="12" formatCode="0%">
                  <c:v>0.82499999999999996</c:v>
                </c:pt>
                <c:pt idx="13" formatCode="0%">
                  <c:v>0.87</c:v>
                </c:pt>
                <c:pt idx="14" formatCode="0%">
                  <c:v>0.873</c:v>
                </c:pt>
                <c:pt idx="15" formatCode="0%">
                  <c:v>0.88500000000000001</c:v>
                </c:pt>
                <c:pt idx="16" formatCode="0%">
                  <c:v>0.89600000000000002</c:v>
                </c:pt>
                <c:pt idx="17" formatCode="0%">
                  <c:v>0.90300000000000002</c:v>
                </c:pt>
                <c:pt idx="18" formatCode="0%">
                  <c:v>0.90700000000000003</c:v>
                </c:pt>
                <c:pt idx="19">
                  <c:v>0.91200000000000003</c:v>
                </c:pt>
                <c:pt idx="20">
                  <c:v>0.91300000000000003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General</c:formatCode>
                <c:ptCount val="21"/>
                <c:pt idx="4">
                  <c:v>0.60099999999999998</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56858920"/>
        <c:axId val="356859312"/>
      </c:barChart>
      <c:catAx>
        <c:axId val="356858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6859312"/>
        <c:crosses val="autoZero"/>
        <c:auto val="1"/>
        <c:lblAlgn val="ctr"/>
        <c:lblOffset val="100"/>
        <c:noMultiLvlLbl val="0"/>
      </c:catAx>
      <c:valAx>
        <c:axId val="356859312"/>
        <c:scaling>
          <c:orientation val="minMax"/>
        </c:scaling>
        <c:delete val="1"/>
        <c:axPos val="b"/>
        <c:numFmt formatCode="0%" sourceLinked="1"/>
        <c:majorTickMark val="none"/>
        <c:minorTickMark val="none"/>
        <c:tickLblPos val="nextTo"/>
        <c:crossAx val="3568589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6.3E-2</c:v>
                </c:pt>
                <c:pt idx="1">
                  <c:v>0.10100000000000001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775493816"/>
        <c:axId val="775494208"/>
      </c:barChart>
      <c:catAx>
        <c:axId val="775493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75494208"/>
        <c:crosses val="autoZero"/>
        <c:auto val="1"/>
        <c:lblAlgn val="ctr"/>
        <c:lblOffset val="100"/>
        <c:noMultiLvlLbl val="0"/>
      </c:catAx>
      <c:valAx>
        <c:axId val="775494208"/>
        <c:scaling>
          <c:orientation val="minMax"/>
          <c:max val="0.30000000000000004"/>
          <c:min val="0"/>
        </c:scaling>
        <c:delete val="1"/>
        <c:axPos val="b"/>
        <c:numFmt formatCode="0.0%" sourceLinked="1"/>
        <c:majorTickMark val="none"/>
        <c:minorTickMark val="none"/>
        <c:tickLblPos val="nextTo"/>
        <c:crossAx val="775493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Copy This County 2017</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General</c:formatCode>
                <c:ptCount val="21"/>
                <c:pt idx="20" formatCode="0">
                  <c:v>24355</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Copy This County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20">
                  <c:v>24354</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775494992"/>
        <c:axId val="775495384"/>
      </c:barChart>
      <c:catAx>
        <c:axId val="775494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75495384"/>
        <c:crosses val="autoZero"/>
        <c:auto val="1"/>
        <c:lblAlgn val="ctr"/>
        <c:lblOffset val="100"/>
        <c:noMultiLvlLbl val="0"/>
      </c:catAx>
      <c:valAx>
        <c:axId val="775495384"/>
        <c:scaling>
          <c:orientation val="minMax"/>
        </c:scaling>
        <c:delete val="1"/>
        <c:axPos val="b"/>
        <c:numFmt formatCode="General" sourceLinked="1"/>
        <c:majorTickMark val="none"/>
        <c:minorTickMark val="none"/>
        <c:tickLblPos val="nextTo"/>
        <c:crossAx val="77549499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Copy County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General</c:formatCode>
                <c:ptCount val="21"/>
                <c:pt idx="10" formatCode="0.0%">
                  <c:v>0.17860000000000001</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Copy County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General</c:formatCode>
                <c:ptCount val="21"/>
                <c:pt idx="10" formatCode="0.0%">
                  <c:v>0.18090000000000001</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775496952"/>
        <c:axId val="775497344"/>
      </c:barChart>
      <c:catAx>
        <c:axId val="775496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75497344"/>
        <c:crosses val="autoZero"/>
        <c:auto val="1"/>
        <c:lblAlgn val="ctr"/>
        <c:lblOffset val="100"/>
        <c:noMultiLvlLbl val="0"/>
      </c:catAx>
      <c:valAx>
        <c:axId val="7754973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75496952"/>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0">
                  <c:v>69</c:v>
                </c:pt>
                <c:pt idx="1">
                  <c:v>101</c:v>
                </c:pt>
                <c:pt idx="2">
                  <c:v>110</c:v>
                </c:pt>
                <c:pt idx="3">
                  <c:v>116</c:v>
                </c:pt>
                <c:pt idx="4">
                  <c:v>182</c:v>
                </c:pt>
                <c:pt idx="5">
                  <c:v>207</c:v>
                </c:pt>
                <c:pt idx="6">
                  <c:v>340</c:v>
                </c:pt>
                <c:pt idx="7">
                  <c:v>365</c:v>
                </c:pt>
                <c:pt idx="8">
                  <c:v>382</c:v>
                </c:pt>
                <c:pt idx="9">
                  <c:v>461</c:v>
                </c:pt>
                <c:pt idx="10">
                  <c:v>504</c:v>
                </c:pt>
                <c:pt idx="11">
                  <c:v>644</c:v>
                </c:pt>
                <c:pt idx="12">
                  <c:v>650</c:v>
                </c:pt>
                <c:pt idx="13">
                  <c:v>856</c:v>
                </c:pt>
                <c:pt idx="14">
                  <c:v>907</c:v>
                </c:pt>
                <c:pt idx="15">
                  <c:v>1053</c:v>
                </c:pt>
                <c:pt idx="16">
                  <c:v>1103</c:v>
                </c:pt>
                <c:pt idx="17">
                  <c:v>1269</c:v>
                </c:pt>
                <c:pt idx="19">
                  <c:v>1493</c:v>
                </c:pt>
                <c:pt idx="20">
                  <c:v>1494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18">
                  <c:v>1338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775498128"/>
        <c:axId val="775498520"/>
      </c:barChart>
      <c:catAx>
        <c:axId val="775498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75498520"/>
        <c:crosses val="autoZero"/>
        <c:auto val="1"/>
        <c:lblAlgn val="ctr"/>
        <c:lblOffset val="100"/>
        <c:noMultiLvlLbl val="0"/>
      </c:catAx>
      <c:valAx>
        <c:axId val="775498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754981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Midland Park </c:v>
                </c:pt>
                <c:pt idx="1">
                  <c:v>Maywood</c:v>
                </c:pt>
                <c:pt idx="2">
                  <c:v>Palisades Park</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Bergen county avg 60.1% </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Midland Park </c:v>
                </c:pt>
                <c:pt idx="1">
                  <c:v>Maywood</c:v>
                </c:pt>
                <c:pt idx="2">
                  <c:v>Palisades Park</c:v>
                </c:pt>
              </c:strCache>
            </c:strRef>
          </c:cat>
          <c:val>
            <c:numRef>
              <c:f>Sheet1!$D$2:$D$4</c:f>
              <c:numCache>
                <c:formatCode>0%</c:formatCode>
                <c:ptCount val="3"/>
                <c:pt idx="0">
                  <c:v>0.60099999999999998</c:v>
                </c:pt>
                <c:pt idx="1">
                  <c:v>0.60099999999999998</c:v>
                </c:pt>
                <c:pt idx="2">
                  <c:v>0.60099999999999998</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56860096"/>
        <c:axId val="356860488"/>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Midland Park </c:v>
                </c:pt>
                <c:pt idx="1">
                  <c:v>Maywood</c:v>
                </c:pt>
                <c:pt idx="2">
                  <c:v>Palisades Park</c:v>
                </c:pt>
              </c:strCache>
            </c:strRef>
          </c:cat>
          <c:val>
            <c:numRef>
              <c:f>Sheet1!$B$2:$B$4</c:f>
              <c:numCache>
                <c:formatCode>0%</c:formatCode>
                <c:ptCount val="3"/>
                <c:pt idx="0">
                  <c:v>0.90500000000000003</c:v>
                </c:pt>
                <c:pt idx="1">
                  <c:v>0.63900000000000001</c:v>
                </c:pt>
                <c:pt idx="2">
                  <c:v>0.20699999999999999</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56861272"/>
        <c:axId val="356860880"/>
      </c:barChart>
      <c:catAx>
        <c:axId val="3568600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6860488"/>
        <c:crosses val="autoZero"/>
        <c:auto val="1"/>
        <c:lblAlgn val="ctr"/>
        <c:lblOffset val="100"/>
        <c:noMultiLvlLbl val="0"/>
      </c:catAx>
      <c:valAx>
        <c:axId val="356860488"/>
        <c:scaling>
          <c:orientation val="minMax"/>
        </c:scaling>
        <c:delete val="1"/>
        <c:axPos val="b"/>
        <c:numFmt formatCode="0%" sourceLinked="1"/>
        <c:majorTickMark val="none"/>
        <c:minorTickMark val="none"/>
        <c:tickLblPos val="nextTo"/>
        <c:crossAx val="356860096"/>
        <c:crosses val="autoZero"/>
        <c:crossBetween val="between"/>
      </c:valAx>
      <c:valAx>
        <c:axId val="356860880"/>
        <c:scaling>
          <c:orientation val="minMax"/>
        </c:scaling>
        <c:delete val="1"/>
        <c:axPos val="t"/>
        <c:numFmt formatCode="0%" sourceLinked="1"/>
        <c:majorTickMark val="out"/>
        <c:minorTickMark val="none"/>
        <c:tickLblPos val="nextTo"/>
        <c:crossAx val="356861272"/>
        <c:crosses val="max"/>
        <c:crossBetween val="between"/>
      </c:valAx>
      <c:catAx>
        <c:axId val="356861272"/>
        <c:scaling>
          <c:orientation val="minMax"/>
        </c:scaling>
        <c:delete val="1"/>
        <c:axPos val="l"/>
        <c:numFmt formatCode="General" sourceLinked="1"/>
        <c:majorTickMark val="out"/>
        <c:minorTickMark val="none"/>
        <c:tickLblPos val="nextTo"/>
        <c:crossAx val="356860880"/>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1556348425196854"/>
          <c:y val="0.80438140967141913"/>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4.4%</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1/31/2020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bergenresourcenet.org/"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highest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12-17 years old is the largest group.</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the percentages of children per age category vary slightly compared to each other, and compared to the overall percentages in NJ.</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includes numbers of children in each municipality, and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2018, this county had the 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1837</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212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42,918 (in-home); 5,543 (out-of-home placement); 48,461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 lower in 2018 than in previous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lower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percentage of families living in poverty than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6 counties in NJ have higher percentages of families living in poverty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percentage of families living in poverty has remained mostly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2013 and 2017.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2.3.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Poverty definition</a:t>
            </a:r>
            <a:r>
              <a:rPr lang="en-US" sz="1200" kern="1200" dirty="0" smtClean="0">
                <a:solidFill>
                  <a:schemeClr val="tx1"/>
                </a:solidFill>
                <a:effectLst/>
                <a:latin typeface="+mn-lt"/>
                <a:ea typeface="+mn-ea"/>
                <a:cs typeface="+mn-cs"/>
              </a:rPr>
              <a:t>: The Census Bureau uses a set of dollar value thresholds that vary by family size and composition to determine who is in poverty.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determine a person's poverty status, </a:t>
            </a:r>
            <a:r>
              <a:rPr lang="en-US" sz="1200" kern="1200" dirty="0" smtClean="0">
                <a:solidFill>
                  <a:schemeClr val="tx1"/>
                </a:solidFill>
                <a:effectLst/>
                <a:latin typeface="+mn-lt"/>
                <a:ea typeface="+mn-ea"/>
                <a:cs typeface="+mn-cs"/>
              </a:rPr>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Garfield and South Hackensack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the highest poverty rates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cost of living budget estimates how much income a family is likely to need (across 7 components) to attain a modest yet adequate standard of living here. The most costly component in this county tends to be child care,</a:t>
            </a:r>
            <a:r>
              <a:rPr lang="en-US" sz="1200" kern="1200" baseline="0" dirty="0" smtClean="0">
                <a:solidFill>
                  <a:schemeClr val="tx1"/>
                </a:solidFill>
                <a:effectLst/>
                <a:latin typeface="+mn-lt"/>
                <a:ea typeface="+mn-ea"/>
                <a:cs typeface="+mn-cs"/>
              </a:rPr>
              <a:t> followed closely by housing.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An overall value for NJ is also not available.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3</a:t>
            </a:r>
            <a:r>
              <a:rPr lang="en-US" sz="1200" kern="1200" baseline="30000" dirty="0" smtClean="0">
                <a:solidFill>
                  <a:schemeClr val="tx1"/>
                </a:solidFill>
                <a:effectLst/>
                <a:latin typeface="+mn-lt"/>
                <a:ea typeface="+mn-ea"/>
                <a:cs typeface="+mn-cs"/>
              </a:rPr>
              <a:t>rd</a:t>
            </a:r>
            <a:r>
              <a:rPr lang="en-US" sz="1200" kern="1200" baseline="0" dirty="0" smtClean="0">
                <a:solidFill>
                  <a:schemeClr val="tx1"/>
                </a:solidFill>
                <a:effectLst/>
                <a:latin typeface="+mn-lt"/>
                <a:ea typeface="+mn-ea"/>
                <a:cs typeface="+mn-cs"/>
              </a:rPr>
              <a:t> most</a:t>
            </a:r>
            <a:r>
              <a:rPr lang="en-US" sz="1200" kern="1200" dirty="0" smtClean="0">
                <a:solidFill>
                  <a:schemeClr val="tx1"/>
                </a:solidFill>
                <a:effectLst/>
                <a:latin typeface="+mn-lt"/>
                <a:ea typeface="+mn-ea"/>
                <a:cs typeface="+mn-cs"/>
              </a:rPr>
              <a:t> 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higher than the state median and higher than the national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 to increase between 2013 and 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Garfield and</a:t>
            </a:r>
            <a:r>
              <a:rPr lang="en-US" sz="1200" kern="1200" baseline="0" dirty="0" smtClean="0">
                <a:solidFill>
                  <a:schemeClr val="tx1"/>
                </a:solidFill>
                <a:effectLst/>
                <a:latin typeface="+mn-lt"/>
                <a:ea typeface="+mn-ea"/>
                <a:cs typeface="+mn-cs"/>
              </a:rPr>
              <a:t> Fairview </a:t>
            </a:r>
            <a:r>
              <a:rPr lang="en-US" sz="1200" kern="1200" dirty="0" smtClean="0">
                <a:solidFill>
                  <a:schemeClr val="tx1"/>
                </a:solidFill>
                <a:effectLst/>
                <a:latin typeface="+mn-lt"/>
                <a:ea typeface="+mn-ea"/>
                <a:cs typeface="+mn-cs"/>
              </a:rPr>
              <a:t>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similar percentage of households experiencing severe cost burden than 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50% of income or more spent on housing is considered severe cost burden. Household income is based on a 12-month estimate (in 2017 inflation adjusted dollars).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This county’s percentage of households experiencing severe housing </a:t>
            </a:r>
            <a:r>
              <a:rPr lang="en-US" sz="1200" b="0" i="0" kern="1200" smtClean="0">
                <a:solidFill>
                  <a:schemeClr val="tx1"/>
                </a:solidFill>
                <a:effectLst/>
                <a:latin typeface="+mn-lt"/>
                <a:ea typeface="+mn-ea"/>
                <a:cs typeface="+mn-cs"/>
              </a:rPr>
              <a:t>burden has remained steady </a:t>
            </a:r>
            <a:r>
              <a:rPr lang="en-US" sz="1200" b="0" i="0" kern="1200" dirty="0" smtClean="0">
                <a:solidFill>
                  <a:schemeClr val="tx1"/>
                </a:solidFill>
                <a:effectLst/>
                <a:latin typeface="+mn-lt"/>
                <a:ea typeface="+mn-ea"/>
                <a:cs typeface="+mn-cs"/>
              </a:rPr>
              <a:t>between 2014 and 2019. </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882613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rates have been decreasingly slightly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Nationally and in NJ, food insecurity rates have been decreasing slightly over time.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County and state levels only.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9572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less than the state average and less than the national average.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County and state levels only.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decreased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2013 and 2017.</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decreased between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decreased between 2013 and 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infant, toddler, and pre-K median monthly childcare costs in this county tend to be on the high side 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infant, toddler and pre-K childcare costs appear as expected when compared to the county’s median household income.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slightly higher commute to work than the state average of 31.5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average commute times shorter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increase slightly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8.3.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Demarest and Tenafly have the longest average commute times.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Differences between the county and the state’s demographic make-up include higher proportions </a:t>
            </a:r>
            <a:r>
              <a:rPr lang="en-US" sz="1200" kern="1200" dirty="0" smtClean="0">
                <a:solidFill>
                  <a:schemeClr val="tx1"/>
                </a:solidFill>
                <a:effectLst/>
                <a:latin typeface="+mn-lt"/>
                <a:ea typeface="+mn-ea"/>
                <a:cs typeface="+mn-cs"/>
              </a:rPr>
              <a:t>Asian </a:t>
            </a:r>
            <a:r>
              <a:rPr lang="en-US" sz="1200" kern="1200" dirty="0" smtClean="0">
                <a:solidFill>
                  <a:schemeClr val="tx1"/>
                </a:solidFill>
                <a:effectLst/>
                <a:latin typeface="+mn-lt"/>
                <a:ea typeface="+mn-ea"/>
                <a:cs typeface="+mn-cs"/>
              </a:rPr>
              <a:t>residents, and lower proportions of Black/African </a:t>
            </a:r>
            <a:r>
              <a:rPr lang="en-US" sz="1200" kern="1200" dirty="0" smtClean="0">
                <a:solidFill>
                  <a:schemeClr val="tx1"/>
                </a:solidFill>
                <a:effectLst/>
                <a:latin typeface="+mn-lt"/>
                <a:ea typeface="+mn-ea"/>
                <a:cs typeface="+mn-cs"/>
              </a:rPr>
              <a:t>American</a:t>
            </a:r>
            <a:r>
              <a:rPr lang="en-US" sz="1200" kern="1200" baseline="0" dirty="0" smtClean="0">
                <a:solidFill>
                  <a:schemeClr val="tx1"/>
                </a:solidFill>
                <a:effectLst/>
                <a:latin typeface="+mn-lt"/>
                <a:ea typeface="+mn-ea"/>
                <a:cs typeface="+mn-cs"/>
              </a:rPr>
              <a:t> residents in this county.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 Chart 1.3.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lowest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based on "typical regional" family profile.</a:t>
            </a:r>
          </a:p>
          <a:p>
            <a:r>
              <a:rPr lang="en-US" sz="1200" kern="1200" dirty="0" smtClean="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lowest in the state.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based on "typical regional" family profile.</a:t>
            </a:r>
          </a:p>
          <a:p>
            <a:r>
              <a:rPr lang="en-US" sz="1200" kern="1200" dirty="0" smtClean="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higher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percentage of minors without insurance than 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higher estimated percentages of children without insurance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decreased between 2013 and 2015 and has since remained steady over time.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Bogota</a:t>
            </a:r>
            <a:r>
              <a:rPr lang="en-US" sz="1200" kern="1200" baseline="0" dirty="0" smtClean="0">
                <a:solidFill>
                  <a:schemeClr val="tx1"/>
                </a:solidFill>
                <a:effectLst/>
                <a:latin typeface="+mn-lt"/>
                <a:ea typeface="+mn-ea"/>
                <a:cs typeface="+mn-cs"/>
              </a:rPr>
              <a:t> and Cliffside Park</a:t>
            </a:r>
            <a:r>
              <a:rPr lang="en-US" sz="1200" kern="1200" dirty="0" smtClean="0">
                <a:solidFill>
                  <a:schemeClr val="tx1"/>
                </a:solidFill>
                <a:effectLst/>
                <a:latin typeface="+mn-lt"/>
                <a:ea typeface="+mn-ea"/>
                <a:cs typeface="+mn-cs"/>
              </a:rPr>
              <a:t> have the largest percentages of minors without insurance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remained mostly</a:t>
            </a:r>
            <a:r>
              <a:rPr lang="en-US" sz="1200" kern="1200" baseline="0" dirty="0" smtClean="0">
                <a:solidFill>
                  <a:schemeClr val="tx1"/>
                </a:solidFill>
                <a:effectLst/>
                <a:latin typeface="+mn-lt"/>
                <a:ea typeface="+mn-ea"/>
                <a:cs typeface="+mn-cs"/>
              </a:rPr>
              <a:t> steady, with a dip in 2014-2015,</a:t>
            </a:r>
            <a:r>
              <a:rPr lang="en-US" sz="1200" kern="1200" dirty="0" smtClean="0">
                <a:solidFill>
                  <a:schemeClr val="tx1"/>
                </a:solidFill>
                <a:effectLst/>
                <a:latin typeface="+mn-lt"/>
                <a:ea typeface="+mn-ea"/>
                <a:cs typeface="+mn-cs"/>
              </a:rPr>
              <a:t> between 2013 and 2019.</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report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has increased between 2016</a:t>
            </a:r>
            <a:r>
              <a:rPr lang="en-US" sz="1200" kern="1200" baseline="0" dirty="0" smtClean="0">
                <a:solidFill>
                  <a:schemeClr val="tx1"/>
                </a:solidFill>
                <a:effectLst/>
                <a:latin typeface="+mn-lt"/>
                <a:ea typeface="+mn-ea"/>
                <a:cs typeface="+mn-cs"/>
              </a:rPr>
              <a:t> and 2017 and decreased between 2017 and 2018.</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are estimated to earn a similar weekly wage than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annual wage has remained fairly steady between 2016 and 2018.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a:t>
            </a:r>
            <a:r>
              <a:rPr lang="en-US" sz="1200" kern="1200" dirty="0" smtClean="0">
                <a:solidFill>
                  <a:schemeClr val="tx1"/>
                </a:solidFill>
                <a:effectLst/>
                <a:latin typeface="+mn-lt"/>
                <a:ea typeface="+mn-ea"/>
                <a:cs typeface="+mn-cs"/>
              </a:rPr>
              <a:t>proportions</a:t>
            </a:r>
            <a:r>
              <a:rPr lang="en-US" sz="1200" kern="1200" baseline="0" dirty="0" smtClean="0">
                <a:solidFill>
                  <a:schemeClr val="tx1"/>
                </a:solidFill>
                <a:effectLst/>
                <a:latin typeface="+mn-lt"/>
                <a:ea typeface="+mn-ea"/>
                <a:cs typeface="+mn-cs"/>
              </a:rPr>
              <a:t> by </a:t>
            </a:r>
            <a:r>
              <a:rPr lang="en-US" sz="1200" kern="1200" dirty="0" smtClean="0">
                <a:solidFill>
                  <a:schemeClr val="tx1"/>
                </a:solidFill>
                <a:effectLst/>
                <a:latin typeface="+mn-lt"/>
                <a:ea typeface="+mn-ea"/>
                <a:cs typeface="+mn-cs"/>
              </a:rPr>
              <a:t>ethnic/racial group appears </a:t>
            </a:r>
            <a:r>
              <a:rPr lang="en-US" sz="1200" kern="1200" dirty="0" smtClean="0">
                <a:solidFill>
                  <a:schemeClr val="tx1"/>
                </a:solidFill>
                <a:effectLst/>
                <a:latin typeface="+mn-lt"/>
                <a:ea typeface="+mn-ea"/>
                <a:cs typeface="+mn-cs"/>
              </a:rPr>
              <a:t>fairly </a:t>
            </a:r>
            <a:r>
              <a:rPr lang="en-US" sz="1200" kern="1200" dirty="0" smtClean="0">
                <a:solidFill>
                  <a:schemeClr val="tx1"/>
                </a:solidFill>
                <a:effectLst/>
                <a:latin typeface="+mn-lt"/>
                <a:ea typeface="+mn-ea"/>
                <a:cs typeface="+mn-cs"/>
              </a:rPr>
              <a:t>steady with a slight increase</a:t>
            </a:r>
            <a:r>
              <a:rPr lang="en-US" sz="1200" kern="1200" baseline="0" dirty="0" smtClean="0">
                <a:solidFill>
                  <a:schemeClr val="tx1"/>
                </a:solidFill>
                <a:effectLst/>
                <a:latin typeface="+mn-lt"/>
                <a:ea typeface="+mn-ea"/>
                <a:cs typeface="+mn-cs"/>
              </a:rPr>
              <a:t> of Hispanic/Latino residents</a:t>
            </a:r>
            <a:r>
              <a:rPr 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county’s unemployment rate is generally lower than the state's rate and tended to follow similar patterns across the year.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lower than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as with each NJ county, men tend to have higher annual incomes than women.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both males and females tend to have a higher median income than the state average, and a higher median income to the national average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 males and females has increased slightly between 2013 and 2017. Men consistently earn about $15K more than women.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 with the highest, lowest, and a middling median income were selected to illustrate the variation of income by sex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crime rate is one of the lower ones in the state.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All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most nonviolent crimes were attributed to larceny.</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juvenile arrest rate in the state.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rate has decreased slightly between 2012 and 2016, and is below the rate for NJ.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deaths was too small to calculate reliable rates for most counties, and for some years.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County is the decedent's county of residence, not the county where the assault occurred.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Midland Park is composed of mostly White residents, while </a:t>
            </a:r>
            <a:r>
              <a:rPr lang="en-US" sz="1200" kern="1200" dirty="0" smtClean="0">
                <a:solidFill>
                  <a:schemeClr val="tx1"/>
                </a:solidFill>
                <a:effectLst/>
                <a:latin typeface="+mn-lt"/>
                <a:ea typeface="+mn-ea"/>
                <a:cs typeface="+mn-cs"/>
              </a:rPr>
              <a:t>Palisades</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Park </a:t>
            </a:r>
            <a:r>
              <a:rPr lang="en-US" sz="1200" kern="1200" dirty="0" smtClean="0">
                <a:solidFill>
                  <a:schemeClr val="tx1"/>
                </a:solidFill>
                <a:effectLst/>
                <a:latin typeface="+mn-lt"/>
                <a:ea typeface="+mn-ea"/>
                <a:cs typeface="+mn-cs"/>
              </a:rPr>
              <a:t>residents are </a:t>
            </a:r>
            <a:r>
              <a:rPr lang="en-US" sz="1200" kern="1200" dirty="0" smtClean="0">
                <a:solidFill>
                  <a:schemeClr val="tx1"/>
                </a:solidFill>
                <a:effectLst/>
                <a:latin typeface="+mn-lt"/>
                <a:ea typeface="+mn-ea"/>
                <a:cs typeface="+mn-cs"/>
              </a:rPr>
              <a:t>mostly Asian</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White</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and </a:t>
            </a:r>
            <a:r>
              <a:rPr lang="en-US" sz="1200" kern="1200" baseline="0" dirty="0" smtClean="0">
                <a:solidFill>
                  <a:schemeClr val="tx1"/>
                </a:solidFill>
                <a:effectLst/>
                <a:latin typeface="+mn-lt"/>
                <a:ea typeface="+mn-ea"/>
                <a:cs typeface="+mn-cs"/>
              </a:rPr>
              <a:t>Hispanic/Latino residents making up the </a:t>
            </a:r>
            <a:r>
              <a:rPr lang="en-US" sz="1200" kern="1200" dirty="0" smtClean="0">
                <a:solidFill>
                  <a:schemeClr val="tx1"/>
                </a:solidFill>
                <a:effectLst/>
                <a:latin typeface="+mn-lt"/>
                <a:ea typeface="+mn-ea"/>
                <a:cs typeface="+mn-cs"/>
              </a:rPr>
              <a:t>next highest</a:t>
            </a:r>
            <a:r>
              <a:rPr lang="en-US" sz="1200" kern="1200" baseline="0" dirty="0" smtClean="0">
                <a:solidFill>
                  <a:schemeClr val="tx1"/>
                </a:solidFill>
                <a:effectLst/>
                <a:latin typeface="+mn-lt"/>
                <a:ea typeface="+mn-ea"/>
                <a:cs typeface="+mn-cs"/>
              </a:rPr>
              <a:t> percentages.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Blanks indicate the number of deaths was too small to calculate reliable rates. Most counties will have blanks in this section.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homicide is</a:t>
            </a:r>
            <a:r>
              <a:rPr lang="en-US" sz="1200" kern="1200" baseline="0" dirty="0" smtClean="0">
                <a:solidFill>
                  <a:schemeClr val="tx1"/>
                </a:solidFill>
                <a:effectLst/>
                <a:latin typeface="+mn-lt"/>
                <a:ea typeface="+mn-ea"/>
                <a:cs typeface="+mn-cs"/>
              </a:rPr>
              <a:t> only available for White, non-Hispanic residents, therefore, we cannot compare homicide rates by racial/ethnic group.</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Male homicide rates are slightly higher than female</a:t>
            </a:r>
            <a:r>
              <a:rPr lang="en-US" sz="1200" kern="1200" baseline="0" dirty="0" smtClean="0">
                <a:solidFill>
                  <a:schemeClr val="tx1"/>
                </a:solidFill>
                <a:effectLst/>
                <a:latin typeface="+mn-lt"/>
                <a:ea typeface="+mn-ea"/>
                <a:cs typeface="+mn-cs"/>
              </a:rPr>
              <a:t> homicide rates.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County is the decedent's county of residence, not the county where the assault occurred.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number of domestic violence incidents in NJ.</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12.3.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the number of domestic violence incidents in this county has slightly decreased between 2012 and 2016.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12.3.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Englewood and Garfield 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Most domestic violence offenses in NJ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Municipality/County data available? </a:t>
            </a:r>
            <a:r>
              <a:rPr lang="en-US" sz="1200" kern="1200" dirty="0" smtClean="0">
                <a:solidFill>
                  <a:schemeClr val="tx1"/>
                </a:solidFill>
                <a:effectLst/>
                <a:latin typeface="+mn-lt"/>
                <a:ea typeface="+mn-ea"/>
                <a:cs typeface="+mn-cs"/>
              </a:rPr>
              <a:t>No, neither county nor municipality estimates available.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arrests were related to assault.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Municipality/County data available? </a:t>
            </a:r>
            <a:r>
              <a:rPr lang="en-US" sz="1200" kern="1200" dirty="0" smtClean="0">
                <a:solidFill>
                  <a:schemeClr val="tx1"/>
                </a:solidFill>
                <a:effectLst/>
                <a:latin typeface="+mn-lt"/>
                <a:ea typeface="+mn-ea"/>
                <a:cs typeface="+mn-cs"/>
              </a:rPr>
              <a:t>No, neither county nor municipality estimates available.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a two-year period (2016 to 2018), 16 counties experienced an increase in the percentage of opioid deaths, while the remaining 5 NJ counties experienced a decrease.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number of suspected overdose deaths increased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that period.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2014 and 2018, the number of suspected opioid deaths in this county had increased steadily, roughly doubling in 5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there is an increasing trend of overdose deaths as a proportion of the population from 2017 to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decreasing line indicates that more people have been dying of overdoses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Heroin usage</a:t>
            </a:r>
            <a:r>
              <a:rPr lang="en-US" sz="1200" kern="1200" baseline="0" dirty="0" smtClean="0">
                <a:solidFill>
                  <a:schemeClr val="tx1"/>
                </a:solidFill>
                <a:effectLst/>
                <a:latin typeface="+mn-lt"/>
                <a:ea typeface="+mn-ea"/>
                <a:cs typeface="+mn-cs"/>
              </a:rPr>
              <a:t> and Alcohol</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majority of mental health programs available are outpatient, partial care,</a:t>
            </a:r>
            <a:r>
              <a:rPr lang="en-US" sz="1200" kern="1200" baseline="0" dirty="0" smtClean="0">
                <a:solidFill>
                  <a:schemeClr val="tx1"/>
                </a:solidFill>
                <a:effectLst/>
                <a:latin typeface="+mn-lt"/>
                <a:ea typeface="+mn-ea"/>
                <a:cs typeface="+mn-cs"/>
              </a:rPr>
              <a:t> and residential services, followed by supportive housing.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counties percentage of foreign-born residents has increased </a:t>
            </a:r>
            <a:r>
              <a:rPr lang="en-US" sz="1200" kern="1200" baseline="0" dirty="0" smtClean="0">
                <a:solidFill>
                  <a:schemeClr val="tx1"/>
                </a:solidFill>
                <a:effectLst/>
                <a:latin typeface="+mn-lt"/>
                <a:ea typeface="+mn-ea"/>
                <a:cs typeface="+mn-cs"/>
              </a:rPr>
              <a:t>slightly </a:t>
            </a:r>
            <a:r>
              <a:rPr lang="en-US" sz="1200" kern="1200" dirty="0" smtClean="0">
                <a:solidFill>
                  <a:schemeClr val="tx1"/>
                </a:solidFill>
                <a:effectLst/>
                <a:latin typeface="+mn-lt"/>
                <a:ea typeface="+mn-ea"/>
                <a:cs typeface="+mn-cs"/>
              </a:rPr>
              <a:t>over the past 5 years.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estimated frequency of mental health distress found is lower than the</a:t>
            </a:r>
            <a:r>
              <a:rPr lang="en-US" sz="1200" kern="1200" baseline="0" dirty="0" smtClean="0">
                <a:solidFill>
                  <a:schemeClr val="tx1"/>
                </a:solidFill>
                <a:effectLst/>
                <a:latin typeface="+mn-lt"/>
                <a:ea typeface="+mn-ea"/>
                <a:cs typeface="+mn-cs"/>
              </a:rPr>
              <a:t> state average.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time, the percentage of the population reporting mental health distress in this phone survey varied from 2013-2017.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Hispanic/Latino</a:t>
            </a:r>
            <a:r>
              <a:rPr lang="en-US" sz="1200" kern="1200" baseline="0" dirty="0" smtClean="0">
                <a:solidFill>
                  <a:schemeClr val="tx1"/>
                </a:solidFill>
                <a:effectLst/>
                <a:latin typeface="+mn-lt"/>
                <a:ea typeface="+mn-ea"/>
                <a:cs typeface="+mn-cs"/>
              </a:rPr>
              <a:t> residents</a:t>
            </a:r>
            <a:r>
              <a:rPr lang="en-US" sz="1200" kern="1200" dirty="0" smtClean="0">
                <a:solidFill>
                  <a:schemeClr val="tx1"/>
                </a:solidFill>
                <a:effectLst/>
                <a:latin typeface="+mn-lt"/>
                <a:ea typeface="+mn-ea"/>
                <a:cs typeface="+mn-cs"/>
              </a:rPr>
              <a:t> reported symptoms of mental health distress most frequently, followed by White, non-Hispanic, then Asian, non-Hispanic.</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higher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rate than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estimated frequency of depression is below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time, the percentage of the population reporting depression in this phone survey has varied slightly.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Hispanic/Latino reported diagnosed depression, most frequently, followed by White, non-Hispanic, then Asian, non-</a:t>
            </a:r>
            <a:r>
              <a:rPr lang="en-US" sz="1200" kern="1200" dirty="0" err="1" smtClean="0">
                <a:solidFill>
                  <a:schemeClr val="tx1"/>
                </a:solidFill>
                <a:effectLst/>
                <a:latin typeface="+mn-lt"/>
                <a:ea typeface="+mn-ea"/>
                <a:cs typeface="+mn-cs"/>
              </a:rPr>
              <a:t>HIspanic</a:t>
            </a:r>
            <a:r>
              <a:rPr lang="en-US" sz="1200" kern="1200" dirty="0" smtClean="0">
                <a:solidFill>
                  <a:schemeClr val="tx1"/>
                </a:solidFill>
                <a:effectLst/>
                <a:latin typeface="+mn-lt"/>
                <a:ea typeface="+mn-ea"/>
                <a:cs typeface="+mn-cs"/>
              </a:rPr>
              <a:t> residents.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Diagnosed depression was reported more frequently by Women than by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highest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number of children receiving Special Ed services of the NJ counties in 2018.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Yes</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2017 and 2018, the county’s percentage of children receiving Special Education services are similar to the state average.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2017 NJ Average=17.6%</a:t>
            </a:r>
          </a:p>
          <a:p>
            <a:r>
              <a:rPr lang="en-US" sz="1200" kern="1200" dirty="0" smtClean="0">
                <a:solidFill>
                  <a:schemeClr val="tx1"/>
                </a:solidFill>
                <a:effectLst/>
                <a:latin typeface="+mn-lt"/>
                <a:ea typeface="+mn-ea"/>
                <a:cs typeface="+mn-cs"/>
              </a:rPr>
              <a:t>2018 NJ Average=17.9%</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Yes</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a:p>
        </p:txBody>
      </p:sp>
    </p:spTree>
    <p:extLst>
      <p:ext uri="{BB962C8B-B14F-4D97-AF65-F5344CB8AC3E}">
        <p14:creationId xmlns:p14="http://schemas.microsoft.com/office/powerpoint/2010/main" val="1608234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highest number of children receiving Special Ed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not include individual counselors. Is not an exhaustive list.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Sources include:</a:t>
            </a:r>
            <a:endParaRPr lang="en-US" sz="1200" kern="1200" dirty="0" smtClean="0">
              <a:solidFill>
                <a:schemeClr val="tx1"/>
              </a:solidFill>
              <a:effectLst/>
              <a:latin typeface="+mn-lt"/>
              <a:ea typeface="+mn-ea"/>
              <a:cs typeface="+mn-cs"/>
            </a:endParaRPr>
          </a:p>
          <a:p>
            <a:pPr defTabSz="904046">
              <a:defRPr/>
            </a:pPr>
            <a:r>
              <a:rPr lang="en-US" dirty="0" smtClean="0"/>
              <a:t>16.1. </a:t>
            </a:r>
            <a:r>
              <a:rPr lang="en-US" dirty="0" smtClean="0">
                <a:hlinkClick r:id="rId3"/>
              </a:rPr>
              <a:t>http://www.bergenresourcenet.org/</a:t>
            </a:r>
            <a:endParaRPr lang="en-US" dirty="0" smtClean="0"/>
          </a:p>
          <a:p>
            <a:pPr defTabSz="904046">
              <a:defRPr/>
            </a:pPr>
            <a:endParaRPr lang="en-US" dirty="0" smtClean="0"/>
          </a:p>
          <a:p>
            <a:pPr defTabSz="904046">
              <a:defRPr/>
            </a:pPr>
            <a:r>
              <a:rPr lang="en-US" dirty="0" smtClean="0"/>
              <a:t>16.2. </a:t>
            </a:r>
            <a:r>
              <a:rPr lang="en-US" dirty="0" smtClean="0">
                <a:hlinkClick r:id="rId4"/>
              </a:rPr>
              <a:t>https://www.probononj.org/ProviderDirectory.aspx</a:t>
            </a:r>
            <a:endParaRPr lang="en-US" dirty="0" smtClean="0"/>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Palisades Park and Fort Lee have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remained steady over the 5 years for which we have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1.9.</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Palisades</a:t>
            </a:r>
            <a:r>
              <a:rPr lang="en-US" sz="1200" kern="1200" baseline="0" dirty="0" smtClean="0">
                <a:solidFill>
                  <a:schemeClr val="tx1"/>
                </a:solidFill>
                <a:effectLst/>
                <a:latin typeface="+mn-lt"/>
                <a:ea typeface="+mn-ea"/>
                <a:cs typeface="+mn-cs"/>
              </a:rPr>
              <a:t> Park</a:t>
            </a:r>
            <a:r>
              <a:rPr lang="en-US" sz="1200" kern="1200" dirty="0" smtClean="0">
                <a:solidFill>
                  <a:schemeClr val="tx1"/>
                </a:solidFill>
                <a:effectLst/>
                <a:latin typeface="+mn-lt"/>
                <a:ea typeface="+mn-ea"/>
                <a:cs typeface="+mn-cs"/>
              </a:rPr>
              <a:t> has the lowest proportion of residents who speak English-only, while Midland Park 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highest, midrange, and lowest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8" name="TextBox 7">
            <a:extLst>
              <a:ext uri="{FF2B5EF4-FFF2-40B4-BE49-F238E27FC236}">
                <a16:creationId xmlns:a16="http://schemas.microsoft.com/office/drawing/2014/main" id="{4FC3502E-998F-4187-BA0A-B415E6C52E45}"/>
              </a:ext>
            </a:extLst>
          </p:cNvPr>
          <p:cNvSpPr txBox="1"/>
          <p:nvPr userDrawn="1"/>
        </p:nvSpPr>
        <p:spPr>
          <a:xfrm>
            <a:off x="-228600" y="5638800"/>
            <a:ext cx="3454400" cy="954107"/>
          </a:xfrm>
          <a:prstGeom prst="rect">
            <a:avLst/>
          </a:prstGeom>
          <a:noFill/>
        </p:spPr>
        <p:txBody>
          <a:bodyPr wrap="square" rtlCol="0">
            <a:spAutoFit/>
          </a:bodyPr>
          <a:lstStyle/>
          <a:p>
            <a:pPr algn="ctr"/>
            <a:r>
              <a:rPr lang="en-US" sz="3200" b="0" dirty="0" smtClean="0">
                <a:solidFill>
                  <a:schemeClr val="bg1"/>
                </a:solidFill>
                <a:latin typeface="Franklin Gothic Demi" panose="020B0703020102020204" pitchFamily="34" charset="0"/>
              </a:rPr>
              <a:t>Bergen County</a:t>
            </a:r>
          </a:p>
          <a:p>
            <a:pPr algn="ctr"/>
            <a:r>
              <a:rPr lang="en-US" sz="2400" b="0" dirty="0" smtClean="0">
                <a:solidFill>
                  <a:schemeClr val="bg1"/>
                </a:solidFill>
                <a:latin typeface="Franklin Gothic Demi" panose="020B0703020102020204" pitchFamily="34" charset="0"/>
              </a:rPr>
              <a:t>New </a:t>
            </a:r>
            <a:r>
              <a:rPr lang="en-US" sz="2400" b="0" dirty="0">
                <a:solidFill>
                  <a:schemeClr val="bg1"/>
                </a:solidFill>
                <a:latin typeface="Franklin Gothic Demi" panose="020B0703020102020204" pitchFamily="34" charset="0"/>
              </a:rPr>
              <a:t>Jersey</a:t>
            </a:r>
          </a:p>
        </p:txBody>
      </p:sp>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descr="Image result for berg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 y="55432"/>
            <a:ext cx="508000" cy="858967"/>
          </a:xfrm>
          <a:prstGeom prst="rect">
            <a:avLst/>
          </a:prstGeom>
          <a:noFill/>
          <a:ln>
            <a:noFill/>
          </a:ln>
        </p:spPr>
      </p:pic>
      <p:sp>
        <p:nvSpPr>
          <p:cNvPr id="10" name="TextBox 9"/>
          <p:cNvSpPr txBox="1"/>
          <p:nvPr userDrawn="1"/>
        </p:nvSpPr>
        <p:spPr>
          <a:xfrm>
            <a:off x="571500" y="81172"/>
            <a:ext cx="1219200" cy="707886"/>
          </a:xfrm>
          <a:prstGeom prst="rect">
            <a:avLst/>
          </a:prstGeom>
          <a:noFill/>
        </p:spPr>
        <p:txBody>
          <a:bodyPr wrap="square" rtlCol="0">
            <a:spAutoFit/>
          </a:bodyPr>
          <a:lstStyle/>
          <a:p>
            <a:r>
              <a:rPr lang="en-US" sz="2000" b="1" dirty="0" smtClean="0"/>
              <a:t>Bergen</a:t>
            </a:r>
          </a:p>
          <a:p>
            <a:r>
              <a:rPr lang="en-US" sz="2000" b="1" dirty="0" smtClean="0"/>
              <a:t>County</a:t>
            </a:r>
            <a:endParaRPr lang="en-US" sz="2000" b="1" dirty="0"/>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descr="Image result for berg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8200" y="914400"/>
            <a:ext cx="854310" cy="1524000"/>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descr="Image result for berg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58967" y="4431871"/>
            <a:ext cx="854310" cy="1524000"/>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descr="Image result for berg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6695" y="469472"/>
            <a:ext cx="854310" cy="1524000"/>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descr="Image result for berg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6695" y="469472"/>
            <a:ext cx="854310" cy="1524000"/>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berg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36025" y="2669600"/>
            <a:ext cx="854310" cy="1524000"/>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descr="Image result for berg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90708" y="545672"/>
            <a:ext cx="854310" cy="1524000"/>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bergen county nj map"/>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4732" y="419963"/>
            <a:ext cx="773068" cy="1469826"/>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descr="Image result for berg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11367" y="4889071"/>
            <a:ext cx="854310" cy="1524000"/>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berg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5767" y="4812872"/>
            <a:ext cx="854310" cy="1524000"/>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6" descr="Image result for berg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 y="55432"/>
            <a:ext cx="508000" cy="858967"/>
          </a:xfrm>
          <a:prstGeom prst="rect">
            <a:avLst/>
          </a:prstGeom>
          <a:noFill/>
          <a:ln>
            <a:noFill/>
          </a:ln>
        </p:spPr>
      </p:pic>
      <p:sp>
        <p:nvSpPr>
          <p:cNvPr id="3" name="TextBox 2"/>
          <p:cNvSpPr txBox="1"/>
          <p:nvPr userDrawn="1"/>
        </p:nvSpPr>
        <p:spPr>
          <a:xfrm>
            <a:off x="571500" y="81172"/>
            <a:ext cx="1219200" cy="707886"/>
          </a:xfrm>
          <a:prstGeom prst="rect">
            <a:avLst/>
          </a:prstGeom>
          <a:noFill/>
        </p:spPr>
        <p:txBody>
          <a:bodyPr wrap="square" rtlCol="0">
            <a:spAutoFit/>
          </a:bodyPr>
          <a:lstStyle/>
          <a:p>
            <a:r>
              <a:rPr lang="en-US" sz="2000" b="1" dirty="0" smtClean="0"/>
              <a:t>Bergen</a:t>
            </a:r>
          </a:p>
          <a:p>
            <a:r>
              <a:rPr lang="en-US" sz="2000" b="1" dirty="0" smtClean="0"/>
              <a:t>County</a:t>
            </a:r>
            <a:endParaRPr lang="en-US" sz="2000" b="1" dirty="0"/>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bergen county nj map"/>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24909" y="391428"/>
            <a:ext cx="854310" cy="1524000"/>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berg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739976" y="304800"/>
            <a:ext cx="861224" cy="1411014"/>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berg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99071" y="381000"/>
            <a:ext cx="967777" cy="1577098"/>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berg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55956" y="838200"/>
            <a:ext cx="892844" cy="1453840"/>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descr="Image result for berg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46558" y="457200"/>
            <a:ext cx="908319" cy="1536702"/>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descr="Image result for berg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19061" y="304800"/>
            <a:ext cx="996339" cy="1611153"/>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descr="Image result for berg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8200" y="908078"/>
            <a:ext cx="889587" cy="1515334"/>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pic>
        <p:nvPicPr>
          <p:cNvPr id="7" name="Picture 6" descr="Image result for berg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 y="55432"/>
            <a:ext cx="508000" cy="858967"/>
          </a:xfrm>
          <a:prstGeom prst="rect">
            <a:avLst/>
          </a:prstGeom>
          <a:noFill/>
          <a:ln>
            <a:noFill/>
          </a:ln>
        </p:spPr>
      </p:pic>
      <p:sp>
        <p:nvSpPr>
          <p:cNvPr id="9" name="TextBox 8"/>
          <p:cNvSpPr txBox="1"/>
          <p:nvPr userDrawn="1"/>
        </p:nvSpPr>
        <p:spPr>
          <a:xfrm>
            <a:off x="571500" y="81172"/>
            <a:ext cx="1219200" cy="707886"/>
          </a:xfrm>
          <a:prstGeom prst="rect">
            <a:avLst/>
          </a:prstGeom>
          <a:noFill/>
        </p:spPr>
        <p:txBody>
          <a:bodyPr wrap="square" rtlCol="0">
            <a:spAutoFit/>
          </a:bodyPr>
          <a:lstStyle/>
          <a:p>
            <a:r>
              <a:rPr lang="en-US" sz="2000" b="1" dirty="0" smtClean="0"/>
              <a:t>Bergen</a:t>
            </a:r>
          </a:p>
          <a:p>
            <a:r>
              <a:rPr lang="en-US" sz="2000" b="1" dirty="0" smtClean="0"/>
              <a:t>County</a:t>
            </a:r>
            <a:endParaRPr lang="en-US" sz="2000" b="1" dirty="0"/>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descr="Image result for berg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 y="55432"/>
            <a:ext cx="508000" cy="858967"/>
          </a:xfrm>
          <a:prstGeom prst="rect">
            <a:avLst/>
          </a:prstGeom>
          <a:noFill/>
          <a:ln>
            <a:noFill/>
          </a:ln>
        </p:spPr>
      </p:pic>
      <p:sp>
        <p:nvSpPr>
          <p:cNvPr id="9" name="TextBox 8"/>
          <p:cNvSpPr txBox="1"/>
          <p:nvPr userDrawn="1"/>
        </p:nvSpPr>
        <p:spPr>
          <a:xfrm>
            <a:off x="571500" y="81172"/>
            <a:ext cx="1219200" cy="707886"/>
          </a:xfrm>
          <a:prstGeom prst="rect">
            <a:avLst/>
          </a:prstGeom>
          <a:noFill/>
        </p:spPr>
        <p:txBody>
          <a:bodyPr wrap="square" rtlCol="0">
            <a:spAutoFit/>
          </a:bodyPr>
          <a:lstStyle/>
          <a:p>
            <a:r>
              <a:rPr lang="en-US" sz="2000" b="1" dirty="0" smtClean="0"/>
              <a:t>Bergen</a:t>
            </a:r>
          </a:p>
          <a:p>
            <a:r>
              <a:rPr lang="en-US" sz="2000" b="1" dirty="0" smtClean="0"/>
              <a:t>County</a:t>
            </a:r>
            <a:endParaRPr lang="en-US" sz="2000" b="1" dirty="0"/>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descr="Image result for berg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 y="55432"/>
            <a:ext cx="508000" cy="858967"/>
          </a:xfrm>
          <a:prstGeom prst="rect">
            <a:avLst/>
          </a:prstGeom>
          <a:noFill/>
          <a:ln>
            <a:noFill/>
          </a:ln>
        </p:spPr>
      </p:pic>
      <p:sp>
        <p:nvSpPr>
          <p:cNvPr id="9" name="TextBox 8"/>
          <p:cNvSpPr txBox="1"/>
          <p:nvPr userDrawn="1"/>
        </p:nvSpPr>
        <p:spPr>
          <a:xfrm>
            <a:off x="571500" y="81172"/>
            <a:ext cx="1219200" cy="707886"/>
          </a:xfrm>
          <a:prstGeom prst="rect">
            <a:avLst/>
          </a:prstGeom>
          <a:noFill/>
        </p:spPr>
        <p:txBody>
          <a:bodyPr wrap="square" rtlCol="0">
            <a:spAutoFit/>
          </a:bodyPr>
          <a:lstStyle/>
          <a:p>
            <a:r>
              <a:rPr lang="en-US" sz="2000" b="1" dirty="0" smtClean="0"/>
              <a:t>Bergen</a:t>
            </a:r>
          </a:p>
          <a:p>
            <a:r>
              <a:rPr lang="en-US" sz="2000" b="1" dirty="0" smtClean="0"/>
              <a:t>County</a:t>
            </a:r>
            <a:endParaRPr lang="en-US" sz="2000" b="1" dirty="0"/>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descr="Image result for berg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 y="55432"/>
            <a:ext cx="508000" cy="858967"/>
          </a:xfrm>
          <a:prstGeom prst="rect">
            <a:avLst/>
          </a:prstGeom>
          <a:noFill/>
          <a:ln>
            <a:noFill/>
          </a:ln>
        </p:spPr>
      </p:pic>
      <p:sp>
        <p:nvSpPr>
          <p:cNvPr id="9" name="TextBox 8"/>
          <p:cNvSpPr txBox="1"/>
          <p:nvPr userDrawn="1"/>
        </p:nvSpPr>
        <p:spPr>
          <a:xfrm>
            <a:off x="571500" y="81172"/>
            <a:ext cx="1219200" cy="707886"/>
          </a:xfrm>
          <a:prstGeom prst="rect">
            <a:avLst/>
          </a:prstGeom>
          <a:noFill/>
        </p:spPr>
        <p:txBody>
          <a:bodyPr wrap="square" rtlCol="0">
            <a:spAutoFit/>
          </a:bodyPr>
          <a:lstStyle/>
          <a:p>
            <a:r>
              <a:rPr lang="en-US" sz="2000" b="1" dirty="0" smtClean="0"/>
              <a:t>Bergen</a:t>
            </a:r>
          </a:p>
          <a:p>
            <a:r>
              <a:rPr lang="en-US" sz="2000" b="1" dirty="0" smtClean="0"/>
              <a:t>County</a:t>
            </a:r>
            <a:endParaRPr lang="en-US" sz="2000" b="1" dirty="0"/>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pic>
        <p:nvPicPr>
          <p:cNvPr id="6" name="Picture 5" descr="Image result for berg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 y="55432"/>
            <a:ext cx="508000" cy="858967"/>
          </a:xfrm>
          <a:prstGeom prst="rect">
            <a:avLst/>
          </a:prstGeom>
          <a:noFill/>
          <a:ln>
            <a:noFill/>
          </a:ln>
        </p:spPr>
      </p:pic>
      <p:sp>
        <p:nvSpPr>
          <p:cNvPr id="8" name="TextBox 7"/>
          <p:cNvSpPr txBox="1"/>
          <p:nvPr userDrawn="1"/>
        </p:nvSpPr>
        <p:spPr>
          <a:xfrm>
            <a:off x="571500" y="81172"/>
            <a:ext cx="1219200" cy="707886"/>
          </a:xfrm>
          <a:prstGeom prst="rect">
            <a:avLst/>
          </a:prstGeom>
          <a:noFill/>
        </p:spPr>
        <p:txBody>
          <a:bodyPr wrap="square" rtlCol="0">
            <a:spAutoFit/>
          </a:bodyPr>
          <a:lstStyle/>
          <a:p>
            <a:r>
              <a:rPr lang="en-US" sz="2000" b="1" dirty="0" smtClean="0"/>
              <a:t>Bergen</a:t>
            </a:r>
          </a:p>
          <a:p>
            <a:r>
              <a:rPr lang="en-US" sz="2000" b="1" dirty="0" smtClean="0"/>
              <a:t>County</a:t>
            </a:r>
            <a:endParaRPr lang="en-US" sz="2000" b="1" dirty="0"/>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berg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 y="55432"/>
            <a:ext cx="508000" cy="858967"/>
          </a:xfrm>
          <a:prstGeom prst="rect">
            <a:avLst/>
          </a:prstGeom>
          <a:noFill/>
          <a:ln>
            <a:noFill/>
          </a:ln>
        </p:spPr>
      </p:pic>
      <p:sp>
        <p:nvSpPr>
          <p:cNvPr id="7" name="TextBox 6"/>
          <p:cNvSpPr txBox="1"/>
          <p:nvPr userDrawn="1"/>
        </p:nvSpPr>
        <p:spPr>
          <a:xfrm>
            <a:off x="571500" y="81172"/>
            <a:ext cx="1219200" cy="707886"/>
          </a:xfrm>
          <a:prstGeom prst="rect">
            <a:avLst/>
          </a:prstGeom>
          <a:noFill/>
        </p:spPr>
        <p:txBody>
          <a:bodyPr wrap="square" rtlCol="0">
            <a:spAutoFit/>
          </a:bodyPr>
          <a:lstStyle/>
          <a:p>
            <a:r>
              <a:rPr lang="en-US" sz="2000" b="1" dirty="0" smtClean="0"/>
              <a:t>Bergen</a:t>
            </a:r>
          </a:p>
          <a:p>
            <a:r>
              <a:rPr lang="en-US" sz="2000" b="1" dirty="0" smtClean="0"/>
              <a:t>County</a:t>
            </a:r>
            <a:endParaRPr lang="en-US" sz="2000" b="1" dirty="0"/>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berg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 y="55432"/>
            <a:ext cx="508000" cy="858967"/>
          </a:xfrm>
          <a:prstGeom prst="rect">
            <a:avLst/>
          </a:prstGeom>
          <a:noFill/>
          <a:ln>
            <a:noFill/>
          </a:ln>
        </p:spPr>
      </p:pic>
      <p:sp>
        <p:nvSpPr>
          <p:cNvPr id="9" name="TextBox 8"/>
          <p:cNvSpPr txBox="1"/>
          <p:nvPr userDrawn="1"/>
        </p:nvSpPr>
        <p:spPr>
          <a:xfrm>
            <a:off x="571500" y="81172"/>
            <a:ext cx="1219200" cy="707886"/>
          </a:xfrm>
          <a:prstGeom prst="rect">
            <a:avLst/>
          </a:prstGeom>
          <a:noFill/>
        </p:spPr>
        <p:txBody>
          <a:bodyPr wrap="square" rtlCol="0">
            <a:spAutoFit/>
          </a:bodyPr>
          <a:lstStyle/>
          <a:p>
            <a:r>
              <a:rPr lang="en-US" sz="2000" b="1" dirty="0" smtClean="0"/>
              <a:t>Bergen</a:t>
            </a:r>
          </a:p>
          <a:p>
            <a:r>
              <a:rPr lang="en-US" sz="2000" b="1" dirty="0" smtClean="0"/>
              <a:t>County</a:t>
            </a:r>
            <a:endParaRPr lang="en-US" sz="2000" b="1" dirty="0"/>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image" Target="../media/image2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0.jpeg"/><Relationship Id="rId5" Type="http://schemas.openxmlformats.org/officeDocument/2006/relationships/image" Target="../media/image3.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5.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5.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6.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6.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8.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7.xml"/><Relationship Id="rId5" Type="http://schemas.openxmlformats.org/officeDocument/2006/relationships/tags" Target="../tags/tag51.xml"/><Relationship Id="rId10" Type="http://schemas.openxmlformats.org/officeDocument/2006/relationships/notesSlide" Target="../notesSlides/notesSlide8.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9.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9.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tags" Target="../tags/tag66.xml"/><Relationship Id="rId7" Type="http://schemas.openxmlformats.org/officeDocument/2006/relationships/notesSlide" Target="../notesSlides/notesSlide10.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8.xml"/><Relationship Id="rId5" Type="http://schemas.openxmlformats.org/officeDocument/2006/relationships/tags" Target="../tags/tag68.xml"/><Relationship Id="rId4" Type="http://schemas.openxmlformats.org/officeDocument/2006/relationships/tags" Target="../tags/tag67.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71.xml"/><Relationship Id="rId7" Type="http://schemas.openxmlformats.org/officeDocument/2006/relationships/slideLayout" Target="../slideLayouts/slideLayout8.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chart" Target="../charts/chart11.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chart" Target="../charts/chart12.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notesSlide" Target="../notesSlides/notesSlide12.xml"/><Relationship Id="rId5" Type="http://schemas.openxmlformats.org/officeDocument/2006/relationships/tags" Target="../tags/tag79.xml"/><Relationship Id="rId10" Type="http://schemas.openxmlformats.org/officeDocument/2006/relationships/slideLayout" Target="../slideLayouts/slideLayout8.xml"/><Relationship Id="rId4" Type="http://schemas.openxmlformats.org/officeDocument/2006/relationships/tags" Target="../tags/tag78.xml"/><Relationship Id="rId9" Type="http://schemas.openxmlformats.org/officeDocument/2006/relationships/tags" Target="../tags/tag83.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86.xml"/><Relationship Id="rId7" Type="http://schemas.openxmlformats.org/officeDocument/2006/relationships/slideLayout" Target="../slideLayouts/slideLayout8.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9" Type="http://schemas.openxmlformats.org/officeDocument/2006/relationships/chart" Target="../charts/chart13.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92.xml"/><Relationship Id="rId7" Type="http://schemas.openxmlformats.org/officeDocument/2006/relationships/slideLayout" Target="../slideLayouts/slideLayout8.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chart" Target="../charts/char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3.xml"/><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chart" Target="../charts/chart16.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chart" Target="../charts/chart15.xml"/><Relationship Id="rId5" Type="http://schemas.openxmlformats.org/officeDocument/2006/relationships/tags" Target="../tags/tag100.xml"/><Relationship Id="rId10" Type="http://schemas.openxmlformats.org/officeDocument/2006/relationships/notesSlide" Target="../notesSlides/notesSlide15.xml"/><Relationship Id="rId4" Type="http://schemas.openxmlformats.org/officeDocument/2006/relationships/tags" Target="../tags/tag99.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tags" Target="../tags/tag106.xml"/><Relationship Id="rId7" Type="http://schemas.openxmlformats.org/officeDocument/2006/relationships/notesSlide" Target="../notesSlides/notesSlide1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slideLayout" Target="../slideLayouts/slideLayout8.xml"/><Relationship Id="rId5" Type="http://schemas.openxmlformats.org/officeDocument/2006/relationships/tags" Target="../tags/tag108.xml"/><Relationship Id="rId4" Type="http://schemas.openxmlformats.org/officeDocument/2006/relationships/tags" Target="../tags/tag10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11.xml"/><Relationship Id="rId7" Type="http://schemas.openxmlformats.org/officeDocument/2006/relationships/slideLayout" Target="../slideLayouts/slideLayout8.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9" Type="http://schemas.openxmlformats.org/officeDocument/2006/relationships/chart" Target="../charts/chart18.xml"/></Relationships>
</file>

<file path=ppt/slides/_rels/slide28.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17.xml"/><Relationship Id="rId7" Type="http://schemas.openxmlformats.org/officeDocument/2006/relationships/notesSlide" Target="../notesSlides/notesSlide18.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Layout" Target="../slideLayouts/slideLayout8.xml"/><Relationship Id="rId5" Type="http://schemas.openxmlformats.org/officeDocument/2006/relationships/tags" Target="../tags/tag119.xml"/><Relationship Id="rId4" Type="http://schemas.openxmlformats.org/officeDocument/2006/relationships/tags" Target="../tags/tag1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7.xm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chart" Target="../charts/chart21.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chart" Target="../charts/chart20.xml"/><Relationship Id="rId5" Type="http://schemas.openxmlformats.org/officeDocument/2006/relationships/tags" Target="../tags/tag124.xml"/><Relationship Id="rId10" Type="http://schemas.openxmlformats.org/officeDocument/2006/relationships/notesSlide" Target="../notesSlides/notesSlide19.xml"/><Relationship Id="rId4" Type="http://schemas.openxmlformats.org/officeDocument/2006/relationships/tags" Target="../tags/tag123.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tags" Target="../tags/tag130.xml"/><Relationship Id="rId7" Type="http://schemas.openxmlformats.org/officeDocument/2006/relationships/notesSlide" Target="../notesSlides/notesSlide20.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slideLayout" Target="../slideLayouts/slideLayout8.xml"/><Relationship Id="rId5" Type="http://schemas.openxmlformats.org/officeDocument/2006/relationships/tags" Target="../tags/tag132.xml"/><Relationship Id="rId4" Type="http://schemas.openxmlformats.org/officeDocument/2006/relationships/tags" Target="../tags/tag1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35.xml"/><Relationship Id="rId7" Type="http://schemas.openxmlformats.org/officeDocument/2006/relationships/slideLayout" Target="../slideLayouts/slideLayout8.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9" Type="http://schemas.openxmlformats.org/officeDocument/2006/relationships/chart" Target="../charts/chart23.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41.xml"/><Relationship Id="rId7" Type="http://schemas.openxmlformats.org/officeDocument/2006/relationships/slideLayout" Target="../slideLayouts/slideLayout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9" Type="http://schemas.openxmlformats.org/officeDocument/2006/relationships/chart" Target="../charts/char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47.xml"/><Relationship Id="rId7" Type="http://schemas.openxmlformats.org/officeDocument/2006/relationships/notesSlide" Target="../notesSlides/notesSlide23.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Layout" Target="../slideLayouts/slideLayout8.xml"/><Relationship Id="rId5" Type="http://schemas.openxmlformats.org/officeDocument/2006/relationships/tags" Target="../tags/tag149.xml"/><Relationship Id="rId4" Type="http://schemas.openxmlformats.org/officeDocument/2006/relationships/tags" Target="../tags/tag148.xml"/></Relationships>
</file>

<file path=ppt/slides/_rels/slide37.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52.xml"/><Relationship Id="rId7" Type="http://schemas.openxmlformats.org/officeDocument/2006/relationships/notesSlide" Target="../notesSlides/notesSlide24.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Layout" Target="../slideLayouts/slideLayout8.xml"/><Relationship Id="rId5" Type="http://schemas.openxmlformats.org/officeDocument/2006/relationships/tags" Target="../tags/tag154.xml"/><Relationship Id="rId4" Type="http://schemas.openxmlformats.org/officeDocument/2006/relationships/tags" Target="../tags/tag153.xml"/></Relationships>
</file>

<file path=ppt/slides/_rels/slide38.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chart" Target="../charts/chart27.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notesSlide" Target="../notesSlides/notesSlide25.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slideLayout" Target="../slideLayouts/slideLayout8.xml"/><Relationship Id="rId5" Type="http://schemas.openxmlformats.org/officeDocument/2006/relationships/tags" Target="../tags/tag159.xml"/><Relationship Id="rId15" Type="http://schemas.openxmlformats.org/officeDocument/2006/relationships/chart" Target="../charts/chart29.xml"/><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chart" Target="../charts/char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tags" Target="../tags/tag167.xml"/><Relationship Id="rId7" Type="http://schemas.openxmlformats.org/officeDocument/2006/relationships/notesSlide" Target="../notesSlides/notesSlide26.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slideLayout" Target="../slideLayouts/slideLayout8.xml"/><Relationship Id="rId5" Type="http://schemas.openxmlformats.org/officeDocument/2006/relationships/tags" Target="../tags/tag169.xml"/><Relationship Id="rId4" Type="http://schemas.openxmlformats.org/officeDocument/2006/relationships/tags" Target="../tags/tag168.xml"/></Relationships>
</file>

<file path=ppt/slides/_rels/slide41.xml.rels><?xml version="1.0" encoding="UTF-8" standalone="yes"?>
<Relationships xmlns="http://schemas.openxmlformats.org/package/2006/relationships"><Relationship Id="rId3" Type="http://schemas.openxmlformats.org/officeDocument/2006/relationships/tags" Target="../tags/tag172.xml"/><Relationship Id="rId7" Type="http://schemas.openxmlformats.org/officeDocument/2006/relationships/chart" Target="../charts/chart31.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7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chart" Target="../charts/chart32.xml"/><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notesSlide" Target="../notesSlides/notesSlide28.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slideLayout" Target="../slideLayouts/slideLayout8.xml"/><Relationship Id="rId5" Type="http://schemas.openxmlformats.org/officeDocument/2006/relationships/tags" Target="../tags/tag178.xml"/><Relationship Id="rId10" Type="http://schemas.openxmlformats.org/officeDocument/2006/relationships/tags" Target="../tags/tag183.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chart" Target="../charts/chart33.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4.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5.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8.xml"/><Relationship Id="rId7" Type="http://schemas.openxmlformats.org/officeDocument/2006/relationships/slideLayout" Target="../slideLayouts/slideLayout8.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9" Type="http://schemas.openxmlformats.org/officeDocument/2006/relationships/chart" Target="../charts/char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8" Type="http://schemas.openxmlformats.org/officeDocument/2006/relationships/tags" Target="../tags/tag209.xml"/><Relationship Id="rId3" Type="http://schemas.openxmlformats.org/officeDocument/2006/relationships/tags" Target="../tags/tag204.xml"/><Relationship Id="rId7" Type="http://schemas.openxmlformats.org/officeDocument/2006/relationships/tags" Target="../tags/tag208.xml"/><Relationship Id="rId12" Type="http://schemas.openxmlformats.org/officeDocument/2006/relationships/chart" Target="../charts/chart38.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chart" Target="../charts/chart37.xml"/><Relationship Id="rId5" Type="http://schemas.openxmlformats.org/officeDocument/2006/relationships/tags" Target="../tags/tag206.xml"/><Relationship Id="rId10" Type="http://schemas.openxmlformats.org/officeDocument/2006/relationships/notesSlide" Target="../notesSlides/notesSlide32.xml"/><Relationship Id="rId4" Type="http://schemas.openxmlformats.org/officeDocument/2006/relationships/tags" Target="../tags/tag205.xml"/><Relationship Id="rId9"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chart" Target="../charts/chart39.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8.xml"/><Relationship Id="rId5" Type="http://schemas.openxmlformats.org/officeDocument/2006/relationships/tags" Target="../tags/tag214.xml"/><Relationship Id="rId4" Type="http://schemas.openxmlformats.org/officeDocument/2006/relationships/tags" Target="../tags/tag21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17.xml"/><Relationship Id="rId7" Type="http://schemas.openxmlformats.org/officeDocument/2006/relationships/notesSlide" Target="../notesSlides/notesSlide34.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slideLayout" Target="../slideLayouts/slideLayout8.xml"/><Relationship Id="rId5" Type="http://schemas.openxmlformats.org/officeDocument/2006/relationships/tags" Target="../tags/tag219.xml"/><Relationship Id="rId4" Type="http://schemas.openxmlformats.org/officeDocument/2006/relationships/tags" Target="../tags/tag218.xml"/></Relationships>
</file>

<file path=ppt/slides/_rels/slide51.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22.xml"/><Relationship Id="rId7" Type="http://schemas.openxmlformats.org/officeDocument/2006/relationships/notesSlide" Target="../notesSlides/notesSlide35.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slideLayout" Target="../slideLayouts/slideLayout8.xml"/><Relationship Id="rId5" Type="http://schemas.openxmlformats.org/officeDocument/2006/relationships/tags" Target="../tags/tag224.xml"/><Relationship Id="rId4" Type="http://schemas.openxmlformats.org/officeDocument/2006/relationships/tags" Target="../tags/tag223.xml"/></Relationships>
</file>

<file path=ppt/slides/_rels/slide52.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27.xml"/><Relationship Id="rId7" Type="http://schemas.openxmlformats.org/officeDocument/2006/relationships/notesSlide" Target="../notesSlides/notesSlide36.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slideLayout" Target="../slideLayouts/slideLayout8.xml"/><Relationship Id="rId5" Type="http://schemas.openxmlformats.org/officeDocument/2006/relationships/tags" Target="../tags/tag229.xml"/><Relationship Id="rId4" Type="http://schemas.openxmlformats.org/officeDocument/2006/relationships/tags" Target="../tags/tag228.xml"/></Relationships>
</file>

<file path=ppt/slides/_rels/slide53.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32.xml"/><Relationship Id="rId7" Type="http://schemas.openxmlformats.org/officeDocument/2006/relationships/notesSlide" Target="../notesSlides/notesSlide37.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slideLayout" Target="../slideLayouts/slideLayout8.xml"/><Relationship Id="rId5" Type="http://schemas.openxmlformats.org/officeDocument/2006/relationships/tags" Target="../tags/tag234.xml"/><Relationship Id="rId4" Type="http://schemas.openxmlformats.org/officeDocument/2006/relationships/tags" Target="../tags/tag233.xml"/></Relationships>
</file>

<file path=ppt/slides/_rels/slide54.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37.xml"/><Relationship Id="rId7" Type="http://schemas.openxmlformats.org/officeDocument/2006/relationships/notesSlide" Target="../notesSlides/notesSlide38.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slideLayout" Target="../slideLayouts/slideLayout8.xml"/><Relationship Id="rId5" Type="http://schemas.openxmlformats.org/officeDocument/2006/relationships/tags" Target="../tags/tag239.xml"/><Relationship Id="rId4" Type="http://schemas.openxmlformats.org/officeDocument/2006/relationships/tags" Target="../tags/tag2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chart" Target="../charts/chart46.xml"/><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chart" Target="../charts/chart45.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notesSlide" Target="../notesSlides/notesSlide39.xml"/><Relationship Id="rId5" Type="http://schemas.openxmlformats.org/officeDocument/2006/relationships/tags" Target="../tags/tag244.xml"/><Relationship Id="rId10" Type="http://schemas.openxmlformats.org/officeDocument/2006/relationships/slideLayout" Target="../slideLayouts/slideLayout8.xml"/><Relationship Id="rId4" Type="http://schemas.openxmlformats.org/officeDocument/2006/relationships/tags" Target="../tags/tag243.xml"/><Relationship Id="rId9" Type="http://schemas.openxmlformats.org/officeDocument/2006/relationships/tags" Target="../tags/tag2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7.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48.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63.xml"/><Relationship Id="rId7" Type="http://schemas.openxmlformats.org/officeDocument/2006/relationships/slideLayout" Target="../slideLayouts/slideLayout8.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9" Type="http://schemas.openxmlformats.org/officeDocument/2006/relationships/chart" Target="../charts/chart4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0.xml"/><Relationship Id="rId3" Type="http://schemas.openxmlformats.org/officeDocument/2006/relationships/tags" Target="../tags/tag269.xml"/><Relationship Id="rId7" Type="http://schemas.openxmlformats.org/officeDocument/2006/relationships/notesSlide" Target="../notesSlides/notesSlide43.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slideLayout" Target="../slideLayouts/slideLayout8.xml"/><Relationship Id="rId5" Type="http://schemas.openxmlformats.org/officeDocument/2006/relationships/tags" Target="../tags/tag271.xml"/><Relationship Id="rId4" Type="http://schemas.openxmlformats.org/officeDocument/2006/relationships/tags" Target="../tags/tag270.xml"/></Relationships>
</file>

<file path=ppt/slides/_rels/slide61.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74.xml"/><Relationship Id="rId7" Type="http://schemas.openxmlformats.org/officeDocument/2006/relationships/notesSlide" Target="../notesSlides/notesSlide44.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slideLayout" Target="../slideLayouts/slideLayout8.xml"/><Relationship Id="rId5" Type="http://schemas.openxmlformats.org/officeDocument/2006/relationships/tags" Target="../tags/tag276.xml"/><Relationship Id="rId4" Type="http://schemas.openxmlformats.org/officeDocument/2006/relationships/tags" Target="../tags/tag275.xml"/></Relationships>
</file>

<file path=ppt/slides/_rels/slide62.xml.rels><?xml version="1.0" encoding="UTF-8" standalone="yes"?>
<Relationships xmlns="http://schemas.openxmlformats.org/package/2006/relationships"><Relationship Id="rId8" Type="http://schemas.openxmlformats.org/officeDocument/2006/relationships/tags" Target="../tags/tag284.xml"/><Relationship Id="rId3" Type="http://schemas.openxmlformats.org/officeDocument/2006/relationships/tags" Target="../tags/tag279.xml"/><Relationship Id="rId7" Type="http://schemas.openxmlformats.org/officeDocument/2006/relationships/tags" Target="../tags/tag283.xml"/><Relationship Id="rId12" Type="http://schemas.openxmlformats.org/officeDocument/2006/relationships/chart" Target="../charts/chart52.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notesSlide" Target="../notesSlides/notesSlide45.xml"/><Relationship Id="rId5" Type="http://schemas.openxmlformats.org/officeDocument/2006/relationships/tags" Target="../tags/tag281.xml"/><Relationship Id="rId10" Type="http://schemas.openxmlformats.org/officeDocument/2006/relationships/slideLayout" Target="../slideLayouts/slideLayout8.xml"/><Relationship Id="rId4" Type="http://schemas.openxmlformats.org/officeDocument/2006/relationships/tags" Target="../tags/tag280.xml"/><Relationship Id="rId9" Type="http://schemas.openxmlformats.org/officeDocument/2006/relationships/tags" Target="../tags/tag28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8.xml"/><Relationship Id="rId7" Type="http://schemas.openxmlformats.org/officeDocument/2006/relationships/slideLayout" Target="../slideLayouts/slideLayout8.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9" Type="http://schemas.openxmlformats.org/officeDocument/2006/relationships/chart" Target="../charts/chart53.xml"/></Relationships>
</file>

<file path=ppt/slides/_rels/slide65.xml.rels><?xml version="1.0" encoding="UTF-8" standalone="yes"?>
<Relationships xmlns="http://schemas.openxmlformats.org/package/2006/relationships"><Relationship Id="rId8" Type="http://schemas.openxmlformats.org/officeDocument/2006/relationships/tags" Target="../tags/tag299.xml"/><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chart" Target="../charts/chart55.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chart" Target="../charts/chart54.xml"/><Relationship Id="rId5" Type="http://schemas.openxmlformats.org/officeDocument/2006/relationships/tags" Target="../tags/tag296.xml"/><Relationship Id="rId10" Type="http://schemas.openxmlformats.org/officeDocument/2006/relationships/notesSlide" Target="../notesSlides/notesSlide47.xml"/><Relationship Id="rId4" Type="http://schemas.openxmlformats.org/officeDocument/2006/relationships/tags" Target="../tags/tag295.xml"/><Relationship Id="rId9"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chart" Target="../charts/chart57.xml"/><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chart" Target="../charts/chart56.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notesSlide" Target="../notesSlides/notesSlide48.xml"/><Relationship Id="rId5" Type="http://schemas.openxmlformats.org/officeDocument/2006/relationships/tags" Target="../tags/tag304.xml"/><Relationship Id="rId10" Type="http://schemas.openxmlformats.org/officeDocument/2006/relationships/slideLayout" Target="../slideLayouts/slideLayout8.xml"/><Relationship Id="rId4" Type="http://schemas.openxmlformats.org/officeDocument/2006/relationships/tags" Target="../tags/tag303.xml"/><Relationship Id="rId9" Type="http://schemas.openxmlformats.org/officeDocument/2006/relationships/tags" Target="../tags/tag308.xml"/></Relationships>
</file>

<file path=ppt/slides/_rels/slide67.xml.rels><?xml version="1.0" encoding="UTF-8" standalone="yes"?>
<Relationships xmlns="http://schemas.openxmlformats.org/package/2006/relationships"><Relationship Id="rId8" Type="http://schemas.openxmlformats.org/officeDocument/2006/relationships/tags" Target="../tags/tag316.xml"/><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chart" Target="../charts/chart59.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chart" Target="../charts/chart58.xml"/><Relationship Id="rId5" Type="http://schemas.openxmlformats.org/officeDocument/2006/relationships/tags" Target="../tags/tag313.xml"/><Relationship Id="rId10" Type="http://schemas.openxmlformats.org/officeDocument/2006/relationships/notesSlide" Target="../notesSlides/notesSlide49.xml"/><Relationship Id="rId4" Type="http://schemas.openxmlformats.org/officeDocument/2006/relationships/tags" Target="../tags/tag312.xml"/><Relationship Id="rId9"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tags" Target="../tags/tag324.xml"/><Relationship Id="rId13" Type="http://schemas.openxmlformats.org/officeDocument/2006/relationships/chart" Target="../charts/chart61.xml"/><Relationship Id="rId3" Type="http://schemas.openxmlformats.org/officeDocument/2006/relationships/tags" Target="../tags/tag319.xml"/><Relationship Id="rId7" Type="http://schemas.openxmlformats.org/officeDocument/2006/relationships/tags" Target="../tags/tag323.xml"/><Relationship Id="rId12" Type="http://schemas.openxmlformats.org/officeDocument/2006/relationships/chart" Target="../charts/chart60.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notesSlide" Target="../notesSlides/notesSlide50.xml"/><Relationship Id="rId5" Type="http://schemas.openxmlformats.org/officeDocument/2006/relationships/tags" Target="../tags/tag321.xml"/><Relationship Id="rId10" Type="http://schemas.openxmlformats.org/officeDocument/2006/relationships/slideLayout" Target="../slideLayouts/slideLayout8.xml"/><Relationship Id="rId4" Type="http://schemas.openxmlformats.org/officeDocument/2006/relationships/tags" Target="../tags/tag320.xml"/><Relationship Id="rId9" Type="http://schemas.openxmlformats.org/officeDocument/2006/relationships/tags" Target="../tags/tag3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28.xml"/><Relationship Id="rId7" Type="http://schemas.openxmlformats.org/officeDocument/2006/relationships/notesSlide" Target="../notesSlides/notesSlide51.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9.xml"/><Relationship Id="rId5" Type="http://schemas.openxmlformats.org/officeDocument/2006/relationships/tags" Target="../tags/tag330.xml"/><Relationship Id="rId4" Type="http://schemas.openxmlformats.org/officeDocument/2006/relationships/tags" Target="../tags/tag329.xml"/></Relationships>
</file>

<file path=ppt/slides/_rels/slide71.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33.xml"/><Relationship Id="rId7" Type="http://schemas.openxmlformats.org/officeDocument/2006/relationships/notesSlide" Target="../notesSlides/notesSlide52.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Layout" Target="../slideLayouts/slideLayout9.xml"/><Relationship Id="rId5" Type="http://schemas.openxmlformats.org/officeDocument/2006/relationships/tags" Target="../tags/tag335.xml"/><Relationship Id="rId4" Type="http://schemas.openxmlformats.org/officeDocument/2006/relationships/tags" Target="../tags/tag334.xml"/></Relationships>
</file>

<file path=ppt/slides/_rels/slide72.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38.xml"/><Relationship Id="rId7" Type="http://schemas.openxmlformats.org/officeDocument/2006/relationships/notesSlide" Target="../notesSlides/notesSlide53.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slideLayout" Target="../slideLayouts/slideLayout9.xml"/><Relationship Id="rId5" Type="http://schemas.openxmlformats.org/officeDocument/2006/relationships/tags" Target="../tags/tag340.xml"/><Relationship Id="rId4" Type="http://schemas.openxmlformats.org/officeDocument/2006/relationships/tags" Target="../tags/tag339.xml"/></Relationships>
</file>

<file path=ppt/slides/_rels/slide73.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43.xml"/><Relationship Id="rId7" Type="http://schemas.openxmlformats.org/officeDocument/2006/relationships/notesSlide" Target="../notesSlides/notesSlide54.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slideLayout" Target="../slideLayouts/slideLayout9.xml"/><Relationship Id="rId5" Type="http://schemas.openxmlformats.org/officeDocument/2006/relationships/tags" Target="../tags/tag345.xml"/><Relationship Id="rId4" Type="http://schemas.openxmlformats.org/officeDocument/2006/relationships/tags" Target="../tags/tag344.xml"/></Relationships>
</file>

<file path=ppt/slides/_rels/slide74.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48.xml"/><Relationship Id="rId7" Type="http://schemas.openxmlformats.org/officeDocument/2006/relationships/notesSlide" Target="../notesSlides/notesSlide55.xm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slideLayout" Target="../slideLayouts/slideLayout9.xml"/><Relationship Id="rId5" Type="http://schemas.openxmlformats.org/officeDocument/2006/relationships/tags" Target="../tags/tag350.xml"/><Relationship Id="rId4" Type="http://schemas.openxmlformats.org/officeDocument/2006/relationships/tags" Target="../tags/tag3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8" Type="http://schemas.openxmlformats.org/officeDocument/2006/relationships/tags" Target="../tags/tag358.xml"/><Relationship Id="rId3" Type="http://schemas.openxmlformats.org/officeDocument/2006/relationships/tags" Target="../tags/tag353.xml"/><Relationship Id="rId7" Type="http://schemas.openxmlformats.org/officeDocument/2006/relationships/tags" Target="../tags/tag357.xml"/><Relationship Id="rId12" Type="http://schemas.openxmlformats.org/officeDocument/2006/relationships/chart" Target="../charts/chart68.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tags" Target="../tags/tag356.xml"/><Relationship Id="rId11" Type="http://schemas.openxmlformats.org/officeDocument/2006/relationships/chart" Target="../charts/chart67.xml"/><Relationship Id="rId5" Type="http://schemas.openxmlformats.org/officeDocument/2006/relationships/tags" Target="../tags/tag355.xml"/><Relationship Id="rId10" Type="http://schemas.openxmlformats.org/officeDocument/2006/relationships/notesSlide" Target="../notesSlides/notesSlide56.xml"/><Relationship Id="rId4" Type="http://schemas.openxmlformats.org/officeDocument/2006/relationships/tags" Target="../tags/tag354.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tags" Target="../tags/tag366.xml"/><Relationship Id="rId3" Type="http://schemas.openxmlformats.org/officeDocument/2006/relationships/tags" Target="../tags/tag361.xml"/><Relationship Id="rId7" Type="http://schemas.openxmlformats.org/officeDocument/2006/relationships/tags" Target="../tags/tag365.xml"/><Relationship Id="rId12" Type="http://schemas.openxmlformats.org/officeDocument/2006/relationships/chart" Target="../charts/chart70.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tags" Target="../tags/tag364.xml"/><Relationship Id="rId11" Type="http://schemas.openxmlformats.org/officeDocument/2006/relationships/chart" Target="../charts/chart69.xml"/><Relationship Id="rId5" Type="http://schemas.openxmlformats.org/officeDocument/2006/relationships/tags" Target="../tags/tag363.xml"/><Relationship Id="rId10" Type="http://schemas.openxmlformats.org/officeDocument/2006/relationships/notesSlide" Target="../notesSlides/notesSlide57.xml"/><Relationship Id="rId4" Type="http://schemas.openxmlformats.org/officeDocument/2006/relationships/tags" Target="../tags/tag362.xml"/><Relationship Id="rId9"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tags" Target="../tags/tag369.xml"/><Relationship Id="rId7" Type="http://schemas.openxmlformats.org/officeDocument/2006/relationships/chart" Target="../charts/chart71.xml"/><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7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73.xml"/><Relationship Id="rId7" Type="http://schemas.openxmlformats.org/officeDocument/2006/relationships/notesSlide" Target="../notesSlides/notesSlide59.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slideLayout" Target="../slideLayouts/slideLayout9.xml"/><Relationship Id="rId5" Type="http://schemas.openxmlformats.org/officeDocument/2006/relationships/tags" Target="../tags/tag375.xml"/><Relationship Id="rId4" Type="http://schemas.openxmlformats.org/officeDocument/2006/relationships/tags" Target="../tags/tag374.xml"/></Relationships>
</file>

<file path=ppt/slides/_rels/slide81.xml.rels><?xml version="1.0" encoding="UTF-8" standalone="yes"?>
<Relationships xmlns="http://schemas.openxmlformats.org/package/2006/relationships"><Relationship Id="rId8" Type="http://schemas.openxmlformats.org/officeDocument/2006/relationships/tags" Target="../tags/tag383.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4.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chart" Target="../charts/chart73.xml"/><Relationship Id="rId5" Type="http://schemas.openxmlformats.org/officeDocument/2006/relationships/tags" Target="../tags/tag380.xml"/><Relationship Id="rId10" Type="http://schemas.openxmlformats.org/officeDocument/2006/relationships/notesSlide" Target="../notesSlides/notesSlide60.xml"/><Relationship Id="rId4" Type="http://schemas.openxmlformats.org/officeDocument/2006/relationships/tags" Target="../tags/tag379.xml"/><Relationship Id="rId9"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tags" Target="../tags/tag391.xml"/><Relationship Id="rId13" Type="http://schemas.openxmlformats.org/officeDocument/2006/relationships/chart" Target="../charts/chart75.xml"/><Relationship Id="rId3" Type="http://schemas.openxmlformats.org/officeDocument/2006/relationships/tags" Target="../tags/tag386.xml"/><Relationship Id="rId7" Type="http://schemas.openxmlformats.org/officeDocument/2006/relationships/tags" Target="../tags/tag390.xml"/><Relationship Id="rId12" Type="http://schemas.openxmlformats.org/officeDocument/2006/relationships/notesSlide" Target="../notesSlides/notesSlide61.xml"/><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tags" Target="../tags/tag389.xml"/><Relationship Id="rId11" Type="http://schemas.openxmlformats.org/officeDocument/2006/relationships/slideLayout" Target="../slideLayouts/slideLayout9.xml"/><Relationship Id="rId5" Type="http://schemas.openxmlformats.org/officeDocument/2006/relationships/tags" Target="../tags/tag388.xml"/><Relationship Id="rId10" Type="http://schemas.openxmlformats.org/officeDocument/2006/relationships/tags" Target="../tags/tag393.xml"/><Relationship Id="rId4" Type="http://schemas.openxmlformats.org/officeDocument/2006/relationships/tags" Target="../tags/tag387.xml"/><Relationship Id="rId9" Type="http://schemas.openxmlformats.org/officeDocument/2006/relationships/tags" Target="../tags/tag392.xml"/><Relationship Id="rId14" Type="http://schemas.openxmlformats.org/officeDocument/2006/relationships/chart" Target="../charts/chart76.xml"/></Relationships>
</file>

<file path=ppt/slides/_rels/slide83.xml.rels><?xml version="1.0" encoding="UTF-8" standalone="yes"?>
<Relationships xmlns="http://schemas.openxmlformats.org/package/2006/relationships"><Relationship Id="rId8" Type="http://schemas.openxmlformats.org/officeDocument/2006/relationships/tags" Target="../tags/tag401.xml"/><Relationship Id="rId13" Type="http://schemas.openxmlformats.org/officeDocument/2006/relationships/chart" Target="../charts/chart78.xml"/><Relationship Id="rId3" Type="http://schemas.openxmlformats.org/officeDocument/2006/relationships/tags" Target="../tags/tag396.xml"/><Relationship Id="rId7" Type="http://schemas.openxmlformats.org/officeDocument/2006/relationships/tags" Target="../tags/tag400.xml"/><Relationship Id="rId12" Type="http://schemas.openxmlformats.org/officeDocument/2006/relationships/chart" Target="../charts/chart77.xm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tags" Target="../tags/tag399.xml"/><Relationship Id="rId11" Type="http://schemas.openxmlformats.org/officeDocument/2006/relationships/notesSlide" Target="../notesSlides/notesSlide62.xml"/><Relationship Id="rId5" Type="http://schemas.openxmlformats.org/officeDocument/2006/relationships/tags" Target="../tags/tag398.xml"/><Relationship Id="rId10" Type="http://schemas.openxmlformats.org/officeDocument/2006/relationships/slideLayout" Target="../slideLayouts/slideLayout9.xml"/><Relationship Id="rId4" Type="http://schemas.openxmlformats.org/officeDocument/2006/relationships/tags" Target="../tags/tag397.xml"/><Relationship Id="rId9" Type="http://schemas.openxmlformats.org/officeDocument/2006/relationships/tags" Target="../tags/tag402.xml"/></Relationships>
</file>

<file path=ppt/slides/_rels/slide84.xml.rels><?xml version="1.0" encoding="UTF-8" standalone="yes"?>
<Relationships xmlns="http://schemas.openxmlformats.org/package/2006/relationships"><Relationship Id="rId8" Type="http://schemas.openxmlformats.org/officeDocument/2006/relationships/tags" Target="../tags/tag410.xml"/><Relationship Id="rId13" Type="http://schemas.openxmlformats.org/officeDocument/2006/relationships/chart" Target="../charts/chart79.xml"/><Relationship Id="rId3" Type="http://schemas.openxmlformats.org/officeDocument/2006/relationships/tags" Target="../tags/tag405.xml"/><Relationship Id="rId7" Type="http://schemas.openxmlformats.org/officeDocument/2006/relationships/tags" Target="../tags/tag409.xml"/><Relationship Id="rId12" Type="http://schemas.openxmlformats.org/officeDocument/2006/relationships/notesSlide" Target="../notesSlides/notesSlide63.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tags" Target="../tags/tag408.xml"/><Relationship Id="rId11" Type="http://schemas.openxmlformats.org/officeDocument/2006/relationships/slideLayout" Target="../slideLayouts/slideLayout9.xml"/><Relationship Id="rId5" Type="http://schemas.openxmlformats.org/officeDocument/2006/relationships/tags" Target="../tags/tag407.xml"/><Relationship Id="rId10" Type="http://schemas.openxmlformats.org/officeDocument/2006/relationships/tags" Target="../tags/tag412.xml"/><Relationship Id="rId4" Type="http://schemas.openxmlformats.org/officeDocument/2006/relationships/tags" Target="../tags/tag406.xml"/><Relationship Id="rId9" Type="http://schemas.openxmlformats.org/officeDocument/2006/relationships/tags" Target="../tags/tag411.xml"/><Relationship Id="rId14" Type="http://schemas.openxmlformats.org/officeDocument/2006/relationships/chart" Target="../charts/chart8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15.xml"/><Relationship Id="rId7" Type="http://schemas.openxmlformats.org/officeDocument/2006/relationships/slideLayout" Target="../slideLayouts/slideLayout9.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tags" Target="../tags/tag416.xml"/><Relationship Id="rId9" Type="http://schemas.openxmlformats.org/officeDocument/2006/relationships/chart" Target="../charts/chart81.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21.xml"/><Relationship Id="rId7" Type="http://schemas.openxmlformats.org/officeDocument/2006/relationships/tags" Target="../tags/tag42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tags" Target="../tags/tag424.xml"/><Relationship Id="rId5" Type="http://schemas.openxmlformats.org/officeDocument/2006/relationships/tags" Target="../tags/tag423.xml"/><Relationship Id="rId10" Type="http://schemas.openxmlformats.org/officeDocument/2006/relationships/chart" Target="../charts/chart82.xml"/><Relationship Id="rId4" Type="http://schemas.openxmlformats.org/officeDocument/2006/relationships/tags" Target="../tags/tag422.xml"/><Relationship Id="rId9"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6.png"/><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76200" y="-340119"/>
            <a:ext cx="12798523" cy="7198119"/>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53345"/>
            <a:chOff x="4908061" y="1905000"/>
            <a:chExt cx="5181600" cy="1853345"/>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Bergen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6007747" y="3203932"/>
              <a:ext cx="4069080" cy="369332"/>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a:t>
              </a:r>
              <a:endParaRPr lang="en-US" b="1" dirty="0">
                <a:solidFill>
                  <a:srgbClr val="C00000"/>
                </a:solidFill>
                <a:latin typeface="Franklin Gothic Medium Cond" panose="020B0606030402020204" pitchFamily="34" charset="0"/>
              </a:endParaRPr>
            </a:p>
          </p:txBody>
        </p:sp>
      </p:grpSp>
      <p:pic>
        <p:nvPicPr>
          <p:cNvPr id="11" name="Picture 10" descr="Image result for bergen county nj map"/>
          <p:cNvPicPr/>
          <p:nvPr/>
        </p:nvPicPr>
        <p:blipFill>
          <a:blip r:embed="rId8">
            <a:extLst>
              <a:ext uri="{28A0092B-C50C-407E-A947-70E740481C1C}">
                <a14:useLocalDpi xmlns:a14="http://schemas.microsoft.com/office/drawing/2010/main" val="0"/>
              </a:ext>
            </a:extLst>
          </a:blip>
          <a:srcRect/>
          <a:stretch>
            <a:fillRect/>
          </a:stretch>
        </p:blipFill>
        <p:spPr bwMode="auto">
          <a:xfrm>
            <a:off x="6867671" y="4762576"/>
            <a:ext cx="1045615" cy="1655262"/>
          </a:xfrm>
          <a:prstGeom prst="rect">
            <a:avLst/>
          </a:prstGeom>
          <a:noFill/>
          <a:ln>
            <a:noFill/>
          </a:ln>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505153297"/>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2013-17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93754794"/>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Three municipalities were selected to illustrate how diversity ranges within the county</a:t>
            </a:r>
          </a:p>
          <a:p>
            <a:pPr algn="just"/>
            <a:r>
              <a:rPr lang="en-US" sz="1000" smtClean="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939964961"/>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41072935"/>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746494895"/>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157873248"/>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996535260"/>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124496576"/>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1992338403"/>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73849732"/>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smtClean="0">
                <a:latin typeface="Franklin Gothic Book" panose="020B0503020102020204" pitchFamily="34" charset="0"/>
              </a:rPr>
              <a:t>Note that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(5,630 or 0.28%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4131604033"/>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bergen county nj map"/>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2057400" cy="4419600"/>
          </a:xfrm>
          <a:prstGeom prst="rect">
            <a:avLst/>
          </a:prstGeom>
          <a:noFill/>
          <a:ln>
            <a:noFill/>
          </a:ln>
        </p:spPr>
      </p:pic>
      <p:pic>
        <p:nvPicPr>
          <p:cNvPr id="5" name="Picture 4" descr="Related image"/>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81000"/>
            <a:ext cx="5105400" cy="6019800"/>
          </a:xfrm>
          <a:prstGeom prst="rect">
            <a:avLst/>
          </a:prstGeom>
          <a:noFill/>
          <a:ln>
            <a:noFill/>
          </a:ln>
        </p:spPr>
      </p:pic>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914BA7-2CEB-44F8-9416-E0C06983D10E}"/>
              </a:ext>
            </a:extLst>
          </p:cNvPr>
          <p:cNvSpPr/>
          <p:nvPr/>
        </p:nvSpPr>
        <p:spPr>
          <a:xfrm>
            <a:off x="3487188" y="4576958"/>
            <a:ext cx="7942811" cy="535334"/>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Children (%) per age category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endParaRPr lang="en-US" sz="1000" dirty="0">
              <a:latin typeface="Franklin Gothic Book" panose="020B0503020102020204" pitchFamily="34" charset="0"/>
            </a:endParaRP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&lt;6 / total # of children per municipality * 100</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6-11 / total # of children per municipality * 100</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12-17 / total # of children per municipality * 100</a:t>
            </a:r>
            <a:endParaRPr lang="en-US" sz="9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1168502343"/>
              </p:ext>
            </p:extLst>
          </p:nvPr>
        </p:nvGraphicFramePr>
        <p:xfrm>
          <a:off x="3487189" y="375346"/>
          <a:ext cx="8128000" cy="541866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2225029753"/>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1582538296"/>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566777049"/>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1526163883"/>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smtClean="0">
                <a:latin typeface="Franklin Gothic Book" panose="020B0503020102020204" pitchFamily="34" charset="0"/>
              </a:rPr>
              <a:t> (up to 10 municipalities). Dashed line represents % of families in poverty across the county</a:t>
            </a:r>
          </a:p>
          <a:p>
            <a:pPr algn="just"/>
            <a:r>
              <a:rPr lang="en-US" sz="1000" dirty="0" smtClean="0">
                <a:latin typeface="Franklin Gothic Book" panose="020B0503020102020204" pitchFamily="34" charset="0"/>
              </a:rPr>
              <a:t>Projection errors may reduce the accuracy of some forecasts</a:t>
            </a:r>
          </a:p>
          <a:p>
            <a:pPr algn="just"/>
            <a:r>
              <a:rPr lang="en-US" sz="1000" dirty="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2638086630"/>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012195648"/>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88687419"/>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2017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288667513"/>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1802403185"/>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2017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3270949351"/>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437584955"/>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American Community Survey (US Census), 2017 data via the Robert Wood Johnson Foundation</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Comprehensive Housing Affordability Strategy data compiled by HUD</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1357927464"/>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https://map.feedingamerica.org/county/2015/overall</a:t>
            </a:r>
            <a:endParaRPr lang="en-US" sz="1200" dirty="0" smtClean="0"/>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2339624947"/>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4073720242"/>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 American Community Survey 2012-17 Five-Year Estimates</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735924544"/>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428615995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999275163"/>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882900397"/>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617806727"/>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 </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2091408584"/>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4262430528"/>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NJ avg 31.5</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3444761384"/>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3641312310"/>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154319386"/>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192253017"/>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805631835"/>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732709872"/>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96819683"/>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07808950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807440666"/>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210554146"/>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2018864877"/>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1307146223"/>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888002648"/>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June 2018-May 2019: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2018-2019</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3564540600"/>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3892958770"/>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1653002941"/>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1984651927"/>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3279598975"/>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1265223642"/>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248427678"/>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4118855871"/>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1462211768"/>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3991001227"/>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1087812326"/>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Homicide rates (deaths per 100K) over time - age adjusted</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73016854"/>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2387364004"/>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2777235214"/>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1201575026"/>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46535297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44990205"/>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3176710727"/>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1565270307"/>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12.5: Domestic violence arrests by offense (#) in NJ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3975614296"/>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858170768"/>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4033199391"/>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2733218850"/>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4225558030"/>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570405640"/>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646626" y="627500"/>
            <a:ext cx="4545374" cy="6230500"/>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Bergen County Basic Needs</a:t>
            </a:r>
            <a:endParaRPr lang="en-US" sz="3200" b="1" dirty="0">
              <a:latin typeface="Franklin Gothic Medium"/>
            </a:endParaRPr>
          </a:p>
        </p:txBody>
      </p:sp>
      <p:pic>
        <p:nvPicPr>
          <p:cNvPr id="3" name="table"/>
          <p:cNvPicPr>
            <a:picLocks noChangeAspect="1"/>
          </p:cNvPicPr>
          <p:nvPr/>
        </p:nvPicPr>
        <p:blipFill>
          <a:blip r:embed="rId5"/>
          <a:stretch>
            <a:fillRect/>
          </a:stretch>
        </p:blipFill>
        <p:spPr>
          <a:xfrm>
            <a:off x="3200400" y="613720"/>
            <a:ext cx="4421512" cy="6117896"/>
          </a:xfrm>
          <a:prstGeom prst="rect">
            <a:avLst/>
          </a:prstGeom>
        </p:spPr>
      </p:pic>
      <p:sp>
        <p:nvSpPr>
          <p:cNvPr id="4" name="TextBox 12">
            <a:extLst>
              <a:ext uri="{FF2B5EF4-FFF2-40B4-BE49-F238E27FC236}">
                <a16:creationId xmlns:a16="http://schemas.microsoft.com/office/drawing/2014/main" id="{C930BC7D-94F5-4A40-A6BB-CB148FB641CB}"/>
              </a:ext>
            </a:extLst>
          </p:cNvPr>
          <p:cNvSpPr txBox="1"/>
          <p:nvPr/>
        </p:nvSpPr>
        <p:spPr>
          <a:xfrm>
            <a:off x="7646626" y="613719"/>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a:cs typeface="Calibri"/>
            </a:endParaRPr>
          </a:p>
        </p:txBody>
      </p:sp>
      <p:sp>
        <p:nvSpPr>
          <p:cNvPr id="5" name="TextBox 1"/>
          <p:cNvSpPr txBox="1"/>
          <p:nvPr/>
        </p:nvSpPr>
        <p:spPr>
          <a:xfrm>
            <a:off x="7621912" y="939578"/>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7" name="TextBox 6"/>
          <p:cNvSpPr txBox="1"/>
          <p:nvPr/>
        </p:nvSpPr>
        <p:spPr>
          <a:xfrm>
            <a:off x="10943436" y="936884"/>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p>
        </p:txBody>
      </p:sp>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904310626"/>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2356123347"/>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874937161"/>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3745731316"/>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379335688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3366769820"/>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3071991493"/>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927296486"/>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423939994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491589024"/>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classified special education in NJ (by county)</a:t>
            </a:r>
            <a:endParaRPr lang="en-US" sz="2000" spc="-50" dirty="0"/>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870502815"/>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smtClean="0">
                <a:latin typeface="Franklin Gothic Medium" panose="020B0603020102020204" pitchFamily="34" charset="0"/>
              </a:rPr>
              <a:t>2018 NJ Average 17.9%</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27111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15.3: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2017-2018</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403557425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227977" y="645419"/>
            <a:ext cx="4964023" cy="6212581"/>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Bergen County Service Needs</a:t>
            </a:r>
            <a:endParaRPr lang="en-US" sz="3200" b="1" dirty="0">
              <a:latin typeface="Franklin Gothic Medium"/>
            </a:endParaRPr>
          </a:p>
        </p:txBody>
      </p:sp>
      <p:pic>
        <p:nvPicPr>
          <p:cNvPr id="3" name="table"/>
          <p:cNvPicPr>
            <a:picLocks noChangeAspect="1"/>
          </p:cNvPicPr>
          <p:nvPr/>
        </p:nvPicPr>
        <p:blipFill>
          <a:blip r:embed="rId5"/>
          <a:stretch>
            <a:fillRect/>
          </a:stretch>
        </p:blipFill>
        <p:spPr>
          <a:xfrm>
            <a:off x="3124200" y="609600"/>
            <a:ext cx="4128492" cy="6248400"/>
          </a:xfrm>
          <a:prstGeom prst="rect">
            <a:avLst/>
          </a:prstGeom>
        </p:spPr>
      </p:pic>
      <p:sp>
        <p:nvSpPr>
          <p:cNvPr id="5" name="TextBox 3">
            <a:extLst>
              <a:ext uri="{FF2B5EF4-FFF2-40B4-BE49-F238E27FC236}">
                <a16:creationId xmlns:a16="http://schemas.microsoft.com/office/drawing/2014/main" id="{CDDCFF91-1C58-4D34-B8C7-9B82799E3EEF}"/>
              </a:ext>
            </a:extLst>
          </p:cNvPr>
          <p:cNvSpPr txBox="1"/>
          <p:nvPr/>
        </p:nvSpPr>
        <p:spPr>
          <a:xfrm>
            <a:off x="7227978" y="609600"/>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a:p>
        </p:txBody>
      </p:sp>
      <p:sp>
        <p:nvSpPr>
          <p:cNvPr id="6" name="TextBox 6"/>
          <p:cNvSpPr txBox="1"/>
          <p:nvPr/>
        </p:nvSpPr>
        <p:spPr>
          <a:xfrm>
            <a:off x="7203264" y="963543"/>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7" name="TextBox 7"/>
          <p:cNvSpPr txBox="1"/>
          <p:nvPr/>
        </p:nvSpPr>
        <p:spPr>
          <a:xfrm>
            <a:off x="10953168" y="963543"/>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756010-C797-4F0F-BE44-5AF1B791E3BC}"/>
              </a:ext>
            </a:extLst>
          </p:cNvPr>
          <p:cNvSpPr/>
          <p:nvPr/>
        </p:nvSpPr>
        <p:spPr>
          <a:xfrm>
            <a:off x="3352800" y="685800"/>
            <a:ext cx="4137442" cy="598932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spc="-20" dirty="0">
                <a:latin typeface="Franklin Gothic Medium" panose="020B0603020102020204" pitchFamily="34" charset="0"/>
              </a:rPr>
              <a:t>Partnership for Maternal and Child Health of Northern NJ </a:t>
            </a:r>
            <a:r>
              <a:rPr lang="en-US" sz="1100" dirty="0">
                <a:solidFill>
                  <a:srgbClr val="C00000"/>
                </a:solidFill>
                <a:latin typeface="Franklin Gothic Medium" panose="020B0603020102020204" pitchFamily="34" charset="0"/>
              </a:rPr>
              <a:t>[Family Counseling]</a:t>
            </a:r>
            <a:endParaRPr lang="en-US" sz="1400" spc="-20" dirty="0">
              <a:latin typeface="Franklin Gothic Medium" panose="020B0603020102020204" pitchFamily="34" charset="0"/>
            </a:endParaRP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Bergen County Office for Children </a:t>
            </a:r>
            <a:r>
              <a:rPr lang="en-US" sz="1100" dirty="0">
                <a:solidFill>
                  <a:srgbClr val="C00000"/>
                </a:solidFill>
                <a:latin typeface="Franklin Gothic Medium" panose="020B0603020102020204" pitchFamily="34" charset="0"/>
              </a:rPr>
              <a:t>[Childcare]</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Alliance for the Betterment of Citizens with Disabilities (ABCD) </a:t>
            </a:r>
            <a:r>
              <a:rPr lang="en-US" sz="1100" dirty="0">
                <a:solidFill>
                  <a:srgbClr val="C00000"/>
                </a:solidFill>
                <a:latin typeface="Franklin Gothic Medium" panose="020B0603020102020204" pitchFamily="34" charset="0"/>
              </a:rPr>
              <a:t>[Developmental Disabilities]</a:t>
            </a:r>
          </a:p>
          <a:p>
            <a:endParaRPr lang="en-US" sz="1100" dirty="0">
              <a:latin typeface="Franklin Gothic Medium" panose="020B0603020102020204" pitchFamily="34" charset="0"/>
            </a:endParaRPr>
          </a:p>
          <a:p>
            <a:pPr lvl="0"/>
            <a:r>
              <a:rPr lang="en-US" sz="1400" spc="-20" dirty="0">
                <a:latin typeface="Franklin Gothic Medium" panose="020B0603020102020204" pitchFamily="34" charset="0"/>
              </a:rPr>
              <a:t>Bergen Family Center </a:t>
            </a:r>
            <a:r>
              <a:rPr lang="en-US" sz="1100" dirty="0">
                <a:solidFill>
                  <a:srgbClr val="C00000"/>
                </a:solidFill>
                <a:latin typeface="Franklin Gothic Medium" panose="020B0603020102020204" pitchFamily="34" charset="0"/>
              </a:rPr>
              <a:t>[Youth/Childcare/After School/Counseling]</a:t>
            </a:r>
          </a:p>
          <a:p>
            <a:pPr lvl="0"/>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Community Networking Association of NJ </a:t>
            </a:r>
            <a:r>
              <a:rPr lang="en-US" sz="1100" dirty="0">
                <a:solidFill>
                  <a:srgbClr val="C00000"/>
                </a:solidFill>
                <a:latin typeface="Franklin Gothic Medium" panose="020B0603020102020204" pitchFamily="34" charset="0"/>
              </a:rPr>
              <a:t>[Employment]</a:t>
            </a:r>
          </a:p>
          <a:p>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Comprehensive Behavioral Healthcare (</a:t>
            </a:r>
            <a:r>
              <a:rPr lang="en-US" sz="1400" spc="-20" dirty="0" err="1">
                <a:latin typeface="Franklin Gothic Medium" panose="020B0603020102020204" pitchFamily="34" charset="0"/>
              </a:rPr>
              <a:t>CBHCare</a:t>
            </a:r>
            <a:r>
              <a:rPr lang="en-US" sz="1400" spc="-20" dirty="0">
                <a:latin typeface="Franklin Gothic Medium" panose="020B0603020102020204" pitchFamily="34" charset="0"/>
              </a:rPr>
              <a:t>) </a:t>
            </a:r>
            <a:r>
              <a:rPr lang="en-US" sz="1100" dirty="0">
                <a:solidFill>
                  <a:srgbClr val="C00000"/>
                </a:solidFill>
                <a:latin typeface="Franklin Gothic Medium" panose="020B0603020102020204" pitchFamily="34" charset="0"/>
              </a:rPr>
              <a:t>[Mental and Behavioral Health]</a:t>
            </a:r>
          </a:p>
          <a:p>
            <a:pPr lvl="0"/>
            <a:endParaRPr lang="en-US" sz="1100" dirty="0">
              <a:solidFill>
                <a:srgbClr val="C00000"/>
              </a:solidFill>
              <a:latin typeface="Franklin Gothic Medium" panose="020B0603020102020204" pitchFamily="34" charset="0"/>
            </a:endParaRPr>
          </a:p>
          <a:p>
            <a:pPr lvl="0"/>
            <a:r>
              <a:rPr lang="en-US" sz="1400" spc="-20" dirty="0">
                <a:latin typeface="Franklin Gothic Medium" panose="020B0603020102020204" pitchFamily="34" charset="0"/>
              </a:rPr>
              <a:t>Eva’s Village Hope Residence for Mothers with Children </a:t>
            </a:r>
            <a:r>
              <a:rPr lang="en-US" sz="1100" dirty="0">
                <a:solidFill>
                  <a:srgbClr val="C00000"/>
                </a:solidFill>
                <a:latin typeface="Franklin Gothic Medium" panose="020B0603020102020204" pitchFamily="34" charset="0"/>
              </a:rPr>
              <a:t>[Therapeutic Services]</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Oasis </a:t>
            </a:r>
            <a:r>
              <a:rPr lang="en-US" sz="1100" dirty="0">
                <a:solidFill>
                  <a:srgbClr val="C00000"/>
                </a:solidFill>
                <a:latin typeface="Franklin Gothic Medium" panose="020B0603020102020204" pitchFamily="34" charset="0"/>
              </a:rPr>
              <a:t>[Support for Mothers]</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The Arc of Bergen and Passaic </a:t>
            </a:r>
            <a:r>
              <a:rPr lang="en-US" sz="1100" dirty="0">
                <a:solidFill>
                  <a:srgbClr val="C00000"/>
                </a:solidFill>
                <a:latin typeface="Franklin Gothic Medium" panose="020B0603020102020204" pitchFamily="34" charset="0"/>
              </a:rPr>
              <a:t>[Developmental Disabilities]</a:t>
            </a:r>
          </a:p>
          <a:p>
            <a:endParaRPr lang="en-US" sz="1400" spc="-20" dirty="0">
              <a:latin typeface="Franklin Gothic Medium" panose="020B0603020102020204" pitchFamily="34" charset="0"/>
            </a:endParaRPr>
          </a:p>
        </p:txBody>
      </p:sp>
      <p:sp>
        <p:nvSpPr>
          <p:cNvPr id="5" name="Rectangle 4">
            <a:extLst>
              <a:ext uri="{FF2B5EF4-FFF2-40B4-BE49-F238E27FC236}">
                <a16:creationId xmlns:a16="http://schemas.microsoft.com/office/drawing/2014/main" id="{1A1EBF27-7DEB-4DC4-A5DE-ABEEA857FC51}"/>
              </a:ext>
            </a:extLst>
          </p:cNvPr>
          <p:cNvSpPr/>
          <p:nvPr/>
        </p:nvSpPr>
        <p:spPr>
          <a:xfrm>
            <a:off x="8077200" y="685800"/>
            <a:ext cx="3886200" cy="557784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C00000"/>
                </a:solidFill>
                <a:latin typeface="Franklin Gothic Medium" panose="020B0603020102020204" pitchFamily="34" charset="0"/>
              </a:rPr>
              <a:t>General</a:t>
            </a:r>
          </a:p>
          <a:p>
            <a:pPr fontAlgn="base"/>
            <a:r>
              <a:rPr lang="en-US" sz="1400" spc="-20" dirty="0">
                <a:latin typeface="Franklin Gothic Medium" panose="020B0603020102020204" pitchFamily="34" charset="0"/>
              </a:rPr>
              <a:t>  Northeast NJ Legal Services</a:t>
            </a:r>
          </a:p>
          <a:p>
            <a:pPr fontAlgn="base"/>
            <a:r>
              <a:rPr lang="en-US" sz="1400" spc="-20" dirty="0">
                <a:latin typeface="Franklin Gothic Medium" panose="020B0603020102020204" pitchFamily="34" charset="0"/>
              </a:rPr>
              <a:t>  Legal Services of NJ</a:t>
            </a:r>
          </a:p>
          <a:p>
            <a:pPr fontAlgn="base"/>
            <a:r>
              <a:rPr lang="en-US" sz="1400" spc="-20" dirty="0">
                <a:latin typeface="Franklin Gothic Medium" panose="020B0603020102020204" pitchFamily="34" charset="0"/>
              </a:rPr>
              <a:t>  ACLU of New Jersey</a:t>
            </a:r>
          </a:p>
          <a:p>
            <a:pPr fontAlgn="base"/>
            <a:r>
              <a:rPr lang="en-US" sz="1400" spc="-20" dirty="0">
                <a:latin typeface="Franklin Gothic Medium" panose="020B0603020102020204" pitchFamily="34" charset="0"/>
              </a:rPr>
              <a:t>  Human Rights First</a:t>
            </a:r>
            <a:br>
              <a:rPr lang="en-US" sz="1400" spc="-20" dirty="0">
                <a:latin typeface="Franklin Gothic Medium" panose="020B0603020102020204" pitchFamily="34" charset="0"/>
              </a:rPr>
            </a:br>
            <a:r>
              <a:rPr lang="en-US" sz="1400" spc="-20" dirty="0">
                <a:latin typeface="Franklin Gothic Medium" panose="020B0603020102020204" pitchFamily="34" charset="0"/>
              </a:rPr>
              <a:t>  KIND</a:t>
            </a:r>
          </a:p>
          <a:p>
            <a:pPr fontAlgn="base"/>
            <a:r>
              <a:rPr lang="en-US" sz="1400" spc="-20" dirty="0">
                <a:latin typeface="Franklin Gothic Medium" panose="020B0603020102020204" pitchFamily="34" charset="0"/>
              </a:rPr>
              <a:t>  Volunteer Lawyers for Justice</a:t>
            </a:r>
          </a:p>
          <a:p>
            <a:r>
              <a:rPr lang="en-US" sz="11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1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1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1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100" dirty="0">
                <a:latin typeface="Franklin Gothic Medium" panose="020B0603020102020204" pitchFamily="34" charset="0"/>
              </a:rPr>
              <a:t> </a:t>
            </a:r>
          </a:p>
          <a:p>
            <a:r>
              <a:rPr lang="en-US" sz="11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1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1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endParaRPr lang="en-US" sz="1400" spc="-20" dirty="0">
              <a:latin typeface="Franklin Gothic Medium" panose="020B0603020102020204" pitchFamily="34" charset="0"/>
            </a:endParaRPr>
          </a:p>
          <a:p>
            <a:pPr fontAlgn="base"/>
            <a:r>
              <a:rPr lang="en-US" sz="1400" spc="-20" dirty="0">
                <a:latin typeface="Franklin Gothic Medium" panose="020B0603020102020204" pitchFamily="34" charset="0"/>
              </a:rPr>
              <a:t>  </a:t>
            </a:r>
          </a:p>
          <a:p>
            <a:pPr fontAlgn="base"/>
            <a:r>
              <a:rPr lang="en-US" sz="1400" spc="-20" dirty="0">
                <a:latin typeface="Franklin Gothic Medium" panose="020B0603020102020204" pitchFamily="34" charset="0"/>
              </a:rPr>
              <a:t>  </a:t>
            </a: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394c832343721849909a2&quot;,&quot;SmartGridHorizontal&quot;:0,&quot;LinkedExcelSources&quot;:{&quot;5e271508383938077ce0e0d8&quot;:&quot;{{Desktop}}\\Linked Files\\workbooks\\Bergen 2020-01-15_v06_QA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7zjfLvfUZOI0j6qV9SP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8343</TotalTime>
  <Words>9486</Words>
  <Application>Microsoft Office PowerPoint</Application>
  <PresentationFormat>Widescreen</PresentationFormat>
  <Paragraphs>839</Paragraphs>
  <Slides>90</Slides>
  <Notes>67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1332</cp:revision>
  <dcterms:created xsi:type="dcterms:W3CDTF">2006-08-16T00:00:00Z</dcterms:created>
  <dcterms:modified xsi:type="dcterms:W3CDTF">2020-01-31T18:47:46Z</dcterms:modified>
</cp:coreProperties>
</file>