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7"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77094" autoAdjust="0"/>
  </p:normalViewPr>
  <p:slideViewPr>
    <p:cSldViewPr>
      <p:cViewPr varScale="1">
        <p:scale>
          <a:sx n="56" d="100"/>
          <a:sy n="56" d="100"/>
        </p:scale>
        <p:origin x="804" y="8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Atlantic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Atlantic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'[Atlantic_Slider.xlsx]0. Overview'!$A$18,'[Atlantic_Slider.xlsx]0. Overview'!$A$44,'[Atlantic_Slider.xlsx]0. Overview'!$A$64,'[Atlantic_Slider.xlsx]0. Overview'!$A$79,'[Atlantic_Slider.xlsx]0. Overview'!$A$93,'[Atlantic_Slider.xlsx]0. Overview'!$A$132,'[Atlantic_Slider.xlsx]0. Overview'!$A$144,'[Atlantic_Slider.xlsx]0. Overview'!$A$167,'[Atlantic_Slider.xlsx]0. Overview'!$A$192,'[Atlantic_Slider.xlsx]0. Overview'!$A$208,'[Atlantic_Slider.xlsx]0. Overview'!$A$240</c:f>
              <c:strCache>
                <c:ptCount val="11"/>
                <c:pt idx="0">
                  <c:v>Atlantic</c:v>
                </c:pt>
                <c:pt idx="1">
                  <c:v>Atlantic</c:v>
                </c:pt>
                <c:pt idx="2">
                  <c:v>Atlantic</c:v>
                </c:pt>
                <c:pt idx="3">
                  <c:v>Atlantic</c:v>
                </c:pt>
                <c:pt idx="4">
                  <c:v>Atlantic</c:v>
                </c:pt>
                <c:pt idx="5">
                  <c:v>Atlantic</c:v>
                </c:pt>
                <c:pt idx="6">
                  <c:v>Atlantic</c:v>
                </c:pt>
                <c:pt idx="7">
                  <c:v>Atlantic</c:v>
                </c:pt>
                <c:pt idx="8">
                  <c:v>Atlantic</c:v>
                </c:pt>
                <c:pt idx="9">
                  <c:v>Atlantic</c:v>
                </c:pt>
                <c:pt idx="10">
                  <c:v>Atlantic</c:v>
                </c:pt>
              </c:strCache>
            </c:strRef>
          </c:cat>
          <c:val>
            <c:numRef>
              <c:f>'[Atlantic_Slider.xlsx]0. Overview'!$C$18,'[Atlantic_Slider.xlsx]0. Overview'!$C$44,'[Atlantic_Slider.xlsx]0. Overview'!$C$64,'[Atlantic_Slider.xlsx]0. Overview'!$C$79,'[Atlantic_Slider.xlsx]0. Overview'!$C$93,'[Atlantic_Slider.xlsx]0. Overview'!$C$132,'[Atlantic_Slider.xlsx]0. Overview'!$C$144,'[Atlantic_Slider.xlsx]0. Overview'!$C$167,'[Atlantic_Slider.xlsx]0. Overview'!$C$192,'[Atlantic_Slider.xlsx]0. Overview'!$C$208,'[Atlantic_Slider.xlsx]0. Overview'!$C$240</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3A46-4945-84F4-7A68EAB24FF5}"/>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'[Atlantic_Slider.xlsx]0. Overview'!$A$18,'[Atlantic_Slider.xlsx]0. Overview'!$A$44,'[Atlantic_Slider.xlsx]0. Overview'!$A$64,'[Atlantic_Slider.xlsx]0. Overview'!$A$79,'[Atlantic_Slider.xlsx]0. Overview'!$A$93,'[Atlantic_Slider.xlsx]0. Overview'!$A$132,'[Atlantic_Slider.xlsx]0. Overview'!$A$144,'[Atlantic_Slider.xlsx]0. Overview'!$A$167,'[Atlantic_Slider.xlsx]0. Overview'!$A$192,'[Atlantic_Slider.xlsx]0. Overview'!$A$208,'[Atlantic_Slider.xlsx]0. Overview'!$A$240</c:f>
              <c:strCache>
                <c:ptCount val="11"/>
                <c:pt idx="0">
                  <c:v>Atlantic</c:v>
                </c:pt>
                <c:pt idx="1">
                  <c:v>Atlantic</c:v>
                </c:pt>
                <c:pt idx="2">
                  <c:v>Atlantic</c:v>
                </c:pt>
                <c:pt idx="3">
                  <c:v>Atlantic</c:v>
                </c:pt>
                <c:pt idx="4">
                  <c:v>Atlantic</c:v>
                </c:pt>
                <c:pt idx="5">
                  <c:v>Atlantic</c:v>
                </c:pt>
                <c:pt idx="6">
                  <c:v>Atlantic</c:v>
                </c:pt>
                <c:pt idx="7">
                  <c:v>Atlantic</c:v>
                </c:pt>
                <c:pt idx="8">
                  <c:v>Atlantic</c:v>
                </c:pt>
                <c:pt idx="9">
                  <c:v>Atlantic</c:v>
                </c:pt>
                <c:pt idx="10">
                  <c:v>Atlantic</c:v>
                </c:pt>
              </c:strCache>
            </c:strRef>
          </c:cat>
          <c:val>
            <c:numRef>
              <c:f>'[Atlantic_Slider.xlsx]0. Overview'!$D$18,'[Atlantic_Slider.xlsx]0. Overview'!$D$44,'[Atlantic_Slider.xlsx]0. Overview'!$D$64,'[Atlantic_Slider.xlsx]0. Overview'!$D$79,'[Atlantic_Slider.xlsx]0. Overview'!$D$93,'[Atlantic_Slider.xlsx]0. Overview'!$D$132,'[Atlantic_Slider.xlsx]0. Overview'!$D$144,'[Atlantic_Slider.xlsx]0. Overview'!$D$167,'[Atlantic_Slider.xlsx]0. Overview'!$D$192,'[Atlantic_Slider.xlsx]0. Overview'!$D$208,'[Atlantic_Slider.xlsx]0. Overview'!$D$240</c:f>
              <c:numCache>
                <c:formatCode>General</c:formatCode>
                <c:ptCount val="11"/>
                <c:pt idx="0">
                  <c:v>5.875</c:v>
                </c:pt>
                <c:pt idx="1">
                  <c:v>1.875</c:v>
                </c:pt>
                <c:pt idx="2">
                  <c:v>3.875</c:v>
                </c:pt>
                <c:pt idx="3">
                  <c:v>10.875</c:v>
                </c:pt>
                <c:pt idx="4">
                  <c:v>18.875</c:v>
                </c:pt>
                <c:pt idx="5">
                  <c:v>1.875</c:v>
                </c:pt>
                <c:pt idx="6">
                  <c:v>11.875</c:v>
                </c:pt>
                <c:pt idx="7">
                  <c:v>10.875</c:v>
                </c:pt>
                <c:pt idx="8">
                  <c:v>7.875</c:v>
                </c:pt>
                <c:pt idx="9">
                  <c:v>11.875</c:v>
                </c:pt>
                <c:pt idx="10">
                  <c:v>1.875</c:v>
                </c:pt>
              </c:numCache>
            </c:numRef>
          </c:val>
          <c:extLst>
            <c:ext xmlns:c16="http://schemas.microsoft.com/office/drawing/2014/chart" uri="{C3380CC4-5D6E-409C-BE32-E72D297353CC}">
              <c16:uniqueId val="{00000001-3A46-4945-84F4-7A68EAB24FF5}"/>
            </c:ext>
          </c:extLst>
        </c:ser>
        <c:ser>
          <c:idx val="3"/>
          <c:order val="2"/>
          <c:spPr>
            <a:solidFill>
              <a:schemeClr val="bg2">
                <a:lumMod val="75000"/>
              </a:schemeClr>
            </a:solidFill>
            <a:ln>
              <a:solidFill>
                <a:schemeClr val="tx1"/>
              </a:solidFill>
            </a:ln>
            <a:effectLst/>
          </c:spPr>
          <c:invertIfNegative val="0"/>
          <c:cat>
            <c:strRef>
              <c:f>'[Atlantic_Slider.xlsx]0. Overview'!$A$18,'[Atlantic_Slider.xlsx]0. Overview'!$A$44,'[Atlantic_Slider.xlsx]0. Overview'!$A$64,'[Atlantic_Slider.xlsx]0. Overview'!$A$79,'[Atlantic_Slider.xlsx]0. Overview'!$A$93,'[Atlantic_Slider.xlsx]0. Overview'!$A$132,'[Atlantic_Slider.xlsx]0. Overview'!$A$144,'[Atlantic_Slider.xlsx]0. Overview'!$A$167,'[Atlantic_Slider.xlsx]0. Overview'!$A$192,'[Atlantic_Slider.xlsx]0. Overview'!$A$208,'[Atlantic_Slider.xlsx]0. Overview'!$A$240</c:f>
              <c:strCache>
                <c:ptCount val="11"/>
                <c:pt idx="0">
                  <c:v>Atlantic</c:v>
                </c:pt>
                <c:pt idx="1">
                  <c:v>Atlantic</c:v>
                </c:pt>
                <c:pt idx="2">
                  <c:v>Atlantic</c:v>
                </c:pt>
                <c:pt idx="3">
                  <c:v>Atlantic</c:v>
                </c:pt>
                <c:pt idx="4">
                  <c:v>Atlantic</c:v>
                </c:pt>
                <c:pt idx="5">
                  <c:v>Atlantic</c:v>
                </c:pt>
                <c:pt idx="6">
                  <c:v>Atlantic</c:v>
                </c:pt>
                <c:pt idx="7">
                  <c:v>Atlantic</c:v>
                </c:pt>
                <c:pt idx="8">
                  <c:v>Atlantic</c:v>
                </c:pt>
                <c:pt idx="9">
                  <c:v>Atlantic</c:v>
                </c:pt>
                <c:pt idx="10">
                  <c:v>Atlantic</c:v>
                </c:pt>
              </c:strCache>
            </c:strRef>
          </c:cat>
          <c:val>
            <c:numRef>
              <c:f>'[Atlantic_Slider.xlsx]0. Overview'!$E$18,'[Atlantic_Slider.xlsx]0. Overview'!$E$44,'[Atlantic_Slider.xlsx]0. Overview'!$E$64,'[Atlantic_Slider.xlsx]0. Overview'!$E$79,'[Atlantic_Slider.xlsx]0. Overview'!$E$93,'[Atlantic_Slider.xlsx]0. Overview'!$E$132,'[Atlantic_Slider.xlsx]0. Overview'!$E$144,'[Atlantic_Slider.xlsx]0. Overview'!$E$167,'[Atlantic_Slider.xlsx]0. Overview'!$E$192,'[Atlantic_Slider.xlsx]0. Overview'!$E$208,'[Atlantic_Slider.xlsx]0. Overview'!$E$240</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3A46-4945-84F4-7A68EAB24FF5}"/>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9">
                  <c:v>0.73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Corbin City</c:v>
                </c:pt>
                <c:pt idx="1">
                  <c:v>Absecon city</c:v>
                </c:pt>
                <c:pt idx="2">
                  <c:v>Atlantic City </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Atlantic Avg. 73%</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Corbin City</c:v>
                </c:pt>
                <c:pt idx="1">
                  <c:v>Absecon city</c:v>
                </c:pt>
                <c:pt idx="2">
                  <c:v>Atlantic City </c:v>
                </c:pt>
              </c:strCache>
            </c:strRef>
          </c:cat>
          <c:val>
            <c:numRef>
              <c:f>Sheet1!$D$2:$D$4</c:f>
              <c:numCache>
                <c:formatCode>0%</c:formatCode>
                <c:ptCount val="3"/>
                <c:pt idx="0">
                  <c:v>0.73</c:v>
                </c:pt>
                <c:pt idx="1">
                  <c:v>0.73</c:v>
                </c:pt>
                <c:pt idx="2">
                  <c:v>0.73</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c:v>
                </c:pt>
                <c:pt idx="1">
                  <c:v>Absecon city</c:v>
                </c:pt>
                <c:pt idx="2">
                  <c:v>Atlantic City </c:v>
                </c:pt>
              </c:strCache>
            </c:strRef>
          </c:cat>
          <c:val>
            <c:numRef>
              <c:f>Sheet1!$B$2:$B$4</c:f>
              <c:numCache>
                <c:formatCode>0%</c:formatCode>
                <c:ptCount val="3"/>
                <c:pt idx="0">
                  <c:v>0.98299999999999998</c:v>
                </c:pt>
                <c:pt idx="1">
                  <c:v>0.83099999999999996</c:v>
                </c:pt>
                <c:pt idx="2">
                  <c:v>0.51800000000000002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1556348425196854"/>
          <c:y val="0.8161001589505315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6">
                  <c:v>55412</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0">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Egg Harbor Township</c:v>
                </c:pt>
                <c:pt idx="1">
                  <c:v>Atlantic City </c:v>
                </c:pt>
                <c:pt idx="2">
                  <c:v>Galloway township</c:v>
                </c:pt>
                <c:pt idx="3">
                  <c:v>Hamilton township</c:v>
                </c:pt>
                <c:pt idx="4">
                  <c:v>Pleasantville city</c:v>
                </c:pt>
                <c:pt idx="5">
                  <c:v>Hammonton town</c:v>
                </c:pt>
                <c:pt idx="6">
                  <c:v>Somers Point city</c:v>
                </c:pt>
                <c:pt idx="7">
                  <c:v>Northfield city</c:v>
                </c:pt>
                <c:pt idx="8">
                  <c:v>Buena Vista township</c:v>
                </c:pt>
                <c:pt idx="9">
                  <c:v>Absecon city</c:v>
                </c:pt>
                <c:pt idx="10">
                  <c:v>Linwood city</c:v>
                </c:pt>
                <c:pt idx="11">
                  <c:v>Ventnor City </c:v>
                </c:pt>
                <c:pt idx="12">
                  <c:v>Mullica township</c:v>
                </c:pt>
                <c:pt idx="13">
                  <c:v>Egg Harbor City</c:v>
                </c:pt>
                <c:pt idx="14">
                  <c:v>Buena borough</c:v>
                </c:pt>
                <c:pt idx="15">
                  <c:v>Brigantine </c:v>
                </c:pt>
                <c:pt idx="16">
                  <c:v>Margate City </c:v>
                </c:pt>
                <c:pt idx="17">
                  <c:v>Weymouth township</c:v>
                </c:pt>
                <c:pt idx="18">
                  <c:v>Folsom borough</c:v>
                </c:pt>
                <c:pt idx="19">
                  <c:v>Estell Manor city</c:v>
                </c:pt>
              </c:strCache>
            </c:strRef>
          </c:cat>
          <c:val>
            <c:numRef>
              <c:f>Sheet1!$B$2:$B$21</c:f>
              <c:numCache>
                <c:formatCode>0</c:formatCode>
                <c:ptCount val="20"/>
                <c:pt idx="0">
                  <c:v>10492</c:v>
                </c:pt>
                <c:pt idx="1">
                  <c:v>9294</c:v>
                </c:pt>
                <c:pt idx="2">
                  <c:v>6067</c:v>
                </c:pt>
                <c:pt idx="3">
                  <c:v>5940</c:v>
                </c:pt>
                <c:pt idx="4">
                  <c:v>5061</c:v>
                </c:pt>
                <c:pt idx="5">
                  <c:v>3341</c:v>
                </c:pt>
                <c:pt idx="6">
                  <c:v>2343</c:v>
                </c:pt>
                <c:pt idx="7">
                  <c:v>1726</c:v>
                </c:pt>
                <c:pt idx="8">
                  <c:v>1576</c:v>
                </c:pt>
                <c:pt idx="9">
                  <c:v>1568</c:v>
                </c:pt>
                <c:pt idx="10">
                  <c:v>1470</c:v>
                </c:pt>
                <c:pt idx="11">
                  <c:v>1398</c:v>
                </c:pt>
                <c:pt idx="12">
                  <c:v>1291</c:v>
                </c:pt>
                <c:pt idx="13">
                  <c:v>1077</c:v>
                </c:pt>
                <c:pt idx="14">
                  <c:v>1073</c:v>
                </c:pt>
                <c:pt idx="15">
                  <c:v>1036</c:v>
                </c:pt>
                <c:pt idx="16">
                  <c:v>715</c:v>
                </c:pt>
                <c:pt idx="17">
                  <c:v>500</c:v>
                </c:pt>
                <c:pt idx="18">
                  <c:v>329</c:v>
                </c:pt>
                <c:pt idx="19">
                  <c:v>309</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13">
                  <c:v>1971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13">
                  <c:v>1971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169</c:v>
                </c:pt>
                <c:pt idx="1">
                  <c:v>186</c:v>
                </c:pt>
                <c:pt idx="2">
                  <c:v>178</c:v>
                </c:pt>
                <c:pt idx="3">
                  <c:v>171</c:v>
                </c:pt>
                <c:pt idx="4">
                  <c:v>150</c:v>
                </c:pt>
                <c:pt idx="5">
                  <c:v>106</c:v>
                </c:pt>
                <c:pt idx="6">
                  <c:v>85</c:v>
                </c:pt>
                <c:pt idx="7">
                  <c:v>72</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239</c:v>
                </c:pt>
                <c:pt idx="1">
                  <c:v>244</c:v>
                </c:pt>
                <c:pt idx="2">
                  <c:v>249</c:v>
                </c:pt>
                <c:pt idx="3">
                  <c:v>254</c:v>
                </c:pt>
                <c:pt idx="4">
                  <c:v>275</c:v>
                </c:pt>
                <c:pt idx="5">
                  <c:v>253</c:v>
                </c:pt>
                <c:pt idx="6">
                  <c:v>230</c:v>
                </c:pt>
                <c:pt idx="7">
                  <c:v>160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5" formatCode="0%">
                  <c:v>0.13400000000000001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926732788110537"/>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0.17499999999999999</c:v>
                </c:pt>
                <c:pt idx="1">
                  <c:v>0.193</c:v>
                </c:pt>
                <c:pt idx="2">
                  <c:v>0.216</c:v>
                </c:pt>
                <c:pt idx="3">
                  <c:v>0.17299999999999999</c:v>
                </c:pt>
                <c:pt idx="4">
                  <c:v>0.13400000000000001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 </c:v>
                </c:pt>
                <c:pt idx="1">
                  <c:v>Pleasantville </c:v>
                </c:pt>
                <c:pt idx="2">
                  <c:v>Egg Harbor City </c:v>
                </c:pt>
                <c:pt idx="3">
                  <c:v>Somers Point </c:v>
                </c:pt>
                <c:pt idx="4">
                  <c:v>Ventnor City</c:v>
                </c:pt>
                <c:pt idx="5">
                  <c:v>Buena Vista </c:v>
                </c:pt>
                <c:pt idx="6">
                  <c:v>Hammonton </c:v>
                </c:pt>
                <c:pt idx="7">
                  <c:v>Brigantine </c:v>
                </c:pt>
                <c:pt idx="8">
                  <c:v>Folsom </c:v>
                </c:pt>
                <c:pt idx="9">
                  <c:v>Buena </c:v>
                </c:pt>
              </c:strCache>
            </c:strRef>
          </c:cat>
          <c:val>
            <c:numRef>
              <c:f>Sheet1!$B$2:$B$11</c:f>
              <c:numCache>
                <c:formatCode>0%</c:formatCode>
                <c:ptCount val="10"/>
                <c:pt idx="0">
                  <c:v>0.44700000000000001</c:v>
                </c:pt>
                <c:pt idx="1">
                  <c:v>0.34899999999999998</c:v>
                </c:pt>
                <c:pt idx="2">
                  <c:v>0.19500000000000001</c:v>
                </c:pt>
                <c:pt idx="3">
                  <c:v>0.189</c:v>
                </c:pt>
                <c:pt idx="4">
                  <c:v>0.17</c:v>
                </c:pt>
                <c:pt idx="5">
                  <c:v>0.125</c:v>
                </c:pt>
                <c:pt idx="6">
                  <c:v>0.115</c:v>
                </c:pt>
                <c:pt idx="7">
                  <c:v>0.113</c:v>
                </c:pt>
                <c:pt idx="8">
                  <c:v>0.10100000000000001</c:v>
                </c:pt>
                <c:pt idx="9">
                  <c:v>9.4E-2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Atlantic 16.6%</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Atlantic City </c:v>
                </c:pt>
                <c:pt idx="1">
                  <c:v>Pleasantville </c:v>
                </c:pt>
                <c:pt idx="2">
                  <c:v>Egg Harbor City </c:v>
                </c:pt>
                <c:pt idx="3">
                  <c:v>Somers Point </c:v>
                </c:pt>
                <c:pt idx="4">
                  <c:v>Ventnor City</c:v>
                </c:pt>
                <c:pt idx="5">
                  <c:v>Buena Vista </c:v>
                </c:pt>
                <c:pt idx="6">
                  <c:v>Hammonton </c:v>
                </c:pt>
                <c:pt idx="7">
                  <c:v>Brigantine </c:v>
                </c:pt>
                <c:pt idx="8">
                  <c:v>Folsom </c:v>
                </c:pt>
                <c:pt idx="9">
                  <c:v>Buena </c:v>
                </c:pt>
              </c:strCache>
            </c:strRef>
          </c:cat>
          <c:val>
            <c:numRef>
              <c:f>Sheet1!$C$2:$C$11</c:f>
              <c:numCache>
                <c:formatCode>0%</c:formatCode>
                <c:ptCount val="10"/>
                <c:pt idx="0">
                  <c:v>0.16600000000000001</c:v>
                </c:pt>
                <c:pt idx="1">
                  <c:v>0.16600000000000001</c:v>
                </c:pt>
                <c:pt idx="2">
                  <c:v>0.16600000000000001</c:v>
                </c:pt>
                <c:pt idx="3">
                  <c:v>0.16600000000000001</c:v>
                </c:pt>
                <c:pt idx="4">
                  <c:v>0.16600000000000001</c:v>
                </c:pt>
                <c:pt idx="5">
                  <c:v>0.16600000000000001</c:v>
                </c:pt>
                <c:pt idx="6">
                  <c:v>0.16600000000000001</c:v>
                </c:pt>
                <c:pt idx="7">
                  <c:v>0.16600000000000001</c:v>
                </c:pt>
                <c:pt idx="8">
                  <c:v>0.16600000000000001</c:v>
                </c:pt>
                <c:pt idx="9">
                  <c:v>0.16600000000000001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1251615710704988"/>
          <c:y val="0.92501033961663881"/>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4287085915747225E-2"/>
          <c:w val="0.96658439539103846"/>
          <c:h val="0.97571284199560815"/>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'[Atlantic_Slider.xlsx]0. Overview'!$A$260,'[Atlantic_Slider.xlsx]0. Overview'!$A$281,'[Atlantic_Slider.xlsx]0. Overview'!$A$305,'[Atlantic_Slider.xlsx]0. Overview'!$A$326,'[Atlantic_Slider.xlsx]0. Overview'!$A$345,'[Atlantic_Slider.xlsx]0. Overview'!$A$370,'[Atlantic_Slider.xlsx]0. Overview'!$A$395,'[Atlantic_Slider.xlsx]0. Overview'!$A$410,'[Atlantic_Slider.xlsx]0. Overview'!$A$432</c:f>
              <c:strCache>
                <c:ptCount val="9"/>
                <c:pt idx="0">
                  <c:v>Atlantic</c:v>
                </c:pt>
                <c:pt idx="1">
                  <c:v>Atlantic</c:v>
                </c:pt>
                <c:pt idx="2">
                  <c:v>Atlantic</c:v>
                </c:pt>
                <c:pt idx="3">
                  <c:v>Atlantic</c:v>
                </c:pt>
                <c:pt idx="4">
                  <c:v>Atlantic</c:v>
                </c:pt>
                <c:pt idx="5">
                  <c:v>Atlantic</c:v>
                </c:pt>
                <c:pt idx="6">
                  <c:v>Atlantic</c:v>
                </c:pt>
                <c:pt idx="7">
                  <c:v>Atlantic</c:v>
                </c:pt>
                <c:pt idx="8">
                  <c:v>Atlantic</c:v>
                </c:pt>
              </c:strCache>
            </c:strRef>
          </c:cat>
          <c:val>
            <c:numRef>
              <c:f>'[Atlantic_Slider.xlsx]0. Overview'!$C$260,'[Atlantic_Slider.xlsx]0. Overview'!$C$281,'[Atlantic_Slider.xlsx]0. Overview'!$C$305,'[Atlantic_Slider.xlsx]0. Overview'!$C$326,'[Atlantic_Slider.xlsx]0. Overview'!$C$345,'[Atlantic_Slider.xlsx]0. Overview'!$C$370,'[Atlantic_Slider.xlsx]0. Overview'!$C$395,'[Atlantic_Slider.xlsx]0. Overview'!$C$410,'[Atlantic_Slider.xlsx]0. Overview'!$C$432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DFD6-4D72-9D55-A441BDA034A0}"/>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'[Atlantic_Slider.xlsx]0. Overview'!$A$260,'[Atlantic_Slider.xlsx]0. Overview'!$A$281,'[Atlantic_Slider.xlsx]0. Overview'!$A$305,'[Atlantic_Slider.xlsx]0. Overview'!$A$326,'[Atlantic_Slider.xlsx]0. Overview'!$A$345,'[Atlantic_Slider.xlsx]0. Overview'!$A$370,'[Atlantic_Slider.xlsx]0. Overview'!$A$395,'[Atlantic_Slider.xlsx]0. Overview'!$A$410,'[Atlantic_Slider.xlsx]0. Overview'!$A$432</c:f>
              <c:strCache>
                <c:ptCount val="9"/>
                <c:pt idx="0">
                  <c:v>Atlantic</c:v>
                </c:pt>
                <c:pt idx="1">
                  <c:v>Atlantic</c:v>
                </c:pt>
                <c:pt idx="2">
                  <c:v>Atlantic</c:v>
                </c:pt>
                <c:pt idx="3">
                  <c:v>Atlantic</c:v>
                </c:pt>
                <c:pt idx="4">
                  <c:v>Atlantic</c:v>
                </c:pt>
                <c:pt idx="5">
                  <c:v>Atlantic</c:v>
                </c:pt>
                <c:pt idx="6">
                  <c:v>Atlantic</c:v>
                </c:pt>
                <c:pt idx="7">
                  <c:v>Atlantic</c:v>
                </c:pt>
                <c:pt idx="8">
                  <c:v>Atlantic</c:v>
                </c:pt>
              </c:strCache>
            </c:strRef>
          </c:cat>
          <c:val>
            <c:numRef>
              <c:f>'[Atlantic_Slider.xlsx]0. Overview'!$D$260,'[Atlantic_Slider.xlsx]0. Overview'!$D$281,'[Atlantic_Slider.xlsx]0. Overview'!$D$305,'[Atlantic_Slider.xlsx]0. Overview'!$D$326,'[Atlantic_Slider.xlsx]0. Overview'!$D$345,'[Atlantic_Slider.xlsx]0. Overview'!$D$370,'[Atlantic_Slider.xlsx]0. Overview'!$D$395,'[Atlantic_Slider.xlsx]0. Overview'!$D$410,'[Atlantic_Slider.xlsx]0. Overview'!$D$432</c:f>
              <c:numCache>
                <c:formatCode>General</c:formatCode>
                <c:ptCount val="9"/>
                <c:pt idx="0">
                  <c:v>7.875</c:v>
                </c:pt>
                <c:pt idx="1">
                  <c:v>8.875</c:v>
                </c:pt>
                <c:pt idx="2">
                  <c:v>6.875</c:v>
                </c:pt>
                <c:pt idx="3">
                  <c:v>7.875</c:v>
                </c:pt>
                <c:pt idx="4">
                  <c:v>11.875</c:v>
                </c:pt>
                <c:pt idx="5">
                  <c:v>8.875</c:v>
                </c:pt>
                <c:pt idx="6">
                  <c:v>5.875</c:v>
                </c:pt>
                <c:pt idx="7">
                  <c:v>14.875</c:v>
                </c:pt>
                <c:pt idx="8">
                  <c:v>14.875</c:v>
                </c:pt>
              </c:numCache>
            </c:numRef>
          </c:val>
          <c:extLst>
            <c:ext xmlns:c16="http://schemas.microsoft.com/office/drawing/2014/chart" uri="{C3380CC4-5D6E-409C-BE32-E72D297353CC}">
              <c16:uniqueId val="{00000001-DFD6-4D72-9D55-A441BDA034A0}"/>
            </c:ext>
          </c:extLst>
        </c:ser>
        <c:ser>
          <c:idx val="3"/>
          <c:order val="2"/>
          <c:spPr>
            <a:solidFill>
              <a:schemeClr val="bg2">
                <a:lumMod val="75000"/>
              </a:schemeClr>
            </a:solidFill>
            <a:ln>
              <a:solidFill>
                <a:schemeClr val="tx1"/>
              </a:solidFill>
            </a:ln>
            <a:effectLst/>
          </c:spPr>
          <c:invertIfNegative val="0"/>
          <c:cat>
            <c:strRef>
              <c:f>'[Atlantic_Slider.xlsx]0. Overview'!$A$260,'[Atlantic_Slider.xlsx]0. Overview'!$A$281,'[Atlantic_Slider.xlsx]0. Overview'!$A$305,'[Atlantic_Slider.xlsx]0. Overview'!$A$326,'[Atlantic_Slider.xlsx]0. Overview'!$A$345,'[Atlantic_Slider.xlsx]0. Overview'!$A$370,'[Atlantic_Slider.xlsx]0. Overview'!$A$395,'[Atlantic_Slider.xlsx]0. Overview'!$A$410,'[Atlantic_Slider.xlsx]0. Overview'!$A$432</c:f>
              <c:strCache>
                <c:ptCount val="9"/>
                <c:pt idx="0">
                  <c:v>Atlantic</c:v>
                </c:pt>
                <c:pt idx="1">
                  <c:v>Atlantic</c:v>
                </c:pt>
                <c:pt idx="2">
                  <c:v>Atlantic</c:v>
                </c:pt>
                <c:pt idx="3">
                  <c:v>Atlantic</c:v>
                </c:pt>
                <c:pt idx="4">
                  <c:v>Atlantic</c:v>
                </c:pt>
                <c:pt idx="5">
                  <c:v>Atlantic</c:v>
                </c:pt>
                <c:pt idx="6">
                  <c:v>Atlantic</c:v>
                </c:pt>
                <c:pt idx="7">
                  <c:v>Atlantic</c:v>
                </c:pt>
                <c:pt idx="8">
                  <c:v>Atlantic</c:v>
                </c:pt>
              </c:strCache>
            </c:strRef>
          </c:cat>
          <c:val>
            <c:numRef>
              <c:f>'[Atlantic_Slider.xlsx]0. Overview'!$E$260,'[Atlantic_Slider.xlsx]0. Overview'!$E$281,'[Atlantic_Slider.xlsx]0. Overview'!$E$305,'[Atlantic_Slider.xlsx]0. Overview'!$E$326,'[Atlantic_Slider.xlsx]0. Overview'!$E$345,'[Atlantic_Slider.xlsx]0. Overview'!$E$370,'[Atlantic_Slider.xlsx]0. Overview'!$E$395,'[Atlantic_Slider.xlsx]0. Overview'!$E$410,'[Atlantic_Slider.xlsx]0. Overview'!$E$432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DFD6-4D72-9D55-A441BDA034A0}"/>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Atlantic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2088353413654546E-2"/>
                  <c:y val="2.8957531158417533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71D-4CBD-B4A3-29AB7ABBFF98}"/>
                </c:ext>
              </c:extLst>
            </c:dLbl>
            <c:dLbl>
              <c:idx val="5"/>
              <c:layout>
                <c:manualLayout>
                  <c:x val="-2.008032128514056E-3"/>
                  <c:y val="3.185328427425928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1312</c:v>
                </c:pt>
                <c:pt idx="1">
                  <c:v>789</c:v>
                </c:pt>
                <c:pt idx="2">
                  <c:v>1511</c:v>
                </c:pt>
                <c:pt idx="3">
                  <c:v>1177</c:v>
                </c:pt>
                <c:pt idx="4">
                  <c:v>1078</c:v>
                </c:pt>
                <c:pt idx="5">
                  <c:v>848</c:v>
                </c:pt>
                <c:pt idx="6">
                  <c:v>1049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7">
                  <c:v>93158</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54052</c:v>
                </c:pt>
                <c:pt idx="1">
                  <c:v>56778</c:v>
                </c:pt>
                <c:pt idx="2">
                  <c:v>61777</c:v>
                </c:pt>
                <c:pt idx="3">
                  <c:v>61212</c:v>
                </c:pt>
                <c:pt idx="4">
                  <c:v>63389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General</c:formatCode>
                <c:ptCount val="21"/>
                <c:pt idx="0" formatCode="_(&quot;$&quot;* #,##0_);_(&quot;$&quot;* \(#,##0\);_(&quot;$&quot;* &quot;-&quot;??_);_(@_)">
                  <c:v>54587</c:v>
                </c:pt>
                <c:pt idx="2" formatCode="_(&quot;$&quot;* #,##0_);_(&quot;$&quot;* \(#,##0\);_(&quot;$&quot;* &quot;-&quot;??_);_(@_)">
                  <c:v>64626</c:v>
                </c:pt>
                <c:pt idx="3" formatCode="_(&quot;$&quot;* #,##0_);_(&quot;$&quot;* \(#,##0\);_(&quot;$&quot;* &quot;-&quot;??_);_(@_)">
                  <c:v>68531</c:v>
                </c:pt>
                <c:pt idx="4" formatCode="_(&quot;$&quot;* #,##0_);_(&quot;$&quot;* \(#,##0\);_(&quot;$&quot;* &quot;-&quot;??_);_(@_)">
                  <c:v>69980</c:v>
                </c:pt>
                <c:pt idx="5" formatCode="_(&quot;$&quot;* #,##0_);_(&quot;$&quot;* \(#,##0\);_(&quot;$&quot;* &quot;-&quot;??_);_(@_)">
                  <c:v>73672</c:v>
                </c:pt>
                <c:pt idx="6" formatCode="_(&quot;$&quot;* #,##0_);_(&quot;$&quot;* \(#,##0\);_(&quot;$&quot;* &quot;-&quot;??_);_(@_)">
                  <c:v>76093</c:v>
                </c:pt>
                <c:pt idx="7" formatCode="_(&quot;$&quot;* #,##0_);_(&quot;$&quot;* \(#,##0\);_(&quot;$&quot;* &quot;-&quot;??_);_(@_)">
                  <c:v>77040</c:v>
                </c:pt>
                <c:pt idx="8" formatCode="_(&quot;$&quot;* #,##0_);_(&quot;$&quot;* \(#,##0\);_(&quot;$&quot;* &quot;-&quot;??_);_(@_)">
                  <c:v>78808</c:v>
                </c:pt>
                <c:pt idx="9" formatCode="_(&quot;$&quot;* #,##0_);_(&quot;$&quot;* \(#,##0\);_(&quot;$&quot;* &quot;-&quot;??_);_(@_)">
                  <c:v>79492</c:v>
                </c:pt>
                <c:pt idx="10" formatCode="_(&quot;$&quot;* #,##0_);_(&quot;$&quot;* \(#,##0\);_(&quot;$&quot;* &quot;-&quot;??_);_(@_)">
                  <c:v>80339</c:v>
                </c:pt>
                <c:pt idx="11" formatCode="_(&quot;$&quot;* #,##0_);_(&quot;$&quot;* \(#,##0\);_(&quot;$&quot;* &quot;-&quot;??_);_(@_)">
                  <c:v>84479</c:v>
                </c:pt>
                <c:pt idx="12" formatCode="_(&quot;$&quot;* #,##0_);_(&quot;$&quot;* \(#,##0\);_(&quot;$&quot;* &quot;-&quot;??_);_(@_)">
                  <c:v>88797</c:v>
                </c:pt>
                <c:pt idx="13" formatCode="_(&quot;$&quot;* #,##0_);_(&quot;$&quot;* \(#,##0\);_(&quot;$&quot;* &quot;-&quot;??_);_(@_)">
                  <c:v>89447</c:v>
                </c:pt>
                <c:pt idx="14" formatCode="_(&quot;$&quot;* #,##0_);_(&quot;$&quot;* \(#,##0\);_(&quot;$&quot;* &quot;-&quot;??_);_(@_)">
                  <c:v>93418</c:v>
                </c:pt>
                <c:pt idx="15" formatCode="_(&quot;$&quot;* #,##0_);_(&quot;$&quot;* \(#,##0\);_(&quot;$&quot;* &quot;-&quot;??_);_(@_)">
                  <c:v>101130</c:v>
                </c:pt>
                <c:pt idx="16" formatCode="_(&quot;$&quot;* #,##0_);_(&quot;$&quot;* \(#,##0\);_(&quot;$&quot;* &quot;-&quot;??_);_(@_)">
                  <c:v>102870</c:v>
                </c:pt>
                <c:pt idx="17" formatCode="_(&quot;$&quot;* #,##0_);_(&quot;$&quot;* \(#,##0\);_(&quot;$&quot;* &quot;-&quot;??_);_(@_)">
                  <c:v>108827</c:v>
                </c:pt>
                <c:pt idx="18" formatCode="_(&quot;$&quot;* #,##0_);_(&quot;$&quot;* \(#,##0\);_(&quot;$&quot;* &quot;-&quot;??_);_(@_)">
                  <c:v>111587</c:v>
                </c:pt>
                <c:pt idx="19" formatCode="_(&quot;$&quot;* #,##0_);_(&quot;$&quot;* \(#,##0\);_(&quot;$&quot;* &quot;-&quot;??_);_(@_)">
                  <c:v>116155</c:v>
                </c:pt>
                <c:pt idx="20" formatCode="_(&quot;$&quot;* #,##0_);_(&quot;$&quot;* \(#,##0\);_(&quot;$&quot;* &quot;-&quot;??_);_(@_)">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_("$"* #,##0_);_("$"* \(#,##0\);_("$"* "-"??_);_(@_)</c:formatCode>
                <c:ptCount val="21"/>
                <c:pt idx="1">
                  <c:v>63389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69375179960713"/>
          <c:y val="0.94150281214848131"/>
          <c:w val="0.40500744502893299"/>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c:v>
                </c:pt>
                <c:pt idx="1">
                  <c:v>Pleasantville </c:v>
                </c:pt>
                <c:pt idx="2">
                  <c:v>Egg Harbor City </c:v>
                </c:pt>
                <c:pt idx="3">
                  <c:v>Buena </c:v>
                </c:pt>
                <c:pt idx="4">
                  <c:v>Ventnor City </c:v>
                </c:pt>
                <c:pt idx="5">
                  <c:v>Somers Point </c:v>
                </c:pt>
                <c:pt idx="6">
                  <c:v>Weymouth </c:v>
                </c:pt>
                <c:pt idx="7">
                  <c:v>Buena Vista</c:v>
                </c:pt>
                <c:pt idx="8">
                  <c:v>Absecon </c:v>
                </c:pt>
                <c:pt idx="9">
                  <c:v>Brigantine </c:v>
                </c:pt>
              </c:strCache>
            </c:strRef>
          </c:cat>
          <c:val>
            <c:numRef>
              <c:f>Sheet1!$B$2:$B$11</c:f>
              <c:numCache>
                <c:formatCode>_("$"* #,##0_);_("$"* \(#,##0\);_("$"* "-"??_);_(@_)</c:formatCode>
                <c:ptCount val="10"/>
                <c:pt idx="0">
                  <c:v>29232</c:v>
                </c:pt>
                <c:pt idx="1">
                  <c:v>40991</c:v>
                </c:pt>
                <c:pt idx="2">
                  <c:v>42279</c:v>
                </c:pt>
                <c:pt idx="3">
                  <c:v>53275</c:v>
                </c:pt>
                <c:pt idx="4">
                  <c:v>59219</c:v>
                </c:pt>
                <c:pt idx="5">
                  <c:v>61366</c:v>
                </c:pt>
                <c:pt idx="6">
                  <c:v>61875</c:v>
                </c:pt>
                <c:pt idx="7">
                  <c:v>62994</c:v>
                </c:pt>
                <c:pt idx="8">
                  <c:v>70393</c:v>
                </c:pt>
                <c:pt idx="9">
                  <c:v>72372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Atlantic Median $62,110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Atlantic City</c:v>
                </c:pt>
                <c:pt idx="1">
                  <c:v>Pleasantville </c:v>
                </c:pt>
                <c:pt idx="2">
                  <c:v>Egg Harbor City </c:v>
                </c:pt>
                <c:pt idx="3">
                  <c:v>Buena </c:v>
                </c:pt>
                <c:pt idx="4">
                  <c:v>Ventnor City </c:v>
                </c:pt>
                <c:pt idx="5">
                  <c:v>Somers Point </c:v>
                </c:pt>
                <c:pt idx="6">
                  <c:v>Weymouth </c:v>
                </c:pt>
                <c:pt idx="7">
                  <c:v>Buena Vista</c:v>
                </c:pt>
                <c:pt idx="8">
                  <c:v>Absecon </c:v>
                </c:pt>
                <c:pt idx="9">
                  <c:v>Brigantine </c:v>
                </c:pt>
              </c:strCache>
            </c:strRef>
          </c:cat>
          <c:val>
            <c:numRef>
              <c:f>Sheet1!$C$2:$C$11</c:f>
              <c:numCache>
                <c:formatCode>"$"#,##0</c:formatCode>
                <c:ptCount val="10"/>
                <c:pt idx="0">
                  <c:v>62110</c:v>
                </c:pt>
                <c:pt idx="1">
                  <c:v>62110</c:v>
                </c:pt>
                <c:pt idx="2">
                  <c:v>62110</c:v>
                </c:pt>
                <c:pt idx="3">
                  <c:v>62110</c:v>
                </c:pt>
                <c:pt idx="4">
                  <c:v>62110</c:v>
                </c:pt>
                <c:pt idx="5">
                  <c:v>62110</c:v>
                </c:pt>
                <c:pt idx="6">
                  <c:v>62110</c:v>
                </c:pt>
                <c:pt idx="7">
                  <c:v>62110</c:v>
                </c:pt>
                <c:pt idx="8">
                  <c:v>62110</c:v>
                </c:pt>
                <c:pt idx="9">
                  <c:v>62110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6403112229615371"/>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5">
                  <c:v>0.14280635076000001</c:v>
                </c:pt>
                <c:pt idx="6">
                  <c:v>0.14720072195</c:v>
                </c:pt>
                <c:pt idx="7">
                  <c:v>0.16485344937999999</c:v>
                </c:pt>
                <c:pt idx="8">
                  <c:v>0.17056929659</c:v>
                </c:pt>
                <c:pt idx="9">
                  <c:v>0.17180856519000001</c:v>
                </c:pt>
                <c:pt idx="10">
                  <c:v>0.1806347724</c:v>
                </c:pt>
                <c:pt idx="11">
                  <c:v>0.18181075301999999</c:v>
                </c:pt>
                <c:pt idx="12">
                  <c:v>0.18308577693</c:v>
                </c:pt>
                <c:pt idx="13">
                  <c:v>0.19370698132</c:v>
                </c:pt>
                <c:pt idx="14">
                  <c:v>0.19535095162999999</c:v>
                </c:pt>
                <c:pt idx="15">
                  <c:v>0.20591247242999999</c:v>
                </c:pt>
                <c:pt idx="16">
                  <c:v>0.20844871146999999</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17">
                  <c:v>0.21206187985</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0.25</c:v>
                </c:pt>
                <c:pt idx="1">
                  <c:v>0.26</c:v>
                </c:pt>
                <c:pt idx="2">
                  <c:v>0.26</c:v>
                </c:pt>
                <c:pt idx="3">
                  <c:v>0.26</c:v>
                </c:pt>
                <c:pt idx="4">
                  <c:v>0.26</c:v>
                </c:pt>
                <c:pt idx="5">
                  <c:v>0.25</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5">
                  <c:v>0.109</c:v>
                </c:pt>
                <c:pt idx="16">
                  <c:v>0.113</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17" formatCode="0.0%">
                  <c:v>0.114</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3856508366141731"/>
          <c:y val="0.90222293488742389"/>
          <c:w val="0.3791197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5848</c:v>
                </c:pt>
                <c:pt idx="1">
                  <c:v>5848</c:v>
                </c:pt>
                <c:pt idx="2">
                  <c:v>5905</c:v>
                </c:pt>
                <c:pt idx="3">
                  <c:v>5958</c:v>
                </c:pt>
                <c:pt idx="4">
                  <c:v>5863</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20071</c:v>
                </c:pt>
                <c:pt idx="1">
                  <c:v>19032</c:v>
                </c:pt>
                <c:pt idx="2">
                  <c:v>19119</c:v>
                </c:pt>
                <c:pt idx="3">
                  <c:v>18697</c:v>
                </c:pt>
                <c:pt idx="4">
                  <c:v>18260</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Atlantic</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0.66800000000000004</c:v>
                </c:pt>
                <c:pt idx="1">
                  <c:v>0.16400000000000001</c:v>
                </c:pt>
                <c:pt idx="2">
                  <c:v>1.0999999999999999E-2</c:v>
                </c:pt>
                <c:pt idx="3">
                  <c:v>0.09</c:v>
                </c:pt>
                <c:pt idx="4">
                  <c:v>0</c:v>
                </c:pt>
                <c:pt idx="5">
                  <c:v>0.105</c:v>
                </c:pt>
                <c:pt idx="6">
                  <c:v>0.19400000000000001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19273</c:v>
                </c:pt>
                <c:pt idx="1">
                  <c:v>17975</c:v>
                </c:pt>
                <c:pt idx="2">
                  <c:v>16963</c:v>
                </c:pt>
                <c:pt idx="3">
                  <c:v>14779</c:v>
                </c:pt>
                <c:pt idx="4">
                  <c:v>14557</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Atlantic</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863</c:v>
                </c:pt>
                <c:pt idx="1">
                  <c:v>740</c:v>
                </c:pt>
                <c:pt idx="2">
                  <c:v>720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
                  <c:v>863.48</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"$"#,##0_);[Red]\("$"#,##0\)</c:formatCode>
                <c:ptCount val="22"/>
                <c:pt idx="1">
                  <c:v>720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8">
                  <c:v>26.1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24.6</c:v>
                </c:pt>
                <c:pt idx="1">
                  <c:v>24.3</c:v>
                </c:pt>
                <c:pt idx="2">
                  <c:v>24.4</c:v>
                </c:pt>
                <c:pt idx="3" formatCode="0.0">
                  <c:v>24.8</c:v>
                </c:pt>
                <c:pt idx="4" formatCode="0.0">
                  <c:v>26.1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Estell Manor </c:v>
                </c:pt>
                <c:pt idx="1">
                  <c:v>Folsom </c:v>
                </c:pt>
                <c:pt idx="2">
                  <c:v>Mullica </c:v>
                </c:pt>
                <c:pt idx="3">
                  <c:v>Buena Vista </c:v>
                </c:pt>
                <c:pt idx="4">
                  <c:v>Longport </c:v>
                </c:pt>
                <c:pt idx="5">
                  <c:v>Buena </c:v>
                </c:pt>
                <c:pt idx="6">
                  <c:v>Margate City </c:v>
                </c:pt>
                <c:pt idx="7">
                  <c:v>Corbin City </c:v>
                </c:pt>
                <c:pt idx="8">
                  <c:v>Brigantine </c:v>
                </c:pt>
                <c:pt idx="9">
                  <c:v>Weymouth </c:v>
                </c:pt>
              </c:strCache>
            </c:strRef>
          </c:cat>
          <c:val>
            <c:numRef>
              <c:f>Sheet1!$B$2:$B$11</c:f>
              <c:numCache>
                <c:formatCode>General</c:formatCode>
                <c:ptCount val="10"/>
                <c:pt idx="0">
                  <c:v>32.4</c:v>
                </c:pt>
                <c:pt idx="1">
                  <c:v>32.299999999999997</c:v>
                </c:pt>
                <c:pt idx="2">
                  <c:v>32.1</c:v>
                </c:pt>
                <c:pt idx="3" formatCode="0.0">
                  <c:v>30.7</c:v>
                </c:pt>
                <c:pt idx="4">
                  <c:v>29.8</c:v>
                </c:pt>
                <c:pt idx="5">
                  <c:v>29.2</c:v>
                </c:pt>
                <c:pt idx="6">
                  <c:v>29</c:v>
                </c:pt>
                <c:pt idx="7" formatCode="0.0">
                  <c:v>28.9</c:v>
                </c:pt>
                <c:pt idx="8">
                  <c:v>28.7</c:v>
                </c:pt>
                <c:pt idx="9">
                  <c:v>28.6</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Atlantic Avg. 24.9</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Estell Manor </c:v>
                </c:pt>
                <c:pt idx="1">
                  <c:v>Folsom </c:v>
                </c:pt>
                <c:pt idx="2">
                  <c:v>Mullica </c:v>
                </c:pt>
                <c:pt idx="3">
                  <c:v>Buena Vista </c:v>
                </c:pt>
                <c:pt idx="4">
                  <c:v>Longport </c:v>
                </c:pt>
                <c:pt idx="5">
                  <c:v>Buena </c:v>
                </c:pt>
                <c:pt idx="6">
                  <c:v>Margate City </c:v>
                </c:pt>
                <c:pt idx="7">
                  <c:v>Corbin City </c:v>
                </c:pt>
                <c:pt idx="8">
                  <c:v>Brigantine </c:v>
                </c:pt>
                <c:pt idx="9">
                  <c:v>Weymouth </c:v>
                </c:pt>
              </c:strCache>
            </c:strRef>
          </c:cat>
          <c:val>
            <c:numRef>
              <c:f>Sheet1!$C$2:$C$11</c:f>
              <c:numCache>
                <c:formatCode>General</c:formatCode>
                <c:ptCount val="10"/>
                <c:pt idx="0">
                  <c:v>24.9</c:v>
                </c:pt>
                <c:pt idx="1">
                  <c:v>24.9</c:v>
                </c:pt>
                <c:pt idx="2">
                  <c:v>24.9</c:v>
                </c:pt>
                <c:pt idx="3">
                  <c:v>24.9</c:v>
                </c:pt>
                <c:pt idx="4">
                  <c:v>24.9</c:v>
                </c:pt>
                <c:pt idx="5">
                  <c:v>24.9</c:v>
                </c:pt>
                <c:pt idx="6">
                  <c:v>24.9</c:v>
                </c:pt>
                <c:pt idx="7">
                  <c:v>24.9</c:v>
                </c:pt>
                <c:pt idx="8">
                  <c:v>24.9</c:v>
                </c:pt>
                <c:pt idx="9">
                  <c:v>24.9</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0009399606299207"/>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General</c:formatCode>
                <c:ptCount val="21"/>
                <c:pt idx="0" formatCode="0%">
                  <c:v>0.27</c:v>
                </c:pt>
                <c:pt idx="2" formatCode="0%">
                  <c:v>0.24</c:v>
                </c:pt>
                <c:pt idx="3" formatCode="0%">
                  <c:v>0.23</c:v>
                </c:pt>
                <c:pt idx="4">
                  <c:v>0.23</c:v>
                </c:pt>
                <c:pt idx="5" formatCode="0%">
                  <c:v>0.23</c:v>
                </c:pt>
                <c:pt idx="6" formatCode="0%">
                  <c:v>0.23</c:v>
                </c:pt>
                <c:pt idx="7" formatCode="0%">
                  <c:v>0.22</c:v>
                </c:pt>
                <c:pt idx="8" formatCode="0%">
                  <c:v>0.22</c:v>
                </c:pt>
                <c:pt idx="9" formatCode="0%">
                  <c:v>0.21</c:v>
                </c:pt>
                <c:pt idx="10" formatCode="0%">
                  <c:v>0.21</c:v>
                </c:pt>
                <c:pt idx="11" formatCode="0%">
                  <c:v>0.21</c:v>
                </c:pt>
                <c:pt idx="12" formatCode="0%">
                  <c:v>0.21</c:v>
                </c:pt>
                <c:pt idx="13" formatCode="0%">
                  <c:v>0.21</c:v>
                </c:pt>
                <c:pt idx="14">
                  <c:v>0.19</c:v>
                </c:pt>
                <c:pt idx="15" formatCode="0%">
                  <c:v>0.18</c:v>
                </c:pt>
                <c:pt idx="16" formatCode="0%">
                  <c:v>0.18</c:v>
                </c:pt>
                <c:pt idx="17" formatCode="0%">
                  <c:v>0.18</c:v>
                </c:pt>
                <c:pt idx="18" formatCode="0%">
                  <c:v>0.17</c:v>
                </c:pt>
                <c:pt idx="19" formatCode="0%">
                  <c:v>0.15</c:v>
                </c:pt>
                <c:pt idx="20" formatCode="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 </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
                  <c:v>0.24</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8">
                  <c:v>12778</c:v>
                </c:pt>
                <c:pt idx="10">
                  <c:v>13524</c:v>
                </c:pt>
                <c:pt idx="11">
                  <c:v>13568</c:v>
                </c:pt>
                <c:pt idx="12">
                  <c:v>13607</c:v>
                </c:pt>
                <c:pt idx="13">
                  <c:v>13686</c:v>
                </c:pt>
                <c:pt idx="14">
                  <c:v>13735</c:v>
                </c:pt>
                <c:pt idx="15">
                  <c:v>13789</c:v>
                </c:pt>
                <c:pt idx="16">
                  <c:v>14173</c:v>
                </c:pt>
                <c:pt idx="17">
                  <c:v>14329</c:v>
                </c:pt>
                <c:pt idx="18">
                  <c:v>14559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9" formatCode="&quot;$&quot;#,##0">
                  <c:v>12807</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9" formatCode="0.0%">
                  <c:v>2.9000000000000001E-2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3.5999999999999997E-2</c:v>
                </c:pt>
                <c:pt idx="1">
                  <c:v>3.5000000000000003E-2</c:v>
                </c:pt>
                <c:pt idx="2">
                  <c:v>5.2999999999999999E-2</c:v>
                </c:pt>
                <c:pt idx="3">
                  <c:v>6.4000000000000001E-2</c:v>
                </c:pt>
                <c:pt idx="4">
                  <c:v>2.9000000000000001E-2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0.69799999999999995</c:v>
                </c:pt>
                <c:pt idx="1">
                  <c:v>0.67400000000000004</c:v>
                </c:pt>
                <c:pt idx="2">
                  <c:v>0.67100000000000004</c:v>
                </c:pt>
                <c:pt idx="3">
                  <c:v>0.68500000000000005</c:v>
                </c:pt>
                <c:pt idx="4">
                  <c:v>0.66800000000000004</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0.17</c:v>
                </c:pt>
                <c:pt idx="1">
                  <c:v>0.16900000000000001</c:v>
                </c:pt>
                <c:pt idx="2">
                  <c:v>0.16400000000000001</c:v>
                </c:pt>
                <c:pt idx="3">
                  <c:v>0.16600000000000001</c:v>
                </c:pt>
                <c:pt idx="4">
                  <c:v>0.16400000000000001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8.0000000000000002E-3</c:v>
                </c:pt>
                <c:pt idx="1">
                  <c:v>7.0000000000000001E-3</c:v>
                </c:pt>
                <c:pt idx="2">
                  <c:v>0.01</c:v>
                </c:pt>
                <c:pt idx="3">
                  <c:v>7.0000000000000001E-3</c:v>
                </c:pt>
                <c:pt idx="4">
                  <c:v>1.0999999999999999E-2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9.5000000000000001E-2</c:v>
                </c:pt>
                <c:pt idx="1">
                  <c:v>0.09</c:v>
                </c:pt>
                <c:pt idx="2">
                  <c:v>9.6000000000000002E-2</c:v>
                </c:pt>
                <c:pt idx="3">
                  <c:v>9.6000000000000002E-2</c:v>
                </c:pt>
                <c:pt idx="4">
                  <c:v>0.09</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0.187</c:v>
                </c:pt>
                <c:pt idx="1">
                  <c:v>0.188</c:v>
                </c:pt>
                <c:pt idx="2">
                  <c:v>0.19</c:v>
                </c:pt>
                <c:pt idx="3">
                  <c:v>0.192</c:v>
                </c:pt>
                <c:pt idx="4">
                  <c:v>0.19400000000000001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Egg Harbor City </c:v>
                </c:pt>
                <c:pt idx="1">
                  <c:v>Buena </c:v>
                </c:pt>
                <c:pt idx="2">
                  <c:v>Absecon </c:v>
                </c:pt>
                <c:pt idx="3">
                  <c:v>Longport </c:v>
                </c:pt>
                <c:pt idx="4">
                  <c:v>Atlantic City</c:v>
                </c:pt>
                <c:pt idx="5">
                  <c:v>Buena Vista </c:v>
                </c:pt>
                <c:pt idx="6">
                  <c:v>Hamilton township</c:v>
                </c:pt>
                <c:pt idx="7">
                  <c:v>Corbin City </c:v>
                </c:pt>
                <c:pt idx="8">
                  <c:v>Margate City</c:v>
                </c:pt>
                <c:pt idx="9">
                  <c:v>Pleasantville </c:v>
                </c:pt>
              </c:strCache>
            </c:strRef>
          </c:cat>
          <c:val>
            <c:numRef>
              <c:f>Sheet1!$B$2:$B$11</c:f>
              <c:numCache>
                <c:formatCode>0.0%</c:formatCode>
                <c:ptCount val="10"/>
                <c:pt idx="0">
                  <c:v>0.16</c:v>
                </c:pt>
                <c:pt idx="1">
                  <c:v>0.11799999999999999</c:v>
                </c:pt>
                <c:pt idx="2">
                  <c:v>9.0999999999999998E-2</c:v>
                </c:pt>
                <c:pt idx="3">
                  <c:v>5.3999999999999999E-2</c:v>
                </c:pt>
                <c:pt idx="4">
                  <c:v>5.1999999999999998E-2</c:v>
                </c:pt>
                <c:pt idx="5">
                  <c:v>5.1999999999999998E-2</c:v>
                </c:pt>
                <c:pt idx="6">
                  <c:v>0.04</c:v>
                </c:pt>
                <c:pt idx="7">
                  <c:v>3.9E-2</c:v>
                </c:pt>
                <c:pt idx="8">
                  <c:v>3.7999999999999999E-2</c:v>
                </c:pt>
                <c:pt idx="9">
                  <c:v>3.5999999999999997E-2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Atlantic Avg. 3.9%</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Egg Harbor City </c:v>
                </c:pt>
                <c:pt idx="1">
                  <c:v>Buena </c:v>
                </c:pt>
                <c:pt idx="2">
                  <c:v>Absecon </c:v>
                </c:pt>
                <c:pt idx="3">
                  <c:v>Longport </c:v>
                </c:pt>
                <c:pt idx="4">
                  <c:v>Atlantic City</c:v>
                </c:pt>
                <c:pt idx="5">
                  <c:v>Buena Vista </c:v>
                </c:pt>
                <c:pt idx="6">
                  <c:v>Hamilton township</c:v>
                </c:pt>
                <c:pt idx="7">
                  <c:v>Corbin City </c:v>
                </c:pt>
                <c:pt idx="8">
                  <c:v>Margate City</c:v>
                </c:pt>
                <c:pt idx="9">
                  <c:v>Pleasantville </c:v>
                </c:pt>
              </c:strCache>
            </c:strRef>
          </c:cat>
          <c:val>
            <c:numRef>
              <c:f>Sheet1!$C$2:$C$11</c:f>
              <c:numCache>
                <c:formatCode>0.00%</c:formatCode>
                <c:ptCount val="10"/>
                <c:pt idx="0">
                  <c:v>3.9E-2</c:v>
                </c:pt>
                <c:pt idx="1">
                  <c:v>3.9E-2</c:v>
                </c:pt>
                <c:pt idx="2">
                  <c:v>3.9E-2</c:v>
                </c:pt>
                <c:pt idx="3">
                  <c:v>3.9E-2</c:v>
                </c:pt>
                <c:pt idx="4">
                  <c:v>3.9E-2</c:v>
                </c:pt>
                <c:pt idx="5">
                  <c:v>3.9E-2</c:v>
                </c:pt>
                <c:pt idx="6">
                  <c:v>3.9E-2</c:v>
                </c:pt>
                <c:pt idx="7">
                  <c:v>3.9E-2</c:v>
                </c:pt>
                <c:pt idx="8">
                  <c:v>3.9E-2</c:v>
                </c:pt>
                <c:pt idx="9">
                  <c:v>3.9E-2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9.898781988188976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0">
                  <c:v>24093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0">
                  <c:v>5362</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7" formatCode="0%">
                  <c:v>0.94099999999999995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8665294254120075"/>
          <c:y val="0.25595775689303563"/>
          <c:w val="0.11334705745879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0.90100000000000002</c:v>
                </c:pt>
                <c:pt idx="1">
                  <c:v>0.94499999999999995</c:v>
                </c:pt>
                <c:pt idx="2">
                  <c:v>0.94599999999999995</c:v>
                </c:pt>
                <c:pt idx="3">
                  <c:v>0.94299999999999995</c:v>
                </c:pt>
                <c:pt idx="4">
                  <c:v>0.92300000000000004</c:v>
                </c:pt>
                <c:pt idx="5">
                  <c:v>0.94099999999999995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8">
                  <c:v>189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 reported 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202</c:v>
                </c:pt>
                <c:pt idx="1">
                  <c:v>198</c:v>
                </c:pt>
                <c:pt idx="2">
                  <c:v>189</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Atlantic</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909</c:v>
                </c:pt>
                <c:pt idx="1">
                  <c:v>899</c:v>
                </c:pt>
                <c:pt idx="2">
                  <c:v>878</c:v>
                </c:pt>
                <c:pt idx="3">
                  <c:v>972</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875</c:v>
                </c:pt>
                <c:pt idx="1">
                  <c:v>898.25</c:v>
                </c:pt>
                <c:pt idx="2">
                  <c:v>914</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Atlantic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5"/>
              <c:layout>
                <c:manualLayout>
                  <c:x val="-4.6458389899538419E-2"/>
                  <c:y val="-4.739401170842504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BBB-457F-9796-229EB6D16332}"/>
                </c:ext>
              </c:extLst>
            </c:dLbl>
            <c:dLbl>
              <c:idx val="9"/>
              <c:layout>
                <c:manualLayout>
                  <c:x val="-1.2895171508733823E-2"/>
                  <c:y val="-1.074076257723878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BBB-457F-9796-229EB6D16332}"/>
                </c:ext>
              </c:extLst>
            </c:dLbl>
            <c:dLbl>
              <c:idx val="10"/>
              <c:layout>
                <c:manualLayout>
                  <c:x val="-1.2895171508733823E-2"/>
                  <c:y val="-3.430356559014410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BBB-457F-9796-229EB6D16332}"/>
                </c:ext>
              </c:extLst>
            </c:dLbl>
            <c:dLbl>
              <c:idx val="11"/>
              <c:layout>
                <c:manualLayout>
                  <c:x val="-1.8642297945515432E-2"/>
                  <c:y val="-3.168547636648796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BBB-457F-9796-229EB6D1633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4.8000000000000001E-2</c:v>
                </c:pt>
                <c:pt idx="1">
                  <c:v>0.05</c:v>
                </c:pt>
                <c:pt idx="2">
                  <c:v>5.5E-2</c:v>
                </c:pt>
                <c:pt idx="3">
                  <c:v>6.8000000000000005E-2</c:v>
                </c:pt>
                <c:pt idx="4">
                  <c:v>6.4000000000000001E-2</c:v>
                </c:pt>
                <c:pt idx="5">
                  <c:v>5.7000000000000002E-2</c:v>
                </c:pt>
                <c:pt idx="6">
                  <c:v>0.33800000000000002</c:v>
                </c:pt>
                <c:pt idx="7">
                  <c:v>0.32500000000000001</c:v>
                </c:pt>
                <c:pt idx="8">
                  <c:v>0.34399999999999997</c:v>
                </c:pt>
                <c:pt idx="9">
                  <c:v>0.245</c:v>
                </c:pt>
                <c:pt idx="10">
                  <c:v>0.17899999999999999</c:v>
                </c:pt>
                <c:pt idx="11" formatCode="0.00%">
                  <c:v>0.10100000000000001</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6"/>
              <c:layout>
                <c:manualLayout>
                  <c:x val="-1.3767988053217486E-2"/>
                  <c:y val="5.638065450581392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BBB-457F-9796-229EB6D1633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3">
                  <c:v>4.4999999999999998E-2</c:v>
                </c:pt>
                <c:pt idx="4">
                  <c:v>4.5499999999999999E-2</c:v>
                </c:pt>
                <c:pt idx="5">
                  <c:v>4.8000000000000001E-2</c:v>
                </c:pt>
                <c:pt idx="6">
                  <c:v>4.8000000000000001E-2</c:v>
                </c:pt>
                <c:pt idx="7">
                  <c:v>4.8000000000000001E-2</c:v>
                </c:pt>
                <c:pt idx="8">
                  <c:v>0.05</c:v>
                </c:pt>
                <c:pt idx="9">
                  <c:v>5.1499999999999997E-2</c:v>
                </c:pt>
                <c:pt idx="10">
                  <c:v>5.1499999999999997E-2</c:v>
                </c:pt>
                <c:pt idx="11">
                  <c:v>5.2999999999999999E-2</c:v>
                </c:pt>
                <c:pt idx="12">
                  <c:v>5.6500000000000002E-2</c:v>
                </c:pt>
                <c:pt idx="13">
                  <c:v>5.6500000000000002E-2</c:v>
                </c:pt>
                <c:pt idx="14">
                  <c:v>5.7000000000000002E-2</c:v>
                </c:pt>
                <c:pt idx="15">
                  <c:v>6.2E-2</c:v>
                </c:pt>
                <c:pt idx="16">
                  <c:v>6.8500000000000005E-2</c:v>
                </c:pt>
                <c:pt idx="17">
                  <c:v>7.0000000000000007E-2</c:v>
                </c:pt>
                <c:pt idx="18">
                  <c:v>7.0499999999999993E-2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9" formatCode="0.0">
                  <c:v>8.4500000000000006E-2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6910836924767454"/>
          <c:y val="0.90985015318343054"/>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 </c:v>
                </c:pt>
                <c:pt idx="1">
                  <c:v>Buena Vista township</c:v>
                </c:pt>
                <c:pt idx="2">
                  <c:v>Atlantic City</c:v>
                </c:pt>
              </c:strCache>
            </c:strRef>
          </c:cat>
          <c:val>
            <c:numRef>
              <c:f>Sheet1!$B$2:$B$4</c:f>
              <c:numCache>
                <c:formatCode>0%</c:formatCode>
                <c:ptCount val="3"/>
                <c:pt idx="0">
                  <c:v>0.99299999999999999</c:v>
                </c:pt>
                <c:pt idx="1">
                  <c:v>0.84899999999999998</c:v>
                </c:pt>
                <c:pt idx="2">
                  <c:v>0.315</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 </c:v>
                </c:pt>
                <c:pt idx="1">
                  <c:v>Buena Vista township</c:v>
                </c:pt>
                <c:pt idx="2">
                  <c:v>Atlantic City</c:v>
                </c:pt>
              </c:strCache>
            </c:strRef>
          </c:cat>
          <c:val>
            <c:numRef>
              <c:f>Sheet1!$C$2:$C$4</c:f>
              <c:numCache>
                <c:formatCode>0%</c:formatCode>
                <c:ptCount val="3"/>
                <c:pt idx="0">
                  <c:v>7.0000000000000001E-3</c:v>
                </c:pt>
                <c:pt idx="1">
                  <c:v>0.10299999999999999</c:v>
                </c:pt>
                <c:pt idx="2">
                  <c:v>0.375</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 </c:v>
                </c:pt>
                <c:pt idx="1">
                  <c:v>Buena Vista township</c:v>
                </c:pt>
                <c:pt idx="2">
                  <c:v>Atlantic City</c:v>
                </c:pt>
              </c:strCache>
            </c:strRef>
          </c:cat>
          <c:val>
            <c:numRef>
              <c:f>Sheet1!$D$2:$D$4</c:f>
              <c:numCache>
                <c:formatCode>0%</c:formatCode>
                <c:ptCount val="3"/>
                <c:pt idx="0">
                  <c:v>1.4999999999999999E-2</c:v>
                </c:pt>
                <c:pt idx="1">
                  <c:v>1.9E-2</c:v>
                </c:pt>
                <c:pt idx="2">
                  <c:v>0.18</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 </c:v>
                </c:pt>
                <c:pt idx="1">
                  <c:v>Buena Vista township</c:v>
                </c:pt>
                <c:pt idx="2">
                  <c:v>Atlantic City</c:v>
                </c:pt>
              </c:strCache>
            </c:strRef>
          </c:cat>
          <c:val>
            <c:numRef>
              <c:f>Sheet1!$E$2:$E$4</c:f>
              <c:numCache>
                <c:formatCode>0%</c:formatCode>
                <c:ptCount val="3"/>
                <c:pt idx="0">
                  <c:v>8.9999999999999993E-3</c:v>
                </c:pt>
                <c:pt idx="1">
                  <c:v>0.13300000000000001</c:v>
                </c:pt>
                <c:pt idx="2">
                  <c:v>0.311</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
                  <c:v>50804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4"/>
              <c:layout>
                <c:manualLayout>
                  <c:x val="-4.2577558207210929E-3"/>
                  <c:y val="4.533286548864277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2C2-42AA-B92B-F10E7D4A65F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Demi" panose="020B07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
                  <c:v>42462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Atlantic</c:v>
                </c:pt>
                <c:pt idx="1">
                  <c:v>New Jersey</c:v>
                </c:pt>
                <c:pt idx="2">
                  <c:v>United States</c:v>
                </c:pt>
              </c:strCache>
            </c:strRef>
          </c:cat>
          <c:val>
            <c:numRef>
              <c:f>Sheet1!$B$2:$B$4</c:f>
              <c:numCache>
                <c:formatCode>_("$"* #,##0_);_("$"* \(#,##0\);_("$"* "-"??_);_(@_)</c:formatCode>
                <c:ptCount val="3"/>
                <c:pt idx="0">
                  <c:v>50804</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Atlantic</c:v>
                </c:pt>
                <c:pt idx="1">
                  <c:v>New Jersey</c:v>
                </c:pt>
                <c:pt idx="2">
                  <c:v>United States</c:v>
                </c:pt>
              </c:strCache>
            </c:strRef>
          </c:cat>
          <c:val>
            <c:numRef>
              <c:f>Sheet1!$C$2:$C$4</c:f>
              <c:numCache>
                <c:formatCode>_("$"* #,##0_);_("$"* \(#,##0\);_("$"* "-"??_);_(@_)</c:formatCode>
                <c:ptCount val="3"/>
                <c:pt idx="0">
                  <c:v>42462</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50015</c:v>
                </c:pt>
                <c:pt idx="1">
                  <c:v>50237</c:v>
                </c:pt>
                <c:pt idx="2">
                  <c:v>47007</c:v>
                </c:pt>
                <c:pt idx="3">
                  <c:v>51855</c:v>
                </c:pt>
                <c:pt idx="4">
                  <c:v>50804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39665</c:v>
                </c:pt>
                <c:pt idx="1">
                  <c:v>42172</c:v>
                </c:pt>
                <c:pt idx="2">
                  <c:v>44975</c:v>
                </c:pt>
                <c:pt idx="3">
                  <c:v>42871</c:v>
                </c:pt>
                <c:pt idx="4">
                  <c:v>42462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Longport </c:v>
                </c:pt>
                <c:pt idx="1">
                  <c:v>Brigantine </c:v>
                </c:pt>
                <c:pt idx="2">
                  <c:v>Atlantic City </c:v>
                </c:pt>
              </c:strCache>
            </c:strRef>
          </c:cat>
          <c:val>
            <c:numRef>
              <c:f>Sheet1!$B$2:$B$4</c:f>
              <c:numCache>
                <c:formatCode>_("$"* #,##0_);_("$"* \(#,##0\);_("$"* "-"??_);_(@_)</c:formatCode>
                <c:ptCount val="3"/>
                <c:pt idx="0">
                  <c:v>181250</c:v>
                </c:pt>
                <c:pt idx="1">
                  <c:v>56458</c:v>
                </c:pt>
                <c:pt idx="2">
                  <c:v>31786</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Longport </c:v>
                </c:pt>
                <c:pt idx="1">
                  <c:v>Brigantine </c:v>
                </c:pt>
                <c:pt idx="2">
                  <c:v>Atlantic City </c:v>
                </c:pt>
              </c:strCache>
            </c:strRef>
          </c:cat>
          <c:val>
            <c:numRef>
              <c:f>Sheet1!$C$2:$C$4</c:f>
              <c:numCache>
                <c:formatCode>_("$"* #,##0_);_("$"* \(#,##0\);_("$"* "-"??_);_(@_)</c:formatCode>
                <c:ptCount val="3"/>
                <c:pt idx="0">
                  <c:v>93750</c:v>
                </c:pt>
                <c:pt idx="1">
                  <c:v>50863</c:v>
                </c:pt>
                <c:pt idx="2">
                  <c:v>30977</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12">
                  <c:v>672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9">
                  <c:v>830</c:v>
                </c:pt>
                <c:pt idx="10">
                  <c:v>663</c:v>
                </c:pt>
                <c:pt idx="11">
                  <c:v>161</c:v>
                </c:pt>
                <c:pt idx="13">
                  <c:v>1578</c:v>
                </c:pt>
                <c:pt idx="14">
                  <c:v>181</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13</c:v>
                </c:pt>
                <c:pt idx="1">
                  <c:v>49</c:v>
                </c:pt>
                <c:pt idx="2">
                  <c:v>272</c:v>
                </c:pt>
                <c:pt idx="3">
                  <c:v>338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2.7965477310174309E-2"/>
                  <c:y val="1.1986005245262327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857</c:v>
                </c:pt>
                <c:pt idx="1">
                  <c:v>5174</c:v>
                </c:pt>
                <c:pt idx="2">
                  <c:v>283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12</c:v>
                </c:pt>
                <c:pt idx="15">
                  <c:v>15</c:v>
                </c:pt>
                <c:pt idx="16">
                  <c:v>15</c:v>
                </c:pt>
                <c:pt idx="17">
                  <c:v>16</c:v>
                </c:pt>
                <c:pt idx="18">
                  <c:v>17</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4">
                  <c:v>12</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0271456692913384"/>
          <c:y val="0.88651915103214596"/>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Atlantic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20</c:v>
                </c:pt>
                <c:pt idx="1">
                  <c:v>17</c:v>
                </c:pt>
                <c:pt idx="2">
                  <c:v>16</c:v>
                </c:pt>
                <c:pt idx="3">
                  <c:v>12</c:v>
                </c:pt>
                <c:pt idx="4">
                  <c:v>12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7">
                  <c:v>10</c:v>
                </c:pt>
                <c:pt idx="8">
                  <c:v>11</c:v>
                </c:pt>
                <c:pt idx="9">
                  <c:v>12</c:v>
                </c:pt>
                <c:pt idx="10">
                  <c:v>13</c:v>
                </c:pt>
                <c:pt idx="11">
                  <c:v>15</c:v>
                </c:pt>
                <c:pt idx="12">
                  <c:v>16</c:v>
                </c:pt>
                <c:pt idx="13">
                  <c:v>16</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14">
                  <c:v>18</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0.16400000000000001</c:v>
                </c:pt>
                <c:pt idx="1">
                  <c:v>0.17599999999999999</c:v>
                </c:pt>
                <c:pt idx="2">
                  <c:v>0.16700000000000001</c:v>
                </c:pt>
                <c:pt idx="3">
                  <c:v>0.16800000000000001</c:v>
                </c:pt>
                <c:pt idx="4">
                  <c:v>0.16300000000000001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Atlantic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15</c:v>
                </c:pt>
                <c:pt idx="1">
                  <c:v>20</c:v>
                </c:pt>
                <c:pt idx="2">
                  <c:v>15</c:v>
                </c:pt>
                <c:pt idx="3">
                  <c:v>10</c:v>
                </c:pt>
                <c:pt idx="4">
                  <c:v>17</c:v>
                </c:pt>
                <c:pt idx="5">
                  <c:v>12</c:v>
                </c:pt>
                <c:pt idx="6">
                  <c:v>7</c:v>
                </c:pt>
                <c:pt idx="7">
                  <c:v>8</c:v>
                </c:pt>
                <c:pt idx="8">
                  <c:v>22</c:v>
                </c:pt>
                <c:pt idx="9">
                  <c:v>18</c:v>
                </c:pt>
                <c:pt idx="10">
                  <c:v>13</c:v>
                </c:pt>
                <c:pt idx="11">
                  <c:v>18</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3">
                  <c:v>3187</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4671</c:v>
                </c:pt>
                <c:pt idx="1">
                  <c:v>4563</c:v>
                </c:pt>
                <c:pt idx="2">
                  <c:v>3866</c:v>
                </c:pt>
                <c:pt idx="3">
                  <c:v>3826</c:v>
                </c:pt>
                <c:pt idx="4">
                  <c:v>3187</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Galloway Twp.</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573</c:v>
                </c:pt>
                <c:pt idx="1">
                  <c:v>568</c:v>
                </c:pt>
                <c:pt idx="2">
                  <c:v>580</c:v>
                </c:pt>
                <c:pt idx="3">
                  <c:v>641</c:v>
                </c:pt>
                <c:pt idx="4">
                  <c:v>605</c:v>
                </c:pt>
                <c:pt idx="5">
                  <c:v>651</c:v>
                </c:pt>
                <c:pt idx="6">
                  <c:v>754</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Hamilton Twp.</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869</c:v>
                </c:pt>
                <c:pt idx="1">
                  <c:v>817</c:v>
                </c:pt>
                <c:pt idx="2">
                  <c:v>680</c:v>
                </c:pt>
                <c:pt idx="3">
                  <c:v>665</c:v>
                </c:pt>
                <c:pt idx="4">
                  <c:v>670</c:v>
                </c:pt>
                <c:pt idx="5">
                  <c:v>680</c:v>
                </c:pt>
                <c:pt idx="6">
                  <c:v>695</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Atlantic City</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1195</c:v>
                </c:pt>
                <c:pt idx="1">
                  <c:v>831</c:v>
                </c:pt>
                <c:pt idx="2">
                  <c:v>878</c:v>
                </c:pt>
                <c:pt idx="3">
                  <c:v>776</c:v>
                </c:pt>
                <c:pt idx="4">
                  <c:v>1012</c:v>
                </c:pt>
                <c:pt idx="5">
                  <c:v>834</c:v>
                </c:pt>
                <c:pt idx="6">
                  <c:v>686</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Egg Harbor Twp.</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811</c:v>
                </c:pt>
                <c:pt idx="1">
                  <c:v>784</c:v>
                </c:pt>
                <c:pt idx="2">
                  <c:v>806</c:v>
                </c:pt>
                <c:pt idx="3">
                  <c:v>653</c:v>
                </c:pt>
                <c:pt idx="4">
                  <c:v>700</c:v>
                </c:pt>
                <c:pt idx="5">
                  <c:v>664</c:v>
                </c:pt>
                <c:pt idx="6">
                  <c:v>618</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Ventnor City</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316</c:v>
                </c:pt>
                <c:pt idx="1">
                  <c:v>382</c:v>
                </c:pt>
                <c:pt idx="2">
                  <c:v>291</c:v>
                </c:pt>
                <c:pt idx="3">
                  <c:v>308</c:v>
                </c:pt>
                <c:pt idx="4">
                  <c:v>347</c:v>
                </c:pt>
                <c:pt idx="5">
                  <c:v>311</c:v>
                </c:pt>
                <c:pt idx="6">
                  <c:v>275</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Brigantine City</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293</c:v>
                </c:pt>
                <c:pt idx="1">
                  <c:v>347</c:v>
                </c:pt>
                <c:pt idx="2">
                  <c:v>285</c:v>
                </c:pt>
                <c:pt idx="3">
                  <c:v>310</c:v>
                </c:pt>
                <c:pt idx="4">
                  <c:v>300</c:v>
                </c:pt>
                <c:pt idx="5">
                  <c:v>290</c:v>
                </c:pt>
                <c:pt idx="6">
                  <c:v>246</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Hammonton Town</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247</c:v>
                </c:pt>
                <c:pt idx="1">
                  <c:v>198</c:v>
                </c:pt>
                <c:pt idx="2">
                  <c:v>188</c:v>
                </c:pt>
                <c:pt idx="3">
                  <c:v>185</c:v>
                </c:pt>
                <c:pt idx="4">
                  <c:v>189</c:v>
                </c:pt>
                <c:pt idx="5">
                  <c:v>191</c:v>
                </c:pt>
                <c:pt idx="6">
                  <c:v>224</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Pleasantville City</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369</c:v>
                </c:pt>
                <c:pt idx="1">
                  <c:v>327</c:v>
                </c:pt>
                <c:pt idx="2">
                  <c:v>129</c:v>
                </c:pt>
                <c:pt idx="3">
                  <c:v>251</c:v>
                </c:pt>
                <c:pt idx="4">
                  <c:v>221</c:v>
                </c:pt>
                <c:pt idx="5">
                  <c:v>216</c:v>
                </c:pt>
                <c:pt idx="6">
                  <c:v>217</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Absecon City</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169</c:v>
                </c:pt>
                <c:pt idx="1">
                  <c:v>165</c:v>
                </c:pt>
                <c:pt idx="2">
                  <c:v>172</c:v>
                </c:pt>
                <c:pt idx="3">
                  <c:v>138</c:v>
                </c:pt>
                <c:pt idx="4">
                  <c:v>169</c:v>
                </c:pt>
                <c:pt idx="5">
                  <c:v>139</c:v>
                </c:pt>
                <c:pt idx="6">
                  <c:v>182</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Buena Boro</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122</c:v>
                </c:pt>
                <c:pt idx="1">
                  <c:v>190</c:v>
                </c:pt>
                <c:pt idx="2">
                  <c:v>130</c:v>
                </c:pt>
                <c:pt idx="3">
                  <c:v>157</c:v>
                </c:pt>
                <c:pt idx="4">
                  <c:v>132</c:v>
                </c:pt>
                <c:pt idx="5">
                  <c:v>172</c:v>
                </c:pt>
                <c:pt idx="6">
                  <c:v>146</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6.0708759135270955E-2"/>
                  <c:y val="-5.829225183060620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3.8915871240558307E-2"/>
                  <c:y val="9.559929300219414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4.3585775789425303E-2"/>
                  <c:y val="0.1585549249792488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7.4718472781872006E-2"/>
                  <c:y val="0.1305746441005578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6.8491933383382678E-2"/>
                  <c:y val="0.1305746441005578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rgbClr val="C00000"/>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0.202872326458853"/>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6.7261118924506133E-2"/>
                  <c:y val="0.1546874904842833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0.26589557330561125"/>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0.19142463166019766"/>
                  <c:y val="-6.79687458188517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5.6296284560779258E-2"/>
                  <c:y val="-0.110156243223656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4.9080520734399849E-2"/>
                  <c:y val="8.203124495378660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4.2993100978639863E-2"/>
                  <c:y val="-5.624999653973938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1.4637835452580126E-2"/>
                  <c:y val="0.100781243800366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2.4258582072469604E-2"/>
                  <c:y val="-0.147656240916815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0.1448142128949714"/>
                  <c:y val="-0.1148437429353012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0.12092118354742476"/>
                  <c:y val="-0.1054687435120113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8.7158347119222032E-2"/>
                  <c:y val="-6.562499596302930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6.1472618318571627E-2"/>
                  <c:y val="-9.84374939445439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0.11539723687338946"/>
                  <c:y val="3.515624783733711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5.4739714927120799E-2"/>
                  <c:y val="-6.79687458188517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6.0657521946268875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0.1094794298542414"/>
                  <c:y val="-5.15624968280944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0.192328728122316"/>
                  <c:y val="-2.5781248414047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2</c:v>
                </c:pt>
                <c:pt idx="1">
                  <c:v>4</c:v>
                </c:pt>
                <c:pt idx="2" formatCode="General">
                  <c:v>1</c:v>
                </c:pt>
                <c:pt idx="3" formatCode="General">
                  <c:v>2</c:v>
                </c:pt>
                <c:pt idx="4" formatCode="General">
                  <c:v>1</c:v>
                </c:pt>
                <c:pt idx="5" formatCode="General">
                  <c:v>12</c:v>
                </c:pt>
                <c:pt idx="6" formatCode="General">
                  <c:v>129</c:v>
                </c:pt>
                <c:pt idx="7" formatCode="General">
                  <c:v>7</c:v>
                </c:pt>
                <c:pt idx="8" formatCode="General">
                  <c:v>0</c:v>
                </c:pt>
                <c:pt idx="9">
                  <c:v>73</c:v>
                </c:pt>
                <c:pt idx="10" formatCode="General">
                  <c:v>2</c:v>
                </c:pt>
                <c:pt idx="11" formatCode="General">
                  <c:v>10</c:v>
                </c:pt>
                <c:pt idx="12">
                  <c:v>4</c:v>
                </c:pt>
                <c:pt idx="13" formatCode="General">
                  <c:v>913</c:v>
                </c:pt>
                <c:pt idx="14" formatCode="General">
                  <c:v>19</c:v>
                </c:pt>
                <c:pt idx="15" formatCode="General">
                  <c:v>0</c:v>
                </c:pt>
                <c:pt idx="16" formatCode="General">
                  <c:v>95</c:v>
                </c:pt>
                <c:pt idx="17" formatCode="General">
                  <c:v>2059</c:v>
                </c:pt>
                <c:pt idx="18" formatCode="General">
                  <c:v>10</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85</c:v>
                </c:pt>
                <c:pt idx="1">
                  <c:v>171</c:v>
                </c:pt>
                <c:pt idx="2">
                  <c:v>169</c:v>
                </c:pt>
                <c:pt idx="3">
                  <c:v>190</c:v>
                </c:pt>
                <c:pt idx="4">
                  <c:v>180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0.38709677419354799</c:v>
                </c:pt>
                <c:pt idx="1">
                  <c:v>0.25531914893617003</c:v>
                </c:pt>
                <c:pt idx="2">
                  <c:v>0.17142857142857101</c:v>
                </c:pt>
                <c:pt idx="3">
                  <c:v>9.7435897435897395E-2</c:v>
                </c:pt>
                <c:pt idx="4">
                  <c:v>3.3434650455927001E-2</c:v>
                </c:pt>
                <c:pt idx="5">
                  <c:v>3.1847133757961797E-2</c:v>
                </c:pt>
                <c:pt idx="6">
                  <c:v>1.8633540372670801E-2</c:v>
                </c:pt>
                <c:pt idx="7">
                  <c:v>-1.43540669856459E-2</c:v>
                </c:pt>
                <c:pt idx="8">
                  <c:v>-0.02</c:v>
                </c:pt>
                <c:pt idx="9">
                  <c:v>-2.7173913043478298E-2</c:v>
                </c:pt>
                <c:pt idx="10">
                  <c:v>-4.8275862068965503E-2</c:v>
                </c:pt>
                <c:pt idx="12">
                  <c:v>-5.99078341013825E-2</c:v>
                </c:pt>
                <c:pt idx="13">
                  <c:v>-8.5106382978723402E-2</c:v>
                </c:pt>
                <c:pt idx="14">
                  <c:v>-9.6153846153846201E-2</c:v>
                </c:pt>
                <c:pt idx="15">
                  <c:v>-0.12755102040816299</c:v>
                </c:pt>
                <c:pt idx="16">
                  <c:v>-0.15384615384615399</c:v>
                </c:pt>
                <c:pt idx="17">
                  <c:v>-0.19469026548672599</c:v>
                </c:pt>
                <c:pt idx="18">
                  <c:v>-0.21768707482993199</c:v>
                </c:pt>
                <c:pt idx="19">
                  <c:v>-0.33333333333333298</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11">
                  <c:v>-5.2631578947368397E-2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838361920974947"/>
          <c:y val="0.87745762269663585"/>
          <c:w val="0.2132072811182760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0">
                  <c:v>-0.113578680203046</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1">
                  <c:v>0.16300000000000001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4031890130912266"/>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7.7771449917023408E-2"/>
                  <c:y val="-2.96703322376336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3D0-44E0-B914-9BAC74786038}"/>
                </c:ext>
              </c:extLst>
            </c:dLbl>
            <c:dLbl>
              <c:idx val="2"/>
              <c:layout>
                <c:manualLayout>
                  <c:x val="0"/>
                  <c:y val="-2.96703322376336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3D0-44E0-B914-9BAC7478603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3098</c:v>
                </c:pt>
                <c:pt idx="1">
                  <c:v>3182</c:v>
                </c:pt>
                <c:pt idx="2">
                  <c:v>1566</c:v>
                </c:pt>
                <c:pt idx="3" formatCode="#,##0">
                  <c:v>1576</c:v>
                </c:pt>
                <c:pt idx="4" formatCode="#,##0">
                  <c:v>1397</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Atlantic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0.24</c:v>
                </c:pt>
                <c:pt idx="1">
                  <c:v>0.54</c:v>
                </c:pt>
                <c:pt idx="2">
                  <c:v>0.06</c:v>
                </c:pt>
                <c:pt idx="3">
                  <c:v>0.04</c:v>
                </c:pt>
                <c:pt idx="4">
                  <c:v>7.0000000000000007E-2</c:v>
                </c:pt>
                <c:pt idx="5">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0</c:v>
                </c:pt>
                <c:pt idx="3">
                  <c:v>1</c:v>
                </c:pt>
                <c:pt idx="4">
                  <c:v>1</c:v>
                </c:pt>
                <c:pt idx="5">
                  <c:v>1</c:v>
                </c:pt>
                <c:pt idx="6">
                  <c:v>1</c:v>
                </c:pt>
                <c:pt idx="7">
                  <c:v>1</c:v>
                </c:pt>
                <c:pt idx="8">
                  <c:v>1</c:v>
                </c:pt>
                <c:pt idx="9">
                  <c:v>4</c:v>
                </c:pt>
                <c:pt idx="10">
                  <c:v>2</c:v>
                </c:pt>
                <c:pt idx="11">
                  <c:v>1</c:v>
                </c:pt>
                <c:pt idx="12">
                  <c:v>1</c:v>
                </c:pt>
                <c:pt idx="13">
                  <c:v>2</c:v>
                </c:pt>
                <c:pt idx="14">
                  <c:v>1</c:v>
                </c:pt>
                <c:pt idx="15">
                  <c:v>1</c:v>
                </c:pt>
                <c:pt idx="16">
                  <c:v>0</c:v>
                </c:pt>
                <c:pt idx="17">
                  <c:v>1</c:v>
                </c:pt>
                <c:pt idx="18">
                  <c:v>3</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2">
                  <c:v>0.13800000000000001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0.13900000000000001</c:v>
                </c:pt>
                <c:pt idx="1">
                  <c:v>0.10299999999999999</c:v>
                </c:pt>
                <c:pt idx="2">
                  <c:v>0.14199999999999999</c:v>
                </c:pt>
                <c:pt idx="3">
                  <c:v>7.5999999999999998E-2</c:v>
                </c:pt>
                <c:pt idx="4">
                  <c:v>0.13800000000000001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0.19400000000000001</c:v>
                </c:pt>
                <c:pt idx="2" formatCode="0.0%">
                  <c:v>8.1000000000000003E-2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0.108</c:v>
                </c:pt>
                <c:pt idx="1">
                  <c:v>0.17199999999999999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5">
                  <c:v>0.187</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0.156</c:v>
                </c:pt>
                <c:pt idx="1">
                  <c:v>0.155</c:v>
                </c:pt>
                <c:pt idx="2">
                  <c:v>0.14499999999999999</c:v>
                </c:pt>
                <c:pt idx="3">
                  <c:v>0.154</c:v>
                </c:pt>
                <c:pt idx="4">
                  <c:v>0.187</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0.23300000000000001</c:v>
                </c:pt>
                <c:pt idx="2" formatCode="0.0%">
                  <c:v>0.113</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 </c:v>
                </c:pt>
                <c:pt idx="1">
                  <c:v>Pleasantville city</c:v>
                </c:pt>
                <c:pt idx="2">
                  <c:v>Ventnor City </c:v>
                </c:pt>
                <c:pt idx="3">
                  <c:v>Egg Harbor township</c:v>
                </c:pt>
                <c:pt idx="4">
                  <c:v>Egg Harbor City </c:v>
                </c:pt>
                <c:pt idx="5">
                  <c:v>Northfield city</c:v>
                </c:pt>
                <c:pt idx="6">
                  <c:v>Hamilton township</c:v>
                </c:pt>
                <c:pt idx="7">
                  <c:v>Galloway township</c:v>
                </c:pt>
                <c:pt idx="8">
                  <c:v>Absecon city</c:v>
                </c:pt>
                <c:pt idx="9">
                  <c:v>Hammonton town</c:v>
                </c:pt>
              </c:strCache>
            </c:strRef>
          </c:cat>
          <c:val>
            <c:numRef>
              <c:f>Sheet1!$B$2:$B$11</c:f>
              <c:numCache>
                <c:formatCode>0.00%</c:formatCode>
                <c:ptCount val="10"/>
                <c:pt idx="0">
                  <c:v>0.316</c:v>
                </c:pt>
                <c:pt idx="1">
                  <c:v>0.29199999999999998</c:v>
                </c:pt>
                <c:pt idx="2">
                  <c:v>0.2</c:v>
                </c:pt>
                <c:pt idx="3">
                  <c:v>0.16500000000000001</c:v>
                </c:pt>
                <c:pt idx="4">
                  <c:v>0.156</c:v>
                </c:pt>
                <c:pt idx="5">
                  <c:v>0.14299999999999999</c:v>
                </c:pt>
                <c:pt idx="6">
                  <c:v>0.14199999999999999</c:v>
                </c:pt>
                <c:pt idx="7">
                  <c:v>0.13300000000000001</c:v>
                </c:pt>
                <c:pt idx="8">
                  <c:v>0.11700000000000001</c:v>
                </c:pt>
                <c:pt idx="9">
                  <c:v>0.115</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Atlantic County avg 16.5%</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Atlantic City </c:v>
                </c:pt>
                <c:pt idx="1">
                  <c:v>Pleasantville city</c:v>
                </c:pt>
                <c:pt idx="2">
                  <c:v>Ventnor City </c:v>
                </c:pt>
                <c:pt idx="3">
                  <c:v>Egg Harbor township</c:v>
                </c:pt>
                <c:pt idx="4">
                  <c:v>Egg Harbor City </c:v>
                </c:pt>
                <c:pt idx="5">
                  <c:v>Northfield city</c:v>
                </c:pt>
                <c:pt idx="6">
                  <c:v>Hamilton township</c:v>
                </c:pt>
                <c:pt idx="7">
                  <c:v>Galloway township</c:v>
                </c:pt>
                <c:pt idx="8">
                  <c:v>Absecon city</c:v>
                </c:pt>
                <c:pt idx="9">
                  <c:v>Hammonton town</c:v>
                </c:pt>
              </c:strCache>
            </c:strRef>
          </c:cat>
          <c:val>
            <c:numRef>
              <c:f>Sheet1!$C$2:$C$11</c:f>
              <c:numCache>
                <c:formatCode>0%</c:formatCode>
                <c:ptCount val="10"/>
                <c:pt idx="0">
                  <c:v>0.16500000000000001</c:v>
                </c:pt>
                <c:pt idx="1">
                  <c:v>0.16500000000000001</c:v>
                </c:pt>
                <c:pt idx="2">
                  <c:v>0.16500000000000001</c:v>
                </c:pt>
                <c:pt idx="3">
                  <c:v>0.16500000000000001</c:v>
                </c:pt>
                <c:pt idx="4">
                  <c:v>0.16500000000000001</c:v>
                </c:pt>
                <c:pt idx="5">
                  <c:v>0.16500000000000001</c:v>
                </c:pt>
                <c:pt idx="6">
                  <c:v>0.16500000000000001</c:v>
                </c:pt>
                <c:pt idx="7">
                  <c:v>0.16500000000000001</c:v>
                </c:pt>
                <c:pt idx="8">
                  <c:v>0.16500000000000001</c:v>
                </c:pt>
                <c:pt idx="9">
                  <c:v>0.16500000000000001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033757381889764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0.14599999999999999</c:v>
                </c:pt>
                <c:pt idx="1">
                  <c:v>0.23200000000000001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6" formatCode="0">
                  <c:v>7754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6">
                  <c:v>7577</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7">
                  <c:v>404</c:v>
                </c:pt>
                <c:pt idx="8">
                  <c:v>418</c:v>
                </c:pt>
                <c:pt idx="9">
                  <c:v>459</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6">
                  <c:v>386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0.72599999999999998</c:v>
                </c:pt>
                <c:pt idx="1">
                  <c:v>0.71299999999999997</c:v>
                </c:pt>
                <c:pt idx="2">
                  <c:v>0.72499999999999998</c:v>
                </c:pt>
                <c:pt idx="3">
                  <c:v>0.72199999999999998</c:v>
                </c:pt>
                <c:pt idx="4">
                  <c:v>0.73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0.51092</cdr:x>
      <cdr:y>0.78107</cdr:y>
    </cdr:from>
    <cdr:to>
      <cdr:x>0.66512</cdr:x>
      <cdr:y>0.81997</cdr:y>
    </cdr:to>
    <cdr:sp macro="" textlink="">
      <cdr:nvSpPr>
        <cdr:cNvPr id="2" name="TextBox 5"/>
        <cdr:cNvSpPr txBox="1"/>
      </cdr:nvSpPr>
      <cdr:spPr>
        <a:xfrm xmlns:a="http://schemas.openxmlformats.org/drawingml/2006/main">
          <a:off x="3104535" y="463541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www.hcdnnj.org/assets/documents/atlantic%20co%20resource%20guide.pdf" TargetMode="External"/><Relationship Id="rId3" Type="http://schemas.openxmlformats.org/officeDocument/2006/relationships/hyperlink" Target="https://www.capeatlanticresourcenet.org/" TargetMode="External"/><Relationship Id="rId7" Type="http://schemas.openxmlformats.org/officeDocument/2006/relationships/hyperlink" Target="http://mhaac.info/family-support-services.html"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thearcatlantic.org/services/" TargetMode="External"/><Relationship Id="rId5" Type="http://schemas.openxmlformats.org/officeDocument/2006/relationships/hyperlink" Target="https://www.centerffs.org/counties/atlantic-county" TargetMode="External"/><Relationship Id="rId4" Type="http://schemas.openxmlformats.org/officeDocument/2006/relationships/hyperlink" Target="http://www.jfsatlantic.org/" TargetMode="External"/><Relationship Id="rId9"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a:t>
            </a:r>
            <a:r>
              <a:rPr lang="en-US" smtClean="0"/>
              <a:t>2/15/21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Atlantic</a:t>
            </a:r>
            <a:r>
              <a:rPr lang="en-US" sz="1200" kern="1200" baseline="0" dirty="0" smtClean="0">
                <a:solidFill>
                  <a:schemeClr val="tx1"/>
                </a:solidFill>
                <a:effectLst/>
                <a:latin typeface="+mn-lt"/>
                <a:ea typeface="+mn-ea"/>
                <a:cs typeface="+mn-cs"/>
              </a:rPr>
              <a:t> City </a:t>
            </a:r>
            <a:r>
              <a:rPr lang="en-US" sz="1200" kern="1200" dirty="0" smtClean="0">
                <a:solidFill>
                  <a:schemeClr val="tx1"/>
                </a:solidFill>
                <a:effectLst/>
                <a:latin typeface="+mn-lt"/>
                <a:ea typeface="+mn-ea"/>
                <a:cs typeface="+mn-cs"/>
              </a:rPr>
              <a:t>has the lowest proportion of residents who speak English-only, while Corbin City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Egg Harbor and Atlantic City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1739</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232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county’s</a:t>
            </a:r>
            <a:r>
              <a:rPr lang="en-US" sz="1200" kern="1200" dirty="0" smtClean="0">
                <a:solidFill>
                  <a:schemeClr val="tx1"/>
                </a:solidFill>
                <a:effectLst/>
                <a:latin typeface="+mn-lt"/>
                <a:ea typeface="+mn-ea"/>
                <a:cs typeface="+mn-cs"/>
              </a:rPr>
              <a:t> percentage of families living in poverty has tended to vary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Atlantic City and Pleasant</a:t>
            </a:r>
            <a:r>
              <a:rPr lang="en-US" sz="1200" kern="1200" baseline="0" dirty="0" smtClean="0">
                <a:solidFill>
                  <a:schemeClr val="tx1"/>
                </a:solidFill>
                <a:effectLst/>
                <a:latin typeface="+mn-lt"/>
                <a:ea typeface="+mn-ea"/>
                <a:cs typeface="+mn-cs"/>
              </a:rPr>
              <a:t>ville</a:t>
            </a:r>
            <a:r>
              <a:rPr lang="en-US" sz="1200" kern="1200" dirty="0" smtClean="0">
                <a:solidFill>
                  <a:schemeClr val="tx1"/>
                </a:solidFill>
                <a:effectLst/>
                <a:latin typeface="+mn-lt"/>
                <a:ea typeface="+mn-ea"/>
                <a:cs typeface="+mn-cs"/>
              </a:rPr>
              <a:t> 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similar to the national median and lower than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increased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Atlantic City and Pleasantville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higher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 the state average and is similar to the U.S.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remain</a:t>
            </a:r>
            <a:r>
              <a:rPr lang="en-US" sz="1200" kern="1200" baseline="0" dirty="0" smtClean="0">
                <a:solidFill>
                  <a:schemeClr val="tx1"/>
                </a:solidFill>
                <a:effectLst/>
                <a:latin typeface="+mn-lt"/>
                <a:ea typeface="+mn-ea"/>
                <a:cs typeface="+mn-cs"/>
              </a:rPr>
              <a:t> mostly steady </a:t>
            </a:r>
            <a:r>
              <a:rPr lang="en-US" sz="1200" kern="1200" dirty="0" smtClean="0">
                <a:solidFill>
                  <a:schemeClr val="tx1"/>
                </a:solidFill>
                <a:effectLst/>
                <a:latin typeface="+mn-lt"/>
                <a:ea typeface="+mn-ea"/>
                <a:cs typeface="+mn-cs"/>
              </a:rPr>
              <a:t>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decrease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low side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higher than expected for infant childcare and around as expected for</a:t>
            </a:r>
            <a:r>
              <a:rPr lang="en-US" sz="1200" kern="1200" baseline="0" dirty="0" smtClean="0">
                <a:solidFill>
                  <a:schemeClr val="tx1"/>
                </a:solidFill>
                <a:effectLst/>
                <a:latin typeface="+mn-lt"/>
                <a:ea typeface="+mn-ea"/>
                <a:cs typeface="+mn-cs"/>
              </a:rPr>
              <a:t> toddler and </a:t>
            </a:r>
            <a:r>
              <a:rPr lang="en-US" sz="1200" kern="1200" baseline="0" dirty="0" err="1" smtClean="0">
                <a:solidFill>
                  <a:schemeClr val="tx1"/>
                </a:solidFill>
                <a:effectLst/>
                <a:latin typeface="+mn-lt"/>
                <a:ea typeface="+mn-ea"/>
                <a:cs typeface="+mn-cs"/>
              </a:rPr>
              <a:t>PreK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childcare.</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shorter 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slightly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Estell</a:t>
            </a:r>
            <a:r>
              <a:rPr lang="en-US" sz="1200" kern="1200" dirty="0" smtClean="0">
                <a:solidFill>
                  <a:schemeClr val="tx1"/>
                </a:solidFill>
                <a:effectLst/>
                <a:latin typeface="+mn-lt"/>
                <a:ea typeface="+mn-ea"/>
                <a:cs typeface="+mn-cs"/>
              </a:rPr>
              <a:t> Manor</a:t>
            </a:r>
            <a:r>
              <a:rPr lang="en-US" sz="1200" kern="1200" baseline="0" dirty="0" smtClean="0">
                <a:solidFill>
                  <a:schemeClr val="tx1"/>
                </a:solidFill>
                <a:effectLst/>
                <a:latin typeface="+mn-lt"/>
                <a:ea typeface="+mn-ea"/>
                <a:cs typeface="+mn-cs"/>
              </a:rPr>
              <a:t> and Folsom </a:t>
            </a:r>
            <a:r>
              <a:rPr lang="en-US" sz="1200" kern="1200" dirty="0" smtClean="0">
                <a:solidFill>
                  <a:schemeClr val="tx1"/>
                </a:solidFill>
                <a:effectLst/>
                <a:latin typeface="+mn-lt"/>
                <a:ea typeface="+mn-ea"/>
                <a:cs typeface="+mn-cs"/>
              </a:rPr>
              <a:t>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a:t>
            </a:r>
            <a:r>
              <a:rPr lang="en-US" sz="1200" kern="1200" dirty="0" smtClean="0">
                <a:solidFill>
                  <a:schemeClr val="tx1"/>
                </a:solidFill>
                <a:effectLst/>
                <a:latin typeface="+mn-lt"/>
                <a:ea typeface="+mn-ea"/>
                <a:cs typeface="+mn-cs"/>
              </a:rPr>
              <a:t>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as </a:t>
            </a:r>
            <a:r>
              <a:rPr lang="en-US" sz="1200" kern="1200" dirty="0" smtClean="0">
                <a:solidFill>
                  <a:schemeClr val="tx1"/>
                </a:solidFill>
                <a:effectLst/>
                <a:latin typeface="+mn-lt"/>
                <a:ea typeface="+mn-ea"/>
                <a:cs typeface="+mn-cs"/>
              </a:rPr>
              <a:t>compared to </a:t>
            </a:r>
            <a:r>
              <a:rPr lang="en-US" sz="1200" kern="1200" dirty="0" smtClean="0">
                <a:solidFill>
                  <a:schemeClr val="tx1"/>
                </a:solidFill>
                <a:effectLst/>
                <a:latin typeface="+mn-lt"/>
                <a:ea typeface="+mn-ea"/>
                <a:cs typeface="+mn-cs"/>
              </a:rPr>
              <a:t>other </a:t>
            </a:r>
            <a:r>
              <a:rPr lang="en-US" sz="1200" kern="1200" dirty="0" smtClean="0">
                <a:solidFill>
                  <a:schemeClr val="tx1"/>
                </a:solidFill>
                <a:effectLst/>
                <a:latin typeface="+mn-lt"/>
                <a:ea typeface="+mn-ea"/>
                <a:cs typeface="+mn-cs"/>
              </a:rPr>
              <a:t>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vary 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Egg Harbor and Buena 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vary 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8</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a:t>
            </a:r>
            <a:r>
              <a:rPr lang="en-US" sz="1200" kern="1200" dirty="0" smtClean="0">
                <a:solidFill>
                  <a:schemeClr val="tx1"/>
                </a:solidFill>
                <a:effectLst/>
                <a:latin typeface="+mn-lt"/>
                <a:ea typeface="+mn-ea"/>
                <a:cs typeface="+mn-cs"/>
              </a:rPr>
              <a:t> 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decreased slightly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lower 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increase slightly 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Black/African</a:t>
            </a:r>
            <a:r>
              <a:rPr lang="en-US" sz="1200" kern="1200" baseline="0" dirty="0" smtClean="0">
                <a:solidFill>
                  <a:schemeClr val="tx1"/>
                </a:solidFill>
                <a:effectLst/>
                <a:latin typeface="+mn-lt"/>
                <a:ea typeface="+mn-ea"/>
                <a:cs typeface="+mn-cs"/>
              </a:rPr>
              <a:t> American</a:t>
            </a:r>
            <a:r>
              <a:rPr lang="en-US" sz="1200" kern="1200" dirty="0" smtClean="0">
                <a:solidFill>
                  <a:schemeClr val="tx1"/>
                </a:solidFill>
                <a:effectLst/>
                <a:latin typeface="+mn-lt"/>
                <a:ea typeface="+mn-ea"/>
                <a:cs typeface="+mn-cs"/>
              </a:rPr>
              <a:t> and “Other” minority residents, and lower proportions of White,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Asian, and Hispanic/Latino 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slightly</a:t>
            </a:r>
            <a:r>
              <a:rPr lang="en-US" sz="1200" kern="1200" baseline="0" dirty="0" smtClean="0">
                <a:solidFill>
                  <a:schemeClr val="tx1"/>
                </a:solidFill>
                <a:effectLst/>
                <a:latin typeface="+mn-lt"/>
                <a:ea typeface="+mn-ea"/>
                <a:cs typeface="+mn-cs"/>
              </a:rPr>
              <a:t> higher than</a:t>
            </a:r>
            <a:r>
              <a:rPr lang="en-US" sz="1200" kern="1200" dirty="0" smtClean="0">
                <a:solidFill>
                  <a:schemeClr val="tx1"/>
                </a:solidFill>
                <a:effectLst/>
                <a:latin typeface="+mn-lt"/>
                <a:ea typeface="+mn-ea"/>
                <a:cs typeface="+mn-cs"/>
              </a:rPr>
              <a:t> the state's rate, and tends to follow a similar,</a:t>
            </a:r>
            <a:r>
              <a:rPr lang="en-US" sz="1200" kern="1200" baseline="0" dirty="0" smtClean="0">
                <a:solidFill>
                  <a:schemeClr val="tx1"/>
                </a:solidFill>
                <a:effectLst/>
                <a:latin typeface="+mn-lt"/>
                <a:ea typeface="+mn-ea"/>
                <a:cs typeface="+mn-cs"/>
              </a:rPr>
              <a:t> but more extreme,</a:t>
            </a:r>
            <a:r>
              <a:rPr lang="en-US" sz="1200" kern="1200" dirty="0" smtClean="0">
                <a:solidFill>
                  <a:schemeClr val="tx1"/>
                </a:solidFill>
                <a:effectLst/>
                <a:latin typeface="+mn-lt"/>
                <a:ea typeface="+mn-ea"/>
                <a:cs typeface="+mn-cs"/>
              </a:rPr>
              <a:t>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lower median income than the state average, and a similar median income to the national average.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remained mostly</a:t>
            </a:r>
            <a:r>
              <a:rPr lang="en-US" sz="1200" kern="1200" baseline="0" dirty="0" smtClean="0">
                <a:solidFill>
                  <a:schemeClr val="tx1"/>
                </a:solidFill>
                <a:effectLst/>
                <a:latin typeface="+mn-lt"/>
                <a:ea typeface="+mn-ea"/>
                <a:cs typeface="+mn-cs"/>
              </a:rPr>
              <a:t> steady </a:t>
            </a:r>
            <a:r>
              <a:rPr lang="en-US" sz="1200" kern="1200" dirty="0" smtClean="0">
                <a:solidFill>
                  <a:schemeClr val="tx1"/>
                </a:solidFill>
                <a:effectLst/>
                <a:latin typeface="+mn-lt"/>
                <a:ea typeface="+mn-ea"/>
                <a:cs typeface="+mn-cs"/>
              </a:rPr>
              <a:t>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$8K 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a:t>
            </a:r>
            <a:r>
              <a:rPr lang="en-US" sz="1200" kern="1200" baseline="0" dirty="0" smtClean="0">
                <a:solidFill>
                  <a:schemeClr val="tx1"/>
                </a:solidFill>
                <a:effectLst/>
                <a:latin typeface="+mn-lt"/>
                <a:ea typeface="+mn-ea"/>
                <a:cs typeface="+mn-cs"/>
              </a:rPr>
              <a:t> assault and robbery </a:t>
            </a:r>
            <a:r>
              <a:rPr lang="en-US" sz="1200" kern="1200" dirty="0" smtClean="0">
                <a:solidFill>
                  <a:schemeClr val="tx1"/>
                </a:solidFill>
                <a:effectLst/>
                <a:latin typeface="+mn-lt"/>
                <a:ea typeface="+mn-ea"/>
                <a:cs typeface="+mn-cs"/>
              </a:rPr>
              <a:t>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decrease over time, and is generally above 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White residents has decreased slightly. Other ethnic/racial groups appear fairly steady.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8</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highest</a:t>
            </a:r>
            <a:r>
              <a:rPr lang="en-US" sz="1200" kern="1200" dirty="0" smtClean="0">
                <a:solidFill>
                  <a:schemeClr val="tx1"/>
                </a:solidFill>
                <a:effectLst/>
                <a:latin typeface="+mn-lt"/>
                <a:ea typeface="+mn-ea"/>
                <a:cs typeface="+mn-cs"/>
              </a:rPr>
              <a: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Galloway and Hamilton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harassment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-5.26% change indicates 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decrease 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increase.</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-11.4% change indicates an increasing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 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outpatient, followed by supportive </a:t>
            </a:r>
            <a:r>
              <a:rPr lang="en-US" sz="1200" kern="1200" dirty="0" smtClean="0">
                <a:solidFill>
                  <a:schemeClr val="tx1"/>
                </a:solidFill>
                <a:effectLst/>
                <a:latin typeface="+mn-lt"/>
                <a:ea typeface="+mn-ea"/>
                <a:cs typeface="+mn-cs"/>
              </a:rPr>
              <a:t>housing</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Corbin</a:t>
            </a:r>
            <a:r>
              <a:rPr lang="en-US" sz="1200" kern="1200" baseline="0" dirty="0" smtClean="0">
                <a:solidFill>
                  <a:schemeClr val="tx1"/>
                </a:solidFill>
                <a:effectLst/>
                <a:latin typeface="+mn-lt"/>
                <a:ea typeface="+mn-ea"/>
                <a:cs typeface="+mn-cs"/>
              </a:rPr>
              <a:t> City </a:t>
            </a:r>
            <a:r>
              <a:rPr lang="en-US" sz="1200" kern="1200" dirty="0" smtClean="0">
                <a:solidFill>
                  <a:schemeClr val="tx1"/>
                </a:solidFill>
                <a:effectLst/>
                <a:latin typeface="+mn-lt"/>
                <a:ea typeface="+mn-ea"/>
                <a:cs typeface="+mn-cs"/>
              </a:rPr>
              <a:t>is composed of mostly White residents, while Atlantic City’s residents are more diverse.</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reported symptoms of mental health distress most frequently, followed by Hispanic/Latino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remain</a:t>
            </a:r>
            <a:r>
              <a:rPr lang="en-US" sz="1200" kern="1200" baseline="0" dirty="0" smtClean="0">
                <a:solidFill>
                  <a:schemeClr val="tx1"/>
                </a:solidFill>
                <a:effectLst/>
                <a:latin typeface="+mn-lt"/>
                <a:ea typeface="+mn-ea"/>
                <a:cs typeface="+mn-cs"/>
              </a:rPr>
              <a:t> mostly steady </a:t>
            </a:r>
            <a:r>
              <a:rPr lang="en-US" sz="1200" kern="1200" dirty="0" smtClean="0">
                <a:solidFill>
                  <a:schemeClr val="tx1"/>
                </a:solidFill>
                <a:effectLst/>
                <a:latin typeface="+mn-lt"/>
                <a:ea typeface="+mn-ea"/>
                <a:cs typeface="+mn-cs"/>
              </a:rPr>
              <a:t>over time with</a:t>
            </a:r>
            <a:r>
              <a:rPr lang="en-US" sz="1200" kern="1200" baseline="0" dirty="0" smtClean="0">
                <a:solidFill>
                  <a:schemeClr val="tx1"/>
                </a:solidFill>
                <a:effectLst/>
                <a:latin typeface="+mn-lt"/>
                <a:ea typeface="+mn-ea"/>
                <a:cs typeface="+mn-cs"/>
              </a:rPr>
              <a:t> an increase in 2017</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 residents reported diagnosed depression most frequently, followed by Hispanic/Latino residents.</a:t>
            </a: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a:t>
            </a:r>
            <a:r>
              <a:rPr lang="en-US" sz="1200" kern="1200" dirty="0" smtClean="0">
                <a:solidFill>
                  <a:schemeClr val="tx1"/>
                </a:solidFill>
                <a:effectLst/>
                <a:latin typeface="+mn-lt"/>
                <a:ea typeface="+mn-ea"/>
                <a:cs typeface="+mn-cs"/>
              </a:rPr>
              <a: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7th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pPr defTabSz="904046">
              <a:defRPr/>
            </a:pPr>
            <a:r>
              <a:rPr lang="en-US" b="1" dirty="0" smtClean="0"/>
              <a:t>Sources include:</a:t>
            </a:r>
          </a:p>
          <a:p>
            <a:pPr defTabSz="904046">
              <a:defRPr/>
            </a:pPr>
            <a:r>
              <a:rPr lang="en-US" dirty="0" smtClean="0"/>
              <a:t>16.1. Multiple sources identified: </a:t>
            </a:r>
          </a:p>
          <a:p>
            <a:pPr defTabSz="904046">
              <a:defRPr/>
            </a:pPr>
            <a:r>
              <a:rPr lang="en-US" dirty="0" smtClean="0">
                <a:hlinkClick r:id="rId3"/>
              </a:rPr>
              <a:t>https://www.capeatlanticresourcenet.org/</a:t>
            </a:r>
            <a:endParaRPr lang="en-US" dirty="0" smtClean="0"/>
          </a:p>
          <a:p>
            <a:pPr defTabSz="904046">
              <a:defRPr/>
            </a:pPr>
            <a:r>
              <a:rPr lang="en-US" dirty="0" smtClean="0">
                <a:hlinkClick r:id="rId4"/>
              </a:rPr>
              <a:t>http://www.jfsatlantic.org/</a:t>
            </a:r>
            <a:endParaRPr lang="en-US" dirty="0" smtClean="0"/>
          </a:p>
          <a:p>
            <a:pPr defTabSz="904046">
              <a:defRPr/>
            </a:pPr>
            <a:r>
              <a:rPr lang="en-US" dirty="0" smtClean="0">
                <a:hlinkClick r:id="rId5"/>
              </a:rPr>
              <a:t>https://www.centerffs.org/counties/atlantic-county</a:t>
            </a:r>
            <a:endParaRPr lang="en-US" dirty="0" smtClean="0"/>
          </a:p>
          <a:p>
            <a:pPr defTabSz="904046">
              <a:defRPr/>
            </a:pPr>
            <a:r>
              <a:rPr lang="en-US" dirty="0" smtClean="0">
                <a:hlinkClick r:id="rId6"/>
              </a:rPr>
              <a:t>https://thearcatlantic.org/services/</a:t>
            </a:r>
            <a:endParaRPr lang="en-US" dirty="0" smtClean="0"/>
          </a:p>
          <a:p>
            <a:pPr defTabSz="904046">
              <a:defRPr/>
            </a:pPr>
            <a:r>
              <a:rPr lang="en-US" dirty="0" smtClean="0">
                <a:hlinkClick r:id="rId7"/>
              </a:rPr>
              <a:t>http://mhaac.info/family-support-services.html</a:t>
            </a:r>
            <a:endParaRPr lang="en-US" dirty="0" smtClean="0"/>
          </a:p>
          <a:p>
            <a:pPr defTabSz="904046">
              <a:defRPr/>
            </a:pPr>
            <a:r>
              <a:rPr lang="en-US" dirty="0" smtClean="0">
                <a:hlinkClick r:id="rId8"/>
              </a:rPr>
              <a:t>https://www.hcdnnj.org/assets/documents/atlantic%20co%20resource%20guide.pdf</a:t>
            </a:r>
            <a:endParaRPr lang="en-US" dirty="0" smtClean="0"/>
          </a:p>
          <a:p>
            <a:pPr defTabSz="904046">
              <a:defRPr/>
            </a:pPr>
            <a:endParaRPr lang="en-US" dirty="0" smtClean="0"/>
          </a:p>
          <a:p>
            <a:pPr defTabSz="904046">
              <a:defRPr/>
            </a:pPr>
            <a:r>
              <a:rPr lang="en-US" dirty="0" smtClean="0"/>
              <a:t>16.2. </a:t>
            </a:r>
            <a:r>
              <a:rPr lang="en-US" dirty="0" smtClean="0">
                <a:hlinkClick r:id="rId9"/>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2491003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remain steady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Atlantic City and Pleasantville City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 mostly</a:t>
            </a:r>
            <a:r>
              <a:rPr lang="en-US" sz="1200" kern="1200" baseline="0" dirty="0" smtClean="0">
                <a:solidFill>
                  <a:schemeClr val="tx1"/>
                </a:solidFill>
                <a:effectLst/>
                <a:latin typeface="+mn-lt"/>
                <a:ea typeface="+mn-ea"/>
                <a:cs typeface="+mn-cs"/>
              </a:rPr>
              <a:t> steady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4881265"/>
            <a:ext cx="3454400" cy="1815882"/>
          </a:xfrm>
          <a:prstGeom prst="rect">
            <a:avLst/>
          </a:prstGeom>
          <a:noFill/>
        </p:spPr>
        <p:txBody>
          <a:bodyPr wrap="square" rtlCol="0">
            <a:spAutoFit/>
          </a:bodyPr>
          <a:lstStyle/>
          <a:p>
            <a:pPr algn="ctr"/>
            <a:r>
              <a:rPr lang="en-US" sz="4400" b="0" dirty="0" smtClean="0">
                <a:solidFill>
                  <a:schemeClr val="bg1"/>
                </a:solidFill>
                <a:latin typeface="Franklin Gothic Demi" panose="020B0703020102020204" pitchFamily="34" charset="0"/>
              </a:rPr>
              <a:t>Atlantic</a:t>
            </a:r>
            <a:r>
              <a:rPr lang="en-US" sz="4400" b="0" baseline="0" dirty="0" smtClean="0">
                <a:solidFill>
                  <a:schemeClr val="bg1"/>
                </a:solidFill>
                <a:latin typeface="Franklin Gothic Demi" panose="020B0703020102020204" pitchFamily="34" charset="0"/>
              </a:rPr>
              <a:t> County </a:t>
            </a:r>
            <a:endParaRPr lang="en-US" sz="4400" b="0" dirty="0" smtClean="0">
              <a:solidFill>
                <a:schemeClr val="bg1"/>
              </a:solidFill>
              <a:latin typeface="Franklin Gothic Demi" panose="020B0703020102020204" pitchFamily="34" charset="0"/>
            </a:endParaRP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pic>
        <p:nvPicPr>
          <p:cNvPr id="4" name="Picture 3" descr="Image result for atlantic county nj map"/>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20842" y="545374"/>
            <a:ext cx="2355516" cy="4335891"/>
          </a:xfrm>
          <a:prstGeom prst="rect">
            <a:avLst/>
          </a:prstGeom>
          <a:noFill/>
          <a:ln>
            <a:noFill/>
          </a:ln>
        </p:spPr>
      </p:pic>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10" name="TextBox 9"/>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1112" y="926673"/>
            <a:ext cx="762133" cy="1524000"/>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05056" y="4431871"/>
            <a:ext cx="762133" cy="1524000"/>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25766" y="469472"/>
            <a:ext cx="762133" cy="1524000"/>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0083" y="469472"/>
            <a:ext cx="762133" cy="1524000"/>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82114" y="2661579"/>
            <a:ext cx="762133" cy="1524000"/>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03574" y="545672"/>
            <a:ext cx="762133" cy="1524000"/>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atlantic county nj map"/>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9676" y="365789"/>
            <a:ext cx="762133" cy="1524000"/>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93507" y="4889071"/>
            <a:ext cx="762133" cy="1524000"/>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4405" y="4846486"/>
            <a:ext cx="762133" cy="1524000"/>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8" name="Picture 7"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9" name="TextBox 8"/>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atlantic county nj map"/>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12468" y="376773"/>
            <a:ext cx="762133" cy="1524000"/>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1465" y="228600"/>
            <a:ext cx="762133" cy="1524000"/>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05906" y="438109"/>
            <a:ext cx="762133" cy="1524000"/>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10829" y="816214"/>
            <a:ext cx="762133" cy="1524000"/>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0268" y="507126"/>
            <a:ext cx="762133" cy="1524000"/>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1246" y="368181"/>
            <a:ext cx="762133" cy="1524000"/>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8508" y="942715"/>
            <a:ext cx="762133" cy="1524000"/>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pic>
        <p:nvPicPr>
          <p:cNvPr id="7" name="Picture 6"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8" name="TextBox 7"/>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8" name="TextBox 7"/>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8" name="TextBox 7"/>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8" name="TextBox 7"/>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pic>
        <p:nvPicPr>
          <p:cNvPr id="6" name="Picture 5"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7" name="TextBox 6"/>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6" name="TextBox 5"/>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6" name="TextBox 5"/>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7.xml"/><Relationship Id="rId7" Type="http://schemas.openxmlformats.org/officeDocument/2006/relationships/image" Target="../media/image19.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1" y="-342481"/>
            <a:ext cx="12858459" cy="7200481"/>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latin typeface="Franklin Gothic Medium Cond" panose="020B0606030402020204" pitchFamily="34" charset="0"/>
                </a:rPr>
                <a:t>Atlantic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2" name="Picture 11" descr="Image result for atlantic county nj map"/>
          <p:cNvPicPr/>
          <p:nvPr/>
        </p:nvPicPr>
        <p:blipFill>
          <a:blip r:embed="rId9" cstate="print">
            <a:extLst>
              <a:ext uri="{28A0092B-C50C-407E-A947-70E740481C1C}">
                <a14:useLocalDpi xmlns:a14="http://schemas.microsoft.com/office/drawing/2010/main"/>
              </a:ext>
            </a:extLst>
          </a:blip>
          <a:srcRect/>
          <a:stretch>
            <a:fillRect/>
          </a:stretch>
        </p:blipFill>
        <p:spPr bwMode="auto">
          <a:xfrm>
            <a:off x="6868661" y="4855540"/>
            <a:ext cx="888731" cy="1513428"/>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007285663"/>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67277207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597200216"/>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1618426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046324480"/>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smtClean="0">
                <a:latin typeface="Franklin Gothic Book" panose="020B0503020102020204" pitchFamily="34" charset="0"/>
              </a:rPr>
              <a:t>Note: The 10 municipalities with the highest percentage of foreign born are displayed</a:t>
            </a:r>
          </a:p>
          <a:p>
            <a:r>
              <a:rPr lang="en-US" sz="1000" dirty="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504551006"/>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65997279"/>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534484808"/>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dirty="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2879541476"/>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786600120"/>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smtClean="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506020980"/>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atlantic county municipalities"/>
          <p:cNvPicPr/>
          <p:nvPr/>
        </p:nvPicPr>
        <p:blipFill>
          <a:blip r:embed="rId2">
            <a:extLst>
              <a:ext uri="{28A0092B-C50C-407E-A947-70E740481C1C}">
                <a14:useLocalDpi xmlns:a14="http://schemas.microsoft.com/office/drawing/2010/main"/>
              </a:ext>
            </a:extLst>
          </a:blip>
          <a:srcRect/>
          <a:stretch>
            <a:fillRect/>
          </a:stretch>
        </p:blipFill>
        <p:spPr bwMode="auto">
          <a:xfrm>
            <a:off x="4191000" y="228600"/>
            <a:ext cx="6885214" cy="6237242"/>
          </a:xfrm>
          <a:prstGeom prst="rect">
            <a:avLst/>
          </a:prstGeom>
          <a:noFill/>
          <a:ln>
            <a:noFill/>
          </a:ln>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990726976"/>
              </p:ext>
            </p:extLst>
          </p:nvPr>
        </p:nvGraphicFramePr>
        <p:xfrm>
          <a:off x="3276600" y="610982"/>
          <a:ext cx="89154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3463437762"/>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695380403"/>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75179833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338358170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smtClean="0">
                <a:latin typeface="Franklin Gothic Book" panose="020B0503020102020204" pitchFamily="34" charset="0"/>
              </a:rPr>
              <a:t> (up to 10 municipalities). Dashed line represents % of families in poverty across the county</a:t>
            </a:r>
          </a:p>
          <a:p>
            <a:pPr algn="just"/>
            <a:r>
              <a:rPr lang="en-US" sz="1000" dirty="0" smtClean="0">
                <a:latin typeface="Franklin Gothic Book" panose="020B0503020102020204" pitchFamily="34" charset="0"/>
              </a:rPr>
              <a:t>Projection errors may reduce the accuracy of some forecasts</a:t>
            </a:r>
          </a:p>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3127058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411551509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408613089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2204016281"/>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208635960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smtClean="0">
                <a:latin typeface="Franklin Gothic Book"/>
              </a:rPr>
              <a:t>Note: The municipalities with the lowest median income are displayed (up to 10 municipalities). </a:t>
            </a:r>
          </a:p>
          <a:p>
            <a:pPr algn="just"/>
            <a:r>
              <a:rPr lang="en-US" sz="1000" dirty="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3719282905"/>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66298370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382506635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496693711"/>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51630113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93086405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5072950"/>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88690745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512703975"/>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4155321278"/>
              </p:ext>
            </p:extLst>
          </p:nvPr>
        </p:nvGraphicFramePr>
        <p:xfrm>
          <a:off x="3201004" y="538609"/>
          <a:ext cx="64001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386967706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8072096" y="605401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310096" y="6054015"/>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2032658603"/>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dirty="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407007553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827832106"/>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203654570"/>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07179733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21091505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533847731"/>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924448836"/>
              </p:ext>
            </p:extLst>
          </p:nvPr>
        </p:nvGraphicFramePr>
        <p:xfrm>
          <a:off x="3167424" y="779556"/>
          <a:ext cx="8973978"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10036987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07320317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3591958493"/>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10.2: Weekly wages ($ </a:t>
            </a:r>
            <a:r>
              <a:rPr lang="en-US" sz="2000" spc="-50" dirty="0" err="1" smtClean="0"/>
              <a:t>avg</a:t>
            </a:r>
            <a:r>
              <a:rPr lang="en-US" sz="2000" spc="-50" dirty="0" smtClean="0"/>
              <a:t>)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69062733"/>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449968871"/>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2242045398"/>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1095991573"/>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756172575"/>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103041513"/>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86500695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3504812799"/>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575034129"/>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85451456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219885838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smtClean="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3965197847"/>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869225402"/>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a:t>
            </a:r>
            <a:r>
              <a:rPr lang="en-US" sz="1200" dirty="0" err="1" smtClean="0"/>
              <a:t>NJGUNStat</a:t>
            </a:r>
            <a:r>
              <a:rPr lang="en-US" sz="1200" dirty="0" smtClean="0"/>
              <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a:t>
            </a:r>
            <a:r>
              <a:rPr lang="en-US" sz="900" dirty="0" err="1" smtClean="0"/>
              <a:t>NJGUNStat</a:t>
            </a:r>
            <a:r>
              <a:rPr lang="en-US" sz="900" dirty="0" smtClean="0"/>
              <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316272548"/>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13537901"/>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79552897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41734180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59337011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dirty="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1358108798"/>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519301919"/>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3245774654"/>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70678759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40756148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1421193202"/>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2680332033"/>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79645807"/>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645871963"/>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Atlantic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4194295347"/>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Median 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845709074"/>
              </p:ext>
            </p:extLst>
          </p:nvPr>
        </p:nvGraphicFramePr>
        <p:xfrm>
          <a:off x="7685661" y="954093"/>
          <a:ext cx="4506339" cy="59343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78051523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88341988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956017790"/>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54936871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193353159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12563583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421127569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32167114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361009562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17903748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8BD94-0CBD-4311-8EF7-5E09593B0659}"/>
              </a:ext>
            </a:extLst>
          </p:cNvPr>
          <p:cNvSpPr/>
          <p:nvPr/>
        </p:nvSpPr>
        <p:spPr>
          <a:xfrm>
            <a:off x="3352800" y="685800"/>
            <a:ext cx="4137442" cy="489966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pc="-20" dirty="0">
                <a:latin typeface="Franklin Gothic Medium" panose="020B0603020102020204" pitchFamily="34" charset="0"/>
              </a:rPr>
              <a:t>Jewish Family Service of Atlantic and Cape May Counties </a:t>
            </a:r>
            <a:r>
              <a:rPr lang="en-US" sz="1100" dirty="0">
                <a:solidFill>
                  <a:srgbClr val="C00000"/>
                </a:solidFill>
                <a:latin typeface="Franklin Gothic Medium" panose="020B0603020102020204" pitchFamily="34" charset="0"/>
              </a:rPr>
              <a:t>[Family Counseling]</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Center for Family Services</a:t>
            </a:r>
            <a:r>
              <a:rPr lang="en-US" sz="12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[Teen Center/Kinship/Parenting Support]</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 of Atlantic County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Intensive Family Support Services </a:t>
            </a:r>
            <a:r>
              <a:rPr lang="en-US" sz="1100" dirty="0">
                <a:solidFill>
                  <a:srgbClr val="C00000"/>
                </a:solidFill>
                <a:latin typeface="Franklin Gothic Medium" panose="020B0603020102020204" pitchFamily="34" charset="0"/>
              </a:rPr>
              <a:t>[Mental Health]</a:t>
            </a:r>
          </a:p>
          <a:p>
            <a:pPr lvl="0"/>
            <a:endParaRPr lang="en-US" sz="1400" spc="-20" dirty="0">
              <a:latin typeface="Franklin Gothic Medium" panose="020B0603020102020204" pitchFamily="34" charset="0"/>
            </a:endParaRPr>
          </a:p>
          <a:p>
            <a:pPr lvl="0"/>
            <a:r>
              <a:rPr lang="en-US" sz="1400" spc="-20" dirty="0" smtClean="0">
                <a:latin typeface="Franklin Gothic Medium" panose="020B0603020102020204" pitchFamily="34" charset="0"/>
              </a:rPr>
              <a:t>Housing </a:t>
            </a:r>
            <a:r>
              <a:rPr lang="en-US" sz="1100" dirty="0" smtClean="0">
                <a:solidFill>
                  <a:srgbClr val="C00000"/>
                </a:solidFill>
                <a:latin typeface="Franklin Gothic Medium" panose="020B0603020102020204" pitchFamily="34" charset="0"/>
              </a:rPr>
              <a:t>[44 </a:t>
            </a:r>
            <a:r>
              <a:rPr lang="en-US" sz="1100" dirty="0">
                <a:solidFill>
                  <a:srgbClr val="C00000"/>
                </a:solidFill>
                <a:latin typeface="Franklin Gothic Medium" panose="020B0603020102020204" pitchFamily="34" charset="0"/>
              </a:rPr>
              <a:t>Organizations that Provide Housing Assistance]</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United Way – Atlantic County/Cape May Office </a:t>
            </a:r>
            <a:r>
              <a:rPr lang="en-US" sz="1100" dirty="0">
                <a:solidFill>
                  <a:srgbClr val="C00000"/>
                </a:solidFill>
                <a:latin typeface="Franklin Gothic Medium" panose="020B0603020102020204" pitchFamily="34" charset="0"/>
              </a:rPr>
              <a:t>[Job, Health, Utilities, Housing]</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Spruce Family Success Center</a:t>
            </a:r>
            <a:r>
              <a:rPr lang="en-US" sz="11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[Health, Job, Housing]</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New Day Family Success Center</a:t>
            </a:r>
            <a:r>
              <a:rPr lang="en-US" sz="1100" spc="-20" dirty="0">
                <a:solidFill>
                  <a:prstClr val="black"/>
                </a:solidFill>
                <a:latin typeface="Franklin Gothic Medium" panose="020B0603020102020204" pitchFamily="34" charset="0"/>
              </a:rPr>
              <a:t> </a:t>
            </a:r>
            <a:r>
              <a:rPr lang="en-US" sz="1100" dirty="0">
                <a:solidFill>
                  <a:srgbClr val="C00000"/>
                </a:solidFill>
                <a:latin typeface="Franklin Gothic Medium" panose="020B0603020102020204" pitchFamily="34" charset="0"/>
              </a:rPr>
              <a:t>[Health, Job, Housing]</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Solutions to End Poverty Soon (STEPS) </a:t>
            </a:r>
            <a:r>
              <a:rPr lang="en-US" sz="1100" dirty="0">
                <a:solidFill>
                  <a:srgbClr val="C00000"/>
                </a:solidFill>
                <a:latin typeface="Franklin Gothic Medium" panose="020B0603020102020204" pitchFamily="34" charset="0"/>
              </a:rPr>
              <a:t>[Housing, Utilities]</a:t>
            </a:r>
          </a:p>
          <a:p>
            <a:endParaRPr lang="en-US" sz="14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BC1212B3-A4E0-405B-96FA-0751BD55C660}"/>
              </a:ext>
            </a:extLst>
          </p:cNvPr>
          <p:cNvSpPr/>
          <p:nvPr/>
        </p:nvSpPr>
        <p:spPr>
          <a:xfrm>
            <a:off x="8153400" y="685800"/>
            <a:ext cx="3733800" cy="45720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South Jersey Legal Services </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pPr fontAlgn="base"/>
            <a:r>
              <a:rPr lang="en-US" sz="1400" spc="-20" dirty="0">
                <a:latin typeface="Franklin Gothic Medium" panose="020B0603020102020204" pitchFamily="34" charset="0"/>
              </a:rPr>
              <a:t>  SPAN Parent Advocacy Network</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a:t>
            </a:r>
            <a:r>
              <a:rPr lang="en-US" sz="1400" spc="-20" dirty="0" smtClean="0">
                <a:latin typeface="Franklin Gothic Medium" panose="020B0603020102020204" pitchFamily="34" charset="0"/>
              </a:rPr>
              <a:t>Legal Assistance Program</a:t>
            </a:r>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3750739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Atlantic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1936463047"/>
              </p:ext>
            </p:extLst>
          </p:nvPr>
        </p:nvGraphicFramePr>
        <p:xfrm>
          <a:off x="3214943" y="734876"/>
          <a:ext cx="3889157" cy="5814993"/>
        </p:xfrm>
        <a:graphic>
          <a:graphicData uri="http://schemas.openxmlformats.org/drawingml/2006/table">
            <a:tbl>
              <a:tblPr firstRow="1" bandRow="1">
                <a:tableStyleId>{C083E6E3-FA7D-4D7B-A595-EF9225AFEA82}</a:tableStyleId>
              </a:tblPr>
              <a:tblGrid>
                <a:gridCol w="988089">
                  <a:extLst>
                    <a:ext uri="{9D8B030D-6E8A-4147-A177-3AD203B41FA5}">
                      <a16:colId xmlns:a16="http://schemas.microsoft.com/office/drawing/2014/main" val="1629768082"/>
                    </a:ext>
                  </a:extLst>
                </a:gridCol>
                <a:gridCol w="2901068">
                  <a:extLst>
                    <a:ext uri="{9D8B030D-6E8A-4147-A177-3AD203B41FA5}">
                      <a16:colId xmlns:a16="http://schemas.microsoft.com/office/drawing/2014/main" val="2346253339"/>
                    </a:ext>
                  </a:extLst>
                </a:gridCol>
              </a:tblGrid>
              <a:tr h="551889">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sz="1700" dirty="0" smtClean="0">
                          <a:latin typeface="Franklin Gothic Book" panose="020B0503020102020204" pitchFamily="34" charset="0"/>
                        </a:rPr>
                        <a:t>1.13*</a:t>
                      </a:r>
                      <a:endParaRPr lang="en-US" sz="17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700" dirty="0" smtClean="0">
                          <a:latin typeface="Franklin Gothic Book" panose="020B0503020102020204" pitchFamily="34" charset="0"/>
                        </a:rPr>
                        <a:t>Children served by CP&amp;P</a:t>
                      </a:r>
                      <a:endParaRPr lang="en-US" sz="17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sz="1700" dirty="0" smtClean="0">
                          <a:latin typeface="Franklin Gothic Book" panose="020B0503020102020204" pitchFamily="34" charset="0"/>
                        </a:rPr>
                        <a:t>11.1*</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700" dirty="0" smtClean="0">
                          <a:latin typeface="Franklin Gothic Book" panose="020B0503020102020204" pitchFamily="34" charset="0"/>
                        </a:rPr>
                        <a:t>Violent</a:t>
                      </a:r>
                      <a:r>
                        <a:rPr lang="en-US" sz="1700"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sz="1700" dirty="0" smtClean="0">
                          <a:latin typeface="Franklin Gothic Book" panose="020B0503020102020204" pitchFamily="34" charset="0"/>
                        </a:rPr>
                        <a:t>11.3*</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700" dirty="0" smtClean="0">
                          <a:latin typeface="Franklin Gothic Book" panose="020B0503020102020204" pitchFamily="34" charset="0"/>
                        </a:rPr>
                        <a:t>Juvenile</a:t>
                      </a:r>
                      <a:r>
                        <a:rPr lang="en-US" sz="1700" baseline="0" dirty="0" smtClean="0">
                          <a:latin typeface="Franklin Gothic Book" panose="020B0503020102020204" pitchFamily="34" charset="0"/>
                        </a:rPr>
                        <a:t> arrest rates (per 1,000)</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94382">
                <a:tc>
                  <a:txBody>
                    <a:bodyPr/>
                    <a:lstStyle/>
                    <a:p>
                      <a:r>
                        <a:rPr lang="en-US" sz="1700" dirty="0" smtClean="0">
                          <a:latin typeface="Franklin Gothic Book" panose="020B0503020102020204" pitchFamily="34" charset="0"/>
                        </a:rPr>
                        <a:t>12.1*</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700" dirty="0" smtClean="0">
                          <a:latin typeface="Franklin Gothic Book" panose="020B0503020102020204" pitchFamily="34" charset="0"/>
                        </a:rPr>
                        <a:t>Domestic</a:t>
                      </a:r>
                      <a:r>
                        <a:rPr lang="en-US" sz="1700" baseline="0" dirty="0" smtClean="0">
                          <a:latin typeface="Franklin Gothic Book" panose="020B0503020102020204" pitchFamily="34" charset="0"/>
                        </a:rPr>
                        <a:t> violence incidents reported to law enforcement</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sz="1700" dirty="0" smtClean="0">
                          <a:latin typeface="Franklin Gothic Book" panose="020B0503020102020204" pitchFamily="34" charset="0"/>
                        </a:rPr>
                        <a:t>13.1*</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700" dirty="0" smtClean="0">
                          <a:latin typeface="Franklin Gothic Book" panose="020B0503020102020204" pitchFamily="34" charset="0"/>
                        </a:rPr>
                        <a:t>Change in suspected opioid</a:t>
                      </a:r>
                      <a:r>
                        <a:rPr lang="en-US" sz="1700" baseline="0" dirty="0" smtClean="0">
                          <a:latin typeface="Franklin Gothic Book" panose="020B0503020102020204" pitchFamily="34" charset="0"/>
                        </a:rPr>
                        <a:t> overdose deaths</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sz="1700" dirty="0" smtClean="0">
                          <a:latin typeface="Franklin Gothic Book" panose="020B0503020102020204" pitchFamily="34" charset="0"/>
                        </a:rPr>
                        <a:t>14.2*</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700" dirty="0" smtClean="0">
                          <a:latin typeface="Franklin Gothic Book" panose="020B0503020102020204" pitchFamily="34" charset="0"/>
                        </a:rPr>
                        <a:t>Age adjusted frequency of mental</a:t>
                      </a:r>
                      <a:r>
                        <a:rPr lang="en-US" sz="1700" baseline="0" dirty="0" smtClean="0">
                          <a:latin typeface="Franklin Gothic Book" panose="020B0503020102020204" pitchFamily="34" charset="0"/>
                        </a:rPr>
                        <a:t> health distress</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sz="1700" dirty="0" smtClean="0">
                          <a:latin typeface="Franklin Gothic Book" panose="020B0503020102020204" pitchFamily="34" charset="0"/>
                        </a:rPr>
                        <a:t>14.6*</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700" dirty="0" smtClean="0">
                          <a:latin typeface="Franklin Gothic Book" panose="020B0503020102020204" pitchFamily="34" charset="0"/>
                        </a:rPr>
                        <a:t>Frequency</a:t>
                      </a:r>
                      <a:r>
                        <a:rPr lang="en-US" sz="1700" baseline="0" dirty="0" smtClean="0">
                          <a:latin typeface="Franklin Gothic Book" panose="020B0503020102020204" pitchFamily="34" charset="0"/>
                        </a:rPr>
                        <a:t> of depression</a:t>
                      </a:r>
                      <a:endParaRPr lang="en-US" sz="17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sz="1700" dirty="0" smtClean="0">
                          <a:latin typeface="Franklin Gothic Book" panose="020B0503020102020204" pitchFamily="34" charset="0"/>
                        </a:rPr>
                        <a:t>15.1*</a:t>
                      </a:r>
                      <a:endParaRPr lang="en-US" sz="17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700" dirty="0" smtClean="0">
                          <a:latin typeface="Franklin Gothic Book" panose="020B0503020102020204" pitchFamily="34" charset="0"/>
                        </a:rPr>
                        <a:t>Children receiving</a:t>
                      </a:r>
                      <a:r>
                        <a:rPr lang="en-US" sz="1700"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sz="1700" dirty="0" smtClean="0">
                          <a:latin typeface="Franklin Gothic Book" panose="020B0503020102020204" pitchFamily="34" charset="0"/>
                        </a:rPr>
                        <a:t>15.2*</a:t>
                      </a:r>
                      <a:endParaRPr lang="en-US" sz="17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700"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406027704"/>
              </p:ext>
            </p:extLst>
          </p:nvPr>
        </p:nvGraphicFramePr>
        <p:xfrm>
          <a:off x="7159230" y="1083150"/>
          <a:ext cx="5032770" cy="54956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fdd83234370940f42f0e&quot;,&quot;SmartGridHorizontal&quot;:0,&quot;LinkedExcelSources&quot;:{&quot;5fe23fb73839382b0c757267&quot;:&quot;{{Desktop}}\\Atlantic_1-12-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22079</TotalTime>
  <Words>9746</Words>
  <Application>Microsoft Office PowerPoint</Application>
  <PresentationFormat>Widescreen</PresentationFormat>
  <Paragraphs>885</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1461</cp:revision>
  <dcterms:created xsi:type="dcterms:W3CDTF">2006-08-16T00:00:00Z</dcterms:created>
  <dcterms:modified xsi:type="dcterms:W3CDTF">2021-02-15T23:03:53Z</dcterms:modified>
</cp:coreProperties>
</file>