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2" r:id="rId89"/>
    <p:sldId id="479" r:id="rId90"/>
    <p:sldId id="482" r:id="rId91"/>
    <p:sldId id="493"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1" autoAdjust="0"/>
    <p:restoredTop sz="79788" autoAdjust="0"/>
  </p:normalViewPr>
  <p:slideViewPr>
    <p:cSldViewPr>
      <p:cViewPr varScale="1">
        <p:scale>
          <a:sx n="44" d="100"/>
          <a:sy n="44" d="100"/>
        </p:scale>
        <p:origin x="654" y="96"/>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Atlantic_County_11.09.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Atlantic_County_11.09.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24262407727999E-2"/>
          <c:y val="1.6912384526366675E-2"/>
          <c:w val="0.94175147518454405"/>
          <c:h val="0.95349094255249167"/>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Overview'!$A$22,'0. Overview'!$A$40,'0. Overview'!$A$63,'0. Overview'!$A$84,'0. Overview'!$A$109,'0. Overview'!$A$121,'0. Overview'!$A$144,'0. Overview'!$A$171,'0. Overview'!$A$186,'0. Overview'!$A$221)</c:f>
              <c:strCache>
                <c:ptCount val="10"/>
                <c:pt idx="0">
                  <c:v>Atlantic</c:v>
                </c:pt>
                <c:pt idx="1">
                  <c:v>Atlantic</c:v>
                </c:pt>
                <c:pt idx="2">
                  <c:v>Atlantic</c:v>
                </c:pt>
                <c:pt idx="3">
                  <c:v>Atlantic</c:v>
                </c:pt>
                <c:pt idx="4">
                  <c:v>Atlantic</c:v>
                </c:pt>
                <c:pt idx="5">
                  <c:v>Atlantic</c:v>
                </c:pt>
                <c:pt idx="6">
                  <c:v>Atlantic</c:v>
                </c:pt>
                <c:pt idx="7">
                  <c:v>Atlantic</c:v>
                </c:pt>
                <c:pt idx="8">
                  <c:v>Atlantic</c:v>
                </c:pt>
                <c:pt idx="9">
                  <c:v>Atlantic</c:v>
                </c:pt>
              </c:strCache>
            </c:strRef>
          </c:cat>
          <c:val>
            <c:numRef>
              <c:f>('0. Overview'!$C$22,'0. Overview'!$C$40,'0. Overview'!$C$63,'0. Overview'!$C$84,'0. Overview'!$C$109,'0. Overview'!$C$121,'0. Overview'!$C$144,'0. Overview'!$C$171,'0. Overview'!$C$186,'0. Overview'!$C$221)</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5475-427E-BAB8-93D328A62551}"/>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Overview'!$A$22,'0. Overview'!$A$40,'0. Overview'!$A$63,'0. Overview'!$A$84,'0. Overview'!$A$109,'0. Overview'!$A$121,'0. Overview'!$A$144,'0. Overview'!$A$171,'0. Overview'!$A$186,'0. Overview'!$A$221)</c:f>
              <c:strCache>
                <c:ptCount val="10"/>
                <c:pt idx="0">
                  <c:v>Atlantic</c:v>
                </c:pt>
                <c:pt idx="1">
                  <c:v>Atlantic</c:v>
                </c:pt>
                <c:pt idx="2">
                  <c:v>Atlantic</c:v>
                </c:pt>
                <c:pt idx="3">
                  <c:v>Atlantic</c:v>
                </c:pt>
                <c:pt idx="4">
                  <c:v>Atlantic</c:v>
                </c:pt>
                <c:pt idx="5">
                  <c:v>Atlantic</c:v>
                </c:pt>
                <c:pt idx="6">
                  <c:v>Atlantic</c:v>
                </c:pt>
                <c:pt idx="7">
                  <c:v>Atlantic</c:v>
                </c:pt>
                <c:pt idx="8">
                  <c:v>Atlantic</c:v>
                </c:pt>
                <c:pt idx="9">
                  <c:v>Atlantic</c:v>
                </c:pt>
              </c:strCache>
            </c:strRef>
          </c:cat>
          <c:val>
            <c:numRef>
              <c:f>('0. Overview'!$D$22,'0. Overview'!$D$40,'0. Overview'!$D$63,'0. Overview'!$D$84,'0. Overview'!$D$109,'0. Overview'!$D$121,'0. Overview'!$D$144,'0. Overview'!$D$171,'0. Overview'!$D$186,'0. Overview'!$D$221)</c:f>
              <c:numCache>
                <c:formatCode>General</c:formatCode>
                <c:ptCount val="10"/>
                <c:pt idx="0">
                  <c:v>1.875</c:v>
                </c:pt>
                <c:pt idx="1">
                  <c:v>5.875</c:v>
                </c:pt>
                <c:pt idx="2">
                  <c:v>4.875</c:v>
                </c:pt>
                <c:pt idx="3">
                  <c:v>4.875</c:v>
                </c:pt>
                <c:pt idx="4">
                  <c:v>2.875</c:v>
                </c:pt>
                <c:pt idx="5">
                  <c:v>12.875</c:v>
                </c:pt>
                <c:pt idx="6">
                  <c:v>11.875</c:v>
                </c:pt>
                <c:pt idx="7">
                  <c:v>6.875</c:v>
                </c:pt>
                <c:pt idx="8">
                  <c:v>11.875</c:v>
                </c:pt>
                <c:pt idx="9">
                  <c:v>0.875</c:v>
                </c:pt>
              </c:numCache>
            </c:numRef>
          </c:val>
          <c:extLst>
            <c:ext xmlns:c16="http://schemas.microsoft.com/office/drawing/2014/chart" uri="{C3380CC4-5D6E-409C-BE32-E72D297353CC}">
              <c16:uniqueId val="{00000001-5475-427E-BAB8-93D328A62551}"/>
            </c:ext>
          </c:extLst>
        </c:ser>
        <c:ser>
          <c:idx val="3"/>
          <c:order val="2"/>
          <c:spPr>
            <a:solidFill>
              <a:schemeClr val="bg1">
                <a:lumMod val="65000"/>
              </a:schemeClr>
            </a:solidFill>
            <a:ln>
              <a:solidFill>
                <a:schemeClr val="tx1">
                  <a:lumMod val="95000"/>
                  <a:lumOff val="5000"/>
                </a:schemeClr>
              </a:solidFill>
            </a:ln>
            <a:effectLst/>
          </c:spPr>
          <c:invertIfNegative val="0"/>
          <c:cat>
            <c:strRef>
              <c:f>('0. Overview'!$A$22,'0. Overview'!$A$40,'0. Overview'!$A$63,'0. Overview'!$A$84,'0. Overview'!$A$109,'0. Overview'!$A$121,'0. Overview'!$A$144,'0. Overview'!$A$171,'0. Overview'!$A$186,'0. Overview'!$A$221)</c:f>
              <c:strCache>
                <c:ptCount val="10"/>
                <c:pt idx="0">
                  <c:v>Atlantic</c:v>
                </c:pt>
                <c:pt idx="1">
                  <c:v>Atlantic</c:v>
                </c:pt>
                <c:pt idx="2">
                  <c:v>Atlantic</c:v>
                </c:pt>
                <c:pt idx="3">
                  <c:v>Atlantic</c:v>
                </c:pt>
                <c:pt idx="4">
                  <c:v>Atlantic</c:v>
                </c:pt>
                <c:pt idx="5">
                  <c:v>Atlantic</c:v>
                </c:pt>
                <c:pt idx="6">
                  <c:v>Atlantic</c:v>
                </c:pt>
                <c:pt idx="7">
                  <c:v>Atlantic</c:v>
                </c:pt>
                <c:pt idx="8">
                  <c:v>Atlantic</c:v>
                </c:pt>
                <c:pt idx="9">
                  <c:v>Atlantic</c:v>
                </c:pt>
              </c:strCache>
            </c:strRef>
          </c:cat>
          <c:val>
            <c:numRef>
              <c:f>('0. Overview'!$E$22,'0. Overview'!$E$40,'0. Overview'!$E$63,'0. Overview'!$E$84,'0. Overview'!$E$109,'0. Overview'!$E$121,'0. Overview'!$E$144,'0. Overview'!$E$171,'0. Overview'!$E$186,'0. Overview'!$E$221)</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5475-427E-BAB8-93D328A62551}"/>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0.72599999999999998</c:v>
                </c:pt>
                <c:pt idx="1">
                  <c:v>0.71299999999999997</c:v>
                </c:pt>
                <c:pt idx="2">
                  <c:v>0.72499999999999998</c:v>
                </c:pt>
                <c:pt idx="3">
                  <c:v>0.72199999999999998</c:v>
                </c:pt>
                <c:pt idx="4">
                  <c:v>0.73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9">
                  <c:v>0.73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6">
                  <c:v>55412</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16156</c:v>
                </c:pt>
                <c:pt idx="1">
                  <c:v>19384</c:v>
                </c:pt>
                <c:pt idx="2">
                  <c:v>19872</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261811023622"/>
          <c:y val="2.6953335422200752E-2"/>
          <c:w val="0.792257381889763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Egg Harbor Township</c:v>
                </c:pt>
                <c:pt idx="1">
                  <c:v>Atlantic City </c:v>
                </c:pt>
                <c:pt idx="2">
                  <c:v>Galloway township</c:v>
                </c:pt>
                <c:pt idx="3">
                  <c:v>Hamilton township</c:v>
                </c:pt>
                <c:pt idx="4">
                  <c:v>Pleasantville city</c:v>
                </c:pt>
                <c:pt idx="5">
                  <c:v>Hammonton town</c:v>
                </c:pt>
                <c:pt idx="6">
                  <c:v>Somers Point city</c:v>
                </c:pt>
                <c:pt idx="7">
                  <c:v>Northfield city</c:v>
                </c:pt>
                <c:pt idx="8">
                  <c:v>Buena Vista township</c:v>
                </c:pt>
                <c:pt idx="9">
                  <c:v>Absecon city</c:v>
                </c:pt>
                <c:pt idx="10">
                  <c:v>Linwood city</c:v>
                </c:pt>
                <c:pt idx="11">
                  <c:v>Ventnor City </c:v>
                </c:pt>
                <c:pt idx="12">
                  <c:v>Mullica township</c:v>
                </c:pt>
                <c:pt idx="13">
                  <c:v>Egg Harbor City</c:v>
                </c:pt>
                <c:pt idx="14">
                  <c:v>Buena borough</c:v>
                </c:pt>
                <c:pt idx="15">
                  <c:v>Brigantine </c:v>
                </c:pt>
                <c:pt idx="16">
                  <c:v>Margate City </c:v>
                </c:pt>
                <c:pt idx="17">
                  <c:v>Weymouth township</c:v>
                </c:pt>
                <c:pt idx="18">
                  <c:v>Folsom borough</c:v>
                </c:pt>
                <c:pt idx="19">
                  <c:v>Estell Manor city</c:v>
                </c:pt>
              </c:strCache>
            </c:strRef>
          </c:cat>
          <c:val>
            <c:numRef>
              <c:f>Sheet1!$B$2:$B$21</c:f>
              <c:numCache>
                <c:formatCode>0</c:formatCode>
                <c:ptCount val="20"/>
                <c:pt idx="0">
                  <c:v>10492</c:v>
                </c:pt>
                <c:pt idx="1">
                  <c:v>9294</c:v>
                </c:pt>
                <c:pt idx="2">
                  <c:v>6067</c:v>
                </c:pt>
                <c:pt idx="3">
                  <c:v>5940</c:v>
                </c:pt>
                <c:pt idx="4">
                  <c:v>5061</c:v>
                </c:pt>
                <c:pt idx="5">
                  <c:v>3341</c:v>
                </c:pt>
                <c:pt idx="6">
                  <c:v>2343</c:v>
                </c:pt>
                <c:pt idx="7">
                  <c:v>1726</c:v>
                </c:pt>
                <c:pt idx="8">
                  <c:v>1576</c:v>
                </c:pt>
                <c:pt idx="9">
                  <c:v>1568</c:v>
                </c:pt>
                <c:pt idx="10">
                  <c:v>1470</c:v>
                </c:pt>
                <c:pt idx="11">
                  <c:v>1398</c:v>
                </c:pt>
                <c:pt idx="12">
                  <c:v>1291</c:v>
                </c:pt>
                <c:pt idx="13">
                  <c:v>1077</c:v>
                </c:pt>
                <c:pt idx="14">
                  <c:v>1073</c:v>
                </c:pt>
                <c:pt idx="15">
                  <c:v>1036</c:v>
                </c:pt>
                <c:pt idx="16">
                  <c:v>715</c:v>
                </c:pt>
                <c:pt idx="17">
                  <c:v>500</c:v>
                </c:pt>
                <c:pt idx="18">
                  <c:v>329</c:v>
                </c:pt>
                <c:pt idx="19">
                  <c:v>309</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0.42</c:v>
                </c:pt>
                <c:pt idx="1">
                  <c:v>0.43</c:v>
                </c:pt>
                <c:pt idx="2">
                  <c:v>0.41</c:v>
                </c:pt>
                <c:pt idx="3">
                  <c:v>0.41</c:v>
                </c:pt>
                <c:pt idx="4">
                  <c:v>0.3</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706363159916392E-2"/>
          <c:y val="2.2671574892228874E-2"/>
          <c:w val="0.8824839435479892"/>
          <c:h val="0.90910159056434048"/>
        </c:manualLayout>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4">
                  <c:v>0.28999999999999998</c:v>
                </c:pt>
                <c:pt idx="5">
                  <c:v>0.28999999999999998</c:v>
                </c:pt>
                <c:pt idx="6" formatCode="General">
                  <c:v>0.28999999999999998</c:v>
                </c:pt>
                <c:pt idx="7">
                  <c:v>0.28000000000000003</c:v>
                </c:pt>
                <c:pt idx="8">
                  <c:v>0.23</c:v>
                </c:pt>
                <c:pt idx="9">
                  <c:v>0.22</c:v>
                </c:pt>
                <c:pt idx="10">
                  <c:v>0.21</c:v>
                </c:pt>
                <c:pt idx="11">
                  <c:v>0.2</c:v>
                </c:pt>
                <c:pt idx="12">
                  <c:v>0.19</c:v>
                </c:pt>
                <c:pt idx="13">
                  <c:v>0.19</c:v>
                </c:pt>
                <c:pt idx="14">
                  <c:v>0.17</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3">
                  <c:v>0.3</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Atlantic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1312</c:v>
                </c:pt>
                <c:pt idx="1">
                  <c:v>789</c:v>
                </c:pt>
                <c:pt idx="2">
                  <c:v>1511</c:v>
                </c:pt>
                <c:pt idx="3">
                  <c:v>1177</c:v>
                </c:pt>
                <c:pt idx="4">
                  <c:v>1078</c:v>
                </c:pt>
                <c:pt idx="5">
                  <c:v>848</c:v>
                </c:pt>
                <c:pt idx="6">
                  <c:v>1049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7">
                  <c:v>93158</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54052</c:v>
                </c:pt>
                <c:pt idx="1">
                  <c:v>56778</c:v>
                </c:pt>
                <c:pt idx="2">
                  <c:v>61777</c:v>
                </c:pt>
                <c:pt idx="3">
                  <c:v>61212</c:v>
                </c:pt>
                <c:pt idx="4">
                  <c:v>63389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Overview'!$A$240,'0. Overview'!$A$267,'0. Overview'!$A$285,'0. Overview'!$A$302,'0. Overview'!$A$322,'0. Overview'!$A$345,'0. Overview'!$A$367,'0. Overview'!$A$393,'0. Overview'!$A$421)</c:f>
              <c:strCache>
                <c:ptCount val="9"/>
                <c:pt idx="0">
                  <c:v>Atlantic</c:v>
                </c:pt>
                <c:pt idx="1">
                  <c:v>Atlantic</c:v>
                </c:pt>
                <c:pt idx="2">
                  <c:v>Atlantic</c:v>
                </c:pt>
                <c:pt idx="3">
                  <c:v>Atlantic</c:v>
                </c:pt>
                <c:pt idx="4">
                  <c:v>Atlantic</c:v>
                </c:pt>
                <c:pt idx="5">
                  <c:v>Atlantic</c:v>
                </c:pt>
                <c:pt idx="6">
                  <c:v>Atlantic</c:v>
                </c:pt>
                <c:pt idx="7">
                  <c:v>Atlantic</c:v>
                </c:pt>
                <c:pt idx="8">
                  <c:v>Atlantic</c:v>
                </c:pt>
              </c:strCache>
            </c:strRef>
          </c:cat>
          <c:val>
            <c:numRef>
              <c:f>('0. Overview'!$C$240,'0. Overview'!$C$267,'0. Overview'!$C$285,'0. Overview'!$C$302,'0. Overview'!$C$322,'0. Overview'!$C$345,'0. Overview'!$C$367,'0. Overview'!$C$393,'0. Overview'!$C$421)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8B29-48C8-B4CE-7A9A480E167F}"/>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Overview'!$A$240,'0. Overview'!$A$267,'0. Overview'!$A$285,'0. Overview'!$A$302,'0. Overview'!$A$322,'0. Overview'!$A$345,'0. Overview'!$A$367,'0. Overview'!$A$393,'0. Overview'!$A$421)</c:f>
              <c:strCache>
                <c:ptCount val="9"/>
                <c:pt idx="0">
                  <c:v>Atlantic</c:v>
                </c:pt>
                <c:pt idx="1">
                  <c:v>Atlantic</c:v>
                </c:pt>
                <c:pt idx="2">
                  <c:v>Atlantic</c:v>
                </c:pt>
                <c:pt idx="3">
                  <c:v>Atlantic</c:v>
                </c:pt>
                <c:pt idx="4">
                  <c:v>Atlantic</c:v>
                </c:pt>
                <c:pt idx="5">
                  <c:v>Atlantic</c:v>
                </c:pt>
                <c:pt idx="6">
                  <c:v>Atlantic</c:v>
                </c:pt>
                <c:pt idx="7">
                  <c:v>Atlantic</c:v>
                </c:pt>
                <c:pt idx="8">
                  <c:v>Atlantic</c:v>
                </c:pt>
              </c:strCache>
            </c:strRef>
          </c:cat>
          <c:val>
            <c:numRef>
              <c:f>('0. Overview'!$D$240,'0. Overview'!$D$267,'0. Overview'!$D$285,'0. Overview'!$D$302,'0. Overview'!$D$322,'0. Overview'!$D$345,'0. Overview'!$D$367,'0. Overview'!$D$393,'0. Overview'!$D$421)</c:f>
              <c:numCache>
                <c:formatCode>General</c:formatCode>
                <c:ptCount val="9"/>
                <c:pt idx="0">
                  <c:v>8.875</c:v>
                </c:pt>
                <c:pt idx="1">
                  <c:v>3.875</c:v>
                </c:pt>
                <c:pt idx="2">
                  <c:v>7.875</c:v>
                </c:pt>
                <c:pt idx="3">
                  <c:v>12.875</c:v>
                </c:pt>
                <c:pt idx="4">
                  <c:v>15.875</c:v>
                </c:pt>
                <c:pt idx="5">
                  <c:v>14.875</c:v>
                </c:pt>
                <c:pt idx="6">
                  <c:v>14.875</c:v>
                </c:pt>
                <c:pt idx="7">
                  <c:v>12.875</c:v>
                </c:pt>
                <c:pt idx="8">
                  <c:v>6.875</c:v>
                </c:pt>
              </c:numCache>
            </c:numRef>
          </c:val>
          <c:extLst>
            <c:ext xmlns:c16="http://schemas.microsoft.com/office/drawing/2014/chart" uri="{C3380CC4-5D6E-409C-BE32-E72D297353CC}">
              <c16:uniqueId val="{00000001-8B29-48C8-B4CE-7A9A480E167F}"/>
            </c:ext>
          </c:extLst>
        </c:ser>
        <c:ser>
          <c:idx val="3"/>
          <c:order val="2"/>
          <c:spPr>
            <a:solidFill>
              <a:schemeClr val="bg2">
                <a:lumMod val="75000"/>
              </a:schemeClr>
            </a:solidFill>
            <a:ln>
              <a:solidFill>
                <a:schemeClr val="tx1"/>
              </a:solidFill>
            </a:ln>
            <a:effectLst/>
          </c:spPr>
          <c:invertIfNegative val="0"/>
          <c:cat>
            <c:strRef>
              <c:f>('0. Overview'!$A$240,'0. Overview'!$A$267,'0. Overview'!$A$285,'0. Overview'!$A$302,'0. Overview'!$A$322,'0. Overview'!$A$345,'0. Overview'!$A$367,'0. Overview'!$A$393,'0. Overview'!$A$421)</c:f>
              <c:strCache>
                <c:ptCount val="9"/>
                <c:pt idx="0">
                  <c:v>Atlantic</c:v>
                </c:pt>
                <c:pt idx="1">
                  <c:v>Atlantic</c:v>
                </c:pt>
                <c:pt idx="2">
                  <c:v>Atlantic</c:v>
                </c:pt>
                <c:pt idx="3">
                  <c:v>Atlantic</c:v>
                </c:pt>
                <c:pt idx="4">
                  <c:v>Atlantic</c:v>
                </c:pt>
                <c:pt idx="5">
                  <c:v>Atlantic</c:v>
                </c:pt>
                <c:pt idx="6">
                  <c:v>Atlantic</c:v>
                </c:pt>
                <c:pt idx="7">
                  <c:v>Atlantic</c:v>
                </c:pt>
                <c:pt idx="8">
                  <c:v>Atlantic</c:v>
                </c:pt>
              </c:strCache>
            </c:strRef>
          </c:cat>
          <c:val>
            <c:numRef>
              <c:f>('0. Overview'!$E$240,'0. Overview'!$E$267,'0. Overview'!$E$285,'0. Overview'!$E$302,'0. Overview'!$E$322,'0. Overview'!$E$345,'0. Overview'!$E$367,'0. Overview'!$E$393,'0. Overview'!$E$421)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8B29-48C8-B4CE-7A9A480E167F}"/>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General</c:formatCode>
                <c:ptCount val="21"/>
                <c:pt idx="0" formatCode="_(&quot;$&quot;* #,##0_);_(&quot;$&quot;* \(#,##0\);_(&quot;$&quot;* &quot;-&quot;??_);_(@_)">
                  <c:v>54587</c:v>
                </c:pt>
                <c:pt idx="2" formatCode="_(&quot;$&quot;* #,##0_);_(&quot;$&quot;* \(#,##0\);_(&quot;$&quot;* &quot;-&quot;??_);_(@_)">
                  <c:v>64626</c:v>
                </c:pt>
                <c:pt idx="3" formatCode="_(&quot;$&quot;* #,##0_);_(&quot;$&quot;* \(#,##0\);_(&quot;$&quot;* &quot;-&quot;??_);_(@_)">
                  <c:v>68531</c:v>
                </c:pt>
                <c:pt idx="4" formatCode="_(&quot;$&quot;* #,##0_);_(&quot;$&quot;* \(#,##0\);_(&quot;$&quot;* &quot;-&quot;??_);_(@_)">
                  <c:v>69980</c:v>
                </c:pt>
                <c:pt idx="5" formatCode="_(&quot;$&quot;* #,##0_);_(&quot;$&quot;* \(#,##0\);_(&quot;$&quot;* &quot;-&quot;??_);_(@_)">
                  <c:v>73672</c:v>
                </c:pt>
                <c:pt idx="6" formatCode="_(&quot;$&quot;* #,##0_);_(&quot;$&quot;* \(#,##0\);_(&quot;$&quot;* &quot;-&quot;??_);_(@_)">
                  <c:v>76093</c:v>
                </c:pt>
                <c:pt idx="7" formatCode="_(&quot;$&quot;* #,##0_);_(&quot;$&quot;* \(#,##0\);_(&quot;$&quot;* &quot;-&quot;??_);_(@_)">
                  <c:v>77040</c:v>
                </c:pt>
                <c:pt idx="8" formatCode="_(&quot;$&quot;* #,##0_);_(&quot;$&quot;* \(#,##0\);_(&quot;$&quot;* &quot;-&quot;??_);_(@_)">
                  <c:v>78808</c:v>
                </c:pt>
                <c:pt idx="9" formatCode="_(&quot;$&quot;* #,##0_);_(&quot;$&quot;* \(#,##0\);_(&quot;$&quot;* &quot;-&quot;??_);_(@_)">
                  <c:v>79492</c:v>
                </c:pt>
                <c:pt idx="10" formatCode="_(&quot;$&quot;* #,##0_);_(&quot;$&quot;* \(#,##0\);_(&quot;$&quot;* &quot;-&quot;??_);_(@_)">
                  <c:v>80339</c:v>
                </c:pt>
                <c:pt idx="11" formatCode="_(&quot;$&quot;* #,##0_);_(&quot;$&quot;* \(#,##0\);_(&quot;$&quot;* &quot;-&quot;??_);_(@_)">
                  <c:v>84479</c:v>
                </c:pt>
                <c:pt idx="12" formatCode="_(&quot;$&quot;* #,##0_);_(&quot;$&quot;* \(#,##0\);_(&quot;$&quot;* &quot;-&quot;??_);_(@_)">
                  <c:v>88797</c:v>
                </c:pt>
                <c:pt idx="13" formatCode="_(&quot;$&quot;* #,##0_);_(&quot;$&quot;* \(#,##0\);_(&quot;$&quot;* &quot;-&quot;??_);_(@_)">
                  <c:v>89447</c:v>
                </c:pt>
                <c:pt idx="14" formatCode="_(&quot;$&quot;* #,##0_);_(&quot;$&quot;* \(#,##0\);_(&quot;$&quot;* &quot;-&quot;??_);_(@_)">
                  <c:v>93418</c:v>
                </c:pt>
                <c:pt idx="15" formatCode="_(&quot;$&quot;* #,##0_);_(&quot;$&quot;* \(#,##0\);_(&quot;$&quot;* &quot;-&quot;??_);_(@_)">
                  <c:v>101130</c:v>
                </c:pt>
                <c:pt idx="16" formatCode="_(&quot;$&quot;* #,##0_);_(&quot;$&quot;* \(#,##0\);_(&quot;$&quot;* &quot;-&quot;??_);_(@_)">
                  <c:v>102870</c:v>
                </c:pt>
                <c:pt idx="17" formatCode="_(&quot;$&quot;* #,##0_);_(&quot;$&quot;* \(#,##0\);_(&quot;$&quot;* &quot;-&quot;??_);_(@_)">
                  <c:v>108827</c:v>
                </c:pt>
                <c:pt idx="18" formatCode="_(&quot;$&quot;* #,##0_);_(&quot;$&quot;* \(#,##0\);_(&quot;$&quot;* &quot;-&quot;??_);_(@_)">
                  <c:v>111587</c:v>
                </c:pt>
                <c:pt idx="19" formatCode="_(&quot;$&quot;* #,##0_);_(&quot;$&quot;* \(#,##0\);_(&quot;$&quot;* &quot;-&quot;??_);_(@_)">
                  <c:v>116155</c:v>
                </c:pt>
                <c:pt idx="20" formatCode="_(&quot;$&quot;* #,##0_);_(&quot;$&quot;* \(#,##0\);_(&quot;$&quot;* &quot;-&quot;??_);_(@_)">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_("$"* #,##0_);_("$"* \(#,##0\);_("$"* "-"??_);_(@_)</c:formatCode>
                <c:ptCount val="21"/>
                <c:pt idx="1">
                  <c:v>63389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9221242699782327"/>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Atlantic City</c:v>
                </c:pt>
                <c:pt idx="1">
                  <c:v>Pleasantville </c:v>
                </c:pt>
                <c:pt idx="2">
                  <c:v>Egg Harbor City </c:v>
                </c:pt>
                <c:pt idx="3">
                  <c:v>Buena </c:v>
                </c:pt>
                <c:pt idx="4">
                  <c:v>Ventnor City </c:v>
                </c:pt>
                <c:pt idx="5">
                  <c:v>Somers Point </c:v>
                </c:pt>
                <c:pt idx="6">
                  <c:v>Weymouth </c:v>
                </c:pt>
                <c:pt idx="7">
                  <c:v>Buena Vista</c:v>
                </c:pt>
                <c:pt idx="8">
                  <c:v>Absecon </c:v>
                </c:pt>
                <c:pt idx="9">
                  <c:v>Brigantine </c:v>
                </c:pt>
              </c:strCache>
            </c:strRef>
          </c:cat>
          <c:val>
            <c:numRef>
              <c:f>Sheet1!$B$2:$B$11</c:f>
              <c:numCache>
                <c:formatCode>_("$"* #,##0_);_("$"* \(#,##0\);_("$"* "-"??_);_(@_)</c:formatCode>
                <c:ptCount val="10"/>
                <c:pt idx="0">
                  <c:v>29232</c:v>
                </c:pt>
                <c:pt idx="1">
                  <c:v>40991</c:v>
                </c:pt>
                <c:pt idx="2">
                  <c:v>42279</c:v>
                </c:pt>
                <c:pt idx="3">
                  <c:v>53275</c:v>
                </c:pt>
                <c:pt idx="4">
                  <c:v>59219</c:v>
                </c:pt>
                <c:pt idx="5">
                  <c:v>61366</c:v>
                </c:pt>
                <c:pt idx="6">
                  <c:v>61875</c:v>
                </c:pt>
                <c:pt idx="7">
                  <c:v>62994</c:v>
                </c:pt>
                <c:pt idx="8">
                  <c:v>70393</c:v>
                </c:pt>
                <c:pt idx="9">
                  <c:v>72372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Atlantic Median $62,110</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Atlantic City</c:v>
                </c:pt>
                <c:pt idx="1">
                  <c:v>Pleasantville </c:v>
                </c:pt>
                <c:pt idx="2">
                  <c:v>Egg Harbor City </c:v>
                </c:pt>
                <c:pt idx="3">
                  <c:v>Buena </c:v>
                </c:pt>
                <c:pt idx="4">
                  <c:v>Ventnor City </c:v>
                </c:pt>
                <c:pt idx="5">
                  <c:v>Somers Point </c:v>
                </c:pt>
                <c:pt idx="6">
                  <c:v>Weymouth </c:v>
                </c:pt>
                <c:pt idx="7">
                  <c:v>Buena Vista</c:v>
                </c:pt>
                <c:pt idx="8">
                  <c:v>Absecon </c:v>
                </c:pt>
                <c:pt idx="9">
                  <c:v>Brigantine </c:v>
                </c:pt>
              </c:strCache>
            </c:strRef>
          </c:cat>
          <c:val>
            <c:numRef>
              <c:f>Sheet1!$C$2:$C$11</c:f>
              <c:numCache>
                <c:formatCode>"$"#,##0</c:formatCode>
                <c:ptCount val="10"/>
                <c:pt idx="0">
                  <c:v>62110</c:v>
                </c:pt>
                <c:pt idx="1">
                  <c:v>62110</c:v>
                </c:pt>
                <c:pt idx="2">
                  <c:v>62110</c:v>
                </c:pt>
                <c:pt idx="3">
                  <c:v>62110</c:v>
                </c:pt>
                <c:pt idx="4">
                  <c:v>62110</c:v>
                </c:pt>
                <c:pt idx="5">
                  <c:v>62110</c:v>
                </c:pt>
                <c:pt idx="6">
                  <c:v>62110</c:v>
                </c:pt>
                <c:pt idx="7">
                  <c:v>62110</c:v>
                </c:pt>
                <c:pt idx="8">
                  <c:v>62110</c:v>
                </c:pt>
                <c:pt idx="9">
                  <c:v>62110</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7248163814913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5" formatCode="0%">
                  <c:v>0.13400000000000001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0.17499999999999999</c:v>
                </c:pt>
                <c:pt idx="1">
                  <c:v>0.193</c:v>
                </c:pt>
                <c:pt idx="2">
                  <c:v>0.216</c:v>
                </c:pt>
                <c:pt idx="3">
                  <c:v>0.17299999999999999</c:v>
                </c:pt>
                <c:pt idx="4">
                  <c:v>0.13400000000000001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Atlantic City </c:v>
                </c:pt>
                <c:pt idx="1">
                  <c:v>Pleasantville </c:v>
                </c:pt>
                <c:pt idx="2">
                  <c:v>Egg Harbor City </c:v>
                </c:pt>
                <c:pt idx="3">
                  <c:v>Somers Point </c:v>
                </c:pt>
                <c:pt idx="4">
                  <c:v>Ventnor City</c:v>
                </c:pt>
                <c:pt idx="5">
                  <c:v>Buena Vista </c:v>
                </c:pt>
                <c:pt idx="6">
                  <c:v>Hammonton </c:v>
                </c:pt>
                <c:pt idx="7">
                  <c:v>Brigantine </c:v>
                </c:pt>
                <c:pt idx="8">
                  <c:v>Folsom </c:v>
                </c:pt>
                <c:pt idx="9">
                  <c:v>Buena </c:v>
                </c:pt>
              </c:strCache>
            </c:strRef>
          </c:cat>
          <c:val>
            <c:numRef>
              <c:f>Sheet1!$B$2:$B$11</c:f>
              <c:numCache>
                <c:formatCode>0%</c:formatCode>
                <c:ptCount val="10"/>
                <c:pt idx="0">
                  <c:v>0.44700000000000001</c:v>
                </c:pt>
                <c:pt idx="1">
                  <c:v>0.34899999999999998</c:v>
                </c:pt>
                <c:pt idx="2">
                  <c:v>0.19500000000000001</c:v>
                </c:pt>
                <c:pt idx="3">
                  <c:v>0.189</c:v>
                </c:pt>
                <c:pt idx="4">
                  <c:v>0.17</c:v>
                </c:pt>
                <c:pt idx="5">
                  <c:v>0.125</c:v>
                </c:pt>
                <c:pt idx="6">
                  <c:v>0.115</c:v>
                </c:pt>
                <c:pt idx="7">
                  <c:v>0.113</c:v>
                </c:pt>
                <c:pt idx="8">
                  <c:v>0.10100000000000001</c:v>
                </c:pt>
                <c:pt idx="9">
                  <c:v>9.4E-2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Atlantic 16.6%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Atlantic City </c:v>
                </c:pt>
                <c:pt idx="1">
                  <c:v>Pleasantville </c:v>
                </c:pt>
                <c:pt idx="2">
                  <c:v>Egg Harbor City </c:v>
                </c:pt>
                <c:pt idx="3">
                  <c:v>Somers Point </c:v>
                </c:pt>
                <c:pt idx="4">
                  <c:v>Ventnor City</c:v>
                </c:pt>
                <c:pt idx="5">
                  <c:v>Buena Vista </c:v>
                </c:pt>
                <c:pt idx="6">
                  <c:v>Hammonton </c:v>
                </c:pt>
                <c:pt idx="7">
                  <c:v>Brigantine </c:v>
                </c:pt>
                <c:pt idx="8">
                  <c:v>Folsom </c:v>
                </c:pt>
                <c:pt idx="9">
                  <c:v>Buena </c:v>
                </c:pt>
              </c:strCache>
            </c:strRef>
          </c:cat>
          <c:val>
            <c:numRef>
              <c:f>Sheet1!$C$2:$C$11</c:f>
              <c:numCache>
                <c:formatCode>0%</c:formatCode>
                <c:ptCount val="10"/>
                <c:pt idx="0">
                  <c:v>0.16600000000000001</c:v>
                </c:pt>
                <c:pt idx="1">
                  <c:v>0.16600000000000001</c:v>
                </c:pt>
                <c:pt idx="2">
                  <c:v>0.16600000000000001</c:v>
                </c:pt>
                <c:pt idx="3">
                  <c:v>0.16600000000000001</c:v>
                </c:pt>
                <c:pt idx="4">
                  <c:v>0.16600000000000001</c:v>
                </c:pt>
                <c:pt idx="5">
                  <c:v>0.16600000000000001</c:v>
                </c:pt>
                <c:pt idx="6">
                  <c:v>0.16600000000000001</c:v>
                </c:pt>
                <c:pt idx="7">
                  <c:v>0.16600000000000001</c:v>
                </c:pt>
                <c:pt idx="8">
                  <c:v>0.16600000000000001</c:v>
                </c:pt>
                <c:pt idx="9">
                  <c:v>0.16600000000000001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1102572486057417"/>
          <c:y val="0.90985882446512367"/>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1">
                  <c:v>0.17577162096000001</c:v>
                </c:pt>
                <c:pt idx="12">
                  <c:v>0.17687299102000001</c:v>
                </c:pt>
                <c:pt idx="13">
                  <c:v>0.18500990251999999</c:v>
                </c:pt>
                <c:pt idx="14">
                  <c:v>0.18584412023999999</c:v>
                </c:pt>
                <c:pt idx="15">
                  <c:v>0.19205607979</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16">
                  <c:v>0.19982838581000001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603801673228347"/>
          <c:y val="0.8969137068875061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0.26</c:v>
                </c:pt>
                <c:pt idx="1">
                  <c:v>0.26</c:v>
                </c:pt>
                <c:pt idx="2">
                  <c:v>0.26</c:v>
                </c:pt>
                <c:pt idx="3">
                  <c:v>0.26</c:v>
                </c:pt>
                <c:pt idx="4">
                  <c:v>0.25</c:v>
                </c:pt>
                <c:pt idx="5">
                  <c:v>0.24</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7">
                  <c:v>7.2999999999999995E-2</c:v>
                </c:pt>
                <c:pt idx="8">
                  <c:v>7.3999999999999996E-2</c:v>
                </c:pt>
                <c:pt idx="9">
                  <c:v>7.4999999999999997E-2</c:v>
                </c:pt>
                <c:pt idx="10">
                  <c:v>8.2000000000000003E-2</c:v>
                </c:pt>
                <c:pt idx="11">
                  <c:v>8.5999999999999993E-2</c:v>
                </c:pt>
                <c:pt idx="12" formatCode="General">
                  <c:v>0.09</c:v>
                </c:pt>
                <c:pt idx="13">
                  <c:v>9.5000000000000001E-2</c:v>
                </c:pt>
                <c:pt idx="14">
                  <c:v>0.10100000000000001</c:v>
                </c:pt>
                <c:pt idx="16">
                  <c:v>0.107</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15" formatCode="0.0%">
                  <c:v>0.106</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902"/>
          <c:y val="0.90455624468478535"/>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0.114</c:v>
                </c:pt>
                <c:pt idx="1">
                  <c:v>0.106</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ax val="0.2"/>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5905</c:v>
                </c:pt>
                <c:pt idx="1">
                  <c:v>5958</c:v>
                </c:pt>
                <c:pt idx="2">
                  <c:v>5863</c:v>
                </c:pt>
                <c:pt idx="3">
                  <c:v>5681</c:v>
                </c:pt>
                <c:pt idx="4">
                  <c:v>6175</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Atlantic</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0.66800000000000004</c:v>
                </c:pt>
                <c:pt idx="1">
                  <c:v>0.16400000000000001</c:v>
                </c:pt>
                <c:pt idx="2">
                  <c:v>1.0999999999999999E-2</c:v>
                </c:pt>
                <c:pt idx="3">
                  <c:v>0.09</c:v>
                </c:pt>
                <c:pt idx="4">
                  <c:v>0</c:v>
                </c:pt>
                <c:pt idx="5">
                  <c:v>0.105</c:v>
                </c:pt>
                <c:pt idx="6">
                  <c:v>0.19400000000000001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20071</c:v>
                </c:pt>
                <c:pt idx="1">
                  <c:v>19032</c:v>
                </c:pt>
                <c:pt idx="2">
                  <c:v>19119</c:v>
                </c:pt>
                <c:pt idx="3">
                  <c:v>18697</c:v>
                </c:pt>
                <c:pt idx="4">
                  <c:v>18260</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19273</c:v>
                </c:pt>
                <c:pt idx="1">
                  <c:v>17975</c:v>
                </c:pt>
                <c:pt idx="2">
                  <c:v>16963</c:v>
                </c:pt>
                <c:pt idx="3">
                  <c:v>14779</c:v>
                </c:pt>
                <c:pt idx="4">
                  <c:v>14557</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Atlantic</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863.48</c:v>
                </c:pt>
                <c:pt idx="1">
                  <c:v>740</c:v>
                </c:pt>
                <c:pt idx="2">
                  <c:v>720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
                  <c:v>863.48</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"$"#,##0_);[Red]\("$"#,##0\)</c:formatCode>
                <c:ptCount val="22"/>
                <c:pt idx="1">
                  <c:v>720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8">
                  <c:v>26.1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24.6</c:v>
                </c:pt>
                <c:pt idx="1">
                  <c:v>24.3</c:v>
                </c:pt>
                <c:pt idx="2">
                  <c:v>24.4</c:v>
                </c:pt>
                <c:pt idx="3" formatCode="0.0">
                  <c:v>24.8</c:v>
                </c:pt>
                <c:pt idx="4" formatCode="0.0">
                  <c:v>26.1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General</c:formatCode>
                <c:ptCount val="21"/>
                <c:pt idx="0" formatCode="0%">
                  <c:v>0.27</c:v>
                </c:pt>
                <c:pt idx="2" formatCode="0%">
                  <c:v>0.24</c:v>
                </c:pt>
                <c:pt idx="3" formatCode="0%">
                  <c:v>0.23</c:v>
                </c:pt>
                <c:pt idx="4">
                  <c:v>0.23</c:v>
                </c:pt>
                <c:pt idx="5" formatCode="0%">
                  <c:v>0.23</c:v>
                </c:pt>
                <c:pt idx="6" formatCode="0%">
                  <c:v>0.23</c:v>
                </c:pt>
                <c:pt idx="7" formatCode="0%">
                  <c:v>0.22</c:v>
                </c:pt>
                <c:pt idx="8" formatCode="0%">
                  <c:v>0.22</c:v>
                </c:pt>
                <c:pt idx="9" formatCode="0%">
                  <c:v>0.21</c:v>
                </c:pt>
                <c:pt idx="10" formatCode="0%">
                  <c:v>0.21</c:v>
                </c:pt>
                <c:pt idx="11" formatCode="0%">
                  <c:v>0.21</c:v>
                </c:pt>
                <c:pt idx="12" formatCode="0%">
                  <c:v>0.21</c:v>
                </c:pt>
                <c:pt idx="13" formatCode="0%">
                  <c:v>0.21</c:v>
                </c:pt>
                <c:pt idx="14">
                  <c:v>0.19</c:v>
                </c:pt>
                <c:pt idx="15" formatCode="0%">
                  <c:v>0.18</c:v>
                </c:pt>
                <c:pt idx="16" formatCode="0%">
                  <c:v>0.18</c:v>
                </c:pt>
                <c:pt idx="17" formatCode="0%">
                  <c:v>0.18</c:v>
                </c:pt>
                <c:pt idx="18" formatCode="0%">
                  <c:v>0.17</c:v>
                </c:pt>
                <c:pt idx="19" formatCode="0%">
                  <c:v>0.15</c:v>
                </c:pt>
                <c:pt idx="20" formatCode="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
                  <c:v>0.24</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2" formatCode="0%">
                  <c:v>3.8</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9" formatCode="0.0%">
                  <c:v>2.9000000000000001E-2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4.3741274361981476E-2"/>
                  <c:y val="-7.18829844851097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05-4AAF-846A-1D645D53250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3.5999999999999997E-2</c:v>
                </c:pt>
                <c:pt idx="1">
                  <c:v>3.5000000000000003E-2</c:v>
                </c:pt>
                <c:pt idx="2">
                  <c:v>5.2999999999999999E-2</c:v>
                </c:pt>
                <c:pt idx="3">
                  <c:v>6.4000000000000001E-2</c:v>
                </c:pt>
                <c:pt idx="4">
                  <c:v>2.9000000000000001E-2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0.69799999999999995</c:v>
                </c:pt>
                <c:pt idx="1">
                  <c:v>0.67400000000000004</c:v>
                </c:pt>
                <c:pt idx="2">
                  <c:v>0.67100000000000004</c:v>
                </c:pt>
                <c:pt idx="3">
                  <c:v>0.68500000000000005</c:v>
                </c:pt>
                <c:pt idx="4">
                  <c:v>0.66800000000000004</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0.17</c:v>
                </c:pt>
                <c:pt idx="1">
                  <c:v>0.16900000000000001</c:v>
                </c:pt>
                <c:pt idx="2">
                  <c:v>0.16400000000000001</c:v>
                </c:pt>
                <c:pt idx="3">
                  <c:v>0.16600000000000001</c:v>
                </c:pt>
                <c:pt idx="4">
                  <c:v>0.16400000000000001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8.0000000000000002E-3</c:v>
                </c:pt>
                <c:pt idx="1">
                  <c:v>7.0000000000000001E-3</c:v>
                </c:pt>
                <c:pt idx="2">
                  <c:v>0.01</c:v>
                </c:pt>
                <c:pt idx="3">
                  <c:v>7.0000000000000001E-3</c:v>
                </c:pt>
                <c:pt idx="4">
                  <c:v>1.0999999999999999E-2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9.5000000000000001E-2</c:v>
                </c:pt>
                <c:pt idx="1">
                  <c:v>0.09</c:v>
                </c:pt>
                <c:pt idx="2">
                  <c:v>9.6000000000000002E-2</c:v>
                </c:pt>
                <c:pt idx="3">
                  <c:v>9.6000000000000002E-2</c:v>
                </c:pt>
                <c:pt idx="4">
                  <c:v>0.09</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0.187</c:v>
                </c:pt>
                <c:pt idx="1">
                  <c:v>0.188</c:v>
                </c:pt>
                <c:pt idx="2">
                  <c:v>0.19</c:v>
                </c:pt>
                <c:pt idx="3">
                  <c:v>0.192</c:v>
                </c:pt>
                <c:pt idx="4">
                  <c:v>0.19400000000000001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Egg Harbor City </c:v>
                </c:pt>
                <c:pt idx="1">
                  <c:v>Buena </c:v>
                </c:pt>
                <c:pt idx="2">
                  <c:v>Absecon </c:v>
                </c:pt>
                <c:pt idx="3">
                  <c:v>Longport </c:v>
                </c:pt>
                <c:pt idx="4">
                  <c:v>Atlantic City</c:v>
                </c:pt>
                <c:pt idx="5">
                  <c:v>Buena Vista </c:v>
                </c:pt>
                <c:pt idx="6">
                  <c:v>Hamilton township</c:v>
                </c:pt>
                <c:pt idx="7">
                  <c:v>Corbin City </c:v>
                </c:pt>
                <c:pt idx="8">
                  <c:v>Margate City</c:v>
                </c:pt>
                <c:pt idx="9">
                  <c:v>Pleasantville </c:v>
                </c:pt>
              </c:strCache>
            </c:strRef>
          </c:cat>
          <c:val>
            <c:numRef>
              <c:f>Sheet1!$B$2:$B$11</c:f>
              <c:numCache>
                <c:formatCode>0.0%</c:formatCode>
                <c:ptCount val="10"/>
                <c:pt idx="0">
                  <c:v>0.16</c:v>
                </c:pt>
                <c:pt idx="1">
                  <c:v>0.11799999999999999</c:v>
                </c:pt>
                <c:pt idx="2">
                  <c:v>9.0999999999999998E-2</c:v>
                </c:pt>
                <c:pt idx="3">
                  <c:v>5.3999999999999999E-2</c:v>
                </c:pt>
                <c:pt idx="4">
                  <c:v>5.1999999999999998E-2</c:v>
                </c:pt>
                <c:pt idx="5">
                  <c:v>5.1999999999999998E-2</c:v>
                </c:pt>
                <c:pt idx="6">
                  <c:v>0.04</c:v>
                </c:pt>
                <c:pt idx="7">
                  <c:v>3.9E-2</c:v>
                </c:pt>
                <c:pt idx="8">
                  <c:v>3.7999999999999999E-2</c:v>
                </c:pt>
                <c:pt idx="9">
                  <c:v>3.5999999999999997E-2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Atlantic Avg. 3.9%</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Egg Harbor City </c:v>
                </c:pt>
                <c:pt idx="1">
                  <c:v>Buena </c:v>
                </c:pt>
                <c:pt idx="2">
                  <c:v>Absecon </c:v>
                </c:pt>
                <c:pt idx="3">
                  <c:v>Longport </c:v>
                </c:pt>
                <c:pt idx="4">
                  <c:v>Atlantic City</c:v>
                </c:pt>
                <c:pt idx="5">
                  <c:v>Buena Vista </c:v>
                </c:pt>
                <c:pt idx="6">
                  <c:v>Hamilton township</c:v>
                </c:pt>
                <c:pt idx="7">
                  <c:v>Corbin City </c:v>
                </c:pt>
                <c:pt idx="8">
                  <c:v>Margate City</c:v>
                </c:pt>
                <c:pt idx="9">
                  <c:v>Pleasantville </c:v>
                </c:pt>
              </c:strCache>
            </c:strRef>
          </c:cat>
          <c:val>
            <c:numRef>
              <c:f>Sheet1!$C$2:$C$11</c:f>
              <c:numCache>
                <c:formatCode>0.00%</c:formatCode>
                <c:ptCount val="10"/>
                <c:pt idx="0">
                  <c:v>3.9E-2</c:v>
                </c:pt>
                <c:pt idx="1">
                  <c:v>3.9E-2</c:v>
                </c:pt>
                <c:pt idx="2">
                  <c:v>3.9E-2</c:v>
                </c:pt>
                <c:pt idx="3">
                  <c:v>3.9E-2</c:v>
                </c:pt>
                <c:pt idx="4">
                  <c:v>3.9E-2</c:v>
                </c:pt>
                <c:pt idx="5">
                  <c:v>3.9E-2</c:v>
                </c:pt>
                <c:pt idx="6">
                  <c:v>3.9E-2</c:v>
                </c:pt>
                <c:pt idx="7">
                  <c:v>3.9E-2</c:v>
                </c:pt>
                <c:pt idx="8">
                  <c:v>3.9E-2</c:v>
                </c:pt>
                <c:pt idx="9">
                  <c:v>3.9E-2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89079258154999186"/>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0">
                  <c:v>25458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0">
                  <c:v>6515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0">
                  <c:v>0.70079999999999998</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0">
                  <c:v>0.58199999999999996</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38066549729246962"/>
          <c:y val="0.96150440684936145"/>
          <c:w val="0.24150750929554146"/>
          <c:h val="3.4242621009615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6">
                  <c:v>0.91800000000000004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7">
                  <c:v>0.92800000000000005</c:v>
                </c:pt>
                <c:pt idx="8">
                  <c:v>0.93200000000000005</c:v>
                </c:pt>
                <c:pt idx="9">
                  <c:v>0.93200000000000005</c:v>
                </c:pt>
                <c:pt idx="10">
                  <c:v>0.93200000000000005</c:v>
                </c:pt>
                <c:pt idx="11">
                  <c:v>0.93799999999999994</c:v>
                </c:pt>
                <c:pt idx="12">
                  <c:v>0.93899999999999995</c:v>
                </c:pt>
                <c:pt idx="13">
                  <c:v>0.94</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0.94499999999999995</c:v>
                </c:pt>
                <c:pt idx="1">
                  <c:v>0.94599999999999995</c:v>
                </c:pt>
                <c:pt idx="2">
                  <c:v>0.94299999999999995</c:v>
                </c:pt>
                <c:pt idx="3">
                  <c:v>0.92300000000000004</c:v>
                </c:pt>
                <c:pt idx="4">
                  <c:v>0.94099999999999995</c:v>
                </c:pt>
                <c:pt idx="5">
                  <c:v>0.91800000000000004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8">
                  <c:v>189</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Atlantic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3.9274481853561409E-2"/>
                  <c:y val="-3.9539744037456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B3-42CF-B6E0-E52345D674DE}"/>
                </c:ext>
              </c:extLst>
            </c:dLbl>
            <c:dLbl>
              <c:idx val="3"/>
              <c:layout>
                <c:manualLayout>
                  <c:x val="-1.4849194497239569E-2"/>
                  <c:y val="-4.7394011708424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B3-42CF-B6E0-E52345D674DE}"/>
                </c:ext>
              </c:extLst>
            </c:dLbl>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0.11700000000000001</c:v>
                </c:pt>
                <c:pt idx="1">
                  <c:v>0.106</c:v>
                </c:pt>
                <c:pt idx="2">
                  <c:v>0.14199999999999999</c:v>
                </c:pt>
                <c:pt idx="3">
                  <c:v>0.113</c:v>
                </c:pt>
                <c:pt idx="4">
                  <c:v>0.125</c:v>
                </c:pt>
                <c:pt idx="5">
                  <c:v>0.124</c:v>
                </c:pt>
                <c:pt idx="6">
                  <c:v>0.11600000000000001</c:v>
                </c:pt>
                <c:pt idx="7">
                  <c:v>0.108</c:v>
                </c:pt>
                <c:pt idx="8">
                  <c:v>0.10299999999999999</c:v>
                </c:pt>
                <c:pt idx="9">
                  <c:v>0.111</c:v>
                </c:pt>
                <c:pt idx="10">
                  <c:v>0.107</c:v>
                </c:pt>
                <c:pt idx="11" formatCode="0.00%">
                  <c:v>9.5000000000000001E-2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4">
                  <c:v>8.1500000000000003E-2</c:v>
                </c:pt>
                <c:pt idx="15">
                  <c:v>8.4000000000000005E-2</c:v>
                </c:pt>
                <c:pt idx="16">
                  <c:v>8.7499999999999994E-2</c:v>
                </c:pt>
                <c:pt idx="17">
                  <c:v>9.0999999999999998E-2</c:v>
                </c:pt>
                <c:pt idx="18">
                  <c:v>9.6000000000000002E-2</c:v>
                </c:pt>
                <c:pt idx="19">
                  <c:v>0.10050000000000001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20" formatCode="0.0">
                  <c:v>0.112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5">
                  <c:v>7.0564000000000002E-2</c:v>
                </c:pt>
                <c:pt idx="6">
                  <c:v>6.8658800000000006E-2</c:v>
                </c:pt>
                <c:pt idx="7">
                  <c:v>6.0443200000000002E-2</c:v>
                </c:pt>
                <c:pt idx="8">
                  <c:v>6.0172900000000001E-2</c:v>
                </c:pt>
                <c:pt idx="9">
                  <c:v>5.88604E-2</c:v>
                </c:pt>
                <c:pt idx="10">
                  <c:v>5.8737499999999998E-2</c:v>
                </c:pt>
                <c:pt idx="12">
                  <c:v>5.0314499999999998E-2</c:v>
                </c:pt>
                <c:pt idx="13">
                  <c:v>4.5295000000000002E-2</c:v>
                </c:pt>
                <c:pt idx="14">
                  <c:v>4.2480900000000002E-2</c:v>
                </c:pt>
                <c:pt idx="15">
                  <c:v>3.87155E-2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11" formatCode="0.0%">
                  <c:v>5.6517600000000001E-2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8.5925299999999996E-2</c:v>
                </c:pt>
                <c:pt idx="1">
                  <c:v>8.4538500000000003E-2</c:v>
                </c:pt>
                <c:pt idx="2">
                  <c:v>7.5948500000000002E-2</c:v>
                </c:pt>
                <c:pt idx="3">
                  <c:v>6.9566500000000003E-2</c:v>
                </c:pt>
                <c:pt idx="4">
                  <c:v>5.6517600000000001E-2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56</c:v>
                </c:pt>
                <c:pt idx="1">
                  <c:v>58</c:v>
                </c:pt>
                <c:pt idx="2">
                  <c:v>58</c:v>
                </c:pt>
                <c:pt idx="3">
                  <c:v>58</c:v>
                </c:pt>
                <c:pt idx="4">
                  <c:v>58</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70"/>
          <c:min val="45"/>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F-4B87-A965-E0F1BB7638B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0.89556429999999998</c:v>
                </c:pt>
                <c:pt idx="1">
                  <c:v>0.9004875</c:v>
                </c:pt>
                <c:pt idx="2">
                  <c:v>0.91498089999999999</c:v>
                </c:pt>
                <c:pt idx="3">
                  <c:v>0.90536640000000002</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5">
                  <c:v>0.88</c:v>
                </c:pt>
                <c:pt idx="6">
                  <c:v>0.89</c:v>
                </c:pt>
                <c:pt idx="7">
                  <c:v>0.89</c:v>
                </c:pt>
                <c:pt idx="9">
                  <c:v>0.91</c:v>
                </c:pt>
                <c:pt idx="10">
                  <c:v>0.91</c:v>
                </c:pt>
                <c:pt idx="11">
                  <c:v>0.93</c:v>
                </c:pt>
                <c:pt idx="12">
                  <c:v>0.93</c:v>
                </c:pt>
                <c:pt idx="13">
                  <c:v>0.93</c:v>
                </c:pt>
                <c:pt idx="14">
                  <c:v>0.94</c:v>
                </c:pt>
                <c:pt idx="15">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8">
                  <c:v>0.91</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0.79</c:v>
                </c:pt>
                <c:pt idx="1">
                  <c:v>0.79100000000000004</c:v>
                </c:pt>
                <c:pt idx="2">
                  <c:v>0.83399999999999996</c:v>
                </c:pt>
                <c:pt idx="3">
                  <c:v>0.871</c:v>
                </c:pt>
                <c:pt idx="4">
                  <c:v>0.89200000000000002</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6">
                  <c:v>0.88300000000000001</c:v>
                </c:pt>
                <c:pt idx="7">
                  <c:v>0.88900000000000001</c:v>
                </c:pt>
                <c:pt idx="8" formatCode="General">
                  <c:v>0.89</c:v>
                </c:pt>
                <c:pt idx="10">
                  <c:v>0.89300000000000002</c:v>
                </c:pt>
                <c:pt idx="11">
                  <c:v>0.89300000000000002</c:v>
                </c:pt>
                <c:pt idx="12">
                  <c:v>0.89400000000000002</c:v>
                </c:pt>
                <c:pt idx="13">
                  <c:v>0.90100000000000002</c:v>
                </c:pt>
                <c:pt idx="14">
                  <c:v>0.91700000000000004</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9">
                  <c:v>0.89200000000000002</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2">
                  <c:v>250.5</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5.8173069275431477E-2"/>
                  <c:y val="0.11415809686733651"/>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17</c:v>
                </c:pt>
                <c:pt idx="1">
                  <c:v>55</c:v>
                </c:pt>
                <c:pt idx="2">
                  <c:v>183</c:v>
                </c:pt>
                <c:pt idx="3">
                  <c:v>410</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7.3028571978916185E-2"/>
                  <c:y val="1.493467918771629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793</c:v>
                </c:pt>
                <c:pt idx="1">
                  <c:v>3978</c:v>
                </c:pt>
                <c:pt idx="2">
                  <c:v>283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7">
                  <c:v>6.2396799999999999</c:v>
                </c:pt>
                <c:pt idx="8">
                  <c:v>6.3904399999999999</c:v>
                </c:pt>
                <c:pt idx="9">
                  <c:v>7.4010699999999998</c:v>
                </c:pt>
                <c:pt idx="10">
                  <c:v>7.5027600000000003</c:v>
                </c:pt>
                <c:pt idx="11">
                  <c:v>8.0386199999999999</c:v>
                </c:pt>
                <c:pt idx="12">
                  <c:v>8.2683199999999992</c:v>
                </c:pt>
                <c:pt idx="13">
                  <c:v>8.6473700000000004</c:v>
                </c:pt>
                <c:pt idx="14">
                  <c:v>12.426690000000001</c:v>
                </c:pt>
                <c:pt idx="15">
                  <c:v>12.571899999999999</c:v>
                </c:pt>
                <c:pt idx="16">
                  <c:v>12.82314</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17">
                  <c:v>13.558529999999999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6833956692913391"/>
          <c:y val="0.87388700335020475"/>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Atlantic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12.05513</c:v>
                </c:pt>
                <c:pt idx="1">
                  <c:v>12.30195</c:v>
                </c:pt>
                <c:pt idx="2">
                  <c:v>11.17662</c:v>
                </c:pt>
                <c:pt idx="3">
                  <c:v>11.57019</c:v>
                </c:pt>
                <c:pt idx="4">
                  <c:v>13.558529999999999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5">
                  <c:v>39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5">
                  <c:v>457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6">
                  <c:v>57</c:v>
                </c:pt>
                <c:pt idx="7">
                  <c:v>57</c:v>
                </c:pt>
                <c:pt idx="8">
                  <c:v>56</c:v>
                </c:pt>
                <c:pt idx="9">
                  <c:v>55</c:v>
                </c:pt>
                <c:pt idx="10">
                  <c:v>55</c:v>
                </c:pt>
                <c:pt idx="11">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5" formatCode="0.00">
                  <c:v>58</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8.5</c:v>
                </c:pt>
                <c:pt idx="1">
                  <c:v>8.9</c:v>
                </c:pt>
                <c:pt idx="2">
                  <c:v>8.6</c:v>
                </c:pt>
                <c:pt idx="3">
                  <c:v>8.1999999999999993</c:v>
                </c:pt>
                <c:pt idx="4">
                  <c:v>8.3000000000000007</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13">
                  <c:v>8.3000000000000007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6">
                  <c:v>10</c:v>
                </c:pt>
                <c:pt idx="7">
                  <c:v>9.9</c:v>
                </c:pt>
                <c:pt idx="8">
                  <c:v>9.5</c:v>
                </c:pt>
                <c:pt idx="9">
                  <c:v>9.4</c:v>
                </c:pt>
                <c:pt idx="10">
                  <c:v>8.9</c:v>
                </c:pt>
                <c:pt idx="11">
                  <c:v>8.6999999999999993</c:v>
                </c:pt>
                <c:pt idx="12">
                  <c:v>8.6</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3">
                  <c:v>3187</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4671</c:v>
                </c:pt>
                <c:pt idx="1">
                  <c:v>4563</c:v>
                </c:pt>
                <c:pt idx="2">
                  <c:v>3866</c:v>
                </c:pt>
                <c:pt idx="3">
                  <c:v>3826</c:v>
                </c:pt>
                <c:pt idx="4">
                  <c:v>3187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0.11881768273355156"/>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2506760919780982"/>
                  <c:y val="-5.39062466839169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9.7238073259888064E-2"/>
                  <c:y val="-6.093749625138432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8.3424653560743314E-2"/>
                  <c:y val="-0.10078124380036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8817856307024603E-3"/>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5.1522198591119256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Terroristic Threats</c:v>
                </c:pt>
                <c:pt idx="4">
                  <c:v>Contempt of Court</c:v>
                </c:pt>
                <c:pt idx="5">
                  <c:v>Burglary</c:v>
                </c:pt>
                <c:pt idx="6">
                  <c:v>Other</c:v>
                </c:pt>
              </c:strCache>
            </c:strRef>
          </c:cat>
          <c:val>
            <c:numRef>
              <c:f>Sheet1!$B$2:$B$8</c:f>
              <c:numCache>
                <c:formatCode>General</c:formatCode>
                <c:ptCount val="7"/>
                <c:pt idx="0">
                  <c:v>2059</c:v>
                </c:pt>
                <c:pt idx="1">
                  <c:v>913</c:v>
                </c:pt>
                <c:pt idx="2">
                  <c:v>129</c:v>
                </c:pt>
                <c:pt idx="3">
                  <c:v>95</c:v>
                </c:pt>
                <c:pt idx="4" formatCode="#,##0">
                  <c:v>73</c:v>
                </c:pt>
                <c:pt idx="5">
                  <c:v>19</c:v>
                </c:pt>
                <c:pt idx="6">
                  <c:v>55</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
                  <c:v>50804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
                  <c:v>42462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50015</c:v>
                </c:pt>
                <c:pt idx="1">
                  <c:v>50237</c:v>
                </c:pt>
                <c:pt idx="2">
                  <c:v>47007</c:v>
                </c:pt>
                <c:pt idx="3">
                  <c:v>51855</c:v>
                </c:pt>
                <c:pt idx="4">
                  <c:v>50804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39665</c:v>
                </c:pt>
                <c:pt idx="1">
                  <c:v>42172</c:v>
                </c:pt>
                <c:pt idx="2">
                  <c:v>44975</c:v>
                </c:pt>
                <c:pt idx="3">
                  <c:v>42871</c:v>
                </c:pt>
                <c:pt idx="4">
                  <c:v>42462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5">
                  <c:v>105</c:v>
                </c:pt>
                <c:pt idx="6">
                  <c:v>110</c:v>
                </c:pt>
                <c:pt idx="7">
                  <c:v>139</c:v>
                </c:pt>
                <c:pt idx="8">
                  <c:v>144</c:v>
                </c:pt>
                <c:pt idx="9">
                  <c:v>169</c:v>
                </c:pt>
                <c:pt idx="11">
                  <c:v>180</c:v>
                </c:pt>
                <c:pt idx="12">
                  <c:v>182</c:v>
                </c:pt>
                <c:pt idx="13">
                  <c:v>203</c:v>
                </c:pt>
                <c:pt idx="14">
                  <c:v>260</c:v>
                </c:pt>
                <c:pt idx="15">
                  <c:v>271</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10">
                  <c:v>174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85</c:v>
                </c:pt>
                <c:pt idx="1">
                  <c:v>171</c:v>
                </c:pt>
                <c:pt idx="2">
                  <c:v>169</c:v>
                </c:pt>
                <c:pt idx="3">
                  <c:v>190</c:v>
                </c:pt>
                <c:pt idx="4">
                  <c:v>180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5">
                  <c:v>6.5217391304347797E-2</c:v>
                </c:pt>
                <c:pt idx="6">
                  <c:v>3.97553516819572E-2</c:v>
                </c:pt>
                <c:pt idx="7">
                  <c:v>3.1446540880503103E-2</c:v>
                </c:pt>
                <c:pt idx="8">
                  <c:v>2.8735632183908E-2</c:v>
                </c:pt>
                <c:pt idx="9">
                  <c:v>9.8039215686274508E-3</c:v>
                </c:pt>
                <c:pt idx="10">
                  <c:v>-2.27272727272727E-2</c:v>
                </c:pt>
                <c:pt idx="11">
                  <c:v>-4.1666666666666699E-2</c:v>
                </c:pt>
                <c:pt idx="13">
                  <c:v>-0.06</c:v>
                </c:pt>
                <c:pt idx="14">
                  <c:v>-6.0439560439560398E-2</c:v>
                </c:pt>
                <c:pt idx="15">
                  <c:v>-6.8493150684931503E-2</c:v>
                </c:pt>
                <c:pt idx="16">
                  <c:v>-0.13023255813953499</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12">
                  <c:v>-5.2631578947368397E-2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0.16400000000000001</c:v>
                </c:pt>
                <c:pt idx="1">
                  <c:v>0.17599999999999999</c:v>
                </c:pt>
                <c:pt idx="2">
                  <c:v>0.16700000000000001</c:v>
                </c:pt>
                <c:pt idx="3">
                  <c:v>0.16800000000000001</c:v>
                </c:pt>
                <c:pt idx="4">
                  <c:v>0.16300000000000001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Atlantic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0.25</c:v>
                </c:pt>
                <c:pt idx="1">
                  <c:v>0.53</c:v>
                </c:pt>
                <c:pt idx="2">
                  <c:v>7.0000000000000007E-2</c:v>
                </c:pt>
                <c:pt idx="3">
                  <c:v>0.04</c:v>
                </c:pt>
                <c:pt idx="4">
                  <c:v>7.0000000000000007E-2</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1</c:v>
                </c:pt>
                <c:pt idx="1">
                  <c:v>1</c:v>
                </c:pt>
                <c:pt idx="2">
                  <c:v>1</c:v>
                </c:pt>
                <c:pt idx="3">
                  <c:v>1</c:v>
                </c:pt>
                <c:pt idx="4">
                  <c:v>1</c:v>
                </c:pt>
                <c:pt idx="5">
                  <c:v>1</c:v>
                </c:pt>
                <c:pt idx="6">
                  <c:v>1</c:v>
                </c:pt>
                <c:pt idx="7">
                  <c:v>1</c:v>
                </c:pt>
                <c:pt idx="8">
                  <c:v>1</c:v>
                </c:pt>
                <c:pt idx="9">
                  <c:v>4</c:v>
                </c:pt>
                <c:pt idx="10">
                  <c:v>2</c:v>
                </c:pt>
                <c:pt idx="11">
                  <c:v>1</c:v>
                </c:pt>
                <c:pt idx="12">
                  <c:v>1</c:v>
                </c:pt>
                <c:pt idx="13">
                  <c:v>2</c:v>
                </c:pt>
                <c:pt idx="14">
                  <c:v>1</c:v>
                </c:pt>
                <c:pt idx="15">
                  <c:v>1</c:v>
                </c:pt>
                <c:pt idx="16">
                  <c:v>0</c:v>
                </c:pt>
                <c:pt idx="17">
                  <c:v>1</c:v>
                </c:pt>
                <c:pt idx="18">
                  <c:v>5</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6">
                  <c:v>0.11600000000000001</c:v>
                </c:pt>
                <c:pt idx="7">
                  <c:v>0.11600000000000001</c:v>
                </c:pt>
                <c:pt idx="8">
                  <c:v>0.121</c:v>
                </c:pt>
                <c:pt idx="9">
                  <c:v>0.128</c:v>
                </c:pt>
                <c:pt idx="10">
                  <c:v>0.13</c:v>
                </c:pt>
                <c:pt idx="11">
                  <c:v>0.13200000000000001</c:v>
                </c:pt>
                <c:pt idx="12">
                  <c:v>0.13900000000000001</c:v>
                </c:pt>
                <c:pt idx="13">
                  <c:v>0.14000000000000001</c:v>
                </c:pt>
                <c:pt idx="14">
                  <c:v>0.14799999999999999</c:v>
                </c:pt>
                <c:pt idx="15">
                  <c:v>0.16200000000000001</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5">
                  <c:v>0.113</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0.10299999999999999</c:v>
                </c:pt>
                <c:pt idx="1">
                  <c:v>0.14199999999999999</c:v>
                </c:pt>
                <c:pt idx="2">
                  <c:v>7.5999999999999998E-2</c:v>
                </c:pt>
                <c:pt idx="3">
                  <c:v>0.13800000000000001</c:v>
                </c:pt>
                <c:pt idx="4">
                  <c:v>0.113</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9.8000000000000004E-2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0.19</c:v>
                </c:pt>
                <c:pt idx="1">
                  <c:v>6.3E-2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7">
                  <c:v>0.123</c:v>
                </c:pt>
                <c:pt idx="8">
                  <c:v>0.124</c:v>
                </c:pt>
                <c:pt idx="9">
                  <c:v>0.125</c:v>
                </c:pt>
                <c:pt idx="10">
                  <c:v>0.13100000000000001</c:v>
                </c:pt>
                <c:pt idx="11">
                  <c:v>0.14299999999999999</c:v>
                </c:pt>
                <c:pt idx="12">
                  <c:v>0.14699999999999999</c:v>
                </c:pt>
                <c:pt idx="13">
                  <c:v>0.159</c:v>
                </c:pt>
                <c:pt idx="14">
                  <c:v>0.16500000000000001</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6">
                  <c:v>0.106</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16E-2"/>
          <c:y val="7.1850645292856952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0.155</c:v>
                </c:pt>
                <c:pt idx="1">
                  <c:v>0.14499999999999999</c:v>
                </c:pt>
                <c:pt idx="2">
                  <c:v>0.154</c:v>
                </c:pt>
                <c:pt idx="3">
                  <c:v>0.187</c:v>
                </c:pt>
                <c:pt idx="4">
                  <c:v>0.106</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0.10199999999999999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8.8999999999999996E-2</c:v>
                </c:pt>
                <c:pt idx="1">
                  <c:v>0.11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1">
                  <c:v>0.16300000000000001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dLbl>
              <c:idx val="9"/>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D796-429F-BC55-1F3655F371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6">
                  <c:v>7.6</c:v>
                </c:pt>
                <c:pt idx="7">
                  <c:v>7.6</c:v>
                </c:pt>
                <c:pt idx="8">
                  <c:v>7.9</c:v>
                </c:pt>
                <c:pt idx="9">
                  <c:v>8</c:v>
                </c:pt>
                <c:pt idx="10">
                  <c:v>8.6999999999999993</c:v>
                </c:pt>
                <c:pt idx="11">
                  <c:v>9.6</c:v>
                </c:pt>
                <c:pt idx="12">
                  <c:v>10.1</c:v>
                </c:pt>
                <c:pt idx="13">
                  <c:v>10.4</c:v>
                </c:pt>
                <c:pt idx="14">
                  <c:v>10.4</c:v>
                </c:pt>
                <c:pt idx="15">
                  <c:v>10.6</c:v>
                </c:pt>
                <c:pt idx="16">
                  <c:v>10.8</c:v>
                </c:pt>
                <c:pt idx="17">
                  <c:v>10.9</c:v>
                </c:pt>
                <c:pt idx="18">
                  <c:v>11.1</c:v>
                </c:pt>
                <c:pt idx="19">
                  <c:v>11.1</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20">
                  <c:v>12.8</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6" formatCode="0">
                  <c:v>7577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6">
                  <c:v>7456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5">
                  <c:v>225</c:v>
                </c:pt>
                <c:pt idx="6">
                  <c:v>370</c:v>
                </c:pt>
                <c:pt idx="7">
                  <c:v>406</c:v>
                </c:pt>
                <c:pt idx="9">
                  <c:v>487</c:v>
                </c:pt>
                <c:pt idx="10">
                  <c:v>596</c:v>
                </c:pt>
                <c:pt idx="11">
                  <c:v>749</c:v>
                </c:pt>
                <c:pt idx="12">
                  <c:v>777</c:v>
                </c:pt>
                <c:pt idx="13">
                  <c:v>951</c:v>
                </c:pt>
                <c:pt idx="14">
                  <c:v>1056</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8">
                  <c:v>409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5">
                  <c:v>200</c:v>
                </c:pt>
                <c:pt idx="6">
                  <c:v>419</c:v>
                </c:pt>
                <c:pt idx="7">
                  <c:v>461</c:v>
                </c:pt>
                <c:pt idx="8">
                  <c:v>487</c:v>
                </c:pt>
                <c:pt idx="10">
                  <c:v>606</c:v>
                </c:pt>
                <c:pt idx="11">
                  <c:v>746</c:v>
                </c:pt>
                <c:pt idx="12">
                  <c:v>751</c:v>
                </c:pt>
                <c:pt idx="13">
                  <c:v>779</c:v>
                </c:pt>
                <c:pt idx="14">
                  <c:v>803</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9">
                  <c:v>496</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421</c:v>
                </c:pt>
                <c:pt idx="1">
                  <c:v>440</c:v>
                </c:pt>
                <c:pt idx="2">
                  <c:v>445</c:v>
                </c:pt>
                <c:pt idx="3">
                  <c:v>485</c:v>
                </c:pt>
                <c:pt idx="4">
                  <c:v>496</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Ocean</c:v>
                </c:pt>
                <c:pt idx="2">
                  <c:v>Bergen</c:v>
                </c:pt>
                <c:pt idx="3">
                  <c:v>Morris</c:v>
                </c:pt>
                <c:pt idx="4">
                  <c:v>Gloucester</c:v>
                </c:pt>
                <c:pt idx="5">
                  <c:v>Monmouth</c:v>
                </c:pt>
                <c:pt idx="6">
                  <c:v>Somerset</c:v>
                </c:pt>
                <c:pt idx="7">
                  <c:v>Camden</c:v>
                </c:pt>
                <c:pt idx="8">
                  <c:v>Middlesex</c:v>
                </c:pt>
                <c:pt idx="9">
                  <c:v>Hudson</c:v>
                </c:pt>
                <c:pt idx="10">
                  <c:v>Atlantic</c:v>
                </c:pt>
                <c:pt idx="11">
                  <c:v>Union</c:v>
                </c:pt>
                <c:pt idx="12">
                  <c:v>Burlington</c:v>
                </c:pt>
                <c:pt idx="13">
                  <c:v>Hunterdon</c:v>
                </c:pt>
                <c:pt idx="14">
                  <c:v>Cape May</c:v>
                </c:pt>
                <c:pt idx="15">
                  <c:v>Passaic</c:v>
                </c:pt>
                <c:pt idx="16">
                  <c:v>Cumberland</c:v>
                </c:pt>
                <c:pt idx="17">
                  <c:v>Mercer</c:v>
                </c:pt>
                <c:pt idx="18">
                  <c:v>Warren</c:v>
                </c:pt>
                <c:pt idx="19">
                  <c:v>Essex</c:v>
                </c:pt>
                <c:pt idx="20">
                  <c:v>Salem</c:v>
                </c:pt>
              </c:strCache>
            </c:strRef>
          </c:cat>
          <c:val>
            <c:numRef>
              <c:f>Sheet1!$B$2:$B$22</c:f>
              <c:numCache>
                <c:formatCode>0.0%</c:formatCode>
                <c:ptCount val="21"/>
                <c:pt idx="0">
                  <c:v>4.0000000000000001E-3</c:v>
                </c:pt>
                <c:pt idx="1">
                  <c:v>5.0000000000000001E-3</c:v>
                </c:pt>
                <c:pt idx="2">
                  <c:v>8.9999999999999993E-3</c:v>
                </c:pt>
                <c:pt idx="3">
                  <c:v>1.0999999999999999E-2</c:v>
                </c:pt>
                <c:pt idx="4">
                  <c:v>1.2E-2</c:v>
                </c:pt>
                <c:pt idx="5" formatCode="General">
                  <c:v>1.6E-2</c:v>
                </c:pt>
                <c:pt idx="6">
                  <c:v>1.7000000000000001E-2</c:v>
                </c:pt>
                <c:pt idx="7">
                  <c:v>1.9E-2</c:v>
                </c:pt>
                <c:pt idx="8">
                  <c:v>0.02</c:v>
                </c:pt>
                <c:pt idx="9">
                  <c:v>2.1000000000000001E-2</c:v>
                </c:pt>
                <c:pt idx="11">
                  <c:v>2.3E-2</c:v>
                </c:pt>
                <c:pt idx="12">
                  <c:v>2.5000000000000001E-2</c:v>
                </c:pt>
                <c:pt idx="13">
                  <c:v>2.5000000000000001E-2</c:v>
                </c:pt>
                <c:pt idx="14">
                  <c:v>2.7E-2</c:v>
                </c:pt>
                <c:pt idx="15">
                  <c:v>2.8000000000000001E-2</c:v>
                </c:pt>
                <c:pt idx="16">
                  <c:v>0.03</c:v>
                </c:pt>
                <c:pt idx="17">
                  <c:v>3.5999999999999997E-2</c:v>
                </c:pt>
                <c:pt idx="18">
                  <c:v>3.6999999999999998E-2</c:v>
                </c:pt>
                <c:pt idx="19">
                  <c:v>0.04</c:v>
                </c:pt>
                <c:pt idx="20">
                  <c:v>7.5999999999999998E-2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Ocean</c:v>
                </c:pt>
                <c:pt idx="2">
                  <c:v>Bergen</c:v>
                </c:pt>
                <c:pt idx="3">
                  <c:v>Morris</c:v>
                </c:pt>
                <c:pt idx="4">
                  <c:v>Gloucester</c:v>
                </c:pt>
                <c:pt idx="5">
                  <c:v>Monmouth</c:v>
                </c:pt>
                <c:pt idx="6">
                  <c:v>Somerset</c:v>
                </c:pt>
                <c:pt idx="7">
                  <c:v>Camden</c:v>
                </c:pt>
                <c:pt idx="8">
                  <c:v>Middlesex</c:v>
                </c:pt>
                <c:pt idx="9">
                  <c:v>Hudson</c:v>
                </c:pt>
                <c:pt idx="10">
                  <c:v>Atlantic</c:v>
                </c:pt>
                <c:pt idx="11">
                  <c:v>Union</c:v>
                </c:pt>
                <c:pt idx="12">
                  <c:v>Burlington</c:v>
                </c:pt>
                <c:pt idx="13">
                  <c:v>Hunterdon</c:v>
                </c:pt>
                <c:pt idx="14">
                  <c:v>Cape May</c:v>
                </c:pt>
                <c:pt idx="15">
                  <c:v>Passaic</c:v>
                </c:pt>
                <c:pt idx="16">
                  <c:v>Cumberland</c:v>
                </c:pt>
                <c:pt idx="17">
                  <c:v>Mercer</c:v>
                </c:pt>
                <c:pt idx="18">
                  <c:v>Warren</c:v>
                </c:pt>
                <c:pt idx="19">
                  <c:v>Essex</c:v>
                </c:pt>
                <c:pt idx="20">
                  <c:v>Salem</c:v>
                </c:pt>
              </c:strCache>
            </c:strRef>
          </c:cat>
          <c:val>
            <c:numRef>
              <c:f>Sheet1!$C$2:$C$22</c:f>
              <c:numCache>
                <c:formatCode>General</c:formatCode>
                <c:ptCount val="21"/>
                <c:pt idx="10">
                  <c:v>2.3E-2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Sussex</c:v>
                </c:pt>
                <c:pt idx="1">
                  <c:v>Ocean</c:v>
                </c:pt>
                <c:pt idx="2">
                  <c:v>Bergen</c:v>
                </c:pt>
                <c:pt idx="3">
                  <c:v>Morris</c:v>
                </c:pt>
                <c:pt idx="4">
                  <c:v>Gloucester</c:v>
                </c:pt>
                <c:pt idx="5">
                  <c:v>Monmouth</c:v>
                </c:pt>
                <c:pt idx="6">
                  <c:v>Somerset</c:v>
                </c:pt>
                <c:pt idx="7">
                  <c:v>Camden</c:v>
                </c:pt>
                <c:pt idx="8">
                  <c:v>Middlesex</c:v>
                </c:pt>
                <c:pt idx="9">
                  <c:v>Hudson</c:v>
                </c:pt>
                <c:pt idx="10">
                  <c:v>Atlantic</c:v>
                </c:pt>
                <c:pt idx="11">
                  <c:v>Union</c:v>
                </c:pt>
                <c:pt idx="12">
                  <c:v>Burlington</c:v>
                </c:pt>
                <c:pt idx="13">
                  <c:v>Hunterdon</c:v>
                </c:pt>
                <c:pt idx="14">
                  <c:v>Cape May</c:v>
                </c:pt>
                <c:pt idx="15">
                  <c:v>Passaic</c:v>
                </c:pt>
                <c:pt idx="16">
                  <c:v>Cumberland</c:v>
                </c:pt>
                <c:pt idx="17">
                  <c:v>Mercer</c:v>
                </c:pt>
                <c:pt idx="18">
                  <c:v>Warren</c:v>
                </c:pt>
                <c:pt idx="19">
                  <c:v>Essex</c:v>
                </c:pt>
                <c:pt idx="20">
                  <c:v>Salem</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5">
                  <c:v>109</c:v>
                </c:pt>
                <c:pt idx="6">
                  <c:v>178</c:v>
                </c:pt>
                <c:pt idx="8">
                  <c:v>190</c:v>
                </c:pt>
                <c:pt idx="9">
                  <c:v>201</c:v>
                </c:pt>
                <c:pt idx="10">
                  <c:v>233</c:v>
                </c:pt>
                <c:pt idx="11">
                  <c:v>234</c:v>
                </c:pt>
                <c:pt idx="12">
                  <c:v>258</c:v>
                </c:pt>
                <c:pt idx="13">
                  <c:v>270</c:v>
                </c:pt>
                <c:pt idx="14">
                  <c:v>277</c:v>
                </c:pt>
                <c:pt idx="15">
                  <c:v>291</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7">
                  <c:v>185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14">
                  <c:v>1623</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14">
                  <c:v>1623</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186</c:v>
                </c:pt>
                <c:pt idx="1">
                  <c:v>178</c:v>
                </c:pt>
                <c:pt idx="2">
                  <c:v>171</c:v>
                </c:pt>
                <c:pt idx="3">
                  <c:v>150</c:v>
                </c:pt>
                <c:pt idx="4">
                  <c:v>106</c:v>
                </c:pt>
                <c:pt idx="5">
                  <c:v>85</c:v>
                </c:pt>
                <c:pt idx="6">
                  <c:v>72</c:v>
                </c:pt>
                <c:pt idx="7">
                  <c:v>88</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244</c:v>
                </c:pt>
                <c:pt idx="1">
                  <c:v>249</c:v>
                </c:pt>
                <c:pt idx="2">
                  <c:v>254</c:v>
                </c:pt>
                <c:pt idx="3">
                  <c:v>275</c:v>
                </c:pt>
                <c:pt idx="4">
                  <c:v>253</c:v>
                </c:pt>
                <c:pt idx="5">
                  <c:v>230</c:v>
                </c:pt>
                <c:pt idx="6">
                  <c:v>160</c:v>
                </c:pt>
                <c:pt idx="7">
                  <c:v>152</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6" formatCode="#,##0">
                  <c:v>1084</c:v>
                </c:pt>
                <c:pt idx="7" formatCode="#,##0">
                  <c:v>1127</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8">
                  <c:v>2061</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Atlantic City </c:v>
                </c:pt>
                <c:pt idx="1">
                  <c:v>Pleasantville city</c:v>
                </c:pt>
                <c:pt idx="2">
                  <c:v>Ventnor City </c:v>
                </c:pt>
                <c:pt idx="3">
                  <c:v>Egg Harbor township</c:v>
                </c:pt>
                <c:pt idx="4">
                  <c:v>Egg Harbor City </c:v>
                </c:pt>
                <c:pt idx="5">
                  <c:v>Northfield city</c:v>
                </c:pt>
                <c:pt idx="6">
                  <c:v>Hamilton township</c:v>
                </c:pt>
                <c:pt idx="7">
                  <c:v>Galloway township</c:v>
                </c:pt>
                <c:pt idx="8">
                  <c:v>Absecon city</c:v>
                </c:pt>
                <c:pt idx="9">
                  <c:v>Hammonton town</c:v>
                </c:pt>
              </c:strCache>
            </c:strRef>
          </c:cat>
          <c:val>
            <c:numRef>
              <c:f>Sheet1!$B$2:$B$11</c:f>
              <c:numCache>
                <c:formatCode>0.00%</c:formatCode>
                <c:ptCount val="10"/>
                <c:pt idx="0">
                  <c:v>0.316</c:v>
                </c:pt>
                <c:pt idx="1">
                  <c:v>0.29199999999999998</c:v>
                </c:pt>
                <c:pt idx="2">
                  <c:v>0.2</c:v>
                </c:pt>
                <c:pt idx="3">
                  <c:v>0.16500000000000001</c:v>
                </c:pt>
                <c:pt idx="4">
                  <c:v>0.156</c:v>
                </c:pt>
                <c:pt idx="5">
                  <c:v>0.14299999999999999</c:v>
                </c:pt>
                <c:pt idx="6">
                  <c:v>0.14199999999999999</c:v>
                </c:pt>
                <c:pt idx="7">
                  <c:v>0.13300000000000001</c:v>
                </c:pt>
                <c:pt idx="8">
                  <c:v>0.11700000000000001</c:v>
                </c:pt>
                <c:pt idx="9">
                  <c:v>0.115</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Atlantic County avg 16.5%</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Atlantic City </c:v>
                </c:pt>
                <c:pt idx="1">
                  <c:v>Pleasantville city</c:v>
                </c:pt>
                <c:pt idx="2">
                  <c:v>Ventnor City </c:v>
                </c:pt>
                <c:pt idx="3">
                  <c:v>Egg Harbor township</c:v>
                </c:pt>
                <c:pt idx="4">
                  <c:v>Egg Harbor City </c:v>
                </c:pt>
                <c:pt idx="5">
                  <c:v>Northfield city</c:v>
                </c:pt>
                <c:pt idx="6">
                  <c:v>Hamilton township</c:v>
                </c:pt>
                <c:pt idx="7">
                  <c:v>Galloway township</c:v>
                </c:pt>
                <c:pt idx="8">
                  <c:v>Absecon city</c:v>
                </c:pt>
                <c:pt idx="9">
                  <c:v>Hammonton town</c:v>
                </c:pt>
              </c:strCache>
            </c:strRef>
          </c:cat>
          <c:val>
            <c:numRef>
              <c:f>Sheet1!$C$2:$C$11</c:f>
              <c:numCache>
                <c:formatCode>0%</c:formatCode>
                <c:ptCount val="10"/>
                <c:pt idx="0">
                  <c:v>0.16500000000000001</c:v>
                </c:pt>
                <c:pt idx="1">
                  <c:v>0.16500000000000001</c:v>
                </c:pt>
                <c:pt idx="2">
                  <c:v>0.16500000000000001</c:v>
                </c:pt>
                <c:pt idx="3">
                  <c:v>0.16500000000000001</c:v>
                </c:pt>
                <c:pt idx="4">
                  <c:v>0.16500000000000001</c:v>
                </c:pt>
                <c:pt idx="5">
                  <c:v>0.16500000000000001</c:v>
                </c:pt>
                <c:pt idx="6">
                  <c:v>0.16500000000000001</c:v>
                </c:pt>
                <c:pt idx="7">
                  <c:v>0.16500000000000001</c:v>
                </c:pt>
                <c:pt idx="8">
                  <c:v>0.16500000000000001</c:v>
                </c:pt>
                <c:pt idx="9">
                  <c:v>0.16500000000000001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033757381889764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4">
                  <c:v>5.68</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www.hcdnnj.org/assets/documents/atlantic%20co%20resource%20guide.pdf" TargetMode="External"/><Relationship Id="rId3" Type="http://schemas.openxmlformats.org/officeDocument/2006/relationships/hyperlink" Target="https://www.capeatlanticresourcenet.org/" TargetMode="External"/><Relationship Id="rId7" Type="http://schemas.openxmlformats.org/officeDocument/2006/relationships/hyperlink" Target="http://mhaac.info/family-support-services.html" TargetMode="External"/><Relationship Id="rId12" Type="http://schemas.openxmlformats.org/officeDocument/2006/relationships/hyperlink" Target="https://njsteps.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thearcatlantic.org/services/" TargetMode="External"/><Relationship Id="rId11" Type="http://schemas.openxmlformats.org/officeDocument/2006/relationships/hyperlink" Target="https://newday-fsc.org/" TargetMode="External"/><Relationship Id="rId5" Type="http://schemas.openxmlformats.org/officeDocument/2006/relationships/hyperlink" Target="https://www.centerffs.org/counties/atlantic-county" TargetMode="External"/><Relationship Id="rId10" Type="http://schemas.openxmlformats.org/officeDocument/2006/relationships/hyperlink" Target="https://www.atlantic-county.org/fsc/" TargetMode="External"/><Relationship Id="rId4" Type="http://schemas.openxmlformats.org/officeDocument/2006/relationships/hyperlink" Target="http://www.jfsatlantic.org/" TargetMode="External"/><Relationship Id="rId9" Type="http://schemas.openxmlformats.org/officeDocument/2006/relationships/hyperlink" Target="https://www.unitedway.org/local/united-states/new-jersey/greater-philadelphia-southern-new-jersey-atlantic-cape-may-cumberland-coun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a:t>
            </a:r>
            <a:r>
              <a:rPr lang="en-US" altLang="zh-TW" dirty="0"/>
              <a:t>11</a:t>
            </a:r>
            <a:r>
              <a:rPr lang="en-US" dirty="0"/>
              <a:t>/30/2021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Atlantic City and Pleasantville city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7th lowest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this county, children between the ages of 12-17 years old is the largest group.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Egg Harbor Township and Atlantic City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4th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This monthly cost of living budget estimates how much income a family is likely to need (across 7 components) to attain a modest yet adequate standard of living.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lower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2.5</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Atlantic City and Pleasantville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2.8</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Atlantic City and Pleasantville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similar to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food insecurity rates have decreased slightly over the two years shown.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low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When compared to the county’s median household income, costs appear higher than expected for infant childcare and around as expected for toddler and pre-K childcare.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shorter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9th highest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7.3</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Egg Harbor City and Buena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middling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70.08% of Atlantic County’s population has received at least one dose of the COVID-19 vaccination.</a:t>
            </a:r>
          </a:p>
          <a:p>
            <a:r>
              <a:rPr lang="en-US" dirty="0"/>
              <a:t>•   58.20% of Atlantic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651530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higher than the state's rate and tends to follow a similar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9th lowest high school graduation rate of the NJ counties. </a:t>
            </a:r>
          </a:p>
          <a:p>
            <a:pPr marL="171450" indent="-171450">
              <a:buFont typeface="Arial" panose="020B0604020202020204" pitchFamily="34" charset="0"/>
              <a:buChar char="•"/>
            </a:pPr>
            <a:r>
              <a:rPr lang="en-US" dirty="0"/>
              <a:t>In this county, the high school graduation rate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10th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increase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vary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 and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except for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$8K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a middling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-5.26% change indicates a decrease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this county, most treatment center admissions were due to heroin usage.</a:t>
            </a:r>
          </a:p>
          <a:p>
            <a:endParaRPr lang="en-US" dirty="0"/>
          </a:p>
          <a:p>
            <a:r>
              <a:rPr lang="en-US" dirty="0"/>
              <a:t>Note: Data in chart is in terms of county residents not treatment sites. </a:t>
            </a:r>
          </a:p>
          <a:p>
            <a:endParaRPr lang="en-US" dirty="0"/>
          </a:p>
          <a:p>
            <a:r>
              <a:rPr lang="en-US" dirty="0"/>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 </a:t>
            </a:r>
          </a:p>
          <a:p>
            <a:endParaRPr lang="en-US" dirty="0"/>
          </a:p>
          <a:p>
            <a:r>
              <a:rPr lang="en-US" dirty="0"/>
              <a:t>Note: Municipality data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followed by outpatient.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lower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reported diagnosed depression </a:t>
            </a:r>
            <a:r>
              <a:rPr lang="en-US" sz="1200" kern="1200">
                <a:solidFill>
                  <a:schemeClr val="tx1"/>
                </a:solidFill>
                <a:effectLst/>
                <a:latin typeface="+mn-lt"/>
                <a:ea typeface="+mn-ea"/>
                <a:cs typeface="+mn-cs"/>
              </a:rPr>
              <a:t>rates were </a:t>
            </a:r>
            <a:r>
              <a:rPr lang="en-US" sz="1200" kern="1200" dirty="0">
                <a:solidFill>
                  <a:schemeClr val="tx1"/>
                </a:solidFill>
                <a:effectLst/>
                <a:latin typeface="+mn-lt"/>
                <a:ea typeface="+mn-ea"/>
                <a:cs typeface="+mn-cs"/>
              </a:rPr>
              <a:t>not available for most races/ethnicities.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slightly higher proportions of Black/African American and “Other” minority residents, and lower proportions of White, Asian and Hispanic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7th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9th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10th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a middling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8th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point in time of December 31, 2020, this county had the 7th highest number of children served by CP&amp;P of NJ counties. (Note that county population size has not been accounted for in this indicator).</a:t>
            </a:r>
          </a:p>
          <a:p>
            <a:r>
              <a:rPr lang="en-US" dirty="0"/>
              <a:t>•The number of children served (from workbook and the data table behind graph 14.1):</a:t>
            </a:r>
          </a:p>
          <a:p>
            <a:r>
              <a:rPr lang="en-US" dirty="0"/>
              <a:t>	In-home:  1383</a:t>
            </a:r>
          </a:p>
          <a:p>
            <a:r>
              <a:rPr lang="en-US" dirty="0"/>
              <a:t>	Out-of-home placement: 240</a:t>
            </a:r>
          </a:p>
          <a:p>
            <a:r>
              <a:rPr lang="en-US" dirty="0"/>
              <a:t> </a:t>
            </a:r>
          </a:p>
          <a:p>
            <a:r>
              <a:rPr lang="en-US" dirty="0"/>
              <a:t>In NJ, the numbers of children served: </a:t>
            </a:r>
          </a:p>
          <a:p>
            <a:r>
              <a:rPr lang="en-US" dirty="0"/>
              <a:t>27,332 (in-home); 3,717 (out-of-home placement); 31,049 (total)</a:t>
            </a:r>
          </a:p>
          <a:p>
            <a:r>
              <a:rPr lang="en-US" dirty="0"/>
              <a:t> </a:t>
            </a:r>
          </a:p>
          <a:p>
            <a:r>
              <a:rPr lang="en-US" dirty="0"/>
              <a:t>Note: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higher in 2020 as compared to 2019, but lower than years prior to 2019.</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https://www.capeatlanticresourcenet.org/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http://www.jfsatlantic.org/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https://www.centerffs.org/counties/atlantic-county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https://thearcatlantic.org/services/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http://mhaac.info/family-support-services.html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https://www.hcdnnj.org/assets/documents/atlantic%20co%20resource%20guide.pdf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https://www.unitedway.org/local/united-states/new-jersey/greater-philadelphia-southern-new-jersey-atlantic-cape-may-cumberland-count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https://www.atlantic-county.org/fsc/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https://newday-fsc.org/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https://njsteps.org/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6</a:t>
            </a:r>
            <a:r>
              <a:rPr lang="en-US" baseline="30000" dirty="0"/>
              <a:t>th </a:t>
            </a:r>
            <a:r>
              <a:rPr lang="en-US" dirty="0"/>
              <a:t>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6th highest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Black/White residential segregation index in this county tended to remain mostly steady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Atlantic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B0607FD7-EF4D-4E3A-A4E5-2765E0D17EC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8" name="Picture 7" descr="Image result for atlantic county nj map">
            <a:extLst>
              <a:ext uri="{FF2B5EF4-FFF2-40B4-BE49-F238E27FC236}">
                <a16:creationId xmlns:a16="http://schemas.microsoft.com/office/drawing/2014/main" id="{157B0E9F-917A-4731-BD6E-F39963CC6BA6}"/>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92092" y="27000"/>
            <a:ext cx="530216" cy="942775"/>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4E789940-302A-4B8A-863B-1E51F7603B3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12" name="Picture 11" descr="Image result for atlantic county nj map">
            <a:extLst>
              <a:ext uri="{FF2B5EF4-FFF2-40B4-BE49-F238E27FC236}">
                <a16:creationId xmlns:a16="http://schemas.microsoft.com/office/drawing/2014/main" id="{40599E25-A215-4568-8806-42D34E85CBE5}"/>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92092" y="27000"/>
            <a:ext cx="530216" cy="942775"/>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descr="Image result for atlantic county nj map">
            <a:extLst>
              <a:ext uri="{FF2B5EF4-FFF2-40B4-BE49-F238E27FC236}">
                <a16:creationId xmlns:a16="http://schemas.microsoft.com/office/drawing/2014/main" id="{DF3CB34D-3021-4322-B6C3-93CBD6D9C657}"/>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15863" y="795199"/>
            <a:ext cx="972630" cy="1786945"/>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9" descr="Image result for atlantic county nj map">
            <a:extLst>
              <a:ext uri="{FF2B5EF4-FFF2-40B4-BE49-F238E27FC236}">
                <a16:creationId xmlns:a16="http://schemas.microsoft.com/office/drawing/2014/main" id="{1DF5C255-EFC0-4F36-9C08-C9F4F52162EE}"/>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399010" y="4303428"/>
            <a:ext cx="899180" cy="1707000"/>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7" descr="Image result for atlantic county nj map">
            <a:extLst>
              <a:ext uri="{FF2B5EF4-FFF2-40B4-BE49-F238E27FC236}">
                <a16:creationId xmlns:a16="http://schemas.microsoft.com/office/drawing/2014/main" id="{06D4323C-FC97-4537-AA91-E6C8B8E01D54}"/>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93950" y="381761"/>
            <a:ext cx="914400" cy="1667744"/>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7" descr="Image result for atlantic county nj map">
            <a:extLst>
              <a:ext uri="{FF2B5EF4-FFF2-40B4-BE49-F238E27FC236}">
                <a16:creationId xmlns:a16="http://schemas.microsoft.com/office/drawing/2014/main" id="{2E2ECFB9-1AB6-4F2E-975D-36AADB87EF9A}"/>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93950" y="381761"/>
            <a:ext cx="914400" cy="1667744"/>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descr="Image result for atlantic county nj map">
            <a:extLst>
              <a:ext uri="{FF2B5EF4-FFF2-40B4-BE49-F238E27FC236}">
                <a16:creationId xmlns:a16="http://schemas.microsoft.com/office/drawing/2014/main" id="{99109E8C-8A6F-4236-9017-236103705876}"/>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8680" y="2595127"/>
            <a:ext cx="914400" cy="1667744"/>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descr="Image result for atlantic county nj map">
            <a:extLst>
              <a:ext uri="{FF2B5EF4-FFF2-40B4-BE49-F238E27FC236}">
                <a16:creationId xmlns:a16="http://schemas.microsoft.com/office/drawing/2014/main" id="{04BA40F3-3906-4466-8156-6CABE191941B}"/>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068761" y="443951"/>
            <a:ext cx="914400" cy="1667744"/>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atlantic county nj map">
            <a:extLst>
              <a:ext uri="{FF2B5EF4-FFF2-40B4-BE49-F238E27FC236}">
                <a16:creationId xmlns:a16="http://schemas.microsoft.com/office/drawing/2014/main" id="{A397A97E-827A-45D4-85BB-ED83AD794016}"/>
              </a:ext>
            </a:extLst>
          </p:cNvPr>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453720" y="314756"/>
            <a:ext cx="938554" cy="1575033"/>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descr="Image result for atlantic county nj map">
            <a:extLst>
              <a:ext uri="{FF2B5EF4-FFF2-40B4-BE49-F238E27FC236}">
                <a16:creationId xmlns:a16="http://schemas.microsoft.com/office/drawing/2014/main" id="{71A0C159-8B20-4370-923A-A053207F0CE3}"/>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581322" y="4817199"/>
            <a:ext cx="914400" cy="1667744"/>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8" descr="Image result for atlantic county nj map">
            <a:extLst>
              <a:ext uri="{FF2B5EF4-FFF2-40B4-BE49-F238E27FC236}">
                <a16:creationId xmlns:a16="http://schemas.microsoft.com/office/drawing/2014/main" id="{09B35536-E940-4C83-BDDC-4AA03EBB1BD5}"/>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92092" y="27000"/>
            <a:ext cx="530216" cy="942775"/>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atlantic county nj map">
            <a:extLst>
              <a:ext uri="{FF2B5EF4-FFF2-40B4-BE49-F238E27FC236}">
                <a16:creationId xmlns:a16="http://schemas.microsoft.com/office/drawing/2014/main" id="{5E96D66C-73BF-4BF1-BF93-01E5779380A6}"/>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10821" y="4738168"/>
            <a:ext cx="914400" cy="1667744"/>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12" descr="Image result for atlantic county nj map">
            <a:extLst>
              <a:ext uri="{FF2B5EF4-FFF2-40B4-BE49-F238E27FC236}">
                <a16:creationId xmlns:a16="http://schemas.microsoft.com/office/drawing/2014/main" id="{568EE04D-4DAD-43CA-B339-7E57548E36E2}"/>
              </a:ext>
            </a:extLst>
          </p:cNvPr>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3802118" y="266084"/>
            <a:ext cx="914400" cy="1667744"/>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descr="Image result for atlantic county nj map">
            <a:extLst>
              <a:ext uri="{FF2B5EF4-FFF2-40B4-BE49-F238E27FC236}">
                <a16:creationId xmlns:a16="http://schemas.microsoft.com/office/drawing/2014/main" id="{6FE98674-EA15-497C-BB1F-38E29953E61A}"/>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601762" y="280408"/>
            <a:ext cx="797258" cy="1460890"/>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10" descr="Image result for atlantic county nj map">
            <a:extLst>
              <a:ext uri="{FF2B5EF4-FFF2-40B4-BE49-F238E27FC236}">
                <a16:creationId xmlns:a16="http://schemas.microsoft.com/office/drawing/2014/main" id="{F3CE6394-F17C-4D98-9574-87B8871CE084}"/>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304277" y="309386"/>
            <a:ext cx="914400" cy="1667744"/>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11" descr="Image result for atlantic county nj map">
            <a:extLst>
              <a:ext uri="{FF2B5EF4-FFF2-40B4-BE49-F238E27FC236}">
                <a16:creationId xmlns:a16="http://schemas.microsoft.com/office/drawing/2014/main" id="{051CFAA2-CE51-4521-8E6E-7D2165FC475C}"/>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434695" y="712886"/>
            <a:ext cx="914400" cy="1667744"/>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13" descr="Image result for atlantic county nj map">
            <a:extLst>
              <a:ext uri="{FF2B5EF4-FFF2-40B4-BE49-F238E27FC236}">
                <a16:creationId xmlns:a16="http://schemas.microsoft.com/office/drawing/2014/main" id="{4E8F797F-A11D-4681-B422-1F653581A37B}"/>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908555" y="398647"/>
            <a:ext cx="914400" cy="1667744"/>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descr="Image result for atlantic county nj map">
            <a:extLst>
              <a:ext uri="{FF2B5EF4-FFF2-40B4-BE49-F238E27FC236}">
                <a16:creationId xmlns:a16="http://schemas.microsoft.com/office/drawing/2014/main" id="{3EB45E8B-AE79-4DA7-928F-895FEAA0DCA2}"/>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537650" y="296308"/>
            <a:ext cx="914400" cy="1667744"/>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descr="Image result for atlantic county nj map">
            <a:extLst>
              <a:ext uri="{FF2B5EF4-FFF2-40B4-BE49-F238E27FC236}">
                <a16:creationId xmlns:a16="http://schemas.microsoft.com/office/drawing/2014/main" id="{B83D7441-36B3-4F94-A20B-FADC57B334D7}"/>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536475" y="296308"/>
            <a:ext cx="914400" cy="1667744"/>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9" descr="Image result for atlantic county nj map">
            <a:extLst>
              <a:ext uri="{FF2B5EF4-FFF2-40B4-BE49-F238E27FC236}">
                <a16:creationId xmlns:a16="http://schemas.microsoft.com/office/drawing/2014/main" id="{C681BC10-73BA-4BD2-82F8-ACC953FDC442}"/>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62995" y="271555"/>
            <a:ext cx="831804" cy="1529245"/>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8" descr="Image result for atlantic county nj map">
            <a:extLst>
              <a:ext uri="{FF2B5EF4-FFF2-40B4-BE49-F238E27FC236}">
                <a16:creationId xmlns:a16="http://schemas.microsoft.com/office/drawing/2014/main" id="{508755E0-B28E-45EA-B989-2F22D60CC73A}"/>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44535" y="854800"/>
            <a:ext cx="914400" cy="1667744"/>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E201902E-62D2-43FA-9BAF-AC4DA69B52D6}"/>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11" name="Picture 10" descr="Image result for atlantic county nj map">
            <a:extLst>
              <a:ext uri="{FF2B5EF4-FFF2-40B4-BE49-F238E27FC236}">
                <a16:creationId xmlns:a16="http://schemas.microsoft.com/office/drawing/2014/main" id="{B7D1AFEA-D521-4991-BD02-162DA7F696E3}"/>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92092" y="27000"/>
            <a:ext cx="530216" cy="942775"/>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7A74B39E-4F98-42D5-A0D4-2107C85E4E1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11" name="Picture 10" descr="Image result for atlantic county nj map">
            <a:extLst>
              <a:ext uri="{FF2B5EF4-FFF2-40B4-BE49-F238E27FC236}">
                <a16:creationId xmlns:a16="http://schemas.microsoft.com/office/drawing/2014/main" id="{5D383B02-8223-48AA-8200-B8E0B9F6204F}"/>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92092" y="27000"/>
            <a:ext cx="530216" cy="942775"/>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1D9C1832-542C-4860-8FFD-09EA94AF70F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11" name="Picture 10" descr="Image result for atlantic county nj map">
            <a:extLst>
              <a:ext uri="{FF2B5EF4-FFF2-40B4-BE49-F238E27FC236}">
                <a16:creationId xmlns:a16="http://schemas.microsoft.com/office/drawing/2014/main" id="{920FA09B-EAA7-4255-977E-244260FA5DBF}"/>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92092" y="27000"/>
            <a:ext cx="530216" cy="942775"/>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12" name="TextBox 14">
            <a:extLst>
              <a:ext uri="{FF2B5EF4-FFF2-40B4-BE49-F238E27FC236}">
                <a16:creationId xmlns:a16="http://schemas.microsoft.com/office/drawing/2014/main" id="{2AD09C43-C255-4EDB-A251-845FEDFC2866}"/>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13" name="Picture 12" descr="Image result for atlantic county nj map">
            <a:extLst>
              <a:ext uri="{FF2B5EF4-FFF2-40B4-BE49-F238E27FC236}">
                <a16:creationId xmlns:a16="http://schemas.microsoft.com/office/drawing/2014/main" id="{B2B24370-983F-44AF-BFDC-D36406C161E8}"/>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92092" y="27000"/>
            <a:ext cx="530216" cy="942775"/>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5330E3AB-5061-4B5C-AA1F-A95CF92EB44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10" name="Picture 9" descr="Image result for atlantic county nj map">
            <a:extLst>
              <a:ext uri="{FF2B5EF4-FFF2-40B4-BE49-F238E27FC236}">
                <a16:creationId xmlns:a16="http://schemas.microsoft.com/office/drawing/2014/main" id="{6AA9726F-2DA7-4DF6-B1A9-57D33AF04AD9}"/>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92092" y="27000"/>
            <a:ext cx="530216" cy="942775"/>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3D051A4B-FEFD-442A-96B4-7BC582088AF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9" name="Picture 8" descr="Image result for atlantic county nj map">
            <a:extLst>
              <a:ext uri="{FF2B5EF4-FFF2-40B4-BE49-F238E27FC236}">
                <a16:creationId xmlns:a16="http://schemas.microsoft.com/office/drawing/2014/main" id="{9048D9EA-E5AB-45E2-B0ED-94B7C71328A9}"/>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92092" y="27000"/>
            <a:ext cx="530216" cy="942775"/>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55370672-9C00-48A9-9ED8-7D469B6CBB8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8" name="Picture 7" descr="Image result for atlantic county nj map">
            <a:extLst>
              <a:ext uri="{FF2B5EF4-FFF2-40B4-BE49-F238E27FC236}">
                <a16:creationId xmlns:a16="http://schemas.microsoft.com/office/drawing/2014/main" id="{48F504F0-D523-43AB-85D6-C2A7CCB8ACB7}"/>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92092" y="27000"/>
            <a:ext cx="530216" cy="942775"/>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275F52-6B94-4CFD-AEFC-74A9D62DB1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1" y="-342481"/>
            <a:ext cx="12858459" cy="7200481"/>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Atlantic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0" name="Picture 2">
            <a:extLst>
              <a:ext uri="{FF2B5EF4-FFF2-40B4-BE49-F238E27FC236}">
                <a16:creationId xmlns:a16="http://schemas.microsoft.com/office/drawing/2014/main" id="{C15AF38E-F8E7-4D50-A84B-2E677F1E93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9108" y="4741164"/>
            <a:ext cx="899492" cy="170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98239745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065443875"/>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974157312"/>
              </p:ext>
            </p:extLst>
          </p:nvPr>
        </p:nvGraphicFramePr>
        <p:xfrm>
          <a:off x="8866237" y="4203971"/>
          <a:ext cx="2899901"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564450713"/>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012450094"/>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81365300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809898699"/>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023205526"/>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900295950"/>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52103674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02768123"/>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51994272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573489961"/>
              </p:ext>
            </p:extLst>
          </p:nvPr>
        </p:nvGraphicFramePr>
        <p:xfrm>
          <a:off x="9448800" y="4885946"/>
          <a:ext cx="249675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744955920"/>
              </p:ext>
            </p:extLst>
          </p:nvPr>
        </p:nvGraphicFramePr>
        <p:xfrm>
          <a:off x="3478078" y="581799"/>
          <a:ext cx="7844043" cy="62762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B620802-76F9-48B2-A4BE-400C918AB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2174376" cy="4114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atlantic county municipalities">
            <a:extLst>
              <a:ext uri="{FF2B5EF4-FFF2-40B4-BE49-F238E27FC236}">
                <a16:creationId xmlns:a16="http://schemas.microsoft.com/office/drawing/2014/main" id="{1E45BAAF-A48C-4C81-8058-90CFEAD8C4B3}"/>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038600" y="228600"/>
            <a:ext cx="6885214" cy="6237242"/>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22273159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1372765308"/>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795413965"/>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898896024"/>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74920"/>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9945245"/>
              </p:ext>
            </p:extLst>
          </p:nvPr>
        </p:nvGraphicFramePr>
        <p:xfrm>
          <a:off x="3150217" y="772412"/>
          <a:ext cx="7517783" cy="569061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637228364"/>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28051269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302723730"/>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4003920082"/>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379523406"/>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081496942"/>
              </p:ext>
            </p:extLst>
          </p:nvPr>
        </p:nvGraphicFramePr>
        <p:xfrm>
          <a:off x="8945882" y="4453239"/>
          <a:ext cx="2788918"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96223009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562027512"/>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81205889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233308904"/>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661056960"/>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94201395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871163839"/>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96000"/>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96000"/>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4164581315"/>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3795598987"/>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890801083"/>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501018124"/>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401497241"/>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17318719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4993392"/>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66380587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779654000"/>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t>
            </a:r>
            <a:r>
              <a:rPr lang="en-US" sz="1000">
                <a:latin typeface="Franklin Gothic Book" panose="020B0503020102020204" pitchFamily="34" charset="0"/>
              </a:rPr>
              <a:t>are combined </a:t>
            </a:r>
            <a:r>
              <a:rPr lang="en-US" sz="1000" dirty="0">
                <a:latin typeface="Franklin Gothic Book" panose="020B0503020102020204" pitchFamily="34" charset="0"/>
              </a:rPr>
              <a:t>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516787834"/>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424379265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31974511"/>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927828017"/>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817960538"/>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669886715"/>
              </p:ext>
            </p:extLst>
          </p:nvPr>
        </p:nvGraphicFramePr>
        <p:xfrm>
          <a:off x="8487010" y="4393513"/>
          <a:ext cx="3506868"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2258450339"/>
              </p:ext>
            </p:extLst>
          </p:nvPr>
        </p:nvGraphicFramePr>
        <p:xfrm>
          <a:off x="3144347" y="612484"/>
          <a:ext cx="6981872" cy="57077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517946613"/>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78557242"/>
              </p:ext>
            </p:extLst>
          </p:nvPr>
        </p:nvGraphicFramePr>
        <p:xfrm>
          <a:off x="3158171" y="870405"/>
          <a:ext cx="6916558" cy="5795366"/>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695377498"/>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74855665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32274593"/>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67625942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4127573630"/>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4106157955"/>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80131932"/>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00841814"/>
              </p:ext>
            </p:extLst>
          </p:nvPr>
        </p:nvGraphicFramePr>
        <p:xfrm>
          <a:off x="3197889" y="705774"/>
          <a:ext cx="6665302" cy="5695025"/>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026065442"/>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397833357"/>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100854150"/>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072658246"/>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438574229"/>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08111736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Attorney General, 2015-2019</a:t>
            </a:r>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14461358"/>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296736155"/>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33253894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46172502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50966598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542482609"/>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4010041495"/>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34350121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2457094342"/>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51521693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639443073"/>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23212189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419984698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332675167"/>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3101097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Atlantic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95593211"/>
              </p:ext>
            </p:extLst>
          </p:nvPr>
        </p:nvGraphicFramePr>
        <p:xfrm>
          <a:off x="7547712" y="1010998"/>
          <a:ext cx="4796688" cy="60074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85656045"/>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49790319"/>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275811170"/>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50361065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4071144331"/>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755103610"/>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625720622"/>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Jewish Family Service of Atlantic and Cape May Counties </a:t>
            </a:r>
            <a:r>
              <a:rPr lang="en-US" sz="1200" dirty="0">
                <a:solidFill>
                  <a:srgbClr val="C00000"/>
                </a:solidFill>
                <a:latin typeface="Franklin Gothic Medium" panose="020B0603020102020204" pitchFamily="34" charset="0"/>
              </a:rPr>
              <a:t>[Family Counseling]</a:t>
            </a:r>
          </a:p>
          <a:p>
            <a:endParaRPr lang="en-US" sz="1200" dirty="0">
              <a:solidFill>
                <a:srgbClr val="C00000"/>
              </a:solidFill>
              <a:latin typeface="Franklin Gothic Medium" panose="020B0603020102020204" pitchFamily="34" charset="0"/>
            </a:endParaRPr>
          </a:p>
          <a:p>
            <a:r>
              <a:rPr lang="en-US" sz="1600" dirty="0">
                <a:latin typeface="Franklin Gothic Medium" panose="020B0603020102020204" pitchFamily="34" charset="0"/>
              </a:rPr>
              <a:t>Center for Family Services </a:t>
            </a:r>
            <a:r>
              <a:rPr lang="en-US" sz="1200" dirty="0">
                <a:solidFill>
                  <a:srgbClr val="C00000"/>
                </a:solidFill>
                <a:latin typeface="Franklin Gothic Medium" panose="020B0603020102020204" pitchFamily="34" charset="0"/>
              </a:rPr>
              <a:t>[Teen Center/Kinship/Parenting Support]</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of Atlantic County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Intensive Family Support Services </a:t>
            </a:r>
            <a:r>
              <a:rPr lang="en-US" sz="1200" dirty="0">
                <a:solidFill>
                  <a:srgbClr val="C00000"/>
                </a:solidFill>
                <a:latin typeface="Franklin Gothic Medium" panose="020B0603020102020204" pitchFamily="34" charset="0"/>
              </a:rPr>
              <a:t>[Mental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Housing </a:t>
            </a:r>
            <a:r>
              <a:rPr lang="en-US" sz="1200" dirty="0">
                <a:solidFill>
                  <a:srgbClr val="C00000"/>
                </a:solidFill>
                <a:latin typeface="Franklin Gothic Medium" panose="020B0603020102020204" pitchFamily="34" charset="0"/>
              </a:rPr>
              <a:t>[48 Organizations that Provide Housing Assistance]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United Way – Atlantic County/Cape May Office </a:t>
            </a:r>
            <a:r>
              <a:rPr lang="en-US" sz="1200" dirty="0">
                <a:solidFill>
                  <a:srgbClr val="C00000"/>
                </a:solidFill>
                <a:latin typeface="Franklin Gothic Medium" panose="020B0603020102020204" pitchFamily="34" charset="0"/>
              </a:rPr>
              <a:t>[Job, Health, Utilities, Housing]</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Success Centers (3) </a:t>
            </a:r>
            <a:r>
              <a:rPr lang="en-US" sz="1200" dirty="0">
                <a:solidFill>
                  <a:srgbClr val="C00000"/>
                </a:solidFill>
                <a:latin typeface="Franklin Gothic Medium" panose="020B0603020102020204" pitchFamily="34" charset="0"/>
              </a:rPr>
              <a:t>[Health, Job, Housing]</a:t>
            </a:r>
            <a:endParaRPr lang="en-US" sz="1600" dirty="0">
              <a:solidFill>
                <a:srgbClr val="C00000"/>
              </a:solidFill>
              <a:latin typeface="Franklin Gothic Medium" panose="020B0603020102020204" pitchFamily="34" charset="0"/>
            </a:endParaRPr>
          </a:p>
          <a:p>
            <a:endParaRPr lang="en-US" sz="1600" dirty="0">
              <a:latin typeface="Franklin Gothic Medium" panose="020B0603020102020204" pitchFamily="34" charset="0"/>
            </a:endParaRPr>
          </a:p>
          <a:p>
            <a:r>
              <a:rPr lang="en-US" sz="1600" dirty="0">
                <a:latin typeface="Franklin Gothic Medium" panose="020B0603020102020204" pitchFamily="34" charset="0"/>
              </a:rPr>
              <a:t>New Day Family Success Center </a:t>
            </a:r>
            <a:r>
              <a:rPr lang="en-US" sz="1200" dirty="0">
                <a:solidFill>
                  <a:srgbClr val="C00000"/>
                </a:solidFill>
                <a:latin typeface="Franklin Gothic Medium" panose="020B0603020102020204" pitchFamily="34" charset="0"/>
              </a:rPr>
              <a:t>[Health, Job, Housing]</a:t>
            </a:r>
            <a:endParaRPr lang="en-US" sz="1600" dirty="0">
              <a:solidFill>
                <a:srgbClr val="C00000"/>
              </a:solidFill>
              <a:latin typeface="Franklin Gothic Medium" panose="020B0603020102020204" pitchFamily="34" charset="0"/>
            </a:endParaRPr>
          </a:p>
          <a:p>
            <a:endParaRPr lang="en-US" sz="1600" dirty="0">
              <a:latin typeface="Franklin Gothic Medium" panose="020B0603020102020204" pitchFamily="34" charset="0"/>
            </a:endParaRPr>
          </a:p>
          <a:p>
            <a:r>
              <a:rPr lang="en-US" sz="1600" dirty="0">
                <a:latin typeface="Franklin Gothic Medium" panose="020B0603020102020204" pitchFamily="34" charset="0"/>
              </a:rPr>
              <a:t>Solutions to End Poverty Soon (STEPS) </a:t>
            </a:r>
            <a:r>
              <a:rPr lang="en-US" sz="1200" dirty="0">
                <a:solidFill>
                  <a:srgbClr val="C00000"/>
                </a:solidFill>
                <a:latin typeface="Franklin Gothic Medium" panose="020B0603020102020204" pitchFamily="34" charset="0"/>
              </a:rPr>
              <a:t>[Housing, Utilities]</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www.capeatlanticresourcenet.org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1031405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3928170649"/>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Atlantic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639882076"/>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a:t>
                      </a:r>
                      <a:r>
                        <a:rPr lang="en-US" sz="1800" dirty="0">
                          <a:latin typeface="Franklin Gothic Book" panose="020B0503020102020204" pitchFamily="34" charset="0"/>
                        </a:rPr>
                        <a:t>Crime</a:t>
                      </a:r>
                      <a:r>
                        <a:rPr lang="en-US" dirty="0">
                          <a:latin typeface="Franklin Gothic Book" panose="020B0503020102020204" pitchFamily="34" charset="0"/>
                        </a:rPr>
                        <a:t>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912442765"/>
              </p:ext>
            </p:extLst>
          </p:nvPr>
        </p:nvGraphicFramePr>
        <p:xfrm>
          <a:off x="7038399" y="1117734"/>
          <a:ext cx="5306001" cy="5968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ACLU of New Jersey</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5cb8f41354376d0088feb&quot;,&quot;SmartGridHorizontal&quot;:0,&quot;LinkedExcelSources&quot;:{&quot;618a971e383938345c058b52&quot;:&quot;{{Desktop}}\\County Workbooks\\Atlantic_County_11.09.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25619</TotalTime>
  <Words>9948</Words>
  <Application>Microsoft Office PowerPoint</Application>
  <PresentationFormat>Widescreen</PresentationFormat>
  <Paragraphs>814</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1691</cp:revision>
  <dcterms:created xsi:type="dcterms:W3CDTF">2006-08-16T00:00:00Z</dcterms:created>
  <dcterms:modified xsi:type="dcterms:W3CDTF">2021-11-30T06:58:23Z</dcterms:modified>
</cp:coreProperties>
</file>