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xml" ContentType="application/vnd.openxmlformats-officedocument.presentationml.notesSlide+xml"/>
  <Override PartName="/ppt/tags/tag10.xml" ContentType="application/vnd.openxmlformats-officedocument.presentationml.tags+xml"/>
  <Override PartName="/ppt/notesSlides/notesSlide2.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notesSlides/notesSlide7.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8.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notesSlides/notesSlide9.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1.xml" ContentType="application/vnd.openxmlformats-officedocument.drawingml.chartshape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10.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11.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12.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notesSlides/notesSlide13.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notesSlides/notesSlide14.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notesSlides/notesSlide15.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notesSlides/notesSlide16.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notesSlides/notesSlide17.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notesSlides/notesSlide18.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notesSlides/notesSlide19.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notesSlides/notesSlide20.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notesSlides/notesSlide21.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notesSlides/notesSlide22.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notesSlides/notesSlide23.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notesSlides/notesSlide24.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notesSlides/notesSlide25.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notesSlides/notesSlide26.xml" ContentType="application/vnd.openxmlformats-officedocument.presentationml.notesSlid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notesSlides/notesSlide27.xml" ContentType="application/vnd.openxmlformats-officedocument.presentationml.notesSlid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notesSlides/notesSlide28.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notesSlides/notesSlide29.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notesSlides/notesSlide30.xml" ContentType="application/vnd.openxmlformats-officedocument.presentationml.notesSlid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notesSlides/notesSlide31.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notesSlides/notesSlide32.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drawings/drawing2.xml" ContentType="application/vnd.openxmlformats-officedocument.drawingml.chartshapes+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notesSlides/notesSlide33.xml" ContentType="application/vnd.openxmlformats-officedocument.presentationml.notesSlid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notesSlides/notesSlide34.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notesSlides/notesSlide35.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notesSlides/notesSlide36.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notesSlides/notesSlide37.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notesSlides/notesSlide38.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notesSlides/notesSlide39.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notesSlides/notesSlide40.xml" ContentType="application/vnd.openxmlformats-officedocument.presentationml.notesSlid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notesSlides/notesSlide41.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notesSlides/notesSlide42.xml" ContentType="application/vnd.openxmlformats-officedocument.presentationml.notesSlid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notesSlides/notesSlide43.xml" ContentType="application/vnd.openxmlformats-officedocument.presentationml.notesSlid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notesSlides/notesSlide44.xml" ContentType="application/vnd.openxmlformats-officedocument.presentationml.notesSlid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notesSlides/notesSlide45.xml" ContentType="application/vnd.openxmlformats-officedocument.presentationml.notesSlid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notesSlides/notesSlide46.xml" ContentType="application/vnd.openxmlformats-officedocument.presentationml.notesSlid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notesSlides/notesSlide47.xml" ContentType="application/vnd.openxmlformats-officedocument.presentationml.notesSl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notesSlides/notesSlide48.xml" ContentType="application/vnd.openxmlformats-officedocument.presentationml.notesSlid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notesSlides/notesSlide49.xml" ContentType="application/vnd.openxmlformats-officedocument.presentationml.notesSlid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notesSlides/notesSlide50.xml" ContentType="application/vnd.openxmlformats-officedocument.presentationml.notesSlid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notesSlides/notesSlide51.xml" ContentType="application/vnd.openxmlformats-officedocument.presentationml.notesSlid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notesSlides/notesSlide52.xml" ContentType="application/vnd.openxmlformats-officedocument.presentationml.notesSlid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notesSlides/notesSlide53.xml" ContentType="application/vnd.openxmlformats-officedocument.presentationml.notesSlid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notesSlides/notesSlide54.xml" ContentType="application/vnd.openxmlformats-officedocument.presentationml.notesSlid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notesSlides/notesSlide55.xml" ContentType="application/vnd.openxmlformats-officedocument.presentationml.notesSlid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notesSlides/notesSlide56.xml" ContentType="application/vnd.openxmlformats-officedocument.presentationml.notesSlid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notesSlides/notesSlide57.xml" ContentType="application/vnd.openxmlformats-officedocument.presentationml.notesSlid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notesSlides/notesSlide58.xml" ContentType="application/vnd.openxmlformats-officedocument.presentationml.notesSlid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notesSlides/notesSlide59.xml" ContentType="application/vnd.openxmlformats-officedocument.presentationml.notesSlid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notesSlides/notesSlide60.xml" ContentType="application/vnd.openxmlformats-officedocument.presentationml.notesSlid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notesSlides/notesSlide61.xml" ContentType="application/vnd.openxmlformats-officedocument.presentationml.notesSlid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notesSlides/notesSlide62.xml" ContentType="application/vnd.openxmlformats-officedocument.presentationml.notesSlid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notesSlides/notesSlide63.xml" ContentType="application/vnd.openxmlformats-officedocument.presentationml.notesSlid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notesSlides/notesSlide64.xml" ContentType="application/vnd.openxmlformats-officedocument.presentationml.notesSlid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notesSlides/notesSlide65.xml" ContentType="application/vnd.openxmlformats-officedocument.presentationml.notesSlide+xml"/>
  <Override PartName="/ppt/charts/chart82.xml" ContentType="application/vnd.openxmlformats-officedocument.drawingml.chart+xml"/>
  <Override PartName="/ppt/charts/style82.xml" ContentType="application/vnd.ms-office.chartstyle+xml"/>
  <Override PartName="/ppt/charts/colors82.xml" ContentType="application/vnd.ms-office.chartcolorstyle+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notesSlides/notesSlide66.xml" ContentType="application/vnd.openxmlformats-officedocument.presentationml.notesSlide+xml"/>
  <Override PartName="/ppt/charts/chart83.xml" ContentType="application/vnd.openxmlformats-officedocument.drawingml.chart+xml"/>
  <Override PartName="/ppt/charts/style83.xml" ContentType="application/vnd.ms-office.chartstyle+xml"/>
  <Override PartName="/ppt/charts/colors83.xml" ContentType="application/vnd.ms-office.chartcolorstyle+xml"/>
  <Override PartName="/ppt/tags/tag446.xml" ContentType="application/vnd.openxmlformats-officedocument.presentationml.tags+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55" r:id="rId2"/>
  </p:sldMasterIdLst>
  <p:notesMasterIdLst>
    <p:notesMasterId r:id="rId93"/>
  </p:notesMasterIdLst>
  <p:handoutMasterIdLst>
    <p:handoutMasterId r:id="rId94"/>
  </p:handoutMasterIdLst>
  <p:sldIdLst>
    <p:sldId id="260" r:id="rId3"/>
    <p:sldId id="256" r:id="rId4"/>
    <p:sldId id="454" r:id="rId5"/>
    <p:sldId id="455" r:id="rId6"/>
    <p:sldId id="456" r:id="rId7"/>
    <p:sldId id="457" r:id="rId8"/>
    <p:sldId id="458" r:id="rId9"/>
    <p:sldId id="258" r:id="rId10"/>
    <p:sldId id="459" r:id="rId11"/>
    <p:sldId id="379" r:id="rId12"/>
    <p:sldId id="259" r:id="rId13"/>
    <p:sldId id="364" r:id="rId14"/>
    <p:sldId id="365" r:id="rId15"/>
    <p:sldId id="366" r:id="rId16"/>
    <p:sldId id="367" r:id="rId17"/>
    <p:sldId id="368" r:id="rId18"/>
    <p:sldId id="370" r:id="rId19"/>
    <p:sldId id="371" r:id="rId20"/>
    <p:sldId id="372" r:id="rId21"/>
    <p:sldId id="373" r:id="rId22"/>
    <p:sldId id="374" r:id="rId23"/>
    <p:sldId id="460" r:id="rId24"/>
    <p:sldId id="380" r:id="rId25"/>
    <p:sldId id="375" r:id="rId26"/>
    <p:sldId id="378" r:id="rId27"/>
    <p:sldId id="376" r:id="rId28"/>
    <p:sldId id="465" r:id="rId29"/>
    <p:sldId id="461" r:id="rId30"/>
    <p:sldId id="390" r:id="rId31"/>
    <p:sldId id="381" r:id="rId32"/>
    <p:sldId id="382" r:id="rId33"/>
    <p:sldId id="383" r:id="rId34"/>
    <p:sldId id="393" r:id="rId35"/>
    <p:sldId id="418" r:id="rId36"/>
    <p:sldId id="388" r:id="rId37"/>
    <p:sldId id="389" r:id="rId38"/>
    <p:sldId id="386" r:id="rId39"/>
    <p:sldId id="387" r:id="rId40"/>
    <p:sldId id="396" r:id="rId41"/>
    <p:sldId id="394" r:id="rId42"/>
    <p:sldId id="395" r:id="rId43"/>
    <p:sldId id="397" r:id="rId44"/>
    <p:sldId id="401" r:id="rId45"/>
    <p:sldId id="417" r:id="rId46"/>
    <p:sldId id="415" r:id="rId47"/>
    <p:sldId id="416" r:id="rId48"/>
    <p:sldId id="402" r:id="rId49"/>
    <p:sldId id="403" r:id="rId50"/>
    <p:sldId id="404" r:id="rId51"/>
    <p:sldId id="405" r:id="rId52"/>
    <p:sldId id="406" r:id="rId53"/>
    <p:sldId id="407" r:id="rId54"/>
    <p:sldId id="408" r:id="rId55"/>
    <p:sldId id="409" r:id="rId56"/>
    <p:sldId id="410" r:id="rId57"/>
    <p:sldId id="411" r:id="rId58"/>
    <p:sldId id="412" r:id="rId59"/>
    <p:sldId id="462" r:id="rId60"/>
    <p:sldId id="425" r:id="rId61"/>
    <p:sldId id="419" r:id="rId62"/>
    <p:sldId id="420" r:id="rId63"/>
    <p:sldId id="422" r:id="rId64"/>
    <p:sldId id="423" r:id="rId65"/>
    <p:sldId id="424" r:id="rId66"/>
    <p:sldId id="426" r:id="rId67"/>
    <p:sldId id="427" r:id="rId68"/>
    <p:sldId id="429" r:id="rId69"/>
    <p:sldId id="430" r:id="rId70"/>
    <p:sldId id="431" r:id="rId71"/>
    <p:sldId id="436" r:id="rId72"/>
    <p:sldId id="437" r:id="rId73"/>
    <p:sldId id="438" r:id="rId74"/>
    <p:sldId id="440" r:id="rId75"/>
    <p:sldId id="441" r:id="rId76"/>
    <p:sldId id="432" r:id="rId77"/>
    <p:sldId id="442" r:id="rId78"/>
    <p:sldId id="443" r:id="rId79"/>
    <p:sldId id="466" r:id="rId80"/>
    <p:sldId id="433" r:id="rId81"/>
    <p:sldId id="445" r:id="rId82"/>
    <p:sldId id="446" r:id="rId83"/>
    <p:sldId id="447" r:id="rId84"/>
    <p:sldId id="448" r:id="rId85"/>
    <p:sldId id="463" r:id="rId86"/>
    <p:sldId id="434" r:id="rId87"/>
    <p:sldId id="449" r:id="rId88"/>
    <p:sldId id="451" r:id="rId89"/>
    <p:sldId id="452" r:id="rId90"/>
    <p:sldId id="435" r:id="rId91"/>
    <p:sldId id="464" r:id="rId92"/>
  </p:sldIdLst>
  <p:sldSz cx="12192000" cy="6858000"/>
  <p:notesSz cx="6858000" cy="9144000"/>
  <p:custDataLst>
    <p:tags r:id="rId9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8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4F81BD"/>
    <a:srgbClr val="C0504D"/>
    <a:srgbClr val="9BBB5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26" autoAdjust="0"/>
    <p:restoredTop sz="84936" autoAdjust="0"/>
  </p:normalViewPr>
  <p:slideViewPr>
    <p:cSldViewPr>
      <p:cViewPr varScale="1">
        <p:scale>
          <a:sx n="79" d="100"/>
          <a:sy n="79" d="100"/>
        </p:scale>
        <p:origin x="864" y="91"/>
      </p:cViewPr>
      <p:guideLst>
        <p:guide orient="horz" pos="2112"/>
        <p:guide pos="3888"/>
      </p:guideLst>
    </p:cSldViewPr>
  </p:slideViewPr>
  <p:notesTextViewPr>
    <p:cViewPr>
      <p:scale>
        <a:sx n="100" d="100"/>
        <a:sy n="100" d="100"/>
      </p:scale>
      <p:origin x="0" y="0"/>
    </p:cViewPr>
  </p:notesTextViewPr>
  <p:notesViewPr>
    <p:cSldViewPr>
      <p:cViewPr varScale="1">
        <p:scale>
          <a:sx n="57" d="100"/>
          <a:sy n="57" d="100"/>
        </p:scale>
        <p:origin x="2550" y="7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tags" Target="tags/tag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handoutMaster" Target="handoutMasters/handoutMaster1.xml"/><Relationship Id="rId9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notesMaster" Target="notesMasters/notesMaster1.xml"/><Relationship Id="rId98"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7.xml"/><Relationship Id="rId1" Type="http://schemas.microsoft.com/office/2011/relationships/chartStyle" Target="style37.xml"/><Relationship Id="rId4" Type="http://schemas.openxmlformats.org/officeDocument/2006/relationships/chartUserShapes" Target="../drawings/drawing2.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71.xml"/><Relationship Id="rId1" Type="http://schemas.microsoft.com/office/2011/relationships/chartStyle" Target="style71.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72.xml"/><Relationship Id="rId1" Type="http://schemas.microsoft.com/office/2011/relationships/chartStyle" Target="style72.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4.xml"/><Relationship Id="rId1" Type="http://schemas.microsoft.com/office/2011/relationships/chartStyle" Target="style74.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6.xml"/><Relationship Id="rId1" Type="http://schemas.microsoft.com/office/2011/relationships/chartStyle" Target="style7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78.xml"/><Relationship Id="rId1" Type="http://schemas.microsoft.com/office/2011/relationships/chartStyle" Target="style78.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79.xml"/><Relationship Id="rId1" Type="http://schemas.microsoft.com/office/2011/relationships/chartStyle" Target="style7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80.xml"/><Relationship Id="rId1" Type="http://schemas.microsoft.com/office/2011/relationships/chartStyle" Target="style80.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80.xlsx"/><Relationship Id="rId2" Type="http://schemas.microsoft.com/office/2011/relationships/chartColorStyle" Target="colors81.xml"/><Relationship Id="rId1" Type="http://schemas.microsoft.com/office/2011/relationships/chartStyle" Target="style81.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82.xml"/><Relationship Id="rId1" Type="http://schemas.microsoft.com/office/2011/relationships/chartStyle" Target="style82.xml"/></Relationships>
</file>

<file path=ppt/charts/_rels/chart83.xml.rels><?xml version="1.0" encoding="UTF-8" standalone="yes"?>
<Relationships xmlns="http://schemas.openxmlformats.org/package/2006/relationships"><Relationship Id="rId3" Type="http://schemas.openxmlformats.org/officeDocument/2006/relationships/package" Target="../embeddings/Microsoft_Excel_Worksheet82.xlsx"/><Relationship Id="rId2" Type="http://schemas.microsoft.com/office/2011/relationships/chartColorStyle" Target="colors83.xml"/><Relationship Id="rId1" Type="http://schemas.microsoft.com/office/2011/relationships/chartStyle" Target="style83.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Sheet1!$A$2</c:f>
              <c:strCache>
                <c:ptCount val="1"/>
                <c:pt idx="0">
                  <c:v>Atlantic</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Sheet1!$B$2:$H$2</c:f>
              <c:numCache>
                <c:formatCode>0%</c:formatCode>
                <c:ptCount val="7"/>
                <c:pt idx="0">
                  <c:v>0.69199999999999995</c:v>
                </c:pt>
                <c:pt idx="1">
                  <c:v>0.17299999999999999</c:v>
                </c:pt>
                <c:pt idx="2">
                  <c:v>8.0000000000000002E-3</c:v>
                </c:pt>
                <c:pt idx="3">
                  <c:v>9.2999999999999999E-2</c:v>
                </c:pt>
                <c:pt idx="4">
                  <c:v>4.0000000000000001E-3</c:v>
                </c:pt>
                <c:pt idx="5">
                  <c:v>6.8000000000000005E-2</c:v>
                </c:pt>
                <c:pt idx="6">
                  <c:v>0.185</c:v>
                </c:pt>
              </c:numCache>
            </c:numRef>
          </c:val>
          <c:extLst>
            <c:ext xmlns:c16="http://schemas.microsoft.com/office/drawing/2014/chart" uri="{C3380CC4-5D6E-409C-BE32-E72D297353CC}">
              <c16:uniqueId val="{00000000-4EE0-4DB6-B3DC-1B4C57B2B304}"/>
            </c:ext>
          </c:extLst>
        </c:ser>
        <c:ser>
          <c:idx val="1"/>
          <c:order val="1"/>
          <c:tx>
            <c:strRef>
              <c:f>Sheet1!$A$3</c:f>
              <c:strCache>
                <c:ptCount val="1"/>
                <c:pt idx="0">
                  <c:v>New Jersey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Sheet1!$B$3:$H$3</c:f>
              <c:numCache>
                <c:formatCode>0%</c:formatCode>
                <c:ptCount val="7"/>
                <c:pt idx="0">
                  <c:v>0.69899999999999995</c:v>
                </c:pt>
                <c:pt idx="1">
                  <c:v>0.14799999999999999</c:v>
                </c:pt>
                <c:pt idx="2">
                  <c:v>7.0000000000000001E-3</c:v>
                </c:pt>
                <c:pt idx="3">
                  <c:v>0.10299999999999999</c:v>
                </c:pt>
                <c:pt idx="4">
                  <c:v>1E-3</c:v>
                </c:pt>
                <c:pt idx="5">
                  <c:v>7.0000000000000007E-2</c:v>
                </c:pt>
                <c:pt idx="6">
                  <c:v>0.19700000000000001</c:v>
                </c:pt>
              </c:numCache>
            </c:numRef>
          </c:val>
          <c:extLst>
            <c:ext xmlns:c16="http://schemas.microsoft.com/office/drawing/2014/chart" uri="{C3380CC4-5D6E-409C-BE32-E72D297353CC}">
              <c16:uniqueId val="{00000001-4EE0-4DB6-B3DC-1B4C57B2B304}"/>
            </c:ext>
          </c:extLst>
        </c:ser>
        <c:dLbls>
          <c:showLegendKey val="0"/>
          <c:showVal val="0"/>
          <c:showCatName val="0"/>
          <c:showSerName val="0"/>
          <c:showPercent val="0"/>
          <c:showBubbleSize val="0"/>
        </c:dLbls>
        <c:gapWidth val="100"/>
        <c:overlap val="-24"/>
        <c:axId val="603291048"/>
        <c:axId val="603292616"/>
      </c:barChart>
      <c:catAx>
        <c:axId val="60329104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03292616"/>
        <c:crosses val="autoZero"/>
        <c:auto val="1"/>
        <c:lblAlgn val="ctr"/>
        <c:lblOffset val="100"/>
        <c:noMultiLvlLbl val="0"/>
      </c:catAx>
      <c:valAx>
        <c:axId val="603292616"/>
        <c:scaling>
          <c:orientation val="minMax"/>
          <c:max val="1"/>
        </c:scaling>
        <c:delete val="1"/>
        <c:axPos val="l"/>
        <c:numFmt formatCode="0%" sourceLinked="1"/>
        <c:majorTickMark val="none"/>
        <c:minorTickMark val="none"/>
        <c:tickLblPos val="nextTo"/>
        <c:crossAx val="603291048"/>
        <c:crosses val="autoZero"/>
        <c:crossBetween val="between"/>
      </c:valAx>
      <c:spPr>
        <a:noFill/>
        <a:ln>
          <a:noFill/>
        </a:ln>
        <a:effectLst/>
      </c:spPr>
    </c:plotArea>
    <c:legend>
      <c:legendPos val="b"/>
      <c:layout>
        <c:manualLayout>
          <c:xMode val="edge"/>
          <c:yMode val="edge"/>
          <c:x val="0.73494512795275579"/>
          <c:y val="4.9214272898599025E-2"/>
          <c:w val="0.17056742125984253"/>
          <c:h val="3.87940527433095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7289341347592461E-2"/>
          <c:y val="6.5803961191207138E-3"/>
          <c:w val="0.87045976632280841"/>
          <c:h val="0.92716589593129439"/>
        </c:manualLayout>
      </c:layout>
      <c:barChart>
        <c:barDir val="bar"/>
        <c:grouping val="clustered"/>
        <c:varyColors val="0"/>
        <c:ser>
          <c:idx val="0"/>
          <c:order val="0"/>
          <c:tx>
            <c:strRef>
              <c:f>Sheet1!$B$1</c:f>
              <c:strCache>
                <c:ptCount val="1"/>
                <c:pt idx="0">
                  <c:v>Population_Under18_2017</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Union</c:v>
                </c:pt>
                <c:pt idx="15">
                  <c:v>Monmouth</c:v>
                </c:pt>
                <c:pt idx="16">
                  <c:v>Hudson</c:v>
                </c:pt>
                <c:pt idx="17">
                  <c:v>Ocean</c:v>
                </c:pt>
                <c:pt idx="18">
                  <c:v>Middlesex</c:v>
                </c:pt>
                <c:pt idx="19">
                  <c:v>Essex</c:v>
                </c:pt>
                <c:pt idx="20">
                  <c:v>Bergen</c:v>
                </c:pt>
              </c:strCache>
            </c:strRef>
          </c:cat>
          <c:val>
            <c:numRef>
              <c:f>Sheet1!$B$2:$B$22</c:f>
              <c:numCache>
                <c:formatCode>General</c:formatCode>
                <c:ptCount val="21"/>
                <c:pt idx="0">
                  <c:v>13537</c:v>
                </c:pt>
                <c:pt idx="1">
                  <c:v>16226</c:v>
                </c:pt>
                <c:pt idx="2">
                  <c:v>21574</c:v>
                </c:pt>
                <c:pt idx="3">
                  <c:v>25185</c:v>
                </c:pt>
                <c:pt idx="4">
                  <c:v>27726</c:v>
                </c:pt>
                <c:pt idx="5">
                  <c:v>35909</c:v>
                </c:pt>
                <c:pt idx="7">
                  <c:v>64660</c:v>
                </c:pt>
                <c:pt idx="8">
                  <c:v>74088</c:v>
                </c:pt>
                <c:pt idx="9">
                  <c:v>79885</c:v>
                </c:pt>
                <c:pt idx="10">
                  <c:v>93897</c:v>
                </c:pt>
                <c:pt idx="11">
                  <c:v>107093</c:v>
                </c:pt>
                <c:pt idx="12">
                  <c:v>116574</c:v>
                </c:pt>
                <c:pt idx="13">
                  <c:v>122793</c:v>
                </c:pt>
                <c:pt idx="14">
                  <c:v>131375</c:v>
                </c:pt>
                <c:pt idx="15">
                  <c:v>133950</c:v>
                </c:pt>
                <c:pt idx="16">
                  <c:v>140021</c:v>
                </c:pt>
                <c:pt idx="17">
                  <c:v>141981</c:v>
                </c:pt>
                <c:pt idx="18">
                  <c:v>182068</c:v>
                </c:pt>
                <c:pt idx="19">
                  <c:v>190780</c:v>
                </c:pt>
                <c:pt idx="20">
                  <c:v>201470</c:v>
                </c:pt>
              </c:numCache>
            </c:numRef>
          </c:val>
          <c:extLst>
            <c:ext xmlns:c16="http://schemas.microsoft.com/office/drawing/2014/chart" uri="{C3380CC4-5D6E-409C-BE32-E72D297353CC}">
              <c16:uniqueId val="{00000000-9063-4BC1-9D54-539FB46544BA}"/>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Union</c:v>
                </c:pt>
                <c:pt idx="15">
                  <c:v>Monmouth</c:v>
                </c:pt>
                <c:pt idx="16">
                  <c:v>Hudson</c:v>
                </c:pt>
                <c:pt idx="17">
                  <c:v>Ocean</c:v>
                </c:pt>
                <c:pt idx="18">
                  <c:v>Middlesex</c:v>
                </c:pt>
                <c:pt idx="19">
                  <c:v>Essex</c:v>
                </c:pt>
                <c:pt idx="20">
                  <c:v>Bergen</c:v>
                </c:pt>
              </c:strCache>
            </c:strRef>
          </c:cat>
          <c:val>
            <c:numRef>
              <c:f>Sheet1!$C$2:$C$22</c:f>
              <c:numCache>
                <c:formatCode>General</c:formatCode>
                <c:ptCount val="21"/>
                <c:pt idx="6">
                  <c:v>58004</c:v>
                </c:pt>
              </c:numCache>
            </c:numRef>
          </c:val>
          <c:extLst>
            <c:ext xmlns:c16="http://schemas.microsoft.com/office/drawing/2014/chart" uri="{C3380CC4-5D6E-409C-BE32-E72D297353CC}">
              <c16:uniqueId val="{00000000-CD40-4C5E-BA4A-9EDFAF8CBF63}"/>
            </c:ext>
          </c:extLst>
        </c:ser>
        <c:dLbls>
          <c:dLblPos val="outEnd"/>
          <c:showLegendKey val="0"/>
          <c:showVal val="1"/>
          <c:showCatName val="0"/>
          <c:showSerName val="0"/>
          <c:showPercent val="0"/>
          <c:showBubbleSize val="0"/>
        </c:dLbls>
        <c:gapWidth val="182"/>
        <c:axId val="489207744"/>
        <c:axId val="489208136"/>
      </c:barChart>
      <c:catAx>
        <c:axId val="4892077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489208136"/>
        <c:crosses val="autoZero"/>
        <c:auto val="1"/>
        <c:lblAlgn val="ctr"/>
        <c:lblOffset val="100"/>
        <c:noMultiLvlLbl val="0"/>
      </c:catAx>
      <c:valAx>
        <c:axId val="489208136"/>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4892077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1.5625E-2"/>
          <c:y val="2.406814748657559E-2"/>
          <c:w val="0.96562499999999996"/>
          <c:h val="0.90350223418565934"/>
        </c:manualLayout>
      </c:layout>
      <c:barChart>
        <c:barDir val="bar"/>
        <c:grouping val="percentStacked"/>
        <c:varyColors val="0"/>
        <c:ser>
          <c:idx val="1"/>
          <c:order val="1"/>
          <c:tx>
            <c:strRef>
              <c:f>Sheet1!$C$1</c:f>
              <c:strCache>
                <c:ptCount val="1"/>
                <c:pt idx="0">
                  <c:v># &lt;18 who are &lt;6</c:v>
                </c:pt>
              </c:strCache>
            </c:strRef>
          </c:tx>
          <c:spPr>
            <a:solidFill>
              <a:schemeClr val="dk1">
                <a:tint val="5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layout/>
                <c15:showLeaderLines val="1"/>
                <c15:leaderLines>
                  <c:spPr>
                    <a:ln w="9525" cap="flat" cmpd="sng" algn="ctr">
                      <a:solidFill>
                        <a:schemeClr val="tx1">
                          <a:lumMod val="35000"/>
                          <a:lumOff val="65000"/>
                        </a:schemeClr>
                      </a:solidFill>
                      <a:prstDash val="solid"/>
                      <a:round/>
                    </a:ln>
                    <a:effectLst/>
                  </c:spPr>
                </c15:leaderLines>
              </c:ext>
            </c:extLst>
          </c:dLbls>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Sheet1!$C$2:$C$23</c:f>
              <c:numCache>
                <c:formatCode>#,##0</c:formatCode>
                <c:ptCount val="22"/>
                <c:pt idx="0">
                  <c:v>18611</c:v>
                </c:pt>
                <c:pt idx="1">
                  <c:v>61212</c:v>
                </c:pt>
                <c:pt idx="2">
                  <c:v>28408</c:v>
                </c:pt>
                <c:pt idx="3">
                  <c:v>38601</c:v>
                </c:pt>
                <c:pt idx="4">
                  <c:v>5269</c:v>
                </c:pt>
                <c:pt idx="5">
                  <c:v>12200</c:v>
                </c:pt>
                <c:pt idx="6">
                  <c:v>63390</c:v>
                </c:pt>
                <c:pt idx="7">
                  <c:v>19414</c:v>
                </c:pt>
                <c:pt idx="8">
                  <c:v>55224</c:v>
                </c:pt>
                <c:pt idx="9">
                  <c:v>5817</c:v>
                </c:pt>
                <c:pt idx="10">
                  <c:v>25369</c:v>
                </c:pt>
                <c:pt idx="11">
                  <c:v>58587</c:v>
                </c:pt>
                <c:pt idx="12">
                  <c:v>38909</c:v>
                </c:pt>
                <c:pt idx="13">
                  <c:v>30381</c:v>
                </c:pt>
                <c:pt idx="14">
                  <c:v>47891</c:v>
                </c:pt>
                <c:pt idx="15">
                  <c:v>41961</c:v>
                </c:pt>
                <c:pt idx="16">
                  <c:v>4304</c:v>
                </c:pt>
                <c:pt idx="17">
                  <c:v>21264</c:v>
                </c:pt>
                <c:pt idx="18">
                  <c:v>8385</c:v>
                </c:pt>
                <c:pt idx="19">
                  <c:v>42604</c:v>
                </c:pt>
                <c:pt idx="20">
                  <c:v>6187</c:v>
                </c:pt>
                <c:pt idx="21">
                  <c:v>633988</c:v>
                </c:pt>
              </c:numCache>
            </c:numRef>
          </c:val>
          <c:extLst>
            <c:ext xmlns:c16="http://schemas.microsoft.com/office/drawing/2014/chart" uri="{C3380CC4-5D6E-409C-BE32-E72D297353CC}">
              <c16:uniqueId val="{00000001-E1BA-475B-8D05-6FF6AB4D6188}"/>
            </c:ext>
          </c:extLst>
        </c:ser>
        <c:ser>
          <c:idx val="2"/>
          <c:order val="2"/>
          <c:tx>
            <c:strRef>
              <c:f>Sheet1!$D$1</c:f>
              <c:strCache>
                <c:ptCount val="1"/>
                <c:pt idx="0">
                  <c:v># &lt;18 who are between 6 &amp; 11</c:v>
                </c:pt>
              </c:strCache>
            </c:strRef>
          </c:tx>
          <c:spPr>
            <a:pattFill prst="ltDnDiag">
              <a:fgClr>
                <a:schemeClr val="tx1"/>
              </a:fgClr>
              <a:bgClr>
                <a:schemeClr val="bg1"/>
              </a:bgClr>
            </a:pattFill>
            <a:ln>
              <a:solidFill>
                <a:schemeClr val="tx1"/>
              </a:solidFill>
            </a:ln>
            <a:effectLst/>
          </c:spPr>
          <c:invertIfNegative val="0"/>
          <c:dLbls>
            <c:spPr>
              <a:solidFill>
                <a:schemeClr val="bg1"/>
              </a:solidFill>
              <a:ln>
                <a:solidFill>
                  <a:schemeClr val="bg1">
                    <a:lumMod val="75000"/>
                  </a:schemeClr>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layout/>
                <c15:showLeaderLines val="1"/>
                <c15:leaderLines>
                  <c:spPr>
                    <a:ln w="9525" cap="flat" cmpd="sng" algn="ctr">
                      <a:solidFill>
                        <a:schemeClr val="tx1">
                          <a:lumMod val="35000"/>
                          <a:lumOff val="65000"/>
                        </a:schemeClr>
                      </a:solidFill>
                      <a:prstDash val="solid"/>
                      <a:round/>
                    </a:ln>
                    <a:effectLst/>
                  </c:spPr>
                </c15:leaderLines>
              </c:ext>
            </c:extLst>
          </c:dLbls>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Sheet1!$D$2:$D$23</c:f>
              <c:numCache>
                <c:formatCode>#,##0</c:formatCode>
                <c:ptCount val="22"/>
                <c:pt idx="0">
                  <c:v>19498</c:v>
                </c:pt>
                <c:pt idx="1">
                  <c:v>68055</c:v>
                </c:pt>
                <c:pt idx="2">
                  <c:v>32885</c:v>
                </c:pt>
                <c:pt idx="3">
                  <c:v>38964</c:v>
                </c:pt>
                <c:pt idx="4">
                  <c:v>6019</c:v>
                </c:pt>
                <c:pt idx="5">
                  <c:v>12947</c:v>
                </c:pt>
                <c:pt idx="6">
                  <c:v>63512</c:v>
                </c:pt>
                <c:pt idx="7">
                  <c:v>22761</c:v>
                </c:pt>
                <c:pt idx="8">
                  <c:v>42839</c:v>
                </c:pt>
                <c:pt idx="9">
                  <c:v>8803</c:v>
                </c:pt>
                <c:pt idx="10">
                  <c:v>26076</c:v>
                </c:pt>
                <c:pt idx="11">
                  <c:v>61764</c:v>
                </c:pt>
                <c:pt idx="12">
                  <c:v>47478</c:v>
                </c:pt>
                <c:pt idx="13">
                  <c:v>37167</c:v>
                </c:pt>
                <c:pt idx="14">
                  <c:v>45608</c:v>
                </c:pt>
                <c:pt idx="15">
                  <c:v>39106</c:v>
                </c:pt>
                <c:pt idx="16">
                  <c:v>4917</c:v>
                </c:pt>
                <c:pt idx="17">
                  <c:v>26060</c:v>
                </c:pt>
                <c:pt idx="18">
                  <c:v>9984</c:v>
                </c:pt>
                <c:pt idx="19">
                  <c:v>43651</c:v>
                </c:pt>
                <c:pt idx="20">
                  <c:v>7310</c:v>
                </c:pt>
                <c:pt idx="21">
                  <c:v>665404</c:v>
                </c:pt>
              </c:numCache>
            </c:numRef>
          </c:val>
          <c:extLst>
            <c:ext xmlns:c16="http://schemas.microsoft.com/office/drawing/2014/chart" uri="{C3380CC4-5D6E-409C-BE32-E72D297353CC}">
              <c16:uniqueId val="{00000000-C27A-4A4F-A7C6-7A298A78E64A}"/>
            </c:ext>
          </c:extLst>
        </c:ser>
        <c:ser>
          <c:idx val="3"/>
          <c:order val="3"/>
          <c:tx>
            <c:strRef>
              <c:f>Sheet1!$E$1</c:f>
              <c:strCache>
                <c:ptCount val="1"/>
                <c:pt idx="0">
                  <c:v># &lt;18 who are between 12 and 17</c:v>
                </c:pt>
              </c:strCache>
            </c:strRef>
          </c:tx>
          <c:spPr>
            <a:solidFill>
              <a:srgbClr val="C00000"/>
            </a:solidFill>
            <a:ln>
              <a:noFill/>
            </a:ln>
            <a:effectLst/>
          </c:spPr>
          <c:invertIfNegative val="0"/>
          <c:dLbls>
            <c:spPr>
              <a:solidFill>
                <a:schemeClr val="bg1"/>
              </a:solidFill>
              <a:ln>
                <a:solidFill>
                  <a:schemeClr val="dk1">
                    <a:lumMod val="25000"/>
                    <a:lumOff val="75000"/>
                  </a:schemeClr>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shade val="95000"/>
                          <a:satMod val="105000"/>
                        </a:schemeClr>
                      </a:solidFill>
                      <a:prstDash val="solid"/>
                      <a:round/>
                    </a:ln>
                    <a:effectLst/>
                  </c:spPr>
                </c15:leaderLines>
              </c:ext>
            </c:extLst>
          </c:dLbls>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Sheet1!$E$2:$E$23</c:f>
              <c:numCache>
                <c:formatCode>#,##0</c:formatCode>
                <c:ptCount val="22"/>
                <c:pt idx="0">
                  <c:v>21503</c:v>
                </c:pt>
                <c:pt idx="1">
                  <c:v>72532</c:v>
                </c:pt>
                <c:pt idx="2">
                  <c:v>33987</c:v>
                </c:pt>
                <c:pt idx="3">
                  <c:v>40227</c:v>
                </c:pt>
                <c:pt idx="4">
                  <c:v>5541</c:v>
                </c:pt>
                <c:pt idx="5">
                  <c:v>11543</c:v>
                </c:pt>
                <c:pt idx="6">
                  <c:v>63773</c:v>
                </c:pt>
                <c:pt idx="7">
                  <c:v>23896</c:v>
                </c:pt>
                <c:pt idx="8">
                  <c:v>40571</c:v>
                </c:pt>
                <c:pt idx="9">
                  <c:v>10521</c:v>
                </c:pt>
                <c:pt idx="10">
                  <c:v>28810</c:v>
                </c:pt>
                <c:pt idx="11">
                  <c:v>62837</c:v>
                </c:pt>
                <c:pt idx="12">
                  <c:v>51336</c:v>
                </c:pt>
                <c:pt idx="13">
                  <c:v>41776</c:v>
                </c:pt>
                <c:pt idx="14">
                  <c:v>45527</c:v>
                </c:pt>
                <c:pt idx="15">
                  <c:v>41837</c:v>
                </c:pt>
                <c:pt idx="16">
                  <c:v>4762</c:v>
                </c:pt>
                <c:pt idx="17">
                  <c:v>28301</c:v>
                </c:pt>
                <c:pt idx="18">
                  <c:v>11694</c:v>
                </c:pt>
                <c:pt idx="19">
                  <c:v>44975</c:v>
                </c:pt>
                <c:pt idx="20">
                  <c:v>8850</c:v>
                </c:pt>
                <c:pt idx="21">
                  <c:v>694799</c:v>
                </c:pt>
              </c:numCache>
            </c:numRef>
          </c:val>
          <c:extLst>
            <c:ext xmlns:c16="http://schemas.microsoft.com/office/drawing/2014/chart" uri="{C3380CC4-5D6E-409C-BE32-E72D297353CC}">
              <c16:uniqueId val="{00000000-6385-469E-91DA-42A65CB3B71D}"/>
            </c:ext>
          </c:extLst>
        </c:ser>
        <c:dLbls>
          <c:showLegendKey val="0"/>
          <c:showVal val="0"/>
          <c:showCatName val="0"/>
          <c:showSerName val="0"/>
          <c:showPercent val="0"/>
          <c:showBubbleSize val="0"/>
        </c:dLbls>
        <c:gapWidth val="150"/>
        <c:overlap val="100"/>
        <c:axId val="489209312"/>
        <c:axId val="489208920"/>
      </c:barChart>
      <c:barChart>
        <c:barDir val="bar"/>
        <c:grouping val="clustered"/>
        <c:varyColors val="0"/>
        <c:ser>
          <c:idx val="0"/>
          <c:order val="0"/>
          <c:tx>
            <c:strRef>
              <c:f>Sheet1!$B$1</c:f>
              <c:strCache>
                <c:ptCount val="1"/>
                <c:pt idx="0">
                  <c:v>Copy County</c:v>
                </c:pt>
              </c:strCache>
            </c:strRef>
          </c:tx>
          <c:spPr>
            <a:solidFill>
              <a:srgbClr val="FFFF00"/>
            </a:solidFill>
            <a:ln>
              <a:noFill/>
            </a:ln>
            <a:effectLst/>
          </c:spPr>
          <c:invertIfNegative val="0"/>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Sheet1!$B$2:$B$23</c:f>
              <c:numCache>
                <c:formatCode>General</c:formatCode>
                <c:ptCount val="22"/>
                <c:pt idx="0">
                  <c:v>1</c:v>
                </c:pt>
              </c:numCache>
            </c:numRef>
          </c:val>
          <c:extLst>
            <c:ext xmlns:c16="http://schemas.microsoft.com/office/drawing/2014/chart" uri="{C3380CC4-5D6E-409C-BE32-E72D297353CC}">
              <c16:uniqueId val="{00000000-E1BA-475B-8D05-6FF6AB4D6188}"/>
            </c:ext>
          </c:extLst>
        </c:ser>
        <c:ser>
          <c:idx val="4"/>
          <c:order val="4"/>
          <c:tx>
            <c:strRef>
              <c:f>Sheet1!$F$1</c:f>
              <c:strCache>
                <c:ptCount val="1"/>
                <c:pt idx="0">
                  <c:v>Copy County 2</c:v>
                </c:pt>
              </c:strCache>
            </c:strRef>
          </c:tx>
          <c:spPr>
            <a:solidFill>
              <a:srgbClr val="FFFF00"/>
            </a:solidFill>
            <a:ln>
              <a:noFill/>
            </a:ln>
            <a:effectLst/>
          </c:spPr>
          <c:invertIfNegative val="0"/>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Sheet1!$F$2:$F$23</c:f>
              <c:numCache>
                <c:formatCode>General</c:formatCode>
                <c:ptCount val="22"/>
                <c:pt idx="0">
                  <c:v>1</c:v>
                </c:pt>
              </c:numCache>
            </c:numRef>
          </c:val>
          <c:extLst>
            <c:ext xmlns:c16="http://schemas.microsoft.com/office/drawing/2014/chart" uri="{C3380CC4-5D6E-409C-BE32-E72D297353CC}">
              <c16:uniqueId val="{00000001-6385-469E-91DA-42A65CB3B71D}"/>
            </c:ext>
          </c:extLst>
        </c:ser>
        <c:dLbls>
          <c:showLegendKey val="0"/>
          <c:showVal val="0"/>
          <c:showCatName val="0"/>
          <c:showSerName val="0"/>
          <c:showPercent val="0"/>
          <c:showBubbleSize val="0"/>
        </c:dLbls>
        <c:gapWidth val="100"/>
        <c:overlap val="-100"/>
        <c:axId val="489210096"/>
        <c:axId val="489209704"/>
      </c:barChart>
      <c:valAx>
        <c:axId val="489208920"/>
        <c:scaling>
          <c:orientation val="minMax"/>
        </c:scaling>
        <c:delete val="0"/>
        <c:axPos val="t"/>
        <c:numFmt formatCode="0%"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489209312"/>
        <c:crosses val="max"/>
        <c:crossBetween val="between"/>
      </c:valAx>
      <c:catAx>
        <c:axId val="489209312"/>
        <c:scaling>
          <c:orientation val="minMax"/>
        </c:scaling>
        <c:delete val="0"/>
        <c:axPos val="l"/>
        <c:numFmt formatCode="General"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489208920"/>
        <c:crosses val="autoZero"/>
        <c:auto val="1"/>
        <c:lblAlgn val="ctr"/>
        <c:lblOffset val="100"/>
        <c:noMultiLvlLbl val="0"/>
      </c:catAx>
      <c:valAx>
        <c:axId val="489209704"/>
        <c:scaling>
          <c:orientation val="minMax"/>
          <c:max val="1"/>
        </c:scaling>
        <c:delete val="1"/>
        <c:axPos val="b"/>
        <c:numFmt formatCode="General" sourceLinked="1"/>
        <c:majorTickMark val="out"/>
        <c:minorTickMark val="none"/>
        <c:tickLblPos val="nextTo"/>
        <c:crossAx val="489210096"/>
        <c:crosses val="autoZero"/>
        <c:crossBetween val="between"/>
      </c:valAx>
      <c:catAx>
        <c:axId val="489210096"/>
        <c:scaling>
          <c:orientation val="minMax"/>
        </c:scaling>
        <c:delete val="1"/>
        <c:axPos val="r"/>
        <c:numFmt formatCode="General" sourceLinked="1"/>
        <c:majorTickMark val="out"/>
        <c:minorTickMark val="none"/>
        <c:tickLblPos val="nextTo"/>
        <c:crossAx val="489209704"/>
        <c:crosses val="max"/>
        <c:auto val="1"/>
        <c:lblAlgn val="ctr"/>
        <c:lblOffset val="100"/>
        <c:noMultiLvlLbl val="0"/>
      </c:catAx>
      <c:spPr>
        <a:noFill/>
        <a:ln>
          <a:noFill/>
        </a:ln>
        <a:effectLst/>
      </c:spPr>
    </c:plotArea>
    <c:legend>
      <c:legendPos val="b"/>
      <c:legendEntry>
        <c:idx val="3"/>
        <c:delete val="1"/>
      </c:legendEntry>
      <c:legendEntry>
        <c:idx val="4"/>
        <c:delete val="1"/>
      </c:legendEntry>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prstDash val="solid"/>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&lt; 6 years</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New Jersey</c:v>
                </c:pt>
                <c:pt idx="1">
                  <c:v>Egg Harbor</c:v>
                </c:pt>
                <c:pt idx="2">
                  <c:v>Atlantic City</c:v>
                </c:pt>
                <c:pt idx="3">
                  <c:v>Galloway</c:v>
                </c:pt>
              </c:strCache>
            </c:strRef>
          </c:cat>
          <c:val>
            <c:numRef>
              <c:f>Sheet1!$B$2:$B$5</c:f>
              <c:numCache>
                <c:formatCode>0%</c:formatCode>
                <c:ptCount val="4"/>
                <c:pt idx="0">
                  <c:v>0.318</c:v>
                </c:pt>
                <c:pt idx="1">
                  <c:v>0.32</c:v>
                </c:pt>
                <c:pt idx="2">
                  <c:v>0.35199999999999998</c:v>
                </c:pt>
                <c:pt idx="3">
                  <c:v>0.27800000000000002</c:v>
                </c:pt>
              </c:numCache>
            </c:numRef>
          </c:val>
          <c:extLst>
            <c:ext xmlns:c16="http://schemas.microsoft.com/office/drawing/2014/chart" uri="{C3380CC4-5D6E-409C-BE32-E72D297353CC}">
              <c16:uniqueId val="{00000000-6482-4CBC-BB12-35CB246AF4A0}"/>
            </c:ext>
          </c:extLst>
        </c:ser>
        <c:ser>
          <c:idx val="1"/>
          <c:order val="1"/>
          <c:tx>
            <c:strRef>
              <c:f>Sheet1!$C$1</c:f>
              <c:strCache>
                <c:ptCount val="1"/>
                <c:pt idx="0">
                  <c:v>6 - 11 years</c:v>
                </c:pt>
              </c:strCache>
            </c:strRef>
          </c:tx>
          <c:spPr>
            <a:pattFill prst="ltDnDiag">
              <a:fgClr>
                <a:schemeClr val="tx1"/>
              </a:fgClr>
              <a:bgClr>
                <a:schemeClr val="bg1"/>
              </a:bgClr>
            </a:pattFill>
            <a:ln>
              <a:solidFill>
                <a:schemeClr val="tx1"/>
              </a:solid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New Jersey</c:v>
                </c:pt>
                <c:pt idx="1">
                  <c:v>Egg Harbor</c:v>
                </c:pt>
                <c:pt idx="2">
                  <c:v>Atlantic City</c:v>
                </c:pt>
                <c:pt idx="3">
                  <c:v>Galloway</c:v>
                </c:pt>
              </c:strCache>
            </c:strRef>
          </c:cat>
          <c:val>
            <c:numRef>
              <c:f>Sheet1!$C$2:$C$5</c:f>
              <c:numCache>
                <c:formatCode>0%</c:formatCode>
                <c:ptCount val="4"/>
                <c:pt idx="0">
                  <c:v>0.33400000000000002</c:v>
                </c:pt>
                <c:pt idx="1">
                  <c:v>0.31900000000000001</c:v>
                </c:pt>
                <c:pt idx="2">
                  <c:v>0.34200000000000003</c:v>
                </c:pt>
                <c:pt idx="3">
                  <c:v>0.32200000000000001</c:v>
                </c:pt>
              </c:numCache>
            </c:numRef>
          </c:val>
          <c:extLst>
            <c:ext xmlns:c16="http://schemas.microsoft.com/office/drawing/2014/chart" uri="{C3380CC4-5D6E-409C-BE32-E72D297353CC}">
              <c16:uniqueId val="{00000001-6482-4CBC-BB12-35CB246AF4A0}"/>
            </c:ext>
          </c:extLst>
        </c:ser>
        <c:ser>
          <c:idx val="2"/>
          <c:order val="2"/>
          <c:tx>
            <c:strRef>
              <c:f>Sheet1!$D$1</c:f>
              <c:strCache>
                <c:ptCount val="1"/>
                <c:pt idx="0">
                  <c:v>12 - 17 years</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New Jersey</c:v>
                </c:pt>
                <c:pt idx="1">
                  <c:v>Egg Harbor</c:v>
                </c:pt>
                <c:pt idx="2">
                  <c:v>Atlantic City</c:v>
                </c:pt>
                <c:pt idx="3">
                  <c:v>Galloway</c:v>
                </c:pt>
              </c:strCache>
            </c:strRef>
          </c:cat>
          <c:val>
            <c:numRef>
              <c:f>Sheet1!$D$2:$D$5</c:f>
              <c:numCache>
                <c:formatCode>0%</c:formatCode>
                <c:ptCount val="4"/>
                <c:pt idx="0">
                  <c:v>0.34799999999999998</c:v>
                </c:pt>
                <c:pt idx="1">
                  <c:v>0.36099999999999999</c:v>
                </c:pt>
                <c:pt idx="2">
                  <c:v>0.30499999999999999</c:v>
                </c:pt>
                <c:pt idx="3">
                  <c:v>0.39900000000000002</c:v>
                </c:pt>
              </c:numCache>
            </c:numRef>
          </c:val>
          <c:extLst>
            <c:ext xmlns:c16="http://schemas.microsoft.com/office/drawing/2014/chart" uri="{C3380CC4-5D6E-409C-BE32-E72D297353CC}">
              <c16:uniqueId val="{00000002-6482-4CBC-BB12-35CB246AF4A0}"/>
            </c:ext>
          </c:extLst>
        </c:ser>
        <c:dLbls>
          <c:showLegendKey val="0"/>
          <c:showVal val="0"/>
          <c:showCatName val="0"/>
          <c:showSerName val="0"/>
          <c:showPercent val="0"/>
          <c:showBubbleSize val="0"/>
        </c:dLbls>
        <c:gapWidth val="150"/>
        <c:overlap val="100"/>
        <c:axId val="489210880"/>
        <c:axId val="489211272"/>
      </c:barChart>
      <c:catAx>
        <c:axId val="489210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489211272"/>
        <c:crosses val="autoZero"/>
        <c:auto val="1"/>
        <c:lblAlgn val="ctr"/>
        <c:lblOffset val="100"/>
        <c:noMultiLvlLbl val="0"/>
      </c:catAx>
      <c:valAx>
        <c:axId val="489211272"/>
        <c:scaling>
          <c:orientation val="minMax"/>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48921088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1"/>
          <c:tx>
            <c:strRef>
              <c:f>Sheet1!$C$1</c:f>
              <c:strCache>
                <c:ptCount val="1"/>
                <c:pt idx="0">
                  <c:v>In-Home</c:v>
                </c:pt>
              </c:strCache>
            </c:strRef>
          </c:tx>
          <c:spPr>
            <a:solidFill>
              <a:srgbClr val="C000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Mercer</c:v>
                </c:pt>
                <c:pt idx="9">
                  <c:v>Cumberland</c:v>
                </c:pt>
                <c:pt idx="10">
                  <c:v>Monmouth</c:v>
                </c:pt>
                <c:pt idx="11">
                  <c:v>Bergen</c:v>
                </c:pt>
                <c:pt idx="12">
                  <c:v>Burlington</c:v>
                </c:pt>
                <c:pt idx="13">
                  <c:v>Atlantic</c:v>
                </c:pt>
                <c:pt idx="14">
                  <c:v>Union</c:v>
                </c:pt>
                <c:pt idx="15">
                  <c:v>Passaoc</c:v>
                </c:pt>
                <c:pt idx="16">
                  <c:v>Ocean</c:v>
                </c:pt>
                <c:pt idx="17">
                  <c:v>Hudson</c:v>
                </c:pt>
                <c:pt idx="18">
                  <c:v>Middlesex</c:v>
                </c:pt>
                <c:pt idx="19">
                  <c:v>Camden</c:v>
                </c:pt>
                <c:pt idx="20">
                  <c:v>Essex</c:v>
                </c:pt>
              </c:strCache>
            </c:strRef>
          </c:cat>
          <c:val>
            <c:numRef>
              <c:f>Sheet1!$C$2:$C$22</c:f>
              <c:numCache>
                <c:formatCode>General</c:formatCode>
                <c:ptCount val="21"/>
                <c:pt idx="0">
                  <c:v>295</c:v>
                </c:pt>
                <c:pt idx="1">
                  <c:v>460</c:v>
                </c:pt>
                <c:pt idx="2">
                  <c:v>538</c:v>
                </c:pt>
                <c:pt idx="3">
                  <c:v>583</c:v>
                </c:pt>
                <c:pt idx="4">
                  <c:v>700</c:v>
                </c:pt>
                <c:pt idx="5">
                  <c:v>947</c:v>
                </c:pt>
                <c:pt idx="6">
                  <c:v>1247</c:v>
                </c:pt>
                <c:pt idx="7">
                  <c:v>1498</c:v>
                </c:pt>
                <c:pt idx="8">
                  <c:v>1540</c:v>
                </c:pt>
                <c:pt idx="9">
                  <c:v>1739</c:v>
                </c:pt>
                <c:pt idx="10">
                  <c:v>1803</c:v>
                </c:pt>
                <c:pt idx="11">
                  <c:v>1837</c:v>
                </c:pt>
                <c:pt idx="12">
                  <c:v>1799</c:v>
                </c:pt>
                <c:pt idx="13">
                  <c:v>1768</c:v>
                </c:pt>
                <c:pt idx="14">
                  <c:v>2113</c:v>
                </c:pt>
                <c:pt idx="15">
                  <c:v>2442</c:v>
                </c:pt>
                <c:pt idx="16">
                  <c:v>2575</c:v>
                </c:pt>
                <c:pt idx="17">
                  <c:v>3034</c:v>
                </c:pt>
                <c:pt idx="18">
                  <c:v>3128</c:v>
                </c:pt>
                <c:pt idx="19">
                  <c:v>4801</c:v>
                </c:pt>
                <c:pt idx="20">
                  <c:v>4980</c:v>
                </c:pt>
              </c:numCache>
            </c:numRef>
          </c:val>
          <c:extLst>
            <c:ext xmlns:c16="http://schemas.microsoft.com/office/drawing/2014/chart" uri="{C3380CC4-5D6E-409C-BE32-E72D297353CC}">
              <c16:uniqueId val="{00000001-09E3-4C73-A982-B02D1E1D5080}"/>
            </c:ext>
          </c:extLst>
        </c:ser>
        <c:ser>
          <c:idx val="2"/>
          <c:order val="2"/>
          <c:tx>
            <c:strRef>
              <c:f>Sheet1!$D$1</c:f>
              <c:strCache>
                <c:ptCount val="1"/>
                <c:pt idx="0">
                  <c:v>Out-of-Home Placement</c:v>
                </c:pt>
              </c:strCache>
            </c:strRef>
          </c:tx>
          <c:spPr>
            <a:solidFill>
              <a:schemeClr val="bg1">
                <a:lumMod val="75000"/>
              </a:schemeClr>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Mercer</c:v>
                </c:pt>
                <c:pt idx="9">
                  <c:v>Cumberland</c:v>
                </c:pt>
                <c:pt idx="10">
                  <c:v>Monmouth</c:v>
                </c:pt>
                <c:pt idx="11">
                  <c:v>Bergen</c:v>
                </c:pt>
                <c:pt idx="12">
                  <c:v>Burlington</c:v>
                </c:pt>
                <c:pt idx="13">
                  <c:v>Atlantic</c:v>
                </c:pt>
                <c:pt idx="14">
                  <c:v>Union</c:v>
                </c:pt>
                <c:pt idx="15">
                  <c:v>Passaoc</c:v>
                </c:pt>
                <c:pt idx="16">
                  <c:v>Ocean</c:v>
                </c:pt>
                <c:pt idx="17">
                  <c:v>Hudson</c:v>
                </c:pt>
                <c:pt idx="18">
                  <c:v>Middlesex</c:v>
                </c:pt>
                <c:pt idx="19">
                  <c:v>Camden</c:v>
                </c:pt>
                <c:pt idx="20">
                  <c:v>Essex</c:v>
                </c:pt>
              </c:strCache>
            </c:strRef>
          </c:cat>
          <c:val>
            <c:numRef>
              <c:f>Sheet1!$D$2:$D$22</c:f>
              <c:numCache>
                <c:formatCode>General</c:formatCode>
                <c:ptCount val="21"/>
                <c:pt idx="0">
                  <c:v>29</c:v>
                </c:pt>
                <c:pt idx="1">
                  <c:v>45</c:v>
                </c:pt>
                <c:pt idx="2">
                  <c:v>117</c:v>
                </c:pt>
                <c:pt idx="3">
                  <c:v>159</c:v>
                </c:pt>
                <c:pt idx="4">
                  <c:v>79</c:v>
                </c:pt>
                <c:pt idx="5">
                  <c:v>71</c:v>
                </c:pt>
                <c:pt idx="6">
                  <c:v>95</c:v>
                </c:pt>
                <c:pt idx="7">
                  <c:v>305</c:v>
                </c:pt>
                <c:pt idx="8">
                  <c:v>321</c:v>
                </c:pt>
                <c:pt idx="9">
                  <c:v>261</c:v>
                </c:pt>
                <c:pt idx="10">
                  <c:v>233</c:v>
                </c:pt>
                <c:pt idx="11">
                  <c:v>212</c:v>
                </c:pt>
                <c:pt idx="12">
                  <c:v>259</c:v>
                </c:pt>
                <c:pt idx="13">
                  <c:v>315</c:v>
                </c:pt>
                <c:pt idx="14">
                  <c:v>266</c:v>
                </c:pt>
                <c:pt idx="15">
                  <c:v>243</c:v>
                </c:pt>
                <c:pt idx="16">
                  <c:v>359</c:v>
                </c:pt>
                <c:pt idx="17">
                  <c:v>288</c:v>
                </c:pt>
                <c:pt idx="18">
                  <c:v>210</c:v>
                </c:pt>
                <c:pt idx="19">
                  <c:v>658</c:v>
                </c:pt>
                <c:pt idx="20">
                  <c:v>1004</c:v>
                </c:pt>
              </c:numCache>
            </c:numRef>
          </c:val>
          <c:extLst>
            <c:ext xmlns:c16="http://schemas.microsoft.com/office/drawing/2014/chart" uri="{C3380CC4-5D6E-409C-BE32-E72D297353CC}">
              <c16:uniqueId val="{00000000-EDFC-4B63-BD37-4E5D08F589DA}"/>
            </c:ext>
          </c:extLst>
        </c:ser>
        <c:ser>
          <c:idx val="3"/>
          <c:order val="3"/>
          <c:tx>
            <c:strRef>
              <c:f>Sheet1!$E$1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Salem</c:v>
                </c:pt>
                <c:pt idx="3">
                  <c:v>Cape May</c:v>
                </c:pt>
                <c:pt idx="4">
                  <c:v>Warren</c:v>
                </c:pt>
                <c:pt idx="5">
                  <c:v>Somerset</c:v>
                </c:pt>
                <c:pt idx="6">
                  <c:v>Morris</c:v>
                </c:pt>
                <c:pt idx="7">
                  <c:v>Gloucester</c:v>
                </c:pt>
                <c:pt idx="8">
                  <c:v>Mercer</c:v>
                </c:pt>
                <c:pt idx="9">
                  <c:v>Cumberland</c:v>
                </c:pt>
                <c:pt idx="10">
                  <c:v>Monmouth</c:v>
                </c:pt>
                <c:pt idx="11">
                  <c:v>Bergen</c:v>
                </c:pt>
                <c:pt idx="12">
                  <c:v>Burlington</c:v>
                </c:pt>
                <c:pt idx="13">
                  <c:v>Atlantic</c:v>
                </c:pt>
                <c:pt idx="14">
                  <c:v>Union</c:v>
                </c:pt>
                <c:pt idx="15">
                  <c:v>Passaoc</c:v>
                </c:pt>
                <c:pt idx="16">
                  <c:v>Ocean</c:v>
                </c:pt>
                <c:pt idx="17">
                  <c:v>Hudson</c:v>
                </c:pt>
                <c:pt idx="18">
                  <c:v>Middlesex</c:v>
                </c:pt>
                <c:pt idx="19">
                  <c:v>Camden</c:v>
                </c:pt>
                <c:pt idx="20">
                  <c:v>Essex</c:v>
                </c:pt>
              </c:strCache>
            </c:strRef>
          </c:cat>
          <c:val>
            <c:numRef>
              <c:f>Sheet1!$E$2:$E$22</c:f>
              <c:numCache>
                <c:formatCode>General</c:formatCode>
                <c:ptCount val="21"/>
                <c:pt idx="0">
                  <c:v>324</c:v>
                </c:pt>
                <c:pt idx="1">
                  <c:v>505</c:v>
                </c:pt>
                <c:pt idx="2">
                  <c:v>655</c:v>
                </c:pt>
                <c:pt idx="3">
                  <c:v>742</c:v>
                </c:pt>
                <c:pt idx="4">
                  <c:v>779</c:v>
                </c:pt>
                <c:pt idx="5">
                  <c:v>1018</c:v>
                </c:pt>
                <c:pt idx="6">
                  <c:v>1342</c:v>
                </c:pt>
                <c:pt idx="7">
                  <c:v>1803</c:v>
                </c:pt>
                <c:pt idx="8">
                  <c:v>1861</c:v>
                </c:pt>
                <c:pt idx="9">
                  <c:v>2000</c:v>
                </c:pt>
                <c:pt idx="10">
                  <c:v>2036</c:v>
                </c:pt>
                <c:pt idx="11">
                  <c:v>2049</c:v>
                </c:pt>
                <c:pt idx="12">
                  <c:v>2058</c:v>
                </c:pt>
                <c:pt idx="13">
                  <c:v>2083</c:v>
                </c:pt>
                <c:pt idx="14">
                  <c:v>2379</c:v>
                </c:pt>
                <c:pt idx="15">
                  <c:v>2685</c:v>
                </c:pt>
                <c:pt idx="16">
                  <c:v>2934</c:v>
                </c:pt>
                <c:pt idx="17">
                  <c:v>3322</c:v>
                </c:pt>
                <c:pt idx="18">
                  <c:v>3338</c:v>
                </c:pt>
                <c:pt idx="19">
                  <c:v>5459</c:v>
                </c:pt>
                <c:pt idx="20">
                  <c:v>5984</c:v>
                </c:pt>
              </c:numCache>
            </c:numRef>
          </c:val>
          <c:extLst>
            <c:ext xmlns:c16="http://schemas.microsoft.com/office/drawing/2014/chart" uri="{C3380CC4-5D6E-409C-BE32-E72D297353CC}">
              <c16:uniqueId val="{00000000-FEE0-4A62-B5BF-CFDDEF686DDE}"/>
            </c:ext>
          </c:extLst>
        </c:ser>
        <c:dLbls>
          <c:showLegendKey val="0"/>
          <c:showVal val="0"/>
          <c:showCatName val="0"/>
          <c:showSerName val="0"/>
          <c:showPercent val="0"/>
          <c:showBubbleSize val="0"/>
        </c:dLbls>
        <c:gapWidth val="182"/>
        <c:overlap val="100"/>
        <c:axId val="489212056"/>
        <c:axId val="489212448"/>
      </c:barChart>
      <c:barChart>
        <c:barDir val="bar"/>
        <c:grouping val="clustered"/>
        <c:varyColors val="0"/>
        <c:ser>
          <c:idx val="0"/>
          <c:order val="0"/>
          <c:tx>
            <c:strRef>
              <c:f>Sheet1!$B$1</c:f>
              <c:strCache>
                <c:ptCount val="1"/>
                <c:pt idx="0">
                  <c:v>Copy County</c:v>
                </c:pt>
              </c:strCache>
            </c:strRef>
          </c:tx>
          <c:spPr>
            <a:solidFill>
              <a:srgbClr val="FFFF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Mercer</c:v>
                </c:pt>
                <c:pt idx="9">
                  <c:v>Cumberland</c:v>
                </c:pt>
                <c:pt idx="10">
                  <c:v>Monmouth</c:v>
                </c:pt>
                <c:pt idx="11">
                  <c:v>Bergen</c:v>
                </c:pt>
                <c:pt idx="12">
                  <c:v>Burlington</c:v>
                </c:pt>
                <c:pt idx="13">
                  <c:v>Atlantic</c:v>
                </c:pt>
                <c:pt idx="14">
                  <c:v>Union</c:v>
                </c:pt>
                <c:pt idx="15">
                  <c:v>Passaoc</c:v>
                </c:pt>
                <c:pt idx="16">
                  <c:v>Ocean</c:v>
                </c:pt>
                <c:pt idx="17">
                  <c:v>Hudson</c:v>
                </c:pt>
                <c:pt idx="18">
                  <c:v>Middlesex</c:v>
                </c:pt>
                <c:pt idx="19">
                  <c:v>Camden</c:v>
                </c:pt>
                <c:pt idx="20">
                  <c:v>Essex</c:v>
                </c:pt>
              </c:strCache>
            </c:strRef>
          </c:cat>
          <c:val>
            <c:numRef>
              <c:f>Sheet1!$B$2:$B$22</c:f>
              <c:numCache>
                <c:formatCode>General</c:formatCode>
                <c:ptCount val="21"/>
                <c:pt idx="13">
                  <c:v>2083</c:v>
                </c:pt>
              </c:numCache>
            </c:numRef>
          </c:val>
          <c:extLst>
            <c:ext xmlns:c16="http://schemas.microsoft.com/office/drawing/2014/chart" uri="{C3380CC4-5D6E-409C-BE32-E72D297353CC}">
              <c16:uniqueId val="{00000000-09E3-4C73-A982-B02D1E1D5080}"/>
            </c:ext>
          </c:extLst>
        </c:ser>
        <c:ser>
          <c:idx val="4"/>
          <c:order val="4"/>
          <c:tx>
            <c:strRef>
              <c:f>Sheet1!$F$1</c:f>
              <c:strCache>
                <c:ptCount val="1"/>
                <c:pt idx="0">
                  <c:v>Copy County Total 2</c:v>
                </c:pt>
              </c:strCache>
            </c:strRef>
          </c:tx>
          <c:spPr>
            <a:solidFill>
              <a:srgbClr val="FFFF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Mercer</c:v>
                </c:pt>
                <c:pt idx="9">
                  <c:v>Cumberland</c:v>
                </c:pt>
                <c:pt idx="10">
                  <c:v>Monmouth</c:v>
                </c:pt>
                <c:pt idx="11">
                  <c:v>Bergen</c:v>
                </c:pt>
                <c:pt idx="12">
                  <c:v>Burlington</c:v>
                </c:pt>
                <c:pt idx="13">
                  <c:v>Atlantic</c:v>
                </c:pt>
                <c:pt idx="14">
                  <c:v>Union</c:v>
                </c:pt>
                <c:pt idx="15">
                  <c:v>Passaoc</c:v>
                </c:pt>
                <c:pt idx="16">
                  <c:v>Ocean</c:v>
                </c:pt>
                <c:pt idx="17">
                  <c:v>Hudson</c:v>
                </c:pt>
                <c:pt idx="18">
                  <c:v>Middlesex</c:v>
                </c:pt>
                <c:pt idx="19">
                  <c:v>Camden</c:v>
                </c:pt>
                <c:pt idx="20">
                  <c:v>Essex</c:v>
                </c:pt>
              </c:strCache>
            </c:strRef>
          </c:cat>
          <c:val>
            <c:numRef>
              <c:f>Sheet1!$F$2:$F$22</c:f>
              <c:numCache>
                <c:formatCode>General</c:formatCode>
                <c:ptCount val="21"/>
                <c:pt idx="13">
                  <c:v>2083</c:v>
                </c:pt>
              </c:numCache>
            </c:numRef>
          </c:val>
          <c:extLst>
            <c:ext xmlns:c16="http://schemas.microsoft.com/office/drawing/2014/chart" uri="{C3380CC4-5D6E-409C-BE32-E72D297353CC}">
              <c16:uniqueId val="{00000001-FEE0-4A62-B5BF-CFDDEF686DDE}"/>
            </c:ext>
          </c:extLst>
        </c:ser>
        <c:dLbls>
          <c:showLegendKey val="0"/>
          <c:showVal val="0"/>
          <c:showCatName val="0"/>
          <c:showSerName val="0"/>
          <c:showPercent val="0"/>
          <c:showBubbleSize val="0"/>
        </c:dLbls>
        <c:gapWidth val="100"/>
        <c:overlap val="-100"/>
        <c:axId val="489213232"/>
        <c:axId val="489212840"/>
      </c:barChart>
      <c:catAx>
        <c:axId val="4892120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489212448"/>
        <c:crosses val="autoZero"/>
        <c:auto val="1"/>
        <c:lblAlgn val="ctr"/>
        <c:lblOffset val="100"/>
        <c:noMultiLvlLbl val="0"/>
      </c:catAx>
      <c:valAx>
        <c:axId val="489212448"/>
        <c:scaling>
          <c:orientation val="minMax"/>
          <c:max val="7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489212056"/>
        <c:crosses val="autoZero"/>
        <c:crossBetween val="between"/>
      </c:valAx>
      <c:valAx>
        <c:axId val="489212840"/>
        <c:scaling>
          <c:orientation val="minMax"/>
          <c:max val="7000"/>
        </c:scaling>
        <c:delete val="1"/>
        <c:axPos val="t"/>
        <c:numFmt formatCode="General" sourceLinked="1"/>
        <c:majorTickMark val="out"/>
        <c:minorTickMark val="none"/>
        <c:tickLblPos val="nextTo"/>
        <c:crossAx val="489213232"/>
        <c:crosses val="max"/>
        <c:crossBetween val="between"/>
      </c:valAx>
      <c:catAx>
        <c:axId val="489213232"/>
        <c:scaling>
          <c:orientation val="minMax"/>
        </c:scaling>
        <c:delete val="1"/>
        <c:axPos val="l"/>
        <c:numFmt formatCode="General" sourceLinked="1"/>
        <c:majorTickMark val="out"/>
        <c:minorTickMark val="none"/>
        <c:tickLblPos val="nextTo"/>
        <c:crossAx val="489212840"/>
        <c:crosses val="autoZero"/>
        <c:auto val="1"/>
        <c:lblAlgn val="ctr"/>
        <c:lblOffset val="100"/>
        <c:noMultiLvlLbl val="0"/>
      </c:catAx>
      <c:spPr>
        <a:noFill/>
        <a:ln>
          <a:noFill/>
        </a:ln>
        <a:effectLst/>
      </c:spPr>
    </c:plotArea>
    <c:legend>
      <c:legendPos val="r"/>
      <c:legendEntry>
        <c:idx val="2"/>
        <c:delete val="1"/>
      </c:legendEntry>
      <c:legendEntry>
        <c:idx val="3"/>
        <c:delete val="1"/>
      </c:legendEntry>
      <c:legendEntry>
        <c:idx val="4"/>
        <c:delete val="1"/>
      </c:legendEntry>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Kinship Resource Family</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layout/>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2011</c:v>
                </c:pt>
                <c:pt idx="1">
                  <c:v>2012</c:v>
                </c:pt>
                <c:pt idx="2">
                  <c:v>2013</c:v>
                </c:pt>
                <c:pt idx="3">
                  <c:v>2014</c:v>
                </c:pt>
                <c:pt idx="4">
                  <c:v>2015</c:v>
                </c:pt>
                <c:pt idx="5">
                  <c:v>2016</c:v>
                </c:pt>
                <c:pt idx="6">
                  <c:v>2017</c:v>
                </c:pt>
                <c:pt idx="7">
                  <c:v>2018</c:v>
                </c:pt>
              </c:numCache>
            </c:numRef>
          </c:cat>
          <c:val>
            <c:numRef>
              <c:f>Sheet1!$B$2:$B$9</c:f>
              <c:numCache>
                <c:formatCode>General</c:formatCode>
                <c:ptCount val="8"/>
                <c:pt idx="0">
                  <c:v>150</c:v>
                </c:pt>
                <c:pt idx="1">
                  <c:v>169</c:v>
                </c:pt>
                <c:pt idx="2">
                  <c:v>186</c:v>
                </c:pt>
                <c:pt idx="3">
                  <c:v>178</c:v>
                </c:pt>
                <c:pt idx="4">
                  <c:v>171</c:v>
                </c:pt>
                <c:pt idx="5">
                  <c:v>150</c:v>
                </c:pt>
                <c:pt idx="6">
                  <c:v>106</c:v>
                </c:pt>
                <c:pt idx="7">
                  <c:v>85</c:v>
                </c:pt>
              </c:numCache>
            </c:numRef>
          </c:val>
          <c:extLst>
            <c:ext xmlns:c16="http://schemas.microsoft.com/office/drawing/2014/chart" uri="{C3380CC4-5D6E-409C-BE32-E72D297353CC}">
              <c16:uniqueId val="{00000000-7102-4291-BE62-DA325D8D88DA}"/>
            </c:ext>
          </c:extLst>
        </c:ser>
        <c:ser>
          <c:idx val="1"/>
          <c:order val="1"/>
          <c:tx>
            <c:strRef>
              <c:f>Sheet1!$C$1</c:f>
              <c:strCache>
                <c:ptCount val="1"/>
                <c:pt idx="0">
                  <c:v>Non-Kinship Placement</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layout/>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2011</c:v>
                </c:pt>
                <c:pt idx="1">
                  <c:v>2012</c:v>
                </c:pt>
                <c:pt idx="2">
                  <c:v>2013</c:v>
                </c:pt>
                <c:pt idx="3">
                  <c:v>2014</c:v>
                </c:pt>
                <c:pt idx="4">
                  <c:v>2015</c:v>
                </c:pt>
                <c:pt idx="5">
                  <c:v>2016</c:v>
                </c:pt>
                <c:pt idx="6">
                  <c:v>2017</c:v>
                </c:pt>
                <c:pt idx="7">
                  <c:v>2018</c:v>
                </c:pt>
              </c:numCache>
            </c:numRef>
          </c:cat>
          <c:val>
            <c:numRef>
              <c:f>Sheet1!$C$2:$C$9</c:f>
              <c:numCache>
                <c:formatCode>General</c:formatCode>
                <c:ptCount val="8"/>
                <c:pt idx="0">
                  <c:v>226</c:v>
                </c:pt>
                <c:pt idx="1">
                  <c:v>239</c:v>
                </c:pt>
                <c:pt idx="2">
                  <c:v>244</c:v>
                </c:pt>
                <c:pt idx="3">
                  <c:v>249</c:v>
                </c:pt>
                <c:pt idx="4">
                  <c:v>254</c:v>
                </c:pt>
                <c:pt idx="5">
                  <c:v>275</c:v>
                </c:pt>
                <c:pt idx="6">
                  <c:v>253</c:v>
                </c:pt>
                <c:pt idx="7">
                  <c:v>230</c:v>
                </c:pt>
              </c:numCache>
            </c:numRef>
          </c:val>
          <c:extLst>
            <c:ext xmlns:c16="http://schemas.microsoft.com/office/drawing/2014/chart" uri="{C3380CC4-5D6E-409C-BE32-E72D297353CC}">
              <c16:uniqueId val="{00000001-7102-4291-BE62-DA325D8D88DA}"/>
            </c:ext>
          </c:extLst>
        </c:ser>
        <c:dLbls>
          <c:showLegendKey val="0"/>
          <c:showVal val="0"/>
          <c:showCatName val="0"/>
          <c:showSerName val="0"/>
          <c:showPercent val="0"/>
          <c:showBubbleSize val="0"/>
        </c:dLbls>
        <c:gapWidth val="150"/>
        <c:overlap val="100"/>
        <c:axId val="489214016"/>
        <c:axId val="489214408"/>
      </c:barChart>
      <c:catAx>
        <c:axId val="489214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489214408"/>
        <c:crosses val="autoZero"/>
        <c:auto val="1"/>
        <c:lblAlgn val="ctr"/>
        <c:lblOffset val="100"/>
        <c:noMultiLvlLbl val="0"/>
      </c:catAx>
      <c:valAx>
        <c:axId val="4892144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48921401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48010217905997"/>
          <c:y val="2.7520053204650688E-2"/>
          <c:w val="0.781724346127043"/>
          <c:h val="0.8282760425150942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Pt>
            <c:idx val="1"/>
            <c:invertIfNegative val="0"/>
            <c:bubble3D val="0"/>
            <c:spPr>
              <a:solidFill>
                <a:srgbClr val="C00000"/>
              </a:solidFill>
              <a:ln>
                <a:noFill/>
              </a:ln>
              <a:effectLst/>
            </c:spPr>
            <c:extLst>
              <c:ext xmlns:c16="http://schemas.microsoft.com/office/drawing/2014/chart" uri="{C3380CC4-5D6E-409C-BE32-E72D297353CC}">
                <c16:uniqueId val="{00000006-5682-4133-8C70-8A9BBC2F0F3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 </c:v>
                </c:pt>
                <c:pt idx="4">
                  <c:v>Burlington</c:v>
                </c:pt>
                <c:pt idx="5">
                  <c:v>Bergen</c:v>
                </c:pt>
                <c:pt idx="6">
                  <c:v>Monmouth</c:v>
                </c:pt>
                <c:pt idx="7">
                  <c:v>Middlesex</c:v>
                </c:pt>
                <c:pt idx="8">
                  <c:v>Gloucester</c:v>
                </c:pt>
                <c:pt idx="9">
                  <c:v>Warren</c:v>
                </c:pt>
                <c:pt idx="10">
                  <c:v>Union</c:v>
                </c:pt>
                <c:pt idx="11">
                  <c:v>Mercer</c:v>
                </c:pt>
                <c:pt idx="12">
                  <c:v>Ocean</c:v>
                </c:pt>
                <c:pt idx="13">
                  <c:v>Cape May </c:v>
                </c:pt>
                <c:pt idx="14">
                  <c:v>Camden</c:v>
                </c:pt>
                <c:pt idx="15">
                  <c:v>Essex</c:v>
                </c:pt>
                <c:pt idx="16">
                  <c:v>Salem</c:v>
                </c:pt>
                <c:pt idx="17">
                  <c:v>Atlantic</c:v>
                </c:pt>
                <c:pt idx="18">
                  <c:v>Hudson</c:v>
                </c:pt>
                <c:pt idx="19">
                  <c:v>Passaic</c:v>
                </c:pt>
                <c:pt idx="20">
                  <c:v>Cumberland</c:v>
                </c:pt>
              </c:strCache>
            </c:strRef>
          </c:cat>
          <c:val>
            <c:numRef>
              <c:f>Sheet1!$B$2:$B$22</c:f>
              <c:numCache>
                <c:formatCode>0%</c:formatCode>
                <c:ptCount val="21"/>
                <c:pt idx="0">
                  <c:v>3.9E-2</c:v>
                </c:pt>
                <c:pt idx="1">
                  <c:v>4.1000000000000002E-2</c:v>
                </c:pt>
                <c:pt idx="2">
                  <c:v>4.2000000000000003E-2</c:v>
                </c:pt>
                <c:pt idx="3">
                  <c:v>5.7000000000000002E-2</c:v>
                </c:pt>
                <c:pt idx="4">
                  <c:v>7.0000000000000007E-2</c:v>
                </c:pt>
                <c:pt idx="5">
                  <c:v>7.5999999999999998E-2</c:v>
                </c:pt>
                <c:pt idx="6">
                  <c:v>8.1000000000000003E-2</c:v>
                </c:pt>
                <c:pt idx="7">
                  <c:v>8.5999999999999993E-2</c:v>
                </c:pt>
                <c:pt idx="8">
                  <c:v>8.7999999999999995E-2</c:v>
                </c:pt>
                <c:pt idx="9">
                  <c:v>0.10299999999999999</c:v>
                </c:pt>
                <c:pt idx="10">
                  <c:v>0.115</c:v>
                </c:pt>
                <c:pt idx="11">
                  <c:v>0.124</c:v>
                </c:pt>
                <c:pt idx="12">
                  <c:v>0.127</c:v>
                </c:pt>
                <c:pt idx="13">
                  <c:v>0.13600000000000001</c:v>
                </c:pt>
                <c:pt idx="14">
                  <c:v>0.155</c:v>
                </c:pt>
                <c:pt idx="15">
                  <c:v>0.19600000000000001</c:v>
                </c:pt>
                <c:pt idx="16">
                  <c:v>0.19900000000000001</c:v>
                </c:pt>
                <c:pt idx="18">
                  <c:v>0.20799999999999999</c:v>
                </c:pt>
                <c:pt idx="19">
                  <c:v>0.218</c:v>
                </c:pt>
                <c:pt idx="20">
                  <c:v>0.219</c:v>
                </c:pt>
              </c:numCache>
            </c:numRef>
          </c:val>
          <c:extLst>
            <c:ext xmlns:c16="http://schemas.microsoft.com/office/drawing/2014/chart" uri="{C3380CC4-5D6E-409C-BE32-E72D297353CC}">
              <c16:uniqueId val="{00000000-5682-4133-8C70-8A9BBC2F0F3E}"/>
            </c:ext>
          </c:extLst>
        </c:ser>
        <c:ser>
          <c:idx val="1"/>
          <c:order val="1"/>
          <c:tx>
            <c:strRef>
              <c:f>Sheet1!$C$1</c:f>
              <c:strCache>
                <c:ptCount val="1"/>
                <c:pt idx="0">
                  <c:v>County</c:v>
                </c:pt>
              </c:strCache>
            </c:strRef>
          </c:tx>
          <c:spPr>
            <a:solidFill>
              <a:schemeClr val="bg1">
                <a:lumMod val="75000"/>
              </a:schemeClr>
            </a:solidFill>
            <a:ln w="19050">
              <a:noFill/>
              <a:prstDash val="sysDot"/>
            </a:ln>
            <a:effectLst/>
          </c:spPr>
          <c:invertIfNegative val="0"/>
          <c:dLbls>
            <c:dLbl>
              <c:idx val="20"/>
              <c:layout>
                <c:manualLayout>
                  <c:x val="1.3550188848345177E-2"/>
                  <c:y val="-3.6510747558566262E-17"/>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15:layout>
                    <c:manualLayout>
                      <c:w val="4.0047478821244896E-2"/>
                      <c:h val="0.16573415519792556"/>
                    </c:manualLayout>
                  </c15:layout>
                </c:ext>
                <c:ext xmlns:c16="http://schemas.microsoft.com/office/drawing/2014/chart" uri="{C3380CC4-5D6E-409C-BE32-E72D297353CC}">
                  <c16:uniqueId val="{00000003-5682-4133-8C70-8A9BBC2F0F3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 </c:v>
                </c:pt>
                <c:pt idx="4">
                  <c:v>Burlington</c:v>
                </c:pt>
                <c:pt idx="5">
                  <c:v>Bergen</c:v>
                </c:pt>
                <c:pt idx="6">
                  <c:v>Monmouth</c:v>
                </c:pt>
                <c:pt idx="7">
                  <c:v>Middlesex</c:v>
                </c:pt>
                <c:pt idx="8">
                  <c:v>Gloucester</c:v>
                </c:pt>
                <c:pt idx="9">
                  <c:v>Warren</c:v>
                </c:pt>
                <c:pt idx="10">
                  <c:v>Union</c:v>
                </c:pt>
                <c:pt idx="11">
                  <c:v>Mercer</c:v>
                </c:pt>
                <c:pt idx="12">
                  <c:v>Ocean</c:v>
                </c:pt>
                <c:pt idx="13">
                  <c:v>Cape May </c:v>
                </c:pt>
                <c:pt idx="14">
                  <c:v>Camden</c:v>
                </c:pt>
                <c:pt idx="15">
                  <c:v>Essex</c:v>
                </c:pt>
                <c:pt idx="16">
                  <c:v>Salem</c:v>
                </c:pt>
                <c:pt idx="17">
                  <c:v>Atlantic</c:v>
                </c:pt>
                <c:pt idx="18">
                  <c:v>Hudson</c:v>
                </c:pt>
                <c:pt idx="19">
                  <c:v>Passaic</c:v>
                </c:pt>
                <c:pt idx="20">
                  <c:v>Cumberland</c:v>
                </c:pt>
              </c:strCache>
            </c:strRef>
          </c:cat>
          <c:val>
            <c:numRef>
              <c:f>Sheet1!$C$2:$C$22</c:f>
              <c:numCache>
                <c:formatCode>General</c:formatCode>
                <c:ptCount val="21"/>
                <c:pt idx="17" formatCode="0%">
                  <c:v>0.20200000000000001</c:v>
                </c:pt>
              </c:numCache>
            </c:numRef>
          </c:val>
          <c:extLst>
            <c:ext xmlns:c16="http://schemas.microsoft.com/office/drawing/2014/chart" uri="{C3380CC4-5D6E-409C-BE32-E72D297353CC}">
              <c16:uniqueId val="{00000001-5682-4133-8C70-8A9BBC2F0F3E}"/>
            </c:ext>
          </c:extLst>
        </c:ser>
        <c:ser>
          <c:idx val="2"/>
          <c:order val="2"/>
          <c:tx>
            <c:strRef>
              <c:f>Sheet1!$D$1</c:f>
              <c:strCache>
                <c:ptCount val="1"/>
                <c:pt idx="0">
                  <c:v>US 17%</c:v>
                </c:pt>
              </c:strCache>
            </c:strRef>
          </c:tx>
          <c:spPr>
            <a:solidFill>
              <a:schemeClr val="bg1"/>
            </a:solidFill>
            <a:ln w="19050">
              <a:noFill/>
              <a:prstDash val="sysDot"/>
            </a:ln>
            <a:effectLst/>
          </c:spPr>
          <c:invertIfNegative val="0"/>
          <c:trendline>
            <c:name>US 17%</c:nam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Somerset</c:v>
                </c:pt>
                <c:pt idx="3">
                  <c:v>Sussex </c:v>
                </c:pt>
                <c:pt idx="4">
                  <c:v>Burlington</c:v>
                </c:pt>
                <c:pt idx="5">
                  <c:v>Bergen</c:v>
                </c:pt>
                <c:pt idx="6">
                  <c:v>Monmouth</c:v>
                </c:pt>
                <c:pt idx="7">
                  <c:v>Middlesex</c:v>
                </c:pt>
                <c:pt idx="8">
                  <c:v>Gloucester</c:v>
                </c:pt>
                <c:pt idx="9">
                  <c:v>Warren</c:v>
                </c:pt>
                <c:pt idx="10">
                  <c:v>Union</c:v>
                </c:pt>
                <c:pt idx="11">
                  <c:v>Mercer</c:v>
                </c:pt>
                <c:pt idx="12">
                  <c:v>Ocean</c:v>
                </c:pt>
                <c:pt idx="13">
                  <c:v>Cape May </c:v>
                </c:pt>
                <c:pt idx="14">
                  <c:v>Camden</c:v>
                </c:pt>
                <c:pt idx="15">
                  <c:v>Essex</c:v>
                </c:pt>
                <c:pt idx="16">
                  <c:v>Salem</c:v>
                </c:pt>
                <c:pt idx="17">
                  <c:v>Atlantic</c:v>
                </c:pt>
                <c:pt idx="18">
                  <c:v>Hudson</c:v>
                </c:pt>
                <c:pt idx="19">
                  <c:v>Passaic</c:v>
                </c:pt>
                <c:pt idx="20">
                  <c:v>Cumberland</c:v>
                </c:pt>
              </c:strCache>
            </c:strRef>
          </c:cat>
          <c:val>
            <c:numRef>
              <c:f>Sheet1!$D$2:$D$22</c:f>
              <c:numCache>
                <c:formatCode>0%</c:formatCode>
                <c:ptCount val="21"/>
                <c:pt idx="0">
                  <c:v>0.16700000000000001</c:v>
                </c:pt>
                <c:pt idx="1">
                  <c:v>0.16700000000000001</c:v>
                </c:pt>
                <c:pt idx="2">
                  <c:v>0.16700000000000001</c:v>
                </c:pt>
                <c:pt idx="3">
                  <c:v>0.16700000000000001</c:v>
                </c:pt>
                <c:pt idx="4">
                  <c:v>0.16700000000000001</c:v>
                </c:pt>
                <c:pt idx="5">
                  <c:v>0.16700000000000001</c:v>
                </c:pt>
                <c:pt idx="6">
                  <c:v>0.16700000000000001</c:v>
                </c:pt>
                <c:pt idx="7">
                  <c:v>0.16700000000000001</c:v>
                </c:pt>
                <c:pt idx="8">
                  <c:v>0.16700000000000001</c:v>
                </c:pt>
                <c:pt idx="9">
                  <c:v>0.16700000000000001</c:v>
                </c:pt>
                <c:pt idx="10">
                  <c:v>0.16700000000000001</c:v>
                </c:pt>
                <c:pt idx="11">
                  <c:v>0.16700000000000001</c:v>
                </c:pt>
                <c:pt idx="12">
                  <c:v>0.16700000000000001</c:v>
                </c:pt>
                <c:pt idx="13">
                  <c:v>0.16700000000000001</c:v>
                </c:pt>
                <c:pt idx="14">
                  <c:v>0.16700000000000001</c:v>
                </c:pt>
                <c:pt idx="15">
                  <c:v>0.16700000000000001</c:v>
                </c:pt>
                <c:pt idx="16">
                  <c:v>0.16700000000000001</c:v>
                </c:pt>
                <c:pt idx="17">
                  <c:v>0.16700000000000001</c:v>
                </c:pt>
                <c:pt idx="18">
                  <c:v>0.16700000000000001</c:v>
                </c:pt>
                <c:pt idx="19">
                  <c:v>0.16700000000000001</c:v>
                </c:pt>
                <c:pt idx="20">
                  <c:v>0.16700000000000001</c:v>
                </c:pt>
              </c:numCache>
            </c:numRef>
          </c:val>
          <c:extLst>
            <c:ext xmlns:c16="http://schemas.microsoft.com/office/drawing/2014/chart" uri="{C3380CC4-5D6E-409C-BE32-E72D297353CC}">
              <c16:uniqueId val="{00000002-5682-4133-8C70-8A9BBC2F0F3E}"/>
            </c:ext>
          </c:extLst>
        </c:ser>
        <c:ser>
          <c:idx val="3"/>
          <c:order val="3"/>
          <c:tx>
            <c:strRef>
              <c:f>Sheet1!$E$1</c:f>
              <c:strCache>
                <c:ptCount val="1"/>
                <c:pt idx="0">
                  <c:v>NJ 12%</c:v>
                </c:pt>
              </c:strCache>
            </c:strRef>
          </c:tx>
          <c:spPr>
            <a:solidFill>
              <a:schemeClr val="bg1"/>
            </a:solidFill>
            <a:ln>
              <a:noFill/>
            </a:ln>
            <a:effectLst/>
          </c:spPr>
          <c:invertIfNegative val="0"/>
          <c:trendline>
            <c:name>NJ 12%</c:name>
            <c:spPr>
              <a:ln w="19050" cap="rnd">
                <a:solidFill>
                  <a:schemeClr val="accent4"/>
                </a:solidFill>
                <a:prstDash val="sysDot"/>
              </a:ln>
              <a:effectLst/>
            </c:spPr>
            <c:trendlineType val="linear"/>
            <c:dispRSqr val="0"/>
            <c:dispEq val="0"/>
          </c:trendline>
          <c:cat>
            <c:strRef>
              <c:f>Sheet1!$A$2:$A$22</c:f>
              <c:strCache>
                <c:ptCount val="21"/>
                <c:pt idx="0">
                  <c:v>Hunterdon</c:v>
                </c:pt>
                <c:pt idx="1">
                  <c:v>Morris</c:v>
                </c:pt>
                <c:pt idx="2">
                  <c:v>Somerset</c:v>
                </c:pt>
                <c:pt idx="3">
                  <c:v>Sussex </c:v>
                </c:pt>
                <c:pt idx="4">
                  <c:v>Burlington</c:v>
                </c:pt>
                <c:pt idx="5">
                  <c:v>Bergen</c:v>
                </c:pt>
                <c:pt idx="6">
                  <c:v>Monmouth</c:v>
                </c:pt>
                <c:pt idx="7">
                  <c:v>Middlesex</c:v>
                </c:pt>
                <c:pt idx="8">
                  <c:v>Gloucester</c:v>
                </c:pt>
                <c:pt idx="9">
                  <c:v>Warren</c:v>
                </c:pt>
                <c:pt idx="10">
                  <c:v>Union</c:v>
                </c:pt>
                <c:pt idx="11">
                  <c:v>Mercer</c:v>
                </c:pt>
                <c:pt idx="12">
                  <c:v>Ocean</c:v>
                </c:pt>
                <c:pt idx="13">
                  <c:v>Cape May </c:v>
                </c:pt>
                <c:pt idx="14">
                  <c:v>Camden</c:v>
                </c:pt>
                <c:pt idx="15">
                  <c:v>Essex</c:v>
                </c:pt>
                <c:pt idx="16">
                  <c:v>Salem</c:v>
                </c:pt>
                <c:pt idx="17">
                  <c:v>Atlantic</c:v>
                </c:pt>
                <c:pt idx="18">
                  <c:v>Hudson</c:v>
                </c:pt>
                <c:pt idx="19">
                  <c:v>Passaic</c:v>
                </c:pt>
                <c:pt idx="20">
                  <c:v>Cumberland</c:v>
                </c:pt>
              </c:strCache>
            </c:strRef>
          </c:cat>
          <c:val>
            <c:numRef>
              <c:f>Sheet1!$E$2:$E$22</c:f>
              <c:numCache>
                <c:formatCode>0%</c:formatCode>
                <c:ptCount val="21"/>
                <c:pt idx="0">
                  <c:v>0.123</c:v>
                </c:pt>
                <c:pt idx="1">
                  <c:v>0.123</c:v>
                </c:pt>
                <c:pt idx="2">
                  <c:v>0.123</c:v>
                </c:pt>
                <c:pt idx="3">
                  <c:v>0.123</c:v>
                </c:pt>
                <c:pt idx="4">
                  <c:v>0.123</c:v>
                </c:pt>
                <c:pt idx="5">
                  <c:v>0.123</c:v>
                </c:pt>
                <c:pt idx="6">
                  <c:v>0.123</c:v>
                </c:pt>
                <c:pt idx="7">
                  <c:v>0.123</c:v>
                </c:pt>
                <c:pt idx="8">
                  <c:v>0.123</c:v>
                </c:pt>
                <c:pt idx="9">
                  <c:v>0.123</c:v>
                </c:pt>
                <c:pt idx="10">
                  <c:v>0.123</c:v>
                </c:pt>
                <c:pt idx="11">
                  <c:v>0.123</c:v>
                </c:pt>
                <c:pt idx="12">
                  <c:v>0.123</c:v>
                </c:pt>
                <c:pt idx="13">
                  <c:v>0.123</c:v>
                </c:pt>
                <c:pt idx="14">
                  <c:v>0.123</c:v>
                </c:pt>
                <c:pt idx="15">
                  <c:v>0.123</c:v>
                </c:pt>
                <c:pt idx="16">
                  <c:v>0.123</c:v>
                </c:pt>
                <c:pt idx="17">
                  <c:v>0.123</c:v>
                </c:pt>
                <c:pt idx="18">
                  <c:v>0.123</c:v>
                </c:pt>
                <c:pt idx="19">
                  <c:v>0.123</c:v>
                </c:pt>
                <c:pt idx="20">
                  <c:v>0.123</c:v>
                </c:pt>
              </c:numCache>
            </c:numRef>
          </c:val>
          <c:extLst>
            <c:ext xmlns:c16="http://schemas.microsoft.com/office/drawing/2014/chart" uri="{C3380CC4-5D6E-409C-BE32-E72D297353CC}">
              <c16:uniqueId val="{00000002-18E6-47BB-A8A4-0F79A6BE2F30}"/>
            </c:ext>
          </c:extLst>
        </c:ser>
        <c:dLbls>
          <c:showLegendKey val="0"/>
          <c:showVal val="0"/>
          <c:showCatName val="0"/>
          <c:showSerName val="0"/>
          <c:showPercent val="0"/>
          <c:showBubbleSize val="0"/>
        </c:dLbls>
        <c:gapWidth val="219"/>
        <c:axId val="489215192"/>
        <c:axId val="489215584"/>
      </c:barChart>
      <c:catAx>
        <c:axId val="4892151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489215584"/>
        <c:crosses val="autoZero"/>
        <c:auto val="1"/>
        <c:lblAlgn val="ctr"/>
        <c:lblOffset val="100"/>
        <c:noMultiLvlLbl val="0"/>
      </c:catAx>
      <c:valAx>
        <c:axId val="489215584"/>
        <c:scaling>
          <c:orientation val="minMax"/>
          <c:max val="0.25"/>
          <c:min val="0"/>
        </c:scaling>
        <c:delete val="1"/>
        <c:axPos val="b"/>
        <c:numFmt formatCode="0%" sourceLinked="1"/>
        <c:majorTickMark val="out"/>
        <c:minorTickMark val="none"/>
        <c:tickLblPos val="nextTo"/>
        <c:crossAx val="489215192"/>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7880170257641116"/>
          <c:y val="0.81435812936317087"/>
          <c:w val="0.36442046810874962"/>
          <c:h val="0.1037474790861956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8051948051948E-2"/>
          <c:y val="9.8802418502149672E-2"/>
          <c:w val="0.98051958782929916"/>
          <c:h val="0.70175107307064766"/>
        </c:manualLayout>
      </c:layout>
      <c:lineChart>
        <c:grouping val="standard"/>
        <c:varyColors val="0"/>
        <c:ser>
          <c:idx val="0"/>
          <c:order val="0"/>
          <c:tx>
            <c:strRef>
              <c:f>Sheet1!$B$1</c:f>
              <c:strCache>
                <c:ptCount val="1"/>
                <c:pt idx="0">
                  <c:v>Poverty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c:formatCode>
                <c:ptCount val="5"/>
                <c:pt idx="0">
                  <c:v>0.182</c:v>
                </c:pt>
                <c:pt idx="1">
                  <c:v>0.191</c:v>
                </c:pt>
                <c:pt idx="2">
                  <c:v>0.19700000000000001</c:v>
                </c:pt>
                <c:pt idx="3">
                  <c:v>0.20399999999999999</c:v>
                </c:pt>
                <c:pt idx="4">
                  <c:v>0.20200000000000001</c:v>
                </c:pt>
              </c:numCache>
            </c:numRef>
          </c:val>
          <c:smooth val="0"/>
          <c:extLst>
            <c:ext xmlns:c16="http://schemas.microsoft.com/office/drawing/2014/chart" uri="{C3380CC4-5D6E-409C-BE32-E72D297353CC}">
              <c16:uniqueId val="{00000000-9686-42E0-BC70-10DB069A9596}"/>
            </c:ext>
          </c:extLst>
        </c:ser>
        <c:dLbls>
          <c:showLegendKey val="0"/>
          <c:showVal val="0"/>
          <c:showCatName val="0"/>
          <c:showSerName val="0"/>
          <c:showPercent val="0"/>
          <c:showBubbleSize val="0"/>
        </c:dLbls>
        <c:marker val="1"/>
        <c:smooth val="0"/>
        <c:axId val="489216368"/>
        <c:axId val="489216760"/>
      </c:lineChart>
      <c:catAx>
        <c:axId val="489216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489216760"/>
        <c:crosses val="autoZero"/>
        <c:auto val="1"/>
        <c:lblAlgn val="ctr"/>
        <c:lblOffset val="100"/>
        <c:noMultiLvlLbl val="0"/>
      </c:catAx>
      <c:valAx>
        <c:axId val="489216760"/>
        <c:scaling>
          <c:orientation val="minMax"/>
          <c:max val="1"/>
          <c:min val="0"/>
        </c:scaling>
        <c:delete val="1"/>
        <c:axPos val="l"/>
        <c:numFmt formatCode="0%" sourceLinked="1"/>
        <c:majorTickMark val="out"/>
        <c:minorTickMark val="none"/>
        <c:tickLblPos val="nextTo"/>
        <c:crossAx val="48921636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5136954293489"/>
          <c:y val="1.6524894615445797E-2"/>
          <c:w val="0.84443376207209986"/>
          <c:h val="0.9134664719329438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Atlantic City </c:v>
                </c:pt>
                <c:pt idx="1">
                  <c:v>Pleasantville </c:v>
                </c:pt>
                <c:pt idx="2">
                  <c:v>Buena Vista </c:v>
                </c:pt>
                <c:pt idx="3">
                  <c:v>Corbin City </c:v>
                </c:pt>
                <c:pt idx="4">
                  <c:v>Egg Harbor City </c:v>
                </c:pt>
                <c:pt idx="5">
                  <c:v>Somers Point </c:v>
                </c:pt>
                <c:pt idx="6">
                  <c:v>Ventnor City </c:v>
                </c:pt>
                <c:pt idx="7">
                  <c:v>Brigantine</c:v>
                </c:pt>
                <c:pt idx="8">
                  <c:v>Hammonton </c:v>
                </c:pt>
                <c:pt idx="9">
                  <c:v>Egg Harbor township</c:v>
                </c:pt>
              </c:strCache>
            </c:strRef>
          </c:cat>
          <c:val>
            <c:numRef>
              <c:f>Sheet1!$B$2:$B$11</c:f>
              <c:numCache>
                <c:formatCode>0%</c:formatCode>
                <c:ptCount val="10"/>
                <c:pt idx="0">
                  <c:v>0.499</c:v>
                </c:pt>
                <c:pt idx="1">
                  <c:v>0.374</c:v>
                </c:pt>
                <c:pt idx="2">
                  <c:v>0.217</c:v>
                </c:pt>
                <c:pt idx="3">
                  <c:v>0.20899999999999999</c:v>
                </c:pt>
                <c:pt idx="4">
                  <c:v>0.20599999999999999</c:v>
                </c:pt>
                <c:pt idx="5">
                  <c:v>0.20499999999999999</c:v>
                </c:pt>
                <c:pt idx="6">
                  <c:v>0.16</c:v>
                </c:pt>
                <c:pt idx="7">
                  <c:v>0.156</c:v>
                </c:pt>
                <c:pt idx="8">
                  <c:v>0.14199999999999999</c:v>
                </c:pt>
                <c:pt idx="9">
                  <c:v>0.127</c:v>
                </c:pt>
              </c:numCache>
            </c:numRef>
          </c:val>
          <c:extLst>
            <c:ext xmlns:c16="http://schemas.microsoft.com/office/drawing/2014/chart" uri="{C3380CC4-5D6E-409C-BE32-E72D297353CC}">
              <c16:uniqueId val="{00000000-9387-42DF-8A2C-FECD6E8874E8}"/>
            </c:ext>
          </c:extLst>
        </c:ser>
        <c:ser>
          <c:idx val="3"/>
          <c:order val="1"/>
          <c:tx>
            <c:strRef>
              <c:f>Sheet1!$C$1</c:f>
              <c:strCache>
                <c:ptCount val="1"/>
                <c:pt idx="0">
                  <c:v>NJ 12%</c:v>
                </c:pt>
              </c:strCache>
            </c:strRef>
          </c:tx>
          <c:spPr>
            <a:solidFill>
              <a:schemeClr val="bg1"/>
            </a:solidFill>
            <a:ln w="19050">
              <a:noFill/>
              <a:prstDash val="sysDot"/>
            </a:ln>
            <a:effectLst/>
          </c:spPr>
          <c:invertIfNegative val="0"/>
          <c:cat>
            <c:strRef>
              <c:f>Sheet1!$A$2:$A$11</c:f>
              <c:strCache>
                <c:ptCount val="10"/>
                <c:pt idx="0">
                  <c:v>Atlantic City </c:v>
                </c:pt>
                <c:pt idx="1">
                  <c:v>Pleasantville </c:v>
                </c:pt>
                <c:pt idx="2">
                  <c:v>Buena Vista </c:v>
                </c:pt>
                <c:pt idx="3">
                  <c:v>Corbin City </c:v>
                </c:pt>
                <c:pt idx="4">
                  <c:v>Egg Harbor City </c:v>
                </c:pt>
                <c:pt idx="5">
                  <c:v>Somers Point </c:v>
                </c:pt>
                <c:pt idx="6">
                  <c:v>Ventnor City </c:v>
                </c:pt>
                <c:pt idx="7">
                  <c:v>Brigantine</c:v>
                </c:pt>
                <c:pt idx="8">
                  <c:v>Hammonton </c:v>
                </c:pt>
                <c:pt idx="9">
                  <c:v>Egg Harbor township</c:v>
                </c:pt>
              </c:strCache>
            </c:strRef>
          </c:cat>
          <c:val>
            <c:numRef>
              <c:f>Sheet1!$C$2:$C$11</c:f>
              <c:numCache>
                <c:formatCode>0%</c:formatCode>
                <c:ptCount val="10"/>
                <c:pt idx="0">
                  <c:v>0.12</c:v>
                </c:pt>
                <c:pt idx="1">
                  <c:v>0.12</c:v>
                </c:pt>
                <c:pt idx="2">
                  <c:v>0.12</c:v>
                </c:pt>
                <c:pt idx="3">
                  <c:v>0.12</c:v>
                </c:pt>
                <c:pt idx="4">
                  <c:v>0.12</c:v>
                </c:pt>
                <c:pt idx="5">
                  <c:v>0.12</c:v>
                </c:pt>
                <c:pt idx="6">
                  <c:v>0.12</c:v>
                </c:pt>
                <c:pt idx="7">
                  <c:v>0.12</c:v>
                </c:pt>
                <c:pt idx="8">
                  <c:v>0.12</c:v>
                </c:pt>
                <c:pt idx="9">
                  <c:v>0.12</c:v>
                </c:pt>
              </c:numCache>
            </c:numRef>
          </c:val>
          <c:extLst>
            <c:ext xmlns:c16="http://schemas.microsoft.com/office/drawing/2014/chart" uri="{C3380CC4-5D6E-409C-BE32-E72D297353CC}">
              <c16:uniqueId val="{00000003-9387-42DF-8A2C-FECD6E8874E8}"/>
            </c:ext>
          </c:extLst>
        </c:ser>
        <c:ser>
          <c:idx val="2"/>
          <c:order val="2"/>
          <c:tx>
            <c:strRef>
              <c:f>Sheet1!$D$1</c:f>
              <c:strCache>
                <c:ptCount val="1"/>
                <c:pt idx="0">
                  <c:v>US 17%</c:v>
                </c:pt>
              </c:strCache>
            </c:strRef>
          </c:tx>
          <c:spPr>
            <a:solidFill>
              <a:schemeClr val="bg1"/>
            </a:solidFill>
            <a:ln w="19050">
              <a:noFill/>
              <a:prstDash val="sysDot"/>
            </a:ln>
            <a:effectLst/>
          </c:spPr>
          <c:invertIfNegative val="0"/>
          <c:cat>
            <c:strRef>
              <c:f>Sheet1!$A$2:$A$11</c:f>
              <c:strCache>
                <c:ptCount val="10"/>
                <c:pt idx="0">
                  <c:v>Atlantic City </c:v>
                </c:pt>
                <c:pt idx="1">
                  <c:v>Pleasantville </c:v>
                </c:pt>
                <c:pt idx="2">
                  <c:v>Buena Vista </c:v>
                </c:pt>
                <c:pt idx="3">
                  <c:v>Corbin City </c:v>
                </c:pt>
                <c:pt idx="4">
                  <c:v>Egg Harbor City </c:v>
                </c:pt>
                <c:pt idx="5">
                  <c:v>Somers Point </c:v>
                </c:pt>
                <c:pt idx="6">
                  <c:v>Ventnor City </c:v>
                </c:pt>
                <c:pt idx="7">
                  <c:v>Brigantine</c:v>
                </c:pt>
                <c:pt idx="8">
                  <c:v>Hammonton </c:v>
                </c:pt>
                <c:pt idx="9">
                  <c:v>Egg Harbor township</c:v>
                </c:pt>
              </c:strCache>
            </c:strRef>
          </c:cat>
          <c:val>
            <c:numRef>
              <c:f>Sheet1!$D$2:$D$11</c:f>
              <c:numCache>
                <c:formatCode>0%</c:formatCode>
                <c:ptCount val="10"/>
                <c:pt idx="0">
                  <c:v>0.17</c:v>
                </c:pt>
                <c:pt idx="1">
                  <c:v>0.17</c:v>
                </c:pt>
                <c:pt idx="2">
                  <c:v>0.17</c:v>
                </c:pt>
                <c:pt idx="3">
                  <c:v>0.17</c:v>
                </c:pt>
                <c:pt idx="4">
                  <c:v>0.17</c:v>
                </c:pt>
                <c:pt idx="5">
                  <c:v>0.17</c:v>
                </c:pt>
                <c:pt idx="6">
                  <c:v>0.17</c:v>
                </c:pt>
                <c:pt idx="7">
                  <c:v>0.17</c:v>
                </c:pt>
                <c:pt idx="8">
                  <c:v>0.17</c:v>
                </c:pt>
                <c:pt idx="9">
                  <c:v>0.17</c:v>
                </c:pt>
              </c:numCache>
            </c:numRef>
          </c:val>
          <c:extLst>
            <c:ext xmlns:c16="http://schemas.microsoft.com/office/drawing/2014/chart" uri="{C3380CC4-5D6E-409C-BE32-E72D297353CC}">
              <c16:uniqueId val="{00000002-9387-42DF-8A2C-FECD6E8874E8}"/>
            </c:ext>
          </c:extLst>
        </c:ser>
        <c:ser>
          <c:idx val="1"/>
          <c:order val="3"/>
          <c:tx>
            <c:strRef>
              <c:f>Sheet1!$E$1</c:f>
              <c:strCache>
                <c:ptCount val="1"/>
                <c:pt idx="0">
                  <c:v>Atlantic county avg. 20.2%</c:v>
                </c:pt>
              </c:strCache>
            </c:strRef>
          </c:tx>
          <c:spPr>
            <a:solidFill>
              <a:schemeClr val="bg1"/>
            </a:solidFill>
            <a:ln w="19050">
              <a:noFill/>
              <a:prstDash val="sysDot"/>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Atlantic City </c:v>
                </c:pt>
                <c:pt idx="1">
                  <c:v>Pleasantville </c:v>
                </c:pt>
                <c:pt idx="2">
                  <c:v>Buena Vista </c:v>
                </c:pt>
                <c:pt idx="3">
                  <c:v>Corbin City </c:v>
                </c:pt>
                <c:pt idx="4">
                  <c:v>Egg Harbor City </c:v>
                </c:pt>
                <c:pt idx="5">
                  <c:v>Somers Point </c:v>
                </c:pt>
                <c:pt idx="6">
                  <c:v>Ventnor City </c:v>
                </c:pt>
                <c:pt idx="7">
                  <c:v>Brigantine</c:v>
                </c:pt>
                <c:pt idx="8">
                  <c:v>Hammonton </c:v>
                </c:pt>
                <c:pt idx="9">
                  <c:v>Egg Harbor township</c:v>
                </c:pt>
              </c:strCache>
            </c:strRef>
          </c:cat>
          <c:val>
            <c:numRef>
              <c:f>Sheet1!$E$2:$E$11</c:f>
              <c:numCache>
                <c:formatCode>0%</c:formatCode>
                <c:ptCount val="10"/>
                <c:pt idx="0">
                  <c:v>0.20200000000000001</c:v>
                </c:pt>
                <c:pt idx="1">
                  <c:v>0.20200000000000001</c:v>
                </c:pt>
                <c:pt idx="2">
                  <c:v>0.20200000000000001</c:v>
                </c:pt>
                <c:pt idx="3">
                  <c:v>0.20200000000000001</c:v>
                </c:pt>
                <c:pt idx="4">
                  <c:v>0.20200000000000001</c:v>
                </c:pt>
                <c:pt idx="5">
                  <c:v>0.20200000000000001</c:v>
                </c:pt>
                <c:pt idx="6">
                  <c:v>0.20200000000000001</c:v>
                </c:pt>
                <c:pt idx="7">
                  <c:v>0.20200000000000001</c:v>
                </c:pt>
                <c:pt idx="8">
                  <c:v>0.20200000000000001</c:v>
                </c:pt>
                <c:pt idx="9">
                  <c:v>0.20200000000000001</c:v>
                </c:pt>
              </c:numCache>
            </c:numRef>
          </c:val>
          <c:extLst>
            <c:ext xmlns:c16="http://schemas.microsoft.com/office/drawing/2014/chart" uri="{C3380CC4-5D6E-409C-BE32-E72D297353CC}">
              <c16:uniqueId val="{00000001-9387-42DF-8A2C-FECD6E8874E8}"/>
            </c:ext>
          </c:extLst>
        </c:ser>
        <c:dLbls>
          <c:showLegendKey val="0"/>
          <c:showVal val="0"/>
          <c:showCatName val="0"/>
          <c:showSerName val="0"/>
          <c:showPercent val="0"/>
          <c:showBubbleSize val="0"/>
        </c:dLbls>
        <c:gapWidth val="182"/>
        <c:axId val="489217152"/>
        <c:axId val="489217544"/>
      </c:barChart>
      <c:catAx>
        <c:axId val="489217152"/>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489217544"/>
        <c:crosses val="autoZero"/>
        <c:auto val="1"/>
        <c:lblAlgn val="ctr"/>
        <c:lblOffset val="100"/>
        <c:noMultiLvlLbl val="0"/>
      </c:catAx>
      <c:valAx>
        <c:axId val="489217544"/>
        <c:scaling>
          <c:orientation val="minMax"/>
          <c:max val="0.8"/>
        </c:scaling>
        <c:delete val="1"/>
        <c:axPos val="b"/>
        <c:numFmt formatCode="0%" sourceLinked="1"/>
        <c:majorTickMark val="out"/>
        <c:minorTickMark val="none"/>
        <c:tickLblPos val="nextTo"/>
        <c:crossAx val="489217152"/>
        <c:crosses val="autoZero"/>
        <c:crossBetween val="between"/>
      </c:valAx>
      <c:spPr>
        <a:noFill/>
        <a:ln>
          <a:noFill/>
        </a:ln>
        <a:effectLst/>
      </c:spPr>
    </c:plotArea>
    <c:legend>
      <c:legendPos val="r"/>
      <c:legendEntry>
        <c:idx val="1"/>
        <c:delete val="1"/>
      </c:legendEntry>
      <c:legendEntry>
        <c:idx val="2"/>
        <c:delete val="1"/>
      </c:legendEntry>
      <c:legendEntry>
        <c:idx val="3"/>
        <c:delete val="1"/>
      </c:legendEntry>
      <c:legendEntry>
        <c:idx val="4"/>
        <c:delete val="1"/>
      </c:legendEntry>
      <c:layout>
        <c:manualLayout>
          <c:xMode val="edge"/>
          <c:yMode val="edge"/>
          <c:x val="0.21251615710704988"/>
          <c:y val="0.92501033961663881"/>
          <c:w val="0.24049520843636291"/>
          <c:h val="7.422174500914657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Atlantic</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971D-4CBD-B4A3-29AB7ABBFF98}"/>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971D-4CBD-B4A3-29AB7ABBFF98}"/>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971D-4CBD-B4A3-29AB7ABBFF98}"/>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971D-4CBD-B4A3-29AB7ABBFF98}"/>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971D-4CBD-B4A3-29AB7ABBFF98}"/>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971D-4CBD-B4A3-29AB7ABBFF98}"/>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971D-4CBD-B4A3-29AB7ABBFF98}"/>
              </c:ext>
            </c:extLst>
          </c:dPt>
          <c:dLbls>
            <c:dLbl>
              <c:idx val="0"/>
              <c:layout>
                <c:manualLayout>
                  <c:x val="3.4136546184738881E-2"/>
                  <c:y val="0"/>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971D-4CBD-B4A3-29AB7ABBFF98}"/>
                </c:ext>
              </c:extLst>
            </c:dLbl>
            <c:dLbl>
              <c:idx val="5"/>
              <c:layout>
                <c:manualLayout>
                  <c:x val="-8.0321285140562242E-3"/>
                  <c:y val="3.1853284274259284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971D-4CBD-B4A3-29AB7ABBFF98}"/>
                </c:ext>
              </c:extLst>
            </c:dLbl>
            <c:dLbl>
              <c:idx val="6"/>
              <c:layout>
                <c:manualLayout>
                  <c:x val="-1.4056224899598393E-2"/>
                  <c:y val="-2.8957531158417558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971D-4CBD-B4A3-29AB7ABBFF9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Sheet1!$B$1:$H$1</c:f>
              <c:strCache>
                <c:ptCount val="7"/>
                <c:pt idx="0">
                  <c:v>Housing</c:v>
                </c:pt>
                <c:pt idx="1">
                  <c:v>Food </c:v>
                </c:pt>
                <c:pt idx="2">
                  <c:v>Child Care</c:v>
                </c:pt>
                <c:pt idx="3">
                  <c:v>Transportation</c:v>
                </c:pt>
                <c:pt idx="4">
                  <c:v>Health Care</c:v>
                </c:pt>
                <c:pt idx="5">
                  <c:v>Other Necessities</c:v>
                </c:pt>
                <c:pt idx="6">
                  <c:v>Taxes</c:v>
                </c:pt>
              </c:strCache>
            </c:strRef>
          </c:cat>
          <c:val>
            <c:numRef>
              <c:f>Sheet1!$B$2:$H$2</c:f>
              <c:numCache>
                <c:formatCode>_("$"* #,##0_);_("$"* \(#,##0\);_("$"* "-"??_);_(@_)</c:formatCode>
                <c:ptCount val="7"/>
                <c:pt idx="0">
                  <c:v>1312</c:v>
                </c:pt>
                <c:pt idx="1">
                  <c:v>789</c:v>
                </c:pt>
                <c:pt idx="2">
                  <c:v>1511</c:v>
                </c:pt>
                <c:pt idx="3">
                  <c:v>1177</c:v>
                </c:pt>
                <c:pt idx="4">
                  <c:v>1078</c:v>
                </c:pt>
                <c:pt idx="5">
                  <c:v>848</c:v>
                </c:pt>
                <c:pt idx="6">
                  <c:v>1049</c:v>
                </c:pt>
              </c:numCache>
            </c:numRef>
          </c:val>
          <c:extLst>
            <c:ext xmlns:c16="http://schemas.microsoft.com/office/drawing/2014/chart" uri="{C3380CC4-5D6E-409C-BE32-E72D297353CC}">
              <c16:uniqueId val="{00000000-8171-4647-B500-88806271EA70}"/>
            </c:ext>
          </c:extLst>
        </c:ser>
        <c:dLbls>
          <c:showLegendKey val="0"/>
          <c:showVal val="0"/>
          <c:showCatName val="0"/>
          <c:showSerName val="0"/>
          <c:showPercent val="0"/>
          <c:showBubbleSize val="0"/>
          <c:showLeaderLines val="1"/>
        </c:dLbls>
        <c:firstSliceAng val="0"/>
        <c:holeSize val="2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7741141732285"/>
          <c:y val="2.578124841404722E-2"/>
          <c:w val="0.86201008858267714"/>
          <c:h val="0.94843750317190556"/>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Cumberland</c:v>
                </c:pt>
                <c:pt idx="2">
                  <c:v>Gloucester</c:v>
                </c:pt>
                <c:pt idx="3">
                  <c:v>Essex</c:v>
                </c:pt>
                <c:pt idx="4">
                  <c:v>Cape May</c:v>
                </c:pt>
                <c:pt idx="5">
                  <c:v>Salem</c:v>
                </c:pt>
                <c:pt idx="6">
                  <c:v>Union</c:v>
                </c:pt>
                <c:pt idx="7">
                  <c:v>Atlantic</c:v>
                </c:pt>
                <c:pt idx="8">
                  <c:v>Mercer</c:v>
                </c:pt>
                <c:pt idx="9">
                  <c:v>Hudson</c:v>
                </c:pt>
                <c:pt idx="10">
                  <c:v>Warren</c:v>
                </c:pt>
                <c:pt idx="11">
                  <c:v>Burlington</c:v>
                </c:pt>
                <c:pt idx="12">
                  <c:v>Passaic</c:v>
                </c:pt>
                <c:pt idx="13">
                  <c:v>Monmouth</c:v>
                </c:pt>
                <c:pt idx="14">
                  <c:v>Sussex</c:v>
                </c:pt>
                <c:pt idx="15">
                  <c:v>Ocean</c:v>
                </c:pt>
                <c:pt idx="16">
                  <c:v>Middlesex</c:v>
                </c:pt>
                <c:pt idx="17">
                  <c:v>Morris</c:v>
                </c:pt>
                <c:pt idx="18">
                  <c:v>Bergen</c:v>
                </c:pt>
                <c:pt idx="19">
                  <c:v>Somerset</c:v>
                </c:pt>
                <c:pt idx="20">
                  <c:v>Hunterdon</c:v>
                </c:pt>
              </c:strCache>
            </c:strRef>
          </c:cat>
          <c:val>
            <c:numRef>
              <c:f>Sheet1!$B$2:$B$22</c:f>
              <c:numCache>
                <c:formatCode>"$"#,##0_);[Red]\("$"#,##0\)</c:formatCode>
                <c:ptCount val="21"/>
                <c:pt idx="0">
                  <c:v>87509</c:v>
                </c:pt>
                <c:pt idx="1">
                  <c:v>87920</c:v>
                </c:pt>
                <c:pt idx="2">
                  <c:v>91520</c:v>
                </c:pt>
                <c:pt idx="3">
                  <c:v>91592</c:v>
                </c:pt>
                <c:pt idx="4">
                  <c:v>91949</c:v>
                </c:pt>
                <c:pt idx="5">
                  <c:v>92286</c:v>
                </c:pt>
                <c:pt idx="6">
                  <c:v>92937</c:v>
                </c:pt>
                <c:pt idx="8">
                  <c:v>94171</c:v>
                </c:pt>
                <c:pt idx="9">
                  <c:v>94533</c:v>
                </c:pt>
                <c:pt idx="10">
                  <c:v>94960</c:v>
                </c:pt>
                <c:pt idx="11">
                  <c:v>95493</c:v>
                </c:pt>
                <c:pt idx="12">
                  <c:v>97494</c:v>
                </c:pt>
                <c:pt idx="13">
                  <c:v>98043</c:v>
                </c:pt>
                <c:pt idx="14">
                  <c:v>100814</c:v>
                </c:pt>
                <c:pt idx="15">
                  <c:v>101370</c:v>
                </c:pt>
                <c:pt idx="16">
                  <c:v>101927</c:v>
                </c:pt>
                <c:pt idx="17">
                  <c:v>104121</c:v>
                </c:pt>
                <c:pt idx="18">
                  <c:v>105042</c:v>
                </c:pt>
                <c:pt idx="19">
                  <c:v>110247</c:v>
                </c:pt>
                <c:pt idx="20">
                  <c:v>111459</c:v>
                </c:pt>
              </c:numCache>
            </c:numRef>
          </c:val>
          <c:extLst>
            <c:ext xmlns:c16="http://schemas.microsoft.com/office/drawing/2014/chart" uri="{C3380CC4-5D6E-409C-BE32-E72D297353CC}">
              <c16:uniqueId val="{00000000-365B-42DE-9370-E3DA0E80A0E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Cumberland</c:v>
                </c:pt>
                <c:pt idx="2">
                  <c:v>Gloucester</c:v>
                </c:pt>
                <c:pt idx="3">
                  <c:v>Essex</c:v>
                </c:pt>
                <c:pt idx="4">
                  <c:v>Cape May</c:v>
                </c:pt>
                <c:pt idx="5">
                  <c:v>Salem</c:v>
                </c:pt>
                <c:pt idx="6">
                  <c:v>Union</c:v>
                </c:pt>
                <c:pt idx="7">
                  <c:v>Atlantic</c:v>
                </c:pt>
                <c:pt idx="8">
                  <c:v>Mercer</c:v>
                </c:pt>
                <c:pt idx="9">
                  <c:v>Hudson</c:v>
                </c:pt>
                <c:pt idx="10">
                  <c:v>Warren</c:v>
                </c:pt>
                <c:pt idx="11">
                  <c:v>Burlington</c:v>
                </c:pt>
                <c:pt idx="12">
                  <c:v>Passaic</c:v>
                </c:pt>
                <c:pt idx="13">
                  <c:v>Monmouth</c:v>
                </c:pt>
                <c:pt idx="14">
                  <c:v>Sussex</c:v>
                </c:pt>
                <c:pt idx="15">
                  <c:v>Ocean</c:v>
                </c:pt>
                <c:pt idx="16">
                  <c:v>Middlesex</c:v>
                </c:pt>
                <c:pt idx="17">
                  <c:v>Morris</c:v>
                </c:pt>
                <c:pt idx="18">
                  <c:v>Bergen</c:v>
                </c:pt>
                <c:pt idx="19">
                  <c:v>Somerset</c:v>
                </c:pt>
                <c:pt idx="20">
                  <c:v>Hunterdon</c:v>
                </c:pt>
              </c:strCache>
            </c:strRef>
          </c:cat>
          <c:val>
            <c:numRef>
              <c:f>Sheet1!$C$2:$C$22</c:f>
              <c:numCache>
                <c:formatCode>General</c:formatCode>
                <c:ptCount val="21"/>
                <c:pt idx="7">
                  <c:v>93158</c:v>
                </c:pt>
              </c:numCache>
            </c:numRef>
          </c:val>
          <c:extLst>
            <c:ext xmlns:c16="http://schemas.microsoft.com/office/drawing/2014/chart" uri="{C3380CC4-5D6E-409C-BE32-E72D297353CC}">
              <c16:uniqueId val="{00000003-365B-42DE-9370-E3DA0E80A0EE}"/>
            </c:ext>
          </c:extLst>
        </c:ser>
        <c:dLbls>
          <c:showLegendKey val="0"/>
          <c:showVal val="0"/>
          <c:showCatName val="0"/>
          <c:showSerName val="0"/>
          <c:showPercent val="0"/>
          <c:showBubbleSize val="0"/>
        </c:dLbls>
        <c:gapWidth val="182"/>
        <c:axId val="489218720"/>
        <c:axId val="489219112"/>
      </c:barChart>
      <c:catAx>
        <c:axId val="4892187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489219112"/>
        <c:crosses val="autoZero"/>
        <c:auto val="1"/>
        <c:lblAlgn val="ctr"/>
        <c:lblOffset val="100"/>
        <c:noMultiLvlLbl val="0"/>
      </c:catAx>
      <c:valAx>
        <c:axId val="489219112"/>
        <c:scaling>
          <c:orientation val="minMax"/>
        </c:scaling>
        <c:delete val="1"/>
        <c:axPos val="b"/>
        <c:numFmt formatCode="&quot;$&quot;#,##0_);[Red]\(&quot;$&quot;#,##0\)" sourceLinked="1"/>
        <c:majorTickMark val="none"/>
        <c:minorTickMark val="none"/>
        <c:tickLblPos val="nextTo"/>
        <c:crossAx val="4892187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2.578124841404722E-2"/>
          <c:w val="0.96562499999999996"/>
          <c:h val="0.91865600894094435"/>
        </c:manualLayout>
      </c:layout>
      <c:lineChart>
        <c:grouping val="standard"/>
        <c:varyColors val="0"/>
        <c:ser>
          <c:idx val="0"/>
          <c:order val="0"/>
          <c:tx>
            <c:strRef>
              <c:f>Sheet1!$B$1</c:f>
              <c:strCache>
                <c:ptCount val="1"/>
                <c:pt idx="0">
                  <c:v>White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c:formatCode>
                <c:ptCount val="5"/>
                <c:pt idx="0">
                  <c:v>0.69</c:v>
                </c:pt>
                <c:pt idx="1">
                  <c:v>0.69399999999999995</c:v>
                </c:pt>
                <c:pt idx="2">
                  <c:v>0.69399999999999995</c:v>
                </c:pt>
                <c:pt idx="3">
                  <c:v>0.69499999999999995</c:v>
                </c:pt>
                <c:pt idx="4">
                  <c:v>0.69199999999999995</c:v>
                </c:pt>
              </c:numCache>
            </c:numRef>
          </c:val>
          <c:smooth val="0"/>
          <c:extLst>
            <c:ext xmlns:c16="http://schemas.microsoft.com/office/drawing/2014/chart" uri="{C3380CC4-5D6E-409C-BE32-E72D297353CC}">
              <c16:uniqueId val="{00000000-609B-4297-936B-F79768FBB6FC}"/>
            </c:ext>
          </c:extLst>
        </c:ser>
        <c:ser>
          <c:idx val="1"/>
          <c:order val="1"/>
          <c:tx>
            <c:strRef>
              <c:f>Sheet1!$C$1</c:f>
              <c:strCache>
                <c:ptCount val="1"/>
                <c:pt idx="0">
                  <c:v>Black/ African American</c:v>
                </c:pt>
              </c:strCache>
            </c:strRef>
          </c:tx>
          <c:spPr>
            <a:ln w="28575" cap="rnd">
              <a:solidFill>
                <a:srgbClr val="C00000"/>
              </a:solidFill>
              <a:prstDash val="sysDot"/>
              <a:round/>
            </a:ln>
            <a:effectLst/>
          </c:spPr>
          <c:marker>
            <c:symbol val="triangle"/>
            <c:size val="7"/>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Sheet1!$C$2:$C$6</c:f>
              <c:numCache>
                <c:formatCode>0%</c:formatCode>
                <c:ptCount val="5"/>
                <c:pt idx="0">
                  <c:v>0.17499999999999999</c:v>
                </c:pt>
                <c:pt idx="1">
                  <c:v>0.17599999999999999</c:v>
                </c:pt>
                <c:pt idx="2">
                  <c:v>0.17599999999999999</c:v>
                </c:pt>
                <c:pt idx="3">
                  <c:v>0.17499999999999999</c:v>
                </c:pt>
                <c:pt idx="4">
                  <c:v>0.17299999999999999</c:v>
                </c:pt>
              </c:numCache>
            </c:numRef>
          </c:val>
          <c:smooth val="0"/>
          <c:extLst>
            <c:ext xmlns:c16="http://schemas.microsoft.com/office/drawing/2014/chart" uri="{C3380CC4-5D6E-409C-BE32-E72D297353CC}">
              <c16:uniqueId val="{00000001-609B-4297-936B-F79768FBB6FC}"/>
            </c:ext>
          </c:extLst>
        </c:ser>
        <c:ser>
          <c:idx val="2"/>
          <c:order val="2"/>
          <c:tx>
            <c:strRef>
              <c:f>Sheet1!$D$1</c:f>
              <c:strCache>
                <c:ptCount val="1"/>
                <c:pt idx="0">
                  <c:v>American Indian/ Alaska Native</c:v>
                </c:pt>
              </c:strCache>
            </c:strRef>
          </c:tx>
          <c:spPr>
            <a:ln w="28575" cap="rnd">
              <a:solidFill>
                <a:srgbClr val="C00000"/>
              </a:solidFill>
              <a:prstDash val="sysDash"/>
              <a:round/>
            </a:ln>
            <a:effectLst/>
          </c:spPr>
          <c:marker>
            <c:symbol val="x"/>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Sheet1!$D$2:$D$6</c:f>
              <c:numCache>
                <c:formatCode>0%</c:formatCode>
                <c:ptCount val="5"/>
                <c:pt idx="0">
                  <c:v>0.01</c:v>
                </c:pt>
                <c:pt idx="1">
                  <c:v>8.9999999999999993E-3</c:v>
                </c:pt>
                <c:pt idx="2">
                  <c:v>0.01</c:v>
                </c:pt>
                <c:pt idx="3">
                  <c:v>8.0000000000000002E-3</c:v>
                </c:pt>
                <c:pt idx="4">
                  <c:v>8.0000000000000002E-3</c:v>
                </c:pt>
              </c:numCache>
            </c:numRef>
          </c:val>
          <c:smooth val="0"/>
          <c:extLst>
            <c:ext xmlns:c16="http://schemas.microsoft.com/office/drawing/2014/chart" uri="{C3380CC4-5D6E-409C-BE32-E72D297353CC}">
              <c16:uniqueId val="{00000002-609B-4297-936B-F79768FBB6FC}"/>
            </c:ext>
          </c:extLst>
        </c:ser>
        <c:ser>
          <c:idx val="3"/>
          <c:order val="3"/>
          <c:tx>
            <c:strRef>
              <c:f>Sheet1!$E$1</c:f>
              <c:strCache>
                <c:ptCount val="1"/>
                <c:pt idx="0">
                  <c:v>Asian</c:v>
                </c:pt>
              </c:strCache>
            </c:strRef>
          </c:tx>
          <c:spPr>
            <a:ln w="28575" cap="rnd">
              <a:solidFill>
                <a:schemeClr val="bg1">
                  <a:lumMod val="75000"/>
                </a:schemeClr>
              </a:solidFill>
              <a:prstDash val="sysDash"/>
              <a:round/>
            </a:ln>
            <a:effectLst/>
          </c:spPr>
          <c:marker>
            <c:symbol val="diamond"/>
            <c:size val="8"/>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Sheet1!$E$2:$E$6</c:f>
              <c:numCache>
                <c:formatCode>0%</c:formatCode>
                <c:ptCount val="5"/>
                <c:pt idx="0">
                  <c:v>8.5999999999999993E-2</c:v>
                </c:pt>
                <c:pt idx="1">
                  <c:v>8.7999999999999995E-2</c:v>
                </c:pt>
                <c:pt idx="2">
                  <c:v>9.1999999999999998E-2</c:v>
                </c:pt>
                <c:pt idx="3">
                  <c:v>9.0999999999999998E-2</c:v>
                </c:pt>
                <c:pt idx="4">
                  <c:v>9.2999999999999999E-2</c:v>
                </c:pt>
              </c:numCache>
            </c:numRef>
          </c:val>
          <c:smooth val="0"/>
          <c:extLst>
            <c:ext xmlns:c16="http://schemas.microsoft.com/office/drawing/2014/chart" uri="{C3380CC4-5D6E-409C-BE32-E72D297353CC}">
              <c16:uniqueId val="{00000003-609B-4297-936B-F79768FBB6FC}"/>
            </c:ext>
          </c:extLst>
        </c:ser>
        <c:ser>
          <c:idx val="4"/>
          <c:order val="4"/>
          <c:tx>
            <c:strRef>
              <c:f>Sheet1!$F$1</c:f>
              <c:strCache>
                <c:ptCount val="1"/>
                <c:pt idx="0">
                  <c:v>Hispanic/ Latino</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Sheet1!$F$2:$F$6</c:f>
              <c:numCache>
                <c:formatCode>0%</c:formatCode>
                <c:ptCount val="5"/>
                <c:pt idx="0">
                  <c:v>0.17299999999999999</c:v>
                </c:pt>
                <c:pt idx="1">
                  <c:v>0.17699999999999999</c:v>
                </c:pt>
                <c:pt idx="2">
                  <c:v>0.18099999999999999</c:v>
                </c:pt>
                <c:pt idx="3">
                  <c:v>0.183</c:v>
                </c:pt>
                <c:pt idx="4">
                  <c:v>0.185</c:v>
                </c:pt>
              </c:numCache>
            </c:numRef>
          </c:val>
          <c:smooth val="0"/>
          <c:extLst>
            <c:ext xmlns:c16="http://schemas.microsoft.com/office/drawing/2014/chart" uri="{C3380CC4-5D6E-409C-BE32-E72D297353CC}">
              <c16:uniqueId val="{00000004-609B-4297-936B-F79768FBB6FC}"/>
            </c:ext>
          </c:extLst>
        </c:ser>
        <c:dLbls>
          <c:showLegendKey val="0"/>
          <c:showVal val="0"/>
          <c:showCatName val="0"/>
          <c:showSerName val="0"/>
          <c:showPercent val="0"/>
          <c:showBubbleSize val="0"/>
        </c:dLbls>
        <c:marker val="1"/>
        <c:smooth val="0"/>
        <c:axId val="163176552"/>
        <c:axId val="163178904"/>
      </c:lineChart>
      <c:catAx>
        <c:axId val="163176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63178904"/>
        <c:crosses val="autoZero"/>
        <c:auto val="1"/>
        <c:lblAlgn val="ctr"/>
        <c:lblOffset val="100"/>
        <c:noMultiLvlLbl val="0"/>
      </c:catAx>
      <c:valAx>
        <c:axId val="163178904"/>
        <c:scaling>
          <c:orientation val="minMax"/>
        </c:scaling>
        <c:delete val="1"/>
        <c:axPos val="l"/>
        <c:numFmt formatCode="0%" sourceLinked="1"/>
        <c:majorTickMark val="none"/>
        <c:minorTickMark val="none"/>
        <c:tickLblPos val="nextTo"/>
        <c:crossAx val="163176552"/>
        <c:crosses val="autoZero"/>
        <c:crossBetween val="between"/>
      </c:valAx>
      <c:spPr>
        <a:noFill/>
        <a:ln w="25400">
          <a:noFill/>
        </a:ln>
        <a:effectLst/>
      </c:spPr>
    </c:plotArea>
    <c:legend>
      <c:legendPos val="b"/>
      <c:layout>
        <c:manualLayout>
          <c:xMode val="edge"/>
          <c:yMode val="edge"/>
          <c:x val="0.1"/>
          <c:y val="2.3912707682535232E-2"/>
          <c:w val="0.82274311023622049"/>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Median Household Income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4"/>
              <c:layout>
                <c:manualLayout>
                  <c:x val="-2.115115341447734E-2"/>
                  <c:y val="8.6599394670260815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F476-4C6B-9D4C-BBFD070CC5DF}"/>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_("$"* #,##0_);_("$"* \(#,##0\);_("$"* "-"??_);_(@_)</c:formatCode>
                <c:ptCount val="5"/>
                <c:pt idx="0">
                  <c:v>54235</c:v>
                </c:pt>
                <c:pt idx="1">
                  <c:v>54392</c:v>
                </c:pt>
                <c:pt idx="2">
                  <c:v>54461</c:v>
                </c:pt>
                <c:pt idx="3">
                  <c:v>55456</c:v>
                </c:pt>
                <c:pt idx="4">
                  <c:v>57514</c:v>
                </c:pt>
              </c:numCache>
            </c:numRef>
          </c:val>
          <c:smooth val="0"/>
          <c:extLst>
            <c:ext xmlns:c16="http://schemas.microsoft.com/office/drawing/2014/chart" uri="{C3380CC4-5D6E-409C-BE32-E72D297353CC}">
              <c16:uniqueId val="{00000000-9CEB-49C5-8383-3FFA73E81C1C}"/>
            </c:ext>
          </c:extLst>
        </c:ser>
        <c:dLbls>
          <c:showLegendKey val="0"/>
          <c:showVal val="0"/>
          <c:showCatName val="0"/>
          <c:showSerName val="0"/>
          <c:showPercent val="0"/>
          <c:showBubbleSize val="0"/>
        </c:dLbls>
        <c:marker val="1"/>
        <c:smooth val="0"/>
        <c:axId val="489219896"/>
        <c:axId val="489220288"/>
      </c:lineChart>
      <c:catAx>
        <c:axId val="489219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489220288"/>
        <c:crosses val="autoZero"/>
        <c:auto val="1"/>
        <c:lblAlgn val="ctr"/>
        <c:lblOffset val="100"/>
        <c:noMultiLvlLbl val="0"/>
      </c:catAx>
      <c:valAx>
        <c:axId val="489220288"/>
        <c:scaling>
          <c:orientation val="minMax"/>
        </c:scaling>
        <c:delete val="1"/>
        <c:axPos val="l"/>
        <c:numFmt formatCode="_(&quot;$&quot;* #,##0_);_(&quot;$&quot;* \(#,##0\);_(&quot;$&quot;* &quot;-&quot;??_);_(@_)" sourceLinked="1"/>
        <c:majorTickMark val="out"/>
        <c:minorTickMark val="none"/>
        <c:tickLblPos val="nextTo"/>
        <c:crossAx val="48921989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1304937137274"/>
          <c:y val="3.4083286631144086E-2"/>
          <c:w val="0.83863633823441486"/>
          <c:h val="0.90939351331083618"/>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Atlantic</c:v>
                </c:pt>
                <c:pt idx="3">
                  <c:v>Cape May</c:v>
                </c:pt>
                <c:pt idx="4">
                  <c:v>Hudson</c:v>
                </c:pt>
                <c:pt idx="5">
                  <c:v>Passaic</c:v>
                </c:pt>
                <c:pt idx="6">
                  <c:v>Salem</c:v>
                </c:pt>
                <c:pt idx="7">
                  <c:v>Camden</c:v>
                </c:pt>
                <c:pt idx="8">
                  <c:v>Ocean</c:v>
                </c:pt>
                <c:pt idx="9">
                  <c:v>Union</c:v>
                </c:pt>
                <c:pt idx="10">
                  <c:v>Warren</c:v>
                </c:pt>
                <c:pt idx="11">
                  <c:v>Mercer</c:v>
                </c:pt>
                <c:pt idx="12">
                  <c:v>Gloucester</c:v>
                </c:pt>
                <c:pt idx="13">
                  <c:v>Burlington</c:v>
                </c:pt>
                <c:pt idx="14">
                  <c:v>Middlesex</c:v>
                </c:pt>
                <c:pt idx="15">
                  <c:v>Sussex</c:v>
                </c:pt>
                <c:pt idx="16">
                  <c:v>Bergen</c:v>
                </c:pt>
                <c:pt idx="17">
                  <c:v>Monmouth</c:v>
                </c:pt>
                <c:pt idx="18">
                  <c:v>Somerset</c:v>
                </c:pt>
                <c:pt idx="19">
                  <c:v>Morris</c:v>
                </c:pt>
                <c:pt idx="20">
                  <c:v>Hunterdon</c:v>
                </c:pt>
              </c:strCache>
            </c:strRef>
          </c:cat>
          <c:val>
            <c:numRef>
              <c:f>Sheet1!$B$2:$B$22</c:f>
              <c:numCache>
                <c:formatCode>_("$"* #,##0_);_("$"* \(#,##0\);_("$"* "-"??_);_(@_)</c:formatCode>
                <c:ptCount val="21"/>
                <c:pt idx="0">
                  <c:v>50000</c:v>
                </c:pt>
                <c:pt idx="1">
                  <c:v>57365</c:v>
                </c:pt>
                <c:pt idx="3">
                  <c:v>62332</c:v>
                </c:pt>
                <c:pt idx="4">
                  <c:v>62681</c:v>
                </c:pt>
                <c:pt idx="5">
                  <c:v>63339</c:v>
                </c:pt>
                <c:pt idx="6">
                  <c:v>63934</c:v>
                </c:pt>
                <c:pt idx="7">
                  <c:v>65037</c:v>
                </c:pt>
                <c:pt idx="8">
                  <c:v>65771</c:v>
                </c:pt>
                <c:pt idx="9">
                  <c:v>73376</c:v>
                </c:pt>
                <c:pt idx="10">
                  <c:v>75500</c:v>
                </c:pt>
                <c:pt idx="11">
                  <c:v>77027</c:v>
                </c:pt>
                <c:pt idx="12">
                  <c:v>81489</c:v>
                </c:pt>
                <c:pt idx="13">
                  <c:v>82839</c:v>
                </c:pt>
                <c:pt idx="14">
                  <c:v>83133</c:v>
                </c:pt>
                <c:pt idx="15">
                  <c:v>89238</c:v>
                </c:pt>
                <c:pt idx="16">
                  <c:v>91572</c:v>
                </c:pt>
                <c:pt idx="17">
                  <c:v>91807</c:v>
                </c:pt>
                <c:pt idx="18">
                  <c:v>106046</c:v>
                </c:pt>
                <c:pt idx="19">
                  <c:v>107034</c:v>
                </c:pt>
                <c:pt idx="20">
                  <c:v>110969</c:v>
                </c:pt>
              </c:numCache>
            </c:numRef>
          </c:val>
          <c:extLst>
            <c:ext xmlns:c16="http://schemas.microsoft.com/office/drawing/2014/chart" uri="{C3380CC4-5D6E-409C-BE32-E72D297353CC}">
              <c16:uniqueId val="{00000000-21A9-4ECC-B516-84D663BD2CF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Atlantic</c:v>
                </c:pt>
                <c:pt idx="3">
                  <c:v>Cape May</c:v>
                </c:pt>
                <c:pt idx="4">
                  <c:v>Hudson</c:v>
                </c:pt>
                <c:pt idx="5">
                  <c:v>Passaic</c:v>
                </c:pt>
                <c:pt idx="6">
                  <c:v>Salem</c:v>
                </c:pt>
                <c:pt idx="7">
                  <c:v>Camden</c:v>
                </c:pt>
                <c:pt idx="8">
                  <c:v>Ocean</c:v>
                </c:pt>
                <c:pt idx="9">
                  <c:v>Union</c:v>
                </c:pt>
                <c:pt idx="10">
                  <c:v>Warren</c:v>
                </c:pt>
                <c:pt idx="11">
                  <c:v>Mercer</c:v>
                </c:pt>
                <c:pt idx="12">
                  <c:v>Gloucester</c:v>
                </c:pt>
                <c:pt idx="13">
                  <c:v>Burlington</c:v>
                </c:pt>
                <c:pt idx="14">
                  <c:v>Middlesex</c:v>
                </c:pt>
                <c:pt idx="15">
                  <c:v>Sussex</c:v>
                </c:pt>
                <c:pt idx="16">
                  <c:v>Bergen</c:v>
                </c:pt>
                <c:pt idx="17">
                  <c:v>Monmouth</c:v>
                </c:pt>
                <c:pt idx="18">
                  <c:v>Somerset</c:v>
                </c:pt>
                <c:pt idx="19">
                  <c:v>Morris</c:v>
                </c:pt>
                <c:pt idx="20">
                  <c:v>Hunterdon</c:v>
                </c:pt>
              </c:strCache>
            </c:strRef>
          </c:cat>
          <c:val>
            <c:numRef>
              <c:f>Sheet1!$C$2:$C$22</c:f>
              <c:numCache>
                <c:formatCode>General</c:formatCode>
                <c:ptCount val="21"/>
                <c:pt idx="2" formatCode="_(&quot;$&quot;* #,##0_);_(&quot;$&quot;* \(#,##0\);_(&quot;$&quot;* &quot;-&quot;??_);_(@_)">
                  <c:v>57514</c:v>
                </c:pt>
              </c:numCache>
            </c:numRef>
          </c:val>
          <c:extLst>
            <c:ext xmlns:c16="http://schemas.microsoft.com/office/drawing/2014/chart" uri="{C3380CC4-5D6E-409C-BE32-E72D297353CC}">
              <c16:uniqueId val="{00000001-21A9-4ECC-B516-84D663BD2CFF}"/>
            </c:ext>
          </c:extLst>
        </c:ser>
        <c:ser>
          <c:idx val="2"/>
          <c:order val="2"/>
          <c:tx>
            <c:strRef>
              <c:f>Sheet1!$D$1</c:f>
              <c:strCache>
                <c:ptCount val="1"/>
                <c:pt idx="0">
                  <c:v>NJ median $76,475</c:v>
                </c:pt>
              </c:strCache>
            </c:strRef>
          </c:tx>
          <c:spPr>
            <a:solidFill>
              <a:schemeClr val="bg1"/>
            </a:solidFill>
            <a:ln>
              <a:solidFill>
                <a:schemeClr val="bg1"/>
              </a:solidFill>
            </a:ln>
            <a:effectLst/>
          </c:spPr>
          <c:invertIfNegative val="0"/>
          <c:trendline>
            <c:name>NJ median $76,475</c:name>
            <c:spPr>
              <a:ln w="19050" cap="rnd">
                <a:solidFill>
                  <a:schemeClr val="accent3"/>
                </a:solidFill>
                <a:prstDash val="sysDot"/>
              </a:ln>
              <a:effectLst/>
            </c:spPr>
            <c:trendlineType val="linear"/>
            <c:dispRSqr val="0"/>
            <c:dispEq val="0"/>
          </c:trendline>
          <c:cat>
            <c:strRef>
              <c:f>Sheet1!$A$2:$A$22</c:f>
              <c:strCache>
                <c:ptCount val="21"/>
                <c:pt idx="0">
                  <c:v>Cumberland</c:v>
                </c:pt>
                <c:pt idx="1">
                  <c:v>Essex</c:v>
                </c:pt>
                <c:pt idx="2">
                  <c:v>Atlantic</c:v>
                </c:pt>
                <c:pt idx="3">
                  <c:v>Cape May</c:v>
                </c:pt>
                <c:pt idx="4">
                  <c:v>Hudson</c:v>
                </c:pt>
                <c:pt idx="5">
                  <c:v>Passaic</c:v>
                </c:pt>
                <c:pt idx="6">
                  <c:v>Salem</c:v>
                </c:pt>
                <c:pt idx="7">
                  <c:v>Camden</c:v>
                </c:pt>
                <c:pt idx="8">
                  <c:v>Ocean</c:v>
                </c:pt>
                <c:pt idx="9">
                  <c:v>Union</c:v>
                </c:pt>
                <c:pt idx="10">
                  <c:v>Warren</c:v>
                </c:pt>
                <c:pt idx="11">
                  <c:v>Mercer</c:v>
                </c:pt>
                <c:pt idx="12">
                  <c:v>Gloucester</c:v>
                </c:pt>
                <c:pt idx="13">
                  <c:v>Burlington</c:v>
                </c:pt>
                <c:pt idx="14">
                  <c:v>Middlesex</c:v>
                </c:pt>
                <c:pt idx="15">
                  <c:v>Sussex</c:v>
                </c:pt>
                <c:pt idx="16">
                  <c:v>Bergen</c:v>
                </c:pt>
                <c:pt idx="17">
                  <c:v>Monmouth</c:v>
                </c:pt>
                <c:pt idx="18">
                  <c:v>Somerset</c:v>
                </c:pt>
                <c:pt idx="19">
                  <c:v>Morris</c:v>
                </c:pt>
                <c:pt idx="20">
                  <c:v>Hunterdon</c:v>
                </c:pt>
              </c:strCache>
            </c:strRef>
          </c:cat>
          <c:val>
            <c:numRef>
              <c:f>Sheet1!$D$2:$D$22</c:f>
              <c:numCache>
                <c:formatCode>_("$"* #,##0_);_("$"* \(#,##0\);_("$"* "-"??_);_(@_)</c:formatCode>
                <c:ptCount val="21"/>
                <c:pt idx="0">
                  <c:v>76475</c:v>
                </c:pt>
                <c:pt idx="1">
                  <c:v>76475</c:v>
                </c:pt>
                <c:pt idx="2">
                  <c:v>76475</c:v>
                </c:pt>
                <c:pt idx="3">
                  <c:v>76475</c:v>
                </c:pt>
                <c:pt idx="4">
                  <c:v>76475</c:v>
                </c:pt>
                <c:pt idx="5">
                  <c:v>76475</c:v>
                </c:pt>
                <c:pt idx="6">
                  <c:v>76475</c:v>
                </c:pt>
                <c:pt idx="7">
                  <c:v>76475</c:v>
                </c:pt>
                <c:pt idx="8">
                  <c:v>76475</c:v>
                </c:pt>
                <c:pt idx="9">
                  <c:v>76475</c:v>
                </c:pt>
                <c:pt idx="10">
                  <c:v>76475</c:v>
                </c:pt>
                <c:pt idx="11">
                  <c:v>76475</c:v>
                </c:pt>
                <c:pt idx="12">
                  <c:v>76475</c:v>
                </c:pt>
                <c:pt idx="13">
                  <c:v>76475</c:v>
                </c:pt>
                <c:pt idx="14">
                  <c:v>76475</c:v>
                </c:pt>
                <c:pt idx="15">
                  <c:v>76475</c:v>
                </c:pt>
                <c:pt idx="16">
                  <c:v>76475</c:v>
                </c:pt>
                <c:pt idx="17">
                  <c:v>76475</c:v>
                </c:pt>
                <c:pt idx="18">
                  <c:v>76475</c:v>
                </c:pt>
                <c:pt idx="19">
                  <c:v>76475</c:v>
                </c:pt>
                <c:pt idx="20">
                  <c:v>76475</c:v>
                </c:pt>
              </c:numCache>
            </c:numRef>
          </c:val>
          <c:extLst>
            <c:ext xmlns:c16="http://schemas.microsoft.com/office/drawing/2014/chart" uri="{C3380CC4-5D6E-409C-BE32-E72D297353CC}">
              <c16:uniqueId val="{00000002-21A9-4ECC-B516-84D663BD2CFF}"/>
            </c:ext>
          </c:extLst>
        </c:ser>
        <c:ser>
          <c:idx val="3"/>
          <c:order val="3"/>
          <c:tx>
            <c:strRef>
              <c:f>Sheet1!$E$1</c:f>
              <c:strCache>
                <c:ptCount val="1"/>
                <c:pt idx="0">
                  <c:v>US median $57,652</c:v>
                </c:pt>
              </c:strCache>
            </c:strRef>
          </c:tx>
          <c:spPr>
            <a:solidFill>
              <a:schemeClr val="bg1"/>
            </a:solidFill>
            <a:ln>
              <a:noFill/>
            </a:ln>
            <a:effectLst/>
          </c:spPr>
          <c:invertIfNegative val="0"/>
          <c:trendline>
            <c:name>US median $57,652</c:name>
            <c:spPr>
              <a:ln w="19050" cap="rnd">
                <a:solidFill>
                  <a:schemeClr val="accent4"/>
                </a:solidFill>
                <a:prstDash val="sysDot"/>
              </a:ln>
              <a:effectLst/>
            </c:spPr>
            <c:trendlineType val="linear"/>
            <c:dispRSqr val="0"/>
            <c:dispEq val="0"/>
          </c:trendline>
          <c:cat>
            <c:strRef>
              <c:f>Sheet1!$A$2:$A$22</c:f>
              <c:strCache>
                <c:ptCount val="21"/>
                <c:pt idx="0">
                  <c:v>Cumberland</c:v>
                </c:pt>
                <c:pt idx="1">
                  <c:v>Essex</c:v>
                </c:pt>
                <c:pt idx="2">
                  <c:v>Atlantic</c:v>
                </c:pt>
                <c:pt idx="3">
                  <c:v>Cape May</c:v>
                </c:pt>
                <c:pt idx="4">
                  <c:v>Hudson</c:v>
                </c:pt>
                <c:pt idx="5">
                  <c:v>Passaic</c:v>
                </c:pt>
                <c:pt idx="6">
                  <c:v>Salem</c:v>
                </c:pt>
                <c:pt idx="7">
                  <c:v>Camden</c:v>
                </c:pt>
                <c:pt idx="8">
                  <c:v>Ocean</c:v>
                </c:pt>
                <c:pt idx="9">
                  <c:v>Union</c:v>
                </c:pt>
                <c:pt idx="10">
                  <c:v>Warren</c:v>
                </c:pt>
                <c:pt idx="11">
                  <c:v>Mercer</c:v>
                </c:pt>
                <c:pt idx="12">
                  <c:v>Gloucester</c:v>
                </c:pt>
                <c:pt idx="13">
                  <c:v>Burlington</c:v>
                </c:pt>
                <c:pt idx="14">
                  <c:v>Middlesex</c:v>
                </c:pt>
                <c:pt idx="15">
                  <c:v>Sussex</c:v>
                </c:pt>
                <c:pt idx="16">
                  <c:v>Bergen</c:v>
                </c:pt>
                <c:pt idx="17">
                  <c:v>Monmouth</c:v>
                </c:pt>
                <c:pt idx="18">
                  <c:v>Somerset</c:v>
                </c:pt>
                <c:pt idx="19">
                  <c:v>Morris</c:v>
                </c:pt>
                <c:pt idx="20">
                  <c:v>Hunterdon</c:v>
                </c:pt>
              </c:strCache>
            </c:strRef>
          </c:cat>
          <c:val>
            <c:numRef>
              <c:f>Sheet1!$E$2:$E$22</c:f>
              <c:numCache>
                <c:formatCode>_("$"* #,##0_);_("$"* \(#,##0\);_("$"* "-"??_);_(@_)</c:formatCode>
                <c:ptCount val="21"/>
                <c:pt idx="0">
                  <c:v>57652</c:v>
                </c:pt>
                <c:pt idx="1">
                  <c:v>57652</c:v>
                </c:pt>
                <c:pt idx="2">
                  <c:v>57652</c:v>
                </c:pt>
                <c:pt idx="3">
                  <c:v>57652</c:v>
                </c:pt>
                <c:pt idx="4">
                  <c:v>57652</c:v>
                </c:pt>
                <c:pt idx="5">
                  <c:v>57652</c:v>
                </c:pt>
                <c:pt idx="6">
                  <c:v>57652</c:v>
                </c:pt>
                <c:pt idx="7">
                  <c:v>57652</c:v>
                </c:pt>
                <c:pt idx="8">
                  <c:v>57652</c:v>
                </c:pt>
                <c:pt idx="9">
                  <c:v>57652</c:v>
                </c:pt>
                <c:pt idx="10">
                  <c:v>57652</c:v>
                </c:pt>
                <c:pt idx="11">
                  <c:v>57652</c:v>
                </c:pt>
                <c:pt idx="12">
                  <c:v>57652</c:v>
                </c:pt>
                <c:pt idx="13">
                  <c:v>57652</c:v>
                </c:pt>
                <c:pt idx="14">
                  <c:v>57652</c:v>
                </c:pt>
                <c:pt idx="15">
                  <c:v>57652</c:v>
                </c:pt>
                <c:pt idx="16">
                  <c:v>57652</c:v>
                </c:pt>
                <c:pt idx="17">
                  <c:v>57652</c:v>
                </c:pt>
                <c:pt idx="18">
                  <c:v>57652</c:v>
                </c:pt>
                <c:pt idx="19">
                  <c:v>57652</c:v>
                </c:pt>
                <c:pt idx="20">
                  <c:v>57652</c:v>
                </c:pt>
              </c:numCache>
            </c:numRef>
          </c:val>
          <c:extLst>
            <c:ext xmlns:c16="http://schemas.microsoft.com/office/drawing/2014/chart" uri="{C3380CC4-5D6E-409C-BE32-E72D297353CC}">
              <c16:uniqueId val="{00000005-21A9-4ECC-B516-84D663BD2CFF}"/>
            </c:ext>
          </c:extLst>
        </c:ser>
        <c:dLbls>
          <c:showLegendKey val="0"/>
          <c:showVal val="0"/>
          <c:showCatName val="0"/>
          <c:showSerName val="0"/>
          <c:showPercent val="0"/>
          <c:showBubbleSize val="0"/>
        </c:dLbls>
        <c:gapWidth val="182"/>
        <c:axId val="489221072"/>
        <c:axId val="489221464"/>
      </c:barChart>
      <c:catAx>
        <c:axId val="4892210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489221464"/>
        <c:crosses val="autoZero"/>
        <c:auto val="1"/>
        <c:lblAlgn val="ctr"/>
        <c:lblOffset val="100"/>
        <c:noMultiLvlLbl val="0"/>
      </c:catAx>
      <c:valAx>
        <c:axId val="489221464"/>
        <c:scaling>
          <c:orientation val="minMax"/>
        </c:scaling>
        <c:delete val="1"/>
        <c:axPos val="b"/>
        <c:numFmt formatCode="_(&quot;$&quot;* #,##0_);_(&quot;$&quot;* \(#,##0\);_(&quot;$&quot;* &quot;-&quot;??_);_(@_)" sourceLinked="1"/>
        <c:majorTickMark val="none"/>
        <c:minorTickMark val="none"/>
        <c:tickLblPos val="nextTo"/>
        <c:crossAx val="489221072"/>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5616262646924668"/>
          <c:y val="0.94150281214848131"/>
          <c:w val="0.50865062154859086"/>
          <c:h val="4.870243100076863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0147434885837"/>
          <c:y val="2.6270489383299792E-2"/>
          <c:w val="0.71204512353667171"/>
          <c:h val="0.97372951061670021"/>
        </c:manualLayout>
      </c:layout>
      <c:barChart>
        <c:barDir val="bar"/>
        <c:grouping val="clustered"/>
        <c:varyColors val="0"/>
        <c:ser>
          <c:idx val="0"/>
          <c:order val="0"/>
          <c:tx>
            <c:strRef>
              <c:f>Sheet1!$B$1</c:f>
              <c:strCache>
                <c:ptCount val="1"/>
                <c:pt idx="0">
                  <c:v>Median Household Income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Atlantic City </c:v>
                </c:pt>
                <c:pt idx="1">
                  <c:v>Pleasantville </c:v>
                </c:pt>
                <c:pt idx="2">
                  <c:v>Egg Harbor City </c:v>
                </c:pt>
                <c:pt idx="3">
                  <c:v>Buena</c:v>
                </c:pt>
                <c:pt idx="4">
                  <c:v>Somers Point </c:v>
                </c:pt>
                <c:pt idx="5">
                  <c:v>Ventnor City </c:v>
                </c:pt>
                <c:pt idx="6">
                  <c:v>Buena Vista </c:v>
                </c:pt>
                <c:pt idx="7">
                  <c:v>Weymouth </c:v>
                </c:pt>
                <c:pt idx="8">
                  <c:v>Absecon</c:v>
                </c:pt>
                <c:pt idx="9">
                  <c:v>Galloway </c:v>
                </c:pt>
              </c:strCache>
            </c:strRef>
          </c:cat>
          <c:val>
            <c:numRef>
              <c:f>Sheet1!$B$2:$B$11</c:f>
              <c:numCache>
                <c:formatCode>_("$"* #,##0_);_("$"* \(#,##0\);_("$"* "-"??_);_(@_)</c:formatCode>
                <c:ptCount val="10"/>
                <c:pt idx="0">
                  <c:v>26006</c:v>
                </c:pt>
                <c:pt idx="1">
                  <c:v>39924</c:v>
                </c:pt>
                <c:pt idx="2">
                  <c:v>50720</c:v>
                </c:pt>
                <c:pt idx="3">
                  <c:v>50804</c:v>
                </c:pt>
                <c:pt idx="4">
                  <c:v>52397</c:v>
                </c:pt>
                <c:pt idx="5">
                  <c:v>52799</c:v>
                </c:pt>
                <c:pt idx="6">
                  <c:v>58942</c:v>
                </c:pt>
                <c:pt idx="7">
                  <c:v>61111</c:v>
                </c:pt>
                <c:pt idx="8">
                  <c:v>63887</c:v>
                </c:pt>
                <c:pt idx="9">
                  <c:v>65000</c:v>
                </c:pt>
              </c:numCache>
            </c:numRef>
          </c:val>
          <c:extLst>
            <c:ext xmlns:c16="http://schemas.microsoft.com/office/drawing/2014/chart" uri="{C3380CC4-5D6E-409C-BE32-E72D297353CC}">
              <c16:uniqueId val="{00000000-84DA-4FFD-9073-BA9317D5137F}"/>
            </c:ext>
          </c:extLst>
        </c:ser>
        <c:ser>
          <c:idx val="1"/>
          <c:order val="1"/>
          <c:tx>
            <c:strRef>
              <c:f>Sheet1!$C$1</c:f>
              <c:strCache>
                <c:ptCount val="1"/>
                <c:pt idx="0">
                  <c:v>Atlantic Median $57,514</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Atlantic City </c:v>
                </c:pt>
                <c:pt idx="1">
                  <c:v>Pleasantville </c:v>
                </c:pt>
                <c:pt idx="2">
                  <c:v>Egg Harbor City </c:v>
                </c:pt>
                <c:pt idx="3">
                  <c:v>Buena</c:v>
                </c:pt>
                <c:pt idx="4">
                  <c:v>Somers Point </c:v>
                </c:pt>
                <c:pt idx="5">
                  <c:v>Ventnor City </c:v>
                </c:pt>
                <c:pt idx="6">
                  <c:v>Buena Vista </c:v>
                </c:pt>
                <c:pt idx="7">
                  <c:v>Weymouth </c:v>
                </c:pt>
                <c:pt idx="8">
                  <c:v>Absecon</c:v>
                </c:pt>
                <c:pt idx="9">
                  <c:v>Galloway </c:v>
                </c:pt>
              </c:strCache>
            </c:strRef>
          </c:cat>
          <c:val>
            <c:numRef>
              <c:f>Sheet1!$C$2:$C$11</c:f>
              <c:numCache>
                <c:formatCode>"$"#,##0</c:formatCode>
                <c:ptCount val="10"/>
                <c:pt idx="0">
                  <c:v>57514</c:v>
                </c:pt>
                <c:pt idx="1">
                  <c:v>57514</c:v>
                </c:pt>
                <c:pt idx="2">
                  <c:v>57514</c:v>
                </c:pt>
                <c:pt idx="3">
                  <c:v>57514</c:v>
                </c:pt>
                <c:pt idx="4">
                  <c:v>57514</c:v>
                </c:pt>
                <c:pt idx="5">
                  <c:v>57514</c:v>
                </c:pt>
                <c:pt idx="6">
                  <c:v>57514</c:v>
                </c:pt>
                <c:pt idx="7">
                  <c:v>57514</c:v>
                </c:pt>
                <c:pt idx="8">
                  <c:v>57514</c:v>
                </c:pt>
                <c:pt idx="9">
                  <c:v>57514</c:v>
                </c:pt>
              </c:numCache>
            </c:numRef>
          </c:val>
          <c:extLst>
            <c:ext xmlns:c16="http://schemas.microsoft.com/office/drawing/2014/chart" uri="{C3380CC4-5D6E-409C-BE32-E72D297353CC}">
              <c16:uniqueId val="{00000001-84DA-4FFD-9073-BA9317D5137F}"/>
            </c:ext>
          </c:extLst>
        </c:ser>
        <c:dLbls>
          <c:showLegendKey val="0"/>
          <c:showVal val="0"/>
          <c:showCatName val="0"/>
          <c:showSerName val="0"/>
          <c:showPercent val="0"/>
          <c:showBubbleSize val="0"/>
        </c:dLbls>
        <c:gapWidth val="182"/>
        <c:axId val="634901632"/>
        <c:axId val="634902024"/>
      </c:barChart>
      <c:catAx>
        <c:axId val="6349016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4902024"/>
        <c:crosses val="autoZero"/>
        <c:auto val="1"/>
        <c:lblAlgn val="ctr"/>
        <c:lblOffset val="100"/>
        <c:noMultiLvlLbl val="0"/>
      </c:catAx>
      <c:valAx>
        <c:axId val="634902024"/>
        <c:scaling>
          <c:orientation val="minMax"/>
        </c:scaling>
        <c:delete val="1"/>
        <c:axPos val="b"/>
        <c:numFmt formatCode="_(&quot;$&quot;* #,##0_);_(&quot;$&quot;* \(#,##0\);_(&quot;$&quot;* &quot;-&quot;??_);_(@_)" sourceLinked="1"/>
        <c:majorTickMark val="none"/>
        <c:minorTickMark val="none"/>
        <c:tickLblPos val="nextTo"/>
        <c:crossAx val="634901632"/>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60628370156104983"/>
          <c:y val="0.95125178787886766"/>
          <c:w val="0.15851027386436212"/>
          <c:h val="3.845740137659620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Burlington</c:v>
                </c:pt>
                <c:pt idx="2">
                  <c:v>Morris</c:v>
                </c:pt>
                <c:pt idx="3">
                  <c:v>Sussex</c:v>
                </c:pt>
                <c:pt idx="4">
                  <c:v>Gloucester</c:v>
                </c:pt>
                <c:pt idx="5">
                  <c:v>Somerset</c:v>
                </c:pt>
                <c:pt idx="6">
                  <c:v>Warren</c:v>
                </c:pt>
                <c:pt idx="7">
                  <c:v>Salem</c:v>
                </c:pt>
                <c:pt idx="8">
                  <c:v>Mercer</c:v>
                </c:pt>
                <c:pt idx="9">
                  <c:v>Middlesex</c:v>
                </c:pt>
                <c:pt idx="10">
                  <c:v>Monmouth</c:v>
                </c:pt>
                <c:pt idx="11">
                  <c:v>Camden</c:v>
                </c:pt>
                <c:pt idx="12">
                  <c:v>Ocean</c:v>
                </c:pt>
                <c:pt idx="13">
                  <c:v>Bergen</c:v>
                </c:pt>
                <c:pt idx="14">
                  <c:v>Cape May</c:v>
                </c:pt>
                <c:pt idx="15">
                  <c:v>Cumberland</c:v>
                </c:pt>
                <c:pt idx="16">
                  <c:v>Union</c:v>
                </c:pt>
                <c:pt idx="17">
                  <c:v>Atlantic</c:v>
                </c:pt>
                <c:pt idx="18">
                  <c:v>Hudson</c:v>
                </c:pt>
                <c:pt idx="19">
                  <c:v>Essex</c:v>
                </c:pt>
                <c:pt idx="20">
                  <c:v>Passaic</c:v>
                </c:pt>
              </c:strCache>
            </c:strRef>
          </c:cat>
          <c:val>
            <c:numRef>
              <c:f>Sheet1!$B$2:$B$22</c:f>
              <c:numCache>
                <c:formatCode>0%</c:formatCode>
                <c:ptCount val="21"/>
                <c:pt idx="0">
                  <c:v>0.13</c:v>
                </c:pt>
                <c:pt idx="1">
                  <c:v>0.14000000000000001</c:v>
                </c:pt>
                <c:pt idx="2">
                  <c:v>0.14000000000000001</c:v>
                </c:pt>
                <c:pt idx="3">
                  <c:v>0.14000000000000001</c:v>
                </c:pt>
                <c:pt idx="4">
                  <c:v>0.15</c:v>
                </c:pt>
                <c:pt idx="5">
                  <c:v>0.15</c:v>
                </c:pt>
                <c:pt idx="6">
                  <c:v>0.15</c:v>
                </c:pt>
                <c:pt idx="7">
                  <c:v>0.16</c:v>
                </c:pt>
                <c:pt idx="8">
                  <c:v>0.17</c:v>
                </c:pt>
                <c:pt idx="9">
                  <c:v>0.17</c:v>
                </c:pt>
                <c:pt idx="10">
                  <c:v>0.18</c:v>
                </c:pt>
                <c:pt idx="11">
                  <c:v>0.19</c:v>
                </c:pt>
                <c:pt idx="12">
                  <c:v>0.19</c:v>
                </c:pt>
                <c:pt idx="13">
                  <c:v>0.2</c:v>
                </c:pt>
                <c:pt idx="14">
                  <c:v>0.2</c:v>
                </c:pt>
                <c:pt idx="15">
                  <c:v>0.21</c:v>
                </c:pt>
                <c:pt idx="16">
                  <c:v>0.22</c:v>
                </c:pt>
                <c:pt idx="18">
                  <c:v>0.23</c:v>
                </c:pt>
                <c:pt idx="19">
                  <c:v>0.25</c:v>
                </c:pt>
                <c:pt idx="20">
                  <c:v>0.26</c:v>
                </c:pt>
              </c:numCache>
            </c:numRef>
          </c:val>
          <c:extLst>
            <c:ext xmlns:c16="http://schemas.microsoft.com/office/drawing/2014/chart" uri="{C3380CC4-5D6E-409C-BE32-E72D297353CC}">
              <c16:uniqueId val="{00000000-12E6-4172-A066-5D780C1D65D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4-12E6-4172-A066-5D780C1D65D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Burlington</c:v>
                </c:pt>
                <c:pt idx="2">
                  <c:v>Morris</c:v>
                </c:pt>
                <c:pt idx="3">
                  <c:v>Sussex</c:v>
                </c:pt>
                <c:pt idx="4">
                  <c:v>Gloucester</c:v>
                </c:pt>
                <c:pt idx="5">
                  <c:v>Somerset</c:v>
                </c:pt>
                <c:pt idx="6">
                  <c:v>Warren</c:v>
                </c:pt>
                <c:pt idx="7">
                  <c:v>Salem</c:v>
                </c:pt>
                <c:pt idx="8">
                  <c:v>Mercer</c:v>
                </c:pt>
                <c:pt idx="9">
                  <c:v>Middlesex</c:v>
                </c:pt>
                <c:pt idx="10">
                  <c:v>Monmouth</c:v>
                </c:pt>
                <c:pt idx="11">
                  <c:v>Camden</c:v>
                </c:pt>
                <c:pt idx="12">
                  <c:v>Ocean</c:v>
                </c:pt>
                <c:pt idx="13">
                  <c:v>Bergen</c:v>
                </c:pt>
                <c:pt idx="14">
                  <c:v>Cape May</c:v>
                </c:pt>
                <c:pt idx="15">
                  <c:v>Cumberland</c:v>
                </c:pt>
                <c:pt idx="16">
                  <c:v>Union</c:v>
                </c:pt>
                <c:pt idx="17">
                  <c:v>Atlantic</c:v>
                </c:pt>
                <c:pt idx="18">
                  <c:v>Hudson</c:v>
                </c:pt>
                <c:pt idx="19">
                  <c:v>Essex</c:v>
                </c:pt>
                <c:pt idx="20">
                  <c:v>Passaic</c:v>
                </c:pt>
              </c:strCache>
            </c:strRef>
          </c:cat>
          <c:val>
            <c:numRef>
              <c:f>Sheet1!$C$2:$C$22</c:f>
              <c:numCache>
                <c:formatCode>General</c:formatCode>
                <c:ptCount val="21"/>
                <c:pt idx="17">
                  <c:v>0.23</c:v>
                </c:pt>
              </c:numCache>
            </c:numRef>
          </c:val>
          <c:extLst>
            <c:ext xmlns:c16="http://schemas.microsoft.com/office/drawing/2014/chart" uri="{C3380CC4-5D6E-409C-BE32-E72D297353CC}">
              <c16:uniqueId val="{00000001-12E6-4172-A066-5D780C1D65D2}"/>
            </c:ext>
          </c:extLst>
        </c:ser>
        <c:ser>
          <c:idx val="2"/>
          <c:order val="2"/>
          <c:tx>
            <c:strRef>
              <c:f>Sheet1!$D$1</c:f>
              <c:strCache>
                <c:ptCount val="1"/>
                <c:pt idx="0">
                  <c:v>NJ avg 19%</c:v>
                </c:pt>
              </c:strCache>
            </c:strRef>
          </c:tx>
          <c:spPr>
            <a:solidFill>
              <a:schemeClr val="bg1"/>
            </a:solidFill>
            <a:ln>
              <a:noFill/>
            </a:ln>
            <a:effectLst/>
          </c:spPr>
          <c:invertIfNegative val="0"/>
          <c:trendline>
            <c:name>NJ avg 19%</c:name>
            <c:spPr>
              <a:ln w="19050" cap="rnd">
                <a:solidFill>
                  <a:schemeClr val="accent3"/>
                </a:solidFill>
                <a:prstDash val="sysDot"/>
              </a:ln>
              <a:effectLst/>
            </c:spPr>
            <c:trendlineType val="linear"/>
            <c:dispRSqr val="0"/>
            <c:dispEq val="0"/>
          </c:trendline>
          <c:cat>
            <c:strRef>
              <c:f>Sheet1!$A$2:$A$22</c:f>
              <c:strCache>
                <c:ptCount val="21"/>
                <c:pt idx="0">
                  <c:v>Hunterdon</c:v>
                </c:pt>
                <c:pt idx="1">
                  <c:v>Burlington</c:v>
                </c:pt>
                <c:pt idx="2">
                  <c:v>Morris</c:v>
                </c:pt>
                <c:pt idx="3">
                  <c:v>Sussex</c:v>
                </c:pt>
                <c:pt idx="4">
                  <c:v>Gloucester</c:v>
                </c:pt>
                <c:pt idx="5">
                  <c:v>Somerset</c:v>
                </c:pt>
                <c:pt idx="6">
                  <c:v>Warren</c:v>
                </c:pt>
                <c:pt idx="7">
                  <c:v>Salem</c:v>
                </c:pt>
                <c:pt idx="8">
                  <c:v>Mercer</c:v>
                </c:pt>
                <c:pt idx="9">
                  <c:v>Middlesex</c:v>
                </c:pt>
                <c:pt idx="10">
                  <c:v>Monmouth</c:v>
                </c:pt>
                <c:pt idx="11">
                  <c:v>Camden</c:v>
                </c:pt>
                <c:pt idx="12">
                  <c:v>Ocean</c:v>
                </c:pt>
                <c:pt idx="13">
                  <c:v>Bergen</c:v>
                </c:pt>
                <c:pt idx="14">
                  <c:v>Cape May</c:v>
                </c:pt>
                <c:pt idx="15">
                  <c:v>Cumberland</c:v>
                </c:pt>
                <c:pt idx="16">
                  <c:v>Union</c:v>
                </c:pt>
                <c:pt idx="17">
                  <c:v>Atlantic</c:v>
                </c:pt>
                <c:pt idx="18">
                  <c:v>Hudson</c:v>
                </c:pt>
                <c:pt idx="19">
                  <c:v>Essex</c:v>
                </c:pt>
                <c:pt idx="20">
                  <c:v>Passaic</c:v>
                </c:pt>
              </c:strCache>
            </c:strRef>
          </c:cat>
          <c:val>
            <c:numRef>
              <c:f>Sheet1!$D$2:$D$22</c:f>
              <c:numCache>
                <c:formatCode>0%</c:formatCode>
                <c:ptCount val="21"/>
                <c:pt idx="0">
                  <c:v>0.19</c:v>
                </c:pt>
                <c:pt idx="1">
                  <c:v>0.19</c:v>
                </c:pt>
                <c:pt idx="2">
                  <c:v>0.19</c:v>
                </c:pt>
                <c:pt idx="3">
                  <c:v>0.19</c:v>
                </c:pt>
                <c:pt idx="4">
                  <c:v>0.19</c:v>
                </c:pt>
                <c:pt idx="5">
                  <c:v>0.19</c:v>
                </c:pt>
                <c:pt idx="6">
                  <c:v>0.19</c:v>
                </c:pt>
                <c:pt idx="7">
                  <c:v>0.19</c:v>
                </c:pt>
                <c:pt idx="8">
                  <c:v>0.19</c:v>
                </c:pt>
                <c:pt idx="9">
                  <c:v>0.19</c:v>
                </c:pt>
                <c:pt idx="10">
                  <c:v>0.19</c:v>
                </c:pt>
                <c:pt idx="11">
                  <c:v>0.19</c:v>
                </c:pt>
                <c:pt idx="12">
                  <c:v>0.19</c:v>
                </c:pt>
                <c:pt idx="13">
                  <c:v>0.19</c:v>
                </c:pt>
                <c:pt idx="14">
                  <c:v>0.19</c:v>
                </c:pt>
                <c:pt idx="15">
                  <c:v>0.19</c:v>
                </c:pt>
                <c:pt idx="16">
                  <c:v>0.19</c:v>
                </c:pt>
                <c:pt idx="17">
                  <c:v>0.19</c:v>
                </c:pt>
                <c:pt idx="18">
                  <c:v>0.19</c:v>
                </c:pt>
                <c:pt idx="19">
                  <c:v>0.19</c:v>
                </c:pt>
                <c:pt idx="20">
                  <c:v>0.19</c:v>
                </c:pt>
              </c:numCache>
            </c:numRef>
          </c:val>
          <c:extLst>
            <c:ext xmlns:c16="http://schemas.microsoft.com/office/drawing/2014/chart" uri="{C3380CC4-5D6E-409C-BE32-E72D297353CC}">
              <c16:uniqueId val="{00000002-12E6-4172-A066-5D780C1D65D2}"/>
            </c:ext>
          </c:extLst>
        </c:ser>
        <c:dLbls>
          <c:showLegendKey val="0"/>
          <c:showVal val="0"/>
          <c:showCatName val="0"/>
          <c:showSerName val="0"/>
          <c:showPercent val="0"/>
          <c:showBubbleSize val="0"/>
        </c:dLbls>
        <c:gapWidth val="182"/>
        <c:axId val="634902808"/>
        <c:axId val="634903200"/>
      </c:barChart>
      <c:catAx>
        <c:axId val="6349028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4903200"/>
        <c:crosses val="autoZero"/>
        <c:auto val="1"/>
        <c:lblAlgn val="ctr"/>
        <c:lblOffset val="100"/>
        <c:noMultiLvlLbl val="0"/>
      </c:catAx>
      <c:valAx>
        <c:axId val="634903200"/>
        <c:scaling>
          <c:orientation val="minMax"/>
        </c:scaling>
        <c:delete val="1"/>
        <c:axPos val="b"/>
        <c:numFmt formatCode="0%" sourceLinked="1"/>
        <c:majorTickMark val="none"/>
        <c:minorTickMark val="none"/>
        <c:tickLblPos val="nextTo"/>
        <c:crossAx val="63490280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9291301673228347"/>
          <c:y val="0.9267477170326357"/>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Households with severe housing problems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2014</c:v>
                </c:pt>
                <c:pt idx="1">
                  <c:v>2015</c:v>
                </c:pt>
                <c:pt idx="2">
                  <c:v>2016</c:v>
                </c:pt>
                <c:pt idx="3">
                  <c:v>2017</c:v>
                </c:pt>
                <c:pt idx="4">
                  <c:v>2018</c:v>
                </c:pt>
                <c:pt idx="5">
                  <c:v>2019</c:v>
                </c:pt>
              </c:numCache>
            </c:numRef>
          </c:cat>
          <c:val>
            <c:numRef>
              <c:f>Sheet1!$B$2:$B$7</c:f>
              <c:numCache>
                <c:formatCode>0%</c:formatCode>
                <c:ptCount val="6"/>
                <c:pt idx="0">
                  <c:v>0.24</c:v>
                </c:pt>
                <c:pt idx="1">
                  <c:v>0.25</c:v>
                </c:pt>
                <c:pt idx="2">
                  <c:v>0.26</c:v>
                </c:pt>
                <c:pt idx="3">
                  <c:v>0.26</c:v>
                </c:pt>
                <c:pt idx="4">
                  <c:v>0.26</c:v>
                </c:pt>
                <c:pt idx="5">
                  <c:v>0.26</c:v>
                </c:pt>
              </c:numCache>
            </c:numRef>
          </c:val>
          <c:smooth val="0"/>
          <c:extLst>
            <c:ext xmlns:c16="http://schemas.microsoft.com/office/drawing/2014/chart" uri="{C3380CC4-5D6E-409C-BE32-E72D297353CC}">
              <c16:uniqueId val="{00000000-B6F5-40C9-B08C-BFB9B91ABFE3}"/>
            </c:ext>
          </c:extLst>
        </c:ser>
        <c:dLbls>
          <c:showLegendKey val="0"/>
          <c:showVal val="0"/>
          <c:showCatName val="0"/>
          <c:showSerName val="0"/>
          <c:showPercent val="0"/>
          <c:showBubbleSize val="0"/>
        </c:dLbls>
        <c:marker val="1"/>
        <c:smooth val="0"/>
        <c:axId val="634903984"/>
        <c:axId val="634904376"/>
      </c:lineChart>
      <c:catAx>
        <c:axId val="6349039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4904376"/>
        <c:crosses val="autoZero"/>
        <c:auto val="1"/>
        <c:lblAlgn val="ctr"/>
        <c:lblOffset val="100"/>
        <c:noMultiLvlLbl val="0"/>
      </c:catAx>
      <c:valAx>
        <c:axId val="634904376"/>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3490398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021161417322831E-2"/>
          <c:y val="0.12151509031098547"/>
          <c:w val="0.90879133858267713"/>
          <c:h val="0.74781404912978777"/>
        </c:manualLayout>
      </c:layout>
      <c:lineChart>
        <c:grouping val="standard"/>
        <c:varyColors val="0"/>
        <c:ser>
          <c:idx val="0"/>
          <c:order val="0"/>
          <c:tx>
            <c:strRef>
              <c:f>Sheet1!$A$2</c:f>
              <c:strCache>
                <c:ptCount val="1"/>
                <c:pt idx="0">
                  <c:v>United States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Sheet1!$B$1:$D$1</c:f>
              <c:numCache>
                <c:formatCode>General</c:formatCode>
                <c:ptCount val="3"/>
                <c:pt idx="0">
                  <c:v>2015</c:v>
                </c:pt>
                <c:pt idx="1">
                  <c:v>2016</c:v>
                </c:pt>
                <c:pt idx="2">
                  <c:v>2017</c:v>
                </c:pt>
              </c:numCache>
            </c:numRef>
          </c:cat>
          <c:val>
            <c:numRef>
              <c:f>Sheet1!$B$2:$D$2</c:f>
              <c:numCache>
                <c:formatCode>0.0%</c:formatCode>
                <c:ptCount val="3"/>
                <c:pt idx="0">
                  <c:v>0.13400000000000001</c:v>
                </c:pt>
                <c:pt idx="1">
                  <c:v>0.129</c:v>
                </c:pt>
                <c:pt idx="2">
                  <c:v>0.125</c:v>
                </c:pt>
              </c:numCache>
            </c:numRef>
          </c:val>
          <c:smooth val="0"/>
          <c:extLst>
            <c:ext xmlns:c16="http://schemas.microsoft.com/office/drawing/2014/chart" uri="{C3380CC4-5D6E-409C-BE32-E72D297353CC}">
              <c16:uniqueId val="{00000000-7AB3-43F2-9DD7-B891C4188A27}"/>
            </c:ext>
          </c:extLst>
        </c:ser>
        <c:ser>
          <c:idx val="1"/>
          <c:order val="1"/>
          <c:tx>
            <c:strRef>
              <c:f>Sheet1!$A$3</c:f>
              <c:strCache>
                <c:ptCount val="1"/>
                <c:pt idx="0">
                  <c:v>New Jersey</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Sheet1!$B$1:$D$1</c:f>
              <c:numCache>
                <c:formatCode>General</c:formatCode>
                <c:ptCount val="3"/>
                <c:pt idx="0">
                  <c:v>2015</c:v>
                </c:pt>
                <c:pt idx="1">
                  <c:v>2016</c:v>
                </c:pt>
                <c:pt idx="2">
                  <c:v>2017</c:v>
                </c:pt>
              </c:numCache>
            </c:numRef>
          </c:cat>
          <c:val>
            <c:numRef>
              <c:f>Sheet1!$B$3:$D$3</c:f>
              <c:numCache>
                <c:formatCode>0.0%</c:formatCode>
                <c:ptCount val="3"/>
                <c:pt idx="0">
                  <c:v>0.108</c:v>
                </c:pt>
                <c:pt idx="1">
                  <c:v>0.10299999999999999</c:v>
                </c:pt>
                <c:pt idx="2">
                  <c:v>9.6000000000000002E-2</c:v>
                </c:pt>
              </c:numCache>
            </c:numRef>
          </c:val>
          <c:smooth val="0"/>
          <c:extLst>
            <c:ext xmlns:c16="http://schemas.microsoft.com/office/drawing/2014/chart" uri="{C3380CC4-5D6E-409C-BE32-E72D297353CC}">
              <c16:uniqueId val="{00000001-7AB3-43F2-9DD7-B891C4188A27}"/>
            </c:ext>
          </c:extLst>
        </c:ser>
        <c:ser>
          <c:idx val="2"/>
          <c:order val="2"/>
          <c:tx>
            <c:strRef>
              <c:f>Sheet1!$A$4</c:f>
              <c:strCache>
                <c:ptCount val="1"/>
                <c:pt idx="0">
                  <c:v>Atlantic</c:v>
                </c:pt>
              </c:strCache>
            </c:strRef>
          </c:tx>
          <c:spPr>
            <a:ln w="28575" cap="rnd">
              <a:solidFill>
                <a:srgbClr val="C00000"/>
              </a:solidFill>
              <a:prstDash val="sysDash"/>
              <a:round/>
            </a:ln>
            <a:effectLst/>
          </c:spPr>
          <c:marker>
            <c:symbol val="diamond"/>
            <c:size val="6"/>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Sheet1!$B$1:$D$1</c:f>
              <c:numCache>
                <c:formatCode>General</c:formatCode>
                <c:ptCount val="3"/>
                <c:pt idx="0">
                  <c:v>2015</c:v>
                </c:pt>
                <c:pt idx="1">
                  <c:v>2016</c:v>
                </c:pt>
                <c:pt idx="2">
                  <c:v>2017</c:v>
                </c:pt>
              </c:numCache>
            </c:numRef>
          </c:cat>
          <c:val>
            <c:numRef>
              <c:f>Sheet1!$B$4:$D$4</c:f>
              <c:numCache>
                <c:formatCode>0.0%</c:formatCode>
                <c:ptCount val="3"/>
                <c:pt idx="0">
                  <c:v>0.13900000000000001</c:v>
                </c:pt>
                <c:pt idx="1">
                  <c:v>0.129</c:v>
                </c:pt>
                <c:pt idx="2">
                  <c:v>0.127</c:v>
                </c:pt>
              </c:numCache>
            </c:numRef>
          </c:val>
          <c:smooth val="0"/>
          <c:extLst>
            <c:ext xmlns:c16="http://schemas.microsoft.com/office/drawing/2014/chart" uri="{C3380CC4-5D6E-409C-BE32-E72D297353CC}">
              <c16:uniqueId val="{00000002-7AB3-43F2-9DD7-B891C4188A27}"/>
            </c:ext>
          </c:extLst>
        </c:ser>
        <c:dLbls>
          <c:showLegendKey val="0"/>
          <c:showVal val="0"/>
          <c:showCatName val="0"/>
          <c:showSerName val="0"/>
          <c:showPercent val="0"/>
          <c:showBubbleSize val="0"/>
        </c:dLbls>
        <c:marker val="1"/>
        <c:smooth val="0"/>
        <c:axId val="634905160"/>
        <c:axId val="634905552"/>
      </c:lineChart>
      <c:catAx>
        <c:axId val="634905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34905552"/>
        <c:crosses val="autoZero"/>
        <c:auto val="1"/>
        <c:lblAlgn val="ctr"/>
        <c:lblOffset val="100"/>
        <c:noMultiLvlLbl val="0"/>
      </c:catAx>
      <c:valAx>
        <c:axId val="634905552"/>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34905160"/>
        <c:crosses val="autoZero"/>
        <c:crossBetween val="between"/>
      </c:valAx>
      <c:spPr>
        <a:noFill/>
        <a:ln>
          <a:noFill/>
        </a:ln>
        <a:effectLst/>
      </c:spPr>
    </c:plotArea>
    <c:legend>
      <c:legendPos val="b"/>
      <c:layout>
        <c:manualLayout>
          <c:xMode val="edge"/>
          <c:yMode val="edge"/>
          <c:x val="0.29156963582677164"/>
          <c:y val="2.7823329105498749E-2"/>
          <c:w val="0.42623560531496058"/>
          <c:h val="4.846847764199099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2017</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c:v>
                </c:pt>
                <c:pt idx="4">
                  <c:v>Bergen</c:v>
                </c:pt>
                <c:pt idx="5">
                  <c:v>Monmouth</c:v>
                </c:pt>
                <c:pt idx="6">
                  <c:v>Middlesex</c:v>
                </c:pt>
                <c:pt idx="7">
                  <c:v>Warren</c:v>
                </c:pt>
                <c:pt idx="8">
                  <c:v>Ocean</c:v>
                </c:pt>
                <c:pt idx="9">
                  <c:v>Gloucester</c:v>
                </c:pt>
                <c:pt idx="10">
                  <c:v>Union</c:v>
                </c:pt>
                <c:pt idx="11">
                  <c:v>Burlington</c:v>
                </c:pt>
                <c:pt idx="12">
                  <c:v>Passaic</c:v>
                </c:pt>
                <c:pt idx="13">
                  <c:v>Mercer</c:v>
                </c:pt>
                <c:pt idx="14">
                  <c:v>Hudson</c:v>
                </c:pt>
                <c:pt idx="15">
                  <c:v>Camden</c:v>
                </c:pt>
                <c:pt idx="16">
                  <c:v>Cape May</c:v>
                </c:pt>
                <c:pt idx="17">
                  <c:v>Salem</c:v>
                </c:pt>
                <c:pt idx="18">
                  <c:v>Atlantic</c:v>
                </c:pt>
                <c:pt idx="19">
                  <c:v>Cumberland</c:v>
                </c:pt>
                <c:pt idx="20">
                  <c:v>Essex</c:v>
                </c:pt>
              </c:strCache>
            </c:strRef>
          </c:cat>
          <c:val>
            <c:numRef>
              <c:f>Sheet1!$B$2:$B$22</c:f>
              <c:numCache>
                <c:formatCode>0.0%</c:formatCode>
                <c:ptCount val="21"/>
                <c:pt idx="0">
                  <c:v>5.6000000000000001E-2</c:v>
                </c:pt>
                <c:pt idx="1">
                  <c:v>5.6000000000000001E-2</c:v>
                </c:pt>
                <c:pt idx="2">
                  <c:v>6.2E-2</c:v>
                </c:pt>
                <c:pt idx="3">
                  <c:v>6.7000000000000004E-2</c:v>
                </c:pt>
                <c:pt idx="4">
                  <c:v>7.1999999999999995E-2</c:v>
                </c:pt>
                <c:pt idx="5">
                  <c:v>0.08</c:v>
                </c:pt>
                <c:pt idx="6">
                  <c:v>8.2000000000000003E-2</c:v>
                </c:pt>
                <c:pt idx="7">
                  <c:v>8.6999999999999994E-2</c:v>
                </c:pt>
                <c:pt idx="8">
                  <c:v>0.09</c:v>
                </c:pt>
                <c:pt idx="9">
                  <c:v>9.1999999999999998E-2</c:v>
                </c:pt>
                <c:pt idx="10">
                  <c:v>9.2999999999999999E-2</c:v>
                </c:pt>
                <c:pt idx="11">
                  <c:v>9.2999999999999999E-2</c:v>
                </c:pt>
                <c:pt idx="12" formatCode="General">
                  <c:v>9.8000000000000004E-2</c:v>
                </c:pt>
                <c:pt idx="13">
                  <c:v>0.106</c:v>
                </c:pt>
                <c:pt idx="14">
                  <c:v>0.107</c:v>
                </c:pt>
                <c:pt idx="15">
                  <c:v>0.11799999999999999</c:v>
                </c:pt>
                <c:pt idx="16">
                  <c:v>0.11899999999999999</c:v>
                </c:pt>
                <c:pt idx="17">
                  <c:v>0.127</c:v>
                </c:pt>
                <c:pt idx="19">
                  <c:v>0.129</c:v>
                </c:pt>
                <c:pt idx="20">
                  <c:v>0.16300000000000001</c:v>
                </c:pt>
              </c:numCache>
            </c:numRef>
          </c:val>
          <c:extLst>
            <c:ext xmlns:c16="http://schemas.microsoft.com/office/drawing/2014/chart" uri="{C3380CC4-5D6E-409C-BE32-E72D297353CC}">
              <c16:uniqueId val="{00000000-6B04-41B3-8E09-5A37B3148D73}"/>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c:v>
                </c:pt>
                <c:pt idx="4">
                  <c:v>Bergen</c:v>
                </c:pt>
                <c:pt idx="5">
                  <c:v>Monmouth</c:v>
                </c:pt>
                <c:pt idx="6">
                  <c:v>Middlesex</c:v>
                </c:pt>
                <c:pt idx="7">
                  <c:v>Warren</c:v>
                </c:pt>
                <c:pt idx="8">
                  <c:v>Ocean</c:v>
                </c:pt>
                <c:pt idx="9">
                  <c:v>Gloucester</c:v>
                </c:pt>
                <c:pt idx="10">
                  <c:v>Union</c:v>
                </c:pt>
                <c:pt idx="11">
                  <c:v>Burlington</c:v>
                </c:pt>
                <c:pt idx="12">
                  <c:v>Passaic</c:v>
                </c:pt>
                <c:pt idx="13">
                  <c:v>Mercer</c:v>
                </c:pt>
                <c:pt idx="14">
                  <c:v>Hudson</c:v>
                </c:pt>
                <c:pt idx="15">
                  <c:v>Camden</c:v>
                </c:pt>
                <c:pt idx="16">
                  <c:v>Cape May</c:v>
                </c:pt>
                <c:pt idx="17">
                  <c:v>Salem</c:v>
                </c:pt>
                <c:pt idx="18">
                  <c:v>Atlantic</c:v>
                </c:pt>
                <c:pt idx="19">
                  <c:v>Cumberland</c:v>
                </c:pt>
                <c:pt idx="20">
                  <c:v>Essex</c:v>
                </c:pt>
              </c:strCache>
            </c:strRef>
          </c:cat>
          <c:val>
            <c:numRef>
              <c:f>Sheet1!$C$2:$C$22</c:f>
              <c:numCache>
                <c:formatCode>General</c:formatCode>
                <c:ptCount val="21"/>
                <c:pt idx="18" formatCode="0.0%">
                  <c:v>0.127</c:v>
                </c:pt>
              </c:numCache>
            </c:numRef>
          </c:val>
          <c:extLst>
            <c:ext xmlns:c16="http://schemas.microsoft.com/office/drawing/2014/chart" uri="{C3380CC4-5D6E-409C-BE32-E72D297353CC}">
              <c16:uniqueId val="{00000001-6B04-41B3-8E09-5A37B3148D73}"/>
            </c:ext>
          </c:extLst>
        </c:ser>
        <c:ser>
          <c:idx val="2"/>
          <c:order val="2"/>
          <c:tx>
            <c:strRef>
              <c:f>Sheet1!$D$1</c:f>
              <c:strCache>
                <c:ptCount val="1"/>
                <c:pt idx="0">
                  <c:v>US avg 12.5%</c:v>
                </c:pt>
              </c:strCache>
            </c:strRef>
          </c:tx>
          <c:spPr>
            <a:solidFill>
              <a:schemeClr val="bg1"/>
            </a:solidFill>
            <a:ln>
              <a:solidFill>
                <a:schemeClr val="bg1"/>
              </a:solidFill>
            </a:ln>
            <a:effectLst/>
          </c:spPr>
          <c:invertIfNegative val="0"/>
          <c:trendline>
            <c:name>US avg 12.5%</c:nam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Somerset</c:v>
                </c:pt>
                <c:pt idx="3">
                  <c:v>Sussex</c:v>
                </c:pt>
                <c:pt idx="4">
                  <c:v>Bergen</c:v>
                </c:pt>
                <c:pt idx="5">
                  <c:v>Monmouth</c:v>
                </c:pt>
                <c:pt idx="6">
                  <c:v>Middlesex</c:v>
                </c:pt>
                <c:pt idx="7">
                  <c:v>Warren</c:v>
                </c:pt>
                <c:pt idx="8">
                  <c:v>Ocean</c:v>
                </c:pt>
                <c:pt idx="9">
                  <c:v>Gloucester</c:v>
                </c:pt>
                <c:pt idx="10">
                  <c:v>Union</c:v>
                </c:pt>
                <c:pt idx="11">
                  <c:v>Burlington</c:v>
                </c:pt>
                <c:pt idx="12">
                  <c:v>Passaic</c:v>
                </c:pt>
                <c:pt idx="13">
                  <c:v>Mercer</c:v>
                </c:pt>
                <c:pt idx="14">
                  <c:v>Hudson</c:v>
                </c:pt>
                <c:pt idx="15">
                  <c:v>Camden</c:v>
                </c:pt>
                <c:pt idx="16">
                  <c:v>Cape May</c:v>
                </c:pt>
                <c:pt idx="17">
                  <c:v>Salem</c:v>
                </c:pt>
                <c:pt idx="18">
                  <c:v>Atlantic</c:v>
                </c:pt>
                <c:pt idx="19">
                  <c:v>Cumberland</c:v>
                </c:pt>
                <c:pt idx="20">
                  <c:v>Essex</c:v>
                </c:pt>
              </c:strCache>
            </c:strRef>
          </c:cat>
          <c:val>
            <c:numRef>
              <c:f>Sheet1!$D$2:$D$22</c:f>
              <c:numCache>
                <c:formatCode>0.00%</c:formatCode>
                <c:ptCount val="21"/>
                <c:pt idx="0">
                  <c:v>0.125</c:v>
                </c:pt>
                <c:pt idx="1">
                  <c:v>0.125</c:v>
                </c:pt>
                <c:pt idx="2">
                  <c:v>0.125</c:v>
                </c:pt>
                <c:pt idx="3">
                  <c:v>0.125</c:v>
                </c:pt>
                <c:pt idx="4">
                  <c:v>0.125</c:v>
                </c:pt>
                <c:pt idx="5">
                  <c:v>0.125</c:v>
                </c:pt>
                <c:pt idx="6">
                  <c:v>0.125</c:v>
                </c:pt>
                <c:pt idx="7">
                  <c:v>0.125</c:v>
                </c:pt>
                <c:pt idx="8">
                  <c:v>0.125</c:v>
                </c:pt>
                <c:pt idx="9">
                  <c:v>0.125</c:v>
                </c:pt>
                <c:pt idx="10">
                  <c:v>0.125</c:v>
                </c:pt>
                <c:pt idx="11">
                  <c:v>0.125</c:v>
                </c:pt>
                <c:pt idx="12">
                  <c:v>0.125</c:v>
                </c:pt>
                <c:pt idx="13">
                  <c:v>0.125</c:v>
                </c:pt>
                <c:pt idx="14">
                  <c:v>0.125</c:v>
                </c:pt>
                <c:pt idx="15">
                  <c:v>0.125</c:v>
                </c:pt>
                <c:pt idx="16">
                  <c:v>0.125</c:v>
                </c:pt>
                <c:pt idx="17">
                  <c:v>0.125</c:v>
                </c:pt>
                <c:pt idx="18">
                  <c:v>0.125</c:v>
                </c:pt>
                <c:pt idx="19">
                  <c:v>0.125</c:v>
                </c:pt>
                <c:pt idx="20">
                  <c:v>0.125</c:v>
                </c:pt>
              </c:numCache>
            </c:numRef>
          </c:val>
          <c:extLst>
            <c:ext xmlns:c16="http://schemas.microsoft.com/office/drawing/2014/chart" uri="{C3380CC4-5D6E-409C-BE32-E72D297353CC}">
              <c16:uniqueId val="{00000002-6B04-41B3-8E09-5A37B3148D73}"/>
            </c:ext>
          </c:extLst>
        </c:ser>
        <c:ser>
          <c:idx val="3"/>
          <c:order val="3"/>
          <c:tx>
            <c:strRef>
              <c:f>Sheet1!$E$1</c:f>
              <c:strCache>
                <c:ptCount val="1"/>
                <c:pt idx="0">
                  <c:v>NJ avg 9.6%</c:v>
                </c:pt>
              </c:strCache>
            </c:strRef>
          </c:tx>
          <c:spPr>
            <a:solidFill>
              <a:schemeClr val="bg1"/>
            </a:solidFill>
            <a:ln>
              <a:noFill/>
            </a:ln>
            <a:effectLst/>
          </c:spPr>
          <c:invertIfNegative val="0"/>
          <c:trendline>
            <c:name>NJ avg 9.6%</c:name>
            <c:spPr>
              <a:ln w="19050" cap="rnd">
                <a:solidFill>
                  <a:schemeClr val="accent4"/>
                </a:solidFill>
                <a:prstDash val="sysDot"/>
              </a:ln>
              <a:effectLst/>
            </c:spPr>
            <c:trendlineType val="linear"/>
            <c:dispRSqr val="0"/>
            <c:dispEq val="0"/>
          </c:trendline>
          <c:cat>
            <c:strRef>
              <c:f>Sheet1!$A$2:$A$22</c:f>
              <c:strCache>
                <c:ptCount val="21"/>
                <c:pt idx="0">
                  <c:v>Hunterdon</c:v>
                </c:pt>
                <c:pt idx="1">
                  <c:v>Morris</c:v>
                </c:pt>
                <c:pt idx="2">
                  <c:v>Somerset</c:v>
                </c:pt>
                <c:pt idx="3">
                  <c:v>Sussex</c:v>
                </c:pt>
                <c:pt idx="4">
                  <c:v>Bergen</c:v>
                </c:pt>
                <c:pt idx="5">
                  <c:v>Monmouth</c:v>
                </c:pt>
                <c:pt idx="6">
                  <c:v>Middlesex</c:v>
                </c:pt>
                <c:pt idx="7">
                  <c:v>Warren</c:v>
                </c:pt>
                <c:pt idx="8">
                  <c:v>Ocean</c:v>
                </c:pt>
                <c:pt idx="9">
                  <c:v>Gloucester</c:v>
                </c:pt>
                <c:pt idx="10">
                  <c:v>Union</c:v>
                </c:pt>
                <c:pt idx="11">
                  <c:v>Burlington</c:v>
                </c:pt>
                <c:pt idx="12">
                  <c:v>Passaic</c:v>
                </c:pt>
                <c:pt idx="13">
                  <c:v>Mercer</c:v>
                </c:pt>
                <c:pt idx="14">
                  <c:v>Hudson</c:v>
                </c:pt>
                <c:pt idx="15">
                  <c:v>Camden</c:v>
                </c:pt>
                <c:pt idx="16">
                  <c:v>Cape May</c:v>
                </c:pt>
                <c:pt idx="17">
                  <c:v>Salem</c:v>
                </c:pt>
                <c:pt idx="18">
                  <c:v>Atlantic</c:v>
                </c:pt>
                <c:pt idx="19">
                  <c:v>Cumberland</c:v>
                </c:pt>
                <c:pt idx="20">
                  <c:v>Essex</c:v>
                </c:pt>
              </c:strCache>
            </c:strRef>
          </c:cat>
          <c:val>
            <c:numRef>
              <c:f>Sheet1!$E$2:$E$22</c:f>
              <c:numCache>
                <c:formatCode>0.00%</c:formatCode>
                <c:ptCount val="21"/>
                <c:pt idx="0">
                  <c:v>9.6000000000000002E-2</c:v>
                </c:pt>
                <c:pt idx="1">
                  <c:v>9.6000000000000002E-2</c:v>
                </c:pt>
                <c:pt idx="2">
                  <c:v>9.6000000000000002E-2</c:v>
                </c:pt>
                <c:pt idx="3">
                  <c:v>9.6000000000000002E-2</c:v>
                </c:pt>
                <c:pt idx="4">
                  <c:v>9.6000000000000002E-2</c:v>
                </c:pt>
                <c:pt idx="5">
                  <c:v>9.6000000000000002E-2</c:v>
                </c:pt>
                <c:pt idx="6">
                  <c:v>9.6000000000000002E-2</c:v>
                </c:pt>
                <c:pt idx="7">
                  <c:v>9.6000000000000002E-2</c:v>
                </c:pt>
                <c:pt idx="8">
                  <c:v>9.6000000000000002E-2</c:v>
                </c:pt>
                <c:pt idx="9">
                  <c:v>9.6000000000000002E-2</c:v>
                </c:pt>
                <c:pt idx="10">
                  <c:v>9.6000000000000002E-2</c:v>
                </c:pt>
                <c:pt idx="11">
                  <c:v>9.6000000000000002E-2</c:v>
                </c:pt>
                <c:pt idx="12">
                  <c:v>9.6000000000000002E-2</c:v>
                </c:pt>
                <c:pt idx="13">
                  <c:v>9.6000000000000002E-2</c:v>
                </c:pt>
                <c:pt idx="14">
                  <c:v>9.6000000000000002E-2</c:v>
                </c:pt>
                <c:pt idx="15">
                  <c:v>9.6000000000000002E-2</c:v>
                </c:pt>
                <c:pt idx="16">
                  <c:v>9.6000000000000002E-2</c:v>
                </c:pt>
                <c:pt idx="17">
                  <c:v>9.6000000000000002E-2</c:v>
                </c:pt>
                <c:pt idx="18">
                  <c:v>9.6000000000000002E-2</c:v>
                </c:pt>
                <c:pt idx="19">
                  <c:v>9.6000000000000002E-2</c:v>
                </c:pt>
                <c:pt idx="20">
                  <c:v>9.6000000000000002E-2</c:v>
                </c:pt>
              </c:numCache>
            </c:numRef>
          </c:val>
          <c:extLst>
            <c:ext xmlns:c16="http://schemas.microsoft.com/office/drawing/2014/chart" uri="{C3380CC4-5D6E-409C-BE32-E72D297353CC}">
              <c16:uniqueId val="{00000004-6B04-41B3-8E09-5A37B3148D73}"/>
            </c:ext>
          </c:extLst>
        </c:ser>
        <c:dLbls>
          <c:showLegendKey val="0"/>
          <c:showVal val="0"/>
          <c:showCatName val="0"/>
          <c:showSerName val="0"/>
          <c:showPercent val="0"/>
          <c:showBubbleSize val="0"/>
        </c:dLbls>
        <c:gapWidth val="182"/>
        <c:axId val="634906336"/>
        <c:axId val="634906728"/>
      </c:barChart>
      <c:catAx>
        <c:axId val="6349063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4906728"/>
        <c:crosses val="autoZero"/>
        <c:auto val="1"/>
        <c:lblAlgn val="ctr"/>
        <c:lblOffset val="100"/>
        <c:noMultiLvlLbl val="0"/>
      </c:catAx>
      <c:valAx>
        <c:axId val="634906728"/>
        <c:scaling>
          <c:orientation val="minMax"/>
        </c:scaling>
        <c:delete val="1"/>
        <c:axPos val="b"/>
        <c:numFmt formatCode="0.0%" sourceLinked="1"/>
        <c:majorTickMark val="none"/>
        <c:minorTickMark val="none"/>
        <c:tickLblPos val="nextTo"/>
        <c:crossAx val="634906336"/>
        <c:crosses val="autoZero"/>
        <c:crossBetween val="between"/>
      </c:valAx>
      <c:spPr>
        <a:noFill/>
        <a:ln>
          <a:noFill/>
        </a:ln>
        <a:effectLst/>
      </c:spPr>
    </c:plotArea>
    <c:legend>
      <c:legendPos val="b"/>
      <c:legendEntry>
        <c:idx val="2"/>
        <c:delete val="1"/>
      </c:legendEntry>
      <c:legendEntry>
        <c:idx val="3"/>
        <c:delete val="1"/>
      </c:legendEntry>
      <c:legendEntry>
        <c:idx val="4"/>
        <c:delete val="1"/>
      </c:legendEntry>
      <c:legendEntry>
        <c:idx val="5"/>
        <c:delete val="1"/>
      </c:legendEntry>
      <c:layout>
        <c:manualLayout>
          <c:xMode val="edge"/>
          <c:yMode val="edge"/>
          <c:x val="0.49325258366141739"/>
          <c:y val="0.90985015318343054"/>
          <c:w val="0.27911970964566929"/>
          <c:h val="4.79623494117649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49164808156211E-2"/>
          <c:y val="6.931305557506362E-2"/>
          <c:w val="0.91052944790860679"/>
          <c:h val="0.71046591961533778"/>
        </c:manualLayout>
      </c:layout>
      <c:lineChart>
        <c:grouping val="standard"/>
        <c:varyColors val="0"/>
        <c:ser>
          <c:idx val="2"/>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2013</c:v>
                </c:pt>
                <c:pt idx="1">
                  <c:v>2014</c:v>
                </c:pt>
                <c:pt idx="2">
                  <c:v>2015</c:v>
                </c:pt>
                <c:pt idx="3">
                  <c:v>2016</c:v>
                </c:pt>
                <c:pt idx="4">
                  <c:v>2017</c:v>
                </c:pt>
              </c:strCache>
            </c:strRef>
          </c:cat>
          <c:val>
            <c:numRef>
              <c:f>Sheet1!$A$2:$E$2</c:f>
              <c:numCache>
                <c:formatCode>#,##0</c:formatCode>
                <c:ptCount val="5"/>
                <c:pt idx="0">
                  <c:v>6463</c:v>
                </c:pt>
                <c:pt idx="1">
                  <c:v>5848</c:v>
                </c:pt>
                <c:pt idx="2">
                  <c:v>5905</c:v>
                </c:pt>
                <c:pt idx="3">
                  <c:v>5958</c:v>
                </c:pt>
                <c:pt idx="4" formatCode="General">
                  <c:v>5863</c:v>
                </c:pt>
              </c:numCache>
            </c:numRef>
          </c:val>
          <c:smooth val="0"/>
          <c:extLst>
            <c:ext xmlns:c16="http://schemas.microsoft.com/office/drawing/2014/chart" uri="{C3380CC4-5D6E-409C-BE32-E72D297353CC}">
              <c16:uniqueId val="{00000001-EB54-47DF-8BCB-FF60E67D1CE0}"/>
            </c:ext>
          </c:extLst>
        </c:ser>
        <c:dLbls>
          <c:showLegendKey val="0"/>
          <c:showVal val="0"/>
          <c:showCatName val="0"/>
          <c:showSerName val="0"/>
          <c:showPercent val="0"/>
          <c:showBubbleSize val="0"/>
        </c:dLbls>
        <c:marker val="1"/>
        <c:smooth val="0"/>
        <c:axId val="634907512"/>
        <c:axId val="634907904"/>
      </c:lineChart>
      <c:catAx>
        <c:axId val="634907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4907904"/>
        <c:crosses val="autoZero"/>
        <c:auto val="1"/>
        <c:lblAlgn val="ctr"/>
        <c:lblOffset val="100"/>
        <c:noMultiLvlLbl val="0"/>
      </c:catAx>
      <c:valAx>
        <c:axId val="634907904"/>
        <c:scaling>
          <c:orientation val="minMax"/>
          <c:max val="25000"/>
          <c:min val="0"/>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4907512"/>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2013-2014</c:v>
                </c:pt>
                <c:pt idx="1">
                  <c:v>2014-15</c:v>
                </c:pt>
                <c:pt idx="2">
                  <c:v>2015-16</c:v>
                </c:pt>
                <c:pt idx="3">
                  <c:v>2016-17</c:v>
                </c:pt>
                <c:pt idx="4">
                  <c:v>2017-18</c:v>
                </c:pt>
              </c:strCache>
            </c:strRef>
          </c:cat>
          <c:val>
            <c:numRef>
              <c:f>Sheet1!$A$2:$E$2</c:f>
              <c:numCache>
                <c:formatCode>#,##0</c:formatCode>
                <c:ptCount val="5"/>
                <c:pt idx="0">
                  <c:v>20049</c:v>
                </c:pt>
                <c:pt idx="1">
                  <c:v>19901</c:v>
                </c:pt>
                <c:pt idx="2">
                  <c:v>20071</c:v>
                </c:pt>
                <c:pt idx="3">
                  <c:v>19032</c:v>
                </c:pt>
                <c:pt idx="4">
                  <c:v>19119</c:v>
                </c:pt>
              </c:numCache>
            </c:numRef>
          </c:val>
          <c:smooth val="0"/>
          <c:extLst>
            <c:ext xmlns:c16="http://schemas.microsoft.com/office/drawing/2014/chart" uri="{C3380CC4-5D6E-409C-BE32-E72D297353CC}">
              <c16:uniqueId val="{00000000-C5C2-49CC-AC23-912B9F1E77EB}"/>
            </c:ext>
          </c:extLst>
        </c:ser>
        <c:dLbls>
          <c:showLegendKey val="0"/>
          <c:showVal val="0"/>
          <c:showCatName val="0"/>
          <c:showSerName val="0"/>
          <c:showPercent val="0"/>
          <c:showBubbleSize val="0"/>
        </c:dLbls>
        <c:marker val="1"/>
        <c:smooth val="0"/>
        <c:axId val="634908688"/>
        <c:axId val="634909080"/>
      </c:lineChart>
      <c:catAx>
        <c:axId val="634908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4909080"/>
        <c:crosses val="autoZero"/>
        <c:auto val="1"/>
        <c:lblAlgn val="ctr"/>
        <c:lblOffset val="100"/>
        <c:noMultiLvlLbl val="0"/>
      </c:catAx>
      <c:valAx>
        <c:axId val="634909080"/>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490868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01514264161132E-2"/>
          <c:y val="4.5591674429207037E-2"/>
          <c:w val="0.90544052578362488"/>
          <c:h val="0.74798431919941244"/>
        </c:manualLayout>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2013</c:v>
                </c:pt>
                <c:pt idx="1">
                  <c:v>2014</c:v>
                </c:pt>
                <c:pt idx="2">
                  <c:v>2015</c:v>
                </c:pt>
                <c:pt idx="3">
                  <c:v>2016</c:v>
                </c:pt>
                <c:pt idx="4">
                  <c:v>2017</c:v>
                </c:pt>
              </c:strCache>
            </c:strRef>
          </c:cat>
          <c:val>
            <c:numRef>
              <c:f>Sheet1!$A$2:$E$2</c:f>
              <c:numCache>
                <c:formatCode>#,##0</c:formatCode>
                <c:ptCount val="5"/>
                <c:pt idx="0">
                  <c:v>19215</c:v>
                </c:pt>
                <c:pt idx="1">
                  <c:v>19858</c:v>
                </c:pt>
                <c:pt idx="2">
                  <c:v>20193</c:v>
                </c:pt>
                <c:pt idx="3">
                  <c:v>19273</c:v>
                </c:pt>
                <c:pt idx="4">
                  <c:v>17975</c:v>
                </c:pt>
              </c:numCache>
            </c:numRef>
          </c:val>
          <c:smooth val="0"/>
          <c:extLst>
            <c:ext xmlns:c16="http://schemas.microsoft.com/office/drawing/2014/chart" uri="{C3380CC4-5D6E-409C-BE32-E72D297353CC}">
              <c16:uniqueId val="{00000012-626F-46FC-AC93-00998AC4957B}"/>
            </c:ext>
          </c:extLst>
        </c:ser>
        <c:dLbls>
          <c:showLegendKey val="0"/>
          <c:showVal val="0"/>
          <c:showCatName val="0"/>
          <c:showSerName val="0"/>
          <c:showPercent val="0"/>
          <c:showBubbleSize val="0"/>
        </c:dLbls>
        <c:marker val="1"/>
        <c:smooth val="0"/>
        <c:axId val="634909864"/>
        <c:axId val="634910256"/>
      </c:lineChart>
      <c:catAx>
        <c:axId val="634909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4910256"/>
        <c:crosses val="autoZero"/>
        <c:auto val="1"/>
        <c:lblAlgn val="ctr"/>
        <c:lblOffset val="100"/>
        <c:noMultiLvlLbl val="0"/>
      </c:catAx>
      <c:valAx>
        <c:axId val="634910256"/>
        <c:scaling>
          <c:orientation val="minMax"/>
          <c:max val="150000"/>
          <c:min val="0"/>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490986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26170126332268E-2"/>
          <c:y val="5.0654580722408173E-2"/>
          <c:w val="0.91351008858267713"/>
          <c:h val="0.83590305760594685"/>
        </c:manualLayout>
      </c:layout>
      <c:barChart>
        <c:barDir val="col"/>
        <c:grouping val="clustered"/>
        <c:varyColors val="0"/>
        <c:ser>
          <c:idx val="0"/>
          <c:order val="0"/>
          <c:tx>
            <c:strRef>
              <c:f>Sheet1!$B$1</c:f>
              <c:strCache>
                <c:ptCount val="1"/>
                <c:pt idx="0">
                  <c:v>White</c:v>
                </c:pt>
              </c:strCache>
            </c:strRef>
          </c:tx>
          <c:spPr>
            <a:solidFill>
              <a:schemeClr val="bg1"/>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Corbin City</c:v>
                </c:pt>
                <c:pt idx="1">
                  <c:v>Ventnor</c:v>
                </c:pt>
                <c:pt idx="2">
                  <c:v>Atlantic City</c:v>
                </c:pt>
              </c:strCache>
            </c:strRef>
          </c:cat>
          <c:val>
            <c:numRef>
              <c:f>Sheet1!$B$2:$B$4</c:f>
              <c:numCache>
                <c:formatCode>0%</c:formatCode>
                <c:ptCount val="3"/>
                <c:pt idx="0">
                  <c:v>0.98399999999999999</c:v>
                </c:pt>
                <c:pt idx="1">
                  <c:v>0.84699999999999998</c:v>
                </c:pt>
                <c:pt idx="2">
                  <c:v>0.34100000000000003</c:v>
                </c:pt>
              </c:numCache>
            </c:numRef>
          </c:val>
          <c:extLst>
            <c:ext xmlns:c16="http://schemas.microsoft.com/office/drawing/2014/chart" uri="{C3380CC4-5D6E-409C-BE32-E72D297353CC}">
              <c16:uniqueId val="{00000000-B271-4421-881E-79EF7090C540}"/>
            </c:ext>
          </c:extLst>
        </c:ser>
        <c:ser>
          <c:idx val="1"/>
          <c:order val="1"/>
          <c:tx>
            <c:strRef>
              <c:f>Sheet1!$C$1</c:f>
              <c:strCache>
                <c:ptCount val="1"/>
                <c:pt idx="0">
                  <c:v>Black/ African American</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Corbin City</c:v>
                </c:pt>
                <c:pt idx="1">
                  <c:v>Ventnor</c:v>
                </c:pt>
                <c:pt idx="2">
                  <c:v>Atlantic City</c:v>
                </c:pt>
              </c:strCache>
            </c:strRef>
          </c:cat>
          <c:val>
            <c:numRef>
              <c:f>Sheet1!$C$2:$C$4</c:f>
              <c:numCache>
                <c:formatCode>0%</c:formatCode>
                <c:ptCount val="3"/>
                <c:pt idx="0">
                  <c:v>0.01</c:v>
                </c:pt>
                <c:pt idx="1">
                  <c:v>4.5999999999999999E-2</c:v>
                </c:pt>
                <c:pt idx="2">
                  <c:v>0.39200000000000002</c:v>
                </c:pt>
              </c:numCache>
            </c:numRef>
          </c:val>
          <c:extLst>
            <c:ext xmlns:c16="http://schemas.microsoft.com/office/drawing/2014/chart" uri="{C3380CC4-5D6E-409C-BE32-E72D297353CC}">
              <c16:uniqueId val="{00000001-B271-4421-881E-79EF7090C540}"/>
            </c:ext>
          </c:extLst>
        </c:ser>
        <c:ser>
          <c:idx val="2"/>
          <c:order val="2"/>
          <c:tx>
            <c:strRef>
              <c:f>Sheet1!$D$1</c:f>
              <c:strCache>
                <c:ptCount val="1"/>
                <c:pt idx="0">
                  <c:v>Asian</c:v>
                </c:pt>
              </c:strCache>
            </c:strRef>
          </c:tx>
          <c:spPr>
            <a:pattFill prst="ltDnDiag">
              <a:fgClr>
                <a:schemeClr val="tx1"/>
              </a:fgClr>
              <a:bgClr>
                <a:schemeClr val="bg1"/>
              </a:bgClr>
            </a:patt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Corbin City</c:v>
                </c:pt>
                <c:pt idx="1">
                  <c:v>Ventnor</c:v>
                </c:pt>
                <c:pt idx="2">
                  <c:v>Atlantic City</c:v>
                </c:pt>
              </c:strCache>
            </c:strRef>
          </c:cat>
          <c:val>
            <c:numRef>
              <c:f>Sheet1!$D$2:$D$4</c:f>
              <c:numCache>
                <c:formatCode>0%</c:formatCode>
                <c:ptCount val="3"/>
                <c:pt idx="0">
                  <c:v>2.1999999999999999E-2</c:v>
                </c:pt>
                <c:pt idx="1">
                  <c:v>0.104</c:v>
                </c:pt>
                <c:pt idx="2">
                  <c:v>0.19400000000000001</c:v>
                </c:pt>
              </c:numCache>
            </c:numRef>
          </c:val>
          <c:extLst>
            <c:ext xmlns:c16="http://schemas.microsoft.com/office/drawing/2014/chart" uri="{C3380CC4-5D6E-409C-BE32-E72D297353CC}">
              <c16:uniqueId val="{00000002-B271-4421-881E-79EF7090C540}"/>
            </c:ext>
          </c:extLst>
        </c:ser>
        <c:ser>
          <c:idx val="3"/>
          <c:order val="3"/>
          <c:tx>
            <c:strRef>
              <c:f>Sheet1!$E$1</c:f>
              <c:strCache>
                <c:ptCount val="1"/>
                <c:pt idx="0">
                  <c:v>Hispanic/ Latino</c:v>
                </c:pt>
              </c:strCache>
            </c:strRef>
          </c:tx>
          <c:spPr>
            <a:solidFill>
              <a:srgbClr val="C00000"/>
            </a:solidFill>
            <a:ln>
              <a:solidFill>
                <a:schemeClr val="tx1"/>
              </a:solidFill>
            </a:ln>
            <a:effectLst/>
          </c:spPr>
          <c:invertIfNegative val="0"/>
          <c:dLbls>
            <c:dLbl>
              <c:idx val="0"/>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BE0B-4088-AE19-C4FF4BC17644}"/>
                </c:ext>
              </c:extLst>
            </c:dLbl>
            <c:dLbl>
              <c:idx val="1"/>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BE0B-4088-AE19-C4FF4BC17644}"/>
                </c:ext>
              </c:extLst>
            </c:dLbl>
            <c:dLbl>
              <c:idx val="2"/>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BE0B-4088-AE19-C4FF4BC1764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Corbin City</c:v>
                </c:pt>
                <c:pt idx="1">
                  <c:v>Ventnor</c:v>
                </c:pt>
                <c:pt idx="2">
                  <c:v>Atlantic City</c:v>
                </c:pt>
              </c:strCache>
            </c:strRef>
          </c:cat>
          <c:val>
            <c:numRef>
              <c:f>Sheet1!$E$2:$E$4</c:f>
              <c:numCache>
                <c:formatCode>0%</c:formatCode>
                <c:ptCount val="3"/>
                <c:pt idx="0">
                  <c:v>1.2E-2</c:v>
                </c:pt>
                <c:pt idx="1">
                  <c:v>0.23</c:v>
                </c:pt>
                <c:pt idx="2">
                  <c:v>0.29299999999999998</c:v>
                </c:pt>
              </c:numCache>
            </c:numRef>
          </c:val>
          <c:extLst>
            <c:ext xmlns:c16="http://schemas.microsoft.com/office/drawing/2014/chart" uri="{C3380CC4-5D6E-409C-BE32-E72D297353CC}">
              <c16:uniqueId val="{00000000-BE0B-4088-AE19-C4FF4BC17644}"/>
            </c:ext>
          </c:extLst>
        </c:ser>
        <c:dLbls>
          <c:showLegendKey val="0"/>
          <c:showVal val="0"/>
          <c:showCatName val="0"/>
          <c:showSerName val="0"/>
          <c:showPercent val="0"/>
          <c:showBubbleSize val="0"/>
        </c:dLbls>
        <c:gapWidth val="109"/>
        <c:overlap val="-14"/>
        <c:axId val="573066032"/>
        <c:axId val="573066424"/>
      </c:barChart>
      <c:catAx>
        <c:axId val="573066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73066424"/>
        <c:crosses val="autoZero"/>
        <c:auto val="1"/>
        <c:lblAlgn val="ctr"/>
        <c:lblOffset val="100"/>
        <c:noMultiLvlLbl val="0"/>
      </c:catAx>
      <c:valAx>
        <c:axId val="573066424"/>
        <c:scaling>
          <c:orientation val="minMax"/>
        </c:scaling>
        <c:delete val="1"/>
        <c:axPos val="l"/>
        <c:numFmt formatCode="0%" sourceLinked="1"/>
        <c:majorTickMark val="none"/>
        <c:minorTickMark val="none"/>
        <c:tickLblPos val="nextTo"/>
        <c:crossAx val="573066032"/>
        <c:crosses val="autoZero"/>
        <c:crossBetween val="between"/>
      </c:valAx>
      <c:spPr>
        <a:noFill/>
        <a:ln>
          <a:noFill/>
        </a:ln>
        <a:effectLst/>
      </c:spPr>
    </c:plotArea>
    <c:legend>
      <c:legendPos val="b"/>
      <c:layout>
        <c:manualLayout>
          <c:xMode val="edge"/>
          <c:yMode val="edge"/>
          <c:x val="0.44083341535433068"/>
          <c:y val="0"/>
          <c:w val="0.41930146457881806"/>
          <c:h val="4.037956678255567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Lowest Median Cost in NJ</c:v>
                </c:pt>
              </c:strCache>
            </c:strRef>
          </c:tx>
          <c:spPr>
            <a:pattFill prst="ltDnDiag">
              <a:fgClr>
                <a:schemeClr val="tx1"/>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Sheet1!$B$2:$D$2</c:f>
              <c:numCache>
                <c:formatCode>"$"#,##0_);[Red]\("$"#,##0\)</c:formatCode>
                <c:ptCount val="3"/>
                <c:pt idx="0">
                  <c:v>700</c:v>
                </c:pt>
                <c:pt idx="1">
                  <c:v>700</c:v>
                </c:pt>
                <c:pt idx="2">
                  <c:v>700</c:v>
                </c:pt>
              </c:numCache>
            </c:numRef>
          </c:val>
          <c:extLst>
            <c:ext xmlns:c16="http://schemas.microsoft.com/office/drawing/2014/chart" uri="{C3380CC4-5D6E-409C-BE32-E72D297353CC}">
              <c16:uniqueId val="{00000000-0819-4204-AF60-A99B135F4AA2}"/>
            </c:ext>
          </c:extLst>
        </c:ser>
        <c:ser>
          <c:idx val="1"/>
          <c:order val="1"/>
          <c:tx>
            <c:strRef>
              <c:f>Sheet1!$A$3</c:f>
              <c:strCache>
                <c:ptCount val="1"/>
                <c:pt idx="0">
                  <c:v>Atlantic</c:v>
                </c:pt>
              </c:strCache>
            </c:strRef>
          </c:tx>
          <c:spPr>
            <a:solidFill>
              <a:srgbClr val="C000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Sheet1!$B$3:$D$3</c:f>
              <c:numCache>
                <c:formatCode>"$"#,##0_);[Red]\("$"#,##0\)</c:formatCode>
                <c:ptCount val="3"/>
                <c:pt idx="0">
                  <c:v>863.48</c:v>
                </c:pt>
                <c:pt idx="1">
                  <c:v>740</c:v>
                </c:pt>
                <c:pt idx="2">
                  <c:v>720</c:v>
                </c:pt>
              </c:numCache>
            </c:numRef>
          </c:val>
          <c:extLst>
            <c:ext xmlns:c16="http://schemas.microsoft.com/office/drawing/2014/chart" uri="{C3380CC4-5D6E-409C-BE32-E72D297353CC}">
              <c16:uniqueId val="{00000001-0819-4204-AF60-A99B135F4AA2}"/>
            </c:ext>
          </c:extLst>
        </c:ser>
        <c:ser>
          <c:idx val="2"/>
          <c:order val="2"/>
          <c:tx>
            <c:strRef>
              <c:f>Sheet1!$A$4</c:f>
              <c:strCache>
                <c:ptCount val="1"/>
                <c:pt idx="0">
                  <c:v>Highest Median Cost in NJ</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Sheet1!$B$4:$D$4</c:f>
              <c:numCache>
                <c:formatCode>"$"#,##0_);[Red]\("$"#,##0\)</c:formatCode>
                <c:ptCount val="3"/>
                <c:pt idx="0">
                  <c:v>1420</c:v>
                </c:pt>
                <c:pt idx="1">
                  <c:v>1443</c:v>
                </c:pt>
                <c:pt idx="2">
                  <c:v>1025</c:v>
                </c:pt>
              </c:numCache>
            </c:numRef>
          </c:val>
          <c:extLst>
            <c:ext xmlns:c16="http://schemas.microsoft.com/office/drawing/2014/chart" uri="{C3380CC4-5D6E-409C-BE32-E72D297353CC}">
              <c16:uniqueId val="{00000002-0819-4204-AF60-A99B135F4AA2}"/>
            </c:ext>
          </c:extLst>
        </c:ser>
        <c:dLbls>
          <c:showLegendKey val="0"/>
          <c:showVal val="0"/>
          <c:showCatName val="0"/>
          <c:showSerName val="0"/>
          <c:showPercent val="0"/>
          <c:showBubbleSize val="0"/>
        </c:dLbls>
        <c:gapWidth val="219"/>
        <c:axId val="634911040"/>
        <c:axId val="634911432"/>
      </c:barChart>
      <c:catAx>
        <c:axId val="634911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34911432"/>
        <c:crosses val="autoZero"/>
        <c:auto val="1"/>
        <c:lblAlgn val="ctr"/>
        <c:lblOffset val="100"/>
        <c:noMultiLvlLbl val="0"/>
      </c:catAx>
      <c:valAx>
        <c:axId val="634911432"/>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3491104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Infant County Copy</c:v>
                </c:pt>
              </c:strCache>
            </c:strRef>
          </c:tx>
          <c:spPr>
            <a:solidFill>
              <a:srgbClr val="FFFF00"/>
            </a:solidFill>
            <a:ln>
              <a:noFill/>
            </a:ln>
            <a:effectLst/>
          </c:spPr>
          <c:invertIfNegative val="0"/>
          <c:cat>
            <c:strRef>
              <c:f>Sheet1!$A$2:$A$23</c:f>
              <c:strCache>
                <c:ptCount val="22"/>
                <c:pt idx="0">
                  <c:v>Cumberland</c:v>
                </c:pt>
                <c:pt idx="1">
                  <c:v>Essex</c:v>
                </c:pt>
                <c:pt idx="2">
                  <c:v>Atlantic</c:v>
                </c:pt>
                <c:pt idx="3">
                  <c:v>Cape May</c:v>
                </c:pt>
                <c:pt idx="4">
                  <c:v>Hudson</c:v>
                </c:pt>
                <c:pt idx="5">
                  <c:v>Passaic </c:v>
                </c:pt>
                <c:pt idx="6">
                  <c:v>Salem</c:v>
                </c:pt>
                <c:pt idx="7">
                  <c:v>Camden</c:v>
                </c:pt>
                <c:pt idx="8">
                  <c:v>Ocean</c:v>
                </c:pt>
                <c:pt idx="9">
                  <c:v>Union</c:v>
                </c:pt>
                <c:pt idx="10">
                  <c:v>Warren</c:v>
                </c:pt>
                <c:pt idx="11">
                  <c:v>NJ Average</c:v>
                </c:pt>
                <c:pt idx="12">
                  <c:v>Mercer</c:v>
                </c:pt>
                <c:pt idx="13">
                  <c:v>Gloucester</c:v>
                </c:pt>
                <c:pt idx="14">
                  <c:v>Burlington</c:v>
                </c:pt>
                <c:pt idx="15">
                  <c:v>Middlesex</c:v>
                </c:pt>
                <c:pt idx="16">
                  <c:v>Sussex</c:v>
                </c:pt>
                <c:pt idx="17">
                  <c:v>Bergen</c:v>
                </c:pt>
                <c:pt idx="18">
                  <c:v>Monmouth</c:v>
                </c:pt>
                <c:pt idx="19">
                  <c:v>Somerset</c:v>
                </c:pt>
                <c:pt idx="20">
                  <c:v>Morris</c:v>
                </c:pt>
                <c:pt idx="21">
                  <c:v>Hunterdon </c:v>
                </c:pt>
              </c:strCache>
            </c:strRef>
          </c:cat>
          <c:val>
            <c:numRef>
              <c:f>Sheet1!$B$2:$B$23</c:f>
              <c:numCache>
                <c:formatCode>General</c:formatCode>
                <c:ptCount val="22"/>
                <c:pt idx="2">
                  <c:v>863.48</c:v>
                </c:pt>
              </c:numCache>
            </c:numRef>
          </c:val>
          <c:extLst>
            <c:ext xmlns:c16="http://schemas.microsoft.com/office/drawing/2014/chart" uri="{C3380CC4-5D6E-409C-BE32-E72D297353CC}">
              <c16:uniqueId val="{00000000-658D-4BE9-9377-7C2DC5919060}"/>
            </c:ext>
          </c:extLst>
        </c:ser>
        <c:ser>
          <c:idx val="1"/>
          <c:order val="1"/>
          <c:tx>
            <c:strRef>
              <c:f>Sheet1!$C$1</c:f>
              <c:strCache>
                <c:ptCount val="1"/>
                <c:pt idx="0">
                  <c:v>Infant</c:v>
                </c:pt>
              </c:strCache>
            </c:strRef>
          </c:tx>
          <c:spPr>
            <a:solidFill>
              <a:srgbClr val="C00000"/>
            </a:solidFill>
            <a:ln>
              <a:noFill/>
            </a:ln>
            <a:effectLst/>
          </c:spPr>
          <c:invertIfNegative val="0"/>
          <c:cat>
            <c:strRef>
              <c:f>Sheet1!$A$2:$A$23</c:f>
              <c:strCache>
                <c:ptCount val="22"/>
                <c:pt idx="0">
                  <c:v>Cumberland</c:v>
                </c:pt>
                <c:pt idx="1">
                  <c:v>Essex</c:v>
                </c:pt>
                <c:pt idx="2">
                  <c:v>Atlantic</c:v>
                </c:pt>
                <c:pt idx="3">
                  <c:v>Cape May</c:v>
                </c:pt>
                <c:pt idx="4">
                  <c:v>Hudson</c:v>
                </c:pt>
                <c:pt idx="5">
                  <c:v>Passaic </c:v>
                </c:pt>
                <c:pt idx="6">
                  <c:v>Salem</c:v>
                </c:pt>
                <c:pt idx="7">
                  <c:v>Camden</c:v>
                </c:pt>
                <c:pt idx="8">
                  <c:v>Ocean</c:v>
                </c:pt>
                <c:pt idx="9">
                  <c:v>Union</c:v>
                </c:pt>
                <c:pt idx="10">
                  <c:v>Warren</c:v>
                </c:pt>
                <c:pt idx="11">
                  <c:v>NJ Average</c:v>
                </c:pt>
                <c:pt idx="12">
                  <c:v>Mercer</c:v>
                </c:pt>
                <c:pt idx="13">
                  <c:v>Gloucester</c:v>
                </c:pt>
                <c:pt idx="14">
                  <c:v>Burlington</c:v>
                </c:pt>
                <c:pt idx="15">
                  <c:v>Middlesex</c:v>
                </c:pt>
                <c:pt idx="16">
                  <c:v>Sussex</c:v>
                </c:pt>
                <c:pt idx="17">
                  <c:v>Bergen</c:v>
                </c:pt>
                <c:pt idx="18">
                  <c:v>Monmouth</c:v>
                </c:pt>
                <c:pt idx="19">
                  <c:v>Somerset</c:v>
                </c:pt>
                <c:pt idx="20">
                  <c:v>Morris</c:v>
                </c:pt>
                <c:pt idx="21">
                  <c:v>Hunterdon </c:v>
                </c:pt>
              </c:strCache>
            </c:strRef>
          </c:cat>
          <c:val>
            <c:numRef>
              <c:f>Sheet1!$C$2:$C$23</c:f>
              <c:numCache>
                <c:formatCode>"$"#,##0_);[Red]\("$"#,##0\)</c:formatCode>
                <c:ptCount val="22"/>
                <c:pt idx="0">
                  <c:v>700</c:v>
                </c:pt>
                <c:pt idx="1">
                  <c:v>840</c:v>
                </c:pt>
                <c:pt idx="2">
                  <c:v>863.48</c:v>
                </c:pt>
                <c:pt idx="3">
                  <c:v>840</c:v>
                </c:pt>
                <c:pt idx="4">
                  <c:v>825</c:v>
                </c:pt>
                <c:pt idx="5">
                  <c:v>900</c:v>
                </c:pt>
                <c:pt idx="6">
                  <c:v>760</c:v>
                </c:pt>
                <c:pt idx="7">
                  <c:v>1040</c:v>
                </c:pt>
                <c:pt idx="8">
                  <c:v>900</c:v>
                </c:pt>
                <c:pt idx="9">
                  <c:v>1050</c:v>
                </c:pt>
                <c:pt idx="10">
                  <c:v>1125.8</c:v>
                </c:pt>
                <c:pt idx="11">
                  <c:v>1044</c:v>
                </c:pt>
                <c:pt idx="12">
                  <c:v>1384</c:v>
                </c:pt>
                <c:pt idx="13">
                  <c:v>1081</c:v>
                </c:pt>
                <c:pt idx="14">
                  <c:v>1216</c:v>
                </c:pt>
                <c:pt idx="15">
                  <c:v>1125</c:v>
                </c:pt>
                <c:pt idx="16">
                  <c:v>956.25</c:v>
                </c:pt>
                <c:pt idx="17">
                  <c:v>1270</c:v>
                </c:pt>
                <c:pt idx="18">
                  <c:v>1250</c:v>
                </c:pt>
                <c:pt idx="19">
                  <c:v>1000</c:v>
                </c:pt>
                <c:pt idx="20">
                  <c:v>1375</c:v>
                </c:pt>
                <c:pt idx="21">
                  <c:v>1420</c:v>
                </c:pt>
              </c:numCache>
            </c:numRef>
          </c:val>
          <c:extLst>
            <c:ext xmlns:c16="http://schemas.microsoft.com/office/drawing/2014/chart" uri="{C3380CC4-5D6E-409C-BE32-E72D297353CC}">
              <c16:uniqueId val="{00000001-658D-4BE9-9377-7C2DC5919060}"/>
            </c:ext>
          </c:extLst>
        </c:ser>
        <c:ser>
          <c:idx val="2"/>
          <c:order val="2"/>
          <c:tx>
            <c:strRef>
              <c:f>Sheet1!$D$1</c:f>
              <c:strCache>
                <c:ptCount val="1"/>
                <c:pt idx="0">
                  <c:v>Toddler</c:v>
                </c:pt>
              </c:strCache>
            </c:strRef>
          </c:tx>
          <c:spPr>
            <a:pattFill prst="ltDnDiag">
              <a:fgClr>
                <a:schemeClr val="tx1"/>
              </a:fgClr>
              <a:bgClr>
                <a:schemeClr val="bg1"/>
              </a:bgClr>
            </a:pattFill>
            <a:ln>
              <a:solidFill>
                <a:schemeClr val="tx1"/>
              </a:solidFill>
            </a:ln>
            <a:effectLst/>
          </c:spPr>
          <c:invertIfNegative val="0"/>
          <c:cat>
            <c:strRef>
              <c:f>Sheet1!$A$2:$A$23</c:f>
              <c:strCache>
                <c:ptCount val="22"/>
                <c:pt idx="0">
                  <c:v>Cumberland</c:v>
                </c:pt>
                <c:pt idx="1">
                  <c:v>Essex</c:v>
                </c:pt>
                <c:pt idx="2">
                  <c:v>Atlantic</c:v>
                </c:pt>
                <c:pt idx="3">
                  <c:v>Cape May</c:v>
                </c:pt>
                <c:pt idx="4">
                  <c:v>Hudson</c:v>
                </c:pt>
                <c:pt idx="5">
                  <c:v>Passaic </c:v>
                </c:pt>
                <c:pt idx="6">
                  <c:v>Salem</c:v>
                </c:pt>
                <c:pt idx="7">
                  <c:v>Camden</c:v>
                </c:pt>
                <c:pt idx="8">
                  <c:v>Ocean</c:v>
                </c:pt>
                <c:pt idx="9">
                  <c:v>Union</c:v>
                </c:pt>
                <c:pt idx="10">
                  <c:v>Warren</c:v>
                </c:pt>
                <c:pt idx="11">
                  <c:v>NJ Average</c:v>
                </c:pt>
                <c:pt idx="12">
                  <c:v>Mercer</c:v>
                </c:pt>
                <c:pt idx="13">
                  <c:v>Gloucester</c:v>
                </c:pt>
                <c:pt idx="14">
                  <c:v>Burlington</c:v>
                </c:pt>
                <c:pt idx="15">
                  <c:v>Middlesex</c:v>
                </c:pt>
                <c:pt idx="16">
                  <c:v>Sussex</c:v>
                </c:pt>
                <c:pt idx="17">
                  <c:v>Bergen</c:v>
                </c:pt>
                <c:pt idx="18">
                  <c:v>Monmouth</c:v>
                </c:pt>
                <c:pt idx="19">
                  <c:v>Somerset</c:v>
                </c:pt>
                <c:pt idx="20">
                  <c:v>Morris</c:v>
                </c:pt>
                <c:pt idx="21">
                  <c:v>Hunterdon </c:v>
                </c:pt>
              </c:strCache>
            </c:strRef>
          </c:cat>
          <c:val>
            <c:numRef>
              <c:f>Sheet1!$D$2:$D$23</c:f>
              <c:numCache>
                <c:formatCode>"$"#,##0_);[Red]\("$"#,##0\)</c:formatCode>
                <c:ptCount val="22"/>
                <c:pt idx="0">
                  <c:v>700</c:v>
                </c:pt>
                <c:pt idx="1">
                  <c:v>757.75</c:v>
                </c:pt>
                <c:pt idx="2">
                  <c:v>740</c:v>
                </c:pt>
                <c:pt idx="3">
                  <c:v>840</c:v>
                </c:pt>
                <c:pt idx="4">
                  <c:v>757.75</c:v>
                </c:pt>
                <c:pt idx="5">
                  <c:v>900</c:v>
                </c:pt>
                <c:pt idx="6">
                  <c:v>740</c:v>
                </c:pt>
                <c:pt idx="7">
                  <c:v>909</c:v>
                </c:pt>
                <c:pt idx="8">
                  <c:v>810</c:v>
                </c:pt>
                <c:pt idx="9">
                  <c:v>950</c:v>
                </c:pt>
                <c:pt idx="10">
                  <c:v>996</c:v>
                </c:pt>
                <c:pt idx="11">
                  <c:v>952</c:v>
                </c:pt>
                <c:pt idx="12">
                  <c:v>1184</c:v>
                </c:pt>
                <c:pt idx="13">
                  <c:v>975</c:v>
                </c:pt>
                <c:pt idx="14">
                  <c:v>1120</c:v>
                </c:pt>
                <c:pt idx="15">
                  <c:v>1020</c:v>
                </c:pt>
                <c:pt idx="16">
                  <c:v>910</c:v>
                </c:pt>
                <c:pt idx="17">
                  <c:v>1100</c:v>
                </c:pt>
                <c:pt idx="18">
                  <c:v>1020</c:v>
                </c:pt>
                <c:pt idx="19">
                  <c:v>970</c:v>
                </c:pt>
                <c:pt idx="20">
                  <c:v>1154</c:v>
                </c:pt>
                <c:pt idx="21">
                  <c:v>1443</c:v>
                </c:pt>
              </c:numCache>
            </c:numRef>
          </c:val>
          <c:extLst>
            <c:ext xmlns:c16="http://schemas.microsoft.com/office/drawing/2014/chart" uri="{C3380CC4-5D6E-409C-BE32-E72D297353CC}">
              <c16:uniqueId val="{00000002-658D-4BE9-9377-7C2DC5919060}"/>
            </c:ext>
          </c:extLst>
        </c:ser>
        <c:ser>
          <c:idx val="3"/>
          <c:order val="3"/>
          <c:tx>
            <c:strRef>
              <c:f>Sheet1!$E$1</c:f>
              <c:strCache>
                <c:ptCount val="1"/>
                <c:pt idx="0">
                  <c:v>PreK </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2-E349-4999-BF44-BDCBA0D04AB7}"/>
              </c:ext>
            </c:extLst>
          </c:dPt>
          <c:cat>
            <c:strRef>
              <c:f>Sheet1!$A$2:$A$23</c:f>
              <c:strCache>
                <c:ptCount val="22"/>
                <c:pt idx="0">
                  <c:v>Cumberland</c:v>
                </c:pt>
                <c:pt idx="1">
                  <c:v>Essex</c:v>
                </c:pt>
                <c:pt idx="2">
                  <c:v>Atlantic</c:v>
                </c:pt>
                <c:pt idx="3">
                  <c:v>Cape May</c:v>
                </c:pt>
                <c:pt idx="4">
                  <c:v>Hudson</c:v>
                </c:pt>
                <c:pt idx="5">
                  <c:v>Passaic </c:v>
                </c:pt>
                <c:pt idx="6">
                  <c:v>Salem</c:v>
                </c:pt>
                <c:pt idx="7">
                  <c:v>Camden</c:v>
                </c:pt>
                <c:pt idx="8">
                  <c:v>Ocean</c:v>
                </c:pt>
                <c:pt idx="9">
                  <c:v>Union</c:v>
                </c:pt>
                <c:pt idx="10">
                  <c:v>Warren</c:v>
                </c:pt>
                <c:pt idx="11">
                  <c:v>NJ Average</c:v>
                </c:pt>
                <c:pt idx="12">
                  <c:v>Mercer</c:v>
                </c:pt>
                <c:pt idx="13">
                  <c:v>Gloucester</c:v>
                </c:pt>
                <c:pt idx="14">
                  <c:v>Burlington</c:v>
                </c:pt>
                <c:pt idx="15">
                  <c:v>Middlesex</c:v>
                </c:pt>
                <c:pt idx="16">
                  <c:v>Sussex</c:v>
                </c:pt>
                <c:pt idx="17">
                  <c:v>Bergen</c:v>
                </c:pt>
                <c:pt idx="18">
                  <c:v>Monmouth</c:v>
                </c:pt>
                <c:pt idx="19">
                  <c:v>Somerset</c:v>
                </c:pt>
                <c:pt idx="20">
                  <c:v>Morris</c:v>
                </c:pt>
                <c:pt idx="21">
                  <c:v>Hunterdon </c:v>
                </c:pt>
              </c:strCache>
            </c:strRef>
          </c:cat>
          <c:val>
            <c:numRef>
              <c:f>Sheet1!$E$2:$E$23</c:f>
              <c:numCache>
                <c:formatCode>"$"#,##0_);[Red]\("$"#,##0\)</c:formatCode>
                <c:ptCount val="22"/>
                <c:pt idx="0">
                  <c:v>700</c:v>
                </c:pt>
                <c:pt idx="1">
                  <c:v>900</c:v>
                </c:pt>
                <c:pt idx="2">
                  <c:v>720</c:v>
                </c:pt>
                <c:pt idx="3">
                  <c:v>800</c:v>
                </c:pt>
                <c:pt idx="4">
                  <c:v>725</c:v>
                </c:pt>
                <c:pt idx="5">
                  <c:v>760</c:v>
                </c:pt>
                <c:pt idx="6">
                  <c:v>700</c:v>
                </c:pt>
                <c:pt idx="7">
                  <c:v>737</c:v>
                </c:pt>
                <c:pt idx="8">
                  <c:v>723</c:v>
                </c:pt>
                <c:pt idx="9">
                  <c:v>820</c:v>
                </c:pt>
                <c:pt idx="10">
                  <c:v>775</c:v>
                </c:pt>
                <c:pt idx="11">
                  <c:v>833</c:v>
                </c:pt>
                <c:pt idx="12">
                  <c:v>1000</c:v>
                </c:pt>
                <c:pt idx="13">
                  <c:v>834</c:v>
                </c:pt>
                <c:pt idx="14">
                  <c:v>860</c:v>
                </c:pt>
                <c:pt idx="15">
                  <c:v>900</c:v>
                </c:pt>
                <c:pt idx="16">
                  <c:v>800</c:v>
                </c:pt>
                <c:pt idx="17">
                  <c:v>945</c:v>
                </c:pt>
                <c:pt idx="18">
                  <c:v>989</c:v>
                </c:pt>
                <c:pt idx="19">
                  <c:v>945</c:v>
                </c:pt>
                <c:pt idx="20">
                  <c:v>1025</c:v>
                </c:pt>
                <c:pt idx="21">
                  <c:v>835</c:v>
                </c:pt>
              </c:numCache>
            </c:numRef>
          </c:val>
          <c:extLst>
            <c:ext xmlns:c16="http://schemas.microsoft.com/office/drawing/2014/chart" uri="{C3380CC4-5D6E-409C-BE32-E72D297353CC}">
              <c16:uniqueId val="{00000003-658D-4BE9-9377-7C2DC5919060}"/>
            </c:ext>
          </c:extLst>
        </c:ser>
        <c:ser>
          <c:idx val="5"/>
          <c:order val="4"/>
          <c:tx>
            <c:strRef>
              <c:f>Sheet1!$F$1</c:f>
              <c:strCache>
                <c:ptCount val="1"/>
                <c:pt idx="0">
                  <c:v>PreK County Copy</c:v>
                </c:pt>
              </c:strCache>
            </c:strRef>
          </c:tx>
          <c:spPr>
            <a:solidFill>
              <a:srgbClr val="FFFF00"/>
            </a:solidFill>
            <a:ln>
              <a:noFill/>
            </a:ln>
            <a:effectLst/>
          </c:spPr>
          <c:invertIfNegative val="0"/>
          <c:cat>
            <c:strRef>
              <c:f>Sheet1!$A$2:$A$23</c:f>
              <c:strCache>
                <c:ptCount val="22"/>
                <c:pt idx="0">
                  <c:v>Cumberland</c:v>
                </c:pt>
                <c:pt idx="1">
                  <c:v>Essex</c:v>
                </c:pt>
                <c:pt idx="2">
                  <c:v>Atlantic</c:v>
                </c:pt>
                <c:pt idx="3">
                  <c:v>Cape May</c:v>
                </c:pt>
                <c:pt idx="4">
                  <c:v>Hudson</c:v>
                </c:pt>
                <c:pt idx="5">
                  <c:v>Passaic </c:v>
                </c:pt>
                <c:pt idx="6">
                  <c:v>Salem</c:v>
                </c:pt>
                <c:pt idx="7">
                  <c:v>Camden</c:v>
                </c:pt>
                <c:pt idx="8">
                  <c:v>Ocean</c:v>
                </c:pt>
                <c:pt idx="9">
                  <c:v>Union</c:v>
                </c:pt>
                <c:pt idx="10">
                  <c:v>Warren</c:v>
                </c:pt>
                <c:pt idx="11">
                  <c:v>NJ Average</c:v>
                </c:pt>
                <c:pt idx="12">
                  <c:v>Mercer</c:v>
                </c:pt>
                <c:pt idx="13">
                  <c:v>Gloucester</c:v>
                </c:pt>
                <c:pt idx="14">
                  <c:v>Burlington</c:v>
                </c:pt>
                <c:pt idx="15">
                  <c:v>Middlesex</c:v>
                </c:pt>
                <c:pt idx="16">
                  <c:v>Sussex</c:v>
                </c:pt>
                <c:pt idx="17">
                  <c:v>Bergen</c:v>
                </c:pt>
                <c:pt idx="18">
                  <c:v>Monmouth</c:v>
                </c:pt>
                <c:pt idx="19">
                  <c:v>Somerset</c:v>
                </c:pt>
                <c:pt idx="20">
                  <c:v>Morris</c:v>
                </c:pt>
                <c:pt idx="21">
                  <c:v>Hunterdon </c:v>
                </c:pt>
              </c:strCache>
            </c:strRef>
          </c:cat>
          <c:val>
            <c:numRef>
              <c:f>Sheet1!$F$2:$F$23</c:f>
              <c:numCache>
                <c:formatCode>General</c:formatCode>
                <c:ptCount val="22"/>
                <c:pt idx="2" formatCode="&quot;$&quot;#,##0_);[Red]\(&quot;$&quot;#,##0\)">
                  <c:v>720</c:v>
                </c:pt>
              </c:numCache>
            </c:numRef>
          </c:val>
          <c:extLst>
            <c:ext xmlns:c16="http://schemas.microsoft.com/office/drawing/2014/chart" uri="{C3380CC4-5D6E-409C-BE32-E72D297353CC}">
              <c16:uniqueId val="{00000001-E349-4999-BF44-BDCBA0D04AB7}"/>
            </c:ext>
          </c:extLst>
        </c:ser>
        <c:dLbls>
          <c:showLegendKey val="0"/>
          <c:showVal val="0"/>
          <c:showCatName val="0"/>
          <c:showSerName val="0"/>
          <c:showPercent val="0"/>
          <c:showBubbleSize val="0"/>
        </c:dLbls>
        <c:gapWidth val="0"/>
        <c:axId val="634912216"/>
        <c:axId val="634912608"/>
      </c:barChart>
      <c:lineChart>
        <c:grouping val="standard"/>
        <c:varyColors val="0"/>
        <c:ser>
          <c:idx val="4"/>
          <c:order val="5"/>
          <c:tx>
            <c:strRef>
              <c:f>Sheet1!$G$1</c:f>
              <c:strCache>
                <c:ptCount val="1"/>
                <c:pt idx="0">
                  <c:v>Median Household Income</c:v>
                </c:pt>
              </c:strCache>
            </c:strRef>
          </c:tx>
          <c:spPr>
            <a:ln w="28575" cap="rnd">
              <a:solidFill>
                <a:schemeClr val="tx1"/>
              </a:solidFill>
              <a:round/>
            </a:ln>
            <a:effectLst/>
          </c:spPr>
          <c:marker>
            <c:symbol val="none"/>
          </c:marker>
          <c:cat>
            <c:strRef>
              <c:f>Sheet1!$A$2:$A$23</c:f>
              <c:strCache>
                <c:ptCount val="22"/>
                <c:pt idx="0">
                  <c:v>Cumberland</c:v>
                </c:pt>
                <c:pt idx="1">
                  <c:v>Essex</c:v>
                </c:pt>
                <c:pt idx="2">
                  <c:v>Atlantic</c:v>
                </c:pt>
                <c:pt idx="3">
                  <c:v>Cape May</c:v>
                </c:pt>
                <c:pt idx="4">
                  <c:v>Hudson</c:v>
                </c:pt>
                <c:pt idx="5">
                  <c:v>Passaic </c:v>
                </c:pt>
                <c:pt idx="6">
                  <c:v>Salem</c:v>
                </c:pt>
                <c:pt idx="7">
                  <c:v>Camden</c:v>
                </c:pt>
                <c:pt idx="8">
                  <c:v>Ocean</c:v>
                </c:pt>
                <c:pt idx="9">
                  <c:v>Union</c:v>
                </c:pt>
                <c:pt idx="10">
                  <c:v>Warren</c:v>
                </c:pt>
                <c:pt idx="11">
                  <c:v>NJ Average</c:v>
                </c:pt>
                <c:pt idx="12">
                  <c:v>Mercer</c:v>
                </c:pt>
                <c:pt idx="13">
                  <c:v>Gloucester</c:v>
                </c:pt>
                <c:pt idx="14">
                  <c:v>Burlington</c:v>
                </c:pt>
                <c:pt idx="15">
                  <c:v>Middlesex</c:v>
                </c:pt>
                <c:pt idx="16">
                  <c:v>Sussex</c:v>
                </c:pt>
                <c:pt idx="17">
                  <c:v>Bergen</c:v>
                </c:pt>
                <c:pt idx="18">
                  <c:v>Monmouth</c:v>
                </c:pt>
                <c:pt idx="19">
                  <c:v>Somerset</c:v>
                </c:pt>
                <c:pt idx="20">
                  <c:v>Morris</c:v>
                </c:pt>
                <c:pt idx="21">
                  <c:v>Hunterdon </c:v>
                </c:pt>
              </c:strCache>
            </c:strRef>
          </c:cat>
          <c:val>
            <c:numRef>
              <c:f>Sheet1!$G$2:$G$23</c:f>
              <c:numCache>
                <c:formatCode>"$"#,##0_);[Red]\("$"#,##0\)</c:formatCode>
                <c:ptCount val="22"/>
                <c:pt idx="0">
                  <c:v>50000</c:v>
                </c:pt>
                <c:pt idx="1">
                  <c:v>57365</c:v>
                </c:pt>
                <c:pt idx="2">
                  <c:v>57514</c:v>
                </c:pt>
                <c:pt idx="3">
                  <c:v>62332</c:v>
                </c:pt>
                <c:pt idx="4">
                  <c:v>62681</c:v>
                </c:pt>
                <c:pt idx="5">
                  <c:v>63339</c:v>
                </c:pt>
                <c:pt idx="6">
                  <c:v>63934</c:v>
                </c:pt>
                <c:pt idx="7">
                  <c:v>65037</c:v>
                </c:pt>
                <c:pt idx="8">
                  <c:v>65771</c:v>
                </c:pt>
                <c:pt idx="9">
                  <c:v>73376</c:v>
                </c:pt>
                <c:pt idx="10">
                  <c:v>75500</c:v>
                </c:pt>
                <c:pt idx="11">
                  <c:v>76475</c:v>
                </c:pt>
                <c:pt idx="12">
                  <c:v>77027</c:v>
                </c:pt>
                <c:pt idx="13">
                  <c:v>81489</c:v>
                </c:pt>
                <c:pt idx="14">
                  <c:v>82839</c:v>
                </c:pt>
                <c:pt idx="15">
                  <c:v>83133</c:v>
                </c:pt>
                <c:pt idx="16">
                  <c:v>89238</c:v>
                </c:pt>
                <c:pt idx="17">
                  <c:v>91572</c:v>
                </c:pt>
                <c:pt idx="18">
                  <c:v>91807</c:v>
                </c:pt>
                <c:pt idx="19">
                  <c:v>106046</c:v>
                </c:pt>
                <c:pt idx="20">
                  <c:v>107034</c:v>
                </c:pt>
                <c:pt idx="21">
                  <c:v>110969</c:v>
                </c:pt>
              </c:numCache>
            </c:numRef>
          </c:val>
          <c:smooth val="0"/>
          <c:extLst>
            <c:ext xmlns:c16="http://schemas.microsoft.com/office/drawing/2014/chart" uri="{C3380CC4-5D6E-409C-BE32-E72D297353CC}">
              <c16:uniqueId val="{00000000-E349-4999-BF44-BDCBA0D04AB7}"/>
            </c:ext>
          </c:extLst>
        </c:ser>
        <c:dLbls>
          <c:showLegendKey val="0"/>
          <c:showVal val="0"/>
          <c:showCatName val="0"/>
          <c:showSerName val="0"/>
          <c:showPercent val="0"/>
          <c:showBubbleSize val="0"/>
        </c:dLbls>
        <c:marker val="1"/>
        <c:smooth val="0"/>
        <c:axId val="634913392"/>
        <c:axId val="634913000"/>
      </c:lineChart>
      <c:catAx>
        <c:axId val="634912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4912608"/>
        <c:crosses val="autoZero"/>
        <c:auto val="1"/>
        <c:lblAlgn val="ctr"/>
        <c:lblOffset val="100"/>
        <c:noMultiLvlLbl val="0"/>
      </c:catAx>
      <c:valAx>
        <c:axId val="63491260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4912216"/>
        <c:crosses val="autoZero"/>
        <c:crossBetween val="between"/>
      </c:valAx>
      <c:valAx>
        <c:axId val="634913000"/>
        <c:scaling>
          <c:orientation val="minMax"/>
        </c:scaling>
        <c:delete val="0"/>
        <c:axPos val="r"/>
        <c:numFmt formatCode="&quot;$&quot;#,##0_);[Red]\(&quot;$&quot;#,##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crossAx val="634913392"/>
        <c:crosses val="max"/>
        <c:crossBetween val="between"/>
      </c:valAx>
      <c:catAx>
        <c:axId val="634913392"/>
        <c:scaling>
          <c:orientation val="minMax"/>
        </c:scaling>
        <c:delete val="1"/>
        <c:axPos val="b"/>
        <c:numFmt formatCode="General" sourceLinked="1"/>
        <c:majorTickMark val="out"/>
        <c:minorTickMark val="none"/>
        <c:tickLblPos val="nextTo"/>
        <c:crossAx val="634913000"/>
        <c:crosses val="autoZero"/>
        <c:auto val="1"/>
        <c:lblAlgn val="ctr"/>
        <c:lblOffset val="100"/>
        <c:noMultiLvlLbl val="0"/>
      </c:catAx>
      <c:spPr>
        <a:noFill/>
        <a:ln>
          <a:noFill/>
        </a:ln>
        <a:effectLst/>
      </c:spPr>
    </c:plotArea>
    <c:legend>
      <c:legendPos val="b"/>
      <c:legendEntry>
        <c:idx val="0"/>
        <c:delete val="1"/>
      </c:legendEntry>
      <c:legendEntry>
        <c:idx val="4"/>
        <c:delete val="1"/>
      </c:legendEntry>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Hudson</c:v>
                </c:pt>
                <c:pt idx="2">
                  <c:v>Warren</c:v>
                </c:pt>
                <c:pt idx="3">
                  <c:v>Essex</c:v>
                </c:pt>
                <c:pt idx="4">
                  <c:v>Hunterdon </c:v>
                </c:pt>
                <c:pt idx="5">
                  <c:v>Monmouth</c:v>
                </c:pt>
                <c:pt idx="6">
                  <c:v>Middlesex</c:v>
                </c:pt>
                <c:pt idx="7">
                  <c:v>Bergen</c:v>
                </c:pt>
                <c:pt idx="8">
                  <c:v>Somerset</c:v>
                </c:pt>
                <c:pt idx="9">
                  <c:v>Union</c:v>
                </c:pt>
                <c:pt idx="10">
                  <c:v>Morris</c:v>
                </c:pt>
                <c:pt idx="11">
                  <c:v>Ocean</c:v>
                </c:pt>
                <c:pt idx="12">
                  <c:v>Gloucester</c:v>
                </c:pt>
                <c:pt idx="13">
                  <c:v>Burlington</c:v>
                </c:pt>
                <c:pt idx="14">
                  <c:v>Camden</c:v>
                </c:pt>
                <c:pt idx="15">
                  <c:v>Mercer</c:v>
                </c:pt>
                <c:pt idx="16">
                  <c:v>Passaic  </c:v>
                </c:pt>
                <c:pt idx="17">
                  <c:v>Salem</c:v>
                </c:pt>
                <c:pt idx="18">
                  <c:v>Atlantic</c:v>
                </c:pt>
                <c:pt idx="19">
                  <c:v>Cumberland</c:v>
                </c:pt>
                <c:pt idx="20">
                  <c:v>Cape May</c:v>
                </c:pt>
              </c:strCache>
            </c:strRef>
          </c:cat>
          <c:val>
            <c:numRef>
              <c:f>Sheet1!$B$2:$B$22</c:f>
              <c:numCache>
                <c:formatCode>General</c:formatCode>
                <c:ptCount val="21"/>
                <c:pt idx="0">
                  <c:v>38.200000000000003</c:v>
                </c:pt>
                <c:pt idx="1">
                  <c:v>35.700000000000003</c:v>
                </c:pt>
                <c:pt idx="2">
                  <c:v>35.4</c:v>
                </c:pt>
                <c:pt idx="3">
                  <c:v>34.4</c:v>
                </c:pt>
                <c:pt idx="4">
                  <c:v>33.9</c:v>
                </c:pt>
                <c:pt idx="5">
                  <c:v>33.6</c:v>
                </c:pt>
                <c:pt idx="6">
                  <c:v>33.299999999999997</c:v>
                </c:pt>
                <c:pt idx="7">
                  <c:v>32.299999999999997</c:v>
                </c:pt>
                <c:pt idx="8">
                  <c:v>32</c:v>
                </c:pt>
                <c:pt idx="9">
                  <c:v>31.1</c:v>
                </c:pt>
                <c:pt idx="10">
                  <c:v>30.9</c:v>
                </c:pt>
                <c:pt idx="11">
                  <c:v>30.7</c:v>
                </c:pt>
                <c:pt idx="12">
                  <c:v>29.9</c:v>
                </c:pt>
                <c:pt idx="13">
                  <c:v>29.3</c:v>
                </c:pt>
                <c:pt idx="14">
                  <c:v>28.3</c:v>
                </c:pt>
                <c:pt idx="15">
                  <c:v>28.3</c:v>
                </c:pt>
                <c:pt idx="16">
                  <c:v>27.6</c:v>
                </c:pt>
                <c:pt idx="17">
                  <c:v>25.6</c:v>
                </c:pt>
                <c:pt idx="19">
                  <c:v>23.6</c:v>
                </c:pt>
                <c:pt idx="20">
                  <c:v>22.9</c:v>
                </c:pt>
              </c:numCache>
            </c:numRef>
          </c:val>
          <c:extLst>
            <c:ext xmlns:c16="http://schemas.microsoft.com/office/drawing/2014/chart" uri="{C3380CC4-5D6E-409C-BE32-E72D297353CC}">
              <c16:uniqueId val="{00000000-BC2A-4467-82B7-24725D1A05D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Hudson</c:v>
                </c:pt>
                <c:pt idx="2">
                  <c:v>Warren</c:v>
                </c:pt>
                <c:pt idx="3">
                  <c:v>Essex</c:v>
                </c:pt>
                <c:pt idx="4">
                  <c:v>Hunterdon </c:v>
                </c:pt>
                <c:pt idx="5">
                  <c:v>Monmouth</c:v>
                </c:pt>
                <c:pt idx="6">
                  <c:v>Middlesex</c:v>
                </c:pt>
                <c:pt idx="7">
                  <c:v>Bergen</c:v>
                </c:pt>
                <c:pt idx="8">
                  <c:v>Somerset</c:v>
                </c:pt>
                <c:pt idx="9">
                  <c:v>Union</c:v>
                </c:pt>
                <c:pt idx="10">
                  <c:v>Morris</c:v>
                </c:pt>
                <c:pt idx="11">
                  <c:v>Ocean</c:v>
                </c:pt>
                <c:pt idx="12">
                  <c:v>Gloucester</c:v>
                </c:pt>
                <c:pt idx="13">
                  <c:v>Burlington</c:v>
                </c:pt>
                <c:pt idx="14">
                  <c:v>Camden</c:v>
                </c:pt>
                <c:pt idx="15">
                  <c:v>Mercer</c:v>
                </c:pt>
                <c:pt idx="16">
                  <c:v>Passaic  </c:v>
                </c:pt>
                <c:pt idx="17">
                  <c:v>Salem</c:v>
                </c:pt>
                <c:pt idx="18">
                  <c:v>Atlantic</c:v>
                </c:pt>
                <c:pt idx="19">
                  <c:v>Cumberland</c:v>
                </c:pt>
                <c:pt idx="20">
                  <c:v>Cape May</c:v>
                </c:pt>
              </c:strCache>
            </c:strRef>
          </c:cat>
          <c:val>
            <c:numRef>
              <c:f>Sheet1!$C$2:$C$22</c:f>
              <c:numCache>
                <c:formatCode>General</c:formatCode>
                <c:ptCount val="21"/>
                <c:pt idx="18">
                  <c:v>24.2</c:v>
                </c:pt>
              </c:numCache>
            </c:numRef>
          </c:val>
          <c:extLst>
            <c:ext xmlns:c16="http://schemas.microsoft.com/office/drawing/2014/chart" uri="{C3380CC4-5D6E-409C-BE32-E72D297353CC}">
              <c16:uniqueId val="{00000001-BC2A-4467-82B7-24725D1A05D6}"/>
            </c:ext>
          </c:extLst>
        </c:ser>
        <c:ser>
          <c:idx val="3"/>
          <c:order val="2"/>
          <c:tx>
            <c:strRef>
              <c:f>Sheet1!$D$1</c:f>
              <c:strCache>
                <c:ptCount val="1"/>
                <c:pt idx="0">
                  <c:v>US avg 26.4</c:v>
                </c:pt>
              </c:strCache>
            </c:strRef>
          </c:tx>
          <c:spPr>
            <a:solidFill>
              <a:schemeClr val="bg1"/>
            </a:solidFill>
            <a:ln>
              <a:noFill/>
            </a:ln>
            <a:effectLst/>
          </c:spPr>
          <c:invertIfNegative val="0"/>
          <c:trendline>
            <c:name>NJ avg 31.5</c:name>
            <c:spPr>
              <a:ln w="19050" cap="rnd">
                <a:solidFill>
                  <a:schemeClr val="accent4"/>
                </a:solidFill>
                <a:prstDash val="sysDot"/>
              </a:ln>
              <a:effectLst/>
            </c:spPr>
            <c:trendlineType val="linear"/>
            <c:dispRSqr val="0"/>
            <c:dispEq val="0"/>
          </c:trendline>
          <c:cat>
            <c:strRef>
              <c:f>Sheet1!$A$2:$A$22</c:f>
              <c:strCache>
                <c:ptCount val="21"/>
                <c:pt idx="0">
                  <c:v>Sussex</c:v>
                </c:pt>
                <c:pt idx="1">
                  <c:v>Hudson</c:v>
                </c:pt>
                <c:pt idx="2">
                  <c:v>Warren</c:v>
                </c:pt>
                <c:pt idx="3">
                  <c:v>Essex</c:v>
                </c:pt>
                <c:pt idx="4">
                  <c:v>Hunterdon </c:v>
                </c:pt>
                <c:pt idx="5">
                  <c:v>Monmouth</c:v>
                </c:pt>
                <c:pt idx="6">
                  <c:v>Middlesex</c:v>
                </c:pt>
                <c:pt idx="7">
                  <c:v>Bergen</c:v>
                </c:pt>
                <c:pt idx="8">
                  <c:v>Somerset</c:v>
                </c:pt>
                <c:pt idx="9">
                  <c:v>Union</c:v>
                </c:pt>
                <c:pt idx="10">
                  <c:v>Morris</c:v>
                </c:pt>
                <c:pt idx="11">
                  <c:v>Ocean</c:v>
                </c:pt>
                <c:pt idx="12">
                  <c:v>Gloucester</c:v>
                </c:pt>
                <c:pt idx="13">
                  <c:v>Burlington</c:v>
                </c:pt>
                <c:pt idx="14">
                  <c:v>Camden</c:v>
                </c:pt>
                <c:pt idx="15">
                  <c:v>Mercer</c:v>
                </c:pt>
                <c:pt idx="16">
                  <c:v>Passaic  </c:v>
                </c:pt>
                <c:pt idx="17">
                  <c:v>Salem</c:v>
                </c:pt>
                <c:pt idx="18">
                  <c:v>Atlantic</c:v>
                </c:pt>
                <c:pt idx="19">
                  <c:v>Cumberland</c:v>
                </c:pt>
                <c:pt idx="20">
                  <c:v>Cape May</c:v>
                </c:pt>
              </c:strCache>
            </c:strRef>
          </c:cat>
          <c:val>
            <c:numRef>
              <c:f>Sheet1!$D$2:$D$22</c:f>
              <c:numCache>
                <c:formatCode>General</c:formatCode>
                <c:ptCount val="21"/>
                <c:pt idx="0">
                  <c:v>26.4</c:v>
                </c:pt>
                <c:pt idx="1">
                  <c:v>26.4</c:v>
                </c:pt>
                <c:pt idx="2">
                  <c:v>26.4</c:v>
                </c:pt>
                <c:pt idx="3">
                  <c:v>26.4</c:v>
                </c:pt>
                <c:pt idx="4">
                  <c:v>26.4</c:v>
                </c:pt>
                <c:pt idx="5">
                  <c:v>26.4</c:v>
                </c:pt>
                <c:pt idx="6">
                  <c:v>26.4</c:v>
                </c:pt>
                <c:pt idx="7">
                  <c:v>26.4</c:v>
                </c:pt>
                <c:pt idx="8">
                  <c:v>26.4</c:v>
                </c:pt>
                <c:pt idx="9">
                  <c:v>26.4</c:v>
                </c:pt>
                <c:pt idx="10">
                  <c:v>26.4</c:v>
                </c:pt>
                <c:pt idx="11">
                  <c:v>26.4</c:v>
                </c:pt>
                <c:pt idx="12">
                  <c:v>26.4</c:v>
                </c:pt>
                <c:pt idx="13">
                  <c:v>26.4</c:v>
                </c:pt>
                <c:pt idx="14">
                  <c:v>26.4</c:v>
                </c:pt>
                <c:pt idx="15">
                  <c:v>26.4</c:v>
                </c:pt>
                <c:pt idx="16">
                  <c:v>26.4</c:v>
                </c:pt>
                <c:pt idx="17">
                  <c:v>26.4</c:v>
                </c:pt>
                <c:pt idx="18">
                  <c:v>26.4</c:v>
                </c:pt>
                <c:pt idx="19">
                  <c:v>26.4</c:v>
                </c:pt>
                <c:pt idx="20">
                  <c:v>26.4</c:v>
                </c:pt>
              </c:numCache>
            </c:numRef>
          </c:val>
          <c:extLst>
            <c:ext xmlns:c16="http://schemas.microsoft.com/office/drawing/2014/chart" uri="{C3380CC4-5D6E-409C-BE32-E72D297353CC}">
              <c16:uniqueId val="{00000003-BC2A-4467-82B7-24725D1A05D6}"/>
            </c:ext>
          </c:extLst>
        </c:ser>
        <c:ser>
          <c:idx val="2"/>
          <c:order val="3"/>
          <c:tx>
            <c:strRef>
              <c:f>Sheet1!$E$1</c:f>
              <c:strCache>
                <c:ptCount val="1"/>
                <c:pt idx="0">
                  <c:v>NJ avg 31.5</c:v>
                </c:pt>
              </c:strCache>
            </c:strRef>
          </c:tx>
          <c:spPr>
            <a:solidFill>
              <a:schemeClr val="bg1"/>
            </a:solidFill>
            <a:ln>
              <a:noFill/>
            </a:ln>
            <a:effectLst/>
          </c:spPr>
          <c:invertIfNegative val="0"/>
          <c:trendline>
            <c:name>US avg 26.4</c:name>
            <c:spPr>
              <a:ln w="19050" cap="rnd">
                <a:solidFill>
                  <a:schemeClr val="accent3"/>
                </a:solidFill>
                <a:prstDash val="sysDot"/>
              </a:ln>
              <a:effectLst/>
            </c:spPr>
            <c:trendlineType val="linear"/>
            <c:dispRSqr val="0"/>
            <c:dispEq val="0"/>
          </c:trendline>
          <c:cat>
            <c:strRef>
              <c:f>Sheet1!$A$2:$A$22</c:f>
              <c:strCache>
                <c:ptCount val="21"/>
                <c:pt idx="0">
                  <c:v>Sussex</c:v>
                </c:pt>
                <c:pt idx="1">
                  <c:v>Hudson</c:v>
                </c:pt>
                <c:pt idx="2">
                  <c:v>Warren</c:v>
                </c:pt>
                <c:pt idx="3">
                  <c:v>Essex</c:v>
                </c:pt>
                <c:pt idx="4">
                  <c:v>Hunterdon </c:v>
                </c:pt>
                <c:pt idx="5">
                  <c:v>Monmouth</c:v>
                </c:pt>
                <c:pt idx="6">
                  <c:v>Middlesex</c:v>
                </c:pt>
                <c:pt idx="7">
                  <c:v>Bergen</c:v>
                </c:pt>
                <c:pt idx="8">
                  <c:v>Somerset</c:v>
                </c:pt>
                <c:pt idx="9">
                  <c:v>Union</c:v>
                </c:pt>
                <c:pt idx="10">
                  <c:v>Morris</c:v>
                </c:pt>
                <c:pt idx="11">
                  <c:v>Ocean</c:v>
                </c:pt>
                <c:pt idx="12">
                  <c:v>Gloucester</c:v>
                </c:pt>
                <c:pt idx="13">
                  <c:v>Burlington</c:v>
                </c:pt>
                <c:pt idx="14">
                  <c:v>Camden</c:v>
                </c:pt>
                <c:pt idx="15">
                  <c:v>Mercer</c:v>
                </c:pt>
                <c:pt idx="16">
                  <c:v>Passaic  </c:v>
                </c:pt>
                <c:pt idx="17">
                  <c:v>Salem</c:v>
                </c:pt>
                <c:pt idx="18">
                  <c:v>Atlantic</c:v>
                </c:pt>
                <c:pt idx="19">
                  <c:v>Cumberland</c:v>
                </c:pt>
                <c:pt idx="20">
                  <c:v>Cape May</c:v>
                </c:pt>
              </c:strCache>
            </c:strRef>
          </c:cat>
          <c:val>
            <c:numRef>
              <c:f>Sheet1!$E$2:$E$22</c:f>
              <c:numCache>
                <c:formatCode>General</c:formatCode>
                <c:ptCount val="21"/>
                <c:pt idx="0">
                  <c:v>31.5</c:v>
                </c:pt>
                <c:pt idx="1">
                  <c:v>31.5</c:v>
                </c:pt>
                <c:pt idx="2">
                  <c:v>31.5</c:v>
                </c:pt>
                <c:pt idx="3">
                  <c:v>31.5</c:v>
                </c:pt>
                <c:pt idx="4">
                  <c:v>31.5</c:v>
                </c:pt>
                <c:pt idx="5">
                  <c:v>31.5</c:v>
                </c:pt>
                <c:pt idx="6">
                  <c:v>31.5</c:v>
                </c:pt>
                <c:pt idx="7">
                  <c:v>31.5</c:v>
                </c:pt>
                <c:pt idx="8">
                  <c:v>31.5</c:v>
                </c:pt>
                <c:pt idx="9">
                  <c:v>31.5</c:v>
                </c:pt>
                <c:pt idx="10">
                  <c:v>31.5</c:v>
                </c:pt>
                <c:pt idx="11">
                  <c:v>31.5</c:v>
                </c:pt>
                <c:pt idx="12">
                  <c:v>31.5</c:v>
                </c:pt>
                <c:pt idx="13">
                  <c:v>31.5</c:v>
                </c:pt>
                <c:pt idx="14">
                  <c:v>31.5</c:v>
                </c:pt>
                <c:pt idx="15">
                  <c:v>31.5</c:v>
                </c:pt>
                <c:pt idx="16">
                  <c:v>31.5</c:v>
                </c:pt>
                <c:pt idx="17">
                  <c:v>31.5</c:v>
                </c:pt>
                <c:pt idx="18">
                  <c:v>31.5</c:v>
                </c:pt>
                <c:pt idx="19">
                  <c:v>31.5</c:v>
                </c:pt>
                <c:pt idx="20">
                  <c:v>31.5</c:v>
                </c:pt>
              </c:numCache>
            </c:numRef>
          </c:val>
          <c:extLst>
            <c:ext xmlns:c16="http://schemas.microsoft.com/office/drawing/2014/chart" uri="{C3380CC4-5D6E-409C-BE32-E72D297353CC}">
              <c16:uniqueId val="{00000002-BC2A-4467-82B7-24725D1A05D6}"/>
            </c:ext>
          </c:extLst>
        </c:ser>
        <c:dLbls>
          <c:showLegendKey val="0"/>
          <c:showVal val="0"/>
          <c:showCatName val="0"/>
          <c:showSerName val="0"/>
          <c:showPercent val="0"/>
          <c:showBubbleSize val="0"/>
        </c:dLbls>
        <c:gapWidth val="182"/>
        <c:axId val="634914176"/>
        <c:axId val="634914568"/>
      </c:barChart>
      <c:catAx>
        <c:axId val="6349141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4914568"/>
        <c:crosses val="autoZero"/>
        <c:auto val="1"/>
        <c:lblAlgn val="ctr"/>
        <c:lblOffset val="100"/>
        <c:noMultiLvlLbl val="0"/>
      </c:catAx>
      <c:valAx>
        <c:axId val="634914568"/>
        <c:scaling>
          <c:orientation val="minMax"/>
        </c:scaling>
        <c:delete val="1"/>
        <c:axPos val="t"/>
        <c:numFmt formatCode="General" sourceLinked="1"/>
        <c:majorTickMark val="none"/>
        <c:minorTickMark val="none"/>
        <c:tickLblPos val="nextTo"/>
        <c:crossAx val="63491417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1116618836420554E-2"/>
          <c:w val="0.95864661654135341"/>
          <c:h val="0.72495173493347242"/>
        </c:manualLayout>
      </c:layout>
      <c:lineChart>
        <c:grouping val="standard"/>
        <c:varyColors val="0"/>
        <c:ser>
          <c:idx val="0"/>
          <c:order val="0"/>
          <c:tx>
            <c:strRef>
              <c:f>Sheet1!$B$1</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General</c:formatCode>
                <c:ptCount val="5"/>
                <c:pt idx="0">
                  <c:v>23.9</c:v>
                </c:pt>
                <c:pt idx="1">
                  <c:v>23.7</c:v>
                </c:pt>
                <c:pt idx="2">
                  <c:v>23.8</c:v>
                </c:pt>
                <c:pt idx="3" formatCode="0.0">
                  <c:v>23.9</c:v>
                </c:pt>
                <c:pt idx="4" formatCode="0.0">
                  <c:v>24.2</c:v>
                </c:pt>
              </c:numCache>
            </c:numRef>
          </c:val>
          <c:smooth val="0"/>
          <c:extLst>
            <c:ext xmlns:c16="http://schemas.microsoft.com/office/drawing/2014/chart" uri="{C3380CC4-5D6E-409C-BE32-E72D297353CC}">
              <c16:uniqueId val="{00000000-767E-41EE-8DFA-9881ED3B3203}"/>
            </c:ext>
          </c:extLst>
        </c:ser>
        <c:dLbls>
          <c:showLegendKey val="0"/>
          <c:showVal val="0"/>
          <c:showCatName val="0"/>
          <c:showSerName val="0"/>
          <c:showPercent val="0"/>
          <c:showBubbleSize val="0"/>
        </c:dLbls>
        <c:marker val="1"/>
        <c:smooth val="0"/>
        <c:axId val="634915352"/>
        <c:axId val="634915744"/>
      </c:lineChart>
      <c:catAx>
        <c:axId val="634915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34915744"/>
        <c:crosses val="autoZero"/>
        <c:auto val="1"/>
        <c:lblAlgn val="ctr"/>
        <c:lblOffset val="100"/>
        <c:noMultiLvlLbl val="0"/>
      </c:catAx>
      <c:valAx>
        <c:axId val="634915744"/>
        <c:scaling>
          <c:orientation val="minMax"/>
          <c:max val="40"/>
          <c:min val="0"/>
        </c:scaling>
        <c:delete val="1"/>
        <c:axPos val="l"/>
        <c:numFmt formatCode="General" sourceLinked="1"/>
        <c:majorTickMark val="none"/>
        <c:minorTickMark val="none"/>
        <c:tickLblPos val="nextTo"/>
        <c:crossAx val="63491535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Folsom </c:v>
                </c:pt>
                <c:pt idx="1">
                  <c:v>Longport </c:v>
                </c:pt>
                <c:pt idx="2">
                  <c:v>Buena Vista </c:v>
                </c:pt>
                <c:pt idx="3">
                  <c:v>Egg Harbor City</c:v>
                </c:pt>
                <c:pt idx="4">
                  <c:v>Mullica </c:v>
                </c:pt>
                <c:pt idx="5">
                  <c:v>Weymouth</c:v>
                </c:pt>
                <c:pt idx="6">
                  <c:v>Brigantine </c:v>
                </c:pt>
                <c:pt idx="7">
                  <c:v>Estell Manor </c:v>
                </c:pt>
                <c:pt idx="8">
                  <c:v>Corbin City </c:v>
                </c:pt>
                <c:pt idx="9">
                  <c:v>Buena </c:v>
                </c:pt>
              </c:strCache>
            </c:strRef>
          </c:cat>
          <c:val>
            <c:numRef>
              <c:f>Sheet1!$B$2:$B$11</c:f>
              <c:numCache>
                <c:formatCode>General</c:formatCode>
                <c:ptCount val="10"/>
                <c:pt idx="0">
                  <c:v>34.5</c:v>
                </c:pt>
                <c:pt idx="1">
                  <c:v>32.1</c:v>
                </c:pt>
                <c:pt idx="2">
                  <c:v>31.5</c:v>
                </c:pt>
                <c:pt idx="3" formatCode="0.0">
                  <c:v>31.4</c:v>
                </c:pt>
                <c:pt idx="4">
                  <c:v>30.5</c:v>
                </c:pt>
                <c:pt idx="5">
                  <c:v>30.3</c:v>
                </c:pt>
                <c:pt idx="6">
                  <c:v>29.7</c:v>
                </c:pt>
                <c:pt idx="7" formatCode="0.0">
                  <c:v>29.7</c:v>
                </c:pt>
                <c:pt idx="8">
                  <c:v>29.1</c:v>
                </c:pt>
                <c:pt idx="9">
                  <c:v>28.5</c:v>
                </c:pt>
              </c:numCache>
            </c:numRef>
          </c:val>
          <c:extLst>
            <c:ext xmlns:c16="http://schemas.microsoft.com/office/drawing/2014/chart" uri="{C3380CC4-5D6E-409C-BE32-E72D297353CC}">
              <c16:uniqueId val="{00000000-9938-47C6-8AA8-4EC4279D8E67}"/>
            </c:ext>
          </c:extLst>
        </c:ser>
        <c:ser>
          <c:idx val="1"/>
          <c:order val="1"/>
          <c:tx>
            <c:strRef>
              <c:f>Sheet1!$C$1</c:f>
              <c:strCache>
                <c:ptCount val="1"/>
                <c:pt idx="0">
                  <c:v>Atlantic Avg. 24.2</c:v>
                </c:pt>
              </c:strCache>
            </c:strRef>
          </c:tx>
          <c:spPr>
            <a:solidFill>
              <a:schemeClr val="bg1"/>
            </a:solidFill>
            <a:ln>
              <a:noFill/>
            </a:ln>
            <a:effectLst/>
          </c:spPr>
          <c:invertIfNegative val="0"/>
          <c:trendline>
            <c:name>Passaic avg 27.6</c:name>
            <c:spPr>
              <a:ln w="19050" cap="rnd">
                <a:solidFill>
                  <a:schemeClr val="accent2"/>
                </a:solidFill>
                <a:prstDash val="sysDot"/>
              </a:ln>
              <a:effectLst/>
            </c:spPr>
            <c:trendlineType val="linear"/>
            <c:dispRSqr val="0"/>
            <c:dispEq val="0"/>
          </c:trendline>
          <c:cat>
            <c:strRef>
              <c:f>Sheet1!$A$2:$A$11</c:f>
              <c:strCache>
                <c:ptCount val="10"/>
                <c:pt idx="0">
                  <c:v>Folsom </c:v>
                </c:pt>
                <c:pt idx="1">
                  <c:v>Longport </c:v>
                </c:pt>
                <c:pt idx="2">
                  <c:v>Buena Vista </c:v>
                </c:pt>
                <c:pt idx="3">
                  <c:v>Egg Harbor City</c:v>
                </c:pt>
                <c:pt idx="4">
                  <c:v>Mullica </c:v>
                </c:pt>
                <c:pt idx="5">
                  <c:v>Weymouth</c:v>
                </c:pt>
                <c:pt idx="6">
                  <c:v>Brigantine </c:v>
                </c:pt>
                <c:pt idx="7">
                  <c:v>Estell Manor </c:v>
                </c:pt>
                <c:pt idx="8">
                  <c:v>Corbin City </c:v>
                </c:pt>
                <c:pt idx="9">
                  <c:v>Buena </c:v>
                </c:pt>
              </c:strCache>
            </c:strRef>
          </c:cat>
          <c:val>
            <c:numRef>
              <c:f>Sheet1!$C$2:$C$11</c:f>
              <c:numCache>
                <c:formatCode>General</c:formatCode>
                <c:ptCount val="10"/>
                <c:pt idx="0">
                  <c:v>24.2</c:v>
                </c:pt>
                <c:pt idx="1">
                  <c:v>24.2</c:v>
                </c:pt>
                <c:pt idx="2">
                  <c:v>24.2</c:v>
                </c:pt>
                <c:pt idx="3">
                  <c:v>24.2</c:v>
                </c:pt>
                <c:pt idx="4">
                  <c:v>24.2</c:v>
                </c:pt>
                <c:pt idx="5">
                  <c:v>24.2</c:v>
                </c:pt>
                <c:pt idx="6">
                  <c:v>24.2</c:v>
                </c:pt>
                <c:pt idx="7">
                  <c:v>24.2</c:v>
                </c:pt>
                <c:pt idx="8">
                  <c:v>24.2</c:v>
                </c:pt>
                <c:pt idx="9">
                  <c:v>24.2</c:v>
                </c:pt>
              </c:numCache>
            </c:numRef>
          </c:val>
          <c:extLst>
            <c:ext xmlns:c16="http://schemas.microsoft.com/office/drawing/2014/chart" uri="{C3380CC4-5D6E-409C-BE32-E72D297353CC}">
              <c16:uniqueId val="{00000001-9938-47C6-8AA8-4EC4279D8E67}"/>
            </c:ext>
          </c:extLst>
        </c:ser>
        <c:dLbls>
          <c:showLegendKey val="0"/>
          <c:showVal val="0"/>
          <c:showCatName val="0"/>
          <c:showSerName val="0"/>
          <c:showPercent val="0"/>
          <c:showBubbleSize val="0"/>
        </c:dLbls>
        <c:gapWidth val="182"/>
        <c:axId val="634916528"/>
        <c:axId val="634916920"/>
      </c:barChart>
      <c:catAx>
        <c:axId val="63491652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4916920"/>
        <c:crosses val="autoZero"/>
        <c:auto val="1"/>
        <c:lblAlgn val="ctr"/>
        <c:lblOffset val="100"/>
        <c:noMultiLvlLbl val="0"/>
      </c:catAx>
      <c:valAx>
        <c:axId val="634916920"/>
        <c:scaling>
          <c:orientation val="minMax"/>
        </c:scaling>
        <c:delete val="1"/>
        <c:axPos val="t"/>
        <c:numFmt formatCode="General" sourceLinked="1"/>
        <c:majorTickMark val="none"/>
        <c:minorTickMark val="none"/>
        <c:tickLblPos val="nextTo"/>
        <c:crossAx val="634916528"/>
        <c:crosses val="autoZero"/>
        <c:crossBetween val="between"/>
      </c:valAx>
      <c:spPr>
        <a:noFill/>
        <a:ln>
          <a:noFill/>
        </a:ln>
        <a:effectLst/>
      </c:spPr>
    </c:plotArea>
    <c:legend>
      <c:legendPos val="b"/>
      <c:legendEntry>
        <c:idx val="0"/>
        <c:delete val="1"/>
      </c:legendEntry>
      <c:legendEntry>
        <c:idx val="1"/>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2"/>
        <c:delete val="1"/>
      </c:legendEntry>
      <c:layout>
        <c:manualLayout>
          <c:xMode val="edge"/>
          <c:yMode val="edge"/>
          <c:x val="0.52665649606299214"/>
          <c:y val="0.93413380080377706"/>
          <c:w val="0.25293700787401574"/>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 of income allotted to transportation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Gloucester</c:v>
                </c:pt>
                <c:pt idx="4">
                  <c:v>Hunterdon</c:v>
                </c:pt>
                <c:pt idx="5">
                  <c:v>Sussex</c:v>
                </c:pt>
                <c:pt idx="6">
                  <c:v>Warren</c:v>
                </c:pt>
                <c:pt idx="7">
                  <c:v>Cape May</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Sheet1!$B$2:$B$22</c:f>
              <c:numCache>
                <c:formatCode>General</c:formatCode>
                <c:ptCount val="21"/>
                <c:pt idx="0" formatCode="0%">
                  <c:v>0.27</c:v>
                </c:pt>
                <c:pt idx="2" formatCode="0%">
                  <c:v>0.24</c:v>
                </c:pt>
                <c:pt idx="3" formatCode="0%">
                  <c:v>0.23</c:v>
                </c:pt>
                <c:pt idx="4">
                  <c:v>0.23</c:v>
                </c:pt>
                <c:pt idx="5" formatCode="0%">
                  <c:v>0.23</c:v>
                </c:pt>
                <c:pt idx="6" formatCode="0%">
                  <c:v>0.23</c:v>
                </c:pt>
                <c:pt idx="7" formatCode="0%">
                  <c:v>0.22</c:v>
                </c:pt>
                <c:pt idx="8" formatCode="0%">
                  <c:v>0.22</c:v>
                </c:pt>
                <c:pt idx="9" formatCode="0%">
                  <c:v>0.21</c:v>
                </c:pt>
                <c:pt idx="10" formatCode="0%">
                  <c:v>0.21</c:v>
                </c:pt>
                <c:pt idx="11" formatCode="0%">
                  <c:v>0.21</c:v>
                </c:pt>
                <c:pt idx="12" formatCode="0%">
                  <c:v>0.21</c:v>
                </c:pt>
                <c:pt idx="13" formatCode="0%">
                  <c:v>0.21</c:v>
                </c:pt>
                <c:pt idx="14">
                  <c:v>0.19</c:v>
                </c:pt>
                <c:pt idx="15" formatCode="0%">
                  <c:v>0.18</c:v>
                </c:pt>
                <c:pt idx="16" formatCode="0%">
                  <c:v>0.18</c:v>
                </c:pt>
                <c:pt idx="17" formatCode="0%">
                  <c:v>0.18</c:v>
                </c:pt>
                <c:pt idx="18" formatCode="0%">
                  <c:v>0.17</c:v>
                </c:pt>
                <c:pt idx="19" formatCode="0%">
                  <c:v>0.15</c:v>
                </c:pt>
                <c:pt idx="20" formatCode="0%">
                  <c:v>0.11</c:v>
                </c:pt>
              </c:numCache>
            </c:numRef>
          </c:val>
          <c:extLst>
            <c:ext xmlns:c16="http://schemas.microsoft.com/office/drawing/2014/chart" uri="{C3380CC4-5D6E-409C-BE32-E72D297353CC}">
              <c16:uniqueId val="{00000001-F0B7-43ED-A3D1-798AB923E08D}"/>
            </c:ext>
          </c:extLst>
        </c:ser>
        <c:ser>
          <c:idx val="1"/>
          <c:order val="1"/>
          <c:tx>
            <c:strRef>
              <c:f>Sheet1!$C$1</c:f>
              <c:strCache>
                <c:ptCount val="1"/>
                <c:pt idx="0">
                  <c:v>This County Copy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Gloucester</c:v>
                </c:pt>
                <c:pt idx="4">
                  <c:v>Hunterdon</c:v>
                </c:pt>
                <c:pt idx="5">
                  <c:v>Sussex</c:v>
                </c:pt>
                <c:pt idx="6">
                  <c:v>Warren</c:v>
                </c:pt>
                <c:pt idx="7">
                  <c:v>Cape May</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Sheet1!$C$2:$C$22</c:f>
              <c:numCache>
                <c:formatCode>General</c:formatCode>
                <c:ptCount val="21"/>
                <c:pt idx="1">
                  <c:v>0.24</c:v>
                </c:pt>
              </c:numCache>
            </c:numRef>
          </c:val>
          <c:extLst>
            <c:ext xmlns:c16="http://schemas.microsoft.com/office/drawing/2014/chart" uri="{C3380CC4-5D6E-409C-BE32-E72D297353CC}">
              <c16:uniqueId val="{00000002-F0B7-43ED-A3D1-798AB923E08D}"/>
            </c:ext>
          </c:extLst>
        </c:ser>
        <c:ser>
          <c:idx val="2"/>
          <c:order val="2"/>
          <c:tx>
            <c:strRef>
              <c:f>Sheet1!$D$1</c:f>
              <c:strCache>
                <c:ptCount val="1"/>
                <c:pt idx="0">
                  <c:v>Column1</c:v>
                </c:pt>
              </c:strCache>
            </c:strRef>
          </c:tx>
          <c:spPr>
            <a:solidFill>
              <a:schemeClr val="dk1">
                <a:tint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Gloucester</c:v>
                </c:pt>
                <c:pt idx="4">
                  <c:v>Hunterdon</c:v>
                </c:pt>
                <c:pt idx="5">
                  <c:v>Sussex</c:v>
                </c:pt>
                <c:pt idx="6">
                  <c:v>Warren</c:v>
                </c:pt>
                <c:pt idx="7">
                  <c:v>Cape May</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Sheet1!$D$2:$D$22</c:f>
              <c:numCache>
                <c:formatCode>General</c:formatCode>
                <c:ptCount val="21"/>
              </c:numCache>
            </c:numRef>
          </c:val>
          <c:extLst>
            <c:ext xmlns:c16="http://schemas.microsoft.com/office/drawing/2014/chart" uri="{C3380CC4-5D6E-409C-BE32-E72D297353CC}">
              <c16:uniqueId val="{00000003-F0B7-43ED-A3D1-798AB923E08D}"/>
            </c:ext>
          </c:extLst>
        </c:ser>
        <c:dLbls>
          <c:dLblPos val="outEnd"/>
          <c:showLegendKey val="0"/>
          <c:showVal val="1"/>
          <c:showCatName val="0"/>
          <c:showSerName val="0"/>
          <c:showPercent val="0"/>
          <c:showBubbleSize val="0"/>
        </c:dLbls>
        <c:gapWidth val="182"/>
        <c:axId val="162963512"/>
        <c:axId val="162963904"/>
      </c:barChart>
      <c:catAx>
        <c:axId val="1629635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2963904"/>
        <c:crosses val="autoZero"/>
        <c:auto val="1"/>
        <c:lblAlgn val="ctr"/>
        <c:lblOffset val="100"/>
        <c:noMultiLvlLbl val="0"/>
      </c:catAx>
      <c:valAx>
        <c:axId val="162963904"/>
        <c:scaling>
          <c:orientation val="minMax"/>
        </c:scaling>
        <c:delete val="1"/>
        <c:axPos val="b"/>
        <c:numFmt formatCode="0%" sourceLinked="1"/>
        <c:majorTickMark val="none"/>
        <c:minorTickMark val="none"/>
        <c:tickLblPos val="nextTo"/>
        <c:crossAx val="1629635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Total Auto Cost</c:v>
                </c:pt>
              </c:strCache>
            </c:strRef>
          </c:tx>
          <c:spPr>
            <a:solidFill>
              <a:srgbClr val="C00000"/>
            </a:solidFill>
            <a:ln>
              <a:solidFill>
                <a:schemeClr val="bg1"/>
              </a:solid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Bergen</c:v>
                </c:pt>
                <c:pt idx="3">
                  <c:v>Union</c:v>
                </c:pt>
                <c:pt idx="4">
                  <c:v>Passaic</c:v>
                </c:pt>
                <c:pt idx="5">
                  <c:v>Camden</c:v>
                </c:pt>
                <c:pt idx="6">
                  <c:v>Middlesex</c:v>
                </c:pt>
                <c:pt idx="7">
                  <c:v>Cape May</c:v>
                </c:pt>
                <c:pt idx="8">
                  <c:v>Mercer</c:v>
                </c:pt>
                <c:pt idx="9">
                  <c:v>Atlantic</c:v>
                </c:pt>
                <c:pt idx="10">
                  <c:v>Warren</c:v>
                </c:pt>
                <c:pt idx="11">
                  <c:v>Cumberland</c:v>
                </c:pt>
                <c:pt idx="12">
                  <c:v>Burlington</c:v>
                </c:pt>
                <c:pt idx="13">
                  <c:v>Monmouth</c:v>
                </c:pt>
                <c:pt idx="14">
                  <c:v>Morris</c:v>
                </c:pt>
                <c:pt idx="15">
                  <c:v>Somerset</c:v>
                </c:pt>
                <c:pt idx="16">
                  <c:v>Ocean</c:v>
                </c:pt>
                <c:pt idx="17">
                  <c:v>Gloucester</c:v>
                </c:pt>
                <c:pt idx="18">
                  <c:v>Salem</c:v>
                </c:pt>
                <c:pt idx="19">
                  <c:v>Sussex</c:v>
                </c:pt>
                <c:pt idx="20">
                  <c:v>Hunterdon</c:v>
                </c:pt>
              </c:strCache>
            </c:strRef>
          </c:cat>
          <c:val>
            <c:numRef>
              <c:f>Sheet1!$B$2:$B$22</c:f>
              <c:numCache>
                <c:formatCode>"$"#,##0</c:formatCode>
                <c:ptCount val="21"/>
                <c:pt idx="0">
                  <c:v>7101</c:v>
                </c:pt>
                <c:pt idx="1">
                  <c:v>10465</c:v>
                </c:pt>
                <c:pt idx="2">
                  <c:v>11964</c:v>
                </c:pt>
                <c:pt idx="3">
                  <c:v>12054</c:v>
                </c:pt>
                <c:pt idx="4" formatCode="&quot;$&quot;#,##0_);[Red]\(&quot;$&quot;#,##0\)">
                  <c:v>12067</c:v>
                </c:pt>
                <c:pt idx="5">
                  <c:v>13115</c:v>
                </c:pt>
                <c:pt idx="6">
                  <c:v>13138</c:v>
                </c:pt>
                <c:pt idx="7">
                  <c:v>13142</c:v>
                </c:pt>
                <c:pt idx="8">
                  <c:v>13251</c:v>
                </c:pt>
                <c:pt idx="10">
                  <c:v>14055</c:v>
                </c:pt>
                <c:pt idx="11">
                  <c:v>14103</c:v>
                </c:pt>
                <c:pt idx="12">
                  <c:v>14119</c:v>
                </c:pt>
                <c:pt idx="13">
                  <c:v>14191</c:v>
                </c:pt>
                <c:pt idx="14">
                  <c:v>14246</c:v>
                </c:pt>
                <c:pt idx="15">
                  <c:v>14303</c:v>
                </c:pt>
                <c:pt idx="16">
                  <c:v>14705</c:v>
                </c:pt>
                <c:pt idx="17">
                  <c:v>14858</c:v>
                </c:pt>
                <c:pt idx="18">
                  <c:v>15106</c:v>
                </c:pt>
                <c:pt idx="19">
                  <c:v>15640</c:v>
                </c:pt>
                <c:pt idx="20">
                  <c:v>15859</c:v>
                </c:pt>
              </c:numCache>
            </c:numRef>
          </c:val>
          <c:extLst>
            <c:ext xmlns:c16="http://schemas.microsoft.com/office/drawing/2014/chart" uri="{C3380CC4-5D6E-409C-BE32-E72D297353CC}">
              <c16:uniqueId val="{00000000-6C66-44D8-98E8-3426CDBA57D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trendline>
            <c:name>NJ avg $10,724</c:name>
            <c:spPr>
              <a:ln w="19050" cap="rnd">
                <a:solidFill>
                  <a:schemeClr val="accent2"/>
                </a:solidFill>
                <a:prstDash val="sysDot"/>
              </a:ln>
              <a:effectLst/>
            </c:spPr>
            <c:trendlineType val="linear"/>
            <c:dispRSqr val="0"/>
            <c:dispEq val="0"/>
          </c:trendline>
          <c:cat>
            <c:strRef>
              <c:f>Sheet1!$A$2:$A$22</c:f>
              <c:strCache>
                <c:ptCount val="21"/>
                <c:pt idx="0">
                  <c:v>Hudson</c:v>
                </c:pt>
                <c:pt idx="1">
                  <c:v>Essex</c:v>
                </c:pt>
                <c:pt idx="2">
                  <c:v>Bergen</c:v>
                </c:pt>
                <c:pt idx="3">
                  <c:v>Union</c:v>
                </c:pt>
                <c:pt idx="4">
                  <c:v>Passaic</c:v>
                </c:pt>
                <c:pt idx="5">
                  <c:v>Camden</c:v>
                </c:pt>
                <c:pt idx="6">
                  <c:v>Middlesex</c:v>
                </c:pt>
                <c:pt idx="7">
                  <c:v>Cape May</c:v>
                </c:pt>
                <c:pt idx="8">
                  <c:v>Mercer</c:v>
                </c:pt>
                <c:pt idx="9">
                  <c:v>Atlantic</c:v>
                </c:pt>
                <c:pt idx="10">
                  <c:v>Warren</c:v>
                </c:pt>
                <c:pt idx="11">
                  <c:v>Cumberland</c:v>
                </c:pt>
                <c:pt idx="12">
                  <c:v>Burlington</c:v>
                </c:pt>
                <c:pt idx="13">
                  <c:v>Monmouth</c:v>
                </c:pt>
                <c:pt idx="14">
                  <c:v>Morris</c:v>
                </c:pt>
                <c:pt idx="15">
                  <c:v>Somerset</c:v>
                </c:pt>
                <c:pt idx="16">
                  <c:v>Ocean</c:v>
                </c:pt>
                <c:pt idx="17">
                  <c:v>Gloucester</c:v>
                </c:pt>
                <c:pt idx="18">
                  <c:v>Salem</c:v>
                </c:pt>
                <c:pt idx="19">
                  <c:v>Sussex</c:v>
                </c:pt>
                <c:pt idx="20">
                  <c:v>Hunterdon</c:v>
                </c:pt>
              </c:strCache>
            </c:strRef>
          </c:cat>
          <c:val>
            <c:numRef>
              <c:f>Sheet1!$C$2:$C$22</c:f>
              <c:numCache>
                <c:formatCode>General</c:formatCode>
                <c:ptCount val="21"/>
                <c:pt idx="9" formatCode="&quot;$&quot;#,##0">
                  <c:v>13307</c:v>
                </c:pt>
              </c:numCache>
            </c:numRef>
          </c:val>
          <c:extLst>
            <c:ext xmlns:c16="http://schemas.microsoft.com/office/drawing/2014/chart" uri="{C3380CC4-5D6E-409C-BE32-E72D297353CC}">
              <c16:uniqueId val="{00000001-6C66-44D8-98E8-3426CDBA57DF}"/>
            </c:ext>
          </c:extLst>
        </c:ser>
        <c:ser>
          <c:idx val="2"/>
          <c:order val="2"/>
          <c:tx>
            <c:strRef>
              <c:f>Sheet1!$D$1</c:f>
              <c:strCache>
                <c:ptCount val="1"/>
                <c:pt idx="0">
                  <c:v>NJ avg $10,724</c:v>
                </c:pt>
              </c:strCache>
            </c:strRef>
          </c:tx>
          <c:spPr>
            <a:noFill/>
            <a:ln>
              <a:solidFill>
                <a:schemeClr val="bg1"/>
              </a:solidFill>
            </a:ln>
            <a:effectLst/>
          </c:spPr>
          <c:invertIfNegative val="0"/>
          <c:cat>
            <c:strRef>
              <c:f>Sheet1!$A$2:$A$22</c:f>
              <c:strCache>
                <c:ptCount val="21"/>
                <c:pt idx="0">
                  <c:v>Hudson</c:v>
                </c:pt>
                <c:pt idx="1">
                  <c:v>Essex</c:v>
                </c:pt>
                <c:pt idx="2">
                  <c:v>Bergen</c:v>
                </c:pt>
                <c:pt idx="3">
                  <c:v>Union</c:v>
                </c:pt>
                <c:pt idx="4">
                  <c:v>Passaic</c:v>
                </c:pt>
                <c:pt idx="5">
                  <c:v>Camden</c:v>
                </c:pt>
                <c:pt idx="6">
                  <c:v>Middlesex</c:v>
                </c:pt>
                <c:pt idx="7">
                  <c:v>Cape May</c:v>
                </c:pt>
                <c:pt idx="8">
                  <c:v>Mercer</c:v>
                </c:pt>
                <c:pt idx="9">
                  <c:v>Atlantic</c:v>
                </c:pt>
                <c:pt idx="10">
                  <c:v>Warren</c:v>
                </c:pt>
                <c:pt idx="11">
                  <c:v>Cumberland</c:v>
                </c:pt>
                <c:pt idx="12">
                  <c:v>Burlington</c:v>
                </c:pt>
                <c:pt idx="13">
                  <c:v>Monmouth</c:v>
                </c:pt>
                <c:pt idx="14">
                  <c:v>Morris</c:v>
                </c:pt>
                <c:pt idx="15">
                  <c:v>Somerset</c:v>
                </c:pt>
                <c:pt idx="16">
                  <c:v>Ocean</c:v>
                </c:pt>
                <c:pt idx="17">
                  <c:v>Gloucester</c:v>
                </c:pt>
                <c:pt idx="18">
                  <c:v>Salem</c:v>
                </c:pt>
                <c:pt idx="19">
                  <c:v>Sussex</c:v>
                </c:pt>
                <c:pt idx="20">
                  <c:v>Hunterdon</c:v>
                </c:pt>
              </c:strCache>
            </c:strRef>
          </c:cat>
          <c:val>
            <c:numRef>
              <c:f>Sheet1!$D$2:$D$22</c:f>
              <c:numCache>
                <c:formatCode>"$"#,##0_);[Red]\("$"#,##0\)</c:formatCode>
                <c:ptCount val="21"/>
                <c:pt idx="0">
                  <c:v>10724</c:v>
                </c:pt>
                <c:pt idx="1">
                  <c:v>10724</c:v>
                </c:pt>
                <c:pt idx="2">
                  <c:v>10724</c:v>
                </c:pt>
                <c:pt idx="3">
                  <c:v>10724</c:v>
                </c:pt>
                <c:pt idx="4">
                  <c:v>10724</c:v>
                </c:pt>
                <c:pt idx="5">
                  <c:v>10724</c:v>
                </c:pt>
                <c:pt idx="6">
                  <c:v>10724</c:v>
                </c:pt>
                <c:pt idx="7">
                  <c:v>10724</c:v>
                </c:pt>
                <c:pt idx="8">
                  <c:v>10724</c:v>
                </c:pt>
                <c:pt idx="9">
                  <c:v>10724</c:v>
                </c:pt>
                <c:pt idx="10">
                  <c:v>10724</c:v>
                </c:pt>
                <c:pt idx="11">
                  <c:v>10724</c:v>
                </c:pt>
                <c:pt idx="12">
                  <c:v>10724</c:v>
                </c:pt>
                <c:pt idx="13">
                  <c:v>10724</c:v>
                </c:pt>
                <c:pt idx="14">
                  <c:v>10724</c:v>
                </c:pt>
                <c:pt idx="15">
                  <c:v>10724</c:v>
                </c:pt>
                <c:pt idx="16">
                  <c:v>10724</c:v>
                </c:pt>
                <c:pt idx="17">
                  <c:v>10724</c:v>
                </c:pt>
                <c:pt idx="18">
                  <c:v>10724</c:v>
                </c:pt>
                <c:pt idx="19">
                  <c:v>10724</c:v>
                </c:pt>
                <c:pt idx="20">
                  <c:v>10724</c:v>
                </c:pt>
              </c:numCache>
            </c:numRef>
          </c:val>
          <c:extLst>
            <c:ext xmlns:c16="http://schemas.microsoft.com/office/drawing/2014/chart" uri="{C3380CC4-5D6E-409C-BE32-E72D297353CC}">
              <c16:uniqueId val="{00000000-F07F-4B16-90AA-9C74F42E50EF}"/>
            </c:ext>
          </c:extLst>
        </c:ser>
        <c:dLbls>
          <c:showLegendKey val="0"/>
          <c:showVal val="0"/>
          <c:showCatName val="0"/>
          <c:showSerName val="0"/>
          <c:showPercent val="0"/>
          <c:showBubbleSize val="0"/>
        </c:dLbls>
        <c:gapWidth val="182"/>
        <c:axId val="162964688"/>
        <c:axId val="162965080"/>
      </c:barChart>
      <c:catAx>
        <c:axId val="1629646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2965080"/>
        <c:crosses val="autoZero"/>
        <c:auto val="1"/>
        <c:lblAlgn val="ctr"/>
        <c:lblOffset val="100"/>
        <c:noMultiLvlLbl val="0"/>
      </c:catAx>
      <c:valAx>
        <c:axId val="162965080"/>
        <c:scaling>
          <c:orientation val="minMax"/>
        </c:scaling>
        <c:delete val="1"/>
        <c:axPos val="b"/>
        <c:numFmt formatCode="&quot;$&quot;#,##0" sourceLinked="1"/>
        <c:majorTickMark val="none"/>
        <c:minorTickMark val="none"/>
        <c:tickLblPos val="nextTo"/>
        <c:crossAx val="16296468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7512855811696354"/>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Burlington</c:v>
                </c:pt>
                <c:pt idx="1">
                  <c:v>Hunterdon </c:v>
                </c:pt>
                <c:pt idx="2">
                  <c:v>Gloucester</c:v>
                </c:pt>
                <c:pt idx="3">
                  <c:v>Morris</c:v>
                </c:pt>
                <c:pt idx="4">
                  <c:v>Camden</c:v>
                </c:pt>
                <c:pt idx="5">
                  <c:v>Sussex</c:v>
                </c:pt>
                <c:pt idx="6">
                  <c:v>Monmouth</c:v>
                </c:pt>
                <c:pt idx="7">
                  <c:v>Somerset</c:v>
                </c:pt>
                <c:pt idx="8">
                  <c:v>Cape May</c:v>
                </c:pt>
                <c:pt idx="9">
                  <c:v>Ocean</c:v>
                </c:pt>
                <c:pt idx="10">
                  <c:v>Salem</c:v>
                </c:pt>
                <c:pt idx="11">
                  <c:v>Warren</c:v>
                </c:pt>
                <c:pt idx="12">
                  <c:v>Middlesex</c:v>
                </c:pt>
                <c:pt idx="13">
                  <c:v>Mercer</c:v>
                </c:pt>
                <c:pt idx="14">
                  <c:v>Bergen</c:v>
                </c:pt>
                <c:pt idx="15">
                  <c:v>Passaic  </c:v>
                </c:pt>
                <c:pt idx="16">
                  <c:v>Union</c:v>
                </c:pt>
                <c:pt idx="17">
                  <c:v>Essex</c:v>
                </c:pt>
                <c:pt idx="18">
                  <c:v>Cumberland</c:v>
                </c:pt>
                <c:pt idx="19">
                  <c:v>Atlantic</c:v>
                </c:pt>
                <c:pt idx="20">
                  <c:v>Hudson</c:v>
                </c:pt>
              </c:strCache>
            </c:strRef>
          </c:cat>
          <c:val>
            <c:numRef>
              <c:f>Sheet1!$B$2:$B$22</c:f>
              <c:numCache>
                <c:formatCode>0.0%</c:formatCode>
                <c:ptCount val="21"/>
                <c:pt idx="0">
                  <c:v>2.5000000000000001E-2</c:v>
                </c:pt>
                <c:pt idx="1">
                  <c:v>2.5000000000000001E-2</c:v>
                </c:pt>
                <c:pt idx="2">
                  <c:v>2.8000000000000001E-2</c:v>
                </c:pt>
                <c:pt idx="3">
                  <c:v>2.9000000000000001E-2</c:v>
                </c:pt>
                <c:pt idx="4">
                  <c:v>3.3000000000000002E-2</c:v>
                </c:pt>
                <c:pt idx="5">
                  <c:v>3.4000000000000002E-2</c:v>
                </c:pt>
                <c:pt idx="6">
                  <c:v>3.5000000000000003E-2</c:v>
                </c:pt>
                <c:pt idx="7">
                  <c:v>3.5999999999999997E-2</c:v>
                </c:pt>
                <c:pt idx="8">
                  <c:v>3.6999999999999998E-2</c:v>
                </c:pt>
                <c:pt idx="9">
                  <c:v>3.6999999999999998E-2</c:v>
                </c:pt>
                <c:pt idx="10">
                  <c:v>3.6999999999999998E-2</c:v>
                </c:pt>
                <c:pt idx="11">
                  <c:v>3.6999999999999998E-2</c:v>
                </c:pt>
                <c:pt idx="12">
                  <c:v>3.7999999999999999E-2</c:v>
                </c:pt>
                <c:pt idx="13">
                  <c:v>0.04</c:v>
                </c:pt>
                <c:pt idx="14">
                  <c:v>5.0999999999999997E-2</c:v>
                </c:pt>
                <c:pt idx="15">
                  <c:v>5.3999999999999999E-2</c:v>
                </c:pt>
                <c:pt idx="16">
                  <c:v>5.6000000000000001E-2</c:v>
                </c:pt>
                <c:pt idx="17">
                  <c:v>5.7000000000000002E-2</c:v>
                </c:pt>
                <c:pt idx="18">
                  <c:v>5.8000000000000003E-2</c:v>
                </c:pt>
                <c:pt idx="20">
                  <c:v>6.3E-2</c:v>
                </c:pt>
              </c:numCache>
            </c:numRef>
          </c:val>
          <c:extLst>
            <c:ext xmlns:c16="http://schemas.microsoft.com/office/drawing/2014/chart" uri="{C3380CC4-5D6E-409C-BE32-E72D297353CC}">
              <c16:uniqueId val="{00000000-D5D2-4F28-A037-601B8C563179}"/>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Burlington</c:v>
                </c:pt>
                <c:pt idx="1">
                  <c:v>Hunterdon </c:v>
                </c:pt>
                <c:pt idx="2">
                  <c:v>Gloucester</c:v>
                </c:pt>
                <c:pt idx="3">
                  <c:v>Morris</c:v>
                </c:pt>
                <c:pt idx="4">
                  <c:v>Camden</c:v>
                </c:pt>
                <c:pt idx="5">
                  <c:v>Sussex</c:v>
                </c:pt>
                <c:pt idx="6">
                  <c:v>Monmouth</c:v>
                </c:pt>
                <c:pt idx="7">
                  <c:v>Somerset</c:v>
                </c:pt>
                <c:pt idx="8">
                  <c:v>Cape May</c:v>
                </c:pt>
                <c:pt idx="9">
                  <c:v>Ocean</c:v>
                </c:pt>
                <c:pt idx="10">
                  <c:v>Salem</c:v>
                </c:pt>
                <c:pt idx="11">
                  <c:v>Warren</c:v>
                </c:pt>
                <c:pt idx="12">
                  <c:v>Middlesex</c:v>
                </c:pt>
                <c:pt idx="13">
                  <c:v>Mercer</c:v>
                </c:pt>
                <c:pt idx="14">
                  <c:v>Bergen</c:v>
                </c:pt>
                <c:pt idx="15">
                  <c:v>Passaic  </c:v>
                </c:pt>
                <c:pt idx="16">
                  <c:v>Union</c:v>
                </c:pt>
                <c:pt idx="17">
                  <c:v>Essex</c:v>
                </c:pt>
                <c:pt idx="18">
                  <c:v>Cumberland</c:v>
                </c:pt>
                <c:pt idx="19">
                  <c:v>Atlantic</c:v>
                </c:pt>
                <c:pt idx="20">
                  <c:v>Hudson</c:v>
                </c:pt>
              </c:strCache>
            </c:strRef>
          </c:cat>
          <c:val>
            <c:numRef>
              <c:f>Sheet1!$C$2:$C$22</c:f>
              <c:numCache>
                <c:formatCode>General</c:formatCode>
                <c:ptCount val="21"/>
                <c:pt idx="19" formatCode="0.0%">
                  <c:v>6.0999999999999999E-2</c:v>
                </c:pt>
              </c:numCache>
            </c:numRef>
          </c:val>
          <c:extLst>
            <c:ext xmlns:c16="http://schemas.microsoft.com/office/drawing/2014/chart" uri="{C3380CC4-5D6E-409C-BE32-E72D297353CC}">
              <c16:uniqueId val="{00000001-D5D2-4F28-A037-601B8C563179}"/>
            </c:ext>
          </c:extLst>
        </c:ser>
        <c:ser>
          <c:idx val="3"/>
          <c:order val="2"/>
          <c:tx>
            <c:strRef>
              <c:f>Sheet1!$D$1</c:f>
              <c:strCache>
                <c:ptCount val="1"/>
                <c:pt idx="0">
                  <c:v>NJ avg 4.4%</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Burlington</c:v>
                </c:pt>
                <c:pt idx="1">
                  <c:v>Hunterdon </c:v>
                </c:pt>
                <c:pt idx="2">
                  <c:v>Gloucester</c:v>
                </c:pt>
                <c:pt idx="3">
                  <c:v>Morris</c:v>
                </c:pt>
                <c:pt idx="4">
                  <c:v>Camden</c:v>
                </c:pt>
                <c:pt idx="5">
                  <c:v>Sussex</c:v>
                </c:pt>
                <c:pt idx="6">
                  <c:v>Monmouth</c:v>
                </c:pt>
                <c:pt idx="7">
                  <c:v>Somerset</c:v>
                </c:pt>
                <c:pt idx="8">
                  <c:v>Cape May</c:v>
                </c:pt>
                <c:pt idx="9">
                  <c:v>Ocean</c:v>
                </c:pt>
                <c:pt idx="10">
                  <c:v>Salem</c:v>
                </c:pt>
                <c:pt idx="11">
                  <c:v>Warren</c:v>
                </c:pt>
                <c:pt idx="12">
                  <c:v>Middlesex</c:v>
                </c:pt>
                <c:pt idx="13">
                  <c:v>Mercer</c:v>
                </c:pt>
                <c:pt idx="14">
                  <c:v>Bergen</c:v>
                </c:pt>
                <c:pt idx="15">
                  <c:v>Passaic  </c:v>
                </c:pt>
                <c:pt idx="16">
                  <c:v>Union</c:v>
                </c:pt>
                <c:pt idx="17">
                  <c:v>Essex</c:v>
                </c:pt>
                <c:pt idx="18">
                  <c:v>Cumberland</c:v>
                </c:pt>
                <c:pt idx="19">
                  <c:v>Atlantic</c:v>
                </c:pt>
                <c:pt idx="20">
                  <c:v>Hudson</c:v>
                </c:pt>
              </c:strCache>
            </c:strRef>
          </c:cat>
          <c:val>
            <c:numRef>
              <c:f>Sheet1!$D$2:$D$22</c:f>
              <c:numCache>
                <c:formatCode>0.00%</c:formatCode>
                <c:ptCount val="21"/>
                <c:pt idx="0">
                  <c:v>4.3999999999999997E-2</c:v>
                </c:pt>
                <c:pt idx="1">
                  <c:v>4.3999999999999997E-2</c:v>
                </c:pt>
                <c:pt idx="2">
                  <c:v>4.3999999999999997E-2</c:v>
                </c:pt>
                <c:pt idx="3">
                  <c:v>4.3999999999999997E-2</c:v>
                </c:pt>
                <c:pt idx="4">
                  <c:v>4.3999999999999997E-2</c:v>
                </c:pt>
                <c:pt idx="5">
                  <c:v>4.3999999999999997E-2</c:v>
                </c:pt>
                <c:pt idx="6">
                  <c:v>4.3999999999999997E-2</c:v>
                </c:pt>
                <c:pt idx="7">
                  <c:v>4.3999999999999997E-2</c:v>
                </c:pt>
                <c:pt idx="8">
                  <c:v>4.3999999999999997E-2</c:v>
                </c:pt>
                <c:pt idx="9">
                  <c:v>4.3999999999999997E-2</c:v>
                </c:pt>
                <c:pt idx="10">
                  <c:v>4.3999999999999997E-2</c:v>
                </c:pt>
                <c:pt idx="11">
                  <c:v>4.3999999999999997E-2</c:v>
                </c:pt>
                <c:pt idx="12">
                  <c:v>4.3999999999999997E-2</c:v>
                </c:pt>
                <c:pt idx="13">
                  <c:v>4.3999999999999997E-2</c:v>
                </c:pt>
                <c:pt idx="14">
                  <c:v>4.3999999999999997E-2</c:v>
                </c:pt>
                <c:pt idx="15">
                  <c:v>4.3999999999999997E-2</c:v>
                </c:pt>
                <c:pt idx="16">
                  <c:v>4.3999999999999997E-2</c:v>
                </c:pt>
                <c:pt idx="17">
                  <c:v>4.3999999999999997E-2</c:v>
                </c:pt>
                <c:pt idx="18">
                  <c:v>4.3999999999999997E-2</c:v>
                </c:pt>
                <c:pt idx="19">
                  <c:v>4.3999999999999997E-2</c:v>
                </c:pt>
                <c:pt idx="20">
                  <c:v>4.3999999999999997E-2</c:v>
                </c:pt>
              </c:numCache>
            </c:numRef>
          </c:val>
          <c:extLst>
            <c:ext xmlns:c16="http://schemas.microsoft.com/office/drawing/2014/chart" uri="{C3380CC4-5D6E-409C-BE32-E72D297353CC}">
              <c16:uniqueId val="{00000003-D5D2-4F28-A037-601B8C563179}"/>
            </c:ext>
          </c:extLst>
        </c:ser>
        <c:ser>
          <c:idx val="2"/>
          <c:order val="3"/>
          <c:tx>
            <c:strRef>
              <c:f>Sheet1!$E$1</c:f>
              <c:strCache>
                <c:ptCount val="1"/>
                <c:pt idx="0">
                  <c:v>US avg 5.7%</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Burlington</c:v>
                </c:pt>
                <c:pt idx="1">
                  <c:v>Hunterdon </c:v>
                </c:pt>
                <c:pt idx="2">
                  <c:v>Gloucester</c:v>
                </c:pt>
                <c:pt idx="3">
                  <c:v>Morris</c:v>
                </c:pt>
                <c:pt idx="4">
                  <c:v>Camden</c:v>
                </c:pt>
                <c:pt idx="5">
                  <c:v>Sussex</c:v>
                </c:pt>
                <c:pt idx="6">
                  <c:v>Monmouth</c:v>
                </c:pt>
                <c:pt idx="7">
                  <c:v>Somerset</c:v>
                </c:pt>
                <c:pt idx="8">
                  <c:v>Cape May</c:v>
                </c:pt>
                <c:pt idx="9">
                  <c:v>Ocean</c:v>
                </c:pt>
                <c:pt idx="10">
                  <c:v>Salem</c:v>
                </c:pt>
                <c:pt idx="11">
                  <c:v>Warren</c:v>
                </c:pt>
                <c:pt idx="12">
                  <c:v>Middlesex</c:v>
                </c:pt>
                <c:pt idx="13">
                  <c:v>Mercer</c:v>
                </c:pt>
                <c:pt idx="14">
                  <c:v>Bergen</c:v>
                </c:pt>
                <c:pt idx="15">
                  <c:v>Passaic  </c:v>
                </c:pt>
                <c:pt idx="16">
                  <c:v>Union</c:v>
                </c:pt>
                <c:pt idx="17">
                  <c:v>Essex</c:v>
                </c:pt>
                <c:pt idx="18">
                  <c:v>Cumberland</c:v>
                </c:pt>
                <c:pt idx="19">
                  <c:v>Atlantic</c:v>
                </c:pt>
                <c:pt idx="20">
                  <c:v>Hudson</c:v>
                </c:pt>
              </c:strCache>
            </c:strRef>
          </c:cat>
          <c:val>
            <c:numRef>
              <c:f>Sheet1!$E$2:$E$22</c:f>
              <c:numCache>
                <c:formatCode>0.00%</c:formatCode>
                <c:ptCount val="21"/>
                <c:pt idx="0">
                  <c:v>5.7000000000000002E-2</c:v>
                </c:pt>
                <c:pt idx="1">
                  <c:v>5.7000000000000002E-2</c:v>
                </c:pt>
                <c:pt idx="2">
                  <c:v>5.7000000000000002E-2</c:v>
                </c:pt>
                <c:pt idx="3">
                  <c:v>5.7000000000000002E-2</c:v>
                </c:pt>
                <c:pt idx="4">
                  <c:v>5.7000000000000002E-2</c:v>
                </c:pt>
                <c:pt idx="5">
                  <c:v>5.7000000000000002E-2</c:v>
                </c:pt>
                <c:pt idx="6">
                  <c:v>5.7000000000000002E-2</c:v>
                </c:pt>
                <c:pt idx="7">
                  <c:v>5.7000000000000002E-2</c:v>
                </c:pt>
                <c:pt idx="8">
                  <c:v>5.7000000000000002E-2</c:v>
                </c:pt>
                <c:pt idx="9">
                  <c:v>5.7000000000000002E-2</c:v>
                </c:pt>
                <c:pt idx="10">
                  <c:v>5.7000000000000002E-2</c:v>
                </c:pt>
                <c:pt idx="11">
                  <c:v>5.7000000000000002E-2</c:v>
                </c:pt>
                <c:pt idx="12">
                  <c:v>5.7000000000000002E-2</c:v>
                </c:pt>
                <c:pt idx="13">
                  <c:v>5.7000000000000002E-2</c:v>
                </c:pt>
                <c:pt idx="14">
                  <c:v>5.7000000000000002E-2</c:v>
                </c:pt>
                <c:pt idx="15">
                  <c:v>5.7000000000000002E-2</c:v>
                </c:pt>
                <c:pt idx="16">
                  <c:v>5.7000000000000002E-2</c:v>
                </c:pt>
                <c:pt idx="17">
                  <c:v>5.7000000000000002E-2</c:v>
                </c:pt>
                <c:pt idx="18">
                  <c:v>5.7000000000000002E-2</c:v>
                </c:pt>
                <c:pt idx="19">
                  <c:v>5.7000000000000002E-2</c:v>
                </c:pt>
                <c:pt idx="20">
                  <c:v>5.7000000000000002E-2</c:v>
                </c:pt>
              </c:numCache>
            </c:numRef>
          </c:val>
          <c:extLst>
            <c:ext xmlns:c16="http://schemas.microsoft.com/office/drawing/2014/chart" uri="{C3380CC4-5D6E-409C-BE32-E72D297353CC}">
              <c16:uniqueId val="{00000002-D5D2-4F28-A037-601B8C563179}"/>
            </c:ext>
          </c:extLst>
        </c:ser>
        <c:dLbls>
          <c:showLegendKey val="0"/>
          <c:showVal val="0"/>
          <c:showCatName val="0"/>
          <c:showSerName val="0"/>
          <c:showPercent val="0"/>
          <c:showBubbleSize val="0"/>
        </c:dLbls>
        <c:gapWidth val="182"/>
        <c:axId val="162965864"/>
        <c:axId val="162966256"/>
      </c:barChart>
      <c:catAx>
        <c:axId val="1629658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2966256"/>
        <c:crosses val="autoZero"/>
        <c:auto val="1"/>
        <c:lblAlgn val="ctr"/>
        <c:lblOffset val="100"/>
        <c:noMultiLvlLbl val="0"/>
      </c:catAx>
      <c:valAx>
        <c:axId val="162966256"/>
        <c:scaling>
          <c:orientation val="minMax"/>
        </c:scaling>
        <c:delete val="1"/>
        <c:axPos val="b"/>
        <c:numFmt formatCode="0.0%" sourceLinked="1"/>
        <c:majorTickMark val="none"/>
        <c:minorTickMark val="none"/>
        <c:tickLblPos val="nextTo"/>
        <c:crossAx val="16296586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 health insurance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0.0%</c:formatCode>
                <c:ptCount val="5"/>
                <c:pt idx="0">
                  <c:v>6.2E-2</c:v>
                </c:pt>
                <c:pt idx="1">
                  <c:v>6.3E-2</c:v>
                </c:pt>
                <c:pt idx="2">
                  <c:v>6.4000000000000001E-2</c:v>
                </c:pt>
                <c:pt idx="3">
                  <c:v>6.2E-2</c:v>
                </c:pt>
                <c:pt idx="4">
                  <c:v>6.0999999999999999E-2</c:v>
                </c:pt>
              </c:numCache>
            </c:numRef>
          </c:val>
          <c:smooth val="0"/>
          <c:extLst>
            <c:ext xmlns:c16="http://schemas.microsoft.com/office/drawing/2014/chart" uri="{C3380CC4-5D6E-409C-BE32-E72D297353CC}">
              <c16:uniqueId val="{00000000-A31C-41B6-812D-B7E22B5D4963}"/>
            </c:ext>
          </c:extLst>
        </c:ser>
        <c:dLbls>
          <c:showLegendKey val="0"/>
          <c:showVal val="0"/>
          <c:showCatName val="0"/>
          <c:showSerName val="0"/>
          <c:showPercent val="0"/>
          <c:showBubbleSize val="0"/>
        </c:dLbls>
        <c:marker val="1"/>
        <c:smooth val="0"/>
        <c:axId val="162967040"/>
        <c:axId val="162967432"/>
      </c:lineChart>
      <c:catAx>
        <c:axId val="162967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62967432"/>
        <c:crosses val="autoZero"/>
        <c:auto val="1"/>
        <c:lblAlgn val="ctr"/>
        <c:lblOffset val="100"/>
        <c:noMultiLvlLbl val="0"/>
      </c:catAx>
      <c:valAx>
        <c:axId val="162967432"/>
        <c:scaling>
          <c:orientation val="minMax"/>
          <c:max val="0.5"/>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296704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79330708661417"/>
          <c:y val="8.5243309239233667E-3"/>
          <c:w val="0.86576919291338583"/>
          <c:h val="0.90601304289752072"/>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Egg Harbor City </c:v>
                </c:pt>
                <c:pt idx="1">
                  <c:v>Margate City </c:v>
                </c:pt>
                <c:pt idx="2">
                  <c:v>Buena </c:v>
                </c:pt>
                <c:pt idx="3">
                  <c:v>Buena Vista </c:v>
                </c:pt>
                <c:pt idx="4">
                  <c:v>Mullica </c:v>
                </c:pt>
                <c:pt idx="5">
                  <c:v>Hammonton </c:v>
                </c:pt>
                <c:pt idx="6">
                  <c:v>Galloway </c:v>
                </c:pt>
                <c:pt idx="7">
                  <c:v>Somers Point </c:v>
                </c:pt>
                <c:pt idx="8">
                  <c:v>Ventnor City </c:v>
                </c:pt>
                <c:pt idx="9">
                  <c:v>Brigantine </c:v>
                </c:pt>
              </c:strCache>
            </c:strRef>
          </c:cat>
          <c:val>
            <c:numRef>
              <c:f>Sheet1!$B$2:$B$11</c:f>
              <c:numCache>
                <c:formatCode>0.0%</c:formatCode>
                <c:ptCount val="10"/>
                <c:pt idx="0">
                  <c:v>0.18099999999999999</c:v>
                </c:pt>
                <c:pt idx="1">
                  <c:v>0.161</c:v>
                </c:pt>
                <c:pt idx="2">
                  <c:v>0.13500000000000001</c:v>
                </c:pt>
                <c:pt idx="3">
                  <c:v>0.1</c:v>
                </c:pt>
                <c:pt idx="4">
                  <c:v>0.1</c:v>
                </c:pt>
                <c:pt idx="5">
                  <c:v>9.1999999999999998E-2</c:v>
                </c:pt>
                <c:pt idx="6">
                  <c:v>9.0999999999999998E-2</c:v>
                </c:pt>
                <c:pt idx="7">
                  <c:v>6.9000000000000006E-2</c:v>
                </c:pt>
                <c:pt idx="8">
                  <c:v>6.4000000000000001E-2</c:v>
                </c:pt>
                <c:pt idx="9">
                  <c:v>5.8999999999999997E-2</c:v>
                </c:pt>
              </c:numCache>
            </c:numRef>
          </c:val>
          <c:extLst>
            <c:ext xmlns:c16="http://schemas.microsoft.com/office/drawing/2014/chart" uri="{C3380CC4-5D6E-409C-BE32-E72D297353CC}">
              <c16:uniqueId val="{00000000-402C-4557-B0A5-E92F8F31D439}"/>
            </c:ext>
          </c:extLst>
        </c:ser>
        <c:ser>
          <c:idx val="1"/>
          <c:order val="1"/>
          <c:tx>
            <c:strRef>
              <c:f>Sheet1!$C$1</c:f>
              <c:strCache>
                <c:ptCount val="1"/>
                <c:pt idx="0">
                  <c:v>Atlantic Avg. 6.10%</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Egg Harbor City </c:v>
                </c:pt>
                <c:pt idx="1">
                  <c:v>Margate City </c:v>
                </c:pt>
                <c:pt idx="2">
                  <c:v>Buena </c:v>
                </c:pt>
                <c:pt idx="3">
                  <c:v>Buena Vista </c:v>
                </c:pt>
                <c:pt idx="4">
                  <c:v>Mullica </c:v>
                </c:pt>
                <c:pt idx="5">
                  <c:v>Hammonton </c:v>
                </c:pt>
                <c:pt idx="6">
                  <c:v>Galloway </c:v>
                </c:pt>
                <c:pt idx="7">
                  <c:v>Somers Point </c:v>
                </c:pt>
                <c:pt idx="8">
                  <c:v>Ventnor City </c:v>
                </c:pt>
                <c:pt idx="9">
                  <c:v>Brigantine </c:v>
                </c:pt>
              </c:strCache>
            </c:strRef>
          </c:cat>
          <c:val>
            <c:numRef>
              <c:f>Sheet1!$C$2:$C$11</c:f>
              <c:numCache>
                <c:formatCode>0.00%</c:formatCode>
                <c:ptCount val="10"/>
                <c:pt idx="0">
                  <c:v>6.0999999999999999E-2</c:v>
                </c:pt>
                <c:pt idx="1">
                  <c:v>6.0999999999999999E-2</c:v>
                </c:pt>
                <c:pt idx="2">
                  <c:v>6.0999999999999999E-2</c:v>
                </c:pt>
                <c:pt idx="3">
                  <c:v>6.0999999999999999E-2</c:v>
                </c:pt>
                <c:pt idx="4">
                  <c:v>6.0999999999999999E-2</c:v>
                </c:pt>
                <c:pt idx="5">
                  <c:v>6.0999999999999999E-2</c:v>
                </c:pt>
                <c:pt idx="6">
                  <c:v>6.0999999999999999E-2</c:v>
                </c:pt>
                <c:pt idx="7">
                  <c:v>6.0999999999999999E-2</c:v>
                </c:pt>
                <c:pt idx="8">
                  <c:v>6.0999999999999999E-2</c:v>
                </c:pt>
                <c:pt idx="9">
                  <c:v>6.0999999999999999E-2</c:v>
                </c:pt>
              </c:numCache>
            </c:numRef>
          </c:val>
          <c:extLst>
            <c:ext xmlns:c16="http://schemas.microsoft.com/office/drawing/2014/chart" uri="{C3380CC4-5D6E-409C-BE32-E72D297353CC}">
              <c16:uniqueId val="{00000003-402C-4557-B0A5-E92F8F31D439}"/>
            </c:ext>
          </c:extLst>
        </c:ser>
        <c:dLbls>
          <c:showLegendKey val="0"/>
          <c:showVal val="0"/>
          <c:showCatName val="0"/>
          <c:showSerName val="0"/>
          <c:showPercent val="0"/>
          <c:showBubbleSize val="0"/>
        </c:dLbls>
        <c:gapWidth val="182"/>
        <c:axId val="162968216"/>
        <c:axId val="162968608"/>
      </c:barChart>
      <c:catAx>
        <c:axId val="1629682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2968608"/>
        <c:crosses val="autoZero"/>
        <c:auto val="1"/>
        <c:lblAlgn val="ctr"/>
        <c:lblOffset val="100"/>
        <c:noMultiLvlLbl val="0"/>
      </c:catAx>
      <c:valAx>
        <c:axId val="162968608"/>
        <c:scaling>
          <c:orientation val="minMax"/>
          <c:max val="0.5"/>
        </c:scaling>
        <c:delete val="1"/>
        <c:axPos val="b"/>
        <c:numFmt formatCode="0.0%" sourceLinked="1"/>
        <c:majorTickMark val="none"/>
        <c:minorTickMark val="none"/>
        <c:tickLblPos val="nextTo"/>
        <c:crossAx val="162968216"/>
        <c:crosses val="autoZero"/>
        <c:crossBetween val="between"/>
      </c:valAx>
      <c:spPr>
        <a:noFill/>
        <a:ln>
          <a:noFill/>
        </a:ln>
        <a:effectLst/>
      </c:spPr>
    </c:plotArea>
    <c:legend>
      <c:legendPos val="b"/>
      <c:legendEntry>
        <c:idx val="1"/>
        <c:delete val="1"/>
      </c:legendEntry>
      <c:legendEntry>
        <c:idx val="2"/>
        <c:delete val="1"/>
      </c:legendEntry>
      <c:layout>
        <c:manualLayout>
          <c:xMode val="edge"/>
          <c:yMode val="edge"/>
          <c:x val="0.11773781988188976"/>
          <c:y val="0.90357907793587688"/>
          <c:w val="0.16608686023622049"/>
          <c:h val="4.284097155893903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57276730459969E-2"/>
          <c:y val="0.18259024976422092"/>
          <c:w val="0.93553878681831437"/>
          <c:h val="0.64861720349863805"/>
        </c:manualLayout>
      </c:layout>
      <c:lineChart>
        <c:grouping val="standard"/>
        <c:varyColors val="0"/>
        <c:ser>
          <c:idx val="0"/>
          <c:order val="0"/>
          <c:tx>
            <c:strRef>
              <c:f>Sheet1!$B$1</c:f>
              <c:strCache>
                <c:ptCount val="1"/>
                <c:pt idx="0">
                  <c:v>% Foreign Born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c:formatCode>
                <c:ptCount val="5"/>
                <c:pt idx="0">
                  <c:v>0.16300000000000001</c:v>
                </c:pt>
                <c:pt idx="1">
                  <c:v>0.16500000000000001</c:v>
                </c:pt>
                <c:pt idx="2">
                  <c:v>0.16500000000000001</c:v>
                </c:pt>
                <c:pt idx="3">
                  <c:v>0.16700000000000001</c:v>
                </c:pt>
                <c:pt idx="4">
                  <c:v>0.16300000000000001</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573067208"/>
        <c:axId val="573067600"/>
      </c:lineChart>
      <c:catAx>
        <c:axId val="573067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73067600"/>
        <c:crosses val="autoZero"/>
        <c:auto val="1"/>
        <c:lblAlgn val="ctr"/>
        <c:lblOffset val="100"/>
        <c:noMultiLvlLbl val="0"/>
      </c:catAx>
      <c:valAx>
        <c:axId val="573067600"/>
        <c:scaling>
          <c:orientation val="minMax"/>
          <c:max val="1"/>
        </c:scaling>
        <c:delete val="1"/>
        <c:axPos val="l"/>
        <c:numFmt formatCode="0%" sourceLinked="1"/>
        <c:majorTickMark val="none"/>
        <c:minorTickMark val="none"/>
        <c:tickLblPos val="nextTo"/>
        <c:crossAx val="57306720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171371784728791E-2"/>
          <c:y val="1.1686062888554108E-2"/>
          <c:w val="0.92711076007834803"/>
          <c:h val="0.7702448479217664"/>
        </c:manualLayout>
      </c:layout>
      <c:barChart>
        <c:barDir val="col"/>
        <c:grouping val="clustered"/>
        <c:varyColors val="0"/>
        <c:ser>
          <c:idx val="0"/>
          <c:order val="0"/>
          <c:tx>
            <c:strRef>
              <c:f>Sheet1!$B$1</c:f>
              <c:strCache>
                <c:ptCount val="1"/>
                <c:pt idx="0">
                  <c:v>Children County Copy</c:v>
                </c:pt>
              </c:strCache>
            </c:strRef>
          </c:tx>
          <c:spPr>
            <a:solidFill>
              <a:srgbClr val="FFFF00"/>
            </a:solidFill>
            <a:ln>
              <a:noFill/>
            </a:ln>
            <a:effectLst/>
          </c:spPr>
          <c:invertIfNegative val="0"/>
          <c:cat>
            <c:strRef>
              <c:f>Sheet1!$A$2:$A$23</c:f>
              <c:strCache>
                <c:ptCount val="22"/>
                <c:pt idx="0">
                  <c:v>Essex</c:v>
                </c:pt>
                <c:pt idx="1">
                  <c:v>Hudson</c:v>
                </c:pt>
                <c:pt idx="2">
                  <c:v>Passaic</c:v>
                </c:pt>
                <c:pt idx="3">
                  <c:v>Ocean</c:v>
                </c:pt>
                <c:pt idx="4">
                  <c:v>Camden</c:v>
                </c:pt>
                <c:pt idx="5">
                  <c:v>Middlesex</c:v>
                </c:pt>
                <c:pt idx="6">
                  <c:v>Union</c:v>
                </c:pt>
                <c:pt idx="7">
                  <c:v>Bergen</c:v>
                </c:pt>
                <c:pt idx="8">
                  <c:v>Monmouth</c:v>
                </c:pt>
                <c:pt idx="9">
                  <c:v>Mercer</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Sheet1!$B$2:$B$23</c:f>
              <c:numCache>
                <c:formatCode>General</c:formatCode>
                <c:ptCount val="22"/>
                <c:pt idx="10">
                  <c:v>21328</c:v>
                </c:pt>
              </c:numCache>
            </c:numRef>
          </c:val>
          <c:extLst>
            <c:ext xmlns:c16="http://schemas.microsoft.com/office/drawing/2014/chart" uri="{C3380CC4-5D6E-409C-BE32-E72D297353CC}">
              <c16:uniqueId val="{00000000-75CE-4C27-B155-D12F1F7FB493}"/>
            </c:ext>
          </c:extLst>
        </c:ser>
        <c:ser>
          <c:idx val="1"/>
          <c:order val="1"/>
          <c:tx>
            <c:strRef>
              <c:f>Sheet1!$C$1</c:f>
              <c:strCache>
                <c:ptCount val="1"/>
                <c:pt idx="0">
                  <c:v>Medicaid Participation (Sep, 2019) New Jersey Family Care, Non-ABD Children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Essex</c:v>
                </c:pt>
                <c:pt idx="1">
                  <c:v>Hudson</c:v>
                </c:pt>
                <c:pt idx="2">
                  <c:v>Passaic</c:v>
                </c:pt>
                <c:pt idx="3">
                  <c:v>Ocean</c:v>
                </c:pt>
                <c:pt idx="4">
                  <c:v>Camden</c:v>
                </c:pt>
                <c:pt idx="5">
                  <c:v>Middlesex</c:v>
                </c:pt>
                <c:pt idx="6">
                  <c:v>Union</c:v>
                </c:pt>
                <c:pt idx="7">
                  <c:v>Bergen</c:v>
                </c:pt>
                <c:pt idx="8">
                  <c:v>Monmouth</c:v>
                </c:pt>
                <c:pt idx="9">
                  <c:v>Mercer</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Sheet1!$C$2:$C$23</c:f>
              <c:numCache>
                <c:formatCode>General</c:formatCode>
                <c:ptCount val="22"/>
                <c:pt idx="0">
                  <c:v>75674</c:v>
                </c:pt>
                <c:pt idx="1">
                  <c:v>54287</c:v>
                </c:pt>
                <c:pt idx="2">
                  <c:v>52009</c:v>
                </c:pt>
                <c:pt idx="3">
                  <c:v>51095</c:v>
                </c:pt>
                <c:pt idx="4">
                  <c:v>42324</c:v>
                </c:pt>
                <c:pt idx="5">
                  <c:v>37660</c:v>
                </c:pt>
                <c:pt idx="6">
                  <c:v>35628</c:v>
                </c:pt>
                <c:pt idx="7">
                  <c:v>27002</c:v>
                </c:pt>
                <c:pt idx="8">
                  <c:v>22697</c:v>
                </c:pt>
                <c:pt idx="9">
                  <c:v>22002</c:v>
                </c:pt>
                <c:pt idx="10">
                  <c:v>21328</c:v>
                </c:pt>
                <c:pt idx="11">
                  <c:v>16303</c:v>
                </c:pt>
                <c:pt idx="12">
                  <c:v>16220</c:v>
                </c:pt>
                <c:pt idx="13">
                  <c:v>12831</c:v>
                </c:pt>
                <c:pt idx="14">
                  <c:v>9920</c:v>
                </c:pt>
                <c:pt idx="15">
                  <c:v>8572</c:v>
                </c:pt>
                <c:pt idx="16">
                  <c:v>4971</c:v>
                </c:pt>
                <c:pt idx="17">
                  <c:v>4598</c:v>
                </c:pt>
                <c:pt idx="18">
                  <c:v>4292</c:v>
                </c:pt>
                <c:pt idx="19">
                  <c:v>3231</c:v>
                </c:pt>
                <c:pt idx="20">
                  <c:v>2185</c:v>
                </c:pt>
                <c:pt idx="21">
                  <c:v>6</c:v>
                </c:pt>
              </c:numCache>
            </c:numRef>
          </c:val>
          <c:extLst>
            <c:ext xmlns:c16="http://schemas.microsoft.com/office/drawing/2014/chart" uri="{C3380CC4-5D6E-409C-BE32-E72D297353CC}">
              <c16:uniqueId val="{00000001-75CE-4C27-B155-D12F1F7FB493}"/>
            </c:ext>
          </c:extLst>
        </c:ser>
        <c:ser>
          <c:idx val="2"/>
          <c:order val="2"/>
          <c:tx>
            <c:strRef>
              <c:f>Sheet1!$D$1</c:f>
              <c:strCache>
                <c:ptCount val="1"/>
                <c:pt idx="0">
                  <c:v>Medicaid Participation (Sep, 2019) New Jersey Family Care, Non-ABD Adults</c:v>
                </c:pt>
              </c:strCache>
            </c:strRef>
          </c:tx>
          <c:spPr>
            <a:solidFill>
              <a:schemeClr val="bg1">
                <a:lumMod val="75000"/>
              </a:schemeClr>
            </a:solidFill>
            <a:ln>
              <a:noFill/>
            </a:ln>
            <a:effectLst/>
          </c:spPr>
          <c:invertIfNegative val="0"/>
          <c:cat>
            <c:strRef>
              <c:f>Sheet1!$A$2:$A$23</c:f>
              <c:strCache>
                <c:ptCount val="22"/>
                <c:pt idx="0">
                  <c:v>Essex</c:v>
                </c:pt>
                <c:pt idx="1">
                  <c:v>Hudson</c:v>
                </c:pt>
                <c:pt idx="2">
                  <c:v>Passaic</c:v>
                </c:pt>
                <c:pt idx="3">
                  <c:v>Ocean</c:v>
                </c:pt>
                <c:pt idx="4">
                  <c:v>Camden</c:v>
                </c:pt>
                <c:pt idx="5">
                  <c:v>Middlesex</c:v>
                </c:pt>
                <c:pt idx="6">
                  <c:v>Union</c:v>
                </c:pt>
                <c:pt idx="7">
                  <c:v>Bergen</c:v>
                </c:pt>
                <c:pt idx="8">
                  <c:v>Monmouth</c:v>
                </c:pt>
                <c:pt idx="9">
                  <c:v>Mercer</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Sheet1!$D$2:$D$23</c:f>
              <c:numCache>
                <c:formatCode>General</c:formatCode>
                <c:ptCount val="22"/>
                <c:pt idx="0">
                  <c:v>15104</c:v>
                </c:pt>
                <c:pt idx="1">
                  <c:v>8777</c:v>
                </c:pt>
                <c:pt idx="2">
                  <c:v>8353</c:v>
                </c:pt>
                <c:pt idx="3">
                  <c:v>7086</c:v>
                </c:pt>
                <c:pt idx="4">
                  <c:v>9722</c:v>
                </c:pt>
                <c:pt idx="5">
                  <c:v>6510</c:v>
                </c:pt>
                <c:pt idx="6">
                  <c:v>5874</c:v>
                </c:pt>
                <c:pt idx="7">
                  <c:v>4850</c:v>
                </c:pt>
                <c:pt idx="8">
                  <c:v>4001</c:v>
                </c:pt>
                <c:pt idx="9">
                  <c:v>4031</c:v>
                </c:pt>
                <c:pt idx="10">
                  <c:v>4198</c:v>
                </c:pt>
                <c:pt idx="11">
                  <c:v>4262</c:v>
                </c:pt>
                <c:pt idx="12">
                  <c:v>3194</c:v>
                </c:pt>
                <c:pt idx="13">
                  <c:v>3165</c:v>
                </c:pt>
                <c:pt idx="14">
                  <c:v>1993</c:v>
                </c:pt>
                <c:pt idx="15">
                  <c:v>1443</c:v>
                </c:pt>
                <c:pt idx="16">
                  <c:v>1054</c:v>
                </c:pt>
                <c:pt idx="17">
                  <c:v>1071</c:v>
                </c:pt>
                <c:pt idx="18">
                  <c:v>1046</c:v>
                </c:pt>
                <c:pt idx="19">
                  <c:v>831</c:v>
                </c:pt>
                <c:pt idx="20">
                  <c:v>406</c:v>
                </c:pt>
                <c:pt idx="21">
                  <c:v>2</c:v>
                </c:pt>
              </c:numCache>
            </c:numRef>
          </c:val>
          <c:extLst>
            <c:ext xmlns:c16="http://schemas.microsoft.com/office/drawing/2014/chart" uri="{C3380CC4-5D6E-409C-BE32-E72D297353CC}">
              <c16:uniqueId val="{00000000-3F5F-4B04-B746-9BB274C7EF6A}"/>
            </c:ext>
          </c:extLst>
        </c:ser>
        <c:ser>
          <c:idx val="3"/>
          <c:order val="3"/>
          <c:tx>
            <c:strRef>
              <c:f>Sheet1!$E$1</c:f>
              <c:strCache>
                <c:ptCount val="1"/>
                <c:pt idx="0">
                  <c:v>Adults County Copy</c:v>
                </c:pt>
              </c:strCache>
            </c:strRef>
          </c:tx>
          <c:spPr>
            <a:solidFill>
              <a:srgbClr val="FFFF00"/>
            </a:solidFill>
            <a:ln>
              <a:noFill/>
            </a:ln>
            <a:effectLst/>
          </c:spPr>
          <c:invertIfNegative val="0"/>
          <c:cat>
            <c:strRef>
              <c:f>Sheet1!$A$2:$A$23</c:f>
              <c:strCache>
                <c:ptCount val="22"/>
                <c:pt idx="0">
                  <c:v>Essex</c:v>
                </c:pt>
                <c:pt idx="1">
                  <c:v>Hudson</c:v>
                </c:pt>
                <c:pt idx="2">
                  <c:v>Passaic</c:v>
                </c:pt>
                <c:pt idx="3">
                  <c:v>Ocean</c:v>
                </c:pt>
                <c:pt idx="4">
                  <c:v>Camden</c:v>
                </c:pt>
                <c:pt idx="5">
                  <c:v>Middlesex</c:v>
                </c:pt>
                <c:pt idx="6">
                  <c:v>Union</c:v>
                </c:pt>
                <c:pt idx="7">
                  <c:v>Bergen</c:v>
                </c:pt>
                <c:pt idx="8">
                  <c:v>Monmouth</c:v>
                </c:pt>
                <c:pt idx="9">
                  <c:v>Mercer</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Sheet1!$E$2:$E$23</c:f>
              <c:numCache>
                <c:formatCode>General</c:formatCode>
                <c:ptCount val="22"/>
                <c:pt idx="10">
                  <c:v>4198</c:v>
                </c:pt>
              </c:numCache>
            </c:numRef>
          </c:val>
          <c:extLst>
            <c:ext xmlns:c16="http://schemas.microsoft.com/office/drawing/2014/chart" uri="{C3380CC4-5D6E-409C-BE32-E72D297353CC}">
              <c16:uniqueId val="{00000001-3F5F-4B04-B746-9BB274C7EF6A}"/>
            </c:ext>
          </c:extLst>
        </c:ser>
        <c:dLbls>
          <c:showLegendKey val="0"/>
          <c:showVal val="0"/>
          <c:showCatName val="0"/>
          <c:showSerName val="0"/>
          <c:showPercent val="0"/>
          <c:showBubbleSize val="0"/>
        </c:dLbls>
        <c:gapWidth val="219"/>
        <c:overlap val="-27"/>
        <c:axId val="162969392"/>
        <c:axId val="162969784"/>
      </c:barChart>
      <c:catAx>
        <c:axId val="1629693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2969784"/>
        <c:crosses val="autoZero"/>
        <c:auto val="1"/>
        <c:lblAlgn val="ctr"/>
        <c:lblOffset val="100"/>
        <c:noMultiLvlLbl val="0"/>
      </c:catAx>
      <c:valAx>
        <c:axId val="1629697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62969392"/>
        <c:crosses val="autoZero"/>
        <c:crossBetween val="between"/>
      </c:valAx>
      <c:spPr>
        <a:noFill/>
        <a:ln>
          <a:noFill/>
        </a:ln>
        <a:effectLst/>
      </c:spPr>
    </c:plotArea>
    <c:legend>
      <c:legendPos val="b"/>
      <c:legendEntry>
        <c:idx val="0"/>
        <c:delete val="1"/>
      </c:legendEntry>
      <c:legendEntry>
        <c:idx val="3"/>
        <c:delete val="1"/>
      </c:legendEntry>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90358827524181851"/>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5423-4DE9-9DCB-1BE40DF120B6}"/>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23-4DE9-9DCB-1BE40DF120B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Atlantic</c:v>
                </c:pt>
                <c:pt idx="2">
                  <c:v>Hudson</c:v>
                </c:pt>
                <c:pt idx="3">
                  <c:v>Cape May</c:v>
                </c:pt>
                <c:pt idx="4">
                  <c:v>Monmouth</c:v>
                </c:pt>
                <c:pt idx="5">
                  <c:v>Burlington</c:v>
                </c:pt>
                <c:pt idx="6">
                  <c:v>Mercer</c:v>
                </c:pt>
                <c:pt idx="7">
                  <c:v>Morris</c:v>
                </c:pt>
                <c:pt idx="8">
                  <c:v>Sussex</c:v>
                </c:pt>
                <c:pt idx="9">
                  <c:v>Essex</c:v>
                </c:pt>
                <c:pt idx="10">
                  <c:v>Hunterdon</c:v>
                </c:pt>
                <c:pt idx="11">
                  <c:v>Bergen</c:v>
                </c:pt>
                <c:pt idx="12">
                  <c:v>Passaic   </c:v>
                </c:pt>
                <c:pt idx="13">
                  <c:v>Camden</c:v>
                </c:pt>
                <c:pt idx="14">
                  <c:v>Gloucester</c:v>
                </c:pt>
                <c:pt idx="15">
                  <c:v>Middlesex</c:v>
                </c:pt>
                <c:pt idx="16">
                  <c:v>Union</c:v>
                </c:pt>
                <c:pt idx="17">
                  <c:v>Warren</c:v>
                </c:pt>
                <c:pt idx="18">
                  <c:v>Salem</c:v>
                </c:pt>
                <c:pt idx="19">
                  <c:v>Somerset</c:v>
                </c:pt>
                <c:pt idx="20">
                  <c:v>Cumberland</c:v>
                </c:pt>
              </c:strCache>
            </c:strRef>
          </c:cat>
          <c:val>
            <c:numRef>
              <c:f>Sheet1!$B$2:$B$22</c:f>
              <c:numCache>
                <c:formatCode>General</c:formatCode>
                <c:ptCount val="21"/>
                <c:pt idx="1">
                  <c:v>0.92300000000000004</c:v>
                </c:pt>
              </c:numCache>
            </c:numRef>
          </c:val>
          <c:extLst>
            <c:ext xmlns:c16="http://schemas.microsoft.com/office/drawing/2014/chart" uri="{C3380CC4-5D6E-409C-BE32-E72D297353CC}">
              <c16:uniqueId val="{00000000-B032-441A-9DC0-B484749334F2}"/>
            </c:ext>
          </c:extLst>
        </c:ser>
        <c:ser>
          <c:idx val="1"/>
          <c:order val="1"/>
          <c:tx>
            <c:strRef>
              <c:f>Sheet1!$C$1</c:f>
              <c:strCache>
                <c:ptCount val="1"/>
                <c:pt idx="0">
                  <c:v>Immunization Rate Actual</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Atlantic</c:v>
                </c:pt>
                <c:pt idx="2">
                  <c:v>Hudson</c:v>
                </c:pt>
                <c:pt idx="3">
                  <c:v>Cape May</c:v>
                </c:pt>
                <c:pt idx="4">
                  <c:v>Monmouth</c:v>
                </c:pt>
                <c:pt idx="5">
                  <c:v>Burlington</c:v>
                </c:pt>
                <c:pt idx="6">
                  <c:v>Mercer</c:v>
                </c:pt>
                <c:pt idx="7">
                  <c:v>Morris</c:v>
                </c:pt>
                <c:pt idx="8">
                  <c:v>Sussex</c:v>
                </c:pt>
                <c:pt idx="9">
                  <c:v>Essex</c:v>
                </c:pt>
                <c:pt idx="10">
                  <c:v>Hunterdon</c:v>
                </c:pt>
                <c:pt idx="11">
                  <c:v>Bergen</c:v>
                </c:pt>
                <c:pt idx="12">
                  <c:v>Passaic   </c:v>
                </c:pt>
                <c:pt idx="13">
                  <c:v>Camden</c:v>
                </c:pt>
                <c:pt idx="14">
                  <c:v>Gloucester</c:v>
                </c:pt>
                <c:pt idx="15">
                  <c:v>Middlesex</c:v>
                </c:pt>
                <c:pt idx="16">
                  <c:v>Union</c:v>
                </c:pt>
                <c:pt idx="17">
                  <c:v>Warren</c:v>
                </c:pt>
                <c:pt idx="18">
                  <c:v>Salem</c:v>
                </c:pt>
                <c:pt idx="19">
                  <c:v>Somerset</c:v>
                </c:pt>
                <c:pt idx="20">
                  <c:v>Cumberland</c:v>
                </c:pt>
              </c:strCache>
            </c:strRef>
          </c:cat>
          <c:val>
            <c:numRef>
              <c:f>Sheet1!$C$2:$C$22</c:f>
              <c:numCache>
                <c:formatCode>General</c:formatCode>
                <c:ptCount val="21"/>
                <c:pt idx="0" formatCode="0%">
                  <c:v>0.92100000000000004</c:v>
                </c:pt>
                <c:pt idx="2" formatCode="0%">
                  <c:v>0.92500000000000004</c:v>
                </c:pt>
                <c:pt idx="3" formatCode="0%">
                  <c:v>0.92700000000000005</c:v>
                </c:pt>
                <c:pt idx="4" formatCode="0%">
                  <c:v>0.93300000000000005</c:v>
                </c:pt>
                <c:pt idx="5" formatCode="0%">
                  <c:v>0.93500000000000005</c:v>
                </c:pt>
                <c:pt idx="6" formatCode="0%">
                  <c:v>0.93799999999999994</c:v>
                </c:pt>
                <c:pt idx="7" formatCode="0%">
                  <c:v>0.93799999999999994</c:v>
                </c:pt>
                <c:pt idx="8" formatCode="0%">
                  <c:v>0.94099999999999995</c:v>
                </c:pt>
                <c:pt idx="9" formatCode="0%">
                  <c:v>0.94199999999999995</c:v>
                </c:pt>
                <c:pt idx="10" formatCode="0%">
                  <c:v>0.94299999999999995</c:v>
                </c:pt>
                <c:pt idx="11" formatCode="0%">
                  <c:v>0.94499999999999995</c:v>
                </c:pt>
                <c:pt idx="12" formatCode="0%">
                  <c:v>0.94499999999999995</c:v>
                </c:pt>
                <c:pt idx="13" formatCode="0%">
                  <c:v>0.94899999999999995</c:v>
                </c:pt>
                <c:pt idx="14" formatCode="0%">
                  <c:v>0.95099999999999996</c:v>
                </c:pt>
                <c:pt idx="15" formatCode="0%">
                  <c:v>0.95199999999999996</c:v>
                </c:pt>
                <c:pt idx="16" formatCode="0%">
                  <c:v>0.95199999999999996</c:v>
                </c:pt>
                <c:pt idx="17" formatCode="0%">
                  <c:v>0.95599999999999996</c:v>
                </c:pt>
                <c:pt idx="18" formatCode="0%">
                  <c:v>0.95699999999999996</c:v>
                </c:pt>
                <c:pt idx="19" formatCode="0%">
                  <c:v>0.95699999999999996</c:v>
                </c:pt>
                <c:pt idx="20" formatCode="0%">
                  <c:v>0.96699999999999997</c:v>
                </c:pt>
              </c:numCache>
            </c:numRef>
          </c:val>
          <c:extLst>
            <c:ext xmlns:c16="http://schemas.microsoft.com/office/drawing/2014/chart" uri="{C3380CC4-5D6E-409C-BE32-E72D297353CC}">
              <c16:uniqueId val="{00000001-B032-441A-9DC0-B484749334F2}"/>
            </c:ext>
          </c:extLst>
        </c:ser>
        <c:ser>
          <c:idx val="2"/>
          <c:order val="2"/>
          <c:tx>
            <c:strRef>
              <c:f>Sheet1!$D$1</c:f>
              <c:strCache>
                <c:ptCount val="1"/>
                <c:pt idx="0">
                  <c:v>NJ avg 94%</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c:v>
                </c:pt>
                <c:pt idx="1">
                  <c:v>Atlantic</c:v>
                </c:pt>
                <c:pt idx="2">
                  <c:v>Hudson</c:v>
                </c:pt>
                <c:pt idx="3">
                  <c:v>Cape May</c:v>
                </c:pt>
                <c:pt idx="4">
                  <c:v>Monmouth</c:v>
                </c:pt>
                <c:pt idx="5">
                  <c:v>Burlington</c:v>
                </c:pt>
                <c:pt idx="6">
                  <c:v>Mercer</c:v>
                </c:pt>
                <c:pt idx="7">
                  <c:v>Morris</c:v>
                </c:pt>
                <c:pt idx="8">
                  <c:v>Sussex</c:v>
                </c:pt>
                <c:pt idx="9">
                  <c:v>Essex</c:v>
                </c:pt>
                <c:pt idx="10">
                  <c:v>Hunterdon</c:v>
                </c:pt>
                <c:pt idx="11">
                  <c:v>Bergen</c:v>
                </c:pt>
                <c:pt idx="12">
                  <c:v>Passaic   </c:v>
                </c:pt>
                <c:pt idx="13">
                  <c:v>Camden</c:v>
                </c:pt>
                <c:pt idx="14">
                  <c:v>Gloucester</c:v>
                </c:pt>
                <c:pt idx="15">
                  <c:v>Middlesex</c:v>
                </c:pt>
                <c:pt idx="16">
                  <c:v>Union</c:v>
                </c:pt>
                <c:pt idx="17">
                  <c:v>Warren</c:v>
                </c:pt>
                <c:pt idx="18">
                  <c:v>Salem</c:v>
                </c:pt>
                <c:pt idx="19">
                  <c:v>Somerset</c:v>
                </c:pt>
                <c:pt idx="20">
                  <c:v>Cumberland</c:v>
                </c:pt>
              </c:strCache>
            </c:strRef>
          </c:cat>
          <c:val>
            <c:numRef>
              <c:f>Sheet1!$D$2:$D$22</c:f>
              <c:numCache>
                <c:formatCode>0%</c:formatCode>
                <c:ptCount val="21"/>
                <c:pt idx="0">
                  <c:v>0.94199999999999995</c:v>
                </c:pt>
                <c:pt idx="1">
                  <c:v>0.94199999999999995</c:v>
                </c:pt>
                <c:pt idx="2">
                  <c:v>0.94199999999999995</c:v>
                </c:pt>
                <c:pt idx="3">
                  <c:v>0.94199999999999995</c:v>
                </c:pt>
                <c:pt idx="4">
                  <c:v>0.94199999999999995</c:v>
                </c:pt>
                <c:pt idx="5">
                  <c:v>0.94199999999999995</c:v>
                </c:pt>
                <c:pt idx="6">
                  <c:v>0.94199999999999995</c:v>
                </c:pt>
                <c:pt idx="7">
                  <c:v>0.94199999999999995</c:v>
                </c:pt>
                <c:pt idx="8">
                  <c:v>0.94199999999999995</c:v>
                </c:pt>
                <c:pt idx="9">
                  <c:v>0.94199999999999995</c:v>
                </c:pt>
                <c:pt idx="10">
                  <c:v>0.94199999999999995</c:v>
                </c:pt>
                <c:pt idx="11">
                  <c:v>0.94199999999999995</c:v>
                </c:pt>
                <c:pt idx="12">
                  <c:v>0.94199999999999995</c:v>
                </c:pt>
                <c:pt idx="13">
                  <c:v>0.94199999999999995</c:v>
                </c:pt>
                <c:pt idx="14">
                  <c:v>0.94199999999999995</c:v>
                </c:pt>
                <c:pt idx="15">
                  <c:v>0.94199999999999995</c:v>
                </c:pt>
                <c:pt idx="16">
                  <c:v>0.94199999999999995</c:v>
                </c:pt>
                <c:pt idx="17">
                  <c:v>0.94199999999999995</c:v>
                </c:pt>
                <c:pt idx="18">
                  <c:v>0.94199999999999995</c:v>
                </c:pt>
                <c:pt idx="19">
                  <c:v>0.94199999999999995</c:v>
                </c:pt>
                <c:pt idx="20">
                  <c:v>0.94199999999999995</c:v>
                </c:pt>
              </c:numCache>
            </c:numRef>
          </c:val>
          <c:extLst>
            <c:ext xmlns:c16="http://schemas.microsoft.com/office/drawing/2014/chart" uri="{C3380CC4-5D6E-409C-BE32-E72D297353CC}">
              <c16:uniqueId val="{00000000-5423-4DE9-9DCB-1BE40DF120B6}"/>
            </c:ext>
          </c:extLst>
        </c:ser>
        <c:dLbls>
          <c:showLegendKey val="0"/>
          <c:showVal val="0"/>
          <c:showCatName val="0"/>
          <c:showSerName val="0"/>
          <c:showPercent val="0"/>
          <c:showBubbleSize val="0"/>
        </c:dLbls>
        <c:gapWidth val="219"/>
        <c:overlap val="-27"/>
        <c:axId val="162970568"/>
        <c:axId val="162970960"/>
      </c:barChart>
      <c:catAx>
        <c:axId val="162970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2970960"/>
        <c:crosses val="autoZero"/>
        <c:auto val="1"/>
        <c:lblAlgn val="ctr"/>
        <c:lblOffset val="100"/>
        <c:noMultiLvlLbl val="0"/>
      </c:catAx>
      <c:valAx>
        <c:axId val="162970960"/>
        <c:scaling>
          <c:orientation val="minMax"/>
          <c:max val="1"/>
          <c:min val="0.8"/>
        </c:scaling>
        <c:delete val="1"/>
        <c:axPos val="l"/>
        <c:numFmt formatCode="General" sourceLinked="1"/>
        <c:majorTickMark val="out"/>
        <c:minorTickMark val="none"/>
        <c:tickLblPos val="nextTo"/>
        <c:crossAx val="162970568"/>
        <c:crosses val="autoZero"/>
        <c:crossBetween val="between"/>
      </c:valAx>
      <c:spPr>
        <a:noFill/>
        <a:ln>
          <a:noFill/>
        </a:ln>
        <a:effectLst/>
      </c:spPr>
    </c:plotArea>
    <c:legend>
      <c:legendPos val="tr"/>
      <c:legendEntry>
        <c:idx val="0"/>
        <c:delete val="1"/>
      </c:legendEntry>
      <c:legendEntry>
        <c:idx val="1"/>
        <c:delete val="1"/>
      </c:legendEntry>
      <c:legendEntry>
        <c:idx val="3"/>
        <c:delete val="1"/>
      </c:legendEntry>
      <c:layout>
        <c:manualLayout>
          <c:xMode val="edge"/>
          <c:yMode val="edge"/>
          <c:x val="0.91271176330231452"/>
          <c:y val="0.25595775689303563"/>
          <c:w val="8.7288236697685512E-2"/>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2013-2014</c:v>
                </c:pt>
                <c:pt idx="1">
                  <c:v>2014-2015</c:v>
                </c:pt>
                <c:pt idx="2">
                  <c:v>2015-2016</c:v>
                </c:pt>
                <c:pt idx="3">
                  <c:v>2016-2017</c:v>
                </c:pt>
                <c:pt idx="4">
                  <c:v>2017-2018</c:v>
                </c:pt>
                <c:pt idx="5">
                  <c:v>2018-2019</c:v>
                </c:pt>
              </c:strCache>
            </c:strRef>
          </c:cat>
          <c:val>
            <c:numRef>
              <c:f>Sheet1!$B$2:$B$7</c:f>
              <c:numCache>
                <c:formatCode>0%</c:formatCode>
                <c:ptCount val="6"/>
                <c:pt idx="0">
                  <c:v>0.94399999999999995</c:v>
                </c:pt>
                <c:pt idx="1">
                  <c:v>0.90100000000000002</c:v>
                </c:pt>
                <c:pt idx="2">
                  <c:v>0.94499999999999995</c:v>
                </c:pt>
                <c:pt idx="3">
                  <c:v>0.94599999999999995</c:v>
                </c:pt>
                <c:pt idx="4">
                  <c:v>0.94299999999999995</c:v>
                </c:pt>
                <c:pt idx="5">
                  <c:v>0.92300000000000004</c:v>
                </c:pt>
              </c:numCache>
            </c:numRef>
          </c:val>
          <c:smooth val="0"/>
          <c:extLst>
            <c:ext xmlns:c16="http://schemas.microsoft.com/office/drawing/2014/chart" uri="{C3380CC4-5D6E-409C-BE32-E72D297353CC}">
              <c16:uniqueId val="{00000000-30C8-45A4-B07D-17CEA7FC083F}"/>
            </c:ext>
          </c:extLst>
        </c:ser>
        <c:dLbls>
          <c:showLegendKey val="0"/>
          <c:showVal val="0"/>
          <c:showCatName val="0"/>
          <c:showSerName val="0"/>
          <c:showPercent val="0"/>
          <c:showBubbleSize val="0"/>
        </c:dLbls>
        <c:marker val="1"/>
        <c:smooth val="0"/>
        <c:axId val="162971744"/>
        <c:axId val="162972136"/>
      </c:lineChart>
      <c:catAx>
        <c:axId val="162971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2972136"/>
        <c:crosses val="autoZero"/>
        <c:auto val="1"/>
        <c:lblAlgn val="ctr"/>
        <c:lblOffset val="100"/>
        <c:noMultiLvlLbl val="0"/>
      </c:catAx>
      <c:valAx>
        <c:axId val="162972136"/>
        <c:scaling>
          <c:orientation val="minMax"/>
          <c:max val="1"/>
          <c:min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629717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Sussex</c:v>
                </c:pt>
                <c:pt idx="1">
                  <c:v>Hunterdon</c:v>
                </c:pt>
                <c:pt idx="2">
                  <c:v>Warren</c:v>
                </c:pt>
                <c:pt idx="3">
                  <c:v>Unidentified Counties</c:v>
                </c:pt>
                <c:pt idx="4">
                  <c:v>Cumberland</c:v>
                </c:pt>
                <c:pt idx="5">
                  <c:v>Gloucester</c:v>
                </c:pt>
                <c:pt idx="6">
                  <c:v>Somerset</c:v>
                </c:pt>
                <c:pt idx="7">
                  <c:v>Morris</c:v>
                </c:pt>
                <c:pt idx="8">
                  <c:v>Atlantic</c:v>
                </c:pt>
                <c:pt idx="9">
                  <c:v>Monmouth</c:v>
                </c:pt>
                <c:pt idx="10">
                  <c:v>Burlington</c:v>
                </c:pt>
                <c:pt idx="11">
                  <c:v>Bergen</c:v>
                </c:pt>
                <c:pt idx="12">
                  <c:v>Mercer</c:v>
                </c:pt>
                <c:pt idx="13">
                  <c:v>Ocean</c:v>
                </c:pt>
                <c:pt idx="14">
                  <c:v>Camden</c:v>
                </c:pt>
                <c:pt idx="15">
                  <c:v>Union</c:v>
                </c:pt>
                <c:pt idx="16">
                  <c:v>Middlesex</c:v>
                </c:pt>
                <c:pt idx="17">
                  <c:v>Passaic</c:v>
                </c:pt>
                <c:pt idx="18">
                  <c:v>Hudson</c:v>
                </c:pt>
                <c:pt idx="19">
                  <c:v>Essex</c:v>
                </c:pt>
                <c:pt idx="20">
                  <c:v>Cape May</c:v>
                </c:pt>
                <c:pt idx="21">
                  <c:v>Salem</c:v>
                </c:pt>
              </c:strCache>
            </c:strRef>
          </c:cat>
          <c:val>
            <c:numRef>
              <c:f>Sheet1!$B$2:$B$23</c:f>
              <c:numCache>
                <c:formatCode>General</c:formatCode>
                <c:ptCount val="22"/>
                <c:pt idx="8">
                  <c:v>198</c:v>
                </c:pt>
              </c:numCache>
            </c:numRef>
          </c:val>
          <c:extLst>
            <c:ext xmlns:c16="http://schemas.microsoft.com/office/drawing/2014/chart" uri="{C3380CC4-5D6E-409C-BE32-E72D297353CC}">
              <c16:uniqueId val="{00000000-F0C6-4EC5-9B5B-D22F03E6B1B5}"/>
            </c:ext>
          </c:extLst>
        </c:ser>
        <c:ser>
          <c:idx val="1"/>
          <c:order val="1"/>
          <c:tx>
            <c:strRef>
              <c:f>Sheet1!$C$1</c:f>
              <c:strCache>
                <c:ptCount val="1"/>
                <c:pt idx="0">
                  <c:v># reported 2018</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Sussex</c:v>
                </c:pt>
                <c:pt idx="1">
                  <c:v>Hunterdon</c:v>
                </c:pt>
                <c:pt idx="2">
                  <c:v>Warren</c:v>
                </c:pt>
                <c:pt idx="3">
                  <c:v>Unidentified Counties</c:v>
                </c:pt>
                <c:pt idx="4">
                  <c:v>Cumberland</c:v>
                </c:pt>
                <c:pt idx="5">
                  <c:v>Gloucester</c:v>
                </c:pt>
                <c:pt idx="6">
                  <c:v>Somerset</c:v>
                </c:pt>
                <c:pt idx="7">
                  <c:v>Morris</c:v>
                </c:pt>
                <c:pt idx="8">
                  <c:v>Atlantic</c:v>
                </c:pt>
                <c:pt idx="9">
                  <c:v>Monmouth</c:v>
                </c:pt>
                <c:pt idx="10">
                  <c:v>Burlington</c:v>
                </c:pt>
                <c:pt idx="11">
                  <c:v>Bergen</c:v>
                </c:pt>
                <c:pt idx="12">
                  <c:v>Mercer</c:v>
                </c:pt>
                <c:pt idx="13">
                  <c:v>Ocean</c:v>
                </c:pt>
                <c:pt idx="14">
                  <c:v>Camden</c:v>
                </c:pt>
                <c:pt idx="15">
                  <c:v>Union</c:v>
                </c:pt>
                <c:pt idx="16">
                  <c:v>Middlesex</c:v>
                </c:pt>
                <c:pt idx="17">
                  <c:v>Passaic</c:v>
                </c:pt>
                <c:pt idx="18">
                  <c:v>Hudson</c:v>
                </c:pt>
                <c:pt idx="19">
                  <c:v>Essex</c:v>
                </c:pt>
                <c:pt idx="20">
                  <c:v>Cape May</c:v>
                </c:pt>
                <c:pt idx="21">
                  <c:v>Salem</c:v>
                </c:pt>
              </c:strCache>
            </c:strRef>
          </c:cat>
          <c:val>
            <c:numRef>
              <c:f>Sheet1!$C$2:$C$23</c:f>
              <c:numCache>
                <c:formatCode>General</c:formatCode>
                <c:ptCount val="22"/>
                <c:pt idx="0">
                  <c:v>32</c:v>
                </c:pt>
                <c:pt idx="1">
                  <c:v>34</c:v>
                </c:pt>
                <c:pt idx="2">
                  <c:v>36</c:v>
                </c:pt>
                <c:pt idx="3">
                  <c:v>97</c:v>
                </c:pt>
                <c:pt idx="4">
                  <c:v>113</c:v>
                </c:pt>
                <c:pt idx="5">
                  <c:v>133</c:v>
                </c:pt>
                <c:pt idx="6">
                  <c:v>149</c:v>
                </c:pt>
                <c:pt idx="7">
                  <c:v>157</c:v>
                </c:pt>
                <c:pt idx="9">
                  <c:v>219</c:v>
                </c:pt>
                <c:pt idx="10">
                  <c:v>300</c:v>
                </c:pt>
                <c:pt idx="11">
                  <c:v>312</c:v>
                </c:pt>
                <c:pt idx="12">
                  <c:v>314</c:v>
                </c:pt>
                <c:pt idx="13">
                  <c:v>335</c:v>
                </c:pt>
                <c:pt idx="14">
                  <c:v>435</c:v>
                </c:pt>
                <c:pt idx="15">
                  <c:v>452</c:v>
                </c:pt>
                <c:pt idx="16">
                  <c:v>486</c:v>
                </c:pt>
                <c:pt idx="17">
                  <c:v>524</c:v>
                </c:pt>
                <c:pt idx="18">
                  <c:v>534</c:v>
                </c:pt>
                <c:pt idx="19">
                  <c:v>1069</c:v>
                </c:pt>
              </c:numCache>
            </c:numRef>
          </c:val>
          <c:extLst>
            <c:ext xmlns:c16="http://schemas.microsoft.com/office/drawing/2014/chart" uri="{C3380CC4-5D6E-409C-BE32-E72D297353CC}">
              <c16:uniqueId val="{00000000-2748-44ED-863A-C0C51F62FB6C}"/>
            </c:ext>
          </c:extLst>
        </c:ser>
        <c:dLbls>
          <c:showLegendKey val="0"/>
          <c:showVal val="0"/>
          <c:showCatName val="0"/>
          <c:showSerName val="0"/>
          <c:showPercent val="0"/>
          <c:showBubbleSize val="0"/>
        </c:dLbls>
        <c:gapWidth val="219"/>
        <c:overlap val="-27"/>
        <c:axId val="162972920"/>
        <c:axId val="162973312"/>
      </c:barChart>
      <c:catAx>
        <c:axId val="1629729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2973312"/>
        <c:crosses val="autoZero"/>
        <c:auto val="1"/>
        <c:lblAlgn val="ctr"/>
        <c:lblOffset val="100"/>
        <c:noMultiLvlLbl val="0"/>
      </c:catAx>
      <c:valAx>
        <c:axId val="1629733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297292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2016</c:v>
                </c:pt>
                <c:pt idx="1">
                  <c:v>2017</c:v>
                </c:pt>
                <c:pt idx="2">
                  <c:v>2018</c:v>
                </c:pt>
              </c:strCache>
            </c:strRef>
          </c:cat>
          <c:val>
            <c:numRef>
              <c:f>Sheet1!$B$2:$D$2</c:f>
              <c:numCache>
                <c:formatCode>General</c:formatCode>
                <c:ptCount val="3"/>
                <c:pt idx="0">
                  <c:v>185</c:v>
                </c:pt>
                <c:pt idx="1">
                  <c:v>202</c:v>
                </c:pt>
                <c:pt idx="2">
                  <c:v>198</c:v>
                </c:pt>
              </c:numCache>
            </c:numRef>
          </c:val>
          <c:smooth val="0"/>
          <c:extLst>
            <c:ext xmlns:c16="http://schemas.microsoft.com/office/drawing/2014/chart" uri="{C3380CC4-5D6E-409C-BE32-E72D297353CC}">
              <c16:uniqueId val="{00000000-76BB-4ED6-A3D0-587F91D78F89}"/>
            </c:ext>
          </c:extLst>
        </c:ser>
        <c:dLbls>
          <c:showLegendKey val="0"/>
          <c:showVal val="0"/>
          <c:showCatName val="0"/>
          <c:showSerName val="0"/>
          <c:showPercent val="0"/>
          <c:showBubbleSize val="0"/>
        </c:dLbls>
        <c:marker val="1"/>
        <c:smooth val="0"/>
        <c:axId val="162974096"/>
        <c:axId val="162974488"/>
      </c:lineChart>
      <c:catAx>
        <c:axId val="1629740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62974488"/>
        <c:crosses val="autoZero"/>
        <c:auto val="1"/>
        <c:lblAlgn val="ctr"/>
        <c:lblOffset val="100"/>
        <c:noMultiLvlLbl val="0"/>
      </c:catAx>
      <c:valAx>
        <c:axId val="162974488"/>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6297409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416869098225247E-2"/>
          <c:y val="0.15681898341148653"/>
          <c:w val="0.90670087018190249"/>
          <c:h val="0.73031975927993908"/>
        </c:manualLayout>
      </c:layout>
      <c:lineChart>
        <c:grouping val="standard"/>
        <c:varyColors val="0"/>
        <c:ser>
          <c:idx val="1"/>
          <c:order val="0"/>
          <c:tx>
            <c:strRef>
              <c:f>Sheet1!$A$2</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Q1</c:v>
                </c:pt>
                <c:pt idx="1">
                  <c:v>Q2</c:v>
                </c:pt>
                <c:pt idx="2">
                  <c:v>Q3</c:v>
                </c:pt>
                <c:pt idx="3">
                  <c:v>Q4</c:v>
                </c:pt>
              </c:strCache>
            </c:strRef>
          </c:cat>
          <c:val>
            <c:numRef>
              <c:f>Sheet1!$B$2:$E$2</c:f>
              <c:numCache>
                <c:formatCode>"$"#,##0_);[Red]\("$"#,##0\)</c:formatCode>
                <c:ptCount val="4"/>
                <c:pt idx="0">
                  <c:v>1375</c:v>
                </c:pt>
                <c:pt idx="1">
                  <c:v>1200</c:v>
                </c:pt>
                <c:pt idx="2">
                  <c:v>1182</c:v>
                </c:pt>
                <c:pt idx="3">
                  <c:v>1299</c:v>
                </c:pt>
              </c:numCache>
            </c:numRef>
          </c:val>
          <c:smooth val="0"/>
          <c:extLst>
            <c:ext xmlns:c16="http://schemas.microsoft.com/office/drawing/2014/chart" uri="{C3380CC4-5D6E-409C-BE32-E72D297353CC}">
              <c16:uniqueId val="{00000001-EECD-4994-A091-429B7976CB78}"/>
            </c:ext>
          </c:extLst>
        </c:ser>
        <c:ser>
          <c:idx val="0"/>
          <c:order val="1"/>
          <c:tx>
            <c:strRef>
              <c:f>Sheet1!$A$3</c:f>
              <c:strCache>
                <c:ptCount val="1"/>
                <c:pt idx="0">
                  <c:v>Atlantic</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Q1</c:v>
                </c:pt>
                <c:pt idx="1">
                  <c:v>Q2</c:v>
                </c:pt>
                <c:pt idx="2">
                  <c:v>Q3</c:v>
                </c:pt>
                <c:pt idx="3">
                  <c:v>Q4</c:v>
                </c:pt>
              </c:strCache>
            </c:strRef>
          </c:cat>
          <c:val>
            <c:numRef>
              <c:f>Sheet1!$B$3:$E$3</c:f>
              <c:numCache>
                <c:formatCode>"$"#,##0_);[Red]\("$"#,##0\)</c:formatCode>
                <c:ptCount val="4"/>
                <c:pt idx="0">
                  <c:v>907</c:v>
                </c:pt>
                <c:pt idx="1">
                  <c:v>902</c:v>
                </c:pt>
                <c:pt idx="2">
                  <c:v>851</c:v>
                </c:pt>
                <c:pt idx="3">
                  <c:v>933</c:v>
                </c:pt>
              </c:numCache>
            </c:numRef>
          </c:val>
          <c:smooth val="0"/>
          <c:extLst>
            <c:ext xmlns:c16="http://schemas.microsoft.com/office/drawing/2014/chart" uri="{C3380CC4-5D6E-409C-BE32-E72D297353CC}">
              <c16:uniqueId val="{00000000-EECD-4994-A091-429B7976CB78}"/>
            </c:ext>
          </c:extLst>
        </c:ser>
        <c:dLbls>
          <c:showLegendKey val="0"/>
          <c:showVal val="0"/>
          <c:showCatName val="0"/>
          <c:showSerName val="0"/>
          <c:showPercent val="0"/>
          <c:showBubbleSize val="0"/>
        </c:dLbls>
        <c:marker val="1"/>
        <c:smooth val="0"/>
        <c:axId val="162975272"/>
        <c:axId val="162975664"/>
      </c:lineChart>
      <c:catAx>
        <c:axId val="1629752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62975664"/>
        <c:crosses val="autoZero"/>
        <c:auto val="1"/>
        <c:lblAlgn val="ctr"/>
        <c:lblOffset val="100"/>
        <c:noMultiLvlLbl val="0"/>
      </c:catAx>
      <c:valAx>
        <c:axId val="162975664"/>
        <c:scaling>
          <c:orientation val="minMax"/>
        </c:scaling>
        <c:delete val="0"/>
        <c:axPos val="l"/>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62975272"/>
        <c:crosses val="autoZero"/>
        <c:crossBetween val="between"/>
      </c:valAx>
      <c:spPr>
        <a:noFill/>
        <a:ln>
          <a:noFill/>
        </a:ln>
        <a:effectLst/>
      </c:spPr>
    </c:plotArea>
    <c:legend>
      <c:legendPos val="b"/>
      <c:layout>
        <c:manualLayout>
          <c:xMode val="edge"/>
          <c:yMode val="edge"/>
          <c:x val="0.72627986635253816"/>
          <c:y val="4.5150496553426622E-3"/>
          <c:w val="0.22584122702083204"/>
          <c:h val="7.66614823536556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1244248364905912E-2"/>
          <c:y val="3.0862019123383783E-2"/>
          <c:w val="0.91565428149709804"/>
          <c:h val="0.79916303644320497"/>
        </c:manualLayout>
      </c:layout>
      <c:lineChart>
        <c:grouping val="standard"/>
        <c:varyColors val="0"/>
        <c:ser>
          <c:idx val="0"/>
          <c:order val="0"/>
          <c:tx>
            <c:strRef>
              <c:f>Sheet1!$B$1</c:f>
              <c:strCache>
                <c:ptCount val="1"/>
                <c:pt idx="0">
                  <c:v>Annual Average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2016</c:v>
                </c:pt>
                <c:pt idx="1">
                  <c:v>2017</c:v>
                </c:pt>
                <c:pt idx="2">
                  <c:v>2018</c:v>
                </c:pt>
              </c:numCache>
            </c:numRef>
          </c:cat>
          <c:val>
            <c:numRef>
              <c:f>Sheet1!$B$2:$B$4</c:f>
              <c:numCache>
                <c:formatCode>_("$"* #,##0_);_("$"* \(#,##0\);_("$"* "-"??_);_(@_)</c:formatCode>
                <c:ptCount val="3"/>
                <c:pt idx="0">
                  <c:v>851</c:v>
                </c:pt>
                <c:pt idx="1">
                  <c:v>875</c:v>
                </c:pt>
                <c:pt idx="2">
                  <c:v>898</c:v>
                </c:pt>
              </c:numCache>
            </c:numRef>
          </c:val>
          <c:smooth val="0"/>
          <c:extLst>
            <c:ext xmlns:c16="http://schemas.microsoft.com/office/drawing/2014/chart" uri="{C3380CC4-5D6E-409C-BE32-E72D297353CC}">
              <c16:uniqueId val="{00000000-728D-4024-928B-CA3CD3B007C4}"/>
            </c:ext>
          </c:extLst>
        </c:ser>
        <c:dLbls>
          <c:showLegendKey val="0"/>
          <c:showVal val="0"/>
          <c:showCatName val="0"/>
          <c:showSerName val="0"/>
          <c:showPercent val="0"/>
          <c:showBubbleSize val="0"/>
        </c:dLbls>
        <c:marker val="1"/>
        <c:smooth val="0"/>
        <c:axId val="162976448"/>
        <c:axId val="162976840"/>
      </c:lineChart>
      <c:catAx>
        <c:axId val="162976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62976840"/>
        <c:crosses val="autoZero"/>
        <c:auto val="1"/>
        <c:lblAlgn val="ctr"/>
        <c:lblOffset val="100"/>
        <c:noMultiLvlLbl val="0"/>
      </c:catAx>
      <c:valAx>
        <c:axId val="162976840"/>
        <c:scaling>
          <c:orientation val="minMax"/>
          <c:min val="0"/>
        </c:scaling>
        <c:delete val="0"/>
        <c:axPos val="l"/>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6297644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Atlantic</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10"/>
              <c:layout>
                <c:manualLayout>
                  <c:x val="-1.197563127884887E-2"/>
                  <c:y val="-3.4303565590144157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CF12-4AA4-BD5D-14853F519481}"/>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Jun-20</c:v>
                </c:pt>
                <c:pt idx="1">
                  <c:v>Jul-20</c:v>
                </c:pt>
                <c:pt idx="2">
                  <c:v>Aug-20</c:v>
                </c:pt>
                <c:pt idx="3">
                  <c:v>Sep-20</c:v>
                </c:pt>
                <c:pt idx="4">
                  <c:v>Oct-20</c:v>
                </c:pt>
                <c:pt idx="5">
                  <c:v>Nov-20</c:v>
                </c:pt>
                <c:pt idx="6">
                  <c:v>Dec-20</c:v>
                </c:pt>
                <c:pt idx="7">
                  <c:v>Jan-20</c:v>
                </c:pt>
                <c:pt idx="8">
                  <c:v>Feb-20</c:v>
                </c:pt>
                <c:pt idx="9">
                  <c:v>Mar-20</c:v>
                </c:pt>
                <c:pt idx="10">
                  <c:v>Apr-20</c:v>
                </c:pt>
                <c:pt idx="11">
                  <c:v>19-May</c:v>
                </c:pt>
              </c:strCache>
            </c:strRef>
          </c:cat>
          <c:val>
            <c:numRef>
              <c:f>Sheet1!$B$2:$M$2</c:f>
              <c:numCache>
                <c:formatCode>0.0%</c:formatCode>
                <c:ptCount val="12"/>
                <c:pt idx="0">
                  <c:v>5.8000000000000003E-2</c:v>
                </c:pt>
                <c:pt idx="1">
                  <c:v>5.7000000000000002E-2</c:v>
                </c:pt>
                <c:pt idx="2">
                  <c:v>5.1999999999999998E-2</c:v>
                </c:pt>
                <c:pt idx="3">
                  <c:v>4.8000000000000001E-2</c:v>
                </c:pt>
                <c:pt idx="4">
                  <c:v>4.5999999999999999E-2</c:v>
                </c:pt>
                <c:pt idx="5">
                  <c:v>4.5999999999999999E-2</c:v>
                </c:pt>
                <c:pt idx="6">
                  <c:v>5.2999999999999999E-2</c:v>
                </c:pt>
                <c:pt idx="7">
                  <c:v>7.0000000000000007E-2</c:v>
                </c:pt>
                <c:pt idx="8">
                  <c:v>6.8000000000000005E-2</c:v>
                </c:pt>
                <c:pt idx="9">
                  <c:v>0.06</c:v>
                </c:pt>
                <c:pt idx="10">
                  <c:v>4.2999999999999997E-2</c:v>
                </c:pt>
                <c:pt idx="11" formatCode="0.00%">
                  <c:v>4.1000000000000002E-2</c:v>
                </c:pt>
              </c:numCache>
            </c:numRef>
          </c:val>
          <c:smooth val="0"/>
          <c:extLst>
            <c:ext xmlns:c16="http://schemas.microsoft.com/office/drawing/2014/chart" uri="{C3380CC4-5D6E-409C-BE32-E72D297353CC}">
              <c16:uniqueId val="{00000000-F65F-4797-96E8-F71246842184}"/>
            </c:ext>
          </c:extLst>
        </c:ser>
        <c:ser>
          <c:idx val="1"/>
          <c:order val="1"/>
          <c:tx>
            <c:strRef>
              <c:f>Sheet1!$A$3</c:f>
              <c:strCache>
                <c:ptCount val="1"/>
                <c:pt idx="0">
                  <c:v>NJ</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Jun-20</c:v>
                </c:pt>
                <c:pt idx="1">
                  <c:v>Jul-20</c:v>
                </c:pt>
                <c:pt idx="2">
                  <c:v>Aug-20</c:v>
                </c:pt>
                <c:pt idx="3">
                  <c:v>Sep-20</c:v>
                </c:pt>
                <c:pt idx="4">
                  <c:v>Oct-20</c:v>
                </c:pt>
                <c:pt idx="5">
                  <c:v>Nov-20</c:v>
                </c:pt>
                <c:pt idx="6">
                  <c:v>Dec-20</c:v>
                </c:pt>
                <c:pt idx="7">
                  <c:v>Jan-20</c:v>
                </c:pt>
                <c:pt idx="8">
                  <c:v>Feb-20</c:v>
                </c:pt>
                <c:pt idx="9">
                  <c:v>Mar-20</c:v>
                </c:pt>
                <c:pt idx="10">
                  <c:v>Apr-20</c:v>
                </c:pt>
                <c:pt idx="11">
                  <c:v>19-May</c:v>
                </c:pt>
              </c:strCache>
            </c:strRef>
          </c:cat>
          <c:val>
            <c:numRef>
              <c:f>Sheet1!$B$3:$M$3</c:f>
              <c:numCache>
                <c:formatCode>0.0%</c:formatCode>
                <c:ptCount val="12"/>
                <c:pt idx="0">
                  <c:v>4.3999999999999997E-2</c:v>
                </c:pt>
                <c:pt idx="1">
                  <c:v>4.5999999999999999E-2</c:v>
                </c:pt>
                <c:pt idx="2">
                  <c:v>4.2000000000000003E-2</c:v>
                </c:pt>
                <c:pt idx="3">
                  <c:v>3.7999999999999999E-2</c:v>
                </c:pt>
                <c:pt idx="4">
                  <c:v>3.5000000000000003E-2</c:v>
                </c:pt>
                <c:pt idx="5">
                  <c:v>3.3000000000000002E-2</c:v>
                </c:pt>
                <c:pt idx="6">
                  <c:v>3.5999999999999997E-2</c:v>
                </c:pt>
                <c:pt idx="7">
                  <c:v>4.5999999999999999E-2</c:v>
                </c:pt>
                <c:pt idx="8">
                  <c:v>4.7E-2</c:v>
                </c:pt>
                <c:pt idx="9">
                  <c:v>4.1000000000000002E-2</c:v>
                </c:pt>
                <c:pt idx="10">
                  <c:v>2.9000000000000001E-2</c:v>
                </c:pt>
                <c:pt idx="11" formatCode="0.00%">
                  <c:v>0.03</c:v>
                </c:pt>
              </c:numCache>
            </c:numRef>
          </c:val>
          <c:smooth val="0"/>
          <c:extLst>
            <c:ext xmlns:c16="http://schemas.microsoft.com/office/drawing/2014/chart" uri="{C3380CC4-5D6E-409C-BE32-E72D297353CC}">
              <c16:uniqueId val="{00000001-F65F-4797-96E8-F71246842184}"/>
            </c:ext>
          </c:extLst>
        </c:ser>
        <c:dLbls>
          <c:showLegendKey val="0"/>
          <c:showVal val="0"/>
          <c:showCatName val="0"/>
          <c:showSerName val="0"/>
          <c:showPercent val="0"/>
          <c:showBubbleSize val="0"/>
        </c:dLbls>
        <c:marker val="1"/>
        <c:smooth val="0"/>
        <c:axId val="162977624"/>
        <c:axId val="162978016"/>
      </c:lineChart>
      <c:catAx>
        <c:axId val="1629776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2978016"/>
        <c:crosses val="autoZero"/>
        <c:auto val="1"/>
        <c:lblAlgn val="ctr"/>
        <c:lblOffset val="100"/>
        <c:noMultiLvlLbl val="1"/>
      </c:catAx>
      <c:valAx>
        <c:axId val="162978016"/>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2977624"/>
        <c:crosses val="autoZero"/>
        <c:crossBetween val="between"/>
      </c:valAx>
      <c:spPr>
        <a:noFill/>
        <a:ln>
          <a:noFill/>
        </a:ln>
        <a:effectLst/>
      </c:spPr>
    </c:plotArea>
    <c:legend>
      <c:legendPos val="b"/>
      <c:layout>
        <c:manualLayout>
          <c:xMode val="edge"/>
          <c:yMode val="edge"/>
          <c:x val="0.82740643949678705"/>
          <c:y val="5.2547936801387619E-2"/>
          <c:w val="0.1497848221558512"/>
          <c:h val="4.215886400490139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Median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Bergen</c:v>
                </c:pt>
                <c:pt idx="3">
                  <c:v>Somerset</c:v>
                </c:pt>
                <c:pt idx="4">
                  <c:v>Mercer</c:v>
                </c:pt>
                <c:pt idx="5">
                  <c:v>Middlesex</c:v>
                </c:pt>
                <c:pt idx="6">
                  <c:v>Monmouth</c:v>
                </c:pt>
                <c:pt idx="7">
                  <c:v>Hudson </c:v>
                </c:pt>
                <c:pt idx="8">
                  <c:v>Burlington</c:v>
                </c:pt>
                <c:pt idx="9">
                  <c:v>Sussex</c:v>
                </c:pt>
                <c:pt idx="10">
                  <c:v>Warren</c:v>
                </c:pt>
                <c:pt idx="11">
                  <c:v>Gloucester </c:v>
                </c:pt>
                <c:pt idx="12">
                  <c:v>Ocean</c:v>
                </c:pt>
                <c:pt idx="13">
                  <c:v>Union</c:v>
                </c:pt>
                <c:pt idx="14">
                  <c:v>Camden </c:v>
                </c:pt>
                <c:pt idx="15">
                  <c:v>Passaic</c:v>
                </c:pt>
                <c:pt idx="16">
                  <c:v>Essex </c:v>
                </c:pt>
                <c:pt idx="17">
                  <c:v>Salem</c:v>
                </c:pt>
                <c:pt idx="18">
                  <c:v>Atlantic</c:v>
                </c:pt>
                <c:pt idx="19">
                  <c:v>Cumberland </c:v>
                </c:pt>
                <c:pt idx="20">
                  <c:v>Cape May </c:v>
                </c:pt>
              </c:strCache>
            </c:strRef>
          </c:cat>
          <c:val>
            <c:numRef>
              <c:f>Sheet1!$B$2:$B$22</c:f>
              <c:numCache>
                <c:formatCode>0.0%</c:formatCode>
                <c:ptCount val="21"/>
                <c:pt idx="0">
                  <c:v>3.1E-2</c:v>
                </c:pt>
                <c:pt idx="1">
                  <c:v>3.2000000000000001E-2</c:v>
                </c:pt>
                <c:pt idx="2">
                  <c:v>3.2500000000000001E-2</c:v>
                </c:pt>
                <c:pt idx="3">
                  <c:v>3.3000000000000002E-2</c:v>
                </c:pt>
                <c:pt idx="4">
                  <c:v>3.4500000000000003E-2</c:v>
                </c:pt>
                <c:pt idx="5">
                  <c:v>3.4500000000000003E-2</c:v>
                </c:pt>
                <c:pt idx="6">
                  <c:v>3.5000000000000003E-2</c:v>
                </c:pt>
                <c:pt idx="7">
                  <c:v>3.5999999999999997E-2</c:v>
                </c:pt>
                <c:pt idx="8">
                  <c:v>3.5999999999999997E-2</c:v>
                </c:pt>
                <c:pt idx="9">
                  <c:v>3.6499999999999998E-2</c:v>
                </c:pt>
                <c:pt idx="10">
                  <c:v>3.6499999999999998E-2</c:v>
                </c:pt>
                <c:pt idx="11">
                  <c:v>3.95E-2</c:v>
                </c:pt>
                <c:pt idx="12">
                  <c:v>0.04</c:v>
                </c:pt>
                <c:pt idx="13">
                  <c:v>4.1500000000000002E-2</c:v>
                </c:pt>
                <c:pt idx="14">
                  <c:v>4.3999999999999997E-2</c:v>
                </c:pt>
                <c:pt idx="15">
                  <c:v>4.7500000000000001E-2</c:v>
                </c:pt>
                <c:pt idx="16">
                  <c:v>4.9000000000000002E-2</c:v>
                </c:pt>
                <c:pt idx="17">
                  <c:v>5.0999999999999997E-2</c:v>
                </c:pt>
                <c:pt idx="19">
                  <c:v>6.0499999999999998E-2</c:v>
                </c:pt>
                <c:pt idx="20">
                  <c:v>6.5000000000000002E-2</c:v>
                </c:pt>
              </c:numCache>
            </c:numRef>
          </c:val>
          <c:extLst>
            <c:ext xmlns:c16="http://schemas.microsoft.com/office/drawing/2014/chart" uri="{C3380CC4-5D6E-409C-BE32-E72D297353CC}">
              <c16:uniqueId val="{00000000-98AE-461F-9592-BD3F1E572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Bergen</c:v>
                </c:pt>
                <c:pt idx="3">
                  <c:v>Somerset</c:v>
                </c:pt>
                <c:pt idx="4">
                  <c:v>Mercer</c:v>
                </c:pt>
                <c:pt idx="5">
                  <c:v>Middlesex</c:v>
                </c:pt>
                <c:pt idx="6">
                  <c:v>Monmouth</c:v>
                </c:pt>
                <c:pt idx="7">
                  <c:v>Hudson </c:v>
                </c:pt>
                <c:pt idx="8">
                  <c:v>Burlington</c:v>
                </c:pt>
                <c:pt idx="9">
                  <c:v>Sussex</c:v>
                </c:pt>
                <c:pt idx="10">
                  <c:v>Warren</c:v>
                </c:pt>
                <c:pt idx="11">
                  <c:v>Gloucester </c:v>
                </c:pt>
                <c:pt idx="12">
                  <c:v>Ocean</c:v>
                </c:pt>
                <c:pt idx="13">
                  <c:v>Union</c:v>
                </c:pt>
                <c:pt idx="14">
                  <c:v>Camden </c:v>
                </c:pt>
                <c:pt idx="15">
                  <c:v>Passaic</c:v>
                </c:pt>
                <c:pt idx="16">
                  <c:v>Essex </c:v>
                </c:pt>
                <c:pt idx="17">
                  <c:v>Salem</c:v>
                </c:pt>
                <c:pt idx="18">
                  <c:v>Atlantic</c:v>
                </c:pt>
                <c:pt idx="19">
                  <c:v>Cumberland </c:v>
                </c:pt>
                <c:pt idx="20">
                  <c:v>Cape May </c:v>
                </c:pt>
              </c:strCache>
            </c:strRef>
          </c:cat>
          <c:val>
            <c:numRef>
              <c:f>Sheet1!$C$2:$C$22</c:f>
              <c:numCache>
                <c:formatCode>General</c:formatCode>
                <c:ptCount val="21"/>
                <c:pt idx="18" formatCode="0.0">
                  <c:v>5.2499999999999998E-2</c:v>
                </c:pt>
              </c:numCache>
            </c:numRef>
          </c:val>
          <c:extLst>
            <c:ext xmlns:c16="http://schemas.microsoft.com/office/drawing/2014/chart" uri="{C3380CC4-5D6E-409C-BE32-E72D297353CC}">
              <c16:uniqueId val="{00000001-98AE-461F-9592-BD3F1E572976}"/>
            </c:ext>
          </c:extLst>
        </c:ser>
        <c:ser>
          <c:idx val="2"/>
          <c:order val="2"/>
          <c:tx>
            <c:strRef>
              <c:f>Sheet1!$D$1</c:f>
              <c:strCache>
                <c:ptCount val="1"/>
                <c:pt idx="0">
                  <c:v>NJ median 4.0%</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Bergen</c:v>
                </c:pt>
                <c:pt idx="3">
                  <c:v>Somerset</c:v>
                </c:pt>
                <c:pt idx="4">
                  <c:v>Mercer</c:v>
                </c:pt>
                <c:pt idx="5">
                  <c:v>Middlesex</c:v>
                </c:pt>
                <c:pt idx="6">
                  <c:v>Monmouth</c:v>
                </c:pt>
                <c:pt idx="7">
                  <c:v>Hudson </c:v>
                </c:pt>
                <c:pt idx="8">
                  <c:v>Burlington</c:v>
                </c:pt>
                <c:pt idx="9">
                  <c:v>Sussex</c:v>
                </c:pt>
                <c:pt idx="10">
                  <c:v>Warren</c:v>
                </c:pt>
                <c:pt idx="11">
                  <c:v>Gloucester </c:v>
                </c:pt>
                <c:pt idx="12">
                  <c:v>Ocean</c:v>
                </c:pt>
                <c:pt idx="13">
                  <c:v>Union</c:v>
                </c:pt>
                <c:pt idx="14">
                  <c:v>Camden </c:v>
                </c:pt>
                <c:pt idx="15">
                  <c:v>Passaic</c:v>
                </c:pt>
                <c:pt idx="16">
                  <c:v>Essex </c:v>
                </c:pt>
                <c:pt idx="17">
                  <c:v>Salem</c:v>
                </c:pt>
                <c:pt idx="18">
                  <c:v>Atlantic</c:v>
                </c:pt>
                <c:pt idx="19">
                  <c:v>Cumberland </c:v>
                </c:pt>
                <c:pt idx="20">
                  <c:v>Cape May </c:v>
                </c:pt>
              </c:strCache>
            </c:strRef>
          </c:cat>
          <c:val>
            <c:numRef>
              <c:f>Sheet1!$D$2:$D$22</c:f>
              <c:numCache>
                <c:formatCode>0.0%</c:formatCode>
                <c:ptCount val="21"/>
                <c:pt idx="0">
                  <c:v>0.04</c:v>
                </c:pt>
                <c:pt idx="1">
                  <c:v>0.04</c:v>
                </c:pt>
                <c:pt idx="2">
                  <c:v>0.04</c:v>
                </c:pt>
                <c:pt idx="3">
                  <c:v>0.04</c:v>
                </c:pt>
                <c:pt idx="4">
                  <c:v>0.04</c:v>
                </c:pt>
                <c:pt idx="5">
                  <c:v>0.04</c:v>
                </c:pt>
                <c:pt idx="6">
                  <c:v>0.04</c:v>
                </c:pt>
                <c:pt idx="7">
                  <c:v>0.04</c:v>
                </c:pt>
                <c:pt idx="8">
                  <c:v>0.04</c:v>
                </c:pt>
                <c:pt idx="9">
                  <c:v>0.04</c:v>
                </c:pt>
                <c:pt idx="10">
                  <c:v>0.04</c:v>
                </c:pt>
                <c:pt idx="11">
                  <c:v>0.04</c:v>
                </c:pt>
                <c:pt idx="12">
                  <c:v>0.04</c:v>
                </c:pt>
                <c:pt idx="13">
                  <c:v>0.04</c:v>
                </c:pt>
                <c:pt idx="14">
                  <c:v>0.04</c:v>
                </c:pt>
                <c:pt idx="15">
                  <c:v>0.04</c:v>
                </c:pt>
                <c:pt idx="16">
                  <c:v>0.04</c:v>
                </c:pt>
                <c:pt idx="17">
                  <c:v>0.04</c:v>
                </c:pt>
                <c:pt idx="18">
                  <c:v>0.04</c:v>
                </c:pt>
                <c:pt idx="19">
                  <c:v>0.04</c:v>
                </c:pt>
                <c:pt idx="20">
                  <c:v>0.04</c:v>
                </c:pt>
              </c:numCache>
            </c:numRef>
          </c:val>
          <c:extLst>
            <c:ext xmlns:c16="http://schemas.microsoft.com/office/drawing/2014/chart" uri="{C3380CC4-5D6E-409C-BE32-E72D297353CC}">
              <c16:uniqueId val="{00000003-98AE-461F-9592-BD3F1E572976}"/>
            </c:ext>
          </c:extLst>
        </c:ser>
        <c:dLbls>
          <c:showLegendKey val="0"/>
          <c:showVal val="0"/>
          <c:showCatName val="0"/>
          <c:showSerName val="0"/>
          <c:showPercent val="0"/>
          <c:showBubbleSize val="0"/>
        </c:dLbls>
        <c:gapWidth val="182"/>
        <c:axId val="162978800"/>
        <c:axId val="632346416"/>
      </c:barChart>
      <c:catAx>
        <c:axId val="1629788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2346416"/>
        <c:crosses val="autoZero"/>
        <c:auto val="1"/>
        <c:lblAlgn val="ctr"/>
        <c:lblOffset val="100"/>
        <c:noMultiLvlLbl val="0"/>
      </c:catAx>
      <c:valAx>
        <c:axId val="632346416"/>
        <c:scaling>
          <c:orientation val="minMax"/>
        </c:scaling>
        <c:delete val="1"/>
        <c:axPos val="b"/>
        <c:numFmt formatCode="0.0%" sourceLinked="1"/>
        <c:majorTickMark val="none"/>
        <c:minorTickMark val="none"/>
        <c:tickLblPos val="nextTo"/>
        <c:crossAx val="162978800"/>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51766524781633916"/>
          <c:y val="0.92625640217418781"/>
          <c:w val="0.1294420403087402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72305610236221"/>
          <c:y val="3.2812497981514643E-2"/>
          <c:w val="0.88658944389763783"/>
          <c:h val="0.95991504921782422"/>
        </c:manualLayout>
      </c:layout>
      <c:barChart>
        <c:barDir val="bar"/>
        <c:grouping val="clustered"/>
        <c:varyColors val="0"/>
        <c:ser>
          <c:idx val="0"/>
          <c:order val="0"/>
          <c:tx>
            <c:strRef>
              <c:f>Sheet1!$B$1</c:f>
              <c:strCache>
                <c:ptCount val="1"/>
                <c:pt idx="0">
                  <c:v>Males Copy County</c:v>
                </c:pt>
              </c:strCache>
            </c:strRef>
          </c:tx>
          <c:spPr>
            <a:solidFill>
              <a:srgbClr val="FFFF00"/>
            </a:solidFill>
            <a:ln>
              <a:noFill/>
            </a:ln>
            <a:effectLst/>
          </c:spPr>
          <c:invertIfNegative val="0"/>
          <c:cat>
            <c:strRef>
              <c:f>Sheet1!$A$2:$A$22</c:f>
              <c:strCache>
                <c:ptCount val="21"/>
                <c:pt idx="0">
                  <c:v>Cumberland</c:v>
                </c:pt>
                <c:pt idx="1">
                  <c:v>Atlantic</c:v>
                </c:pt>
                <c:pt idx="2">
                  <c:v>Passaic</c:v>
                </c:pt>
                <c:pt idx="3">
                  <c:v>Hudson</c:v>
                </c:pt>
                <c:pt idx="4">
                  <c:v>Essex</c:v>
                </c:pt>
                <c:pt idx="5">
                  <c:v>Union</c:v>
                </c:pt>
                <c:pt idx="6">
                  <c:v>Cape May</c:v>
                </c:pt>
                <c:pt idx="7">
                  <c:v>Camden</c:v>
                </c:pt>
                <c:pt idx="8">
                  <c:v>Salem</c:v>
                </c:pt>
                <c:pt idx="9">
                  <c:v>Ocean</c:v>
                </c:pt>
                <c:pt idx="10">
                  <c:v>Mercer</c:v>
                </c:pt>
                <c:pt idx="11">
                  <c:v>Burlington</c:v>
                </c:pt>
                <c:pt idx="12">
                  <c:v>Warren</c:v>
                </c:pt>
                <c:pt idx="13">
                  <c:v>Middlesex</c:v>
                </c:pt>
                <c:pt idx="14">
                  <c:v>Gloucester</c:v>
                </c:pt>
                <c:pt idx="15">
                  <c:v>Sussex</c:v>
                </c:pt>
                <c:pt idx="16">
                  <c:v>Bergen</c:v>
                </c:pt>
                <c:pt idx="17">
                  <c:v>Monmouth</c:v>
                </c:pt>
                <c:pt idx="18">
                  <c:v>Somerset</c:v>
                </c:pt>
                <c:pt idx="19">
                  <c:v>Morris</c:v>
                </c:pt>
                <c:pt idx="20">
                  <c:v>Hunterdon</c:v>
                </c:pt>
              </c:strCache>
            </c:strRef>
          </c:cat>
          <c:val>
            <c:numRef>
              <c:f>Sheet1!$B$2:$B$22</c:f>
              <c:numCache>
                <c:formatCode>General</c:formatCode>
                <c:ptCount val="21"/>
                <c:pt idx="1">
                  <c:v>50444</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Males</c:v>
                </c:pt>
              </c:strCache>
            </c:strRef>
          </c:tx>
          <c:spPr>
            <a:solidFill>
              <a:srgbClr val="C00000"/>
            </a:solidFill>
            <a:ln>
              <a:noFill/>
            </a:ln>
            <a:effectLst/>
          </c:spPr>
          <c:invertIfNegative val="0"/>
          <c:dLbls>
            <c:dLbl>
              <c:idx val="12"/>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18E5-4B78-A160-1AF82D68EB77}"/>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Passaic</c:v>
                </c:pt>
                <c:pt idx="3">
                  <c:v>Hudson</c:v>
                </c:pt>
                <c:pt idx="4">
                  <c:v>Essex</c:v>
                </c:pt>
                <c:pt idx="5">
                  <c:v>Union</c:v>
                </c:pt>
                <c:pt idx="6">
                  <c:v>Cape May</c:v>
                </c:pt>
                <c:pt idx="7">
                  <c:v>Camden</c:v>
                </c:pt>
                <c:pt idx="8">
                  <c:v>Salem</c:v>
                </c:pt>
                <c:pt idx="9">
                  <c:v>Ocean</c:v>
                </c:pt>
                <c:pt idx="10">
                  <c:v>Mercer</c:v>
                </c:pt>
                <c:pt idx="11">
                  <c:v>Burlington</c:v>
                </c:pt>
                <c:pt idx="12">
                  <c:v>Warren</c:v>
                </c:pt>
                <c:pt idx="13">
                  <c:v>Middlesex</c:v>
                </c:pt>
                <c:pt idx="14">
                  <c:v>Gloucester</c:v>
                </c:pt>
                <c:pt idx="15">
                  <c:v>Sussex</c:v>
                </c:pt>
                <c:pt idx="16">
                  <c:v>Bergen</c:v>
                </c:pt>
                <c:pt idx="17">
                  <c:v>Monmouth</c:v>
                </c:pt>
                <c:pt idx="18">
                  <c:v>Somerset</c:v>
                </c:pt>
                <c:pt idx="19">
                  <c:v>Morris</c:v>
                </c:pt>
                <c:pt idx="20">
                  <c:v>Hunterdon</c:v>
                </c:pt>
              </c:strCache>
            </c:strRef>
          </c:cat>
          <c:val>
            <c:numRef>
              <c:f>Sheet1!$C$2:$C$22</c:f>
              <c:numCache>
                <c:formatCode>"$"#,##0_);[Red]\("$"#,##0\)</c:formatCode>
                <c:ptCount val="21"/>
                <c:pt idx="0">
                  <c:v>41825</c:v>
                </c:pt>
                <c:pt idx="1">
                  <c:v>50444</c:v>
                </c:pt>
                <c:pt idx="2">
                  <c:v>51083</c:v>
                </c:pt>
                <c:pt idx="3">
                  <c:v>53514</c:v>
                </c:pt>
                <c:pt idx="4">
                  <c:v>54160</c:v>
                </c:pt>
                <c:pt idx="5">
                  <c:v>55144</c:v>
                </c:pt>
                <c:pt idx="6">
                  <c:v>55561</c:v>
                </c:pt>
                <c:pt idx="7">
                  <c:v>55880</c:v>
                </c:pt>
                <c:pt idx="8">
                  <c:v>60596</c:v>
                </c:pt>
                <c:pt idx="9">
                  <c:v>62439</c:v>
                </c:pt>
                <c:pt idx="10">
                  <c:v>63328</c:v>
                </c:pt>
                <c:pt idx="11">
                  <c:v>64865</c:v>
                </c:pt>
                <c:pt idx="12" formatCode="_(&quot;$&quot;* #,##0_);_(&quot;$&quot;* \(#,##0\);_(&quot;$&quot;* &quot;-&quot;??_);_(@_)">
                  <c:v>65435</c:v>
                </c:pt>
                <c:pt idx="13">
                  <c:v>65990</c:v>
                </c:pt>
                <c:pt idx="14">
                  <c:v>67691</c:v>
                </c:pt>
                <c:pt idx="15">
                  <c:v>70529</c:v>
                </c:pt>
                <c:pt idx="16">
                  <c:v>72347</c:v>
                </c:pt>
                <c:pt idx="17">
                  <c:v>80319</c:v>
                </c:pt>
                <c:pt idx="18">
                  <c:v>81983</c:v>
                </c:pt>
                <c:pt idx="19">
                  <c:v>86194</c:v>
                </c:pt>
                <c:pt idx="20">
                  <c:v>90147</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Females</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Passaic</c:v>
                </c:pt>
                <c:pt idx="3">
                  <c:v>Hudson</c:v>
                </c:pt>
                <c:pt idx="4">
                  <c:v>Essex</c:v>
                </c:pt>
                <c:pt idx="5">
                  <c:v>Union</c:v>
                </c:pt>
                <c:pt idx="6">
                  <c:v>Cape May</c:v>
                </c:pt>
                <c:pt idx="7">
                  <c:v>Camden</c:v>
                </c:pt>
                <c:pt idx="8">
                  <c:v>Salem</c:v>
                </c:pt>
                <c:pt idx="9">
                  <c:v>Ocean</c:v>
                </c:pt>
                <c:pt idx="10">
                  <c:v>Mercer</c:v>
                </c:pt>
                <c:pt idx="11">
                  <c:v>Burlington</c:v>
                </c:pt>
                <c:pt idx="12">
                  <c:v>Warren</c:v>
                </c:pt>
                <c:pt idx="13">
                  <c:v>Middlesex</c:v>
                </c:pt>
                <c:pt idx="14">
                  <c:v>Gloucester</c:v>
                </c:pt>
                <c:pt idx="15">
                  <c:v>Sussex</c:v>
                </c:pt>
                <c:pt idx="16">
                  <c:v>Bergen</c:v>
                </c:pt>
                <c:pt idx="17">
                  <c:v>Monmouth</c:v>
                </c:pt>
                <c:pt idx="18">
                  <c:v>Somerset</c:v>
                </c:pt>
                <c:pt idx="19">
                  <c:v>Morris</c:v>
                </c:pt>
                <c:pt idx="20">
                  <c:v>Hunterdon</c:v>
                </c:pt>
              </c:strCache>
            </c:strRef>
          </c:cat>
          <c:val>
            <c:numRef>
              <c:f>Sheet1!$D$2:$D$22</c:f>
              <c:numCache>
                <c:formatCode>"$"#,##0_);[Red]\("$"#,##0\)</c:formatCode>
                <c:ptCount val="21"/>
                <c:pt idx="0">
                  <c:v>37296</c:v>
                </c:pt>
                <c:pt idx="1">
                  <c:v>41163</c:v>
                </c:pt>
                <c:pt idx="2">
                  <c:v>41004</c:v>
                </c:pt>
                <c:pt idx="3">
                  <c:v>50160</c:v>
                </c:pt>
                <c:pt idx="4">
                  <c:v>46013</c:v>
                </c:pt>
                <c:pt idx="5">
                  <c:v>47694</c:v>
                </c:pt>
                <c:pt idx="6">
                  <c:v>45508</c:v>
                </c:pt>
                <c:pt idx="7">
                  <c:v>46597</c:v>
                </c:pt>
                <c:pt idx="8">
                  <c:v>44247</c:v>
                </c:pt>
                <c:pt idx="9">
                  <c:v>45174</c:v>
                </c:pt>
                <c:pt idx="10">
                  <c:v>53697</c:v>
                </c:pt>
                <c:pt idx="11">
                  <c:v>52550</c:v>
                </c:pt>
                <c:pt idx="12" formatCode="_(&quot;$&quot;* #,##0_);_(&quot;$&quot;* \(#,##0\);_(&quot;$&quot;* &quot;-&quot;??_);_(@_)">
                  <c:v>50454</c:v>
                </c:pt>
                <c:pt idx="13">
                  <c:v>51699</c:v>
                </c:pt>
                <c:pt idx="14">
                  <c:v>51933</c:v>
                </c:pt>
                <c:pt idx="15">
                  <c:v>52096</c:v>
                </c:pt>
                <c:pt idx="16">
                  <c:v>56267</c:v>
                </c:pt>
                <c:pt idx="17">
                  <c:v>54305</c:v>
                </c:pt>
                <c:pt idx="18">
                  <c:v>61808</c:v>
                </c:pt>
                <c:pt idx="19">
                  <c:v>61727</c:v>
                </c:pt>
                <c:pt idx="20">
                  <c:v>65963</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Females Copy County</c:v>
                </c:pt>
              </c:strCache>
            </c:strRef>
          </c:tx>
          <c:spPr>
            <a:solidFill>
              <a:srgbClr val="FFFF00"/>
            </a:solidFill>
            <a:ln>
              <a:noFill/>
            </a:ln>
            <a:effectLst/>
          </c:spPr>
          <c:invertIfNegative val="0"/>
          <c:cat>
            <c:strRef>
              <c:f>Sheet1!$A$2:$A$22</c:f>
              <c:strCache>
                <c:ptCount val="21"/>
                <c:pt idx="0">
                  <c:v>Cumberland</c:v>
                </c:pt>
                <c:pt idx="1">
                  <c:v>Atlantic</c:v>
                </c:pt>
                <c:pt idx="2">
                  <c:v>Passaic</c:v>
                </c:pt>
                <c:pt idx="3">
                  <c:v>Hudson</c:v>
                </c:pt>
                <c:pt idx="4">
                  <c:v>Essex</c:v>
                </c:pt>
                <c:pt idx="5">
                  <c:v>Union</c:v>
                </c:pt>
                <c:pt idx="6">
                  <c:v>Cape May</c:v>
                </c:pt>
                <c:pt idx="7">
                  <c:v>Camden</c:v>
                </c:pt>
                <c:pt idx="8">
                  <c:v>Salem</c:v>
                </c:pt>
                <c:pt idx="9">
                  <c:v>Ocean</c:v>
                </c:pt>
                <c:pt idx="10">
                  <c:v>Mercer</c:v>
                </c:pt>
                <c:pt idx="11">
                  <c:v>Burlington</c:v>
                </c:pt>
                <c:pt idx="12">
                  <c:v>Warren</c:v>
                </c:pt>
                <c:pt idx="13">
                  <c:v>Middlesex</c:v>
                </c:pt>
                <c:pt idx="14">
                  <c:v>Gloucester</c:v>
                </c:pt>
                <c:pt idx="15">
                  <c:v>Sussex</c:v>
                </c:pt>
                <c:pt idx="16">
                  <c:v>Bergen</c:v>
                </c:pt>
                <c:pt idx="17">
                  <c:v>Monmouth</c:v>
                </c:pt>
                <c:pt idx="18">
                  <c:v>Somerset</c:v>
                </c:pt>
                <c:pt idx="19">
                  <c:v>Morris</c:v>
                </c:pt>
                <c:pt idx="20">
                  <c:v>Hunterdon</c:v>
                </c:pt>
              </c:strCache>
            </c:strRef>
          </c:cat>
          <c:val>
            <c:numRef>
              <c:f>Sheet1!$E$2:$E$22</c:f>
              <c:numCache>
                <c:formatCode>General</c:formatCode>
                <c:ptCount val="21"/>
                <c:pt idx="1">
                  <c:v>41163</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632347200"/>
        <c:axId val="632347592"/>
      </c:barChart>
      <c:catAx>
        <c:axId val="6323472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2347592"/>
        <c:crosses val="autoZero"/>
        <c:auto val="1"/>
        <c:lblAlgn val="ctr"/>
        <c:lblOffset val="100"/>
        <c:noMultiLvlLbl val="0"/>
      </c:catAx>
      <c:valAx>
        <c:axId val="632347592"/>
        <c:scaling>
          <c:orientation val="minMax"/>
        </c:scaling>
        <c:delete val="1"/>
        <c:axPos val="b"/>
        <c:numFmt formatCode="General" sourceLinked="1"/>
        <c:majorTickMark val="none"/>
        <c:minorTickMark val="none"/>
        <c:tickLblPos val="nextTo"/>
        <c:crossAx val="63234720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7599926181102363"/>
          <c:y val="3.6651080422546922E-3"/>
          <c:w val="0.13443288480501936"/>
          <c:h val="3.649956032474751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578124841404722E-2"/>
          <c:w val="0.88658944389763783"/>
          <c:h val="0.93094390188583276"/>
        </c:manualLayout>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Gloucester</c:v>
                </c:pt>
                <c:pt idx="3">
                  <c:v>Sussex</c:v>
                </c:pt>
                <c:pt idx="4">
                  <c:v>Ocean</c:v>
                </c:pt>
                <c:pt idx="5">
                  <c:v>Hunterdon</c:v>
                </c:pt>
                <c:pt idx="6">
                  <c:v>Warren</c:v>
                </c:pt>
                <c:pt idx="7">
                  <c:v>Burlington</c:v>
                </c:pt>
                <c:pt idx="8">
                  <c:v>Cumberland</c:v>
                </c:pt>
                <c:pt idx="9">
                  <c:v>Camden</c:v>
                </c:pt>
                <c:pt idx="10">
                  <c:v>Monmouth</c:v>
                </c:pt>
                <c:pt idx="11">
                  <c:v>Atlantic</c:v>
                </c:pt>
                <c:pt idx="12">
                  <c:v>Morris</c:v>
                </c:pt>
                <c:pt idx="13">
                  <c:v>Mercer</c:v>
                </c:pt>
                <c:pt idx="14">
                  <c:v>Somerset</c:v>
                </c:pt>
                <c:pt idx="15">
                  <c:v>Essex</c:v>
                </c:pt>
                <c:pt idx="16">
                  <c:v>Passaic</c:v>
                </c:pt>
                <c:pt idx="17">
                  <c:v>Union</c:v>
                </c:pt>
                <c:pt idx="18">
                  <c:v>Bergen</c:v>
                </c:pt>
                <c:pt idx="19">
                  <c:v>Middlesex</c:v>
                </c:pt>
                <c:pt idx="20">
                  <c:v>Hudson</c:v>
                </c:pt>
              </c:strCache>
            </c:strRef>
          </c:cat>
          <c:val>
            <c:numRef>
              <c:f>Sheet1!$B$2:$B$22</c:f>
              <c:numCache>
                <c:formatCode>0%</c:formatCode>
                <c:ptCount val="21"/>
                <c:pt idx="0">
                  <c:v>4.8000000000000001E-2</c:v>
                </c:pt>
                <c:pt idx="1">
                  <c:v>4.9000000000000002E-2</c:v>
                </c:pt>
                <c:pt idx="2">
                  <c:v>5.5E-2</c:v>
                </c:pt>
                <c:pt idx="3">
                  <c:v>0.08</c:v>
                </c:pt>
                <c:pt idx="4">
                  <c:v>0.08</c:v>
                </c:pt>
                <c:pt idx="5">
                  <c:v>8.7999999999999995E-2</c:v>
                </c:pt>
                <c:pt idx="6">
                  <c:v>9.2999999999999999E-2</c:v>
                </c:pt>
                <c:pt idx="7">
                  <c:v>9.4E-2</c:v>
                </c:pt>
                <c:pt idx="8">
                  <c:v>0.105</c:v>
                </c:pt>
                <c:pt idx="9">
                  <c:v>0.111</c:v>
                </c:pt>
                <c:pt idx="10">
                  <c:v>0.13500000000000001</c:v>
                </c:pt>
                <c:pt idx="12">
                  <c:v>0.19</c:v>
                </c:pt>
                <c:pt idx="13">
                  <c:v>0.222</c:v>
                </c:pt>
                <c:pt idx="14" formatCode="General">
                  <c:v>0.24603679391328301</c:v>
                </c:pt>
                <c:pt idx="15">
                  <c:v>0.25850000000000001</c:v>
                </c:pt>
                <c:pt idx="16">
                  <c:v>0.29099999999999998</c:v>
                </c:pt>
                <c:pt idx="17">
                  <c:v>0.299049020311491</c:v>
                </c:pt>
                <c:pt idx="18">
                  <c:v>0.30499999999999999</c:v>
                </c:pt>
                <c:pt idx="19" formatCode="General">
                  <c:v>0.32600000000000001</c:v>
                </c:pt>
                <c:pt idx="20" formatCode="General">
                  <c:v>0.43</c:v>
                </c:pt>
              </c:numCache>
            </c:numRef>
          </c:val>
          <c:extLst>
            <c:ext xmlns:c16="http://schemas.microsoft.com/office/drawing/2014/chart" uri="{C3380CC4-5D6E-409C-BE32-E72D297353CC}">
              <c16:uniqueId val="{00000000-4FE0-41E9-9715-9C3A75ED1314}"/>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Gloucester</c:v>
                </c:pt>
                <c:pt idx="3">
                  <c:v>Sussex</c:v>
                </c:pt>
                <c:pt idx="4">
                  <c:v>Ocean</c:v>
                </c:pt>
                <c:pt idx="5">
                  <c:v>Hunterdon</c:v>
                </c:pt>
                <c:pt idx="6">
                  <c:v>Warren</c:v>
                </c:pt>
                <c:pt idx="7">
                  <c:v>Burlington</c:v>
                </c:pt>
                <c:pt idx="8">
                  <c:v>Cumberland</c:v>
                </c:pt>
                <c:pt idx="9">
                  <c:v>Camden</c:v>
                </c:pt>
                <c:pt idx="10">
                  <c:v>Monmouth</c:v>
                </c:pt>
                <c:pt idx="11">
                  <c:v>Atlantic</c:v>
                </c:pt>
                <c:pt idx="12">
                  <c:v>Morris</c:v>
                </c:pt>
                <c:pt idx="13">
                  <c:v>Mercer</c:v>
                </c:pt>
                <c:pt idx="14">
                  <c:v>Somerset</c:v>
                </c:pt>
                <c:pt idx="15">
                  <c:v>Essex</c:v>
                </c:pt>
                <c:pt idx="16">
                  <c:v>Passaic</c:v>
                </c:pt>
                <c:pt idx="17">
                  <c:v>Union</c:v>
                </c:pt>
                <c:pt idx="18">
                  <c:v>Bergen</c:v>
                </c:pt>
                <c:pt idx="19">
                  <c:v>Middlesex</c:v>
                </c:pt>
                <c:pt idx="20">
                  <c:v>Hudson</c:v>
                </c:pt>
              </c:strCache>
            </c:strRef>
          </c:cat>
          <c:val>
            <c:numRef>
              <c:f>Sheet1!$C$2:$C$22</c:f>
              <c:numCache>
                <c:formatCode>General</c:formatCode>
                <c:ptCount val="21"/>
                <c:pt idx="11">
                  <c:v>0.16300000000000001</c:v>
                </c:pt>
              </c:numCache>
            </c:numRef>
          </c:val>
          <c:extLst>
            <c:ext xmlns:c16="http://schemas.microsoft.com/office/drawing/2014/chart" uri="{C3380CC4-5D6E-409C-BE32-E72D297353CC}">
              <c16:uniqueId val="{00000001-4FE0-41E9-9715-9C3A75ED1314}"/>
            </c:ext>
          </c:extLst>
        </c:ser>
        <c:ser>
          <c:idx val="2"/>
          <c:order val="2"/>
          <c:tx>
            <c:strRef>
              <c:f>Sheet1!$D$1</c:f>
              <c:strCache>
                <c:ptCount val="1"/>
                <c:pt idx="0">
                  <c:v>NJ avg 22%</c:v>
                </c:pt>
              </c:strCache>
            </c:strRef>
          </c:tx>
          <c:spPr>
            <a:noFill/>
            <a:ln>
              <a:noFill/>
            </a:ln>
            <a:effectLst/>
          </c:spPr>
          <c:invertIfNegative val="0"/>
          <c:trendline>
            <c:name>NJ avg 22%</c:name>
            <c:spPr>
              <a:ln w="19050" cap="rnd">
                <a:solidFill>
                  <a:schemeClr val="dk1">
                    <a:tint val="75000"/>
                  </a:schemeClr>
                </a:solidFill>
                <a:prstDash val="sysDot"/>
              </a:ln>
              <a:effectLst/>
            </c:spPr>
            <c:trendlineType val="linear"/>
            <c:dispRSqr val="0"/>
            <c:dispEq val="0"/>
          </c:trendline>
          <c:cat>
            <c:strRef>
              <c:f>Sheet1!$A$2:$A$22</c:f>
              <c:strCache>
                <c:ptCount val="21"/>
                <c:pt idx="0">
                  <c:v>Cape May</c:v>
                </c:pt>
                <c:pt idx="1">
                  <c:v>Salem</c:v>
                </c:pt>
                <c:pt idx="2">
                  <c:v>Gloucester</c:v>
                </c:pt>
                <c:pt idx="3">
                  <c:v>Sussex</c:v>
                </c:pt>
                <c:pt idx="4">
                  <c:v>Ocean</c:v>
                </c:pt>
                <c:pt idx="5">
                  <c:v>Hunterdon</c:v>
                </c:pt>
                <c:pt idx="6">
                  <c:v>Warren</c:v>
                </c:pt>
                <c:pt idx="7">
                  <c:v>Burlington</c:v>
                </c:pt>
                <c:pt idx="8">
                  <c:v>Cumberland</c:v>
                </c:pt>
                <c:pt idx="9">
                  <c:v>Camden</c:v>
                </c:pt>
                <c:pt idx="10">
                  <c:v>Monmouth</c:v>
                </c:pt>
                <c:pt idx="11">
                  <c:v>Atlantic</c:v>
                </c:pt>
                <c:pt idx="12">
                  <c:v>Morris</c:v>
                </c:pt>
                <c:pt idx="13">
                  <c:v>Mercer</c:v>
                </c:pt>
                <c:pt idx="14">
                  <c:v>Somerset</c:v>
                </c:pt>
                <c:pt idx="15">
                  <c:v>Essex</c:v>
                </c:pt>
                <c:pt idx="16">
                  <c:v>Passaic</c:v>
                </c:pt>
                <c:pt idx="17">
                  <c:v>Union</c:v>
                </c:pt>
                <c:pt idx="18">
                  <c:v>Bergen</c:v>
                </c:pt>
                <c:pt idx="19">
                  <c:v>Middlesex</c:v>
                </c:pt>
                <c:pt idx="20">
                  <c:v>Hudson</c:v>
                </c:pt>
              </c:strCache>
            </c:strRef>
          </c:cat>
          <c:val>
            <c:numRef>
              <c:f>Sheet1!$D$2:$D$22</c:f>
              <c:numCache>
                <c:formatCode>0%</c:formatCode>
                <c:ptCount val="21"/>
                <c:pt idx="0">
                  <c:v>0.22</c:v>
                </c:pt>
                <c:pt idx="1">
                  <c:v>0.22</c:v>
                </c:pt>
                <c:pt idx="2">
                  <c:v>0.22</c:v>
                </c:pt>
                <c:pt idx="3">
                  <c:v>0.22</c:v>
                </c:pt>
                <c:pt idx="4">
                  <c:v>0.22</c:v>
                </c:pt>
                <c:pt idx="5">
                  <c:v>0.22</c:v>
                </c:pt>
                <c:pt idx="6">
                  <c:v>0.22</c:v>
                </c:pt>
                <c:pt idx="7">
                  <c:v>0.22</c:v>
                </c:pt>
                <c:pt idx="8">
                  <c:v>0.22</c:v>
                </c:pt>
                <c:pt idx="9">
                  <c:v>0.22</c:v>
                </c:pt>
                <c:pt idx="10">
                  <c:v>0.22</c:v>
                </c:pt>
                <c:pt idx="11">
                  <c:v>0.22</c:v>
                </c:pt>
                <c:pt idx="12">
                  <c:v>0.22</c:v>
                </c:pt>
                <c:pt idx="13">
                  <c:v>0.22</c:v>
                </c:pt>
                <c:pt idx="14">
                  <c:v>0.22</c:v>
                </c:pt>
                <c:pt idx="15">
                  <c:v>0.22</c:v>
                </c:pt>
                <c:pt idx="16">
                  <c:v>0.22</c:v>
                </c:pt>
                <c:pt idx="17">
                  <c:v>0.22</c:v>
                </c:pt>
                <c:pt idx="18">
                  <c:v>0.22</c:v>
                </c:pt>
                <c:pt idx="19" formatCode="General">
                  <c:v>0.22</c:v>
                </c:pt>
                <c:pt idx="20" formatCode="General">
                  <c:v>0.22</c:v>
                </c:pt>
              </c:numCache>
            </c:numRef>
          </c:val>
          <c:extLst>
            <c:ext xmlns:c16="http://schemas.microsoft.com/office/drawing/2014/chart" uri="{C3380CC4-5D6E-409C-BE32-E72D297353CC}">
              <c16:uniqueId val="{00000002-4FE0-41E9-9715-9C3A75ED1314}"/>
            </c:ext>
          </c:extLst>
        </c:ser>
        <c:dLbls>
          <c:showLegendKey val="0"/>
          <c:showVal val="0"/>
          <c:showCatName val="0"/>
          <c:showSerName val="0"/>
          <c:showPercent val="0"/>
          <c:showBubbleSize val="0"/>
        </c:dLbls>
        <c:gapWidth val="182"/>
        <c:axId val="573068384"/>
        <c:axId val="573068776"/>
      </c:barChart>
      <c:catAx>
        <c:axId val="5730683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73068776"/>
        <c:crosses val="autoZero"/>
        <c:auto val="1"/>
        <c:lblAlgn val="ctr"/>
        <c:lblOffset val="100"/>
        <c:noMultiLvlLbl val="0"/>
      </c:catAx>
      <c:valAx>
        <c:axId val="573068776"/>
        <c:scaling>
          <c:orientation val="minMax"/>
        </c:scaling>
        <c:delete val="1"/>
        <c:axPos val="b"/>
        <c:numFmt formatCode="0%" sourceLinked="1"/>
        <c:majorTickMark val="none"/>
        <c:minorTickMark val="none"/>
        <c:tickLblPos val="nextTo"/>
        <c:crossAx val="5730683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42260051673228344"/>
          <c:y val="0.92860015203001034"/>
          <c:w val="0.10108993602362205"/>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5091043307086"/>
          <c:y val="2.2838022348239135E-2"/>
          <c:w val="0.85286158956692915"/>
          <c:h val="0.94297981753123106"/>
        </c:manualLayout>
      </c:layout>
      <c:barChart>
        <c:barDir val="bar"/>
        <c:grouping val="clustered"/>
        <c:varyColors val="0"/>
        <c:ser>
          <c:idx val="1"/>
          <c:order val="0"/>
          <c:tx>
            <c:strRef>
              <c:f>Sheet1!$B$1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Atlantic</c:v>
                </c:pt>
                <c:pt idx="1">
                  <c:v>New Jersey</c:v>
                </c:pt>
                <c:pt idx="2">
                  <c:v>United States</c:v>
                </c:pt>
              </c:strCache>
            </c:strRef>
          </c:cat>
          <c:val>
            <c:numRef>
              <c:f>Sheet1!$B$2:$B$4</c:f>
              <c:numCache>
                <c:formatCode>_("$"* #,##0_);_("$"* \(#,##0\);_("$"* "-"??_);_(@_)</c:formatCode>
                <c:ptCount val="3"/>
                <c:pt idx="0">
                  <c:v>50444</c:v>
                </c:pt>
                <c:pt idx="1">
                  <c:v>63264</c:v>
                </c:pt>
                <c:pt idx="2">
                  <c:v>50859</c:v>
                </c:pt>
              </c:numCache>
            </c:numRef>
          </c:val>
          <c:extLst>
            <c:ext xmlns:c16="http://schemas.microsoft.com/office/drawing/2014/chart" uri="{C3380CC4-5D6E-409C-BE32-E72D297353CC}">
              <c16:uniqueId val="{00000001-3F04-4D28-982B-61A8D6D96226}"/>
            </c:ext>
          </c:extLst>
        </c:ser>
        <c:ser>
          <c:idx val="0"/>
          <c:order val="1"/>
          <c:tx>
            <c:strRef>
              <c:f>Sheet1!$C$1</c:f>
              <c:strCache>
                <c:ptCount val="1"/>
                <c:pt idx="0">
                  <c:v>Females</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Atlantic</c:v>
                </c:pt>
                <c:pt idx="1">
                  <c:v>New Jersey</c:v>
                </c:pt>
                <c:pt idx="2">
                  <c:v>United States</c:v>
                </c:pt>
              </c:strCache>
            </c:strRef>
          </c:cat>
          <c:val>
            <c:numRef>
              <c:f>Sheet1!$C$2:$C$4</c:f>
              <c:numCache>
                <c:formatCode>_("$"* #,##0_);_("$"* \(#,##0\);_("$"* "-"??_);_(@_)</c:formatCode>
                <c:ptCount val="3"/>
                <c:pt idx="0">
                  <c:v>41163</c:v>
                </c:pt>
                <c:pt idx="1">
                  <c:v>51055</c:v>
                </c:pt>
                <c:pt idx="2">
                  <c:v>40760</c:v>
                </c:pt>
              </c:numCache>
            </c:numRef>
          </c:val>
          <c:extLst>
            <c:ext xmlns:c16="http://schemas.microsoft.com/office/drawing/2014/chart" uri="{C3380CC4-5D6E-409C-BE32-E72D297353CC}">
              <c16:uniqueId val="{00000000-3F04-4D28-982B-61A8D6D96226}"/>
            </c:ext>
          </c:extLst>
        </c:ser>
        <c:dLbls>
          <c:showLegendKey val="0"/>
          <c:showVal val="0"/>
          <c:showCatName val="0"/>
          <c:showSerName val="0"/>
          <c:showPercent val="0"/>
          <c:showBubbleSize val="0"/>
        </c:dLbls>
        <c:gapWidth val="182"/>
        <c:axId val="632348376"/>
        <c:axId val="632348768"/>
      </c:barChart>
      <c:catAx>
        <c:axId val="6323483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2348768"/>
        <c:crosses val="autoZero"/>
        <c:auto val="1"/>
        <c:lblAlgn val="ctr"/>
        <c:lblOffset val="100"/>
        <c:noMultiLvlLbl val="0"/>
      </c:catAx>
      <c:valAx>
        <c:axId val="632348768"/>
        <c:scaling>
          <c:orientation val="minMax"/>
        </c:scaling>
        <c:delete val="1"/>
        <c:axPos val="b"/>
        <c:numFmt formatCode="_(&quot;$&quot;* #,##0_);_(&quot;$&quot;* \(#,##0\);_(&quot;$&quot;* &quot;-&quot;??_);_(@_)" sourceLinked="1"/>
        <c:majorTickMark val="none"/>
        <c:minorTickMark val="none"/>
        <c:tickLblPos val="nextTo"/>
        <c:crossAx val="632348376"/>
        <c:crosses val="autoZero"/>
        <c:crossBetween val="between"/>
      </c:valAx>
      <c:spPr>
        <a:noFill/>
        <a:ln>
          <a:noFill/>
        </a:ln>
        <a:effectLst/>
      </c:spPr>
    </c:plotArea>
    <c:legend>
      <c:legendPos val="b"/>
      <c:layout>
        <c:manualLayout>
          <c:xMode val="edge"/>
          <c:yMode val="edge"/>
          <c:x val="0.83796555118110239"/>
          <c:y val="7.9720142940822927E-3"/>
          <c:w val="0.13044347065111037"/>
          <c:h val="3.343260870702462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71982108715501E-2"/>
          <c:y val="6.6885722930692157E-2"/>
          <c:w val="0.90998286138149154"/>
          <c:h val="0.82810590063910949"/>
        </c:manualLayout>
      </c:layout>
      <c:lineChart>
        <c:grouping val="standard"/>
        <c:varyColors val="0"/>
        <c:ser>
          <c:idx val="0"/>
          <c:order val="0"/>
          <c:tx>
            <c:strRef>
              <c:f>Sheet1!$B$1</c:f>
              <c:strCache>
                <c:ptCount val="1"/>
                <c:pt idx="0">
                  <c:v>Males</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_("$"* #,##0_);_("$"* \(#,##0\);_("$"* "-"??_);_(@_)</c:formatCode>
                <c:ptCount val="5"/>
                <c:pt idx="0">
                  <c:v>48957</c:v>
                </c:pt>
                <c:pt idx="1">
                  <c:v>48424</c:v>
                </c:pt>
                <c:pt idx="2">
                  <c:v>49493</c:v>
                </c:pt>
                <c:pt idx="3">
                  <c:v>50262</c:v>
                </c:pt>
                <c:pt idx="4">
                  <c:v>50444</c:v>
                </c:pt>
              </c:numCache>
            </c:numRef>
          </c:val>
          <c:smooth val="0"/>
          <c:extLst>
            <c:ext xmlns:c16="http://schemas.microsoft.com/office/drawing/2014/chart" uri="{C3380CC4-5D6E-409C-BE32-E72D297353CC}">
              <c16:uniqueId val="{00000000-CE1F-400C-B9F0-66EC5CBFF71B}"/>
            </c:ext>
          </c:extLst>
        </c:ser>
        <c:ser>
          <c:idx val="1"/>
          <c:order val="1"/>
          <c:tx>
            <c:strRef>
              <c:f>Sheet1!$C$1</c:f>
              <c:strCache>
                <c:ptCount val="1"/>
                <c:pt idx="0">
                  <c:v>Females</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Sheet1!$C$2:$C$6</c:f>
              <c:numCache>
                <c:formatCode>_("$"* #,##0_);_("$"* \(#,##0\);_("$"* "-"??_);_(@_)</c:formatCode>
                <c:ptCount val="5"/>
                <c:pt idx="0">
                  <c:v>38952</c:v>
                </c:pt>
                <c:pt idx="1">
                  <c:v>39452</c:v>
                </c:pt>
                <c:pt idx="2">
                  <c:v>38851</c:v>
                </c:pt>
                <c:pt idx="3">
                  <c:v>40008</c:v>
                </c:pt>
                <c:pt idx="4">
                  <c:v>41163</c:v>
                </c:pt>
              </c:numCache>
            </c:numRef>
          </c:val>
          <c:smooth val="0"/>
          <c:extLst>
            <c:ext xmlns:c16="http://schemas.microsoft.com/office/drawing/2014/chart" uri="{C3380CC4-5D6E-409C-BE32-E72D297353CC}">
              <c16:uniqueId val="{00000001-CE1F-400C-B9F0-66EC5CBFF71B}"/>
            </c:ext>
          </c:extLst>
        </c:ser>
        <c:dLbls>
          <c:showLegendKey val="0"/>
          <c:showVal val="0"/>
          <c:showCatName val="0"/>
          <c:showSerName val="0"/>
          <c:showPercent val="0"/>
          <c:showBubbleSize val="0"/>
        </c:dLbls>
        <c:marker val="1"/>
        <c:smooth val="0"/>
        <c:axId val="632349552"/>
        <c:axId val="632349944"/>
      </c:lineChart>
      <c:catAx>
        <c:axId val="632349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32349944"/>
        <c:crosses val="autoZero"/>
        <c:auto val="1"/>
        <c:lblAlgn val="ctr"/>
        <c:lblOffset val="100"/>
        <c:noMultiLvlLbl val="0"/>
      </c:catAx>
      <c:valAx>
        <c:axId val="63234994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32349552"/>
        <c:crosses val="autoZero"/>
        <c:crossBetween val="between"/>
      </c:valAx>
      <c:spPr>
        <a:noFill/>
        <a:ln>
          <a:noFill/>
        </a:ln>
        <a:effectLst/>
      </c:spPr>
    </c:plotArea>
    <c:legend>
      <c:legendPos val="b"/>
      <c:layout>
        <c:manualLayout>
          <c:xMode val="edge"/>
          <c:yMode val="edge"/>
          <c:x val="0.76115451217919061"/>
          <c:y val="5.052700751033058E-3"/>
          <c:w val="0.17647736293611843"/>
          <c:h val="3.47437097774626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Longport</c:v>
                </c:pt>
                <c:pt idx="1">
                  <c:v>Somers Point </c:v>
                </c:pt>
                <c:pt idx="2">
                  <c:v>Pleasantville </c:v>
                </c:pt>
              </c:strCache>
            </c:strRef>
          </c:cat>
          <c:val>
            <c:numRef>
              <c:f>Sheet1!$B$2:$B$4</c:f>
              <c:numCache>
                <c:formatCode>_("$"* #,##0_);_("$"* \(#,##0\);_("$"* "-"??_);_(@_)</c:formatCode>
                <c:ptCount val="3"/>
                <c:pt idx="0">
                  <c:v>150714</c:v>
                </c:pt>
                <c:pt idx="1">
                  <c:v>52861</c:v>
                </c:pt>
                <c:pt idx="2">
                  <c:v>31523</c:v>
                </c:pt>
              </c:numCache>
            </c:numRef>
          </c:val>
          <c:extLst>
            <c:ext xmlns:c16="http://schemas.microsoft.com/office/drawing/2014/chart" uri="{C3380CC4-5D6E-409C-BE32-E72D297353CC}">
              <c16:uniqueId val="{00000000-3BD3-434A-9E42-14AC776C7377}"/>
            </c:ext>
          </c:extLst>
        </c:ser>
        <c:ser>
          <c:idx val="1"/>
          <c:order val="1"/>
          <c:tx>
            <c:strRef>
              <c:f>Sheet1!$C$1</c:f>
              <c:strCache>
                <c:ptCount val="1"/>
                <c:pt idx="0">
                  <c:v>Females</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Longport</c:v>
                </c:pt>
                <c:pt idx="1">
                  <c:v>Somers Point </c:v>
                </c:pt>
                <c:pt idx="2">
                  <c:v>Pleasantville </c:v>
                </c:pt>
              </c:strCache>
            </c:strRef>
          </c:cat>
          <c:val>
            <c:numRef>
              <c:f>Sheet1!$C$2:$C$4</c:f>
              <c:numCache>
                <c:formatCode>_("$"* #,##0_);_("$"* \(#,##0\);_("$"* "-"??_);_(@_)</c:formatCode>
                <c:ptCount val="3"/>
                <c:pt idx="0">
                  <c:v>76528</c:v>
                </c:pt>
                <c:pt idx="1">
                  <c:v>37230</c:v>
                </c:pt>
                <c:pt idx="2">
                  <c:v>31553</c:v>
                </c:pt>
              </c:numCache>
            </c:numRef>
          </c:val>
          <c:extLst>
            <c:ext xmlns:c16="http://schemas.microsoft.com/office/drawing/2014/chart" uri="{C3380CC4-5D6E-409C-BE32-E72D297353CC}">
              <c16:uniqueId val="{00000001-3BD3-434A-9E42-14AC776C7377}"/>
            </c:ext>
          </c:extLst>
        </c:ser>
        <c:dLbls>
          <c:showLegendKey val="0"/>
          <c:showVal val="0"/>
          <c:showCatName val="0"/>
          <c:showSerName val="0"/>
          <c:showPercent val="0"/>
          <c:showBubbleSize val="0"/>
        </c:dLbls>
        <c:gapWidth val="219"/>
        <c:overlap val="-27"/>
        <c:axId val="632350728"/>
        <c:axId val="632351120"/>
      </c:barChart>
      <c:catAx>
        <c:axId val="632350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2351120"/>
        <c:crosses val="autoZero"/>
        <c:auto val="1"/>
        <c:lblAlgn val="ctr"/>
        <c:lblOffset val="100"/>
        <c:noMultiLvlLbl val="0"/>
      </c:catAx>
      <c:valAx>
        <c:axId val="632351120"/>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2350728"/>
        <c:crosses val="autoZero"/>
        <c:crossBetween val="between"/>
      </c:valAx>
      <c:spPr>
        <a:noFill/>
        <a:ln>
          <a:noFill/>
        </a:ln>
        <a:effectLst/>
      </c:spPr>
    </c:plotArea>
    <c:legend>
      <c:legendPos val="b"/>
      <c:layout>
        <c:manualLayout>
          <c:xMode val="edge"/>
          <c:yMode val="edge"/>
          <c:x val="0.82331721692683146"/>
          <c:y val="3.0943957250002655E-2"/>
          <c:w val="0.15161118018142469"/>
          <c:h val="4.780689466910043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6A6B-4F7A-9D35-B0FC40E147C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Warren</c:v>
                </c:pt>
                <c:pt idx="3">
                  <c:v>Somerset</c:v>
                </c:pt>
                <c:pt idx="4">
                  <c:v>Morris</c:v>
                </c:pt>
                <c:pt idx="5">
                  <c:v>Bergen</c:v>
                </c:pt>
                <c:pt idx="6">
                  <c:v>Ocean</c:v>
                </c:pt>
                <c:pt idx="7">
                  <c:v>Gloucester</c:v>
                </c:pt>
                <c:pt idx="8">
                  <c:v>Middlesex</c:v>
                </c:pt>
                <c:pt idx="9">
                  <c:v>Monmouth</c:v>
                </c:pt>
                <c:pt idx="10">
                  <c:v>Burlington</c:v>
                </c:pt>
                <c:pt idx="11">
                  <c:v>Cape May</c:v>
                </c:pt>
                <c:pt idx="12">
                  <c:v>Salem</c:v>
                </c:pt>
                <c:pt idx="13">
                  <c:v>Hudson</c:v>
                </c:pt>
                <c:pt idx="14">
                  <c:v>Union</c:v>
                </c:pt>
                <c:pt idx="15">
                  <c:v>Atlantic</c:v>
                </c:pt>
                <c:pt idx="16">
                  <c:v>Passaic</c:v>
                </c:pt>
                <c:pt idx="17">
                  <c:v>Mercer</c:v>
                </c:pt>
                <c:pt idx="18">
                  <c:v>Camden</c:v>
                </c:pt>
                <c:pt idx="19">
                  <c:v>Cumberland</c:v>
                </c:pt>
                <c:pt idx="20">
                  <c:v>Essex</c:v>
                </c:pt>
              </c:strCache>
            </c:strRef>
          </c:cat>
          <c:val>
            <c:numRef>
              <c:f>Sheet1!$B$2:$B$22</c:f>
              <c:numCache>
                <c:formatCode>General</c:formatCode>
                <c:ptCount val="21"/>
                <c:pt idx="15">
                  <c:v>984</c:v>
                </c:pt>
              </c:numCache>
            </c:numRef>
          </c:val>
          <c:extLst>
            <c:ext xmlns:c16="http://schemas.microsoft.com/office/drawing/2014/chart" uri="{C3380CC4-5D6E-409C-BE32-E72D297353CC}">
              <c16:uniqueId val="{00000000-50C8-4FAC-8890-40F4E483D441}"/>
            </c:ext>
          </c:extLst>
        </c:ser>
        <c:ser>
          <c:idx val="1"/>
          <c:order val="1"/>
          <c:tx>
            <c:strRef>
              <c:f>Sheet1!$C$1</c:f>
              <c:strCache>
                <c:ptCount val="1"/>
                <c:pt idx="0">
                  <c:v>#Violent Crimes</c:v>
                </c:pt>
              </c:strCache>
            </c:strRef>
          </c:tx>
          <c:spPr>
            <a:solidFill>
              <a:srgbClr val="C00000"/>
            </a:solidFill>
            <a:ln>
              <a:noFill/>
            </a:ln>
            <a:effectLst/>
          </c:spPr>
          <c:invertIfNegative val="0"/>
          <c:dLbls>
            <c:dLbl>
              <c:idx val="20"/>
              <c:layout>
                <c:manualLayout>
                  <c:x val="4.2252574579120074E-3"/>
                  <c:y val="4.6296304734672047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E35E-48D3-9CC7-05107FF43A7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Warren</c:v>
                </c:pt>
                <c:pt idx="3">
                  <c:v>Somerset</c:v>
                </c:pt>
                <c:pt idx="4">
                  <c:v>Morris</c:v>
                </c:pt>
                <c:pt idx="5">
                  <c:v>Bergen</c:v>
                </c:pt>
                <c:pt idx="6">
                  <c:v>Ocean</c:v>
                </c:pt>
                <c:pt idx="7">
                  <c:v>Gloucester</c:v>
                </c:pt>
                <c:pt idx="8">
                  <c:v>Middlesex</c:v>
                </c:pt>
                <c:pt idx="9">
                  <c:v>Monmouth</c:v>
                </c:pt>
                <c:pt idx="10">
                  <c:v>Burlington</c:v>
                </c:pt>
                <c:pt idx="11">
                  <c:v>Cape May</c:v>
                </c:pt>
                <c:pt idx="12">
                  <c:v>Salem</c:v>
                </c:pt>
                <c:pt idx="13">
                  <c:v>Hudson</c:v>
                </c:pt>
                <c:pt idx="14">
                  <c:v>Union</c:v>
                </c:pt>
                <c:pt idx="15">
                  <c:v>Atlantic</c:v>
                </c:pt>
                <c:pt idx="16">
                  <c:v>Passaic</c:v>
                </c:pt>
                <c:pt idx="17">
                  <c:v>Mercer</c:v>
                </c:pt>
                <c:pt idx="18">
                  <c:v>Camden</c:v>
                </c:pt>
                <c:pt idx="19">
                  <c:v>Cumberland</c:v>
                </c:pt>
                <c:pt idx="20">
                  <c:v>Essex</c:v>
                </c:pt>
              </c:strCache>
            </c:strRef>
          </c:cat>
          <c:val>
            <c:numRef>
              <c:f>Sheet1!$C$2:$C$22</c:f>
              <c:numCache>
                <c:formatCode>General</c:formatCode>
                <c:ptCount val="21"/>
                <c:pt idx="0">
                  <c:v>51</c:v>
                </c:pt>
                <c:pt idx="1">
                  <c:v>81</c:v>
                </c:pt>
                <c:pt idx="2">
                  <c:v>73</c:v>
                </c:pt>
                <c:pt idx="3">
                  <c:v>226</c:v>
                </c:pt>
                <c:pt idx="4">
                  <c:v>326</c:v>
                </c:pt>
                <c:pt idx="5">
                  <c:v>804</c:v>
                </c:pt>
                <c:pt idx="6">
                  <c:v>573</c:v>
                </c:pt>
                <c:pt idx="7">
                  <c:v>337</c:v>
                </c:pt>
                <c:pt idx="8">
                  <c:v>1184</c:v>
                </c:pt>
                <c:pt idx="9">
                  <c:v>973</c:v>
                </c:pt>
                <c:pt idx="10">
                  <c:v>719</c:v>
                </c:pt>
                <c:pt idx="11">
                  <c:v>217</c:v>
                </c:pt>
                <c:pt idx="12">
                  <c:v>172</c:v>
                </c:pt>
                <c:pt idx="13">
                  <c:v>2236</c:v>
                </c:pt>
                <c:pt idx="14">
                  <c:v>1877</c:v>
                </c:pt>
                <c:pt idx="16">
                  <c:v>1881</c:v>
                </c:pt>
                <c:pt idx="17">
                  <c:v>1495</c:v>
                </c:pt>
                <c:pt idx="18">
                  <c:v>2359</c:v>
                </c:pt>
                <c:pt idx="19">
                  <c:v>820</c:v>
                </c:pt>
                <c:pt idx="20">
                  <c:v>4527</c:v>
                </c:pt>
              </c:numCache>
            </c:numRef>
          </c:val>
          <c:extLst>
            <c:ext xmlns:c16="http://schemas.microsoft.com/office/drawing/2014/chart" uri="{C3380CC4-5D6E-409C-BE32-E72D297353CC}">
              <c16:uniqueId val="{00000001-50C8-4FAC-8890-40F4E483D441}"/>
            </c:ext>
          </c:extLst>
        </c:ser>
        <c:dLbls>
          <c:showLegendKey val="0"/>
          <c:showVal val="0"/>
          <c:showCatName val="0"/>
          <c:showSerName val="0"/>
          <c:showPercent val="0"/>
          <c:showBubbleSize val="0"/>
        </c:dLbls>
        <c:gapWidth val="150"/>
        <c:axId val="632351904"/>
        <c:axId val="632352296"/>
      </c:barChart>
      <c:lineChart>
        <c:grouping val="standard"/>
        <c:varyColors val="0"/>
        <c:ser>
          <c:idx val="2"/>
          <c:order val="2"/>
          <c:tx>
            <c:strRef>
              <c:f>Sheet1!$D$1</c:f>
              <c:strCache>
                <c:ptCount val="1"/>
                <c:pt idx="0">
                  <c:v>Violent Crime Rate per 1,000</c:v>
                </c:pt>
              </c:strCache>
            </c:strRef>
          </c:tx>
          <c:spPr>
            <a:ln w="28575" cap="rnd">
              <a:solidFill>
                <a:schemeClr val="tx1"/>
              </a:solidFill>
              <a:round/>
            </a:ln>
            <a:effectLst/>
          </c:spPr>
          <c:marker>
            <c:symbol val="circle"/>
            <c:size val="5"/>
            <c:spPr>
              <a:solidFill>
                <a:schemeClr val="tx1"/>
              </a:solidFill>
              <a:ln w="9525">
                <a:solidFill>
                  <a:schemeClr val="tx1"/>
                </a:solidFill>
              </a:ln>
              <a:effectLst/>
            </c:spPr>
          </c:marker>
          <c:cat>
            <c:strRef>
              <c:f>Sheet1!$A$2:$A$22</c:f>
              <c:strCache>
                <c:ptCount val="21"/>
                <c:pt idx="0">
                  <c:v>Hunterdon</c:v>
                </c:pt>
                <c:pt idx="1">
                  <c:v>Sussex</c:v>
                </c:pt>
                <c:pt idx="2">
                  <c:v>Warren</c:v>
                </c:pt>
                <c:pt idx="3">
                  <c:v>Somerset</c:v>
                </c:pt>
                <c:pt idx="4">
                  <c:v>Morris</c:v>
                </c:pt>
                <c:pt idx="5">
                  <c:v>Bergen</c:v>
                </c:pt>
                <c:pt idx="6">
                  <c:v>Ocean</c:v>
                </c:pt>
                <c:pt idx="7">
                  <c:v>Gloucester</c:v>
                </c:pt>
                <c:pt idx="8">
                  <c:v>Middlesex</c:v>
                </c:pt>
                <c:pt idx="9">
                  <c:v>Monmouth</c:v>
                </c:pt>
                <c:pt idx="10">
                  <c:v>Burlington</c:v>
                </c:pt>
                <c:pt idx="11">
                  <c:v>Cape May</c:v>
                </c:pt>
                <c:pt idx="12">
                  <c:v>Salem</c:v>
                </c:pt>
                <c:pt idx="13">
                  <c:v>Hudson</c:v>
                </c:pt>
                <c:pt idx="14">
                  <c:v>Union</c:v>
                </c:pt>
                <c:pt idx="15">
                  <c:v>Atlantic</c:v>
                </c:pt>
                <c:pt idx="16">
                  <c:v>Passaic</c:v>
                </c:pt>
                <c:pt idx="17">
                  <c:v>Mercer</c:v>
                </c:pt>
                <c:pt idx="18">
                  <c:v>Camden</c:v>
                </c:pt>
                <c:pt idx="19">
                  <c:v>Cumberland</c:v>
                </c:pt>
                <c:pt idx="20">
                  <c:v>Essex</c:v>
                </c:pt>
              </c:strCache>
            </c:strRef>
          </c:cat>
          <c:val>
            <c:numRef>
              <c:f>Sheet1!$D$2:$D$22</c:f>
              <c:numCache>
                <c:formatCode>General</c:formatCode>
                <c:ptCount val="21"/>
                <c:pt idx="0">
                  <c:v>0.4</c:v>
                </c:pt>
                <c:pt idx="1">
                  <c:v>0.6</c:v>
                </c:pt>
                <c:pt idx="2">
                  <c:v>0.7</c:v>
                </c:pt>
                <c:pt idx="3">
                  <c:v>0.7</c:v>
                </c:pt>
                <c:pt idx="4">
                  <c:v>0.7</c:v>
                </c:pt>
                <c:pt idx="5">
                  <c:v>0.9</c:v>
                </c:pt>
                <c:pt idx="6">
                  <c:v>1</c:v>
                </c:pt>
                <c:pt idx="7">
                  <c:v>1.2</c:v>
                </c:pt>
                <c:pt idx="8">
                  <c:v>1.4</c:v>
                </c:pt>
                <c:pt idx="9">
                  <c:v>1.5</c:v>
                </c:pt>
                <c:pt idx="10">
                  <c:v>1.6</c:v>
                </c:pt>
                <c:pt idx="11">
                  <c:v>2.2999999999999998</c:v>
                </c:pt>
                <c:pt idx="12">
                  <c:v>2.7</c:v>
                </c:pt>
                <c:pt idx="13">
                  <c:v>3.3</c:v>
                </c:pt>
                <c:pt idx="14">
                  <c:v>3.4</c:v>
                </c:pt>
                <c:pt idx="15">
                  <c:v>3.6</c:v>
                </c:pt>
                <c:pt idx="16">
                  <c:v>3.7</c:v>
                </c:pt>
                <c:pt idx="17">
                  <c:v>4</c:v>
                </c:pt>
                <c:pt idx="18">
                  <c:v>4.5999999999999996</c:v>
                </c:pt>
                <c:pt idx="19">
                  <c:v>5.3</c:v>
                </c:pt>
                <c:pt idx="20">
                  <c:v>5.7</c:v>
                </c:pt>
              </c:numCache>
            </c:numRef>
          </c:val>
          <c:smooth val="0"/>
          <c:extLst>
            <c:ext xmlns:c16="http://schemas.microsoft.com/office/drawing/2014/chart" uri="{C3380CC4-5D6E-409C-BE32-E72D297353CC}">
              <c16:uniqueId val="{00000000-6A6B-4F7A-9D35-B0FC40E147CF}"/>
            </c:ext>
          </c:extLst>
        </c:ser>
        <c:dLbls>
          <c:showLegendKey val="0"/>
          <c:showVal val="0"/>
          <c:showCatName val="0"/>
          <c:showSerName val="0"/>
          <c:showPercent val="0"/>
          <c:showBubbleSize val="0"/>
        </c:dLbls>
        <c:marker val="1"/>
        <c:smooth val="0"/>
        <c:axId val="632353080"/>
        <c:axId val="632352688"/>
      </c:lineChart>
      <c:catAx>
        <c:axId val="632351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32352296"/>
        <c:crosses val="autoZero"/>
        <c:auto val="1"/>
        <c:lblAlgn val="ctr"/>
        <c:lblOffset val="100"/>
        <c:noMultiLvlLbl val="0"/>
      </c:catAx>
      <c:valAx>
        <c:axId val="63235229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32351904"/>
        <c:crosses val="autoZero"/>
        <c:crossBetween val="between"/>
      </c:valAx>
      <c:valAx>
        <c:axId val="632352688"/>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32353080"/>
        <c:crosses val="max"/>
        <c:crossBetween val="between"/>
      </c:valAx>
      <c:catAx>
        <c:axId val="632353080"/>
        <c:scaling>
          <c:orientation val="minMax"/>
        </c:scaling>
        <c:delete val="1"/>
        <c:axPos val="b"/>
        <c:numFmt formatCode="General" sourceLinked="1"/>
        <c:majorTickMark val="out"/>
        <c:minorTickMark val="none"/>
        <c:tickLblPos val="nextTo"/>
        <c:crossAx val="632352688"/>
        <c:crosses val="autoZero"/>
        <c:auto val="1"/>
        <c:lblAlgn val="ctr"/>
        <c:lblOffset val="100"/>
        <c:noMultiLvlLbl val="0"/>
      </c:catAx>
      <c:spPr>
        <a:noFill/>
        <a:ln>
          <a:noFill/>
        </a:ln>
        <a:effectLst/>
      </c:spPr>
    </c:plotArea>
    <c:legend>
      <c:legendPos val="tr"/>
      <c:legendEntry>
        <c:idx val="0"/>
        <c:delete val="1"/>
      </c:legendEntry>
      <c:layout>
        <c:manualLayout>
          <c:xMode val="edge"/>
          <c:yMode val="edge"/>
          <c:x val="0.7220544687808923"/>
          <c:y val="1.9348939076432464E-2"/>
          <c:w val="0.20079876218809337"/>
          <c:h val="0.11182580778393988"/>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6924549676392386"/>
          <c:y val="0.19597785215895699"/>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C-CF75-4244-A626-75A8FBFC0599}"/>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D-CF75-4244-A626-75A8FBFC059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E-CF75-4244-A626-75A8FBFC0599}"/>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B-CF75-4244-A626-75A8FBFC0599}"/>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8D16-4C97-ADDD-95C7377C642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8D16-4C97-ADDD-95C7377C642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D16-4C97-ADDD-95C7377C642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8D16-4C97-ADDD-95C7377C6427}"/>
              </c:ext>
            </c:extLst>
          </c:dPt>
          <c:dPt>
            <c:idx val="8"/>
            <c:bubble3D val="0"/>
            <c:explosion val="19"/>
            <c:spPr>
              <a:solidFill>
                <a:schemeClr val="dk1">
                  <a:tint val="55000"/>
                </a:schemeClr>
              </a:solidFill>
              <a:ln w="19050">
                <a:solidFill>
                  <a:schemeClr val="lt1"/>
                </a:solidFill>
              </a:ln>
              <a:effectLst/>
            </c:spPr>
            <c:extLst>
              <c:ext xmlns:c16="http://schemas.microsoft.com/office/drawing/2014/chart" uri="{C3380CC4-5D6E-409C-BE32-E72D297353CC}">
                <c16:uniqueId val="{0000000A-CF75-4244-A626-75A8FBFC0599}"/>
              </c:ext>
            </c:extLst>
          </c:dPt>
          <c:dLbls>
            <c:dLbl>
              <c:idx val="0"/>
              <c:layout>
                <c:manualLayout>
                  <c:x val="-0.19661875889641212"/>
                  <c:y val="-3.1967614073929965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CF75-4244-A626-75A8FBFC0599}"/>
                </c:ext>
              </c:extLst>
            </c:dLbl>
            <c:dLbl>
              <c:idx val="1"/>
              <c:layout>
                <c:manualLayout>
                  <c:x val="7.2285361310428656E-3"/>
                  <c:y val="-3.0685329307261661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CF75-4244-A626-75A8FBFC0599}"/>
                </c:ext>
              </c:extLst>
            </c:dLbl>
            <c:dLbl>
              <c:idx val="2"/>
              <c:layout>
                <c:manualLayout>
                  <c:x val="-4.1055409662619349E-2"/>
                  <c:y val="0.1659219304259510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CF75-4244-A626-75A8FBFC0599}"/>
                </c:ext>
              </c:extLst>
            </c:dLbl>
            <c:dLbl>
              <c:idx val="3"/>
              <c:layout>
                <c:manualLayout>
                  <c:x val="6.0698416514904617E-2"/>
                  <c:y val="-0.31176799285451007"/>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CF75-4244-A626-75A8FBFC059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Murder</c:v>
                </c:pt>
                <c:pt idx="1">
                  <c:v>Rape</c:v>
                </c:pt>
                <c:pt idx="2">
                  <c:v>Robbery</c:v>
                </c:pt>
                <c:pt idx="3">
                  <c:v>Aggravated Assault</c:v>
                </c:pt>
              </c:strCache>
            </c:strRef>
          </c:cat>
          <c:val>
            <c:numRef>
              <c:f>Sheet1!$B$2:$B$5</c:f>
              <c:numCache>
                <c:formatCode>General</c:formatCode>
                <c:ptCount val="4"/>
                <c:pt idx="0">
                  <c:v>21</c:v>
                </c:pt>
                <c:pt idx="1">
                  <c:v>65</c:v>
                </c:pt>
                <c:pt idx="2">
                  <c:v>399</c:v>
                </c:pt>
                <c:pt idx="3">
                  <c:v>499</c:v>
                </c:pt>
              </c:numCache>
            </c:numRef>
          </c:val>
          <c:extLst>
            <c:ext xmlns:c16="http://schemas.microsoft.com/office/drawing/2014/chart" uri="{C3380CC4-5D6E-409C-BE32-E72D297353CC}">
              <c16:uniqueId val="{00000000-CF75-4244-A626-75A8FBFC059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Sheet1!$B$1</c:f>
              <c:strCache>
                <c:ptCount val="1"/>
                <c:pt idx="0">
                  <c:v>Count</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5E99-47CB-AD62-97A1DF6719AF}"/>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2-5E99-47CB-AD62-97A1DF6719AF}"/>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3-5E99-47CB-AD62-97A1DF6719AF}"/>
              </c:ext>
            </c:extLst>
          </c:dPt>
          <c:dPt>
            <c:idx val="3"/>
            <c:bubble3D val="0"/>
            <c:explosion val="26"/>
            <c:spPr>
              <a:solidFill>
                <a:schemeClr val="dk1">
                  <a:tint val="98500"/>
                </a:schemeClr>
              </a:solidFill>
              <a:ln w="19050">
                <a:solidFill>
                  <a:schemeClr val="lt1"/>
                </a:solidFill>
              </a:ln>
              <a:effectLst/>
            </c:spPr>
            <c:extLst>
              <c:ext xmlns:c16="http://schemas.microsoft.com/office/drawing/2014/chart" uri="{C3380CC4-5D6E-409C-BE32-E72D297353CC}">
                <c16:uniqueId val="{00000007-56C3-4AE5-937C-2AED0AC58FA8}"/>
              </c:ext>
            </c:extLst>
          </c:dPt>
          <c:dLbls>
            <c:dLbl>
              <c:idx val="0"/>
              <c:layout>
                <c:manualLayout>
                  <c:x val="3.7721840064538055E-2"/>
                  <c:y val="6.1907015758477235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5E99-47CB-AD62-97A1DF6719AF}"/>
                </c:ext>
              </c:extLst>
            </c:dLbl>
            <c:dLbl>
              <c:idx val="1"/>
              <c:layout>
                <c:manualLayout>
                  <c:x val="0.36724419914035422"/>
                  <c:y val="3.7883942223371755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5E99-47CB-AD62-97A1DF6719AF}"/>
                </c:ext>
              </c:extLst>
            </c:dLbl>
            <c:dLbl>
              <c:idx val="2"/>
              <c:layout>
                <c:manualLayout>
                  <c:x val="-6.6590987026238765E-2"/>
                  <c:y val="3.3453203106795892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5E99-47CB-AD62-97A1DF6719AF}"/>
                </c:ext>
              </c:extLst>
            </c:dLbl>
            <c:dLbl>
              <c:idx val="3"/>
              <c:layout>
                <c:manualLayout>
                  <c:x val="9.224856478605542E-2"/>
                  <c:y val="1.1111114351447755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56C3-4AE5-937C-2AED0AC58FA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Burglary</c:v>
                </c:pt>
                <c:pt idx="1">
                  <c:v>Larceny</c:v>
                </c:pt>
                <c:pt idx="2">
                  <c:v>Motor Vehicle Theft</c:v>
                </c:pt>
                <c:pt idx="3">
                  <c:v>Arson</c:v>
                </c:pt>
              </c:strCache>
            </c:strRef>
          </c:cat>
          <c:val>
            <c:numRef>
              <c:f>Sheet1!$B$2:$B$5</c:f>
              <c:numCache>
                <c:formatCode>General</c:formatCode>
                <c:ptCount val="4"/>
                <c:pt idx="0">
                  <c:v>1337</c:v>
                </c:pt>
                <c:pt idx="1">
                  <c:v>5294</c:v>
                </c:pt>
                <c:pt idx="2">
                  <c:v>255</c:v>
                </c:pt>
                <c:pt idx="3">
                  <c:v>20</c:v>
                </c:pt>
              </c:numCache>
            </c:numRef>
          </c:val>
          <c:extLst>
            <c:ext xmlns:c16="http://schemas.microsoft.com/office/drawing/2014/chart" uri="{C3380CC4-5D6E-409C-BE32-E72D297353CC}">
              <c16:uniqueId val="{00000000-5E99-47CB-AD62-97A1DF6719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785556102362212E-2"/>
          <c:y val="7.5792886091647325E-3"/>
          <c:w val="0.88658944389763783"/>
          <c:h val="0.88857709698127474"/>
        </c:manualLayout>
      </c:layout>
      <c:barChart>
        <c:barDir val="bar"/>
        <c:grouping val="clustered"/>
        <c:varyColors val="0"/>
        <c:ser>
          <c:idx val="0"/>
          <c:order val="0"/>
          <c:tx>
            <c:strRef>
              <c:f>Sheet1!$B$1</c:f>
              <c:strCache>
                <c:ptCount val="1"/>
                <c:pt idx="0">
                  <c:v>Rate per 1,000 youth</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Hunterdon</c:v>
                </c:pt>
                <c:pt idx="2">
                  <c:v>Somerset</c:v>
                </c:pt>
                <c:pt idx="3">
                  <c:v>Union</c:v>
                </c:pt>
                <c:pt idx="4">
                  <c:v>Warren</c:v>
                </c:pt>
                <c:pt idx="5">
                  <c:v>Middlesex</c:v>
                </c:pt>
                <c:pt idx="6">
                  <c:v>Morris</c:v>
                </c:pt>
                <c:pt idx="7">
                  <c:v>Bergen</c:v>
                </c:pt>
                <c:pt idx="8">
                  <c:v>Sussex</c:v>
                </c:pt>
                <c:pt idx="9">
                  <c:v>Gloucester</c:v>
                </c:pt>
                <c:pt idx="10">
                  <c:v>Hudson</c:v>
                </c:pt>
                <c:pt idx="11">
                  <c:v>Burlington</c:v>
                </c:pt>
                <c:pt idx="12">
                  <c:v>Essex</c:v>
                </c:pt>
                <c:pt idx="13">
                  <c:v>Monmouth</c:v>
                </c:pt>
                <c:pt idx="14">
                  <c:v>Atlantic</c:v>
                </c:pt>
                <c:pt idx="15">
                  <c:v>Mercer</c:v>
                </c:pt>
                <c:pt idx="16">
                  <c:v>Passaic</c:v>
                </c:pt>
                <c:pt idx="17">
                  <c:v>Cumberland</c:v>
                </c:pt>
                <c:pt idx="18">
                  <c:v>Salem</c:v>
                </c:pt>
                <c:pt idx="19">
                  <c:v>Camden</c:v>
                </c:pt>
                <c:pt idx="20">
                  <c:v>Cape May</c:v>
                </c:pt>
              </c:strCache>
            </c:strRef>
          </c:cat>
          <c:val>
            <c:numRef>
              <c:f>Sheet1!$B$2:$B$22</c:f>
              <c:numCache>
                <c:formatCode>General</c:formatCode>
                <c:ptCount val="21"/>
                <c:pt idx="0">
                  <c:v>5</c:v>
                </c:pt>
                <c:pt idx="1">
                  <c:v>6</c:v>
                </c:pt>
                <c:pt idx="2">
                  <c:v>6</c:v>
                </c:pt>
                <c:pt idx="3">
                  <c:v>6</c:v>
                </c:pt>
                <c:pt idx="4">
                  <c:v>6</c:v>
                </c:pt>
                <c:pt idx="5">
                  <c:v>7</c:v>
                </c:pt>
                <c:pt idx="6">
                  <c:v>7</c:v>
                </c:pt>
                <c:pt idx="7">
                  <c:v>8</c:v>
                </c:pt>
                <c:pt idx="8">
                  <c:v>8</c:v>
                </c:pt>
                <c:pt idx="9">
                  <c:v>9</c:v>
                </c:pt>
                <c:pt idx="10">
                  <c:v>9</c:v>
                </c:pt>
                <c:pt idx="11">
                  <c:v>10</c:v>
                </c:pt>
                <c:pt idx="12">
                  <c:v>10</c:v>
                </c:pt>
                <c:pt idx="13">
                  <c:v>11</c:v>
                </c:pt>
                <c:pt idx="15">
                  <c:v>15</c:v>
                </c:pt>
                <c:pt idx="16">
                  <c:v>15</c:v>
                </c:pt>
                <c:pt idx="17">
                  <c:v>16</c:v>
                </c:pt>
                <c:pt idx="18">
                  <c:v>17</c:v>
                </c:pt>
                <c:pt idx="19">
                  <c:v>23</c:v>
                </c:pt>
                <c:pt idx="20">
                  <c:v>31</c:v>
                </c:pt>
              </c:numCache>
            </c:numRef>
          </c:val>
          <c:extLst>
            <c:ext xmlns:c16="http://schemas.microsoft.com/office/drawing/2014/chart" uri="{C3380CC4-5D6E-409C-BE32-E72D297353CC}">
              <c16:uniqueId val="{00000000-C984-4440-AE17-A81DBF5F907F}"/>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5-C984-4440-AE17-A81DBF5F907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Hunterdon</c:v>
                </c:pt>
                <c:pt idx="2">
                  <c:v>Somerset</c:v>
                </c:pt>
                <c:pt idx="3">
                  <c:v>Union</c:v>
                </c:pt>
                <c:pt idx="4">
                  <c:v>Warren</c:v>
                </c:pt>
                <c:pt idx="5">
                  <c:v>Middlesex</c:v>
                </c:pt>
                <c:pt idx="6">
                  <c:v>Morris</c:v>
                </c:pt>
                <c:pt idx="7">
                  <c:v>Bergen</c:v>
                </c:pt>
                <c:pt idx="8">
                  <c:v>Sussex</c:v>
                </c:pt>
                <c:pt idx="9">
                  <c:v>Gloucester</c:v>
                </c:pt>
                <c:pt idx="10">
                  <c:v>Hudson</c:v>
                </c:pt>
                <c:pt idx="11">
                  <c:v>Burlington</c:v>
                </c:pt>
                <c:pt idx="12">
                  <c:v>Essex</c:v>
                </c:pt>
                <c:pt idx="13">
                  <c:v>Monmouth</c:v>
                </c:pt>
                <c:pt idx="14">
                  <c:v>Atlantic</c:v>
                </c:pt>
                <c:pt idx="15">
                  <c:v>Mercer</c:v>
                </c:pt>
                <c:pt idx="16">
                  <c:v>Passaic</c:v>
                </c:pt>
                <c:pt idx="17">
                  <c:v>Cumberland</c:v>
                </c:pt>
                <c:pt idx="18">
                  <c:v>Salem</c:v>
                </c:pt>
                <c:pt idx="19">
                  <c:v>Camden</c:v>
                </c:pt>
                <c:pt idx="20">
                  <c:v>Cape May</c:v>
                </c:pt>
              </c:strCache>
            </c:strRef>
          </c:cat>
          <c:val>
            <c:numRef>
              <c:f>Sheet1!$C$2:$C$22</c:f>
              <c:numCache>
                <c:formatCode>General</c:formatCode>
                <c:ptCount val="21"/>
                <c:pt idx="14">
                  <c:v>12</c:v>
                </c:pt>
              </c:numCache>
            </c:numRef>
          </c:val>
          <c:extLst>
            <c:ext xmlns:c16="http://schemas.microsoft.com/office/drawing/2014/chart" uri="{C3380CC4-5D6E-409C-BE32-E72D297353CC}">
              <c16:uniqueId val="{00000001-C984-4440-AE17-A81DBF5F907F}"/>
            </c:ext>
          </c:extLst>
        </c:ser>
        <c:ser>
          <c:idx val="2"/>
          <c:order val="2"/>
          <c:tx>
            <c:strRef>
              <c:f>Sheet1!$D$1</c:f>
              <c:strCache>
                <c:ptCount val="1"/>
                <c:pt idx="0">
                  <c:v>NJ rate 10</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c:v>
                </c:pt>
                <c:pt idx="1">
                  <c:v>Hunterdon</c:v>
                </c:pt>
                <c:pt idx="2">
                  <c:v>Somerset</c:v>
                </c:pt>
                <c:pt idx="3">
                  <c:v>Union</c:v>
                </c:pt>
                <c:pt idx="4">
                  <c:v>Warren</c:v>
                </c:pt>
                <c:pt idx="5">
                  <c:v>Middlesex</c:v>
                </c:pt>
                <c:pt idx="6">
                  <c:v>Morris</c:v>
                </c:pt>
                <c:pt idx="7">
                  <c:v>Bergen</c:v>
                </c:pt>
                <c:pt idx="8">
                  <c:v>Sussex</c:v>
                </c:pt>
                <c:pt idx="9">
                  <c:v>Gloucester</c:v>
                </c:pt>
                <c:pt idx="10">
                  <c:v>Hudson</c:v>
                </c:pt>
                <c:pt idx="11">
                  <c:v>Burlington</c:v>
                </c:pt>
                <c:pt idx="12">
                  <c:v>Essex</c:v>
                </c:pt>
                <c:pt idx="13">
                  <c:v>Monmouth</c:v>
                </c:pt>
                <c:pt idx="14">
                  <c:v>Atlantic</c:v>
                </c:pt>
                <c:pt idx="15">
                  <c:v>Mercer</c:v>
                </c:pt>
                <c:pt idx="16">
                  <c:v>Passaic</c:v>
                </c:pt>
                <c:pt idx="17">
                  <c:v>Cumberland</c:v>
                </c:pt>
                <c:pt idx="18">
                  <c:v>Salem</c:v>
                </c:pt>
                <c:pt idx="19">
                  <c:v>Camden</c:v>
                </c:pt>
                <c:pt idx="20">
                  <c:v>Cape May</c:v>
                </c:pt>
              </c:strCache>
            </c:strRef>
          </c:cat>
          <c:val>
            <c:numRef>
              <c:f>Sheet1!$D$2:$D$22</c:f>
              <c:numCache>
                <c:formatCode>General</c:formatCode>
                <c:ptCount val="21"/>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numCache>
            </c:numRef>
          </c:val>
          <c:extLst>
            <c:ext xmlns:c16="http://schemas.microsoft.com/office/drawing/2014/chart" uri="{C3380CC4-5D6E-409C-BE32-E72D297353CC}">
              <c16:uniqueId val="{00000002-C984-4440-AE17-A81DBF5F907F}"/>
            </c:ext>
          </c:extLst>
        </c:ser>
        <c:dLbls>
          <c:showLegendKey val="0"/>
          <c:showVal val="0"/>
          <c:showCatName val="0"/>
          <c:showSerName val="0"/>
          <c:showPercent val="0"/>
          <c:showBubbleSize val="0"/>
        </c:dLbls>
        <c:gapWidth val="182"/>
        <c:axId val="632354648"/>
        <c:axId val="632355040"/>
      </c:barChart>
      <c:catAx>
        <c:axId val="632354648"/>
        <c:scaling>
          <c:orientation val="minMax"/>
        </c:scaling>
        <c:delete val="0"/>
        <c:axPos val="l"/>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2355040"/>
        <c:crosses val="autoZero"/>
        <c:auto val="1"/>
        <c:lblAlgn val="ctr"/>
        <c:lblOffset val="100"/>
        <c:noMultiLvlLbl val="0"/>
      </c:catAx>
      <c:valAx>
        <c:axId val="632355040"/>
        <c:scaling>
          <c:orientation val="minMax"/>
        </c:scaling>
        <c:delete val="1"/>
        <c:axPos val="b"/>
        <c:numFmt formatCode="General" sourceLinked="1"/>
        <c:majorTickMark val="none"/>
        <c:minorTickMark val="none"/>
        <c:tickLblPos val="nextTo"/>
        <c:crossAx val="63235464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28552706692913388"/>
          <c:y val="0.924415688665161"/>
          <c:w val="9.17054625984252E-2"/>
          <c:h val="4.06828759998543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650793650793648E-2"/>
          <c:y val="8.0972833237696135E-2"/>
          <c:w val="0.93470836978710992"/>
          <c:h val="0.75557217131231635"/>
        </c:manualLayout>
      </c:layout>
      <c:lineChart>
        <c:grouping val="standard"/>
        <c:varyColors val="0"/>
        <c:ser>
          <c:idx val="0"/>
          <c:order val="0"/>
          <c:tx>
            <c:strRef>
              <c:f>Sheet1!$B$1</c:f>
              <c:strCache>
                <c:ptCount val="1"/>
                <c:pt idx="0">
                  <c:v>Alantic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2012</c:v>
                </c:pt>
                <c:pt idx="1">
                  <c:v>2013</c:v>
                </c:pt>
                <c:pt idx="2">
                  <c:v>2014</c:v>
                </c:pt>
                <c:pt idx="3">
                  <c:v>2015</c:v>
                </c:pt>
                <c:pt idx="4">
                  <c:v>2016</c:v>
                </c:pt>
              </c:numCache>
            </c:numRef>
          </c:cat>
          <c:val>
            <c:numRef>
              <c:f>Sheet1!$B$2:$B$6</c:f>
              <c:numCache>
                <c:formatCode>General</c:formatCode>
                <c:ptCount val="5"/>
                <c:pt idx="0">
                  <c:v>20</c:v>
                </c:pt>
                <c:pt idx="1">
                  <c:v>17</c:v>
                </c:pt>
                <c:pt idx="2">
                  <c:v>16</c:v>
                </c:pt>
                <c:pt idx="3">
                  <c:v>12</c:v>
                </c:pt>
                <c:pt idx="4">
                  <c:v>12</c:v>
                </c:pt>
              </c:numCache>
            </c:numRef>
          </c:val>
          <c:smooth val="0"/>
          <c:extLst>
            <c:ext xmlns:c16="http://schemas.microsoft.com/office/drawing/2014/chart" uri="{C3380CC4-5D6E-409C-BE32-E72D297353CC}">
              <c16:uniqueId val="{00000000-C337-41A1-A164-B6645D0FA9D6}"/>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2012</c:v>
                </c:pt>
                <c:pt idx="1">
                  <c:v>2013</c:v>
                </c:pt>
                <c:pt idx="2">
                  <c:v>2014</c:v>
                </c:pt>
                <c:pt idx="3">
                  <c:v>2015</c:v>
                </c:pt>
                <c:pt idx="4">
                  <c:v>2016</c:v>
                </c:pt>
              </c:numCache>
            </c:numRef>
          </c:cat>
          <c:val>
            <c:numRef>
              <c:f>Sheet1!$C$2:$C$6</c:f>
              <c:numCache>
                <c:formatCode>General</c:formatCode>
                <c:ptCount val="5"/>
                <c:pt idx="0">
                  <c:v>15</c:v>
                </c:pt>
                <c:pt idx="1">
                  <c:v>12</c:v>
                </c:pt>
                <c:pt idx="2">
                  <c:v>12</c:v>
                </c:pt>
                <c:pt idx="3">
                  <c:v>11</c:v>
                </c:pt>
                <c:pt idx="4">
                  <c:v>10</c:v>
                </c:pt>
              </c:numCache>
            </c:numRef>
          </c:val>
          <c:smooth val="0"/>
          <c:extLst>
            <c:ext xmlns:c16="http://schemas.microsoft.com/office/drawing/2014/chart" uri="{C3380CC4-5D6E-409C-BE32-E72D297353CC}">
              <c16:uniqueId val="{00000003-C337-41A1-A164-B6645D0FA9D6}"/>
            </c:ext>
          </c:extLst>
        </c:ser>
        <c:dLbls>
          <c:showLegendKey val="0"/>
          <c:showVal val="0"/>
          <c:showCatName val="0"/>
          <c:showSerName val="0"/>
          <c:showPercent val="0"/>
          <c:showBubbleSize val="0"/>
        </c:dLbls>
        <c:marker val="1"/>
        <c:smooth val="0"/>
        <c:axId val="632355824"/>
        <c:axId val="632356216"/>
      </c:lineChart>
      <c:catAx>
        <c:axId val="632355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32356216"/>
        <c:crosses val="autoZero"/>
        <c:auto val="1"/>
        <c:lblAlgn val="ctr"/>
        <c:lblOffset val="100"/>
        <c:noMultiLvlLbl val="0"/>
      </c:catAx>
      <c:valAx>
        <c:axId val="632356216"/>
        <c:scaling>
          <c:orientation val="minMax"/>
          <c:max val="32"/>
          <c:min val="0"/>
        </c:scaling>
        <c:delete val="1"/>
        <c:axPos val="l"/>
        <c:numFmt formatCode="General" sourceLinked="1"/>
        <c:majorTickMark val="none"/>
        <c:minorTickMark val="none"/>
        <c:tickLblPos val="nextTo"/>
        <c:crossAx val="632355824"/>
        <c:crosses val="autoZero"/>
        <c:crossBetween val="between"/>
      </c:valAx>
      <c:spPr>
        <a:noFill/>
        <a:ln>
          <a:noFill/>
        </a:ln>
        <a:effectLst/>
      </c:spPr>
    </c:plotArea>
    <c:legend>
      <c:legendPos val="r"/>
      <c:layout>
        <c:manualLayout>
          <c:xMode val="edge"/>
          <c:yMode val="edge"/>
          <c:x val="0.3811892263467066"/>
          <c:y val="6.8140319163664999E-3"/>
          <c:w val="0.56722347206599166"/>
          <c:h val="8.91703907214522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Deaths per 100,000 Population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Hudson</c:v>
                </c:pt>
                <c:pt idx="1">
                  <c:v>Union</c:v>
                </c:pt>
                <c:pt idx="2">
                  <c:v>Passaic</c:v>
                </c:pt>
                <c:pt idx="3">
                  <c:v>Mercer</c:v>
                </c:pt>
                <c:pt idx="4">
                  <c:v>Camden</c:v>
                </c:pt>
                <c:pt idx="5">
                  <c:v>Essex</c:v>
                </c:pt>
              </c:strCache>
            </c:strRef>
          </c:cat>
          <c:val>
            <c:numRef>
              <c:f>Sheet1!$B$2:$B$7</c:f>
              <c:numCache>
                <c:formatCode>General</c:formatCode>
                <c:ptCount val="6"/>
                <c:pt idx="0">
                  <c:v>3.8</c:v>
                </c:pt>
                <c:pt idx="1">
                  <c:v>4</c:v>
                </c:pt>
                <c:pt idx="2">
                  <c:v>5.6</c:v>
                </c:pt>
                <c:pt idx="3">
                  <c:v>6.1</c:v>
                </c:pt>
                <c:pt idx="4">
                  <c:v>7.6</c:v>
                </c:pt>
                <c:pt idx="5">
                  <c:v>13.7</c:v>
                </c:pt>
              </c:numCache>
            </c:numRef>
          </c:val>
          <c:extLst>
            <c:ext xmlns:c16="http://schemas.microsoft.com/office/drawing/2014/chart" uri="{C3380CC4-5D6E-409C-BE32-E72D297353CC}">
              <c16:uniqueId val="{00000000-A602-4D18-B643-EB6B7BDC8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Hudson</c:v>
                </c:pt>
                <c:pt idx="1">
                  <c:v>Union</c:v>
                </c:pt>
                <c:pt idx="2">
                  <c:v>Passaic</c:v>
                </c:pt>
                <c:pt idx="3">
                  <c:v>Mercer</c:v>
                </c:pt>
                <c:pt idx="4">
                  <c:v>Camden</c:v>
                </c:pt>
                <c:pt idx="5">
                  <c:v>Essex</c:v>
                </c:pt>
              </c:strCache>
            </c:strRef>
          </c:cat>
          <c:val>
            <c:numRef>
              <c:f>Sheet1!$C$2:$C$7</c:f>
              <c:numCache>
                <c:formatCode>General</c:formatCode>
                <c:ptCount val="6"/>
              </c:numCache>
            </c:numRef>
          </c:val>
          <c:extLst>
            <c:ext xmlns:c16="http://schemas.microsoft.com/office/drawing/2014/chart" uri="{C3380CC4-5D6E-409C-BE32-E72D297353CC}">
              <c16:uniqueId val="{00000001-A602-4D18-B643-EB6B7BDC8976}"/>
            </c:ext>
          </c:extLst>
        </c:ser>
        <c:ser>
          <c:idx val="2"/>
          <c:order val="2"/>
          <c:tx>
            <c:strRef>
              <c:f>Sheet1!$D$1</c:f>
              <c:strCache>
                <c:ptCount val="1"/>
                <c:pt idx="0">
                  <c:v>NJ overall 4.1</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Sheet1!$A$2:$A$7</c:f>
              <c:strCache>
                <c:ptCount val="6"/>
                <c:pt idx="0">
                  <c:v>Hudson</c:v>
                </c:pt>
                <c:pt idx="1">
                  <c:v>Union</c:v>
                </c:pt>
                <c:pt idx="2">
                  <c:v>Passaic</c:v>
                </c:pt>
                <c:pt idx="3">
                  <c:v>Mercer</c:v>
                </c:pt>
                <c:pt idx="4">
                  <c:v>Camden</c:v>
                </c:pt>
                <c:pt idx="5">
                  <c:v>Essex</c:v>
                </c:pt>
              </c:strCache>
            </c:strRef>
          </c:cat>
          <c:val>
            <c:numRef>
              <c:f>Sheet1!$D$2:$D$7</c:f>
              <c:numCache>
                <c:formatCode>General</c:formatCode>
                <c:ptCount val="6"/>
                <c:pt idx="0">
                  <c:v>4.0999999999999996</c:v>
                </c:pt>
                <c:pt idx="1">
                  <c:v>4.0999999999999996</c:v>
                </c:pt>
                <c:pt idx="2">
                  <c:v>4.0999999999999996</c:v>
                </c:pt>
                <c:pt idx="3">
                  <c:v>4.0999999999999996</c:v>
                </c:pt>
                <c:pt idx="4">
                  <c:v>4.0999999999999996</c:v>
                </c:pt>
                <c:pt idx="5">
                  <c:v>4.0999999999999996</c:v>
                </c:pt>
              </c:numCache>
            </c:numRef>
          </c:val>
          <c:extLst>
            <c:ext xmlns:c16="http://schemas.microsoft.com/office/drawing/2014/chart" uri="{C3380CC4-5D6E-409C-BE32-E72D297353CC}">
              <c16:uniqueId val="{00000002-A602-4D18-B643-EB6B7BDC8976}"/>
            </c:ext>
          </c:extLst>
        </c:ser>
        <c:dLbls>
          <c:showLegendKey val="0"/>
          <c:showVal val="0"/>
          <c:showCatName val="0"/>
          <c:showSerName val="0"/>
          <c:showPercent val="0"/>
          <c:showBubbleSize val="0"/>
        </c:dLbls>
        <c:gapWidth val="182"/>
        <c:axId val="632357000"/>
        <c:axId val="632357392"/>
      </c:barChart>
      <c:catAx>
        <c:axId val="6323570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2357392"/>
        <c:crosses val="autoZero"/>
        <c:auto val="1"/>
        <c:lblAlgn val="ctr"/>
        <c:lblOffset val="100"/>
        <c:noMultiLvlLbl val="0"/>
      </c:catAx>
      <c:valAx>
        <c:axId val="632357392"/>
        <c:scaling>
          <c:orientation val="minMax"/>
        </c:scaling>
        <c:delete val="1"/>
        <c:axPos val="b"/>
        <c:numFmt formatCode="General" sourceLinked="1"/>
        <c:majorTickMark val="none"/>
        <c:minorTickMark val="none"/>
        <c:tickLblPos val="nextTo"/>
        <c:crossAx val="632357000"/>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24063791830708664"/>
          <c:y val="0.94266265116494519"/>
          <c:w val="0.13838489370046275"/>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54545454545456E-2"/>
          <c:y val="0.52298856572458963"/>
          <c:w val="0.90909090909090906"/>
          <c:h val="0.30267363871931829"/>
        </c:manualLayout>
      </c:layout>
      <c:lineChart>
        <c:grouping val="standard"/>
        <c:varyColors val="0"/>
        <c:ser>
          <c:idx val="0"/>
          <c:order val="0"/>
          <c:tx>
            <c:strRef>
              <c:f>Sheet1!$B$1</c:f>
              <c:strCache>
                <c:ptCount val="1"/>
                <c:pt idx="0">
                  <c:v>Alantic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General</c:formatCode>
                <c:ptCount val="5"/>
              </c:numCache>
            </c:numRef>
          </c:val>
          <c:smooth val="0"/>
          <c:extLst>
            <c:ext xmlns:c16="http://schemas.microsoft.com/office/drawing/2014/chart" uri="{C3380CC4-5D6E-409C-BE32-E72D297353CC}">
              <c16:uniqueId val="{00000000-9830-4563-B5F8-0E191FF24018}"/>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Sheet1!$C$2:$C$6</c:f>
              <c:numCache>
                <c:formatCode>General</c:formatCode>
                <c:ptCount val="5"/>
                <c:pt idx="0">
                  <c:v>4.9000000000000004</c:v>
                </c:pt>
                <c:pt idx="1">
                  <c:v>4.5</c:v>
                </c:pt>
                <c:pt idx="2">
                  <c:v>4.5</c:v>
                </c:pt>
                <c:pt idx="3">
                  <c:v>4.5999999999999996</c:v>
                </c:pt>
                <c:pt idx="4">
                  <c:v>4.0999999999999996</c:v>
                </c:pt>
              </c:numCache>
            </c:numRef>
          </c:val>
          <c:smooth val="0"/>
          <c:extLst>
            <c:ext xmlns:c16="http://schemas.microsoft.com/office/drawing/2014/chart" uri="{C3380CC4-5D6E-409C-BE32-E72D297353CC}">
              <c16:uniqueId val="{00000001-9830-4563-B5F8-0E191FF24018}"/>
            </c:ext>
          </c:extLst>
        </c:ser>
        <c:dLbls>
          <c:showLegendKey val="0"/>
          <c:showVal val="0"/>
          <c:showCatName val="0"/>
          <c:showSerName val="0"/>
          <c:showPercent val="0"/>
          <c:showBubbleSize val="0"/>
        </c:dLbls>
        <c:marker val="1"/>
        <c:smooth val="0"/>
        <c:axId val="632358176"/>
        <c:axId val="632358568"/>
      </c:lineChart>
      <c:catAx>
        <c:axId val="6323581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32358568"/>
        <c:crosses val="autoZero"/>
        <c:auto val="1"/>
        <c:lblAlgn val="ctr"/>
        <c:lblOffset val="100"/>
        <c:noMultiLvlLbl val="0"/>
      </c:catAx>
      <c:valAx>
        <c:axId val="632358568"/>
        <c:scaling>
          <c:orientation val="minMax"/>
        </c:scaling>
        <c:delete val="1"/>
        <c:axPos val="l"/>
        <c:numFmt formatCode="General" sourceLinked="1"/>
        <c:majorTickMark val="none"/>
        <c:minorTickMark val="none"/>
        <c:tickLblPos val="nextTo"/>
        <c:crossAx val="632358176"/>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ayout>
        <c:manualLayout>
          <c:xMode val="edge"/>
          <c:yMode val="edge"/>
          <c:x val="0.21022083691256105"/>
          <c:y val="2.3609850289105005E-2"/>
          <c:w val="0.65468042240061819"/>
          <c:h val="8.73646055163840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Atlantic City</c:v>
                </c:pt>
                <c:pt idx="1">
                  <c:v>Pleasantville</c:v>
                </c:pt>
                <c:pt idx="2">
                  <c:v>Ventnor</c:v>
                </c:pt>
                <c:pt idx="3">
                  <c:v>Egg Harbor Township</c:v>
                </c:pt>
                <c:pt idx="4">
                  <c:v>Egg Harbor City</c:v>
                </c:pt>
                <c:pt idx="5">
                  <c:v>Galloway Township</c:v>
                </c:pt>
                <c:pt idx="6">
                  <c:v>Northfield</c:v>
                </c:pt>
                <c:pt idx="7">
                  <c:v>Hammonton</c:v>
                </c:pt>
                <c:pt idx="8">
                  <c:v>Hamilton Township</c:v>
                </c:pt>
                <c:pt idx="9">
                  <c:v>Somers Point</c:v>
                </c:pt>
              </c:strCache>
            </c:strRef>
          </c:cat>
          <c:val>
            <c:numRef>
              <c:f>Sheet1!$B$2:$B$11</c:f>
              <c:numCache>
                <c:formatCode>0.00%</c:formatCode>
                <c:ptCount val="10"/>
                <c:pt idx="0">
                  <c:v>0.33</c:v>
                </c:pt>
                <c:pt idx="1">
                  <c:v>0.23899999999999999</c:v>
                </c:pt>
                <c:pt idx="2">
                  <c:v>0.22900000000000001</c:v>
                </c:pt>
                <c:pt idx="3">
                  <c:v>0.16700000000000001</c:v>
                </c:pt>
                <c:pt idx="4">
                  <c:v>0.14399999999999999</c:v>
                </c:pt>
                <c:pt idx="5">
                  <c:v>0.14199999999999999</c:v>
                </c:pt>
                <c:pt idx="6">
                  <c:v>0.13400000000000001</c:v>
                </c:pt>
                <c:pt idx="7">
                  <c:v>0.114</c:v>
                </c:pt>
                <c:pt idx="8">
                  <c:v>0.112</c:v>
                </c:pt>
                <c:pt idx="9">
                  <c:v>0.111</c:v>
                </c:pt>
              </c:numCache>
            </c:numRef>
          </c:val>
          <c:extLst>
            <c:ext xmlns:c16="http://schemas.microsoft.com/office/drawing/2014/chart" uri="{C3380CC4-5D6E-409C-BE32-E72D297353CC}">
              <c16:uniqueId val="{00000000-8666-4443-968D-51C96F1164B2}"/>
            </c:ext>
          </c:extLst>
        </c:ser>
        <c:ser>
          <c:idx val="2"/>
          <c:order val="1"/>
          <c:tx>
            <c:strRef>
              <c:f>Sheet1!$C$1</c:f>
              <c:strCache>
                <c:ptCount val="1"/>
                <c:pt idx="0">
                  <c:v>Atlantic County avg 16.3%</c:v>
                </c:pt>
              </c:strCache>
            </c:strRef>
          </c:tx>
          <c:spPr>
            <a:noFill/>
            <a:ln>
              <a:noFill/>
            </a:ln>
            <a:effectLst/>
          </c:spPr>
          <c:invertIfNegative val="0"/>
          <c:trendline>
            <c:name>Passaic avg 29%</c:name>
            <c:spPr>
              <a:ln w="19050" cap="rnd">
                <a:solidFill>
                  <a:schemeClr val="accent3"/>
                </a:solidFill>
                <a:prstDash val="sysDot"/>
              </a:ln>
              <a:effectLst/>
            </c:spPr>
            <c:trendlineType val="linear"/>
            <c:dispRSqr val="0"/>
            <c:dispEq val="0"/>
          </c:trendline>
          <c:cat>
            <c:strRef>
              <c:f>Sheet1!$A$2:$A$11</c:f>
              <c:strCache>
                <c:ptCount val="10"/>
                <c:pt idx="0">
                  <c:v>Atlantic City</c:v>
                </c:pt>
                <c:pt idx="1">
                  <c:v>Pleasantville</c:v>
                </c:pt>
                <c:pt idx="2">
                  <c:v>Ventnor</c:v>
                </c:pt>
                <c:pt idx="3">
                  <c:v>Egg Harbor Township</c:v>
                </c:pt>
                <c:pt idx="4">
                  <c:v>Egg Harbor City</c:v>
                </c:pt>
                <c:pt idx="5">
                  <c:v>Galloway Township</c:v>
                </c:pt>
                <c:pt idx="6">
                  <c:v>Northfield</c:v>
                </c:pt>
                <c:pt idx="7">
                  <c:v>Hammonton</c:v>
                </c:pt>
                <c:pt idx="8">
                  <c:v>Hamilton Township</c:v>
                </c:pt>
                <c:pt idx="9">
                  <c:v>Somers Point</c:v>
                </c:pt>
              </c:strCache>
            </c:strRef>
          </c:cat>
          <c:val>
            <c:numRef>
              <c:f>Sheet1!$C$2:$C$11</c:f>
              <c:numCache>
                <c:formatCode>0%</c:formatCode>
                <c:ptCount val="10"/>
                <c:pt idx="0">
                  <c:v>0.16300000000000001</c:v>
                </c:pt>
                <c:pt idx="1">
                  <c:v>0.16300000000000001</c:v>
                </c:pt>
                <c:pt idx="2">
                  <c:v>0.16300000000000001</c:v>
                </c:pt>
                <c:pt idx="3">
                  <c:v>0.16300000000000001</c:v>
                </c:pt>
                <c:pt idx="4">
                  <c:v>0.16300000000000001</c:v>
                </c:pt>
                <c:pt idx="5">
                  <c:v>0.16300000000000001</c:v>
                </c:pt>
                <c:pt idx="6">
                  <c:v>0.16300000000000001</c:v>
                </c:pt>
                <c:pt idx="7">
                  <c:v>0.16300000000000001</c:v>
                </c:pt>
                <c:pt idx="8">
                  <c:v>0.16300000000000001</c:v>
                </c:pt>
                <c:pt idx="9">
                  <c:v>0.16300000000000001</c:v>
                </c:pt>
              </c:numCache>
            </c:numRef>
          </c:val>
          <c:extLst>
            <c:ext xmlns:c16="http://schemas.microsoft.com/office/drawing/2014/chart" uri="{C3380CC4-5D6E-409C-BE32-E72D297353CC}">
              <c16:uniqueId val="{00000002-8666-4443-968D-51C96F1164B2}"/>
            </c:ext>
          </c:extLst>
        </c:ser>
        <c:dLbls>
          <c:showLegendKey val="0"/>
          <c:showVal val="0"/>
          <c:showCatName val="0"/>
          <c:showSerName val="0"/>
          <c:showPercent val="0"/>
          <c:showBubbleSize val="0"/>
        </c:dLbls>
        <c:gapWidth val="500"/>
        <c:overlap val="100"/>
        <c:axId val="573069560"/>
        <c:axId val="573069952"/>
      </c:barChart>
      <c:catAx>
        <c:axId val="573069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73069952"/>
        <c:crosses val="autoZero"/>
        <c:auto val="1"/>
        <c:lblAlgn val="ctr"/>
        <c:lblOffset val="100"/>
        <c:noMultiLvlLbl val="0"/>
      </c:catAx>
      <c:valAx>
        <c:axId val="573069952"/>
        <c:scaling>
          <c:orientation val="minMax"/>
        </c:scaling>
        <c:delete val="1"/>
        <c:axPos val="b"/>
        <c:numFmt formatCode="0.00%" sourceLinked="1"/>
        <c:majorTickMark val="none"/>
        <c:minorTickMark val="none"/>
        <c:tickLblPos val="nextTo"/>
        <c:crossAx val="573069560"/>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ayout>
        <c:manualLayout>
          <c:xMode val="edge"/>
          <c:yMode val="edge"/>
          <c:x val="0.3111882381889764"/>
          <c:y val="0.93539370476170614"/>
          <c:w val="0.28187463090551179"/>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690014263680959E-2"/>
          <c:y val="6.0872178490647973E-2"/>
          <c:w val="0.94710969118550903"/>
          <c:h val="0.79787369166755739"/>
        </c:manualLayout>
      </c:layout>
      <c:barChart>
        <c:barDir val="col"/>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 non-Hispanic</c:v>
                </c:pt>
                <c:pt idx="1">
                  <c:v>Black, non-Hispanic</c:v>
                </c:pt>
                <c:pt idx="2">
                  <c:v>Hispanic (any race)</c:v>
                </c:pt>
                <c:pt idx="3">
                  <c:v>Asian, non-Hispanic</c:v>
                </c:pt>
              </c:strCache>
            </c:strRef>
          </c:cat>
          <c:val>
            <c:numRef>
              <c:f>Sheet1!$B$2:$B$5</c:f>
              <c:numCache>
                <c:formatCode>General</c:formatCode>
                <c:ptCount val="4"/>
                <c:pt idx="1">
                  <c:v>26.3</c:v>
                </c:pt>
              </c:numCache>
            </c:numRef>
          </c:val>
          <c:extLst>
            <c:ext xmlns:c16="http://schemas.microsoft.com/office/drawing/2014/chart" uri="{C3380CC4-5D6E-409C-BE32-E72D297353CC}">
              <c16:uniqueId val="{00000000-E280-418A-9FD8-37C6A7327994}"/>
            </c:ext>
          </c:extLst>
        </c:ser>
        <c:dLbls>
          <c:dLblPos val="outEnd"/>
          <c:showLegendKey val="0"/>
          <c:showVal val="1"/>
          <c:showCatName val="0"/>
          <c:showSerName val="0"/>
          <c:showPercent val="0"/>
          <c:showBubbleSize val="0"/>
        </c:dLbls>
        <c:gapWidth val="219"/>
        <c:overlap val="-27"/>
        <c:axId val="632359352"/>
        <c:axId val="632359744"/>
      </c:barChart>
      <c:catAx>
        <c:axId val="632359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2359744"/>
        <c:crosses val="autoZero"/>
        <c:auto val="1"/>
        <c:lblAlgn val="ctr"/>
        <c:lblOffset val="100"/>
        <c:noMultiLvlLbl val="0"/>
      </c:catAx>
      <c:valAx>
        <c:axId val="632359744"/>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235935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Female</c:v>
                </c:pt>
                <c:pt idx="1">
                  <c:v>Male</c:v>
                </c:pt>
              </c:strCache>
            </c:strRef>
          </c:cat>
          <c:val>
            <c:numRef>
              <c:f>Sheet1!$B$2:$B$3</c:f>
              <c:numCache>
                <c:formatCode>General</c:formatCode>
                <c:ptCount val="2"/>
                <c:pt idx="1">
                  <c:v>11.4</c:v>
                </c:pt>
              </c:numCache>
            </c:numRef>
          </c:val>
          <c:extLst>
            <c:ext xmlns:c16="http://schemas.microsoft.com/office/drawing/2014/chart" uri="{C3380CC4-5D6E-409C-BE32-E72D297353CC}">
              <c16:uniqueId val="{00000000-8063-4BCE-9717-CE950F30A628}"/>
            </c:ext>
          </c:extLst>
        </c:ser>
        <c:dLbls>
          <c:dLblPos val="outEnd"/>
          <c:showLegendKey val="0"/>
          <c:showVal val="1"/>
          <c:showCatName val="0"/>
          <c:showSerName val="0"/>
          <c:showPercent val="0"/>
          <c:showBubbleSize val="0"/>
        </c:dLbls>
        <c:gapWidth val="219"/>
        <c:overlap val="-27"/>
        <c:axId val="632360528"/>
        <c:axId val="632360920"/>
      </c:barChart>
      <c:catAx>
        <c:axId val="632360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2360920"/>
        <c:crosses val="autoZero"/>
        <c:auto val="1"/>
        <c:lblAlgn val="ctr"/>
        <c:lblOffset val="100"/>
        <c:noMultiLvlLbl val="0"/>
      </c:catAx>
      <c:valAx>
        <c:axId val="632360920"/>
        <c:scaling>
          <c:orientation val="minMax"/>
          <c:max val="3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236052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solidFill>
            <a:schemeClr val="tx1"/>
          </a:solidFill>
          <a:latin typeface="Franklin Gothic Medium" panose="020B0603020102020204" pitchFamily="34" charset="0"/>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Sussex</c:v>
                </c:pt>
                <c:pt idx="4">
                  <c:v>Cape May</c:v>
                </c:pt>
                <c:pt idx="5">
                  <c:v>Gloucester</c:v>
                </c:pt>
                <c:pt idx="6">
                  <c:v>Morris</c:v>
                </c:pt>
                <c:pt idx="7">
                  <c:v>Somerset</c:v>
                </c:pt>
                <c:pt idx="8">
                  <c:v>Mercer</c:v>
                </c:pt>
                <c:pt idx="9">
                  <c:v>Cumberland</c:v>
                </c:pt>
                <c:pt idx="10">
                  <c:v>Passaic</c:v>
                </c:pt>
                <c:pt idx="11">
                  <c:v>Bergen</c:v>
                </c:pt>
                <c:pt idx="12">
                  <c:v>Hudson</c:v>
                </c:pt>
                <c:pt idx="13">
                  <c:v>Burlington</c:v>
                </c:pt>
                <c:pt idx="14">
                  <c:v>Union</c:v>
                </c:pt>
                <c:pt idx="15">
                  <c:v>Ocean</c:v>
                </c:pt>
                <c:pt idx="16">
                  <c:v>Monmouth</c:v>
                </c:pt>
                <c:pt idx="17">
                  <c:v>Middlesex</c:v>
                </c:pt>
                <c:pt idx="18">
                  <c:v>Atlantic</c:v>
                </c:pt>
                <c:pt idx="19">
                  <c:v>Camden</c:v>
                </c:pt>
                <c:pt idx="20">
                  <c:v>Essex</c:v>
                </c:pt>
              </c:strCache>
            </c:strRef>
          </c:cat>
          <c:val>
            <c:numRef>
              <c:f>Sheet1!$B$2:$B$22</c:f>
              <c:numCache>
                <c:formatCode>General</c:formatCode>
                <c:ptCount val="21"/>
                <c:pt idx="0">
                  <c:v>554</c:v>
                </c:pt>
                <c:pt idx="1">
                  <c:v>735</c:v>
                </c:pt>
                <c:pt idx="2" formatCode="#,##0">
                  <c:v>1175</c:v>
                </c:pt>
                <c:pt idx="3" formatCode="#,##0">
                  <c:v>1231</c:v>
                </c:pt>
                <c:pt idx="4" formatCode="#,##0">
                  <c:v>1262</c:v>
                </c:pt>
                <c:pt idx="5" formatCode="#,##0">
                  <c:v>1986</c:v>
                </c:pt>
                <c:pt idx="6" formatCode="#,##0">
                  <c:v>2017</c:v>
                </c:pt>
                <c:pt idx="7" formatCode="#,##0">
                  <c:v>2048</c:v>
                </c:pt>
                <c:pt idx="8" formatCode="#,##0">
                  <c:v>2316</c:v>
                </c:pt>
                <c:pt idx="9" formatCode="#,##0">
                  <c:v>2676</c:v>
                </c:pt>
                <c:pt idx="10">
                  <c:v>3367</c:v>
                </c:pt>
                <c:pt idx="11" formatCode="#,##0">
                  <c:v>3391</c:v>
                </c:pt>
                <c:pt idx="12" formatCode="#,##0">
                  <c:v>3441</c:v>
                </c:pt>
                <c:pt idx="13" formatCode="#,##0">
                  <c:v>3821</c:v>
                </c:pt>
                <c:pt idx="14" formatCode="#,##0">
                  <c:v>3858</c:v>
                </c:pt>
                <c:pt idx="15" formatCode="#,##0">
                  <c:v>3953</c:v>
                </c:pt>
                <c:pt idx="16" formatCode="#,##0">
                  <c:v>4206</c:v>
                </c:pt>
                <c:pt idx="17" formatCode="#,##0">
                  <c:v>4303</c:v>
                </c:pt>
                <c:pt idx="19" formatCode="#,##0">
                  <c:v>6080</c:v>
                </c:pt>
                <c:pt idx="20" formatCode="#,##0">
                  <c:v>6437</c:v>
                </c:pt>
              </c:numCache>
            </c:numRef>
          </c:val>
          <c:extLst>
            <c:ext xmlns:c16="http://schemas.microsoft.com/office/drawing/2014/chart" uri="{C3380CC4-5D6E-409C-BE32-E72D297353CC}">
              <c16:uniqueId val="{00000000-60C0-4D87-9985-5101B63AFA7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Sussex</c:v>
                </c:pt>
                <c:pt idx="4">
                  <c:v>Cape May</c:v>
                </c:pt>
                <c:pt idx="5">
                  <c:v>Gloucester</c:v>
                </c:pt>
                <c:pt idx="6">
                  <c:v>Morris</c:v>
                </c:pt>
                <c:pt idx="7">
                  <c:v>Somerset</c:v>
                </c:pt>
                <c:pt idx="8">
                  <c:v>Mercer</c:v>
                </c:pt>
                <c:pt idx="9">
                  <c:v>Cumberland</c:v>
                </c:pt>
                <c:pt idx="10">
                  <c:v>Passaic</c:v>
                </c:pt>
                <c:pt idx="11">
                  <c:v>Bergen</c:v>
                </c:pt>
                <c:pt idx="12">
                  <c:v>Hudson</c:v>
                </c:pt>
                <c:pt idx="13">
                  <c:v>Burlington</c:v>
                </c:pt>
                <c:pt idx="14">
                  <c:v>Union</c:v>
                </c:pt>
                <c:pt idx="15">
                  <c:v>Ocean</c:v>
                </c:pt>
                <c:pt idx="16">
                  <c:v>Monmouth</c:v>
                </c:pt>
                <c:pt idx="17">
                  <c:v>Middlesex</c:v>
                </c:pt>
                <c:pt idx="18">
                  <c:v>Atlantic</c:v>
                </c:pt>
                <c:pt idx="19">
                  <c:v>Camden</c:v>
                </c:pt>
                <c:pt idx="20">
                  <c:v>Essex</c:v>
                </c:pt>
              </c:strCache>
            </c:strRef>
          </c:cat>
          <c:val>
            <c:numRef>
              <c:f>Sheet1!$C$2:$C$22</c:f>
              <c:numCache>
                <c:formatCode>General</c:formatCode>
                <c:ptCount val="21"/>
                <c:pt idx="18">
                  <c:v>4563</c:v>
                </c:pt>
              </c:numCache>
            </c:numRef>
          </c:val>
          <c:extLst>
            <c:ext xmlns:c16="http://schemas.microsoft.com/office/drawing/2014/chart" uri="{C3380CC4-5D6E-409C-BE32-E72D297353CC}">
              <c16:uniqueId val="{00000003-60C0-4D87-9985-5101B63AFA72}"/>
            </c:ext>
          </c:extLst>
        </c:ser>
        <c:dLbls>
          <c:showLegendKey val="0"/>
          <c:showVal val="0"/>
          <c:showCatName val="0"/>
          <c:showSerName val="0"/>
          <c:showPercent val="0"/>
          <c:showBubbleSize val="0"/>
        </c:dLbls>
        <c:gapWidth val="182"/>
        <c:axId val="632361704"/>
        <c:axId val="632362096"/>
      </c:barChart>
      <c:catAx>
        <c:axId val="632361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2362096"/>
        <c:crosses val="autoZero"/>
        <c:auto val="1"/>
        <c:lblAlgn val="ctr"/>
        <c:lblOffset val="100"/>
        <c:noMultiLvlLbl val="0"/>
      </c:catAx>
      <c:valAx>
        <c:axId val="632362096"/>
        <c:scaling>
          <c:orientation val="minMax"/>
        </c:scaling>
        <c:delete val="1"/>
        <c:axPos val="b"/>
        <c:numFmt formatCode="General" sourceLinked="1"/>
        <c:majorTickMark val="none"/>
        <c:minorTickMark val="none"/>
        <c:tickLblPos val="nextTo"/>
        <c:crossAx val="63236170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DV incidents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2"/>
              <c:layout>
                <c:manualLayout>
                  <c:x val="-2.7768065268065269E-2"/>
                  <c:y val="-3.022846762866218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56DD-48B6-AE07-133F9593C83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2012</c:v>
                </c:pt>
                <c:pt idx="1">
                  <c:v>2013</c:v>
                </c:pt>
                <c:pt idx="2">
                  <c:v>2014</c:v>
                </c:pt>
                <c:pt idx="3">
                  <c:v>2015</c:v>
                </c:pt>
                <c:pt idx="4">
                  <c:v>2016</c:v>
                </c:pt>
              </c:numCache>
            </c:numRef>
          </c:cat>
          <c:val>
            <c:numRef>
              <c:f>Sheet1!$B$2:$B$6</c:f>
              <c:numCache>
                <c:formatCode>General</c:formatCode>
                <c:ptCount val="5"/>
                <c:pt idx="0">
                  <c:v>4811</c:v>
                </c:pt>
                <c:pt idx="1">
                  <c:v>4682</c:v>
                </c:pt>
                <c:pt idx="2">
                  <c:v>4935</c:v>
                </c:pt>
                <c:pt idx="3">
                  <c:v>4671</c:v>
                </c:pt>
                <c:pt idx="4">
                  <c:v>4563</c:v>
                </c:pt>
              </c:numCache>
            </c:numRef>
          </c:val>
          <c:smooth val="0"/>
          <c:extLst>
            <c:ext xmlns:c16="http://schemas.microsoft.com/office/drawing/2014/chart" uri="{C3380CC4-5D6E-409C-BE32-E72D297353CC}">
              <c16:uniqueId val="{00000000-B77B-4290-9C31-4B7F1C941F7C}"/>
            </c:ext>
          </c:extLst>
        </c:ser>
        <c:dLbls>
          <c:showLegendKey val="0"/>
          <c:showVal val="0"/>
          <c:showCatName val="0"/>
          <c:showSerName val="0"/>
          <c:showPercent val="0"/>
          <c:showBubbleSize val="0"/>
        </c:dLbls>
        <c:marker val="1"/>
        <c:smooth val="0"/>
        <c:axId val="634526264"/>
        <c:axId val="634526656"/>
      </c:lineChart>
      <c:catAx>
        <c:axId val="634526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4526656"/>
        <c:crosses val="autoZero"/>
        <c:auto val="1"/>
        <c:lblAlgn val="ctr"/>
        <c:lblOffset val="100"/>
        <c:noMultiLvlLbl val="0"/>
      </c:catAx>
      <c:valAx>
        <c:axId val="6345266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452626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Galloway Twp.</c:v>
                </c:pt>
              </c:strCache>
            </c:strRef>
          </c:tx>
          <c:spPr>
            <a:ln w="28575" cap="rnd">
              <a:solidFill>
                <a:srgbClr val="C00000"/>
              </a:solidFill>
              <a:round/>
            </a:ln>
            <a:effectLst/>
          </c:spPr>
          <c:marker>
            <c:symbol val="triangle"/>
            <c:size val="5"/>
            <c:spPr>
              <a:solidFill>
                <a:srgbClr val="C00000"/>
              </a:solidFill>
              <a:ln w="9525">
                <a:solidFill>
                  <a:srgbClr val="C00000"/>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Sheet1!$B$2:$H$2</c:f>
              <c:numCache>
                <c:formatCode>General</c:formatCode>
                <c:ptCount val="7"/>
                <c:pt idx="0">
                  <c:v>573</c:v>
                </c:pt>
                <c:pt idx="1">
                  <c:v>568</c:v>
                </c:pt>
                <c:pt idx="2">
                  <c:v>580</c:v>
                </c:pt>
                <c:pt idx="3">
                  <c:v>641</c:v>
                </c:pt>
                <c:pt idx="4">
                  <c:v>605</c:v>
                </c:pt>
                <c:pt idx="5">
                  <c:v>651</c:v>
                </c:pt>
                <c:pt idx="6">
                  <c:v>754</c:v>
                </c:pt>
              </c:numCache>
            </c:numRef>
          </c:val>
          <c:smooth val="0"/>
          <c:extLst>
            <c:ext xmlns:c16="http://schemas.microsoft.com/office/drawing/2014/chart" uri="{C3380CC4-5D6E-409C-BE32-E72D297353CC}">
              <c16:uniqueId val="{00000000-DC12-400E-9C0F-86066DE46CF4}"/>
            </c:ext>
          </c:extLst>
        </c:ser>
        <c:ser>
          <c:idx val="1"/>
          <c:order val="1"/>
          <c:tx>
            <c:strRef>
              <c:f>Sheet1!$A$3</c:f>
              <c:strCache>
                <c:ptCount val="1"/>
                <c:pt idx="0">
                  <c:v>Hamilton Twp.</c:v>
                </c:pt>
              </c:strCache>
            </c:strRef>
          </c:tx>
          <c:spPr>
            <a:ln w="28575" cap="rnd">
              <a:solidFill>
                <a:srgbClr val="C00000"/>
              </a:solidFill>
              <a:prstDash val="sysDash"/>
              <a:round/>
            </a:ln>
            <a:effectLst/>
          </c:spPr>
          <c:marker>
            <c:symbol val="square"/>
            <c:size val="5"/>
            <c:spPr>
              <a:solidFill>
                <a:srgbClr val="C00000"/>
              </a:solidFill>
              <a:ln w="9525">
                <a:solidFill>
                  <a:srgbClr val="C00000"/>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Sheet1!$B$3:$H$3</c:f>
              <c:numCache>
                <c:formatCode>General</c:formatCode>
                <c:ptCount val="7"/>
                <c:pt idx="0">
                  <c:v>869</c:v>
                </c:pt>
                <c:pt idx="1">
                  <c:v>817</c:v>
                </c:pt>
                <c:pt idx="2">
                  <c:v>680</c:v>
                </c:pt>
                <c:pt idx="3">
                  <c:v>665</c:v>
                </c:pt>
                <c:pt idx="4">
                  <c:v>670</c:v>
                </c:pt>
                <c:pt idx="5">
                  <c:v>680</c:v>
                </c:pt>
                <c:pt idx="6">
                  <c:v>695</c:v>
                </c:pt>
              </c:numCache>
            </c:numRef>
          </c:val>
          <c:smooth val="0"/>
          <c:extLst>
            <c:ext xmlns:c16="http://schemas.microsoft.com/office/drawing/2014/chart" uri="{C3380CC4-5D6E-409C-BE32-E72D297353CC}">
              <c16:uniqueId val="{00000001-DC12-400E-9C0F-86066DE46CF4}"/>
            </c:ext>
          </c:extLst>
        </c:ser>
        <c:ser>
          <c:idx val="2"/>
          <c:order val="2"/>
          <c:tx>
            <c:strRef>
              <c:f>Sheet1!$A$4</c:f>
              <c:strCache>
                <c:ptCount val="1"/>
                <c:pt idx="0">
                  <c:v>Atlantic City</c:v>
                </c:pt>
              </c:strCache>
            </c:strRef>
          </c:tx>
          <c:spPr>
            <a:ln w="28575" cap="rnd">
              <a:solidFill>
                <a:schemeClr val="tx1"/>
              </a:solidFill>
              <a:prstDash val="sysDash"/>
              <a:round/>
            </a:ln>
            <a:effectLst/>
          </c:spPr>
          <c:marker>
            <c:symbol val="triangle"/>
            <c:size val="5"/>
            <c:spPr>
              <a:solidFill>
                <a:schemeClr val="tx1"/>
              </a:solidFill>
              <a:ln w="9525">
                <a:solidFill>
                  <a:schemeClr val="tx1"/>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Sheet1!$B$4:$H$4</c:f>
              <c:numCache>
                <c:formatCode>General</c:formatCode>
                <c:ptCount val="7"/>
                <c:pt idx="0">
                  <c:v>1195</c:v>
                </c:pt>
                <c:pt idx="1">
                  <c:v>831</c:v>
                </c:pt>
                <c:pt idx="2">
                  <c:v>878</c:v>
                </c:pt>
                <c:pt idx="3">
                  <c:v>776</c:v>
                </c:pt>
                <c:pt idx="4">
                  <c:v>1012</c:v>
                </c:pt>
                <c:pt idx="5">
                  <c:v>834</c:v>
                </c:pt>
                <c:pt idx="6">
                  <c:v>686</c:v>
                </c:pt>
              </c:numCache>
            </c:numRef>
          </c:val>
          <c:smooth val="0"/>
          <c:extLst>
            <c:ext xmlns:c16="http://schemas.microsoft.com/office/drawing/2014/chart" uri="{C3380CC4-5D6E-409C-BE32-E72D297353CC}">
              <c16:uniqueId val="{00000002-DC12-400E-9C0F-86066DE46CF4}"/>
            </c:ext>
          </c:extLst>
        </c:ser>
        <c:ser>
          <c:idx val="3"/>
          <c:order val="3"/>
          <c:tx>
            <c:strRef>
              <c:f>Sheet1!$A$5</c:f>
              <c:strCache>
                <c:ptCount val="1"/>
                <c:pt idx="0">
                  <c:v>Egg Harbor Twp.</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Sheet1!$B$5:$H$5</c:f>
              <c:numCache>
                <c:formatCode>General</c:formatCode>
                <c:ptCount val="7"/>
                <c:pt idx="0">
                  <c:v>811</c:v>
                </c:pt>
                <c:pt idx="1">
                  <c:v>784</c:v>
                </c:pt>
                <c:pt idx="2">
                  <c:v>806</c:v>
                </c:pt>
                <c:pt idx="3">
                  <c:v>653</c:v>
                </c:pt>
                <c:pt idx="4">
                  <c:v>700</c:v>
                </c:pt>
                <c:pt idx="5">
                  <c:v>664</c:v>
                </c:pt>
                <c:pt idx="6">
                  <c:v>618</c:v>
                </c:pt>
              </c:numCache>
            </c:numRef>
          </c:val>
          <c:smooth val="0"/>
          <c:extLst>
            <c:ext xmlns:c16="http://schemas.microsoft.com/office/drawing/2014/chart" uri="{C3380CC4-5D6E-409C-BE32-E72D297353CC}">
              <c16:uniqueId val="{00000003-DC12-400E-9C0F-86066DE46CF4}"/>
            </c:ext>
          </c:extLst>
        </c:ser>
        <c:ser>
          <c:idx val="4"/>
          <c:order val="4"/>
          <c:tx>
            <c:strRef>
              <c:f>Sheet1!$A$6</c:f>
              <c:strCache>
                <c:ptCount val="1"/>
                <c:pt idx="0">
                  <c:v>Ventnor City</c:v>
                </c:pt>
              </c:strCache>
            </c:strRef>
          </c:tx>
          <c:spPr>
            <a:ln w="28575" cap="rnd">
              <a:solidFill>
                <a:schemeClr val="bg1">
                  <a:lumMod val="75000"/>
                </a:schemeClr>
              </a:solidFill>
              <a:prstDash val="sysDot"/>
              <a:round/>
            </a:ln>
            <a:effectLst/>
          </c:spPr>
          <c:marker>
            <c:symbol val="diamond"/>
            <c:size val="5"/>
            <c:spPr>
              <a:solidFill>
                <a:schemeClr val="bg1">
                  <a:lumMod val="75000"/>
                </a:schemeClr>
              </a:solidFill>
              <a:ln w="9525">
                <a:solidFill>
                  <a:schemeClr val="bg1">
                    <a:lumMod val="75000"/>
                  </a:schemeClr>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Sheet1!$B$6:$H$6</c:f>
              <c:numCache>
                <c:formatCode>General</c:formatCode>
                <c:ptCount val="7"/>
                <c:pt idx="0">
                  <c:v>316</c:v>
                </c:pt>
                <c:pt idx="1">
                  <c:v>382</c:v>
                </c:pt>
                <c:pt idx="2">
                  <c:v>291</c:v>
                </c:pt>
                <c:pt idx="3">
                  <c:v>308</c:v>
                </c:pt>
                <c:pt idx="4">
                  <c:v>347</c:v>
                </c:pt>
                <c:pt idx="5">
                  <c:v>311</c:v>
                </c:pt>
                <c:pt idx="6">
                  <c:v>275</c:v>
                </c:pt>
              </c:numCache>
            </c:numRef>
          </c:val>
          <c:smooth val="0"/>
          <c:extLst>
            <c:ext xmlns:c16="http://schemas.microsoft.com/office/drawing/2014/chart" uri="{C3380CC4-5D6E-409C-BE32-E72D297353CC}">
              <c16:uniqueId val="{00000004-DC12-400E-9C0F-86066DE46CF4}"/>
            </c:ext>
          </c:extLst>
        </c:ser>
        <c:ser>
          <c:idx val="5"/>
          <c:order val="5"/>
          <c:tx>
            <c:strRef>
              <c:f>Sheet1!$A$7</c:f>
              <c:strCache>
                <c:ptCount val="1"/>
                <c:pt idx="0">
                  <c:v>Brigantine City</c:v>
                </c:pt>
              </c:strCache>
            </c:strRef>
          </c:tx>
          <c:spPr>
            <a:ln w="28575" cap="rnd">
              <a:solidFill>
                <a:schemeClr val="bg1">
                  <a:lumMod val="75000"/>
                </a:schemeClr>
              </a:solidFill>
              <a:prstDash val="dash"/>
              <a:round/>
            </a:ln>
            <a:effectLst/>
          </c:spPr>
          <c:marker>
            <c:symbol val="dash"/>
            <c:size val="5"/>
            <c:spPr>
              <a:solidFill>
                <a:schemeClr val="bg1">
                  <a:lumMod val="75000"/>
                </a:schemeClr>
              </a:solidFill>
              <a:ln w="9525">
                <a:solidFill>
                  <a:schemeClr val="bg1">
                    <a:lumMod val="75000"/>
                  </a:schemeClr>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Sheet1!$B$7:$H$7</c:f>
              <c:numCache>
                <c:formatCode>General</c:formatCode>
                <c:ptCount val="7"/>
                <c:pt idx="0">
                  <c:v>293</c:v>
                </c:pt>
                <c:pt idx="1">
                  <c:v>347</c:v>
                </c:pt>
                <c:pt idx="2">
                  <c:v>285</c:v>
                </c:pt>
                <c:pt idx="3">
                  <c:v>310</c:v>
                </c:pt>
                <c:pt idx="4">
                  <c:v>300</c:v>
                </c:pt>
                <c:pt idx="5">
                  <c:v>290</c:v>
                </c:pt>
                <c:pt idx="6">
                  <c:v>246</c:v>
                </c:pt>
              </c:numCache>
            </c:numRef>
          </c:val>
          <c:smooth val="0"/>
          <c:extLst>
            <c:ext xmlns:c16="http://schemas.microsoft.com/office/drawing/2014/chart" uri="{C3380CC4-5D6E-409C-BE32-E72D297353CC}">
              <c16:uniqueId val="{00000005-DC12-400E-9C0F-86066DE46CF4}"/>
            </c:ext>
          </c:extLst>
        </c:ser>
        <c:ser>
          <c:idx val="6"/>
          <c:order val="6"/>
          <c:tx>
            <c:strRef>
              <c:f>Sheet1!$A$8</c:f>
              <c:strCache>
                <c:ptCount val="1"/>
                <c:pt idx="0">
                  <c:v>Hammonton Town</c:v>
                </c:pt>
              </c:strCache>
            </c:strRef>
          </c:tx>
          <c:spPr>
            <a:ln w="28575" cap="rnd">
              <a:solidFill>
                <a:srgbClr val="C00000"/>
              </a:solidFill>
              <a:prstDash val="dashDot"/>
              <a:round/>
            </a:ln>
            <a:effectLst/>
          </c:spPr>
          <c:marker>
            <c:symbol val="circle"/>
            <c:size val="5"/>
            <c:spPr>
              <a:solidFill>
                <a:srgbClr val="C00000"/>
              </a:solidFill>
              <a:ln w="9525">
                <a:solidFill>
                  <a:srgbClr val="C00000"/>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Sheet1!$B$8:$H$8</c:f>
              <c:numCache>
                <c:formatCode>General</c:formatCode>
                <c:ptCount val="7"/>
                <c:pt idx="0">
                  <c:v>247</c:v>
                </c:pt>
                <c:pt idx="1">
                  <c:v>198</c:v>
                </c:pt>
                <c:pt idx="2">
                  <c:v>188</c:v>
                </c:pt>
                <c:pt idx="3">
                  <c:v>185</c:v>
                </c:pt>
                <c:pt idx="4">
                  <c:v>189</c:v>
                </c:pt>
                <c:pt idx="5">
                  <c:v>191</c:v>
                </c:pt>
                <c:pt idx="6">
                  <c:v>224</c:v>
                </c:pt>
              </c:numCache>
            </c:numRef>
          </c:val>
          <c:smooth val="0"/>
          <c:extLst>
            <c:ext xmlns:c16="http://schemas.microsoft.com/office/drawing/2014/chart" uri="{C3380CC4-5D6E-409C-BE32-E72D297353CC}">
              <c16:uniqueId val="{00000006-DC12-400E-9C0F-86066DE46CF4}"/>
            </c:ext>
          </c:extLst>
        </c:ser>
        <c:ser>
          <c:idx val="7"/>
          <c:order val="7"/>
          <c:tx>
            <c:strRef>
              <c:f>Sheet1!$A$9</c:f>
              <c:strCache>
                <c:ptCount val="1"/>
                <c:pt idx="0">
                  <c:v>Pleasantville City</c:v>
                </c:pt>
              </c:strCache>
            </c:strRef>
          </c:tx>
          <c:spPr>
            <a:ln w="28575" cap="rnd">
              <a:solidFill>
                <a:schemeClr val="tx1"/>
              </a:solidFill>
              <a:round/>
            </a:ln>
            <a:effectLst/>
          </c:spPr>
          <c:marker>
            <c:symbol val="circle"/>
            <c:size val="5"/>
            <c:spPr>
              <a:solidFill>
                <a:schemeClr val="tx1"/>
              </a:solidFill>
              <a:ln w="9525">
                <a:solidFill>
                  <a:schemeClr val="tx1"/>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Sheet1!$B$9:$H$9</c:f>
              <c:numCache>
                <c:formatCode>General</c:formatCode>
                <c:ptCount val="7"/>
                <c:pt idx="0">
                  <c:v>369</c:v>
                </c:pt>
                <c:pt idx="1">
                  <c:v>327</c:v>
                </c:pt>
                <c:pt idx="2">
                  <c:v>129</c:v>
                </c:pt>
                <c:pt idx="3">
                  <c:v>251</c:v>
                </c:pt>
                <c:pt idx="4">
                  <c:v>221</c:v>
                </c:pt>
                <c:pt idx="5">
                  <c:v>216</c:v>
                </c:pt>
                <c:pt idx="6">
                  <c:v>217</c:v>
                </c:pt>
              </c:numCache>
            </c:numRef>
          </c:val>
          <c:smooth val="0"/>
          <c:extLst>
            <c:ext xmlns:c16="http://schemas.microsoft.com/office/drawing/2014/chart" uri="{C3380CC4-5D6E-409C-BE32-E72D297353CC}">
              <c16:uniqueId val="{00000008-EBBA-4677-A301-59B30819F665}"/>
            </c:ext>
          </c:extLst>
        </c:ser>
        <c:ser>
          <c:idx val="8"/>
          <c:order val="8"/>
          <c:tx>
            <c:strRef>
              <c:f>Sheet1!$A$10</c:f>
              <c:strCache>
                <c:ptCount val="1"/>
                <c:pt idx="0">
                  <c:v>Absecon City</c:v>
                </c:pt>
              </c:strCache>
            </c:strRef>
          </c:tx>
          <c:spPr>
            <a:ln w="28575" cap="rnd">
              <a:solidFill>
                <a:schemeClr val="bg1">
                  <a:lumMod val="75000"/>
                </a:schemeClr>
              </a:solidFill>
              <a:prstDash val="lgDash"/>
              <a:round/>
            </a:ln>
            <a:effectLst/>
          </c:spPr>
          <c:marker>
            <c:symbol val="diamond"/>
            <c:size val="5"/>
            <c:spPr>
              <a:solidFill>
                <a:schemeClr val="bg1">
                  <a:lumMod val="75000"/>
                </a:schemeClr>
              </a:solidFill>
              <a:ln w="9525">
                <a:solidFill>
                  <a:schemeClr val="bg1">
                    <a:lumMod val="75000"/>
                  </a:schemeClr>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Sheet1!$B$10:$H$10</c:f>
              <c:numCache>
                <c:formatCode>General</c:formatCode>
                <c:ptCount val="7"/>
                <c:pt idx="0">
                  <c:v>169</c:v>
                </c:pt>
                <c:pt idx="1">
                  <c:v>165</c:v>
                </c:pt>
                <c:pt idx="2">
                  <c:v>172</c:v>
                </c:pt>
                <c:pt idx="3">
                  <c:v>138</c:v>
                </c:pt>
                <c:pt idx="4">
                  <c:v>169</c:v>
                </c:pt>
                <c:pt idx="5">
                  <c:v>139</c:v>
                </c:pt>
                <c:pt idx="6">
                  <c:v>182</c:v>
                </c:pt>
              </c:numCache>
            </c:numRef>
          </c:val>
          <c:smooth val="0"/>
          <c:extLst>
            <c:ext xmlns:c16="http://schemas.microsoft.com/office/drawing/2014/chart" uri="{C3380CC4-5D6E-409C-BE32-E72D297353CC}">
              <c16:uniqueId val="{00000009-EBBA-4677-A301-59B30819F665}"/>
            </c:ext>
          </c:extLst>
        </c:ser>
        <c:ser>
          <c:idx val="9"/>
          <c:order val="9"/>
          <c:tx>
            <c:strRef>
              <c:f>Sheet1!$A$11</c:f>
              <c:strCache>
                <c:ptCount val="1"/>
                <c:pt idx="0">
                  <c:v>Buena Boro</c:v>
                </c:pt>
              </c:strCache>
            </c:strRef>
          </c:tx>
          <c:spPr>
            <a:ln w="28575" cap="rnd">
              <a:solidFill>
                <a:schemeClr val="tx1"/>
              </a:solidFill>
              <a:prstDash val="sysDot"/>
              <a:round/>
            </a:ln>
            <a:effectLst/>
          </c:spPr>
          <c:marker>
            <c:symbol val="circle"/>
            <c:size val="5"/>
            <c:spPr>
              <a:solidFill>
                <a:schemeClr val="tx1"/>
              </a:solidFill>
              <a:ln w="9525">
                <a:solidFill>
                  <a:schemeClr val="tx1"/>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Sheet1!$B$11:$H$11</c:f>
              <c:numCache>
                <c:formatCode>General</c:formatCode>
                <c:ptCount val="7"/>
                <c:pt idx="0">
                  <c:v>122</c:v>
                </c:pt>
                <c:pt idx="1">
                  <c:v>190</c:v>
                </c:pt>
                <c:pt idx="2">
                  <c:v>130</c:v>
                </c:pt>
                <c:pt idx="3">
                  <c:v>157</c:v>
                </c:pt>
                <c:pt idx="4">
                  <c:v>132</c:v>
                </c:pt>
                <c:pt idx="5">
                  <c:v>172</c:v>
                </c:pt>
                <c:pt idx="6">
                  <c:v>146</c:v>
                </c:pt>
              </c:numCache>
            </c:numRef>
          </c:val>
          <c:smooth val="0"/>
          <c:extLst>
            <c:ext xmlns:c16="http://schemas.microsoft.com/office/drawing/2014/chart" uri="{C3380CC4-5D6E-409C-BE32-E72D297353CC}">
              <c16:uniqueId val="{0000000A-EBBA-4677-A301-59B30819F665}"/>
            </c:ext>
          </c:extLst>
        </c:ser>
        <c:dLbls>
          <c:showLegendKey val="0"/>
          <c:showVal val="0"/>
          <c:showCatName val="0"/>
          <c:showSerName val="0"/>
          <c:showPercent val="0"/>
          <c:showBubbleSize val="0"/>
        </c:dLbls>
        <c:marker val="1"/>
        <c:smooth val="0"/>
        <c:axId val="634527440"/>
        <c:axId val="634527832"/>
      </c:lineChart>
      <c:catAx>
        <c:axId val="634527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34527832"/>
        <c:crosses val="autoZero"/>
        <c:auto val="1"/>
        <c:lblAlgn val="ctr"/>
        <c:lblOffset val="100"/>
        <c:noMultiLvlLbl val="0"/>
      </c:catAx>
      <c:valAx>
        <c:axId val="634527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34527440"/>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8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dTable>
      <c:spPr>
        <a:noFill/>
        <a:ln>
          <a:noFill/>
        </a:ln>
        <a:effectLst/>
      </c:spPr>
    </c:plotArea>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8958329232283461"/>
          <c:y val="4.6874997116449491E-3"/>
          <c:w val="0.61302103838582678"/>
          <c:h val="0.85499270466031752"/>
        </c:manualLayout>
      </c:layout>
      <c:doughnutChart>
        <c:varyColors val="1"/>
        <c:ser>
          <c:idx val="0"/>
          <c:order val="0"/>
          <c:tx>
            <c:strRef>
              <c:f>Sheet1!$B$1</c:f>
              <c:strCache>
                <c:ptCount val="1"/>
                <c:pt idx="0">
                  <c:v>Column1</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4-D320-4A31-BCFD-13DA331548F2}"/>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9A81-4FD8-AC5D-DB8C459DCEE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A-D320-4A31-BCFD-13DA331548F2}"/>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C-D320-4A31-BCFD-13DA331548F2}"/>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B-D320-4A31-BCFD-13DA331548F2}"/>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9-D320-4A31-BCFD-13DA331548F2}"/>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8-D320-4A31-BCFD-13DA331548F2}"/>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7-D320-4A31-BCFD-13DA331548F2}"/>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6-D320-4A31-BCFD-13DA331548F2}"/>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5-D320-4A31-BCFD-13DA331548F2}"/>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2-D320-4A31-BCFD-13DA331548F2}"/>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1-D320-4A31-BCFD-13DA331548F2}"/>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19-9A81-4FD8-AC5D-DB8C459DCEE9}"/>
              </c:ext>
            </c:extLst>
          </c:dPt>
          <c:dPt>
            <c:idx val="13"/>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3-D320-4A31-BCFD-13DA331548F2}"/>
              </c:ext>
            </c:extLst>
          </c:dPt>
          <c:dLbls>
            <c:dLbl>
              <c:idx val="0"/>
              <c:layout>
                <c:manualLayout>
                  <c:x val="0.18437500000000001"/>
                  <c:y val="-8.7170000204197448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D320-4A31-BCFD-13DA331548F2}"/>
                </c:ext>
              </c:extLst>
            </c:dLbl>
            <c:dLbl>
              <c:idx val="1"/>
              <c:layout>
                <c:manualLayout>
                  <c:x val="9.6875000000000003E-2"/>
                  <c:y val="-1.5254750035734552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9A81-4FD8-AC5D-DB8C459DCEE9}"/>
                </c:ext>
              </c:extLst>
            </c:dLbl>
            <c:dLbl>
              <c:idx val="2"/>
              <c:layout>
                <c:manualLayout>
                  <c:x val="0.24531249999999999"/>
                  <c:y val="0.15690600036755539"/>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D320-4A31-BCFD-13DA331548F2}"/>
                </c:ext>
              </c:extLst>
            </c:dLbl>
            <c:dLbl>
              <c:idx val="3"/>
              <c:layout>
                <c:manualLayout>
                  <c:x val="-4.0625000000000001E-2"/>
                  <c:y val="0.12857575030119106"/>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D320-4A31-BCFD-13DA331548F2}"/>
                </c:ext>
              </c:extLst>
            </c:dLbl>
            <c:dLbl>
              <c:idx val="4"/>
              <c:layout>
                <c:manualLayout>
                  <c:x val="0.24531249999999999"/>
                  <c:y val="0.20702875048496891"/>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D320-4A31-BCFD-13DA331548F2}"/>
                </c:ext>
              </c:extLst>
            </c:dLbl>
            <c:dLbl>
              <c:idx val="5"/>
              <c:layout>
                <c:manualLayout>
                  <c:x val="0.25624999999999998"/>
                  <c:y val="2.1792500051049362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D320-4A31-BCFD-13DA331548F2}"/>
                </c:ext>
              </c:extLst>
            </c:dLbl>
            <c:dLbl>
              <c:idx val="6"/>
              <c:layout>
                <c:manualLayout>
                  <c:x val="0.19218750000000001"/>
                  <c:y val="7.1915250168462883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D320-4A31-BCFD-13DA331548F2}"/>
                </c:ext>
              </c:extLst>
            </c:dLbl>
            <c:dLbl>
              <c:idx val="7"/>
              <c:layout>
                <c:manualLayout>
                  <c:x val="0.12343749999999988"/>
                  <c:y val="0.1460097503420307"/>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D320-4A31-BCFD-13DA331548F2}"/>
                </c:ext>
              </c:extLst>
            </c:dLbl>
            <c:dLbl>
              <c:idx val="8"/>
              <c:layout>
                <c:manualLayout>
                  <c:x val="5.3124999999999999E-2"/>
                  <c:y val="0.1874155004390245"/>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D320-4A31-BCFD-13DA331548F2}"/>
                </c:ext>
              </c:extLst>
            </c:dLbl>
            <c:dLbl>
              <c:idx val="9"/>
              <c:layout>
                <c:manualLayout>
                  <c:x val="-7.3437500000000003E-2"/>
                  <c:y val="0.20267025047475906"/>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D320-4A31-BCFD-13DA331548F2}"/>
                </c:ext>
              </c:extLst>
            </c:dLbl>
            <c:dLbl>
              <c:idx val="10"/>
              <c:layout>
                <c:manualLayout>
                  <c:x val="-0.14687500000000006"/>
                  <c:y val="0.11484374293530125"/>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D320-4A31-BCFD-13DA331548F2}"/>
                </c:ext>
              </c:extLst>
            </c:dLbl>
            <c:dLbl>
              <c:idx val="11"/>
              <c:layout>
                <c:manualLayout>
                  <c:x val="-0.22187499999999999"/>
                  <c:y val="6.5624995963029287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D320-4A31-BCFD-13DA331548F2}"/>
                </c:ext>
              </c:extLst>
            </c:dLbl>
            <c:dLbl>
              <c:idx val="12"/>
              <c:layout>
                <c:manualLayout>
                  <c:x val="-0.121875"/>
                  <c:y val="-5.0122750117413531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9-9A81-4FD8-AC5D-DB8C459DCEE9}"/>
                </c:ext>
              </c:extLst>
            </c:dLbl>
            <c:dLbl>
              <c:idx val="13"/>
              <c:layout>
                <c:manualLayout>
                  <c:x val="-0.21250000000000002"/>
                  <c:y val="-8.9349250209302386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D320-4A31-BCFD-13DA331548F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Sheet1!$A$2:$A$15</c:f>
              <c:strCache>
                <c:ptCount val="14"/>
                <c:pt idx="0">
                  <c:v>Homicide</c:v>
                </c:pt>
                <c:pt idx="1">
                  <c:v>Assault</c:v>
                </c:pt>
                <c:pt idx="2">
                  <c:v>Terroristic threats</c:v>
                </c:pt>
                <c:pt idx="3">
                  <c:v>Kidnapping</c:v>
                </c:pt>
                <c:pt idx="4">
                  <c:v>Criminal restraint</c:v>
                </c:pt>
                <c:pt idx="5">
                  <c:v>False imprisonment</c:v>
                </c:pt>
                <c:pt idx="6">
                  <c:v>Sexual assault</c:v>
                </c:pt>
                <c:pt idx="7">
                  <c:v>Criminal sexual conduct</c:v>
                </c:pt>
                <c:pt idx="8">
                  <c:v>Lewdness</c:v>
                </c:pt>
                <c:pt idx="9">
                  <c:v>Criminal mischief</c:v>
                </c:pt>
                <c:pt idx="10">
                  <c:v>Burglary</c:v>
                </c:pt>
                <c:pt idx="11">
                  <c:v>Criminal trespass</c:v>
                </c:pt>
                <c:pt idx="12">
                  <c:v>Harassment</c:v>
                </c:pt>
                <c:pt idx="13">
                  <c:v>Stalking</c:v>
                </c:pt>
              </c:strCache>
            </c:strRef>
          </c:cat>
          <c:val>
            <c:numRef>
              <c:f>Sheet1!$B$2:$B$15</c:f>
              <c:numCache>
                <c:formatCode>#,##0</c:formatCode>
                <c:ptCount val="14"/>
                <c:pt idx="0" formatCode="General">
                  <c:v>52</c:v>
                </c:pt>
                <c:pt idx="1">
                  <c:v>27222</c:v>
                </c:pt>
                <c:pt idx="2">
                  <c:v>2442</c:v>
                </c:pt>
                <c:pt idx="3" formatCode="General">
                  <c:v>13</c:v>
                </c:pt>
                <c:pt idx="4" formatCode="General">
                  <c:v>123</c:v>
                </c:pt>
                <c:pt idx="5" formatCode="General">
                  <c:v>44</c:v>
                </c:pt>
                <c:pt idx="6" formatCode="General">
                  <c:v>223</c:v>
                </c:pt>
                <c:pt idx="7" formatCode="General">
                  <c:v>38</c:v>
                </c:pt>
                <c:pt idx="8" formatCode="General">
                  <c:v>3</c:v>
                </c:pt>
                <c:pt idx="9">
                  <c:v>4849</c:v>
                </c:pt>
                <c:pt idx="10" formatCode="General">
                  <c:v>571</c:v>
                </c:pt>
                <c:pt idx="11" formatCode="General">
                  <c:v>330</c:v>
                </c:pt>
                <c:pt idx="12">
                  <c:v>27256</c:v>
                </c:pt>
                <c:pt idx="13" formatCode="General">
                  <c:v>254</c:v>
                </c:pt>
              </c:numCache>
            </c:numRef>
          </c:val>
          <c:extLst>
            <c:ext xmlns:c16="http://schemas.microsoft.com/office/drawing/2014/chart" uri="{C3380CC4-5D6E-409C-BE32-E72D297353CC}">
              <c16:uniqueId val="{00000000-D320-4A31-BCFD-13DA331548F2}"/>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E-8FDA-461A-863D-0289773ABB37}"/>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F-8FDA-461A-863D-0289773ABB37}"/>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6-8FDA-461A-863D-0289773ABB37}"/>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9-8FDA-461A-863D-0289773ABB37}"/>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8-8FDA-461A-863D-0289773ABB3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7-8FDA-461A-863D-0289773ABB3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B-8FDA-461A-863D-0289773ABB3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5-8FDA-461A-863D-0289773ABB37}"/>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A-8FDA-461A-863D-0289773ABB37}"/>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8FDA-461A-863D-0289773ABB37}"/>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3-8FDA-461A-863D-0289773ABB37}"/>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2-8FDA-461A-863D-0289773ABB37}"/>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C-8FDA-461A-863D-0289773ABB37}"/>
              </c:ext>
            </c:extLst>
          </c:dPt>
          <c:dPt>
            <c:idx val="13"/>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FDA-461A-863D-0289773ABB37}"/>
              </c:ext>
            </c:extLst>
          </c:dPt>
          <c:dLbls>
            <c:dLbl>
              <c:idx val="0"/>
              <c:layout>
                <c:manualLayout>
                  <c:x val="9.2187500000000006E-2"/>
                  <c:y val="-8.9062494521254032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8FDA-461A-863D-0289773ABB37}"/>
                </c:ext>
              </c:extLst>
            </c:dLbl>
            <c:dLbl>
              <c:idx val="1"/>
              <c:layout>
                <c:manualLayout>
                  <c:x val="0.10781250000000001"/>
                  <c:y val="7.4999995386319102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8FDA-461A-863D-0289773ABB37}"/>
                </c:ext>
              </c:extLst>
            </c:dLbl>
            <c:dLbl>
              <c:idx val="2"/>
              <c:layout>
                <c:manualLayout>
                  <c:x val="-9.8437499999999997E-2"/>
                  <c:y val="0.14062499134934847"/>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8FDA-461A-863D-0289773ABB37}"/>
                </c:ext>
              </c:extLst>
            </c:dLbl>
            <c:dLbl>
              <c:idx val="3"/>
              <c:layout>
                <c:manualLayout>
                  <c:x val="-0.15937499999999999"/>
                  <c:y val="4.4531247260627016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8FDA-461A-863D-0289773ABB37}"/>
                </c:ext>
              </c:extLst>
            </c:dLbl>
            <c:dLbl>
              <c:idx val="4"/>
              <c:layout>
                <c:manualLayout>
                  <c:x val="-0.15"/>
                  <c:y val="-8.5936501967686754E-17"/>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8FDA-461A-863D-0289773ABB37}"/>
                </c:ext>
              </c:extLst>
            </c:dLbl>
            <c:dLbl>
              <c:idx val="5"/>
              <c:layout>
                <c:manualLayout>
                  <c:x val="-0.140625"/>
                  <c:y val="-3.0468748125692252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8FDA-461A-863D-0289773ABB37}"/>
                </c:ext>
              </c:extLst>
            </c:dLbl>
            <c:dLbl>
              <c:idx val="6"/>
              <c:layout>
                <c:manualLayout>
                  <c:x val="-0.171875"/>
                  <c:y val="0.14765624091681598"/>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8FDA-461A-863D-0289773ABB37}"/>
                </c:ext>
              </c:extLst>
            </c:dLbl>
            <c:dLbl>
              <c:idx val="7"/>
              <c:layout>
                <c:manualLayout>
                  <c:x val="-0.13750000000000001"/>
                  <c:y val="-8.203124495378665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8FDA-461A-863D-0289773ABB37}"/>
                </c:ext>
              </c:extLst>
            </c:dLbl>
            <c:dLbl>
              <c:idx val="8"/>
              <c:layout>
                <c:manualLayout>
                  <c:x val="-0.1640625"/>
                  <c:y val="0.1101562432236563"/>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8FDA-461A-863D-0289773ABB37}"/>
                </c:ext>
              </c:extLst>
            </c:dLbl>
            <c:dLbl>
              <c:idx val="9"/>
              <c:layout>
                <c:manualLayout>
                  <c:x val="-0.12812500000000002"/>
                  <c:y val="-6.3281246107206854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8FDA-461A-863D-0289773ABB37}"/>
                </c:ext>
              </c:extLst>
            </c:dLbl>
            <c:dLbl>
              <c:idx val="10"/>
              <c:layout>
                <c:manualLayout>
                  <c:x val="-0.13593750000000002"/>
                  <c:y val="-4.6874997116449491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8FDA-461A-863D-0289773ABB37}"/>
                </c:ext>
              </c:extLst>
            </c:dLbl>
            <c:dLbl>
              <c:idx val="11"/>
              <c:layout>
                <c:manualLayout>
                  <c:x val="-0.11875000000000001"/>
                  <c:y val="-7.265624553049671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8FDA-461A-863D-0289773ABB37}"/>
                </c:ext>
              </c:extLst>
            </c:dLbl>
            <c:dLbl>
              <c:idx val="12"/>
              <c:layout>
                <c:manualLayout>
                  <c:x val="-8.59375E-2"/>
                  <c:y val="-9.1406244377076507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8FDA-461A-863D-0289773ABB37}"/>
                </c:ext>
              </c:extLst>
            </c:dLbl>
            <c:dLbl>
              <c:idx val="13"/>
              <c:layout>
                <c:manualLayout>
                  <c:x val="-1.2500000000000058E-2"/>
                  <c:y val="-8.9062494521254032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8FDA-461A-863D-0289773ABB3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Sheet1!$A$2:$A$15</c:f>
              <c:strCache>
                <c:ptCount val="14"/>
                <c:pt idx="0">
                  <c:v>Homicide</c:v>
                </c:pt>
                <c:pt idx="1">
                  <c:v>Assault</c:v>
                </c:pt>
                <c:pt idx="2">
                  <c:v>Terroristic threats</c:v>
                </c:pt>
                <c:pt idx="3">
                  <c:v>Kidnapping</c:v>
                </c:pt>
                <c:pt idx="4">
                  <c:v>Criminal restraint</c:v>
                </c:pt>
                <c:pt idx="5">
                  <c:v>False imprisonment</c:v>
                </c:pt>
                <c:pt idx="6">
                  <c:v>Sexual assault</c:v>
                </c:pt>
                <c:pt idx="7">
                  <c:v>Criminal sexual conduct</c:v>
                </c:pt>
                <c:pt idx="8">
                  <c:v>Lewdness</c:v>
                </c:pt>
                <c:pt idx="9">
                  <c:v>Criminal mischief</c:v>
                </c:pt>
                <c:pt idx="10">
                  <c:v>Burglary</c:v>
                </c:pt>
                <c:pt idx="11">
                  <c:v>Criminal trespass</c:v>
                </c:pt>
                <c:pt idx="12">
                  <c:v>Harassment</c:v>
                </c:pt>
                <c:pt idx="13">
                  <c:v>Stalking</c:v>
                </c:pt>
              </c:strCache>
            </c:strRef>
          </c:cat>
          <c:val>
            <c:numRef>
              <c:f>Sheet1!$B$2:$B$15</c:f>
              <c:numCache>
                <c:formatCode>#,##0</c:formatCode>
                <c:ptCount val="14"/>
                <c:pt idx="0" formatCode="General">
                  <c:v>40</c:v>
                </c:pt>
                <c:pt idx="1">
                  <c:v>13705</c:v>
                </c:pt>
                <c:pt idx="2" formatCode="General">
                  <c:v>792</c:v>
                </c:pt>
                <c:pt idx="3" formatCode="General">
                  <c:v>8</c:v>
                </c:pt>
                <c:pt idx="4" formatCode="General">
                  <c:v>52</c:v>
                </c:pt>
                <c:pt idx="5" formatCode="General">
                  <c:v>25</c:v>
                </c:pt>
                <c:pt idx="6" formatCode="General">
                  <c:v>47</c:v>
                </c:pt>
                <c:pt idx="7" formatCode="General">
                  <c:v>10</c:v>
                </c:pt>
                <c:pt idx="8" formatCode="General">
                  <c:v>2</c:v>
                </c:pt>
                <c:pt idx="9">
                  <c:v>1438</c:v>
                </c:pt>
                <c:pt idx="10" formatCode="General">
                  <c:v>218</c:v>
                </c:pt>
                <c:pt idx="11" formatCode="General">
                  <c:v>114</c:v>
                </c:pt>
                <c:pt idx="12">
                  <c:v>2949</c:v>
                </c:pt>
                <c:pt idx="13" formatCode="General">
                  <c:v>72</c:v>
                </c:pt>
              </c:numCache>
            </c:numRef>
          </c:val>
          <c:extLst>
            <c:ext xmlns:c16="http://schemas.microsoft.com/office/drawing/2014/chart" uri="{C3380CC4-5D6E-409C-BE32-E72D297353CC}">
              <c16:uniqueId val="{00000000-8FDA-461A-863D-0289773ABB3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2014</c:v>
                </c:pt>
                <c:pt idx="1">
                  <c:v>2015</c:v>
                </c:pt>
                <c:pt idx="2">
                  <c:v>2016</c:v>
                </c:pt>
                <c:pt idx="3">
                  <c:v>2017</c:v>
                </c:pt>
                <c:pt idx="4">
                  <c:v>2018</c:v>
                </c:pt>
              </c:numCache>
            </c:numRef>
          </c:cat>
          <c:val>
            <c:numRef>
              <c:f>Sheet1!$B$2:$B$6</c:f>
              <c:numCache>
                <c:formatCode>General</c:formatCode>
                <c:ptCount val="5"/>
                <c:pt idx="0">
                  <c:v>88</c:v>
                </c:pt>
                <c:pt idx="1">
                  <c:v>85</c:v>
                </c:pt>
                <c:pt idx="2">
                  <c:v>171</c:v>
                </c:pt>
                <c:pt idx="3">
                  <c:v>169</c:v>
                </c:pt>
                <c:pt idx="4">
                  <c:v>190</c:v>
                </c:pt>
              </c:numCache>
            </c:numRef>
          </c:val>
          <c:smooth val="0"/>
          <c:extLst>
            <c:ext xmlns:c16="http://schemas.microsoft.com/office/drawing/2014/chart" uri="{C3380CC4-5D6E-409C-BE32-E72D297353CC}">
              <c16:uniqueId val="{00000000-EFD2-4CDE-9649-FC6E4AC0CB44}"/>
            </c:ext>
          </c:extLst>
        </c:ser>
        <c:dLbls>
          <c:showLegendKey val="0"/>
          <c:showVal val="0"/>
          <c:showCatName val="0"/>
          <c:showSerName val="0"/>
          <c:showPercent val="0"/>
          <c:showBubbleSize val="0"/>
        </c:dLbls>
        <c:marker val="1"/>
        <c:smooth val="0"/>
        <c:axId val="634529792"/>
        <c:axId val="634530184"/>
      </c:lineChart>
      <c:catAx>
        <c:axId val="634529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34530184"/>
        <c:crosses val="autoZero"/>
        <c:auto val="1"/>
        <c:lblAlgn val="ctr"/>
        <c:lblOffset val="100"/>
        <c:noMultiLvlLbl val="0"/>
      </c:catAx>
      <c:valAx>
        <c:axId val="634530184"/>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3452979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84531184453137953"/>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F556-4113-9208-D0A7408EF1DC}"/>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Cumberland</c:v>
                </c:pt>
                <c:pt idx="2">
                  <c:v>Passaic</c:v>
                </c:pt>
                <c:pt idx="3">
                  <c:v>Mercer</c:v>
                </c:pt>
                <c:pt idx="4">
                  <c:v>Hudson</c:v>
                </c:pt>
                <c:pt idx="5">
                  <c:v>Monmouth</c:v>
                </c:pt>
                <c:pt idx="6">
                  <c:v>Bergen</c:v>
                </c:pt>
                <c:pt idx="7">
                  <c:v>Gloucester</c:v>
                </c:pt>
                <c:pt idx="8">
                  <c:v>Ocean</c:v>
                </c:pt>
                <c:pt idx="9">
                  <c:v>Union</c:v>
                </c:pt>
                <c:pt idx="10">
                  <c:v>Atlantic</c:v>
                </c:pt>
                <c:pt idx="11">
                  <c:v>Burlington</c:v>
                </c:pt>
                <c:pt idx="12">
                  <c:v>Camden</c:v>
                </c:pt>
                <c:pt idx="13">
                  <c:v>Somerset</c:v>
                </c:pt>
                <c:pt idx="14">
                  <c:v>Morris</c:v>
                </c:pt>
                <c:pt idx="15">
                  <c:v>Essex</c:v>
                </c:pt>
                <c:pt idx="16">
                  <c:v>Sussex</c:v>
                </c:pt>
                <c:pt idx="17">
                  <c:v>Hunterdon</c:v>
                </c:pt>
                <c:pt idx="18">
                  <c:v>Middlesex</c:v>
                </c:pt>
                <c:pt idx="19">
                  <c:v>Warren</c:v>
                </c:pt>
                <c:pt idx="20">
                  <c:v>Cape May</c:v>
                </c:pt>
              </c:strCache>
            </c:strRef>
          </c:cat>
          <c:val>
            <c:numRef>
              <c:f>Sheet1!$B$2:$B$22</c:f>
              <c:numCache>
                <c:formatCode>0%</c:formatCode>
                <c:ptCount val="21"/>
                <c:pt idx="0">
                  <c:v>0.63157894736842102</c:v>
                </c:pt>
                <c:pt idx="1">
                  <c:v>0.50666666666666704</c:v>
                </c:pt>
                <c:pt idx="2">
                  <c:v>0.49618320610687</c:v>
                </c:pt>
                <c:pt idx="3">
                  <c:v>0.38679245283018898</c:v>
                </c:pt>
                <c:pt idx="4">
                  <c:v>0.30496453900709197</c:v>
                </c:pt>
                <c:pt idx="5">
                  <c:v>0.28488372093023301</c:v>
                </c:pt>
                <c:pt idx="6">
                  <c:v>0.217054263565891</c:v>
                </c:pt>
                <c:pt idx="7">
                  <c:v>0.17886178861788599</c:v>
                </c:pt>
                <c:pt idx="8">
                  <c:v>0.148148148148148</c:v>
                </c:pt>
                <c:pt idx="9">
                  <c:v>0.14503816793893101</c:v>
                </c:pt>
                <c:pt idx="11">
                  <c:v>8.0536912751677805E-2</c:v>
                </c:pt>
                <c:pt idx="12">
                  <c:v>7.1661237785016305E-2</c:v>
                </c:pt>
                <c:pt idx="13">
                  <c:v>6.1224489795918401E-2</c:v>
                </c:pt>
                <c:pt idx="14">
                  <c:v>5.6179775280898903E-2</c:v>
                </c:pt>
                <c:pt idx="15">
                  <c:v>5.4054054054054099E-2</c:v>
                </c:pt>
                <c:pt idx="16">
                  <c:v>-2.7777777777777801E-2</c:v>
                </c:pt>
                <c:pt idx="17">
                  <c:v>-9.0909090909090898E-2</c:v>
                </c:pt>
                <c:pt idx="18">
                  <c:v>-0.11063829787234</c:v>
                </c:pt>
                <c:pt idx="19">
                  <c:v>-0.16666666666666699</c:v>
                </c:pt>
                <c:pt idx="20">
                  <c:v>-0.20338983050847501</c:v>
                </c:pt>
              </c:numCache>
            </c:numRef>
          </c:val>
          <c:extLst>
            <c:ext xmlns:c16="http://schemas.microsoft.com/office/drawing/2014/chart" uri="{C3380CC4-5D6E-409C-BE32-E72D297353CC}">
              <c16:uniqueId val="{00000000-04A8-4177-BB48-8FD7C5AB59A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Cumberland</c:v>
                </c:pt>
                <c:pt idx="2">
                  <c:v>Passaic</c:v>
                </c:pt>
                <c:pt idx="3">
                  <c:v>Mercer</c:v>
                </c:pt>
                <c:pt idx="4">
                  <c:v>Hudson</c:v>
                </c:pt>
                <c:pt idx="5">
                  <c:v>Monmouth</c:v>
                </c:pt>
                <c:pt idx="6">
                  <c:v>Bergen</c:v>
                </c:pt>
                <c:pt idx="7">
                  <c:v>Gloucester</c:v>
                </c:pt>
                <c:pt idx="8">
                  <c:v>Ocean</c:v>
                </c:pt>
                <c:pt idx="9">
                  <c:v>Union</c:v>
                </c:pt>
                <c:pt idx="10">
                  <c:v>Atlantic</c:v>
                </c:pt>
                <c:pt idx="11">
                  <c:v>Burlington</c:v>
                </c:pt>
                <c:pt idx="12">
                  <c:v>Camden</c:v>
                </c:pt>
                <c:pt idx="13">
                  <c:v>Somerset</c:v>
                </c:pt>
                <c:pt idx="14">
                  <c:v>Morris</c:v>
                </c:pt>
                <c:pt idx="15">
                  <c:v>Essex</c:v>
                </c:pt>
                <c:pt idx="16">
                  <c:v>Sussex</c:v>
                </c:pt>
                <c:pt idx="17">
                  <c:v>Hunterdon</c:v>
                </c:pt>
                <c:pt idx="18">
                  <c:v>Middlesex</c:v>
                </c:pt>
                <c:pt idx="19">
                  <c:v>Warren</c:v>
                </c:pt>
                <c:pt idx="20">
                  <c:v>Cape May</c:v>
                </c:pt>
              </c:strCache>
            </c:strRef>
          </c:cat>
          <c:val>
            <c:numRef>
              <c:f>Sheet1!$C$2:$C$22</c:f>
              <c:numCache>
                <c:formatCode>General</c:formatCode>
                <c:ptCount val="21"/>
                <c:pt idx="10">
                  <c:v>0.124260355029586</c:v>
                </c:pt>
              </c:numCache>
            </c:numRef>
          </c:val>
          <c:extLst>
            <c:ext xmlns:c16="http://schemas.microsoft.com/office/drawing/2014/chart" uri="{C3380CC4-5D6E-409C-BE32-E72D297353CC}">
              <c16:uniqueId val="{00000001-04A8-4177-BB48-8FD7C5AB59AC}"/>
            </c:ext>
          </c:extLst>
        </c:ser>
        <c:ser>
          <c:idx val="2"/>
          <c:order val="2"/>
          <c:tx>
            <c:strRef>
              <c:f>Sheet1!$D$1</c:f>
              <c:strCache>
                <c:ptCount val="1"/>
                <c:pt idx="0">
                  <c:v>NJ 14% change </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Salem</c:v>
                </c:pt>
                <c:pt idx="1">
                  <c:v>Cumberland</c:v>
                </c:pt>
                <c:pt idx="2">
                  <c:v>Passaic</c:v>
                </c:pt>
                <c:pt idx="3">
                  <c:v>Mercer</c:v>
                </c:pt>
                <c:pt idx="4">
                  <c:v>Hudson</c:v>
                </c:pt>
                <c:pt idx="5">
                  <c:v>Monmouth</c:v>
                </c:pt>
                <c:pt idx="6">
                  <c:v>Bergen</c:v>
                </c:pt>
                <c:pt idx="7">
                  <c:v>Gloucester</c:v>
                </c:pt>
                <c:pt idx="8">
                  <c:v>Ocean</c:v>
                </c:pt>
                <c:pt idx="9">
                  <c:v>Union</c:v>
                </c:pt>
                <c:pt idx="10">
                  <c:v>Atlantic</c:v>
                </c:pt>
                <c:pt idx="11">
                  <c:v>Burlington</c:v>
                </c:pt>
                <c:pt idx="12">
                  <c:v>Camden</c:v>
                </c:pt>
                <c:pt idx="13">
                  <c:v>Somerset</c:v>
                </c:pt>
                <c:pt idx="14">
                  <c:v>Morris</c:v>
                </c:pt>
                <c:pt idx="15">
                  <c:v>Essex</c:v>
                </c:pt>
                <c:pt idx="16">
                  <c:v>Sussex</c:v>
                </c:pt>
                <c:pt idx="17">
                  <c:v>Hunterdon</c:v>
                </c:pt>
                <c:pt idx="18">
                  <c:v>Middlesex</c:v>
                </c:pt>
                <c:pt idx="19">
                  <c:v>Warren</c:v>
                </c:pt>
                <c:pt idx="20">
                  <c:v>Cape May</c:v>
                </c:pt>
              </c:strCache>
            </c:strRef>
          </c:cat>
          <c:val>
            <c:numRef>
              <c:f>Sheet1!$D$2:$D$22</c:f>
              <c:numCache>
                <c:formatCode>0%</c:formatCode>
                <c:ptCount val="21"/>
                <c:pt idx="0">
                  <c:v>0.14000000000000001</c:v>
                </c:pt>
                <c:pt idx="1">
                  <c:v>0.14000000000000001</c:v>
                </c:pt>
                <c:pt idx="2">
                  <c:v>0.14000000000000001</c:v>
                </c:pt>
                <c:pt idx="3">
                  <c:v>0.14000000000000001</c:v>
                </c:pt>
                <c:pt idx="4">
                  <c:v>0.14000000000000001</c:v>
                </c:pt>
                <c:pt idx="5">
                  <c:v>0.14000000000000001</c:v>
                </c:pt>
                <c:pt idx="6">
                  <c:v>0.14000000000000001</c:v>
                </c:pt>
                <c:pt idx="7">
                  <c:v>0.14000000000000001</c:v>
                </c:pt>
                <c:pt idx="8">
                  <c:v>0.14000000000000001</c:v>
                </c:pt>
                <c:pt idx="9">
                  <c:v>0.14000000000000001</c:v>
                </c:pt>
                <c:pt idx="10">
                  <c:v>0.14000000000000001</c:v>
                </c:pt>
                <c:pt idx="11">
                  <c:v>0.14000000000000001</c:v>
                </c:pt>
                <c:pt idx="12">
                  <c:v>0.14000000000000001</c:v>
                </c:pt>
                <c:pt idx="13">
                  <c:v>0.14000000000000001</c:v>
                </c:pt>
                <c:pt idx="14">
                  <c:v>0.14000000000000001</c:v>
                </c:pt>
                <c:pt idx="15">
                  <c:v>0.14000000000000001</c:v>
                </c:pt>
                <c:pt idx="16">
                  <c:v>0.14000000000000001</c:v>
                </c:pt>
                <c:pt idx="17">
                  <c:v>0.14000000000000001</c:v>
                </c:pt>
                <c:pt idx="18">
                  <c:v>0.14000000000000001</c:v>
                </c:pt>
                <c:pt idx="19">
                  <c:v>0.14000000000000001</c:v>
                </c:pt>
                <c:pt idx="20">
                  <c:v>0.14000000000000001</c:v>
                </c:pt>
              </c:numCache>
            </c:numRef>
          </c:val>
          <c:extLst>
            <c:ext xmlns:c16="http://schemas.microsoft.com/office/drawing/2014/chart" uri="{C3380CC4-5D6E-409C-BE32-E72D297353CC}">
              <c16:uniqueId val="{00000002-04A8-4177-BB48-8FD7C5AB59AC}"/>
            </c:ext>
          </c:extLst>
        </c:ser>
        <c:dLbls>
          <c:showLegendKey val="0"/>
          <c:showVal val="0"/>
          <c:showCatName val="0"/>
          <c:showSerName val="0"/>
          <c:showPercent val="0"/>
          <c:showBubbleSize val="0"/>
        </c:dLbls>
        <c:gapWidth val="182"/>
        <c:axId val="634530968"/>
        <c:axId val="634531360"/>
      </c:barChart>
      <c:catAx>
        <c:axId val="634530968"/>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4531360"/>
        <c:crosses val="autoZero"/>
        <c:auto val="1"/>
        <c:lblAlgn val="ctr"/>
        <c:lblOffset val="100"/>
        <c:noMultiLvlLbl val="0"/>
      </c:catAx>
      <c:valAx>
        <c:axId val="634531360"/>
        <c:scaling>
          <c:orientation val="minMax"/>
        </c:scaling>
        <c:delete val="1"/>
        <c:axPos val="t"/>
        <c:numFmt formatCode="0%" sourceLinked="1"/>
        <c:majorTickMark val="none"/>
        <c:minorTickMark val="none"/>
        <c:tickLblPos val="nextTo"/>
        <c:crossAx val="634530968"/>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42237416525465971"/>
          <c:y val="0.88904291618524189"/>
          <c:w val="0.22719785051976252"/>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1890501728762449"/>
          <c:y val="3.7115972069500389E-2"/>
          <c:w val="0.7419938552172296"/>
          <c:h val="0.92088982620519144"/>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Warren</c:v>
                </c:pt>
                <c:pt idx="2">
                  <c:v>Middlesex</c:v>
                </c:pt>
                <c:pt idx="3">
                  <c:v>Hunterdon</c:v>
                </c:pt>
                <c:pt idx="4">
                  <c:v>Sussex</c:v>
                </c:pt>
                <c:pt idx="5">
                  <c:v>Essex</c:v>
                </c:pt>
                <c:pt idx="6">
                  <c:v>Morris</c:v>
                </c:pt>
                <c:pt idx="7">
                  <c:v>Somerset</c:v>
                </c:pt>
                <c:pt idx="8">
                  <c:v>Camden</c:v>
                </c:pt>
                <c:pt idx="9">
                  <c:v>Burlington</c:v>
                </c:pt>
                <c:pt idx="10">
                  <c:v>Atlantic</c:v>
                </c:pt>
                <c:pt idx="11">
                  <c:v>Ocean</c:v>
                </c:pt>
                <c:pt idx="12">
                  <c:v>Union</c:v>
                </c:pt>
                <c:pt idx="13">
                  <c:v>Gloucester</c:v>
                </c:pt>
                <c:pt idx="14">
                  <c:v>Bergen</c:v>
                </c:pt>
                <c:pt idx="15">
                  <c:v>Monmouth</c:v>
                </c:pt>
                <c:pt idx="16">
                  <c:v>Hudson</c:v>
                </c:pt>
                <c:pt idx="17">
                  <c:v>Mercer</c:v>
                </c:pt>
                <c:pt idx="18">
                  <c:v>Passaic</c:v>
                </c:pt>
                <c:pt idx="19">
                  <c:v>Cumberland</c:v>
                </c:pt>
                <c:pt idx="20">
                  <c:v>Salem</c:v>
                </c:pt>
              </c:strCache>
            </c:strRef>
          </c:cat>
          <c:val>
            <c:numRef>
              <c:f>Sheet1!$B$2:$B$22</c:f>
              <c:numCache>
                <c:formatCode>0%</c:formatCode>
                <c:ptCount val="21"/>
                <c:pt idx="0">
                  <c:v>0.246991766941102</c:v>
                </c:pt>
                <c:pt idx="1">
                  <c:v>0.19891193471608301</c:v>
                </c:pt>
                <c:pt idx="2">
                  <c:v>0.12720045428733701</c:v>
                </c:pt>
                <c:pt idx="3">
                  <c:v>0.100794351279788</c:v>
                </c:pt>
                <c:pt idx="4">
                  <c:v>2.5752167261601198E-2</c:v>
                </c:pt>
                <c:pt idx="5">
                  <c:v>-4.6490004649000501E-2</c:v>
                </c:pt>
                <c:pt idx="6">
                  <c:v>-5.3124437241130897E-2</c:v>
                </c:pt>
                <c:pt idx="7">
                  <c:v>-5.63046377241073E-2</c:v>
                </c:pt>
                <c:pt idx="8">
                  <c:v>-6.5494238932686494E-2</c:v>
                </c:pt>
                <c:pt idx="9">
                  <c:v>-7.4297188755020102E-2</c:v>
                </c:pt>
                <c:pt idx="11">
                  <c:v>-0.119961916851793</c:v>
                </c:pt>
                <c:pt idx="12">
                  <c:v>-0.140679140679141</c:v>
                </c:pt>
                <c:pt idx="13">
                  <c:v>-0.150105708245243</c:v>
                </c:pt>
                <c:pt idx="14">
                  <c:v>-0.175625259085256</c:v>
                </c:pt>
                <c:pt idx="15">
                  <c:v>-0.22277501381979001</c:v>
                </c:pt>
                <c:pt idx="16">
                  <c:v>-0.230092204526404</c:v>
                </c:pt>
                <c:pt idx="17">
                  <c:v>-0.27638769053781997</c:v>
                </c:pt>
                <c:pt idx="18" formatCode="General">
                  <c:v>-0.33211963589076698</c:v>
                </c:pt>
                <c:pt idx="19">
                  <c:v>-0.33959466139396899</c:v>
                </c:pt>
                <c:pt idx="20">
                  <c:v>-0.389174478379196</c:v>
                </c:pt>
              </c:numCache>
            </c:numRef>
          </c:val>
          <c:extLst>
            <c:ext xmlns:c16="http://schemas.microsoft.com/office/drawing/2014/chart" uri="{C3380CC4-5D6E-409C-BE32-E72D297353CC}">
              <c16:uniqueId val="{00000000-8BE7-430E-9687-D96D4C848B5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Warren</c:v>
                </c:pt>
                <c:pt idx="2">
                  <c:v>Middlesex</c:v>
                </c:pt>
                <c:pt idx="3">
                  <c:v>Hunterdon</c:v>
                </c:pt>
                <c:pt idx="4">
                  <c:v>Sussex</c:v>
                </c:pt>
                <c:pt idx="5">
                  <c:v>Essex</c:v>
                </c:pt>
                <c:pt idx="6">
                  <c:v>Morris</c:v>
                </c:pt>
                <c:pt idx="7">
                  <c:v>Somerset</c:v>
                </c:pt>
                <c:pt idx="8">
                  <c:v>Camden</c:v>
                </c:pt>
                <c:pt idx="9">
                  <c:v>Burlington</c:v>
                </c:pt>
                <c:pt idx="10">
                  <c:v>Atlantic</c:v>
                </c:pt>
                <c:pt idx="11">
                  <c:v>Ocean</c:v>
                </c:pt>
                <c:pt idx="12">
                  <c:v>Union</c:v>
                </c:pt>
                <c:pt idx="13">
                  <c:v>Gloucester</c:v>
                </c:pt>
                <c:pt idx="14">
                  <c:v>Bergen</c:v>
                </c:pt>
                <c:pt idx="15">
                  <c:v>Monmouth</c:v>
                </c:pt>
                <c:pt idx="16">
                  <c:v>Hudson</c:v>
                </c:pt>
                <c:pt idx="17">
                  <c:v>Mercer</c:v>
                </c:pt>
                <c:pt idx="18">
                  <c:v>Passaic</c:v>
                </c:pt>
                <c:pt idx="19">
                  <c:v>Cumberland</c:v>
                </c:pt>
                <c:pt idx="20">
                  <c:v>Salem</c:v>
                </c:pt>
              </c:strCache>
            </c:strRef>
          </c:cat>
          <c:val>
            <c:numRef>
              <c:f>Sheet1!$C$2:$C$22</c:f>
              <c:numCache>
                <c:formatCode>General</c:formatCode>
                <c:ptCount val="21"/>
                <c:pt idx="10">
                  <c:v>-0.113578680203046</c:v>
                </c:pt>
              </c:numCache>
            </c:numRef>
          </c:val>
          <c:extLst>
            <c:ext xmlns:c16="http://schemas.microsoft.com/office/drawing/2014/chart" uri="{C3380CC4-5D6E-409C-BE32-E72D297353CC}">
              <c16:uniqueId val="{00000003-8BE7-430E-9687-D96D4C848B5C}"/>
            </c:ext>
          </c:extLst>
        </c:ser>
        <c:ser>
          <c:idx val="2"/>
          <c:order val="2"/>
          <c:tx>
            <c:strRef>
              <c:f>Sheet1!$D$1</c:f>
              <c:strCache>
                <c:ptCount val="1"/>
                <c:pt idx="0">
                  <c:v>NJ % change -12%</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Cape May</c:v>
                </c:pt>
                <c:pt idx="1">
                  <c:v>Warren</c:v>
                </c:pt>
                <c:pt idx="2">
                  <c:v>Middlesex</c:v>
                </c:pt>
                <c:pt idx="3">
                  <c:v>Hunterdon</c:v>
                </c:pt>
                <c:pt idx="4">
                  <c:v>Sussex</c:v>
                </c:pt>
                <c:pt idx="5">
                  <c:v>Essex</c:v>
                </c:pt>
                <c:pt idx="6">
                  <c:v>Morris</c:v>
                </c:pt>
                <c:pt idx="7">
                  <c:v>Somerset</c:v>
                </c:pt>
                <c:pt idx="8">
                  <c:v>Camden</c:v>
                </c:pt>
                <c:pt idx="9">
                  <c:v>Burlington</c:v>
                </c:pt>
                <c:pt idx="10">
                  <c:v>Atlantic</c:v>
                </c:pt>
                <c:pt idx="11">
                  <c:v>Ocean</c:v>
                </c:pt>
                <c:pt idx="12">
                  <c:v>Union</c:v>
                </c:pt>
                <c:pt idx="13">
                  <c:v>Gloucester</c:v>
                </c:pt>
                <c:pt idx="14">
                  <c:v>Bergen</c:v>
                </c:pt>
                <c:pt idx="15">
                  <c:v>Monmouth</c:v>
                </c:pt>
                <c:pt idx="16">
                  <c:v>Hudson</c:v>
                </c:pt>
                <c:pt idx="17">
                  <c:v>Mercer</c:v>
                </c:pt>
                <c:pt idx="18">
                  <c:v>Passaic</c:v>
                </c:pt>
                <c:pt idx="19">
                  <c:v>Cumberland</c:v>
                </c:pt>
                <c:pt idx="20">
                  <c:v>Salem</c:v>
                </c:pt>
              </c:strCache>
            </c:strRef>
          </c:cat>
          <c:val>
            <c:numRef>
              <c:f>Sheet1!$D$2:$D$22</c:f>
              <c:numCache>
                <c:formatCode>0%</c:formatCode>
                <c:ptCount val="21"/>
                <c:pt idx="0">
                  <c:v>-0.12</c:v>
                </c:pt>
                <c:pt idx="1">
                  <c:v>-0.12</c:v>
                </c:pt>
                <c:pt idx="2">
                  <c:v>-0.12</c:v>
                </c:pt>
                <c:pt idx="3">
                  <c:v>-0.12</c:v>
                </c:pt>
                <c:pt idx="4">
                  <c:v>-0.12</c:v>
                </c:pt>
                <c:pt idx="5">
                  <c:v>-0.12</c:v>
                </c:pt>
                <c:pt idx="6">
                  <c:v>-0.12</c:v>
                </c:pt>
                <c:pt idx="7">
                  <c:v>-0.12</c:v>
                </c:pt>
                <c:pt idx="8">
                  <c:v>-0.12</c:v>
                </c:pt>
                <c:pt idx="9">
                  <c:v>-0.12</c:v>
                </c:pt>
                <c:pt idx="10">
                  <c:v>-0.12</c:v>
                </c:pt>
                <c:pt idx="11">
                  <c:v>-0.12</c:v>
                </c:pt>
                <c:pt idx="12">
                  <c:v>-0.12</c:v>
                </c:pt>
                <c:pt idx="13">
                  <c:v>-0.12</c:v>
                </c:pt>
                <c:pt idx="14">
                  <c:v>-0.12</c:v>
                </c:pt>
                <c:pt idx="15">
                  <c:v>-0.12</c:v>
                </c:pt>
                <c:pt idx="16">
                  <c:v>-0.12</c:v>
                </c:pt>
                <c:pt idx="17">
                  <c:v>-0.12</c:v>
                </c:pt>
                <c:pt idx="18">
                  <c:v>-0.12</c:v>
                </c:pt>
                <c:pt idx="19">
                  <c:v>-0.12</c:v>
                </c:pt>
                <c:pt idx="20">
                  <c:v>-0.12</c:v>
                </c:pt>
              </c:numCache>
            </c:numRef>
          </c:val>
          <c:extLst>
            <c:ext xmlns:c16="http://schemas.microsoft.com/office/drawing/2014/chart" uri="{C3380CC4-5D6E-409C-BE32-E72D297353CC}">
              <c16:uniqueId val="{00000004-8BE7-430E-9687-D96D4C848B5C}"/>
            </c:ext>
          </c:extLst>
        </c:ser>
        <c:dLbls>
          <c:showLegendKey val="0"/>
          <c:showVal val="0"/>
          <c:showCatName val="0"/>
          <c:showSerName val="0"/>
          <c:showPercent val="0"/>
          <c:showBubbleSize val="0"/>
        </c:dLbls>
        <c:gapWidth val="182"/>
        <c:axId val="634532144"/>
        <c:axId val="634532536"/>
      </c:barChart>
      <c:catAx>
        <c:axId val="634532144"/>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4532536"/>
        <c:crosses val="autoZero"/>
        <c:auto val="1"/>
        <c:lblAlgn val="ctr"/>
        <c:lblOffset val="100"/>
        <c:noMultiLvlLbl val="0"/>
      </c:catAx>
      <c:valAx>
        <c:axId val="634532536"/>
        <c:scaling>
          <c:orientation val="minMax"/>
        </c:scaling>
        <c:delete val="1"/>
        <c:axPos val="t"/>
        <c:numFmt formatCode="0%" sourceLinked="1"/>
        <c:majorTickMark val="none"/>
        <c:minorTickMark val="none"/>
        <c:tickLblPos val="nextTo"/>
        <c:crossAx val="634532144"/>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38993424461071985"/>
          <c:y val="0"/>
          <c:w val="0.34098926132456259"/>
          <c:h val="3.735470521662064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10588165115725"/>
          <c:y val="6.0452295512151664E-2"/>
          <c:w val="0.65345629926485926"/>
          <c:h val="0.6694358115792779"/>
        </c:manualLayout>
      </c:layout>
      <c:lineChart>
        <c:grouping val="standard"/>
        <c:varyColors val="0"/>
        <c:ser>
          <c:idx val="0"/>
          <c:order val="0"/>
          <c:tx>
            <c:strRef>
              <c:f>Sheet1!$B$1</c:f>
              <c:strCache>
                <c:ptCount val="1"/>
                <c:pt idx="0">
                  <c:v>% English Speaking</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c:formatCode>
                <c:ptCount val="5"/>
                <c:pt idx="0">
                  <c:v>0.74099999999999999</c:v>
                </c:pt>
                <c:pt idx="1">
                  <c:v>0.73499999999999999</c:v>
                </c:pt>
                <c:pt idx="2">
                  <c:v>0.72599999999999998</c:v>
                </c:pt>
                <c:pt idx="3">
                  <c:v>0.72599999999999998</c:v>
                </c:pt>
                <c:pt idx="4">
                  <c:v>0.72799999999999998</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573070736"/>
        <c:axId val="573071128"/>
      </c:lineChart>
      <c:catAx>
        <c:axId val="5730707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73071128"/>
        <c:crosses val="autoZero"/>
        <c:auto val="1"/>
        <c:lblAlgn val="ctr"/>
        <c:lblOffset val="100"/>
        <c:noMultiLvlLbl val="0"/>
      </c:catAx>
      <c:valAx>
        <c:axId val="573071128"/>
        <c:scaling>
          <c:orientation val="minMax"/>
          <c:max val="1"/>
        </c:scaling>
        <c:delete val="1"/>
        <c:axPos val="l"/>
        <c:numFmt formatCode="0%" sourceLinked="1"/>
        <c:majorTickMark val="out"/>
        <c:minorTickMark val="none"/>
        <c:tickLblPos val="nextTo"/>
        <c:crossAx val="57307073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Pop per 1 death</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2"/>
              <c:layout/>
              <c:dLblPos val="b"/>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CFC0-4C55-8F2E-02985B75E7B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2014</c:v>
                </c:pt>
                <c:pt idx="1">
                  <c:v>2015</c:v>
                </c:pt>
                <c:pt idx="2">
                  <c:v>2016</c:v>
                </c:pt>
                <c:pt idx="3">
                  <c:v>2017</c:v>
                </c:pt>
                <c:pt idx="4">
                  <c:v>2018</c:v>
                </c:pt>
              </c:numCache>
            </c:numRef>
          </c:cat>
          <c:val>
            <c:numRef>
              <c:f>Sheet1!$B$2:$B$6</c:f>
              <c:numCache>
                <c:formatCode>General</c:formatCode>
                <c:ptCount val="5"/>
                <c:pt idx="0">
                  <c:v>3098</c:v>
                </c:pt>
                <c:pt idx="1">
                  <c:v>3182</c:v>
                </c:pt>
                <c:pt idx="2">
                  <c:v>1566</c:v>
                </c:pt>
                <c:pt idx="3" formatCode="#,##0">
                  <c:v>1576</c:v>
                </c:pt>
                <c:pt idx="4" formatCode="#,##0">
                  <c:v>1397</c:v>
                </c:pt>
              </c:numCache>
            </c:numRef>
          </c:val>
          <c:smooth val="0"/>
          <c:extLst>
            <c:ext xmlns:c16="http://schemas.microsoft.com/office/drawing/2014/chart" uri="{C3380CC4-5D6E-409C-BE32-E72D297353CC}">
              <c16:uniqueId val="{00000000-1F9F-4529-9652-66D15CE27E6D}"/>
            </c:ext>
          </c:extLst>
        </c:ser>
        <c:dLbls>
          <c:showLegendKey val="0"/>
          <c:showVal val="0"/>
          <c:showCatName val="0"/>
          <c:showSerName val="0"/>
          <c:showPercent val="0"/>
          <c:showBubbleSize val="0"/>
        </c:dLbls>
        <c:marker val="1"/>
        <c:smooth val="0"/>
        <c:axId val="634533320"/>
        <c:axId val="634533712"/>
      </c:lineChart>
      <c:catAx>
        <c:axId val="6345333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34533712"/>
        <c:crosses val="autoZero"/>
        <c:auto val="1"/>
        <c:lblAlgn val="ctr"/>
        <c:lblOffset val="100"/>
        <c:noMultiLvlLbl val="0"/>
      </c:catAx>
      <c:valAx>
        <c:axId val="634533712"/>
        <c:scaling>
          <c:orientation val="minMax"/>
        </c:scaling>
        <c:delete val="0"/>
        <c:axPos val="l"/>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900" dirty="0">
                    <a:solidFill>
                      <a:schemeClr val="tx1"/>
                    </a:solidFill>
                    <a:latin typeface="Franklin Gothic Medium" panose="020B0603020102020204" pitchFamily="34" charset="0"/>
                  </a:rPr>
                  <a:t>Population for every 1 death</a:t>
                </a:r>
              </a:p>
            </c:rich>
          </c:tx>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3453332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Atlantic</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2-2542-40EB-8EDA-07035534AFCB}"/>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2542-40EB-8EDA-07035534AFCB}"/>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2542-40EB-8EDA-07035534AFCB}"/>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5-2542-40EB-8EDA-07035534AFCB}"/>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6-2542-40EB-8EDA-07035534AFCB}"/>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1-2542-40EB-8EDA-07035534AFCB}"/>
              </c:ext>
            </c:extLst>
          </c:dPt>
          <c:dLbls>
            <c:dLbl>
              <c:idx val="0"/>
              <c:layout>
                <c:manualLayout>
                  <c:x val="0.10625"/>
                  <c:y val="-2.1093748702402312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2542-40EB-8EDA-07035534AFCB}"/>
                </c:ext>
              </c:extLst>
            </c:dLbl>
            <c:dLbl>
              <c:idx val="1"/>
              <c:layout>
                <c:manualLayout>
                  <c:x val="5.6250000000000001E-2"/>
                  <c:y val="6.5624995963029106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2542-40EB-8EDA-07035534AFCB}"/>
                </c:ext>
              </c:extLst>
            </c:dLbl>
            <c:dLbl>
              <c:idx val="2"/>
              <c:layout>
                <c:manualLayout>
                  <c:x val="-9.8437499999999997E-2"/>
                  <c:y val="1.6406248990757322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2542-40EB-8EDA-07035534AFCB}"/>
                </c:ext>
              </c:extLst>
            </c:dLbl>
            <c:dLbl>
              <c:idx val="3"/>
              <c:layout>
                <c:manualLayout>
                  <c:x val="-9.0624999999999997E-2"/>
                  <c:y val="-3.0468748125692169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2542-40EB-8EDA-07035534AFCB}"/>
                </c:ext>
              </c:extLst>
            </c:dLbl>
            <c:dLbl>
              <c:idx val="4"/>
              <c:layout>
                <c:manualLayout>
                  <c:x val="-0.10781250000000001"/>
                  <c:y val="-4.9218746972271965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2542-40EB-8EDA-07035534AFCB}"/>
                </c:ext>
              </c:extLst>
            </c:dLbl>
            <c:dLbl>
              <c:idx val="5"/>
              <c:layout>
                <c:manualLayout>
                  <c:x val="-4.6874999999999998E-3"/>
                  <c:y val="-8.4374994809609083E-2"/>
                </c:manualLayout>
              </c:layou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2542-40EB-8EDA-07035534AFC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Sheet1!$B$1:$G$1</c:f>
              <c:strCache>
                <c:ptCount val="6"/>
                <c:pt idx="0">
                  <c:v>Alcohol</c:v>
                </c:pt>
                <c:pt idx="1">
                  <c:v>Heroin</c:v>
                </c:pt>
                <c:pt idx="2">
                  <c:v>Other Opiates</c:v>
                </c:pt>
                <c:pt idx="3">
                  <c:v>Cocaine</c:v>
                </c:pt>
                <c:pt idx="4">
                  <c:v>Marijuana</c:v>
                </c:pt>
                <c:pt idx="5">
                  <c:v>Other Drugs</c:v>
                </c:pt>
              </c:strCache>
            </c:strRef>
          </c:cat>
          <c:val>
            <c:numRef>
              <c:f>Sheet1!$B$2:$G$2</c:f>
              <c:numCache>
                <c:formatCode>0%</c:formatCode>
                <c:ptCount val="6"/>
                <c:pt idx="0">
                  <c:v>0.17</c:v>
                </c:pt>
                <c:pt idx="1">
                  <c:v>0.59</c:v>
                </c:pt>
                <c:pt idx="2">
                  <c:v>7.0000000000000007E-2</c:v>
                </c:pt>
                <c:pt idx="3">
                  <c:v>0.04</c:v>
                </c:pt>
                <c:pt idx="4">
                  <c:v>0.1</c:v>
                </c:pt>
                <c:pt idx="5">
                  <c:v>0.03</c:v>
                </c:pt>
              </c:numCache>
            </c:numRef>
          </c:val>
          <c:extLst>
            <c:ext xmlns:c16="http://schemas.microsoft.com/office/drawing/2014/chart" uri="{C3380CC4-5D6E-409C-BE32-E72D297353CC}">
              <c16:uniqueId val="{00000000-2542-40EB-8EDA-07035534AFC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1"/>
        <c:ser>
          <c:idx val="0"/>
          <c:order val="0"/>
          <c:tx>
            <c:strRef>
              <c:f>Sheet1!$B$1</c:f>
              <c:strCache>
                <c:ptCount val="1"/>
                <c:pt idx="0">
                  <c:v># of Programs</c:v>
                </c:pt>
              </c:strCache>
            </c:strRef>
          </c:tx>
          <c:invertIfNegative val="0"/>
          <c:dPt>
            <c:idx val="0"/>
            <c:invertIfNegative val="0"/>
            <c:bubble3D val="0"/>
            <c:spPr>
              <a:solidFill>
                <a:schemeClr val="dk1">
                  <a:tint val="88500"/>
                </a:schemeClr>
              </a:solidFill>
              <a:ln>
                <a:noFill/>
              </a:ln>
              <a:effectLst/>
            </c:spPr>
            <c:extLst>
              <c:ext xmlns:c16="http://schemas.microsoft.com/office/drawing/2014/chart" uri="{C3380CC4-5D6E-409C-BE32-E72D297353CC}">
                <c16:uniqueId val="{00000001-69C9-402B-95AD-BB01203BDF94}"/>
              </c:ext>
            </c:extLst>
          </c:dPt>
          <c:dPt>
            <c:idx val="1"/>
            <c:invertIfNegative val="0"/>
            <c:bubble3D val="0"/>
            <c:spPr>
              <a:solidFill>
                <a:schemeClr val="dk1">
                  <a:tint val="55000"/>
                </a:schemeClr>
              </a:solidFill>
              <a:ln>
                <a:noFill/>
              </a:ln>
              <a:effectLst/>
            </c:spPr>
            <c:extLst>
              <c:ext xmlns:c16="http://schemas.microsoft.com/office/drawing/2014/chart" uri="{C3380CC4-5D6E-409C-BE32-E72D297353CC}">
                <c16:uniqueId val="{00000003-69C9-402B-95AD-BB01203BDF94}"/>
              </c:ext>
            </c:extLst>
          </c:dPt>
          <c:dPt>
            <c:idx val="2"/>
            <c:invertIfNegative val="0"/>
            <c:bubble3D val="0"/>
            <c:spPr>
              <a:solidFill>
                <a:schemeClr val="dk1">
                  <a:tint val="75000"/>
                </a:schemeClr>
              </a:solidFill>
              <a:ln>
                <a:noFill/>
              </a:ln>
              <a:effectLst/>
            </c:spPr>
            <c:extLst>
              <c:ext xmlns:c16="http://schemas.microsoft.com/office/drawing/2014/chart" uri="{C3380CC4-5D6E-409C-BE32-E72D297353CC}">
                <c16:uniqueId val="{00000005-69C9-402B-95AD-BB01203BDF94}"/>
              </c:ext>
            </c:extLst>
          </c:dPt>
          <c:dPt>
            <c:idx val="3"/>
            <c:invertIfNegative val="0"/>
            <c:bubble3D val="0"/>
            <c:spPr>
              <a:solidFill>
                <a:srgbClr val="C00000"/>
              </a:solidFill>
              <a:ln>
                <a:noFill/>
              </a:ln>
              <a:effectLst/>
            </c:spPr>
            <c:extLst>
              <c:ext xmlns:c16="http://schemas.microsoft.com/office/drawing/2014/chart" uri="{C3380CC4-5D6E-409C-BE32-E72D297353CC}">
                <c16:uniqueId val="{00000007-69C9-402B-95AD-BB01203BDF94}"/>
              </c:ext>
            </c:extLst>
          </c:dPt>
          <c:dPt>
            <c:idx val="4"/>
            <c:invertIfNegative val="0"/>
            <c:bubble3D val="0"/>
            <c:spPr>
              <a:solidFill>
                <a:schemeClr val="dk1">
                  <a:tint val="30000"/>
                </a:schemeClr>
              </a:solidFill>
              <a:ln>
                <a:noFill/>
              </a:ln>
              <a:effectLst/>
            </c:spPr>
            <c:extLst>
              <c:ext xmlns:c16="http://schemas.microsoft.com/office/drawing/2014/chart" uri="{C3380CC4-5D6E-409C-BE32-E72D297353CC}">
                <c16:uniqueId val="{00000009-69C9-402B-95AD-BB01203BDF94}"/>
              </c:ext>
            </c:extLst>
          </c:dPt>
          <c:dPt>
            <c:idx val="5"/>
            <c:invertIfNegative val="0"/>
            <c:bubble3D val="0"/>
            <c:spPr>
              <a:solidFill>
                <a:schemeClr val="dk1">
                  <a:tint val="60000"/>
                </a:schemeClr>
              </a:solidFill>
              <a:ln>
                <a:noFill/>
              </a:ln>
              <a:effectLst/>
            </c:spPr>
            <c:extLst>
              <c:ext xmlns:c16="http://schemas.microsoft.com/office/drawing/2014/chart" uri="{C3380CC4-5D6E-409C-BE32-E72D297353CC}">
                <c16:uniqueId val="{0000000B-69C9-402B-95AD-BB01203BDF94}"/>
              </c:ext>
            </c:extLst>
          </c:dPt>
          <c:dPt>
            <c:idx val="6"/>
            <c:invertIfNegative val="0"/>
            <c:bubble3D val="0"/>
            <c:spPr>
              <a:solidFill>
                <a:schemeClr val="dk1">
                  <a:tint val="80000"/>
                </a:schemeClr>
              </a:solidFill>
              <a:ln>
                <a:noFill/>
              </a:ln>
              <a:effectLst/>
            </c:spPr>
            <c:extLst>
              <c:ext xmlns:c16="http://schemas.microsoft.com/office/drawing/2014/chart" uri="{C3380CC4-5D6E-409C-BE32-E72D297353CC}">
                <c16:uniqueId val="{0000000D-69C9-402B-95AD-BB01203BDF94}"/>
              </c:ext>
            </c:extLst>
          </c:dPt>
          <c:dPt>
            <c:idx val="7"/>
            <c:invertIfNegative val="0"/>
            <c:bubble3D val="0"/>
            <c:spPr>
              <a:solidFill>
                <a:schemeClr val="dk1">
                  <a:tint val="88500"/>
                </a:schemeClr>
              </a:solidFill>
              <a:ln>
                <a:noFill/>
              </a:ln>
              <a:effectLst/>
            </c:spPr>
            <c:extLst>
              <c:ext xmlns:c16="http://schemas.microsoft.com/office/drawing/2014/chart" uri="{C3380CC4-5D6E-409C-BE32-E72D297353CC}">
                <c16:uniqueId val="{0000000F-69C9-402B-95AD-BB01203BDF94}"/>
              </c:ext>
            </c:extLst>
          </c:dPt>
          <c:dPt>
            <c:idx val="8"/>
            <c:invertIfNegative val="0"/>
            <c:bubble3D val="0"/>
            <c:spPr>
              <a:solidFill>
                <a:schemeClr val="dk1">
                  <a:tint val="55000"/>
                </a:schemeClr>
              </a:solidFill>
              <a:ln>
                <a:noFill/>
              </a:ln>
              <a:effectLst/>
            </c:spPr>
            <c:extLst>
              <c:ext xmlns:c16="http://schemas.microsoft.com/office/drawing/2014/chart" uri="{C3380CC4-5D6E-409C-BE32-E72D297353CC}">
                <c16:uniqueId val="{00000011-69C9-402B-95AD-BB01203BDF94}"/>
              </c:ext>
            </c:extLst>
          </c:dPt>
          <c:dPt>
            <c:idx val="9"/>
            <c:invertIfNegative val="0"/>
            <c:bubble3D val="0"/>
            <c:spPr>
              <a:solidFill>
                <a:schemeClr val="dk1">
                  <a:tint val="75000"/>
                </a:schemeClr>
              </a:solidFill>
              <a:ln>
                <a:noFill/>
              </a:ln>
              <a:effectLst/>
            </c:spPr>
            <c:extLst>
              <c:ext xmlns:c16="http://schemas.microsoft.com/office/drawing/2014/chart" uri="{C3380CC4-5D6E-409C-BE32-E72D297353CC}">
                <c16:uniqueId val="{00000013-69C9-402B-95AD-BB01203BDF94}"/>
              </c:ext>
            </c:extLst>
          </c:dPt>
          <c:dPt>
            <c:idx val="10"/>
            <c:invertIfNegative val="0"/>
            <c:bubble3D val="0"/>
            <c:spPr>
              <a:solidFill>
                <a:srgbClr val="C00000"/>
              </a:solidFill>
              <a:ln>
                <a:noFill/>
              </a:ln>
              <a:effectLst/>
            </c:spPr>
            <c:extLst>
              <c:ext xmlns:c16="http://schemas.microsoft.com/office/drawing/2014/chart" uri="{C3380CC4-5D6E-409C-BE32-E72D297353CC}">
                <c16:uniqueId val="{00000015-69C9-402B-95AD-BB01203BDF94}"/>
              </c:ext>
            </c:extLst>
          </c:dPt>
          <c:dPt>
            <c:idx val="11"/>
            <c:invertIfNegative val="0"/>
            <c:bubble3D val="0"/>
            <c:spPr>
              <a:solidFill>
                <a:schemeClr val="dk1">
                  <a:tint val="30000"/>
                </a:schemeClr>
              </a:solidFill>
              <a:ln>
                <a:noFill/>
              </a:ln>
              <a:effectLst/>
            </c:spPr>
            <c:extLst>
              <c:ext xmlns:c16="http://schemas.microsoft.com/office/drawing/2014/chart" uri="{C3380CC4-5D6E-409C-BE32-E72D297353CC}">
                <c16:uniqueId val="{00000017-69C9-402B-95AD-BB01203BDF94}"/>
              </c:ext>
            </c:extLst>
          </c:dPt>
          <c:dPt>
            <c:idx val="12"/>
            <c:invertIfNegative val="0"/>
            <c:bubble3D val="0"/>
            <c:spPr>
              <a:solidFill>
                <a:schemeClr val="dk1">
                  <a:tint val="60000"/>
                </a:schemeClr>
              </a:solidFill>
              <a:ln>
                <a:noFill/>
              </a:ln>
              <a:effectLst/>
            </c:spPr>
            <c:extLst>
              <c:ext xmlns:c16="http://schemas.microsoft.com/office/drawing/2014/chart" uri="{C3380CC4-5D6E-409C-BE32-E72D297353CC}">
                <c16:uniqueId val="{00000019-69C9-402B-95AD-BB01203BDF94}"/>
              </c:ext>
            </c:extLst>
          </c:dPt>
          <c:dPt>
            <c:idx val="13"/>
            <c:invertIfNegative val="0"/>
            <c:bubble3D val="0"/>
            <c:spPr>
              <a:solidFill>
                <a:schemeClr val="dk1">
                  <a:tint val="80000"/>
                </a:schemeClr>
              </a:solidFill>
              <a:ln>
                <a:noFill/>
              </a:ln>
              <a:effectLst/>
            </c:spPr>
            <c:extLst>
              <c:ext xmlns:c16="http://schemas.microsoft.com/office/drawing/2014/chart" uri="{C3380CC4-5D6E-409C-BE32-E72D297353CC}">
                <c16:uniqueId val="{0000001B-69C9-402B-95AD-BB01203BDF94}"/>
              </c:ext>
            </c:extLst>
          </c:dPt>
          <c:dPt>
            <c:idx val="14"/>
            <c:invertIfNegative val="0"/>
            <c:bubble3D val="0"/>
            <c:spPr>
              <a:solidFill>
                <a:schemeClr val="dk1">
                  <a:tint val="88500"/>
                </a:schemeClr>
              </a:solidFill>
              <a:ln>
                <a:noFill/>
              </a:ln>
              <a:effectLst/>
            </c:spPr>
            <c:extLst>
              <c:ext xmlns:c16="http://schemas.microsoft.com/office/drawing/2014/chart" uri="{C3380CC4-5D6E-409C-BE32-E72D297353CC}">
                <c16:uniqueId val="{0000001D-69C9-402B-95AD-BB01203BDF94}"/>
              </c:ext>
            </c:extLst>
          </c:dPt>
          <c:dPt>
            <c:idx val="15"/>
            <c:invertIfNegative val="0"/>
            <c:bubble3D val="0"/>
            <c:spPr>
              <a:solidFill>
                <a:schemeClr val="dk1">
                  <a:tint val="55000"/>
                </a:schemeClr>
              </a:solidFill>
              <a:ln>
                <a:noFill/>
              </a:ln>
              <a:effectLst/>
            </c:spPr>
            <c:extLst>
              <c:ext xmlns:c16="http://schemas.microsoft.com/office/drawing/2014/chart" uri="{C3380CC4-5D6E-409C-BE32-E72D297353CC}">
                <c16:uniqueId val="{0000001F-69C9-402B-95AD-BB01203BDF94}"/>
              </c:ext>
            </c:extLst>
          </c:dPt>
          <c:dPt>
            <c:idx val="16"/>
            <c:invertIfNegative val="0"/>
            <c:bubble3D val="0"/>
            <c:spPr>
              <a:solidFill>
                <a:schemeClr val="dk1">
                  <a:tint val="75000"/>
                </a:schemeClr>
              </a:solidFill>
              <a:ln>
                <a:noFill/>
              </a:ln>
              <a:effectLst/>
            </c:spPr>
            <c:extLst>
              <c:ext xmlns:c16="http://schemas.microsoft.com/office/drawing/2014/chart" uri="{C3380CC4-5D6E-409C-BE32-E72D297353CC}">
                <c16:uniqueId val="{00000021-69C9-402B-95AD-BB01203BDF94}"/>
              </c:ext>
            </c:extLst>
          </c:dPt>
          <c:dPt>
            <c:idx val="17"/>
            <c:invertIfNegative val="0"/>
            <c:bubble3D val="0"/>
            <c:spPr>
              <a:solidFill>
                <a:srgbClr val="C00000"/>
              </a:solidFill>
              <a:ln>
                <a:noFill/>
              </a:ln>
              <a:effectLst/>
            </c:spPr>
            <c:extLst>
              <c:ext xmlns:c16="http://schemas.microsoft.com/office/drawing/2014/chart" uri="{C3380CC4-5D6E-409C-BE32-E72D297353CC}">
                <c16:uniqueId val="{00000023-69C9-402B-95AD-BB01203BDF94}"/>
              </c:ext>
            </c:extLst>
          </c:dPt>
          <c:dPt>
            <c:idx val="18"/>
            <c:invertIfNegative val="0"/>
            <c:bubble3D val="0"/>
            <c:spPr>
              <a:solidFill>
                <a:schemeClr val="dk1">
                  <a:tint val="30000"/>
                </a:schemeClr>
              </a:solidFill>
              <a:ln>
                <a:noFill/>
              </a:ln>
              <a:effectLst/>
            </c:spPr>
            <c:extLst>
              <c:ext xmlns:c16="http://schemas.microsoft.com/office/drawing/2014/chart" uri="{C3380CC4-5D6E-409C-BE32-E72D297353CC}">
                <c16:uniqueId val="{00000025-69C9-402B-95AD-BB01203BDF94}"/>
              </c:ext>
            </c:extLst>
          </c:dPt>
          <c:dPt>
            <c:idx val="19"/>
            <c:invertIfNegative val="0"/>
            <c:bubble3D val="0"/>
            <c:spPr>
              <a:solidFill>
                <a:schemeClr val="dk1">
                  <a:tint val="60000"/>
                </a:schemeClr>
              </a:solidFill>
              <a:ln>
                <a:noFill/>
              </a:ln>
              <a:effectLst/>
            </c:spPr>
            <c:extLst>
              <c:ext xmlns:c16="http://schemas.microsoft.com/office/drawing/2014/chart" uri="{C3380CC4-5D6E-409C-BE32-E72D297353CC}">
                <c16:uniqueId val="{00000027-69C9-402B-95AD-BB01203BDF94}"/>
              </c:ext>
            </c:extLst>
          </c:dPt>
          <c:dPt>
            <c:idx val="20"/>
            <c:invertIfNegative val="0"/>
            <c:bubble3D val="0"/>
            <c:spPr>
              <a:solidFill>
                <a:srgbClr val="C00000"/>
              </a:solidFill>
              <a:ln>
                <a:noFill/>
              </a:ln>
              <a:effectLst/>
            </c:spPr>
            <c:extLst>
              <c:ext xmlns:c16="http://schemas.microsoft.com/office/drawing/2014/chart" uri="{C3380CC4-5D6E-409C-BE32-E72D297353CC}">
                <c16:uniqueId val="{00000029-69C9-402B-95AD-BB01203BDF94}"/>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Acute Care Family Support</c:v>
                </c:pt>
                <c:pt idx="1">
                  <c:v>County Mental Health Board</c:v>
                </c:pt>
                <c:pt idx="2">
                  <c:v>Emergency Services</c:v>
                </c:pt>
                <c:pt idx="3">
                  <c:v>Homeless Services (PATH)</c:v>
                </c:pt>
                <c:pt idx="4">
                  <c:v>Integrated Case Management Services</c:v>
                </c:pt>
                <c:pt idx="5">
                  <c:v>Intensive Family Support</c:v>
                </c:pt>
                <c:pt idx="6">
                  <c:v>Intensive Outpatient Tx and Support Services</c:v>
                </c:pt>
                <c:pt idx="7">
                  <c:v>Involuntary Outpatient Commitment</c:v>
                </c:pt>
                <c:pt idx="8">
                  <c:v>Justice Involved Services</c:v>
                </c:pt>
                <c:pt idx="9">
                  <c:v>Outpatient</c:v>
                </c:pt>
                <c:pt idx="10">
                  <c:v>Partial Care</c:v>
                </c:pt>
                <c:pt idx="11">
                  <c:v>Program of Assertive Community Treatment (PACT)</c:v>
                </c:pt>
                <c:pt idx="12">
                  <c:v>Residential Intensive Support Team (RIST)</c:v>
                </c:pt>
                <c:pt idx="13">
                  <c:v>Residential Services</c:v>
                </c:pt>
                <c:pt idx="14">
                  <c:v>Self-Help Center</c:v>
                </c:pt>
                <c:pt idx="15">
                  <c:v>Short Term Care Facility</c:v>
                </c:pt>
                <c:pt idx="16">
                  <c:v>Supported Education</c:v>
                </c:pt>
                <c:pt idx="17">
                  <c:v>Supported Employment</c:v>
                </c:pt>
                <c:pt idx="18">
                  <c:v>Supportive Housing</c:v>
                </c:pt>
                <c:pt idx="19">
                  <c:v>Systems Advocacy</c:v>
                </c:pt>
                <c:pt idx="20">
                  <c:v>Primary Screening Services</c:v>
                </c:pt>
              </c:strCache>
            </c:strRef>
          </c:cat>
          <c:val>
            <c:numRef>
              <c:f>Sheet1!$B$2:$B$22</c:f>
              <c:numCache>
                <c:formatCode>General</c:formatCode>
                <c:ptCount val="21"/>
                <c:pt idx="0">
                  <c:v>1</c:v>
                </c:pt>
                <c:pt idx="1">
                  <c:v>1</c:v>
                </c:pt>
                <c:pt idx="2">
                  <c:v>0</c:v>
                </c:pt>
                <c:pt idx="3">
                  <c:v>1</c:v>
                </c:pt>
                <c:pt idx="4">
                  <c:v>1</c:v>
                </c:pt>
                <c:pt idx="5">
                  <c:v>1</c:v>
                </c:pt>
                <c:pt idx="6">
                  <c:v>1</c:v>
                </c:pt>
                <c:pt idx="7">
                  <c:v>1</c:v>
                </c:pt>
                <c:pt idx="8">
                  <c:v>1</c:v>
                </c:pt>
                <c:pt idx="9">
                  <c:v>4</c:v>
                </c:pt>
                <c:pt idx="10">
                  <c:v>2</c:v>
                </c:pt>
                <c:pt idx="11">
                  <c:v>1</c:v>
                </c:pt>
                <c:pt idx="12">
                  <c:v>1</c:v>
                </c:pt>
                <c:pt idx="13">
                  <c:v>2</c:v>
                </c:pt>
                <c:pt idx="14">
                  <c:v>1</c:v>
                </c:pt>
                <c:pt idx="15">
                  <c:v>1</c:v>
                </c:pt>
                <c:pt idx="16">
                  <c:v>0</c:v>
                </c:pt>
                <c:pt idx="17">
                  <c:v>1</c:v>
                </c:pt>
                <c:pt idx="18">
                  <c:v>3</c:v>
                </c:pt>
                <c:pt idx="19">
                  <c:v>2</c:v>
                </c:pt>
                <c:pt idx="20">
                  <c:v>1</c:v>
                </c:pt>
              </c:numCache>
            </c:numRef>
          </c:val>
          <c:extLst>
            <c:ext xmlns:c16="http://schemas.microsoft.com/office/drawing/2014/chart" uri="{C3380CC4-5D6E-409C-BE32-E72D297353CC}">
              <c16:uniqueId val="{00000000-DB58-4427-98AE-BF994D851C05}"/>
            </c:ext>
          </c:extLst>
        </c:ser>
        <c:dLbls>
          <c:showLegendKey val="0"/>
          <c:showVal val="0"/>
          <c:showCatName val="0"/>
          <c:showSerName val="0"/>
          <c:showPercent val="0"/>
          <c:showBubbleSize val="0"/>
        </c:dLbls>
        <c:gapWidth val="182"/>
        <c:axId val="634534888"/>
        <c:axId val="634535280"/>
      </c:barChart>
      <c:catAx>
        <c:axId val="634534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34535280"/>
        <c:crosses val="autoZero"/>
        <c:auto val="1"/>
        <c:lblAlgn val="ctr"/>
        <c:lblOffset val="100"/>
        <c:noMultiLvlLbl val="0"/>
      </c:catAx>
      <c:valAx>
        <c:axId val="634535280"/>
        <c:scaling>
          <c:orientation val="minMax"/>
        </c:scaling>
        <c:delete val="1"/>
        <c:axPos val="b"/>
        <c:numFmt formatCode="General" sourceLinked="1"/>
        <c:majorTickMark val="none"/>
        <c:minorTickMark val="none"/>
        <c:tickLblPos val="nextTo"/>
        <c:crossAx val="63453488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Bergen</c:v>
                </c:pt>
                <c:pt idx="2">
                  <c:v>Essex</c:v>
                </c:pt>
                <c:pt idx="3">
                  <c:v>Cumberland</c:v>
                </c:pt>
                <c:pt idx="4">
                  <c:v>Hudson</c:v>
                </c:pt>
                <c:pt idx="5">
                  <c:v>Morris</c:v>
                </c:pt>
                <c:pt idx="6">
                  <c:v>Middlesex</c:v>
                </c:pt>
                <c:pt idx="7">
                  <c:v>Sussex</c:v>
                </c:pt>
                <c:pt idx="8">
                  <c:v>Gloucester</c:v>
                </c:pt>
                <c:pt idx="9">
                  <c:v>Passaic</c:v>
                </c:pt>
                <c:pt idx="10">
                  <c:v>Monmouth</c:v>
                </c:pt>
                <c:pt idx="11">
                  <c:v>Ocean</c:v>
                </c:pt>
                <c:pt idx="12">
                  <c:v>Atlantic</c:v>
                </c:pt>
                <c:pt idx="13">
                  <c:v>Somerset</c:v>
                </c:pt>
                <c:pt idx="14">
                  <c:v>Salem</c:v>
                </c:pt>
                <c:pt idx="15">
                  <c:v>Union</c:v>
                </c:pt>
                <c:pt idx="16">
                  <c:v>Warren</c:v>
                </c:pt>
                <c:pt idx="17">
                  <c:v>Burlington</c:v>
                </c:pt>
                <c:pt idx="18">
                  <c:v>Cape May</c:v>
                </c:pt>
                <c:pt idx="19">
                  <c:v>Mercer</c:v>
                </c:pt>
                <c:pt idx="20">
                  <c:v>Camden</c:v>
                </c:pt>
              </c:strCache>
            </c:strRef>
          </c:cat>
          <c:val>
            <c:numRef>
              <c:f>Sheet1!$B$2:$B$22</c:f>
              <c:numCache>
                <c:formatCode>0.0%</c:formatCode>
                <c:ptCount val="21"/>
                <c:pt idx="0">
                  <c:v>6.2E-2</c:v>
                </c:pt>
                <c:pt idx="1">
                  <c:v>7.9000000000000001E-2</c:v>
                </c:pt>
                <c:pt idx="2">
                  <c:v>0.08</c:v>
                </c:pt>
                <c:pt idx="3">
                  <c:v>0.10299999999999999</c:v>
                </c:pt>
                <c:pt idx="4">
                  <c:v>0.113</c:v>
                </c:pt>
                <c:pt idx="5">
                  <c:v>0.11799999999999999</c:v>
                </c:pt>
                <c:pt idx="6">
                  <c:v>0.12</c:v>
                </c:pt>
                <c:pt idx="7">
                  <c:v>0.124</c:v>
                </c:pt>
                <c:pt idx="8">
                  <c:v>0.129</c:v>
                </c:pt>
                <c:pt idx="9">
                  <c:v>0.13300000000000001</c:v>
                </c:pt>
                <c:pt idx="10">
                  <c:v>0.13500000000000001</c:v>
                </c:pt>
                <c:pt idx="11">
                  <c:v>0.13500000000000001</c:v>
                </c:pt>
                <c:pt idx="13">
                  <c:v>0.13900000000000001</c:v>
                </c:pt>
                <c:pt idx="14">
                  <c:v>0.14000000000000001</c:v>
                </c:pt>
                <c:pt idx="15">
                  <c:v>0.14299999999999999</c:v>
                </c:pt>
                <c:pt idx="16">
                  <c:v>0.14499999999999999</c:v>
                </c:pt>
                <c:pt idx="17">
                  <c:v>0.158</c:v>
                </c:pt>
                <c:pt idx="18">
                  <c:v>0.159</c:v>
                </c:pt>
                <c:pt idx="19">
                  <c:v>0.16800000000000001</c:v>
                </c:pt>
                <c:pt idx="20">
                  <c:v>0.17399999999999999</c:v>
                </c:pt>
              </c:numCache>
            </c:numRef>
          </c:val>
          <c:extLst>
            <c:ext xmlns:c16="http://schemas.microsoft.com/office/drawing/2014/chart" uri="{C3380CC4-5D6E-409C-BE32-E72D297353CC}">
              <c16:uniqueId val="{00000000-04BA-46A4-86D3-05D635EF69B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Bergen</c:v>
                </c:pt>
                <c:pt idx="2">
                  <c:v>Essex</c:v>
                </c:pt>
                <c:pt idx="3">
                  <c:v>Cumberland</c:v>
                </c:pt>
                <c:pt idx="4">
                  <c:v>Hudson</c:v>
                </c:pt>
                <c:pt idx="5">
                  <c:v>Morris</c:v>
                </c:pt>
                <c:pt idx="6">
                  <c:v>Middlesex</c:v>
                </c:pt>
                <c:pt idx="7">
                  <c:v>Sussex</c:v>
                </c:pt>
                <c:pt idx="8">
                  <c:v>Gloucester</c:v>
                </c:pt>
                <c:pt idx="9">
                  <c:v>Passaic</c:v>
                </c:pt>
                <c:pt idx="10">
                  <c:v>Monmouth</c:v>
                </c:pt>
                <c:pt idx="11">
                  <c:v>Ocean</c:v>
                </c:pt>
                <c:pt idx="12">
                  <c:v>Atlantic</c:v>
                </c:pt>
                <c:pt idx="13">
                  <c:v>Somerset</c:v>
                </c:pt>
                <c:pt idx="14">
                  <c:v>Salem</c:v>
                </c:pt>
                <c:pt idx="15">
                  <c:v>Union</c:v>
                </c:pt>
                <c:pt idx="16">
                  <c:v>Warren</c:v>
                </c:pt>
                <c:pt idx="17">
                  <c:v>Burlington</c:v>
                </c:pt>
                <c:pt idx="18">
                  <c:v>Cape May</c:v>
                </c:pt>
                <c:pt idx="19">
                  <c:v>Mercer</c:v>
                </c:pt>
                <c:pt idx="20">
                  <c:v>Camden</c:v>
                </c:pt>
              </c:strCache>
            </c:strRef>
          </c:cat>
          <c:val>
            <c:numRef>
              <c:f>Sheet1!$C$2:$C$22</c:f>
              <c:numCache>
                <c:formatCode>General</c:formatCode>
                <c:ptCount val="21"/>
                <c:pt idx="12">
                  <c:v>0.13800000000000001</c:v>
                </c:pt>
              </c:numCache>
            </c:numRef>
          </c:val>
          <c:extLst>
            <c:ext xmlns:c16="http://schemas.microsoft.com/office/drawing/2014/chart" uri="{C3380CC4-5D6E-409C-BE32-E72D297353CC}">
              <c16:uniqueId val="{00000001-04BA-46A4-86D3-05D635EF69B4}"/>
            </c:ext>
          </c:extLst>
        </c:ser>
        <c:ser>
          <c:idx val="2"/>
          <c:order val="2"/>
          <c:tx>
            <c:strRef>
              <c:f>Sheet1!$D$1</c:f>
              <c:strCache>
                <c:ptCount val="1"/>
                <c:pt idx="0">
                  <c:v>NJ overall 12.1%</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Bergen</c:v>
                </c:pt>
                <c:pt idx="2">
                  <c:v>Essex</c:v>
                </c:pt>
                <c:pt idx="3">
                  <c:v>Cumberland</c:v>
                </c:pt>
                <c:pt idx="4">
                  <c:v>Hudson</c:v>
                </c:pt>
                <c:pt idx="5">
                  <c:v>Morris</c:v>
                </c:pt>
                <c:pt idx="6">
                  <c:v>Middlesex</c:v>
                </c:pt>
                <c:pt idx="7">
                  <c:v>Sussex</c:v>
                </c:pt>
                <c:pt idx="8">
                  <c:v>Gloucester</c:v>
                </c:pt>
                <c:pt idx="9">
                  <c:v>Passaic</c:v>
                </c:pt>
                <c:pt idx="10">
                  <c:v>Monmouth</c:v>
                </c:pt>
                <c:pt idx="11">
                  <c:v>Ocean</c:v>
                </c:pt>
                <c:pt idx="12">
                  <c:v>Atlantic</c:v>
                </c:pt>
                <c:pt idx="13">
                  <c:v>Somerset</c:v>
                </c:pt>
                <c:pt idx="14">
                  <c:v>Salem</c:v>
                </c:pt>
                <c:pt idx="15">
                  <c:v>Union</c:v>
                </c:pt>
                <c:pt idx="16">
                  <c:v>Warren</c:v>
                </c:pt>
                <c:pt idx="17">
                  <c:v>Burlington</c:v>
                </c:pt>
                <c:pt idx="18">
                  <c:v>Cape May</c:v>
                </c:pt>
                <c:pt idx="19">
                  <c:v>Mercer</c:v>
                </c:pt>
                <c:pt idx="20">
                  <c:v>Camden</c:v>
                </c:pt>
              </c:strCache>
            </c:strRef>
          </c:cat>
          <c:val>
            <c:numRef>
              <c:f>Sheet1!$D$2:$D$22</c:f>
              <c:numCache>
                <c:formatCode>0.0%</c:formatCode>
                <c:ptCount val="21"/>
                <c:pt idx="0">
                  <c:v>0.121</c:v>
                </c:pt>
                <c:pt idx="1">
                  <c:v>0.121</c:v>
                </c:pt>
                <c:pt idx="2">
                  <c:v>0.121</c:v>
                </c:pt>
                <c:pt idx="3">
                  <c:v>0.121</c:v>
                </c:pt>
                <c:pt idx="4">
                  <c:v>0.121</c:v>
                </c:pt>
                <c:pt idx="5">
                  <c:v>0.121</c:v>
                </c:pt>
                <c:pt idx="6">
                  <c:v>0.121</c:v>
                </c:pt>
                <c:pt idx="7">
                  <c:v>0.121</c:v>
                </c:pt>
                <c:pt idx="8">
                  <c:v>0.121</c:v>
                </c:pt>
                <c:pt idx="9">
                  <c:v>0.121</c:v>
                </c:pt>
                <c:pt idx="10">
                  <c:v>0.121</c:v>
                </c:pt>
                <c:pt idx="11">
                  <c:v>0.121</c:v>
                </c:pt>
                <c:pt idx="12">
                  <c:v>0.121</c:v>
                </c:pt>
                <c:pt idx="13">
                  <c:v>0.121</c:v>
                </c:pt>
                <c:pt idx="14">
                  <c:v>0.121</c:v>
                </c:pt>
                <c:pt idx="15">
                  <c:v>0.121</c:v>
                </c:pt>
                <c:pt idx="16">
                  <c:v>0.121</c:v>
                </c:pt>
                <c:pt idx="17">
                  <c:v>0.121</c:v>
                </c:pt>
                <c:pt idx="18">
                  <c:v>0.121</c:v>
                </c:pt>
                <c:pt idx="19">
                  <c:v>0.121</c:v>
                </c:pt>
                <c:pt idx="20">
                  <c:v>0.121</c:v>
                </c:pt>
              </c:numCache>
            </c:numRef>
          </c:val>
          <c:extLst>
            <c:ext xmlns:c16="http://schemas.microsoft.com/office/drawing/2014/chart" uri="{C3380CC4-5D6E-409C-BE32-E72D297353CC}">
              <c16:uniqueId val="{00000003-04BA-46A4-86D3-05D635EF69B4}"/>
            </c:ext>
          </c:extLst>
        </c:ser>
        <c:dLbls>
          <c:showLegendKey val="0"/>
          <c:showVal val="0"/>
          <c:showCatName val="0"/>
          <c:showSerName val="0"/>
          <c:showPercent val="0"/>
          <c:showBubbleSize val="0"/>
        </c:dLbls>
        <c:gapWidth val="182"/>
        <c:axId val="634536064"/>
        <c:axId val="634536456"/>
      </c:barChart>
      <c:catAx>
        <c:axId val="6345360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4536456"/>
        <c:crosses val="autoZero"/>
        <c:auto val="1"/>
        <c:lblAlgn val="ctr"/>
        <c:lblOffset val="100"/>
        <c:noMultiLvlLbl val="0"/>
      </c:catAx>
      <c:valAx>
        <c:axId val="634536456"/>
        <c:scaling>
          <c:orientation val="minMax"/>
        </c:scaling>
        <c:delete val="1"/>
        <c:axPos val="b"/>
        <c:numFmt formatCode="0.0%" sourceLinked="1"/>
        <c:majorTickMark val="none"/>
        <c:minorTickMark val="none"/>
        <c:tickLblPos val="nextTo"/>
        <c:crossAx val="634536064"/>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2953254732842447"/>
          <c:y val="0.92865042873932724"/>
          <c:w val="0.2399515323371392"/>
          <c:h val="3.34198024099346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32012475713262"/>
          <c:y val="6.5454554825276276E-2"/>
          <c:w val="0.83667987524286735"/>
          <c:h val="0.8188815775063103"/>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0.0%</c:formatCode>
                <c:ptCount val="5"/>
                <c:pt idx="0">
                  <c:v>0.13900000000000001</c:v>
                </c:pt>
                <c:pt idx="1">
                  <c:v>0.10299999999999999</c:v>
                </c:pt>
                <c:pt idx="2">
                  <c:v>0.14199999999999999</c:v>
                </c:pt>
                <c:pt idx="3">
                  <c:v>7.5999999999999998E-2</c:v>
                </c:pt>
                <c:pt idx="4">
                  <c:v>0.13800000000000001</c:v>
                </c:pt>
              </c:numCache>
            </c:numRef>
          </c:val>
          <c:smooth val="0"/>
          <c:extLst>
            <c:ext xmlns:c16="http://schemas.microsoft.com/office/drawing/2014/chart" uri="{C3380CC4-5D6E-409C-BE32-E72D297353CC}">
              <c16:uniqueId val="{00000000-2551-4554-B4A9-75BF515071EB}"/>
            </c:ext>
          </c:extLst>
        </c:ser>
        <c:dLbls>
          <c:showLegendKey val="0"/>
          <c:showVal val="0"/>
          <c:showCatName val="0"/>
          <c:showSerName val="0"/>
          <c:showPercent val="0"/>
          <c:showBubbleSize val="0"/>
        </c:dLbls>
        <c:marker val="1"/>
        <c:smooth val="0"/>
        <c:axId val="634537240"/>
        <c:axId val="634537632"/>
      </c:lineChart>
      <c:catAx>
        <c:axId val="634537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4537632"/>
        <c:crosses val="autoZero"/>
        <c:auto val="1"/>
        <c:lblAlgn val="ctr"/>
        <c:lblOffset val="100"/>
        <c:noMultiLvlLbl val="0"/>
      </c:catAx>
      <c:valAx>
        <c:axId val="634537632"/>
        <c:scaling>
          <c:orientation val="minMax"/>
          <c:max val="0.30000000000000004"/>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453724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13124661000574"/>
          <c:y val="4.6075091515290038E-2"/>
          <c:w val="0.78215227679579491"/>
          <c:h val="0.88737199851817994"/>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General</c:formatCode>
                <c:ptCount val="5"/>
                <c:pt idx="0" formatCode="0.00%">
                  <c:v>0.19400000000000001</c:v>
                </c:pt>
                <c:pt idx="2" formatCode="0.0%">
                  <c:v>8.1000000000000003E-2</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634538416"/>
        <c:axId val="634538808"/>
      </c:barChart>
      <c:catAx>
        <c:axId val="63453841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4538808"/>
        <c:crosses val="autoZero"/>
        <c:auto val="1"/>
        <c:lblAlgn val="ctr"/>
        <c:lblOffset val="100"/>
        <c:noMultiLvlLbl val="0"/>
      </c:catAx>
      <c:valAx>
        <c:axId val="634538808"/>
        <c:scaling>
          <c:orientation val="minMax"/>
          <c:max val="0.30000000000000004"/>
        </c:scaling>
        <c:delete val="1"/>
        <c:axPos val="t"/>
        <c:numFmt formatCode="0.00%" sourceLinked="1"/>
        <c:majorTickMark val="none"/>
        <c:minorTickMark val="none"/>
        <c:tickLblPos val="nextTo"/>
        <c:crossAx val="63453841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Men</c:v>
                </c:pt>
                <c:pt idx="1">
                  <c:v>Women</c:v>
                </c:pt>
              </c:strCache>
            </c:strRef>
          </c:cat>
          <c:val>
            <c:numRef>
              <c:f>Sheet1!$B$2:$B$3</c:f>
              <c:numCache>
                <c:formatCode>0.0%</c:formatCode>
                <c:ptCount val="2"/>
                <c:pt idx="0">
                  <c:v>0.108</c:v>
                </c:pt>
                <c:pt idx="1">
                  <c:v>0.17199999999999999</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634539592"/>
        <c:axId val="634539984"/>
      </c:barChart>
      <c:catAx>
        <c:axId val="6345395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4539984"/>
        <c:crosses val="autoZero"/>
        <c:auto val="1"/>
        <c:lblAlgn val="ctr"/>
        <c:lblOffset val="100"/>
        <c:noMultiLvlLbl val="0"/>
      </c:catAx>
      <c:valAx>
        <c:axId val="634539984"/>
        <c:scaling>
          <c:orientation val="minMax"/>
          <c:max val="0.30000000000000004"/>
          <c:min val="0"/>
        </c:scaling>
        <c:delete val="1"/>
        <c:axPos val="b"/>
        <c:numFmt formatCode="0.0%" sourceLinked="1"/>
        <c:majorTickMark val="none"/>
        <c:minorTickMark val="none"/>
        <c:tickLblPos val="nextTo"/>
        <c:crossAx val="63453959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Bergen</c:v>
                </c:pt>
                <c:pt idx="1">
                  <c:v>Essex</c:v>
                </c:pt>
                <c:pt idx="2">
                  <c:v>Monmouth</c:v>
                </c:pt>
                <c:pt idx="3">
                  <c:v>Middlesex</c:v>
                </c:pt>
                <c:pt idx="4">
                  <c:v>Warren</c:v>
                </c:pt>
                <c:pt idx="5">
                  <c:v>Morris</c:v>
                </c:pt>
                <c:pt idx="6">
                  <c:v>Hunterdon</c:v>
                </c:pt>
                <c:pt idx="7">
                  <c:v>Burlington</c:v>
                </c:pt>
                <c:pt idx="8">
                  <c:v>Ocean</c:v>
                </c:pt>
                <c:pt idx="9">
                  <c:v>Union</c:v>
                </c:pt>
                <c:pt idx="10">
                  <c:v>Passaic</c:v>
                </c:pt>
                <c:pt idx="11">
                  <c:v>Salem</c:v>
                </c:pt>
                <c:pt idx="12">
                  <c:v>Sussex</c:v>
                </c:pt>
                <c:pt idx="13">
                  <c:v>Cape May</c:v>
                </c:pt>
                <c:pt idx="14">
                  <c:v>Somerset</c:v>
                </c:pt>
                <c:pt idx="15">
                  <c:v>Atlantic</c:v>
                </c:pt>
                <c:pt idx="16">
                  <c:v>Gloucester</c:v>
                </c:pt>
                <c:pt idx="17">
                  <c:v>Hudson</c:v>
                </c:pt>
                <c:pt idx="18">
                  <c:v>Cumberland</c:v>
                </c:pt>
                <c:pt idx="19">
                  <c:v>Camden</c:v>
                </c:pt>
                <c:pt idx="20">
                  <c:v>Mercer</c:v>
                </c:pt>
              </c:strCache>
            </c:strRef>
          </c:cat>
          <c:val>
            <c:numRef>
              <c:f>Sheet1!$B$2:$B$22</c:f>
              <c:numCache>
                <c:formatCode>0.0%</c:formatCode>
                <c:ptCount val="21"/>
                <c:pt idx="0">
                  <c:v>8.2000000000000003E-2</c:v>
                </c:pt>
                <c:pt idx="1">
                  <c:v>0.112</c:v>
                </c:pt>
                <c:pt idx="2">
                  <c:v>0.13200000000000001</c:v>
                </c:pt>
                <c:pt idx="3">
                  <c:v>0.13600000000000001</c:v>
                </c:pt>
                <c:pt idx="4">
                  <c:v>0.13600000000000001</c:v>
                </c:pt>
                <c:pt idx="5">
                  <c:v>0.14299999999999999</c:v>
                </c:pt>
                <c:pt idx="6">
                  <c:v>0.14399999999999999</c:v>
                </c:pt>
                <c:pt idx="7">
                  <c:v>0.14699999999999999</c:v>
                </c:pt>
                <c:pt idx="8">
                  <c:v>0.14899999999999999</c:v>
                </c:pt>
                <c:pt idx="9">
                  <c:v>0.14899999999999999</c:v>
                </c:pt>
                <c:pt idx="10">
                  <c:v>0.151</c:v>
                </c:pt>
                <c:pt idx="11">
                  <c:v>0.16400000000000001</c:v>
                </c:pt>
                <c:pt idx="12">
                  <c:v>0.16600000000000001</c:v>
                </c:pt>
                <c:pt idx="13">
                  <c:v>0.18</c:v>
                </c:pt>
                <c:pt idx="14">
                  <c:v>0.185</c:v>
                </c:pt>
                <c:pt idx="16">
                  <c:v>0.19</c:v>
                </c:pt>
                <c:pt idx="17">
                  <c:v>0.192</c:v>
                </c:pt>
                <c:pt idx="18">
                  <c:v>0.19400000000000001</c:v>
                </c:pt>
                <c:pt idx="19">
                  <c:v>0.19500000000000001</c:v>
                </c:pt>
                <c:pt idx="20">
                  <c:v>0.20100000000000001</c:v>
                </c:pt>
              </c:numCache>
            </c:numRef>
          </c:val>
          <c:extLst>
            <c:ext xmlns:c16="http://schemas.microsoft.com/office/drawing/2014/chart" uri="{C3380CC4-5D6E-409C-BE32-E72D297353CC}">
              <c16:uniqueId val="{00000000-CD7C-4B71-B01A-BFE42ACAFB4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Bergen</c:v>
                </c:pt>
                <c:pt idx="1">
                  <c:v>Essex</c:v>
                </c:pt>
                <c:pt idx="2">
                  <c:v>Monmouth</c:v>
                </c:pt>
                <c:pt idx="3">
                  <c:v>Middlesex</c:v>
                </c:pt>
                <c:pt idx="4">
                  <c:v>Warren</c:v>
                </c:pt>
                <c:pt idx="5">
                  <c:v>Morris</c:v>
                </c:pt>
                <c:pt idx="6">
                  <c:v>Hunterdon</c:v>
                </c:pt>
                <c:pt idx="7">
                  <c:v>Burlington</c:v>
                </c:pt>
                <c:pt idx="8">
                  <c:v>Ocean</c:v>
                </c:pt>
                <c:pt idx="9">
                  <c:v>Union</c:v>
                </c:pt>
                <c:pt idx="10">
                  <c:v>Passaic</c:v>
                </c:pt>
                <c:pt idx="11">
                  <c:v>Salem</c:v>
                </c:pt>
                <c:pt idx="12">
                  <c:v>Sussex</c:v>
                </c:pt>
                <c:pt idx="13">
                  <c:v>Cape May</c:v>
                </c:pt>
                <c:pt idx="14">
                  <c:v>Somerset</c:v>
                </c:pt>
                <c:pt idx="15">
                  <c:v>Atlantic</c:v>
                </c:pt>
                <c:pt idx="16">
                  <c:v>Gloucester</c:v>
                </c:pt>
                <c:pt idx="17">
                  <c:v>Hudson</c:v>
                </c:pt>
                <c:pt idx="18">
                  <c:v>Cumberland</c:v>
                </c:pt>
                <c:pt idx="19">
                  <c:v>Camden</c:v>
                </c:pt>
                <c:pt idx="20">
                  <c:v>Mercer</c:v>
                </c:pt>
              </c:strCache>
            </c:strRef>
          </c:cat>
          <c:val>
            <c:numRef>
              <c:f>Sheet1!$C$2:$C$22</c:f>
              <c:numCache>
                <c:formatCode>General</c:formatCode>
                <c:ptCount val="21"/>
                <c:pt idx="15">
                  <c:v>0.187</c:v>
                </c:pt>
              </c:numCache>
            </c:numRef>
          </c:val>
          <c:extLst>
            <c:ext xmlns:c16="http://schemas.microsoft.com/office/drawing/2014/chart" uri="{C3380CC4-5D6E-409C-BE32-E72D297353CC}">
              <c16:uniqueId val="{00000001-CD7C-4B71-B01A-BFE42ACAFB42}"/>
            </c:ext>
          </c:extLst>
        </c:ser>
        <c:ser>
          <c:idx val="2"/>
          <c:order val="2"/>
          <c:tx>
            <c:strRef>
              <c:f>Sheet1!$D$1</c:f>
              <c:strCache>
                <c:ptCount val="1"/>
                <c:pt idx="0">
                  <c:v>NJ overall 14.8%</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Bergen</c:v>
                </c:pt>
                <c:pt idx="1">
                  <c:v>Essex</c:v>
                </c:pt>
                <c:pt idx="2">
                  <c:v>Monmouth</c:v>
                </c:pt>
                <c:pt idx="3">
                  <c:v>Middlesex</c:v>
                </c:pt>
                <c:pt idx="4">
                  <c:v>Warren</c:v>
                </c:pt>
                <c:pt idx="5">
                  <c:v>Morris</c:v>
                </c:pt>
                <c:pt idx="6">
                  <c:v>Hunterdon</c:v>
                </c:pt>
                <c:pt idx="7">
                  <c:v>Burlington</c:v>
                </c:pt>
                <c:pt idx="8">
                  <c:v>Ocean</c:v>
                </c:pt>
                <c:pt idx="9">
                  <c:v>Union</c:v>
                </c:pt>
                <c:pt idx="10">
                  <c:v>Passaic</c:v>
                </c:pt>
                <c:pt idx="11">
                  <c:v>Salem</c:v>
                </c:pt>
                <c:pt idx="12">
                  <c:v>Sussex</c:v>
                </c:pt>
                <c:pt idx="13">
                  <c:v>Cape May</c:v>
                </c:pt>
                <c:pt idx="14">
                  <c:v>Somerset</c:v>
                </c:pt>
                <c:pt idx="15">
                  <c:v>Atlantic</c:v>
                </c:pt>
                <c:pt idx="16">
                  <c:v>Gloucester</c:v>
                </c:pt>
                <c:pt idx="17">
                  <c:v>Hudson</c:v>
                </c:pt>
                <c:pt idx="18">
                  <c:v>Cumberland</c:v>
                </c:pt>
                <c:pt idx="19">
                  <c:v>Camden</c:v>
                </c:pt>
                <c:pt idx="20">
                  <c:v>Mercer</c:v>
                </c:pt>
              </c:strCache>
            </c:strRef>
          </c:cat>
          <c:val>
            <c:numRef>
              <c:f>Sheet1!$D$2:$D$22</c:f>
              <c:numCache>
                <c:formatCode>0.0%</c:formatCode>
                <c:ptCount val="21"/>
                <c:pt idx="0">
                  <c:v>0.14799999999999999</c:v>
                </c:pt>
                <c:pt idx="1">
                  <c:v>0.14799999999999999</c:v>
                </c:pt>
                <c:pt idx="2">
                  <c:v>0.14799999999999999</c:v>
                </c:pt>
                <c:pt idx="3">
                  <c:v>0.14799999999999999</c:v>
                </c:pt>
                <c:pt idx="4">
                  <c:v>0.14799999999999999</c:v>
                </c:pt>
                <c:pt idx="5">
                  <c:v>0.14799999999999999</c:v>
                </c:pt>
                <c:pt idx="6">
                  <c:v>0.14799999999999999</c:v>
                </c:pt>
                <c:pt idx="7">
                  <c:v>0.14799999999999999</c:v>
                </c:pt>
                <c:pt idx="8">
                  <c:v>0.14799999999999999</c:v>
                </c:pt>
                <c:pt idx="9">
                  <c:v>0.14799999999999999</c:v>
                </c:pt>
                <c:pt idx="10">
                  <c:v>0.14799999999999999</c:v>
                </c:pt>
                <c:pt idx="11">
                  <c:v>0.14799999999999999</c:v>
                </c:pt>
                <c:pt idx="12">
                  <c:v>0.14799999999999999</c:v>
                </c:pt>
                <c:pt idx="13">
                  <c:v>0.14799999999999999</c:v>
                </c:pt>
                <c:pt idx="14">
                  <c:v>0.14799999999999999</c:v>
                </c:pt>
                <c:pt idx="15">
                  <c:v>0.14799999999999999</c:v>
                </c:pt>
                <c:pt idx="16">
                  <c:v>0.14799999999999999</c:v>
                </c:pt>
                <c:pt idx="17">
                  <c:v>0.14799999999999999</c:v>
                </c:pt>
                <c:pt idx="18">
                  <c:v>0.14799999999999999</c:v>
                </c:pt>
                <c:pt idx="19">
                  <c:v>0.14799999999999999</c:v>
                </c:pt>
                <c:pt idx="20">
                  <c:v>0.14799999999999999</c:v>
                </c:pt>
              </c:numCache>
            </c:numRef>
          </c:val>
          <c:extLst>
            <c:ext xmlns:c16="http://schemas.microsoft.com/office/drawing/2014/chart" uri="{C3380CC4-5D6E-409C-BE32-E72D297353CC}">
              <c16:uniqueId val="{00000002-CD7C-4B71-B01A-BFE42ACAFB42}"/>
            </c:ext>
          </c:extLst>
        </c:ser>
        <c:dLbls>
          <c:showLegendKey val="0"/>
          <c:showVal val="0"/>
          <c:showCatName val="0"/>
          <c:showSerName val="0"/>
          <c:showPercent val="0"/>
          <c:showBubbleSize val="0"/>
        </c:dLbls>
        <c:gapWidth val="182"/>
        <c:axId val="634540768"/>
        <c:axId val="634541160"/>
      </c:barChart>
      <c:catAx>
        <c:axId val="63454076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4541160"/>
        <c:crosses val="autoZero"/>
        <c:auto val="1"/>
        <c:lblAlgn val="ctr"/>
        <c:lblOffset val="100"/>
        <c:noMultiLvlLbl val="0"/>
      </c:catAx>
      <c:valAx>
        <c:axId val="634541160"/>
        <c:scaling>
          <c:orientation val="minMax"/>
        </c:scaling>
        <c:delete val="1"/>
        <c:axPos val="b"/>
        <c:numFmt formatCode="0.0%" sourceLinked="1"/>
        <c:majorTickMark val="none"/>
        <c:minorTickMark val="none"/>
        <c:tickLblPos val="nextTo"/>
        <c:crossAx val="63454076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4265376707994006"/>
          <c:y val="0.93355499226980188"/>
          <c:w val="0.17220478232177813"/>
          <c:h val="3.57842519685039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10582326005385"/>
          <c:y val="7.1850645292856952E-2"/>
          <c:w val="0.80378857891741462"/>
          <c:h val="0.78310877220773834"/>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0.0%</c:formatCode>
                <c:ptCount val="5"/>
                <c:pt idx="0">
                  <c:v>0.156</c:v>
                </c:pt>
                <c:pt idx="1">
                  <c:v>0.155</c:v>
                </c:pt>
                <c:pt idx="2">
                  <c:v>0.14499999999999999</c:v>
                </c:pt>
                <c:pt idx="3">
                  <c:v>0.154</c:v>
                </c:pt>
                <c:pt idx="4">
                  <c:v>0.187</c:v>
                </c:pt>
              </c:numCache>
            </c:numRef>
          </c:val>
          <c:smooth val="0"/>
          <c:extLst>
            <c:ext xmlns:c16="http://schemas.microsoft.com/office/drawing/2014/chart" uri="{C3380CC4-5D6E-409C-BE32-E72D297353CC}">
              <c16:uniqueId val="{00000000-804B-4F67-81B2-9D09B799B5F9}"/>
            </c:ext>
          </c:extLst>
        </c:ser>
        <c:dLbls>
          <c:showLegendKey val="0"/>
          <c:showVal val="0"/>
          <c:showCatName val="0"/>
          <c:showSerName val="0"/>
          <c:showPercent val="0"/>
          <c:showBubbleSize val="0"/>
        </c:dLbls>
        <c:marker val="1"/>
        <c:smooth val="0"/>
        <c:axId val="572096712"/>
        <c:axId val="572097104"/>
      </c:lineChart>
      <c:catAx>
        <c:axId val="572096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72097104"/>
        <c:crosses val="autoZero"/>
        <c:auto val="1"/>
        <c:lblAlgn val="ctr"/>
        <c:lblOffset val="100"/>
        <c:noMultiLvlLbl val="0"/>
      </c:catAx>
      <c:valAx>
        <c:axId val="572097104"/>
        <c:scaling>
          <c:orientation val="minMax"/>
          <c:max val="0.30000000000000004"/>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720967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General</c:formatCode>
                <c:ptCount val="5"/>
                <c:pt idx="0" formatCode="0.00%">
                  <c:v>0.23300000000000001</c:v>
                </c:pt>
                <c:pt idx="2" formatCode="0.0%">
                  <c:v>0.113</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572097888"/>
        <c:axId val="572098280"/>
      </c:barChart>
      <c:catAx>
        <c:axId val="57209788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72098280"/>
        <c:crosses val="autoZero"/>
        <c:auto val="1"/>
        <c:lblAlgn val="ctr"/>
        <c:lblOffset val="100"/>
        <c:noMultiLvlLbl val="0"/>
      </c:catAx>
      <c:valAx>
        <c:axId val="572098280"/>
        <c:scaling>
          <c:orientation val="minMax"/>
          <c:max val="0.30000000000000004"/>
        </c:scaling>
        <c:delete val="1"/>
        <c:axPos val="t"/>
        <c:numFmt formatCode="0.00%" sourceLinked="1"/>
        <c:majorTickMark val="none"/>
        <c:minorTickMark val="none"/>
        <c:tickLblPos val="nextTo"/>
        <c:crossAx val="57209788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9348056102362206E-2"/>
          <c:y val="2.2254750892818548E-2"/>
          <c:w val="0.88658944389763783"/>
          <c:h val="0.89094451655009699"/>
        </c:manualLayout>
      </c:layou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Union</c:v>
                </c:pt>
                <c:pt idx="3">
                  <c:v>Middlesex</c:v>
                </c:pt>
                <c:pt idx="4">
                  <c:v>Bergen</c:v>
                </c:pt>
                <c:pt idx="5">
                  <c:v>Essex</c:v>
                </c:pt>
                <c:pt idx="6">
                  <c:v>Somerset</c:v>
                </c:pt>
                <c:pt idx="7">
                  <c:v>Mercer</c:v>
                </c:pt>
                <c:pt idx="8">
                  <c:v>Cumberland</c:v>
                </c:pt>
                <c:pt idx="9">
                  <c:v>Atlantic</c:v>
                </c:pt>
                <c:pt idx="10">
                  <c:v>Morris</c:v>
                </c:pt>
                <c:pt idx="11">
                  <c:v>Camden</c:v>
                </c:pt>
                <c:pt idx="12">
                  <c:v>Monmouth</c:v>
                </c:pt>
                <c:pt idx="13">
                  <c:v>Burlington</c:v>
                </c:pt>
                <c:pt idx="14">
                  <c:v>Ocean</c:v>
                </c:pt>
                <c:pt idx="15">
                  <c:v>Warren</c:v>
                </c:pt>
                <c:pt idx="16">
                  <c:v>Hunterdon</c:v>
                </c:pt>
                <c:pt idx="17">
                  <c:v>Sussex</c:v>
                </c:pt>
                <c:pt idx="18">
                  <c:v>Cape May</c:v>
                </c:pt>
                <c:pt idx="19">
                  <c:v>Gloucester</c:v>
                </c:pt>
                <c:pt idx="20">
                  <c:v>Salem</c:v>
                </c:pt>
              </c:strCache>
            </c:strRef>
          </c:cat>
          <c:val>
            <c:numRef>
              <c:f>Sheet1!$B$2:$B$22</c:f>
              <c:numCache>
                <c:formatCode>General</c:formatCode>
                <c:ptCount val="21"/>
                <c:pt idx="0" formatCode="0%">
                  <c:v>0.40799999999999997</c:v>
                </c:pt>
                <c:pt idx="1">
                  <c:v>0.51800000000000002</c:v>
                </c:pt>
                <c:pt idx="2" formatCode="0%">
                  <c:v>0.56399999999999995</c:v>
                </c:pt>
                <c:pt idx="3" formatCode="0%">
                  <c:v>0.56899999999999995</c:v>
                </c:pt>
                <c:pt idx="4" formatCode="0%">
                  <c:v>0.60099999999999998</c:v>
                </c:pt>
                <c:pt idx="5" formatCode="0%">
                  <c:v>0.65400000000000003</c:v>
                </c:pt>
                <c:pt idx="6" formatCode="0%">
                  <c:v>0.69599999999999995</c:v>
                </c:pt>
                <c:pt idx="7" formatCode="0%">
                  <c:v>0.70299999999999996</c:v>
                </c:pt>
                <c:pt idx="8" formatCode="0%">
                  <c:v>0.72</c:v>
                </c:pt>
                <c:pt idx="10" formatCode="0%">
                  <c:v>0.75700000000000001</c:v>
                </c:pt>
                <c:pt idx="11" formatCode="0%">
                  <c:v>0.79500000000000004</c:v>
                </c:pt>
                <c:pt idx="12" formatCode="0%">
                  <c:v>0.82499999999999996</c:v>
                </c:pt>
                <c:pt idx="13" formatCode="0%">
                  <c:v>0.87</c:v>
                </c:pt>
                <c:pt idx="14" formatCode="0%">
                  <c:v>0.873</c:v>
                </c:pt>
                <c:pt idx="15" formatCode="0%">
                  <c:v>0.88500000000000001</c:v>
                </c:pt>
                <c:pt idx="16" formatCode="0%">
                  <c:v>0.89600000000000002</c:v>
                </c:pt>
                <c:pt idx="17" formatCode="0%">
                  <c:v>0.90300000000000002</c:v>
                </c:pt>
                <c:pt idx="18" formatCode="0%">
                  <c:v>0.90700000000000003</c:v>
                </c:pt>
                <c:pt idx="19">
                  <c:v>0.91200000000000003</c:v>
                </c:pt>
                <c:pt idx="20">
                  <c:v>0.91300000000000003</c:v>
                </c:pt>
              </c:numCache>
            </c:numRef>
          </c:val>
          <c:extLst>
            <c:ext xmlns:c16="http://schemas.microsoft.com/office/drawing/2014/chart" uri="{C3380CC4-5D6E-409C-BE32-E72D297353CC}">
              <c16:uniqueId val="{00000000-4067-47D7-8CDB-16AC942D4C1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Union</c:v>
                </c:pt>
                <c:pt idx="3">
                  <c:v>Middlesex</c:v>
                </c:pt>
                <c:pt idx="4">
                  <c:v>Bergen</c:v>
                </c:pt>
                <c:pt idx="5">
                  <c:v>Essex</c:v>
                </c:pt>
                <c:pt idx="6">
                  <c:v>Somerset</c:v>
                </c:pt>
                <c:pt idx="7">
                  <c:v>Mercer</c:v>
                </c:pt>
                <c:pt idx="8">
                  <c:v>Cumberland</c:v>
                </c:pt>
                <c:pt idx="9">
                  <c:v>Atlantic</c:v>
                </c:pt>
                <c:pt idx="10">
                  <c:v>Morris</c:v>
                </c:pt>
                <c:pt idx="11">
                  <c:v>Camden</c:v>
                </c:pt>
                <c:pt idx="12">
                  <c:v>Monmouth</c:v>
                </c:pt>
                <c:pt idx="13">
                  <c:v>Burlington</c:v>
                </c:pt>
                <c:pt idx="14">
                  <c:v>Ocean</c:v>
                </c:pt>
                <c:pt idx="15">
                  <c:v>Warren</c:v>
                </c:pt>
                <c:pt idx="16">
                  <c:v>Hunterdon</c:v>
                </c:pt>
                <c:pt idx="17">
                  <c:v>Sussex</c:v>
                </c:pt>
                <c:pt idx="18">
                  <c:v>Cape May</c:v>
                </c:pt>
                <c:pt idx="19">
                  <c:v>Gloucester</c:v>
                </c:pt>
                <c:pt idx="20">
                  <c:v>Salem</c:v>
                </c:pt>
              </c:strCache>
            </c:strRef>
          </c:cat>
          <c:val>
            <c:numRef>
              <c:f>Sheet1!$C$2:$C$22</c:f>
              <c:numCache>
                <c:formatCode>General</c:formatCode>
                <c:ptCount val="21"/>
                <c:pt idx="9">
                  <c:v>0.72799999999999998</c:v>
                </c:pt>
              </c:numCache>
            </c:numRef>
          </c:val>
          <c:extLst>
            <c:ext xmlns:c16="http://schemas.microsoft.com/office/drawing/2014/chart" uri="{C3380CC4-5D6E-409C-BE32-E72D297353CC}">
              <c16:uniqueId val="{00000001-4067-47D7-8CDB-16AC942D4C1E}"/>
            </c:ext>
          </c:extLst>
        </c:ser>
        <c:ser>
          <c:idx val="2"/>
          <c:order val="2"/>
          <c:tx>
            <c:strRef>
              <c:f>Sheet1!$D$1</c:f>
              <c:strCache>
                <c:ptCount val="1"/>
                <c:pt idx="0">
                  <c:v>NJ avg 69%</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Passaic</c:v>
                </c:pt>
                <c:pt idx="2">
                  <c:v>Union</c:v>
                </c:pt>
                <c:pt idx="3">
                  <c:v>Middlesex</c:v>
                </c:pt>
                <c:pt idx="4">
                  <c:v>Bergen</c:v>
                </c:pt>
                <c:pt idx="5">
                  <c:v>Essex</c:v>
                </c:pt>
                <c:pt idx="6">
                  <c:v>Somerset</c:v>
                </c:pt>
                <c:pt idx="7">
                  <c:v>Mercer</c:v>
                </c:pt>
                <c:pt idx="8">
                  <c:v>Cumberland</c:v>
                </c:pt>
                <c:pt idx="9">
                  <c:v>Atlantic</c:v>
                </c:pt>
                <c:pt idx="10">
                  <c:v>Morris</c:v>
                </c:pt>
                <c:pt idx="11">
                  <c:v>Camden</c:v>
                </c:pt>
                <c:pt idx="12">
                  <c:v>Monmouth</c:v>
                </c:pt>
                <c:pt idx="13">
                  <c:v>Burlington</c:v>
                </c:pt>
                <c:pt idx="14">
                  <c:v>Ocean</c:v>
                </c:pt>
                <c:pt idx="15">
                  <c:v>Warren</c:v>
                </c:pt>
                <c:pt idx="16">
                  <c:v>Hunterdon</c:v>
                </c:pt>
                <c:pt idx="17">
                  <c:v>Sussex</c:v>
                </c:pt>
                <c:pt idx="18">
                  <c:v>Cape May</c:v>
                </c:pt>
                <c:pt idx="19">
                  <c:v>Gloucester</c:v>
                </c:pt>
                <c:pt idx="20">
                  <c:v>Salem</c:v>
                </c:pt>
              </c:strCache>
            </c:strRef>
          </c:cat>
          <c:val>
            <c:numRef>
              <c:f>Sheet1!$D$2:$D$22</c:f>
              <c:numCache>
                <c:formatCode>0%</c:formatCode>
                <c:ptCount val="21"/>
                <c:pt idx="0">
                  <c:v>0.69</c:v>
                </c:pt>
                <c:pt idx="1">
                  <c:v>0.69</c:v>
                </c:pt>
                <c:pt idx="2">
                  <c:v>0.69</c:v>
                </c:pt>
                <c:pt idx="3">
                  <c:v>0.69</c:v>
                </c:pt>
                <c:pt idx="4">
                  <c:v>0.69</c:v>
                </c:pt>
                <c:pt idx="5">
                  <c:v>0.69</c:v>
                </c:pt>
                <c:pt idx="6">
                  <c:v>0.69</c:v>
                </c:pt>
                <c:pt idx="7">
                  <c:v>0.69</c:v>
                </c:pt>
                <c:pt idx="8">
                  <c:v>0.69</c:v>
                </c:pt>
                <c:pt idx="9">
                  <c:v>0.69</c:v>
                </c:pt>
                <c:pt idx="10">
                  <c:v>0.69</c:v>
                </c:pt>
                <c:pt idx="11">
                  <c:v>0.69</c:v>
                </c:pt>
                <c:pt idx="12">
                  <c:v>0.69</c:v>
                </c:pt>
                <c:pt idx="13">
                  <c:v>0.69</c:v>
                </c:pt>
                <c:pt idx="14">
                  <c:v>0.69</c:v>
                </c:pt>
                <c:pt idx="15">
                  <c:v>0.69</c:v>
                </c:pt>
                <c:pt idx="16">
                  <c:v>0.69</c:v>
                </c:pt>
                <c:pt idx="17">
                  <c:v>0.69</c:v>
                </c:pt>
                <c:pt idx="18">
                  <c:v>0.69</c:v>
                </c:pt>
                <c:pt idx="19" formatCode="General">
                  <c:v>0.69</c:v>
                </c:pt>
                <c:pt idx="20" formatCode="General">
                  <c:v>0.69</c:v>
                </c:pt>
              </c:numCache>
            </c:numRef>
          </c:val>
          <c:extLst>
            <c:ext xmlns:c16="http://schemas.microsoft.com/office/drawing/2014/chart" uri="{C3380CC4-5D6E-409C-BE32-E72D297353CC}">
              <c16:uniqueId val="{00000002-4067-47D7-8CDB-16AC942D4C1E}"/>
            </c:ext>
          </c:extLst>
        </c:ser>
        <c:dLbls>
          <c:showLegendKey val="0"/>
          <c:showVal val="0"/>
          <c:showCatName val="0"/>
          <c:showSerName val="0"/>
          <c:showPercent val="0"/>
          <c:showBubbleSize val="0"/>
        </c:dLbls>
        <c:gapWidth val="182"/>
        <c:axId val="573071912"/>
        <c:axId val="573072304"/>
      </c:barChart>
      <c:catAx>
        <c:axId val="5730719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73072304"/>
        <c:crosses val="autoZero"/>
        <c:auto val="1"/>
        <c:lblAlgn val="ctr"/>
        <c:lblOffset val="100"/>
        <c:noMultiLvlLbl val="0"/>
      </c:catAx>
      <c:valAx>
        <c:axId val="573072304"/>
        <c:scaling>
          <c:orientation val="minMax"/>
        </c:scaling>
        <c:delete val="1"/>
        <c:axPos val="b"/>
        <c:numFmt formatCode="0%" sourceLinked="1"/>
        <c:majorTickMark val="none"/>
        <c:minorTickMark val="none"/>
        <c:tickLblPos val="nextTo"/>
        <c:crossAx val="573071912"/>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4603801673228345"/>
          <c:y val="0.92625640217418781"/>
          <c:w val="0.10108993602362205"/>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83536148890479"/>
          <c:y val="6.3646879639969151E-2"/>
          <c:w val="0.75116463851109516"/>
          <c:h val="0.87270624072006175"/>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Men</c:v>
                </c:pt>
                <c:pt idx="1">
                  <c:v>Women</c:v>
                </c:pt>
              </c:strCache>
            </c:strRef>
          </c:cat>
          <c:val>
            <c:numRef>
              <c:f>Sheet1!$B$2:$B$3</c:f>
              <c:numCache>
                <c:formatCode>0.0%</c:formatCode>
                <c:ptCount val="2"/>
                <c:pt idx="0">
                  <c:v>0.14599999999999999</c:v>
                </c:pt>
                <c:pt idx="1">
                  <c:v>0.23200000000000001</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572099064"/>
        <c:axId val="572099456"/>
      </c:barChart>
      <c:catAx>
        <c:axId val="5720990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72099456"/>
        <c:crosses val="autoZero"/>
        <c:auto val="1"/>
        <c:lblAlgn val="ctr"/>
        <c:lblOffset val="100"/>
        <c:noMultiLvlLbl val="0"/>
      </c:catAx>
      <c:valAx>
        <c:axId val="572099456"/>
        <c:scaling>
          <c:orientation val="minMax"/>
          <c:max val="0.30000000000000004"/>
          <c:min val="0"/>
        </c:scaling>
        <c:delete val="1"/>
        <c:axPos val="b"/>
        <c:numFmt formatCode="0.0%" sourceLinked="1"/>
        <c:majorTickMark val="none"/>
        <c:minorTickMark val="none"/>
        <c:tickLblPos val="nextTo"/>
        <c:crossAx val="57209906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4002074758133066E-2"/>
          <c:y val="2.4261572049140711E-2"/>
          <c:w val="0.89592326285297763"/>
          <c:h val="0.90272672630115924"/>
        </c:manualLayout>
      </c:layout>
      <c:barChart>
        <c:barDir val="bar"/>
        <c:grouping val="clustered"/>
        <c:varyColors val="0"/>
        <c:ser>
          <c:idx val="1"/>
          <c:order val="0"/>
          <c:tx>
            <c:strRef>
              <c:f>Sheet1!$B$1</c:f>
              <c:strCache>
                <c:ptCount val="1"/>
                <c:pt idx="0">
                  <c:v>2017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Burlington</c:v>
                </c:pt>
                <c:pt idx="12">
                  <c:v>Morris</c:v>
                </c:pt>
                <c:pt idx="13">
                  <c:v>Passaic</c:v>
                </c:pt>
                <c:pt idx="14">
                  <c:v>Union</c:v>
                </c:pt>
                <c:pt idx="15">
                  <c:v>Camden</c:v>
                </c:pt>
                <c:pt idx="16">
                  <c:v>Ocean</c:v>
                </c:pt>
                <c:pt idx="17">
                  <c:v>Middlesex</c:v>
                </c:pt>
                <c:pt idx="18">
                  <c:v>Monmouth</c:v>
                </c:pt>
                <c:pt idx="19">
                  <c:v>Essex</c:v>
                </c:pt>
                <c:pt idx="20">
                  <c:v>Bergen</c:v>
                </c:pt>
              </c:strCache>
            </c:strRef>
          </c:cat>
          <c:val>
            <c:numRef>
              <c:f>Sheet1!$B$2:$B$22</c:f>
              <c:numCache>
                <c:formatCode>General</c:formatCode>
                <c:ptCount val="21"/>
                <c:pt idx="6" formatCode="0">
                  <c:v>7630</c:v>
                </c:pt>
              </c:numCache>
            </c:numRef>
          </c:val>
          <c:extLst>
            <c:ext xmlns:c16="http://schemas.microsoft.com/office/drawing/2014/chart" uri="{C3380CC4-5D6E-409C-BE32-E72D297353CC}">
              <c16:uniqueId val="{00000001-5C21-4D9A-A4DC-1AC977C056DD}"/>
            </c:ext>
          </c:extLst>
        </c:ser>
        <c:ser>
          <c:idx val="0"/>
          <c:order val="1"/>
          <c:tx>
            <c:strRef>
              <c:f>Sheet1!$C$1</c:f>
              <c:strCache>
                <c:ptCount val="1"/>
                <c:pt idx="0">
                  <c:v>2017</c:v>
                </c:pt>
              </c:strCache>
            </c:strRef>
          </c:tx>
          <c:spPr>
            <a:solidFill>
              <a:schemeClr val="bg1">
                <a:lumMod val="75000"/>
              </a:schemeClr>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Burlington</c:v>
                </c:pt>
                <c:pt idx="12">
                  <c:v>Morris</c:v>
                </c:pt>
                <c:pt idx="13">
                  <c:v>Passaic</c:v>
                </c:pt>
                <c:pt idx="14">
                  <c:v>Union</c:v>
                </c:pt>
                <c:pt idx="15">
                  <c:v>Camden</c:v>
                </c:pt>
                <c:pt idx="16">
                  <c:v>Ocean</c:v>
                </c:pt>
                <c:pt idx="17">
                  <c:v>Middlesex</c:v>
                </c:pt>
                <c:pt idx="18">
                  <c:v>Monmouth</c:v>
                </c:pt>
                <c:pt idx="19">
                  <c:v>Essex</c:v>
                </c:pt>
                <c:pt idx="20">
                  <c:v>Bergen</c:v>
                </c:pt>
              </c:strCache>
            </c:strRef>
          </c:cat>
          <c:val>
            <c:numRef>
              <c:f>Sheet1!$C$2:$C$22</c:f>
              <c:numCache>
                <c:formatCode>0</c:formatCode>
                <c:ptCount val="21"/>
                <c:pt idx="0">
                  <c:v>2013</c:v>
                </c:pt>
                <c:pt idx="1">
                  <c:v>2417</c:v>
                </c:pt>
                <c:pt idx="2" formatCode="General">
                  <c:v>2961</c:v>
                </c:pt>
                <c:pt idx="3">
                  <c:v>3529</c:v>
                </c:pt>
                <c:pt idx="4">
                  <c:v>4259</c:v>
                </c:pt>
                <c:pt idx="5">
                  <c:v>4882</c:v>
                </c:pt>
                <c:pt idx="6">
                  <c:v>7630</c:v>
                </c:pt>
                <c:pt idx="7">
                  <c:v>8867</c:v>
                </c:pt>
                <c:pt idx="8">
                  <c:v>8924</c:v>
                </c:pt>
                <c:pt idx="9">
                  <c:v>10297</c:v>
                </c:pt>
                <c:pt idx="10">
                  <c:v>12608</c:v>
                </c:pt>
                <c:pt idx="11">
                  <c:v>13035</c:v>
                </c:pt>
                <c:pt idx="12">
                  <c:v>13528</c:v>
                </c:pt>
                <c:pt idx="13" formatCode="General">
                  <c:v>14056</c:v>
                </c:pt>
                <c:pt idx="14">
                  <c:v>14921</c:v>
                </c:pt>
                <c:pt idx="15">
                  <c:v>15607</c:v>
                </c:pt>
                <c:pt idx="16">
                  <c:v>16299</c:v>
                </c:pt>
                <c:pt idx="17">
                  <c:v>18126</c:v>
                </c:pt>
                <c:pt idx="18">
                  <c:v>18182</c:v>
                </c:pt>
                <c:pt idx="19">
                  <c:v>21553</c:v>
                </c:pt>
                <c:pt idx="20">
                  <c:v>24355</c:v>
                </c:pt>
              </c:numCache>
            </c:numRef>
          </c:val>
          <c:extLst>
            <c:ext xmlns:c16="http://schemas.microsoft.com/office/drawing/2014/chart" uri="{C3380CC4-5D6E-409C-BE32-E72D297353CC}">
              <c16:uniqueId val="{00000000-5C21-4D9A-A4DC-1AC977C056DD}"/>
            </c:ext>
          </c:extLst>
        </c:ser>
        <c:ser>
          <c:idx val="3"/>
          <c:order val="2"/>
          <c:tx>
            <c:strRef>
              <c:f>Sheet1!$D$1</c:f>
              <c:strCache>
                <c:ptCount val="1"/>
                <c:pt idx="0">
                  <c:v>2018</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Burlington</c:v>
                </c:pt>
                <c:pt idx="12">
                  <c:v>Morris</c:v>
                </c:pt>
                <c:pt idx="13">
                  <c:v>Passaic</c:v>
                </c:pt>
                <c:pt idx="14">
                  <c:v>Union</c:v>
                </c:pt>
                <c:pt idx="15">
                  <c:v>Camden</c:v>
                </c:pt>
                <c:pt idx="16">
                  <c:v>Ocean</c:v>
                </c:pt>
                <c:pt idx="17">
                  <c:v>Middlesex</c:v>
                </c:pt>
                <c:pt idx="18">
                  <c:v>Monmouth</c:v>
                </c:pt>
                <c:pt idx="19">
                  <c:v>Essex</c:v>
                </c:pt>
                <c:pt idx="20">
                  <c:v>Bergen</c:v>
                </c:pt>
              </c:strCache>
            </c:strRef>
          </c:cat>
          <c:val>
            <c:numRef>
              <c:f>Sheet1!$D$2:$D$22</c:f>
              <c:numCache>
                <c:formatCode>0</c:formatCode>
                <c:ptCount val="21"/>
                <c:pt idx="0">
                  <c:v>2059</c:v>
                </c:pt>
                <c:pt idx="1">
                  <c:v>2411</c:v>
                </c:pt>
                <c:pt idx="2" formatCode="General">
                  <c:v>2970</c:v>
                </c:pt>
                <c:pt idx="3">
                  <c:v>3500</c:v>
                </c:pt>
                <c:pt idx="4">
                  <c:v>4284</c:v>
                </c:pt>
                <c:pt idx="5">
                  <c:v>5051</c:v>
                </c:pt>
                <c:pt idx="6">
                  <c:v>7754</c:v>
                </c:pt>
                <c:pt idx="7">
                  <c:v>9004</c:v>
                </c:pt>
                <c:pt idx="8">
                  <c:v>8997</c:v>
                </c:pt>
                <c:pt idx="9">
                  <c:v>10275</c:v>
                </c:pt>
                <c:pt idx="10">
                  <c:v>12627</c:v>
                </c:pt>
                <c:pt idx="11">
                  <c:v>13311</c:v>
                </c:pt>
                <c:pt idx="12">
                  <c:v>13526</c:v>
                </c:pt>
                <c:pt idx="13" formatCode="General">
                  <c:v>14469</c:v>
                </c:pt>
                <c:pt idx="14">
                  <c:v>15217</c:v>
                </c:pt>
                <c:pt idx="15">
                  <c:v>15638</c:v>
                </c:pt>
                <c:pt idx="16">
                  <c:v>16605</c:v>
                </c:pt>
                <c:pt idx="17">
                  <c:v>18515</c:v>
                </c:pt>
                <c:pt idx="18">
                  <c:v>18203</c:v>
                </c:pt>
                <c:pt idx="19">
                  <c:v>22189</c:v>
                </c:pt>
                <c:pt idx="20">
                  <c:v>24354</c:v>
                </c:pt>
              </c:numCache>
            </c:numRef>
          </c:val>
          <c:extLst>
            <c:ext xmlns:c16="http://schemas.microsoft.com/office/drawing/2014/chart" uri="{C3380CC4-5D6E-409C-BE32-E72D297353CC}">
              <c16:uniqueId val="{00000003-5C21-4D9A-A4DC-1AC977C056DD}"/>
            </c:ext>
          </c:extLst>
        </c:ser>
        <c:ser>
          <c:idx val="4"/>
          <c:order val="3"/>
          <c:tx>
            <c:strRef>
              <c:f>Sheet1!$E$1</c:f>
              <c:strCache>
                <c:ptCount val="1"/>
                <c:pt idx="0">
                  <c:v>2018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Burlington</c:v>
                </c:pt>
                <c:pt idx="12">
                  <c:v>Morris</c:v>
                </c:pt>
                <c:pt idx="13">
                  <c:v>Passaic</c:v>
                </c:pt>
                <c:pt idx="14">
                  <c:v>Union</c:v>
                </c:pt>
                <c:pt idx="15">
                  <c:v>Camden</c:v>
                </c:pt>
                <c:pt idx="16">
                  <c:v>Ocean</c:v>
                </c:pt>
                <c:pt idx="17">
                  <c:v>Middlesex</c:v>
                </c:pt>
                <c:pt idx="18">
                  <c:v>Monmouth</c:v>
                </c:pt>
                <c:pt idx="19">
                  <c:v>Essex</c:v>
                </c:pt>
                <c:pt idx="20">
                  <c:v>Bergen</c:v>
                </c:pt>
              </c:strCache>
            </c:strRef>
          </c:cat>
          <c:val>
            <c:numRef>
              <c:f>Sheet1!$E$2:$E$22</c:f>
              <c:numCache>
                <c:formatCode>General</c:formatCode>
                <c:ptCount val="21"/>
                <c:pt idx="6">
                  <c:v>7754</c:v>
                </c:pt>
              </c:numCache>
            </c:numRef>
          </c:val>
          <c:extLst>
            <c:ext xmlns:c16="http://schemas.microsoft.com/office/drawing/2014/chart" uri="{C3380CC4-5D6E-409C-BE32-E72D297353CC}">
              <c16:uniqueId val="{00000004-5C21-4D9A-A4DC-1AC977C056DD}"/>
            </c:ext>
          </c:extLst>
        </c:ser>
        <c:dLbls>
          <c:showLegendKey val="0"/>
          <c:showVal val="0"/>
          <c:showCatName val="0"/>
          <c:showSerName val="0"/>
          <c:showPercent val="0"/>
          <c:showBubbleSize val="0"/>
        </c:dLbls>
        <c:gapWidth val="182"/>
        <c:axId val="572100240"/>
        <c:axId val="572100632"/>
      </c:barChart>
      <c:catAx>
        <c:axId val="5721002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72100632"/>
        <c:crosses val="autoZero"/>
        <c:auto val="1"/>
        <c:lblAlgn val="ctr"/>
        <c:lblOffset val="100"/>
        <c:noMultiLvlLbl val="0"/>
      </c:catAx>
      <c:valAx>
        <c:axId val="572100632"/>
        <c:scaling>
          <c:orientation val="minMax"/>
        </c:scaling>
        <c:delete val="1"/>
        <c:axPos val="b"/>
        <c:numFmt formatCode="General" sourceLinked="1"/>
        <c:majorTickMark val="none"/>
        <c:minorTickMark val="none"/>
        <c:tickLblPos val="nextTo"/>
        <c:crossAx val="57210024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320464430276554E-2"/>
          <c:y val="3.1751564898555712E-2"/>
          <c:w val="0.86726899824236503"/>
          <c:h val="0.77376581417226997"/>
        </c:manualLayout>
      </c:layout>
      <c:barChart>
        <c:barDir val="col"/>
        <c:grouping val="clustered"/>
        <c:varyColors val="0"/>
        <c:ser>
          <c:idx val="1"/>
          <c:order val="0"/>
          <c:tx>
            <c:strRef>
              <c:f>Sheet1!$B$1</c:f>
              <c:strCache>
                <c:ptCount val="1"/>
                <c:pt idx="0">
                  <c:v>Copy County 2017</c:v>
                </c:pt>
              </c:strCache>
            </c:strRef>
          </c:tx>
          <c:spPr>
            <a:solidFill>
              <a:srgbClr val="FFFF00"/>
            </a:solidFill>
            <a:ln>
              <a:noFill/>
            </a:ln>
            <a:effectLst/>
          </c:spPr>
          <c:invertIfNegative val="0"/>
          <c:cat>
            <c:strRef>
              <c:f>Sheet1!$A$2:$A$22</c:f>
              <c:strCache>
                <c:ptCount val="21"/>
                <c:pt idx="0">
                  <c:v>Hudson</c:v>
                </c:pt>
                <c:pt idx="1">
                  <c:v>Middlesex</c:v>
                </c:pt>
                <c:pt idx="2">
                  <c:v>Union</c:v>
                </c:pt>
                <c:pt idx="3">
                  <c:v>Essex</c:v>
                </c:pt>
                <c:pt idx="4">
                  <c:v>Mercer</c:v>
                </c:pt>
                <c:pt idx="5">
                  <c:v>Passaic</c:v>
                </c:pt>
                <c:pt idx="6">
                  <c:v>Somerset</c:v>
                </c:pt>
                <c:pt idx="7">
                  <c:v>Cumberland</c:v>
                </c:pt>
                <c:pt idx="8">
                  <c:v>Atlantic</c:v>
                </c:pt>
                <c:pt idx="9">
                  <c:v>Morris</c:v>
                </c:pt>
                <c:pt idx="10">
                  <c:v>Bergen</c:v>
                </c:pt>
                <c:pt idx="11">
                  <c:v>Warren</c:v>
                </c:pt>
                <c:pt idx="12">
                  <c:v>Monmouth</c:v>
                </c:pt>
                <c:pt idx="13">
                  <c:v>Hunterdon</c:v>
                </c:pt>
                <c:pt idx="14">
                  <c:v>Salem</c:v>
                </c:pt>
                <c:pt idx="15">
                  <c:v>Camden</c:v>
                </c:pt>
                <c:pt idx="16">
                  <c:v>Burlington</c:v>
                </c:pt>
                <c:pt idx="17">
                  <c:v>Gloucester</c:v>
                </c:pt>
                <c:pt idx="18">
                  <c:v>Cape May</c:v>
                </c:pt>
                <c:pt idx="19">
                  <c:v>Sussex</c:v>
                </c:pt>
                <c:pt idx="20">
                  <c:v>Ocean</c:v>
                </c:pt>
              </c:strCache>
            </c:strRef>
          </c:cat>
          <c:val>
            <c:numRef>
              <c:f>Sheet1!$B$2:$B$22</c:f>
              <c:numCache>
                <c:formatCode>General</c:formatCode>
                <c:ptCount val="21"/>
                <c:pt idx="8" formatCode="0.0%">
                  <c:v>0.17119999999999999</c:v>
                </c:pt>
              </c:numCache>
            </c:numRef>
          </c:val>
          <c:extLst>
            <c:ext xmlns:c16="http://schemas.microsoft.com/office/drawing/2014/chart" uri="{C3380CC4-5D6E-409C-BE32-E72D297353CC}">
              <c16:uniqueId val="{00000001-06BA-499E-A785-878D402C40D1}"/>
            </c:ext>
          </c:extLst>
        </c:ser>
        <c:ser>
          <c:idx val="0"/>
          <c:order val="1"/>
          <c:tx>
            <c:strRef>
              <c:f>Sheet1!$C$1</c:f>
              <c:strCache>
                <c:ptCount val="1"/>
                <c:pt idx="0">
                  <c:v>2017</c:v>
                </c:pt>
              </c:strCache>
            </c:strRef>
          </c:tx>
          <c:spPr>
            <a:solidFill>
              <a:schemeClr val="bg1">
                <a:lumMod val="75000"/>
              </a:schemeClr>
            </a:solidFill>
            <a:ln>
              <a:noFill/>
            </a:ln>
            <a:effectLst/>
          </c:spPr>
          <c:invertIfNegative val="0"/>
          <c:cat>
            <c:strRef>
              <c:f>Sheet1!$A$2:$A$22</c:f>
              <c:strCache>
                <c:ptCount val="21"/>
                <c:pt idx="0">
                  <c:v>Hudson</c:v>
                </c:pt>
                <c:pt idx="1">
                  <c:v>Middlesex</c:v>
                </c:pt>
                <c:pt idx="2">
                  <c:v>Union</c:v>
                </c:pt>
                <c:pt idx="3">
                  <c:v>Essex</c:v>
                </c:pt>
                <c:pt idx="4">
                  <c:v>Mercer</c:v>
                </c:pt>
                <c:pt idx="5">
                  <c:v>Passaic</c:v>
                </c:pt>
                <c:pt idx="6">
                  <c:v>Somerset</c:v>
                </c:pt>
                <c:pt idx="7">
                  <c:v>Cumberland</c:v>
                </c:pt>
                <c:pt idx="8">
                  <c:v>Atlantic</c:v>
                </c:pt>
                <c:pt idx="9">
                  <c:v>Morris</c:v>
                </c:pt>
                <c:pt idx="10">
                  <c:v>Bergen</c:v>
                </c:pt>
                <c:pt idx="11">
                  <c:v>Warren</c:v>
                </c:pt>
                <c:pt idx="12">
                  <c:v>Monmouth</c:v>
                </c:pt>
                <c:pt idx="13">
                  <c:v>Hunterdon</c:v>
                </c:pt>
                <c:pt idx="14">
                  <c:v>Salem</c:v>
                </c:pt>
                <c:pt idx="15">
                  <c:v>Camden</c:v>
                </c:pt>
                <c:pt idx="16">
                  <c:v>Burlington</c:v>
                </c:pt>
                <c:pt idx="17">
                  <c:v>Gloucester</c:v>
                </c:pt>
                <c:pt idx="18">
                  <c:v>Cape May</c:v>
                </c:pt>
                <c:pt idx="19">
                  <c:v>Sussex</c:v>
                </c:pt>
                <c:pt idx="20">
                  <c:v>Ocean</c:v>
                </c:pt>
              </c:strCache>
            </c:strRef>
          </c:cat>
          <c:val>
            <c:numRef>
              <c:f>Sheet1!$C$2:$C$22</c:f>
              <c:numCache>
                <c:formatCode>0.0%</c:formatCode>
                <c:ptCount val="21"/>
                <c:pt idx="0">
                  <c:v>0.13289999999999999</c:v>
                </c:pt>
                <c:pt idx="1">
                  <c:v>0.14119999999999999</c:v>
                </c:pt>
                <c:pt idx="2">
                  <c:v>0.15079999999999999</c:v>
                </c:pt>
                <c:pt idx="3">
                  <c:v>0.1512</c:v>
                </c:pt>
                <c:pt idx="4">
                  <c:v>0.1633</c:v>
                </c:pt>
                <c:pt idx="5">
                  <c:v>0.15820000000000001</c:v>
                </c:pt>
                <c:pt idx="6">
                  <c:v>0.16500000000000001</c:v>
                </c:pt>
                <c:pt idx="7">
                  <c:v>0.1681</c:v>
                </c:pt>
                <c:pt idx="8">
                  <c:v>0.17119999999999999</c:v>
                </c:pt>
                <c:pt idx="9">
                  <c:v>0.1782</c:v>
                </c:pt>
                <c:pt idx="10">
                  <c:v>0.17860000000000001</c:v>
                </c:pt>
                <c:pt idx="11">
                  <c:v>0.17929999999999999</c:v>
                </c:pt>
                <c:pt idx="12">
                  <c:v>0.18490000000000001</c:v>
                </c:pt>
                <c:pt idx="13">
                  <c:v>0.1862</c:v>
                </c:pt>
                <c:pt idx="14">
                  <c:v>0.18609999999999999</c:v>
                </c:pt>
                <c:pt idx="15">
                  <c:v>0.187</c:v>
                </c:pt>
                <c:pt idx="16">
                  <c:v>0.18990000000000001</c:v>
                </c:pt>
                <c:pt idx="17">
                  <c:v>0.188</c:v>
                </c:pt>
                <c:pt idx="18">
                  <c:v>0.1971</c:v>
                </c:pt>
                <c:pt idx="19">
                  <c:v>0.21029999999999999</c:v>
                </c:pt>
                <c:pt idx="20">
                  <c:v>0.2339</c:v>
                </c:pt>
              </c:numCache>
            </c:numRef>
          </c:val>
          <c:extLst>
            <c:ext xmlns:c16="http://schemas.microsoft.com/office/drawing/2014/chart" uri="{C3380CC4-5D6E-409C-BE32-E72D297353CC}">
              <c16:uniqueId val="{00000000-06BA-499E-A785-878D402C40D1}"/>
            </c:ext>
          </c:extLst>
        </c:ser>
        <c:ser>
          <c:idx val="4"/>
          <c:order val="2"/>
          <c:tx>
            <c:strRef>
              <c:f>Sheet1!$D$1</c:f>
              <c:strCache>
                <c:ptCount val="1"/>
                <c:pt idx="0">
                  <c:v>2018</c:v>
                </c:pt>
              </c:strCache>
            </c:strRef>
          </c:tx>
          <c:spPr>
            <a:solidFill>
              <a:srgbClr val="C00000"/>
            </a:solidFill>
            <a:ln>
              <a:noFill/>
            </a:ln>
            <a:effectLst/>
          </c:spPr>
          <c:invertIfNegative val="0"/>
          <c:dPt>
            <c:idx val="4"/>
            <c:invertIfNegative val="0"/>
            <c:bubble3D val="0"/>
            <c:spPr>
              <a:solidFill>
                <a:srgbClr val="C00000"/>
              </a:solidFill>
              <a:ln>
                <a:noFill/>
              </a:ln>
              <a:effectLst/>
            </c:spPr>
            <c:extLst>
              <c:ext xmlns:c16="http://schemas.microsoft.com/office/drawing/2014/chart" uri="{C3380CC4-5D6E-409C-BE32-E72D297353CC}">
                <c16:uniqueId val="{00000008-06BA-499E-A785-878D402C40D1}"/>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Middlesex</c:v>
                </c:pt>
                <c:pt idx="2">
                  <c:v>Union</c:v>
                </c:pt>
                <c:pt idx="3">
                  <c:v>Essex</c:v>
                </c:pt>
                <c:pt idx="4">
                  <c:v>Mercer</c:v>
                </c:pt>
                <c:pt idx="5">
                  <c:v>Passaic</c:v>
                </c:pt>
                <c:pt idx="6">
                  <c:v>Somerset</c:v>
                </c:pt>
                <c:pt idx="7">
                  <c:v>Cumberland</c:v>
                </c:pt>
                <c:pt idx="8">
                  <c:v>Atlantic</c:v>
                </c:pt>
                <c:pt idx="9">
                  <c:v>Morris</c:v>
                </c:pt>
                <c:pt idx="10">
                  <c:v>Bergen</c:v>
                </c:pt>
                <c:pt idx="11">
                  <c:v>Warren</c:v>
                </c:pt>
                <c:pt idx="12">
                  <c:v>Monmouth</c:v>
                </c:pt>
                <c:pt idx="13">
                  <c:v>Hunterdon</c:v>
                </c:pt>
                <c:pt idx="14">
                  <c:v>Salem</c:v>
                </c:pt>
                <c:pt idx="15">
                  <c:v>Camden</c:v>
                </c:pt>
                <c:pt idx="16">
                  <c:v>Burlington</c:v>
                </c:pt>
                <c:pt idx="17">
                  <c:v>Gloucester</c:v>
                </c:pt>
                <c:pt idx="18">
                  <c:v>Cape May</c:v>
                </c:pt>
                <c:pt idx="19">
                  <c:v>Sussex</c:v>
                </c:pt>
                <c:pt idx="20">
                  <c:v>Ocean</c:v>
                </c:pt>
              </c:strCache>
            </c:strRef>
          </c:cat>
          <c:val>
            <c:numRef>
              <c:f>Sheet1!$D$2:$D$22</c:f>
              <c:numCache>
                <c:formatCode>0.0%</c:formatCode>
                <c:ptCount val="21"/>
                <c:pt idx="0">
                  <c:v>0.13689999999999999</c:v>
                </c:pt>
                <c:pt idx="1">
                  <c:v>0.14380000000000001</c:v>
                </c:pt>
                <c:pt idx="2">
                  <c:v>0.15340000000000001</c:v>
                </c:pt>
                <c:pt idx="3">
                  <c:v>0.15359999999999999</c:v>
                </c:pt>
                <c:pt idx="4">
                  <c:v>0.16270000000000001</c:v>
                </c:pt>
                <c:pt idx="5">
                  <c:v>0.16309999999999999</c:v>
                </c:pt>
                <c:pt idx="6">
                  <c:v>0.16819999999999999</c:v>
                </c:pt>
                <c:pt idx="7">
                  <c:v>0.17249999999999999</c:v>
                </c:pt>
                <c:pt idx="8">
                  <c:v>0.17480000000000001</c:v>
                </c:pt>
                <c:pt idx="9">
                  <c:v>0.18060000000000001</c:v>
                </c:pt>
                <c:pt idx="10">
                  <c:v>0.18090000000000001</c:v>
                </c:pt>
                <c:pt idx="11">
                  <c:v>0.1837</c:v>
                </c:pt>
                <c:pt idx="12">
                  <c:v>0.18709999999999999</c:v>
                </c:pt>
                <c:pt idx="13">
                  <c:v>0.18779999999999999</c:v>
                </c:pt>
                <c:pt idx="14">
                  <c:v>0.19170000000000001</c:v>
                </c:pt>
                <c:pt idx="15">
                  <c:v>0.1918</c:v>
                </c:pt>
                <c:pt idx="16">
                  <c:v>0.1925</c:v>
                </c:pt>
                <c:pt idx="17">
                  <c:v>0.19320000000000001</c:v>
                </c:pt>
                <c:pt idx="18">
                  <c:v>0.19489999999999999</c:v>
                </c:pt>
                <c:pt idx="19">
                  <c:v>0.215</c:v>
                </c:pt>
                <c:pt idx="20">
                  <c:v>0.2387</c:v>
                </c:pt>
              </c:numCache>
            </c:numRef>
          </c:val>
          <c:extLst>
            <c:ext xmlns:c16="http://schemas.microsoft.com/office/drawing/2014/chart" uri="{C3380CC4-5D6E-409C-BE32-E72D297353CC}">
              <c16:uniqueId val="{00000004-06BA-499E-A785-878D402C40D1}"/>
            </c:ext>
          </c:extLst>
        </c:ser>
        <c:ser>
          <c:idx val="2"/>
          <c:order val="3"/>
          <c:tx>
            <c:strRef>
              <c:f>Sheet1!$E$1</c:f>
              <c:strCache>
                <c:ptCount val="1"/>
                <c:pt idx="0">
                  <c:v>Copy County 2018</c:v>
                </c:pt>
              </c:strCache>
            </c:strRef>
          </c:tx>
          <c:spPr>
            <a:solidFill>
              <a:srgbClr val="FFFF00"/>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Hudson</c:v>
                </c:pt>
                <c:pt idx="1">
                  <c:v>Middlesex</c:v>
                </c:pt>
                <c:pt idx="2">
                  <c:v>Union</c:v>
                </c:pt>
                <c:pt idx="3">
                  <c:v>Essex</c:v>
                </c:pt>
                <c:pt idx="4">
                  <c:v>Mercer</c:v>
                </c:pt>
                <c:pt idx="5">
                  <c:v>Passaic</c:v>
                </c:pt>
                <c:pt idx="6">
                  <c:v>Somerset</c:v>
                </c:pt>
                <c:pt idx="7">
                  <c:v>Cumberland</c:v>
                </c:pt>
                <c:pt idx="8">
                  <c:v>Atlantic</c:v>
                </c:pt>
                <c:pt idx="9">
                  <c:v>Morris</c:v>
                </c:pt>
                <c:pt idx="10">
                  <c:v>Bergen</c:v>
                </c:pt>
                <c:pt idx="11">
                  <c:v>Warren</c:v>
                </c:pt>
                <c:pt idx="12">
                  <c:v>Monmouth</c:v>
                </c:pt>
                <c:pt idx="13">
                  <c:v>Hunterdon</c:v>
                </c:pt>
                <c:pt idx="14">
                  <c:v>Salem</c:v>
                </c:pt>
                <c:pt idx="15">
                  <c:v>Camden</c:v>
                </c:pt>
                <c:pt idx="16">
                  <c:v>Burlington</c:v>
                </c:pt>
                <c:pt idx="17">
                  <c:v>Gloucester</c:v>
                </c:pt>
                <c:pt idx="18">
                  <c:v>Cape May</c:v>
                </c:pt>
                <c:pt idx="19">
                  <c:v>Sussex</c:v>
                </c:pt>
                <c:pt idx="20">
                  <c:v>Ocean</c:v>
                </c:pt>
              </c:strCache>
            </c:strRef>
          </c:cat>
          <c:val>
            <c:numRef>
              <c:f>Sheet1!$E$2:$E$22</c:f>
              <c:numCache>
                <c:formatCode>General</c:formatCode>
                <c:ptCount val="21"/>
                <c:pt idx="8" formatCode="0.0%">
                  <c:v>0.17480000000000001</c:v>
                </c:pt>
              </c:numCache>
            </c:numRef>
          </c:val>
          <c:extLst>
            <c:ext xmlns:c16="http://schemas.microsoft.com/office/drawing/2014/chart" uri="{C3380CC4-5D6E-409C-BE32-E72D297353CC}">
              <c16:uniqueId val="{00000002-B69E-42BE-9500-14C9488DFAE5}"/>
            </c:ext>
          </c:extLst>
        </c:ser>
        <c:ser>
          <c:idx val="5"/>
          <c:order val="4"/>
          <c:tx>
            <c:strRef>
              <c:f>Sheet1!$F$1</c:f>
              <c:strCache>
                <c:ptCount val="1"/>
                <c:pt idx="0">
                  <c:v>NJ 2018 average 17.9%</c:v>
                </c:pt>
              </c:strCache>
            </c:strRef>
          </c:tx>
          <c:spPr>
            <a:noFill/>
            <a:ln>
              <a:noFill/>
            </a:ln>
            <a:effectLst/>
          </c:spPr>
          <c:invertIfNegative val="0"/>
          <c:trendline>
            <c:spPr>
              <a:ln w="19050" cap="rnd">
                <a:solidFill>
                  <a:schemeClr val="accent6"/>
                </a:solidFill>
                <a:prstDash val="sysDot"/>
              </a:ln>
              <a:effectLst/>
            </c:spPr>
            <c:trendlineType val="linear"/>
            <c:dispRSqr val="0"/>
            <c:dispEq val="0"/>
          </c:trendline>
          <c:cat>
            <c:strRef>
              <c:f>Sheet1!$A$2:$A$22</c:f>
              <c:strCache>
                <c:ptCount val="21"/>
                <c:pt idx="0">
                  <c:v>Hudson</c:v>
                </c:pt>
                <c:pt idx="1">
                  <c:v>Middlesex</c:v>
                </c:pt>
                <c:pt idx="2">
                  <c:v>Union</c:v>
                </c:pt>
                <c:pt idx="3">
                  <c:v>Essex</c:v>
                </c:pt>
                <c:pt idx="4">
                  <c:v>Mercer</c:v>
                </c:pt>
                <c:pt idx="5">
                  <c:v>Passaic</c:v>
                </c:pt>
                <c:pt idx="6">
                  <c:v>Somerset</c:v>
                </c:pt>
                <c:pt idx="7">
                  <c:v>Cumberland</c:v>
                </c:pt>
                <c:pt idx="8">
                  <c:v>Atlantic</c:v>
                </c:pt>
                <c:pt idx="9">
                  <c:v>Morris</c:v>
                </c:pt>
                <c:pt idx="10">
                  <c:v>Bergen</c:v>
                </c:pt>
                <c:pt idx="11">
                  <c:v>Warren</c:v>
                </c:pt>
                <c:pt idx="12">
                  <c:v>Monmouth</c:v>
                </c:pt>
                <c:pt idx="13">
                  <c:v>Hunterdon</c:v>
                </c:pt>
                <c:pt idx="14">
                  <c:v>Salem</c:v>
                </c:pt>
                <c:pt idx="15">
                  <c:v>Camden</c:v>
                </c:pt>
                <c:pt idx="16">
                  <c:v>Burlington</c:v>
                </c:pt>
                <c:pt idx="17">
                  <c:v>Gloucester</c:v>
                </c:pt>
                <c:pt idx="18">
                  <c:v>Cape May</c:v>
                </c:pt>
                <c:pt idx="19">
                  <c:v>Sussex</c:v>
                </c:pt>
                <c:pt idx="20">
                  <c:v>Ocean</c:v>
                </c:pt>
              </c:strCache>
            </c:strRef>
          </c:cat>
          <c:val>
            <c:numRef>
              <c:f>Sheet1!$F$2:$F$22</c:f>
              <c:numCache>
                <c:formatCode>0.0%</c:formatCode>
                <c:ptCount val="21"/>
                <c:pt idx="0">
                  <c:v>0.17899999999999999</c:v>
                </c:pt>
                <c:pt idx="1">
                  <c:v>0.17899999999999999</c:v>
                </c:pt>
                <c:pt idx="2">
                  <c:v>0.17899999999999999</c:v>
                </c:pt>
                <c:pt idx="3">
                  <c:v>0.17899999999999999</c:v>
                </c:pt>
                <c:pt idx="4">
                  <c:v>0.17899999999999999</c:v>
                </c:pt>
                <c:pt idx="5">
                  <c:v>0.17899999999999999</c:v>
                </c:pt>
                <c:pt idx="6">
                  <c:v>0.17899999999999999</c:v>
                </c:pt>
                <c:pt idx="7">
                  <c:v>0.17899999999999999</c:v>
                </c:pt>
                <c:pt idx="8">
                  <c:v>0.17899999999999999</c:v>
                </c:pt>
                <c:pt idx="9">
                  <c:v>0.17899999999999999</c:v>
                </c:pt>
                <c:pt idx="10">
                  <c:v>0.17899999999999999</c:v>
                </c:pt>
                <c:pt idx="11">
                  <c:v>0.17899999999999999</c:v>
                </c:pt>
                <c:pt idx="12">
                  <c:v>0.17899999999999999</c:v>
                </c:pt>
                <c:pt idx="13">
                  <c:v>0.17899999999999999</c:v>
                </c:pt>
                <c:pt idx="14">
                  <c:v>0.17899999999999999</c:v>
                </c:pt>
                <c:pt idx="15">
                  <c:v>0.17899999999999999</c:v>
                </c:pt>
                <c:pt idx="16">
                  <c:v>0.17899999999999999</c:v>
                </c:pt>
                <c:pt idx="17">
                  <c:v>0.17899999999999999</c:v>
                </c:pt>
                <c:pt idx="18">
                  <c:v>0.17899999999999999</c:v>
                </c:pt>
                <c:pt idx="19">
                  <c:v>0.17899999999999999</c:v>
                </c:pt>
                <c:pt idx="20">
                  <c:v>0.17899999999999999</c:v>
                </c:pt>
              </c:numCache>
            </c:numRef>
          </c:val>
          <c:extLst>
            <c:ext xmlns:c16="http://schemas.microsoft.com/office/drawing/2014/chart" uri="{C3380CC4-5D6E-409C-BE32-E72D297353CC}">
              <c16:uniqueId val="{00000003-B69E-42BE-9500-14C9488DFAE5}"/>
            </c:ext>
          </c:extLst>
        </c:ser>
        <c:dLbls>
          <c:showLegendKey val="0"/>
          <c:showVal val="0"/>
          <c:showCatName val="0"/>
          <c:showSerName val="0"/>
          <c:showPercent val="0"/>
          <c:showBubbleSize val="0"/>
        </c:dLbls>
        <c:gapWidth val="0"/>
        <c:overlap val="4"/>
        <c:axId val="572101416"/>
        <c:axId val="572101808"/>
      </c:barChart>
      <c:catAx>
        <c:axId val="572101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72101808"/>
        <c:crosses val="autoZero"/>
        <c:auto val="1"/>
        <c:lblAlgn val="ctr"/>
        <c:lblOffset val="100"/>
        <c:noMultiLvlLbl val="0"/>
      </c:catAx>
      <c:valAx>
        <c:axId val="57210180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72101416"/>
        <c:crosses val="autoZero"/>
        <c:crossBetween val="between"/>
      </c:valAx>
      <c:spPr>
        <a:noFill/>
        <a:ln>
          <a:noFill/>
        </a:ln>
        <a:effectLst/>
      </c:spPr>
    </c:plotArea>
    <c:legend>
      <c:legendPos val="b"/>
      <c:legendEntry>
        <c:idx val="0"/>
        <c:delete val="1"/>
      </c:legendEntry>
      <c:legendEntry>
        <c:idx val="3"/>
        <c:delete val="1"/>
      </c:legendEntry>
      <c:legendEntry>
        <c:idx val="4"/>
        <c:delete val="1"/>
      </c:legendEntry>
      <c:legendEntry>
        <c:idx val="5"/>
        <c:delete val="1"/>
      </c:legendEntry>
      <c:legendEntry>
        <c:idx val="6"/>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2017-2018</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Union</c:v>
                </c:pt>
                <c:pt idx="14">
                  <c:v>Monmouth</c:v>
                </c:pt>
                <c:pt idx="15">
                  <c:v>Hudson</c:v>
                </c:pt>
                <c:pt idx="16">
                  <c:v>Passaic</c:v>
                </c:pt>
                <c:pt idx="17">
                  <c:v>Middlesex</c:v>
                </c:pt>
                <c:pt idx="18">
                  <c:v>Bergen</c:v>
                </c:pt>
                <c:pt idx="19">
                  <c:v>Ocean</c:v>
                </c:pt>
                <c:pt idx="20">
                  <c:v>Essex</c:v>
                </c:pt>
              </c:strCache>
            </c:strRef>
          </c:cat>
          <c:val>
            <c:numRef>
              <c:f>Sheet1!$B$2:$B$22</c:f>
              <c:numCache>
                <c:formatCode>General</c:formatCode>
                <c:ptCount val="21"/>
                <c:pt idx="0">
                  <c:v>69</c:v>
                </c:pt>
                <c:pt idx="1">
                  <c:v>101</c:v>
                </c:pt>
                <c:pt idx="2">
                  <c:v>110</c:v>
                </c:pt>
                <c:pt idx="3">
                  <c:v>116</c:v>
                </c:pt>
                <c:pt idx="4">
                  <c:v>182</c:v>
                </c:pt>
                <c:pt idx="5">
                  <c:v>207</c:v>
                </c:pt>
                <c:pt idx="7">
                  <c:v>365</c:v>
                </c:pt>
                <c:pt idx="8">
                  <c:v>382</c:v>
                </c:pt>
                <c:pt idx="9">
                  <c:v>461</c:v>
                </c:pt>
                <c:pt idx="10">
                  <c:v>504</c:v>
                </c:pt>
                <c:pt idx="11">
                  <c:v>644</c:v>
                </c:pt>
                <c:pt idx="12">
                  <c:v>650</c:v>
                </c:pt>
                <c:pt idx="13">
                  <c:v>856</c:v>
                </c:pt>
                <c:pt idx="14">
                  <c:v>907</c:v>
                </c:pt>
                <c:pt idx="15">
                  <c:v>1053</c:v>
                </c:pt>
                <c:pt idx="16">
                  <c:v>1103</c:v>
                </c:pt>
                <c:pt idx="17">
                  <c:v>1269</c:v>
                </c:pt>
                <c:pt idx="18">
                  <c:v>1338</c:v>
                </c:pt>
                <c:pt idx="19">
                  <c:v>1493</c:v>
                </c:pt>
                <c:pt idx="20">
                  <c:v>1494</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Union</c:v>
                </c:pt>
                <c:pt idx="14">
                  <c:v>Monmouth</c:v>
                </c:pt>
                <c:pt idx="15">
                  <c:v>Hudson</c:v>
                </c:pt>
                <c:pt idx="16">
                  <c:v>Passaic</c:v>
                </c:pt>
                <c:pt idx="17">
                  <c:v>Middlesex</c:v>
                </c:pt>
                <c:pt idx="18">
                  <c:v>Bergen</c:v>
                </c:pt>
                <c:pt idx="19">
                  <c:v>Ocean</c:v>
                </c:pt>
                <c:pt idx="20">
                  <c:v>Essex</c:v>
                </c:pt>
              </c:strCache>
            </c:strRef>
          </c:cat>
          <c:val>
            <c:numRef>
              <c:f>Sheet1!$C$2:$C$22</c:f>
              <c:numCache>
                <c:formatCode>General</c:formatCode>
                <c:ptCount val="21"/>
                <c:pt idx="6">
                  <c:v>340</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572102592"/>
        <c:axId val="572102984"/>
      </c:barChart>
      <c:catAx>
        <c:axId val="572102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72102984"/>
        <c:crosses val="autoZero"/>
        <c:auto val="1"/>
        <c:lblAlgn val="ctr"/>
        <c:lblOffset val="100"/>
        <c:noMultiLvlLbl val="0"/>
      </c:catAx>
      <c:valAx>
        <c:axId val="5721029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7210259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09018208661418E-2"/>
          <c:y val="3.5156247837337118E-2"/>
          <c:w val="0.88390981791338585"/>
          <c:h val="0.89663380311061747"/>
        </c:manualLayout>
      </c:layout>
      <c:barChart>
        <c:barDir val="bar"/>
        <c:grouping val="clustered"/>
        <c:varyColors val="0"/>
        <c:ser>
          <c:idx val="1"/>
          <c:order val="1"/>
          <c:tx>
            <c:strRef>
              <c:f>Sheet1!$C$1</c:f>
              <c:strCache>
                <c:ptCount val="1"/>
                <c:pt idx="0">
                  <c:v>NJ avg 69%</c:v>
                </c:pt>
              </c:strCache>
            </c:strRef>
          </c:tx>
          <c:spPr>
            <a:solidFill>
              <a:schemeClr val="bg1"/>
            </a:solidFill>
            <a:ln>
              <a:solidFill>
                <a:schemeClr val="bg1"/>
              </a:solidFill>
            </a:ln>
            <a:effectLst/>
          </c:spPr>
          <c:invertIfNegative val="0"/>
          <c:cat>
            <c:strRef>
              <c:f>Sheet1!$A$2:$A$4</c:f>
              <c:strCache>
                <c:ptCount val="3"/>
                <c:pt idx="0">
                  <c:v>Corbin City </c:v>
                </c:pt>
                <c:pt idx="1">
                  <c:v>Absecon </c:v>
                </c:pt>
                <c:pt idx="2">
                  <c:v>Atlantic City </c:v>
                </c:pt>
              </c:strCache>
            </c:strRef>
          </c:cat>
          <c:val>
            <c:numRef>
              <c:f>Sheet1!$C$2:$C$4</c:f>
              <c:numCache>
                <c:formatCode>0%</c:formatCode>
                <c:ptCount val="3"/>
                <c:pt idx="0">
                  <c:v>0.69</c:v>
                </c:pt>
                <c:pt idx="1">
                  <c:v>0.69</c:v>
                </c:pt>
                <c:pt idx="2">
                  <c:v>0.69</c:v>
                </c:pt>
              </c:numCache>
            </c:numRef>
          </c:val>
          <c:extLst>
            <c:ext xmlns:c16="http://schemas.microsoft.com/office/drawing/2014/chart" uri="{C3380CC4-5D6E-409C-BE32-E72D297353CC}">
              <c16:uniqueId val="{00000001-DFB7-40F8-B00C-329BFDAA0288}"/>
            </c:ext>
          </c:extLst>
        </c:ser>
        <c:ser>
          <c:idx val="2"/>
          <c:order val="2"/>
          <c:tx>
            <c:strRef>
              <c:f>Sheet1!$D$1</c:f>
              <c:strCache>
                <c:ptCount val="1"/>
                <c:pt idx="0">
                  <c:v>Atlantic Avg. 72.8%</c:v>
                </c:pt>
              </c:strCache>
            </c:strRef>
          </c:tx>
          <c:spPr>
            <a:solidFill>
              <a:schemeClr val="bg1"/>
            </a:solidFill>
            <a:ln>
              <a:solidFill>
                <a:schemeClr val="bg1"/>
              </a:solidFill>
            </a:ln>
            <a:effectLst/>
          </c:spPr>
          <c:invertIfNegative val="0"/>
          <c:trendline>
            <c:spPr>
              <a:ln w="19050" cap="rnd">
                <a:solidFill>
                  <a:schemeClr val="accent3"/>
                </a:solidFill>
                <a:prstDash val="sysDot"/>
              </a:ln>
              <a:effectLst/>
            </c:spPr>
            <c:trendlineType val="linear"/>
            <c:dispRSqr val="0"/>
            <c:dispEq val="0"/>
          </c:trendline>
          <c:cat>
            <c:strRef>
              <c:f>Sheet1!$A$2:$A$4</c:f>
              <c:strCache>
                <c:ptCount val="3"/>
                <c:pt idx="0">
                  <c:v>Corbin City </c:v>
                </c:pt>
                <c:pt idx="1">
                  <c:v>Absecon </c:v>
                </c:pt>
                <c:pt idx="2">
                  <c:v>Atlantic City </c:v>
                </c:pt>
              </c:strCache>
            </c:strRef>
          </c:cat>
          <c:val>
            <c:numRef>
              <c:f>Sheet1!$D$2:$D$4</c:f>
              <c:numCache>
                <c:formatCode>0%</c:formatCode>
                <c:ptCount val="3"/>
                <c:pt idx="0">
                  <c:v>0.72799999999999998</c:v>
                </c:pt>
                <c:pt idx="1">
                  <c:v>0.72799999999999998</c:v>
                </c:pt>
                <c:pt idx="2">
                  <c:v>0.72799999999999998</c:v>
                </c:pt>
              </c:numCache>
            </c:numRef>
          </c:val>
          <c:extLst>
            <c:ext xmlns:c16="http://schemas.microsoft.com/office/drawing/2014/chart" uri="{C3380CC4-5D6E-409C-BE32-E72D297353CC}">
              <c16:uniqueId val="{00000002-DFB7-40F8-B00C-329BFDAA0288}"/>
            </c:ext>
          </c:extLst>
        </c:ser>
        <c:dLbls>
          <c:showLegendKey val="0"/>
          <c:showVal val="0"/>
          <c:showCatName val="0"/>
          <c:showSerName val="0"/>
          <c:showPercent val="0"/>
          <c:showBubbleSize val="0"/>
        </c:dLbls>
        <c:gapWidth val="500"/>
        <c:overlap val="26"/>
        <c:axId val="489205784"/>
        <c:axId val="489206176"/>
      </c:barChar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Corbin City </c:v>
                </c:pt>
                <c:pt idx="1">
                  <c:v>Absecon </c:v>
                </c:pt>
                <c:pt idx="2">
                  <c:v>Atlantic City </c:v>
                </c:pt>
              </c:strCache>
            </c:strRef>
          </c:cat>
          <c:val>
            <c:numRef>
              <c:f>Sheet1!$B$2:$B$4</c:f>
              <c:numCache>
                <c:formatCode>0%</c:formatCode>
                <c:ptCount val="3"/>
                <c:pt idx="0">
                  <c:v>0.97699999999999998</c:v>
                </c:pt>
                <c:pt idx="1">
                  <c:v>0.84499999999999997</c:v>
                </c:pt>
                <c:pt idx="2">
                  <c:v>0.52700000000000002</c:v>
                </c:pt>
              </c:numCache>
            </c:numRef>
          </c:val>
          <c:extLst>
            <c:ext xmlns:c16="http://schemas.microsoft.com/office/drawing/2014/chart" uri="{C3380CC4-5D6E-409C-BE32-E72D297353CC}">
              <c16:uniqueId val="{00000000-DFB7-40F8-B00C-329BFDAA0288}"/>
            </c:ext>
          </c:extLst>
        </c:ser>
        <c:dLbls>
          <c:showLegendKey val="0"/>
          <c:showVal val="0"/>
          <c:showCatName val="0"/>
          <c:showSerName val="0"/>
          <c:showPercent val="0"/>
          <c:showBubbleSize val="0"/>
        </c:dLbls>
        <c:gapWidth val="500"/>
        <c:axId val="489206960"/>
        <c:axId val="489206568"/>
      </c:barChart>
      <c:catAx>
        <c:axId val="4892057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489206176"/>
        <c:crosses val="autoZero"/>
        <c:auto val="1"/>
        <c:lblAlgn val="ctr"/>
        <c:lblOffset val="100"/>
        <c:noMultiLvlLbl val="0"/>
      </c:catAx>
      <c:valAx>
        <c:axId val="489206176"/>
        <c:scaling>
          <c:orientation val="minMax"/>
        </c:scaling>
        <c:delete val="1"/>
        <c:axPos val="b"/>
        <c:numFmt formatCode="0%" sourceLinked="1"/>
        <c:majorTickMark val="none"/>
        <c:minorTickMark val="none"/>
        <c:tickLblPos val="nextTo"/>
        <c:crossAx val="489205784"/>
        <c:crosses val="autoZero"/>
        <c:crossBetween val="between"/>
      </c:valAx>
      <c:valAx>
        <c:axId val="489206568"/>
        <c:scaling>
          <c:orientation val="minMax"/>
        </c:scaling>
        <c:delete val="1"/>
        <c:axPos val="t"/>
        <c:numFmt formatCode="0%" sourceLinked="1"/>
        <c:majorTickMark val="out"/>
        <c:minorTickMark val="none"/>
        <c:tickLblPos val="nextTo"/>
        <c:crossAx val="489206960"/>
        <c:crosses val="max"/>
        <c:crossBetween val="between"/>
      </c:valAx>
      <c:catAx>
        <c:axId val="489206960"/>
        <c:scaling>
          <c:orientation val="minMax"/>
        </c:scaling>
        <c:delete val="1"/>
        <c:axPos val="l"/>
        <c:numFmt formatCode="General" sourceLinked="1"/>
        <c:majorTickMark val="out"/>
        <c:minorTickMark val="none"/>
        <c:tickLblPos val="nextTo"/>
        <c:crossAx val="489206568"/>
        <c:crosses val="autoZero"/>
        <c:auto val="1"/>
        <c:lblAlgn val="ctr"/>
        <c:lblOffset val="100"/>
        <c:noMultiLvlLbl val="0"/>
      </c:cat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41712598425196856"/>
          <c:y val="0.81141265923888661"/>
          <c:w val="0.42042999507874013"/>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0.63635</cdr:x>
      <cdr:y>0.88822</cdr:y>
    </cdr:from>
    <cdr:to>
      <cdr:x>0.8426</cdr:x>
      <cdr:y>0.93041</cdr:y>
    </cdr:to>
    <cdr:sp macro="" textlink="">
      <cdr:nvSpPr>
        <cdr:cNvPr id="4" name="TextBox 3"/>
        <cdr:cNvSpPr txBox="1"/>
      </cdr:nvSpPr>
      <cdr:spPr>
        <a:xfrm xmlns:a="http://schemas.openxmlformats.org/drawingml/2006/main">
          <a:off x="5172255" y="4812974"/>
          <a:ext cx="16764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0.58456</cdr:x>
      <cdr:y>0.78561</cdr:y>
    </cdr:from>
    <cdr:to>
      <cdr:x>0.73876</cdr:x>
      <cdr:y>0.82451</cdr:y>
    </cdr:to>
    <cdr:sp macro="" textlink="">
      <cdr:nvSpPr>
        <cdr:cNvPr id="2" name="TextBox 5"/>
        <cdr:cNvSpPr txBox="1"/>
      </cdr:nvSpPr>
      <cdr:spPr>
        <a:xfrm xmlns:a="http://schemas.openxmlformats.org/drawingml/2006/main">
          <a:off x="3552003" y="4662347"/>
          <a:ext cx="936933"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smtClean="0">
              <a:latin typeface="Franklin Gothic Medium" panose="020B0603020102020204" pitchFamily="34" charset="0"/>
            </a:rPr>
            <a:t>NJ avg. 4.4%</a:t>
          </a:r>
          <a:endParaRPr lang="en-US" sz="900" dirty="0">
            <a:latin typeface="Franklin Gothic Medium" panose="020B0603020102020204"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B5323F-6A16-4F6A-8B25-3A543FDCE62C}" type="datetimeFigureOut">
              <a:rPr lang="en-US" smtClean="0"/>
              <a:t>1/31/2020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CB9161-36C9-4EBB-9A76-51E60A3AD9BA}" type="slidenum">
              <a:rPr lang="en-US" smtClean="0"/>
              <a:t>‹#›</a:t>
            </a:fld>
            <a:endParaRPr lang="en-US"/>
          </a:p>
        </p:txBody>
      </p:sp>
    </p:spTree>
    <p:extLst>
      <p:ext uri="{BB962C8B-B14F-4D97-AF65-F5344CB8AC3E}">
        <p14:creationId xmlns:p14="http://schemas.microsoft.com/office/powerpoint/2010/main" val="2859550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2137B8-42A2-406D-8080-D538BA1B944C}" type="datetimeFigureOut">
              <a:rPr lang="en-US" smtClean="0"/>
              <a:t>1/31/2020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348A3-7091-4FB3-AE37-CB43F4A5F199}" type="slidenum">
              <a:rPr lang="en-US" smtClean="0"/>
              <a:t>‹#›</a:t>
            </a:fld>
            <a:endParaRPr lang="en-US"/>
          </a:p>
        </p:txBody>
      </p:sp>
    </p:spTree>
    <p:extLst>
      <p:ext uri="{BB962C8B-B14F-4D97-AF65-F5344CB8AC3E}">
        <p14:creationId xmlns:p14="http://schemas.microsoft.com/office/powerpoint/2010/main" val="648511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8" Type="http://schemas.openxmlformats.org/officeDocument/2006/relationships/hyperlink" Target="https://www.hcdnnj.org/assets/documents/atlantic%20co%20resource%20guide.pdf" TargetMode="External"/><Relationship Id="rId3" Type="http://schemas.openxmlformats.org/officeDocument/2006/relationships/hyperlink" Target="https://www.capeatlanticresourcenet.org/" TargetMode="External"/><Relationship Id="rId7" Type="http://schemas.openxmlformats.org/officeDocument/2006/relationships/hyperlink" Target="http://mhaac.info/family-support-services.html" TargetMode="External"/><Relationship Id="rId2" Type="http://schemas.openxmlformats.org/officeDocument/2006/relationships/slide" Target="../slides/slide90.xml"/><Relationship Id="rId1" Type="http://schemas.openxmlformats.org/officeDocument/2006/relationships/notesMaster" Target="../notesMasters/notesMaster1.xml"/><Relationship Id="rId6" Type="http://schemas.openxmlformats.org/officeDocument/2006/relationships/hyperlink" Target="https://thearcatlantic.org/services/" TargetMode="External"/><Relationship Id="rId5" Type="http://schemas.openxmlformats.org/officeDocument/2006/relationships/hyperlink" Target="https://www.centerffs.org/counties/atlantic-county" TargetMode="External"/><Relationship Id="rId4" Type="http://schemas.openxmlformats.org/officeDocument/2006/relationships/hyperlink" Target="http://www.jfsatlantic.org/" TargetMode="External"/><Relationship Id="rId9" Type="http://schemas.openxmlformats.org/officeDocument/2006/relationships/hyperlink" Target="https://www.probononj.org/ProviderDirectory.aspx"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a:t>
            </a:fld>
            <a:endParaRPr lang="en-US"/>
          </a:p>
        </p:txBody>
      </p:sp>
    </p:spTree>
    <p:extLst>
      <p:ext uri="{BB962C8B-B14F-4D97-AF65-F5344CB8AC3E}">
        <p14:creationId xmlns:p14="http://schemas.microsoft.com/office/powerpoint/2010/main" val="27686705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total number of children in this county is the 7</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lowest in NJ. (Note that total county population size has not been accounted for in this indicator).</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18</a:t>
            </a:fld>
            <a:endParaRPr lang="en-US"/>
          </a:p>
        </p:txBody>
      </p:sp>
    </p:spTree>
    <p:extLst>
      <p:ext uri="{BB962C8B-B14F-4D97-AF65-F5344CB8AC3E}">
        <p14:creationId xmlns:p14="http://schemas.microsoft.com/office/powerpoint/2010/main" val="461474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children between the ages of 12-17 years old is the largest group.</a:t>
            </a:r>
          </a:p>
          <a:p>
            <a:pPr marL="0" lvl="0" indent="0">
              <a:buFont typeface="Arial" panose="020B0604020202020204" pitchFamily="34" charset="0"/>
              <a:buNone/>
            </a:pPr>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a:t>
            </a:r>
            <a:r>
              <a:rPr lang="en-US" sz="1200" kern="1200" dirty="0" smtClean="0">
                <a:solidFill>
                  <a:schemeClr val="tx1"/>
                </a:solidFill>
                <a:effectLst/>
                <a:latin typeface="+mn-lt"/>
                <a:ea typeface="+mn-ea"/>
                <a:cs typeface="+mn-cs"/>
              </a:rPr>
              <a:t>? Chart 1.12</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19</a:t>
            </a:fld>
            <a:endParaRPr lang="en-US"/>
          </a:p>
        </p:txBody>
      </p:sp>
    </p:spTree>
    <p:extLst>
      <p:ext uri="{BB962C8B-B14F-4D97-AF65-F5344CB8AC3E}">
        <p14:creationId xmlns:p14="http://schemas.microsoft.com/office/powerpoint/2010/main" val="34596888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the percentages of children per age category vary slightly compared to each other, and compared to the overall percentages in NJ.</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includes numbers of children in each municipality, and may include data for additional municipalities.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20</a:t>
            </a:fld>
            <a:endParaRPr lang="en-US"/>
          </a:p>
        </p:txBody>
      </p:sp>
    </p:spTree>
    <p:extLst>
      <p:ext uri="{BB962C8B-B14F-4D97-AF65-F5344CB8AC3E}">
        <p14:creationId xmlns:p14="http://schemas.microsoft.com/office/powerpoint/2010/main" val="31958881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At the point in time of December 31, 2018, this county had the 8</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highest number of children served by CP&amp;P of NJ counties. (Note that county population size has not been accounted for in this indicator).</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number of children served (from workbook and the table behind graph 1.13):</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In-home:  1768</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Out-of-home placement: 315</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In NJ, the numbers of children served: </a:t>
            </a:r>
          </a:p>
          <a:p>
            <a:r>
              <a:rPr lang="en-US" sz="1200" kern="1200" dirty="0" smtClean="0">
                <a:solidFill>
                  <a:schemeClr val="tx1"/>
                </a:solidFill>
                <a:effectLst/>
                <a:latin typeface="+mn-lt"/>
                <a:ea typeface="+mn-ea"/>
                <a:cs typeface="+mn-cs"/>
              </a:rPr>
              <a:t>42,918 (in-home); 5,543 (out-of-home placement); 48,461 (total)</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As this data is from a single point-in-time (last day of the 2018 calendar year) the number of children served in total across the full year by CP&amp;P would be higher.</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21</a:t>
            </a:fld>
            <a:endParaRPr lang="en-US"/>
          </a:p>
        </p:txBody>
      </p:sp>
    </p:spTree>
    <p:extLst>
      <p:ext uri="{BB962C8B-B14F-4D97-AF65-F5344CB8AC3E}">
        <p14:creationId xmlns:p14="http://schemas.microsoft.com/office/powerpoint/2010/main" val="32250565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At the point in time of December 31 each year, the number of children in CP&amp;P out-of-home placements was lower in 2018 than in previous years, except for 2011.</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As this data is from a single point-in-time (last day of the 2018 calendar year) the number of children served in total across the full year by CP&amp;P would be higher.</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22</a:t>
            </a:fld>
            <a:endParaRPr lang="en-US"/>
          </a:p>
        </p:txBody>
      </p:sp>
    </p:spTree>
    <p:extLst>
      <p:ext uri="{BB962C8B-B14F-4D97-AF65-F5344CB8AC3E}">
        <p14:creationId xmlns:p14="http://schemas.microsoft.com/office/powerpoint/2010/main" val="30611474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 has a higher percentage of families living in poverty than the NJ average. </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6 counties in NJ have higher percentages of families living in poverty than the national average. Atlantic is</a:t>
            </a:r>
            <a:r>
              <a:rPr lang="en-US" sz="1200" kern="1200" baseline="0" dirty="0" smtClean="0">
                <a:solidFill>
                  <a:schemeClr val="tx1"/>
                </a:solidFill>
                <a:effectLst/>
                <a:latin typeface="+mn-lt"/>
                <a:ea typeface="+mn-ea"/>
                <a:cs typeface="+mn-cs"/>
              </a:rPr>
              <a:t> one of them.</a:t>
            </a:r>
            <a:r>
              <a:rPr lang="en-US" sz="1200" kern="1200" dirty="0" smtClean="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percentage of families living in poverty has slightly increased between 2013 and 2017.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Chart 2.3.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Poverty definition</a:t>
            </a:r>
            <a:r>
              <a:rPr lang="en-US" sz="1200" kern="1200" dirty="0" smtClean="0">
                <a:solidFill>
                  <a:schemeClr val="tx1"/>
                </a:solidFill>
                <a:effectLst/>
                <a:latin typeface="+mn-lt"/>
                <a:ea typeface="+mn-ea"/>
                <a:cs typeface="+mn-cs"/>
              </a:rPr>
              <a:t>: The Census Bureau uses a set of dollar value thresholds that vary by family size and composition to determine who is in poverty.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To determine a person's poverty status, </a:t>
            </a:r>
            <a:r>
              <a:rPr lang="en-US" sz="1200" kern="1200" dirty="0" smtClean="0">
                <a:solidFill>
                  <a:schemeClr val="tx1"/>
                </a:solidFill>
                <a:effectLst/>
                <a:latin typeface="+mn-lt"/>
                <a:ea typeface="+mn-ea"/>
                <a:cs typeface="+mn-cs"/>
              </a:rPr>
              <a:t>one compares the person’s total family income in the last 12 months with the poverty threshold appropriate for that person's family size and composition. If the total income of that person's family is less than the threshold appropriate for that family, then the person is considered “below the poverty level,” together with every member of his or her family. If a person is not living with anyone related by birth, marriage, or adoption, then the person's own income is compared with his or her poverty threshold. The total number of people below the poverty level is the sum of people in families and the number of unrelated individuals with incomes in the last 12 months below the poverty threshold.</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24</a:t>
            </a:fld>
            <a:endParaRPr lang="en-US"/>
          </a:p>
        </p:txBody>
      </p:sp>
    </p:spTree>
    <p:extLst>
      <p:ext uri="{BB962C8B-B14F-4D97-AF65-F5344CB8AC3E}">
        <p14:creationId xmlns:p14="http://schemas.microsoft.com/office/powerpoint/2010/main" val="40357301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Atlantic City and</a:t>
            </a:r>
            <a:r>
              <a:rPr lang="en-US" sz="1200" kern="1200" baseline="0" dirty="0" smtClean="0">
                <a:solidFill>
                  <a:schemeClr val="tx1"/>
                </a:solidFill>
                <a:effectLst/>
                <a:latin typeface="+mn-lt"/>
                <a:ea typeface="+mn-ea"/>
                <a:cs typeface="+mn-cs"/>
              </a:rPr>
              <a:t> Pleasantville </a:t>
            </a:r>
            <a:r>
              <a:rPr lang="en-US" sz="1200" kern="1200" dirty="0" smtClean="0">
                <a:solidFill>
                  <a:schemeClr val="tx1"/>
                </a:solidFill>
                <a:effectLst/>
                <a:latin typeface="+mn-lt"/>
                <a:ea typeface="+mn-ea"/>
                <a:cs typeface="+mn-cs"/>
              </a:rPr>
              <a:t>have the highest poverty rates in this county.</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25</a:t>
            </a:fld>
            <a:endParaRPr lang="en-US"/>
          </a:p>
        </p:txBody>
      </p:sp>
    </p:spTree>
    <p:extLst>
      <p:ext uri="{BB962C8B-B14F-4D97-AF65-F5344CB8AC3E}">
        <p14:creationId xmlns:p14="http://schemas.microsoft.com/office/powerpoint/2010/main" val="25614925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cost of living budget estimates how much income a family is likely to need (across 7 components) to attain a modest yet adequate standard of living here. The most costly component in this county tends to be child care.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Economic Policy Institute’s Family Budget Calculator estimates community-specific costs for a two parent-two child family to provide a measure of economic security in America.</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 An overall value for NJ is also not available.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27</a:t>
            </a:fld>
            <a:endParaRPr lang="en-US"/>
          </a:p>
        </p:txBody>
      </p:sp>
    </p:spTree>
    <p:extLst>
      <p:ext uri="{BB962C8B-B14F-4D97-AF65-F5344CB8AC3E}">
        <p14:creationId xmlns:p14="http://schemas.microsoft.com/office/powerpoint/2010/main" val="37404997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 is the 8</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least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expensive NJ county to live in, based on EPI’s Family Budget Calculator total annual cost of living estimates.</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Economic Policy Institute’s Family Budget Calculator estimates community-specific costs for a two parent-two child family to provide a measure of economic security in America.</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 An overall value for NJ is also not available.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28</a:t>
            </a:fld>
            <a:endParaRPr lang="en-US"/>
          </a:p>
        </p:txBody>
      </p:sp>
    </p:spTree>
    <p:extLst>
      <p:ext uri="{BB962C8B-B14F-4D97-AF65-F5344CB8AC3E}">
        <p14:creationId xmlns:p14="http://schemas.microsoft.com/office/powerpoint/2010/main" val="25645159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median household income is </a:t>
            </a:r>
            <a:r>
              <a:rPr lang="en-US" sz="1200" kern="1200" baseline="0" dirty="0" smtClean="0">
                <a:solidFill>
                  <a:schemeClr val="tx1"/>
                </a:solidFill>
                <a:effectLst/>
                <a:latin typeface="+mn-lt"/>
                <a:ea typeface="+mn-ea"/>
                <a:cs typeface="+mn-cs"/>
              </a:rPr>
              <a:t>lower</a:t>
            </a:r>
            <a:r>
              <a:rPr lang="en-US" sz="1200" kern="1200" dirty="0" smtClean="0">
                <a:solidFill>
                  <a:schemeClr val="tx1"/>
                </a:solidFill>
                <a:effectLst/>
                <a:latin typeface="+mn-lt"/>
                <a:ea typeface="+mn-ea"/>
                <a:cs typeface="+mn-cs"/>
              </a:rPr>
              <a:t> than the state median and essentially equal to the national median.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median household income tended to increase between 2013 and 2017.</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Median Household Income.</a:t>
            </a:r>
            <a:r>
              <a:rPr lang="en-US" sz="1200" kern="1200" dirty="0" smtClean="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Median income tends to be a more accurate measurement than average income, as average income can be skewed by only a few incredibly high earners,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a:t>
            </a:r>
            <a:r>
              <a:rPr lang="en-US" sz="1200" kern="1200" dirty="0" smtClean="0">
                <a:solidFill>
                  <a:schemeClr val="tx1"/>
                </a:solidFill>
                <a:effectLst/>
                <a:latin typeface="+mn-lt"/>
                <a:ea typeface="+mn-ea"/>
                <a:cs typeface="+mn-cs"/>
              </a:rPr>
              <a:t>? Chart 4.3.</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30</a:t>
            </a:fld>
            <a:endParaRPr lang="en-US"/>
          </a:p>
        </p:txBody>
      </p:sp>
    </p:spTree>
    <p:extLst>
      <p:ext uri="{BB962C8B-B14F-4D97-AF65-F5344CB8AC3E}">
        <p14:creationId xmlns:p14="http://schemas.microsoft.com/office/powerpoint/2010/main" val="4221304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a:t>
            </a:fld>
            <a:endParaRPr lang="en-US"/>
          </a:p>
        </p:txBody>
      </p:sp>
    </p:spTree>
    <p:extLst>
      <p:ext uri="{BB962C8B-B14F-4D97-AF65-F5344CB8AC3E}">
        <p14:creationId xmlns:p14="http://schemas.microsoft.com/office/powerpoint/2010/main" val="16789134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Atlantic City and Pleasantville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have the lowest median household income.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Median Household Income.</a:t>
            </a:r>
            <a:r>
              <a:rPr lang="en-US" sz="1200" kern="1200" dirty="0" smtClean="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Median income tends to be a more accurate measurement than average income, as average income can be skewed by only a few incredibly high earners.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31</a:t>
            </a:fld>
            <a:endParaRPr lang="en-US"/>
          </a:p>
        </p:txBody>
      </p:sp>
    </p:spTree>
    <p:extLst>
      <p:ext uri="{BB962C8B-B14F-4D97-AF65-F5344CB8AC3E}">
        <p14:creationId xmlns:p14="http://schemas.microsoft.com/office/powerpoint/2010/main" val="18617065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 has a higher percentage of households experiencing severe cost burden than the NJ average.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50% of income or more spent on housing is considered severe cost burden. Household income is based on a 12-month estimate (in 2017 inflation adjusted dollars).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33</a:t>
            </a:fld>
            <a:endParaRPr lang="en-US"/>
          </a:p>
        </p:txBody>
      </p:sp>
    </p:spTree>
    <p:extLst>
      <p:ext uri="{BB962C8B-B14F-4D97-AF65-F5344CB8AC3E}">
        <p14:creationId xmlns:p14="http://schemas.microsoft.com/office/powerpoint/2010/main" val="3364086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    This county’s percentage of households experiencing severe housing burden has risen</a:t>
            </a:r>
            <a:r>
              <a:rPr lang="en-US" sz="1200" b="0" i="0" kern="1200" baseline="0" dirty="0" smtClean="0">
                <a:solidFill>
                  <a:schemeClr val="tx1"/>
                </a:solidFill>
                <a:effectLst/>
                <a:latin typeface="+mn-lt"/>
                <a:ea typeface="+mn-ea"/>
                <a:cs typeface="+mn-cs"/>
              </a:rPr>
              <a:t> slightly then remained steady</a:t>
            </a:r>
            <a:r>
              <a:rPr lang="en-US" sz="1200" b="0" i="0" kern="1200" dirty="0" smtClean="0">
                <a:solidFill>
                  <a:schemeClr val="tx1"/>
                </a:solidFill>
                <a:effectLst/>
                <a:latin typeface="+mn-lt"/>
                <a:ea typeface="+mn-ea"/>
                <a:cs typeface="+mn-cs"/>
              </a:rPr>
              <a:t> between 2014 and 2019. </a:t>
            </a:r>
          </a:p>
          <a:p>
            <a:r>
              <a:rPr lang="en-US" sz="1200" b="0" i="0" kern="1200" dirty="0" smtClean="0">
                <a:solidFill>
                  <a:schemeClr val="tx1"/>
                </a:solidFill>
                <a:effectLst/>
                <a:latin typeface="+mn-lt"/>
                <a:ea typeface="+mn-ea"/>
                <a:cs typeface="+mn-cs"/>
              </a:rPr>
              <a:t> </a:t>
            </a:r>
          </a:p>
          <a:p>
            <a:r>
              <a:rPr lang="en-US" sz="1200" b="0" i="0" kern="1200" dirty="0" smtClean="0">
                <a:solidFill>
                  <a:schemeClr val="tx1"/>
                </a:solidFill>
                <a:effectLst/>
                <a:latin typeface="+mn-lt"/>
                <a:ea typeface="+mn-ea"/>
                <a:cs typeface="+mn-cs"/>
              </a:rPr>
              <a:t>Severe housing burden is defined as households with at least 1 of 4 housing problems including: overcrowding, high housing costs, lack of kitchen facilities, or lack of plumbing facilities.</a:t>
            </a:r>
          </a:p>
          <a:p>
            <a:r>
              <a:rPr lang="en-US" sz="1200" b="0" i="0" kern="1200" dirty="0" smtClean="0">
                <a:solidFill>
                  <a:schemeClr val="tx1"/>
                </a:solidFill>
                <a:effectLst/>
                <a:latin typeface="+mn-lt"/>
                <a:ea typeface="+mn-ea"/>
                <a:cs typeface="+mn-cs"/>
              </a:rPr>
              <a:t> </a:t>
            </a:r>
          </a:p>
          <a:p>
            <a:r>
              <a:rPr lang="en-US" sz="1200" b="0" i="0" kern="1200" dirty="0" smtClean="0">
                <a:solidFill>
                  <a:schemeClr val="tx1"/>
                </a:solidFill>
                <a:effectLst/>
                <a:latin typeface="+mn-lt"/>
                <a:ea typeface="+mn-ea"/>
                <a:cs typeface="+mn-cs"/>
              </a:rPr>
              <a:t>The U.S. Department of Housing and Urban Development (HUD) periodically receives "custom tabulations" of data from the U.S. Census Bureau that are largely not available through standard Census products. These data, known as the "CHAS" data (Comprehensive Housing Affordability Strategy), demonstrate the extent of housing problems and housing needs, particularly for low income households. The CHAS data are used by local governments to plan how to spend HUD funds, and may also be used by HUD to distribute grant funds.</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34</a:t>
            </a:fld>
            <a:endParaRPr lang="en-US"/>
          </a:p>
        </p:txBody>
      </p:sp>
    </p:spTree>
    <p:extLst>
      <p:ext uri="{BB962C8B-B14F-4D97-AF65-F5344CB8AC3E}">
        <p14:creationId xmlns:p14="http://schemas.microsoft.com/office/powerpoint/2010/main" val="19434448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food insecurity rates have been decreasingly slightly over time.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Nationally and in NJ, food insecurity rates have been decreasing slightly over time. </a:t>
            </a:r>
          </a:p>
          <a:p>
            <a:pPr marL="0" indent="0">
              <a:buFont typeface="Arial" panose="020B0604020202020204" pitchFamily="34" charset="0"/>
              <a:buNone/>
            </a:pPr>
            <a:endParaRPr lang="en-US" sz="1200" kern="1200" dirty="0" smtClean="0">
              <a:solidFill>
                <a:schemeClr val="tx1"/>
              </a:solidFill>
              <a:effectLst/>
              <a:latin typeface="+mn-lt"/>
              <a:ea typeface="+mn-ea"/>
              <a:cs typeface="+mn-cs"/>
            </a:endParaRPr>
          </a:p>
          <a:p>
            <a:pPr marL="0" indent="0">
              <a:buFont typeface="Arial" panose="020B0604020202020204" pitchFamily="34" charset="0"/>
              <a:buNone/>
            </a:pPr>
            <a:r>
              <a:rPr lang="en-US" sz="1200" kern="1200" dirty="0" smtClean="0">
                <a:solidFill>
                  <a:schemeClr val="tx1"/>
                </a:solidFill>
                <a:effectLst/>
                <a:latin typeface="+mn-lt"/>
                <a:ea typeface="+mn-ea"/>
                <a:cs typeface="+mn-cs"/>
              </a:rPr>
              <a:t>To accurately estimate the number of people who may be food insecure in every U.S. county and congressional district, Map the Meal Gap uses publicly available state and local data from the U.S. Census Bureau and Bureau of Labor Statistics on factors that research has shown to contribute to food insecurity. These factors include unemployment and poverty, as well as other demographic and household characteristics. In addition to measuring how pervasive the need is, the study also estimates the cost of a meal, and the amount of need among people who are food insecure.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a:t>
            </a:r>
            <a:r>
              <a:rPr lang="en-US" sz="1200" kern="1200" dirty="0" smtClean="0">
                <a:solidFill>
                  <a:schemeClr val="tx1"/>
                </a:solidFill>
                <a:effectLst/>
                <a:latin typeface="+mn-lt"/>
                <a:ea typeface="+mn-ea"/>
                <a:cs typeface="+mn-cs"/>
              </a:rPr>
              <a:t> No. County and state levels only.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36</a:t>
            </a:fld>
            <a:endParaRPr lang="en-US"/>
          </a:p>
        </p:txBody>
      </p:sp>
    </p:spTree>
    <p:extLst>
      <p:ext uri="{BB962C8B-B14F-4D97-AF65-F5344CB8AC3E}">
        <p14:creationId xmlns:p14="http://schemas.microsoft.com/office/powerpoint/2010/main" val="3957268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food insecurity rate is higher than the state average and similar to the national average.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a:t>
            </a:r>
            <a:r>
              <a:rPr lang="en-US" sz="1200" kern="1200" dirty="0" smtClean="0">
                <a:solidFill>
                  <a:schemeClr val="tx1"/>
                </a:solidFill>
                <a:effectLst/>
                <a:latin typeface="+mn-lt"/>
                <a:ea typeface="+mn-ea"/>
                <a:cs typeface="+mn-cs"/>
              </a:rPr>
              <a:t> No. County and state levels only.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37</a:t>
            </a:fld>
            <a:endParaRPr lang="en-US"/>
          </a:p>
        </p:txBody>
      </p:sp>
    </p:spTree>
    <p:extLst>
      <p:ext uri="{BB962C8B-B14F-4D97-AF65-F5344CB8AC3E}">
        <p14:creationId xmlns:p14="http://schemas.microsoft.com/office/powerpoint/2010/main" val="36070899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this county: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number of women, infants and children enrolled in the WIC Nutrition Program has decreased between 2013 and 2017.</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number of children receiving FRL has decreased between the school years shown.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number of children receiving NJ SNAP benefits (formerly food stamps) has decreased between 2013 and 2017.</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NJ SNAP</a:t>
            </a:r>
            <a:r>
              <a:rPr lang="en-US" sz="1200" kern="1200" dirty="0" smtClean="0">
                <a:solidFill>
                  <a:schemeClr val="tx1"/>
                </a:solidFill>
                <a:effectLst/>
                <a:latin typeface="+mn-lt"/>
                <a:ea typeface="+mn-ea"/>
                <a:cs typeface="+mn-cs"/>
              </a:rPr>
              <a:t>, formerly </a:t>
            </a:r>
            <a:r>
              <a:rPr lang="en-US" sz="1200" b="1" kern="1200" dirty="0" smtClean="0">
                <a:solidFill>
                  <a:schemeClr val="tx1"/>
                </a:solidFill>
                <a:effectLst/>
                <a:latin typeface="+mn-lt"/>
                <a:ea typeface="+mn-ea"/>
                <a:cs typeface="+mn-cs"/>
              </a:rPr>
              <a:t>Food Stamps</a:t>
            </a:r>
            <a:r>
              <a:rPr lang="en-US" sz="1200" kern="1200" dirty="0" smtClean="0">
                <a:solidFill>
                  <a:schemeClr val="tx1"/>
                </a:solidFill>
                <a:effectLst/>
                <a:latin typeface="+mn-lt"/>
                <a:ea typeface="+mn-ea"/>
                <a:cs typeface="+mn-cs"/>
              </a:rPr>
              <a:t>, is </a:t>
            </a:r>
            <a:r>
              <a:rPr lang="en-US" sz="1200" b="1" kern="1200" dirty="0" smtClean="0">
                <a:solidFill>
                  <a:schemeClr val="tx1"/>
                </a:solidFill>
                <a:effectLst/>
                <a:latin typeface="+mn-lt"/>
                <a:ea typeface="+mn-ea"/>
                <a:cs typeface="+mn-cs"/>
              </a:rPr>
              <a:t>New Jersey's Supplemental Nutrition Assistance Program</a:t>
            </a:r>
            <a:r>
              <a:rPr lang="en-US" sz="1200" kern="1200" dirty="0" smtClean="0">
                <a:solidFill>
                  <a:schemeClr val="tx1"/>
                </a:solidFill>
                <a:effectLst/>
                <a:latin typeface="+mn-lt"/>
                <a:ea typeface="+mn-ea"/>
                <a:cs typeface="+mn-cs"/>
              </a:rPr>
              <a:t> that can help low-income families buy the groceries they need to eat healthy. </a:t>
            </a:r>
          </a:p>
          <a:p>
            <a:r>
              <a:rPr lang="en-US" sz="1200" kern="1200" dirty="0" smtClean="0">
                <a:solidFill>
                  <a:schemeClr val="tx1"/>
                </a:solidFill>
                <a:effectLst/>
                <a:latin typeface="+mn-lt"/>
                <a:ea typeface="+mn-ea"/>
                <a:cs typeface="+mn-cs"/>
              </a:rPr>
              <a:t>Eligibility depends on several factors like income, household size, resources, etc.  Visit </a:t>
            </a:r>
            <a:r>
              <a:rPr lang="en-US" sz="1200" u="sng" kern="1200" dirty="0" smtClean="0">
                <a:solidFill>
                  <a:schemeClr val="tx1"/>
                </a:solidFill>
                <a:effectLst/>
                <a:latin typeface="+mn-lt"/>
                <a:ea typeface="+mn-ea"/>
                <a:cs typeface="+mn-cs"/>
              </a:rPr>
              <a:t>https://www.nj.gov/humanservices/dfd/programs/njsnap/</a:t>
            </a:r>
            <a:r>
              <a:rPr lang="en-US" sz="1200" kern="1200" dirty="0" smtClean="0">
                <a:solidFill>
                  <a:schemeClr val="tx1"/>
                </a:solidFill>
                <a:effectLst/>
                <a:latin typeface="+mn-lt"/>
                <a:ea typeface="+mn-ea"/>
                <a:cs typeface="+mn-cs"/>
              </a:rPr>
              <a:t>   for  information on eligibility standards and program participation</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38</a:t>
            </a:fld>
            <a:endParaRPr lang="en-US"/>
          </a:p>
        </p:txBody>
      </p:sp>
    </p:spTree>
    <p:extLst>
      <p:ext uri="{BB962C8B-B14F-4D97-AF65-F5344CB8AC3E}">
        <p14:creationId xmlns:p14="http://schemas.microsoft.com/office/powerpoint/2010/main" val="17542271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infant, toddler, and pre-K median monthly childcare costs in this county tend to be on the lo</a:t>
            </a:r>
            <a:r>
              <a:rPr lang="en-US" sz="1200" kern="1200" baseline="0" dirty="0" smtClean="0">
                <a:solidFill>
                  <a:schemeClr val="tx1"/>
                </a:solidFill>
                <a:effectLst/>
                <a:latin typeface="+mn-lt"/>
                <a:ea typeface="+mn-ea"/>
                <a:cs typeface="+mn-cs"/>
              </a:rPr>
              <a:t>w side </a:t>
            </a:r>
            <a:r>
              <a:rPr lang="en-US" sz="1200" kern="1200" dirty="0" smtClean="0">
                <a:solidFill>
                  <a:schemeClr val="tx1"/>
                </a:solidFill>
                <a:effectLst/>
                <a:latin typeface="+mn-lt"/>
                <a:ea typeface="+mn-ea"/>
                <a:cs typeface="+mn-cs"/>
              </a:rPr>
              <a:t>for the state.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includes responses from more than 1,000 daycare centers. Free daycare programs, such as Head Start, are not included in the analysis.</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40</a:t>
            </a:fld>
            <a:endParaRPr lang="en-US"/>
          </a:p>
        </p:txBody>
      </p:sp>
    </p:spTree>
    <p:extLst>
      <p:ext uri="{BB962C8B-B14F-4D97-AF65-F5344CB8AC3E}">
        <p14:creationId xmlns:p14="http://schemas.microsoft.com/office/powerpoint/2010/main" val="17076783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infant, toddler and pre-K childcare costs are around expected when compared to the county’s median household income.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includes responses from more than 1,000 daycare centers. Free daycare programs, such as Head Start, are not included in the analysis.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41</a:t>
            </a:fld>
            <a:endParaRPr lang="en-US"/>
          </a:p>
        </p:txBody>
      </p:sp>
    </p:spTree>
    <p:extLst>
      <p:ext uri="{BB962C8B-B14F-4D97-AF65-F5344CB8AC3E}">
        <p14:creationId xmlns:p14="http://schemas.microsoft.com/office/powerpoint/2010/main" val="32445047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commuters tend to have a shorter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commute to work than the state average of 31.5 minutes.</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Only 4 counties in NJ have estimated average commute times shorter than the national average. Atlantic is one of them.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average travel time to work has tended to remain steady over time.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Chart 8.3.</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43</a:t>
            </a:fld>
            <a:endParaRPr lang="en-US"/>
          </a:p>
        </p:txBody>
      </p:sp>
    </p:spTree>
    <p:extLst>
      <p:ext uri="{BB962C8B-B14F-4D97-AF65-F5344CB8AC3E}">
        <p14:creationId xmlns:p14="http://schemas.microsoft.com/office/powerpoint/2010/main" val="19228936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Folsom</a:t>
            </a:r>
            <a:r>
              <a:rPr lang="en-US" sz="1200" kern="1200" baseline="0" dirty="0" smtClean="0">
                <a:solidFill>
                  <a:schemeClr val="tx1"/>
                </a:solidFill>
                <a:effectLst/>
                <a:latin typeface="+mn-lt"/>
                <a:ea typeface="+mn-ea"/>
                <a:cs typeface="+mn-cs"/>
              </a:rPr>
              <a:t> and Longport</a:t>
            </a:r>
            <a:r>
              <a:rPr lang="en-US" sz="1200" kern="1200" dirty="0" smtClean="0">
                <a:solidFill>
                  <a:schemeClr val="tx1"/>
                </a:solidFill>
                <a:effectLst/>
                <a:latin typeface="+mn-lt"/>
                <a:ea typeface="+mn-ea"/>
                <a:cs typeface="+mn-cs"/>
              </a:rPr>
              <a:t> have the longest average commute times.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44</a:t>
            </a:fld>
            <a:endParaRPr lang="en-US"/>
          </a:p>
        </p:txBody>
      </p:sp>
    </p:spTree>
    <p:extLst>
      <p:ext uri="{BB962C8B-B14F-4D97-AF65-F5344CB8AC3E}">
        <p14:creationId xmlns:p14="http://schemas.microsoft.com/office/powerpoint/2010/main" val="3993628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county’s and the state’s demographic make-up are similar in </a:t>
            </a:r>
            <a:r>
              <a:rPr lang="en-US" sz="1200" kern="1200" baseline="0" dirty="0" smtClean="0">
                <a:solidFill>
                  <a:schemeClr val="tx1"/>
                </a:solidFill>
                <a:effectLst/>
                <a:latin typeface="+mn-lt"/>
                <a:ea typeface="+mn-ea"/>
                <a:cs typeface="+mn-cs"/>
              </a:rPr>
              <a:t>proportion within each race/ethnicity demographic category</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 Chart 1.3.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11</a:t>
            </a:fld>
            <a:endParaRPr lang="en-US"/>
          </a:p>
        </p:txBody>
      </p:sp>
    </p:spTree>
    <p:extLst>
      <p:ext uri="{BB962C8B-B14F-4D97-AF65-F5344CB8AC3E}">
        <p14:creationId xmlns:p14="http://schemas.microsoft.com/office/powerpoint/2010/main" val="6664787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Residents in this county spend the 2</a:t>
            </a:r>
            <a:r>
              <a:rPr lang="en-US" sz="1200" kern="1200" baseline="30000" dirty="0" smtClean="0">
                <a:solidFill>
                  <a:schemeClr val="tx1"/>
                </a:solidFill>
                <a:effectLst/>
                <a:latin typeface="+mn-lt"/>
                <a:ea typeface="+mn-ea"/>
                <a:cs typeface="+mn-cs"/>
              </a:rPr>
              <a:t>nd</a:t>
            </a:r>
            <a:r>
              <a:rPr lang="en-US" sz="1200" kern="1200" dirty="0" smtClean="0">
                <a:solidFill>
                  <a:schemeClr val="tx1"/>
                </a:solidFill>
                <a:effectLst/>
                <a:latin typeface="+mn-lt"/>
                <a:ea typeface="+mn-ea"/>
                <a:cs typeface="+mn-cs"/>
              </a:rPr>
              <a:t> highest proportion of their income on transportation as compared to other NJ counties.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Calculated based on "typical regional" family profile.</a:t>
            </a:r>
          </a:p>
          <a:p>
            <a:r>
              <a:rPr lang="en-US" sz="1200" kern="1200" dirty="0" smtClean="0">
                <a:solidFill>
                  <a:schemeClr val="tx1"/>
                </a:solidFill>
                <a:effectLst/>
                <a:latin typeface="+mn-lt"/>
                <a:ea typeface="+mn-ea"/>
                <a:cs typeface="+mn-cs"/>
              </a:rPr>
              <a:t>[The income, number of commuters and household size for the “typical regional” family profile for this county are provided in the county workbook, table 8.4].</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a:t>
            </a:r>
            <a:r>
              <a:rPr lang="en-US" sz="1200" kern="1200" dirty="0" smtClean="0">
                <a:solidFill>
                  <a:schemeClr val="tx1"/>
                </a:solidFill>
                <a:effectLst/>
                <a:latin typeface="+mn-lt"/>
                <a:ea typeface="+mn-ea"/>
                <a:cs typeface="+mn-cs"/>
              </a:rPr>
              <a:t>? No. A NJ statewide estimate is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45</a:t>
            </a:fld>
            <a:endParaRPr lang="en-US"/>
          </a:p>
        </p:txBody>
      </p:sp>
    </p:spTree>
    <p:extLst>
      <p:ext uri="{BB962C8B-B14F-4D97-AF65-F5344CB8AC3E}">
        <p14:creationId xmlns:p14="http://schemas.microsoft.com/office/powerpoint/2010/main" val="21622837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annual cost of car ownership in this county is estimated to be the 10</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lowest in the state.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Calculated based on "typical regional" family profile.</a:t>
            </a:r>
          </a:p>
          <a:p>
            <a:r>
              <a:rPr lang="en-US" sz="1200" kern="1200" dirty="0" smtClean="0">
                <a:solidFill>
                  <a:schemeClr val="tx1"/>
                </a:solidFill>
                <a:effectLst/>
                <a:latin typeface="+mn-lt"/>
                <a:ea typeface="+mn-ea"/>
                <a:cs typeface="+mn-cs"/>
              </a:rPr>
              <a:t>[The income, number of commuters and household size for the “typical regional” family profile for this county are provided in the county workbook, table 8.4].</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a:t>
            </a:r>
            <a:r>
              <a:rPr lang="en-US" sz="1200" kern="1200" dirty="0" smtClean="0">
                <a:solidFill>
                  <a:schemeClr val="tx1"/>
                </a:solidFill>
                <a:effectLst/>
                <a:latin typeface="+mn-lt"/>
                <a:ea typeface="+mn-ea"/>
                <a:cs typeface="+mn-cs"/>
              </a:rPr>
              <a:t>? No. A NJ statewide estimate is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46</a:t>
            </a:fld>
            <a:endParaRPr lang="en-US"/>
          </a:p>
        </p:txBody>
      </p:sp>
    </p:spTree>
    <p:extLst>
      <p:ext uri="{BB962C8B-B14F-4D97-AF65-F5344CB8AC3E}">
        <p14:creationId xmlns:p14="http://schemas.microsoft.com/office/powerpoint/2010/main" val="17397198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 has a higher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percentage of minors without insurance than the state average. </a:t>
            </a:r>
          </a:p>
          <a:p>
            <a:pPr marL="628650" lvl="1" indent="-171450">
              <a:buFont typeface="Arial" panose="020B0604020202020204" pitchFamily="34" charset="0"/>
              <a:buChar char="•"/>
            </a:pPr>
            <a:r>
              <a:rPr lang="en-US" sz="1200" kern="1200" dirty="0" smtClean="0">
                <a:solidFill>
                  <a:schemeClr val="tx1"/>
                </a:solidFill>
                <a:effectLst/>
                <a:latin typeface="+mn-lt"/>
                <a:ea typeface="+mn-ea"/>
                <a:cs typeface="+mn-cs"/>
              </a:rPr>
              <a:t>Only 4 counties in NJ have higher estimated percentages of children without insurance than the national average. Atlantic is one of them.</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percentage of minors without insurance has remained steady over time.</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Municipality data available</a:t>
            </a:r>
            <a:r>
              <a:rPr lang="en-US" sz="1200" kern="1200" dirty="0" smtClean="0">
                <a:solidFill>
                  <a:schemeClr val="tx1"/>
                </a:solidFill>
                <a:effectLst/>
                <a:latin typeface="+mn-lt"/>
                <a:ea typeface="+mn-ea"/>
                <a:cs typeface="+mn-cs"/>
              </a:rPr>
              <a:t>? Chart 9.3.</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48</a:t>
            </a:fld>
            <a:endParaRPr lang="en-US"/>
          </a:p>
        </p:txBody>
      </p:sp>
    </p:spTree>
    <p:extLst>
      <p:ext uri="{BB962C8B-B14F-4D97-AF65-F5344CB8AC3E}">
        <p14:creationId xmlns:p14="http://schemas.microsoft.com/office/powerpoint/2010/main" val="8967104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Egg Harbor</a:t>
            </a:r>
            <a:r>
              <a:rPr lang="en-US" sz="1200" kern="1200" baseline="0" dirty="0" smtClean="0">
                <a:solidFill>
                  <a:schemeClr val="tx1"/>
                </a:solidFill>
                <a:effectLst/>
                <a:latin typeface="+mn-lt"/>
                <a:ea typeface="+mn-ea"/>
                <a:cs typeface="+mn-cs"/>
              </a:rPr>
              <a:t> City and Margate City </a:t>
            </a:r>
            <a:r>
              <a:rPr lang="en-US" sz="1200" kern="1200" dirty="0" smtClean="0">
                <a:solidFill>
                  <a:schemeClr val="tx1"/>
                </a:solidFill>
                <a:effectLst/>
                <a:latin typeface="+mn-lt"/>
                <a:ea typeface="+mn-ea"/>
                <a:cs typeface="+mn-cs"/>
              </a:rPr>
              <a:t>have the largest percentages of minors without insurance in this county.</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49</a:t>
            </a:fld>
            <a:endParaRPr lang="en-US"/>
          </a:p>
        </p:txBody>
      </p:sp>
    </p:spTree>
    <p:extLst>
      <p:ext uri="{BB962C8B-B14F-4D97-AF65-F5344CB8AC3E}">
        <p14:creationId xmlns:p14="http://schemas.microsoft.com/office/powerpoint/2010/main" val="421781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Without accounting for population size, this county has the 11</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highest NJ Family Care Medicaid Participation of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50</a:t>
            </a:fld>
            <a:endParaRPr lang="en-US"/>
          </a:p>
        </p:txBody>
      </p:sp>
    </p:spTree>
    <p:extLst>
      <p:ext uri="{BB962C8B-B14F-4D97-AF65-F5344CB8AC3E}">
        <p14:creationId xmlns:p14="http://schemas.microsoft.com/office/powerpoint/2010/main" val="27972608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Across all counties, the majority of children have met all immunization requirements.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51</a:t>
            </a:fld>
            <a:endParaRPr lang="en-US"/>
          </a:p>
        </p:txBody>
      </p:sp>
    </p:spTree>
    <p:extLst>
      <p:ext uri="{BB962C8B-B14F-4D97-AF65-F5344CB8AC3E}">
        <p14:creationId xmlns:p14="http://schemas.microsoft.com/office/powerpoint/2010/main" val="2234966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For the years shown, this county's child immunization rates have remained mostly stead</a:t>
            </a:r>
            <a:r>
              <a:rPr lang="en-US" sz="1200" kern="1200" baseline="0" dirty="0" smtClean="0">
                <a:solidFill>
                  <a:schemeClr val="tx1"/>
                </a:solidFill>
                <a:effectLst/>
                <a:latin typeface="+mn-lt"/>
                <a:ea typeface="+mn-ea"/>
                <a:cs typeface="+mn-cs"/>
              </a:rPr>
              <a:t>y, with a dip during 2014-2015</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52</a:t>
            </a:fld>
            <a:endParaRPr lang="en-US"/>
          </a:p>
        </p:txBody>
      </p:sp>
    </p:spTree>
    <p:extLst>
      <p:ext uri="{BB962C8B-B14F-4D97-AF65-F5344CB8AC3E}">
        <p14:creationId xmlns:p14="http://schemas.microsoft.com/office/powerpoint/2010/main" val="20005958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this county has the 9</a:t>
            </a:r>
            <a:r>
              <a:rPr lang="en-US" sz="1200" kern="1200" baseline="30000" dirty="0" smtClean="0">
                <a:solidFill>
                  <a:schemeClr val="tx1"/>
                </a:solidFill>
                <a:effectLst/>
                <a:latin typeface="+mn-lt"/>
                <a:ea typeface="+mn-ea"/>
                <a:cs typeface="+mn-cs"/>
              </a:rPr>
              <a:t>th</a:t>
            </a:r>
            <a:r>
              <a:rPr lang="en-US" sz="1200" kern="1200" baseline="0" dirty="0" smtClean="0">
                <a:solidFill>
                  <a:schemeClr val="tx1"/>
                </a:solidFill>
                <a:effectLst/>
                <a:latin typeface="+mn-lt"/>
                <a:ea typeface="+mn-ea"/>
                <a:cs typeface="+mn-cs"/>
              </a:rPr>
              <a:t> lowest</a:t>
            </a:r>
            <a:r>
              <a:rPr lang="en-US" sz="1200" kern="1200" dirty="0" smtClean="0">
                <a:solidFill>
                  <a:schemeClr val="tx1"/>
                </a:solidFill>
                <a:effectLst/>
                <a:latin typeface="+mn-lt"/>
                <a:ea typeface="+mn-ea"/>
                <a:cs typeface="+mn-cs"/>
              </a:rPr>
              <a:t> report of late or lack of prenatal care of the NJ counties.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a:t>
            </a:r>
            <a:r>
              <a:rPr lang="en-US" sz="1200" kern="1200" dirty="0" smtClean="0">
                <a:solidFill>
                  <a:schemeClr val="tx1"/>
                </a:solidFill>
                <a:effectLst/>
                <a:latin typeface="+mn-lt"/>
                <a:ea typeface="+mn-ea"/>
                <a:cs typeface="+mn-cs"/>
              </a:rPr>
              <a:t>Cape May and Salem Counties do not have individual data available. All counties with fewer than 100,000 persons are combined together under the label "Unidentified Counties."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Calculated as the percentage of births that occur to mothers who, on their child's birth certificate, reported receiving prenatal care only in the third trimester of their pregnancy, or who reported receiving no prenatal care.</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53</a:t>
            </a:fld>
            <a:endParaRPr lang="en-US"/>
          </a:p>
        </p:txBody>
      </p:sp>
    </p:spTree>
    <p:extLst>
      <p:ext uri="{BB962C8B-B14F-4D97-AF65-F5344CB8AC3E}">
        <p14:creationId xmlns:p14="http://schemas.microsoft.com/office/powerpoint/2010/main" val="24562025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reports of late or lack of prenatal care has increased between 2016 and 2017</a:t>
            </a:r>
            <a:r>
              <a:rPr lang="en-US" sz="1200" kern="1200" baseline="0" dirty="0" smtClean="0">
                <a:solidFill>
                  <a:schemeClr val="tx1"/>
                </a:solidFill>
                <a:effectLst/>
                <a:latin typeface="+mn-lt"/>
                <a:ea typeface="+mn-ea"/>
                <a:cs typeface="+mn-cs"/>
              </a:rPr>
              <a:t> and remained steady between 2017 </a:t>
            </a:r>
            <a:r>
              <a:rPr lang="en-US" sz="1200" kern="1200" dirty="0" smtClean="0">
                <a:solidFill>
                  <a:schemeClr val="tx1"/>
                </a:solidFill>
                <a:effectLst/>
                <a:latin typeface="+mn-lt"/>
                <a:ea typeface="+mn-ea"/>
                <a:cs typeface="+mn-cs"/>
              </a:rPr>
              <a:t>and 2018.</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a:t>
            </a:r>
            <a:r>
              <a:rPr lang="en-US" sz="1200" kern="1200" dirty="0" smtClean="0">
                <a:solidFill>
                  <a:schemeClr val="tx1"/>
                </a:solidFill>
                <a:effectLst/>
                <a:latin typeface="+mn-lt"/>
                <a:ea typeface="+mn-ea"/>
                <a:cs typeface="+mn-cs"/>
              </a:rPr>
              <a:t>Cape May and Salem Counties do not have individual data available. All counties with fewer than 100,000 persons are combined together under the label "Unidentified Counties."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Calculated as the percentage of births that occur to mothers who, on their child's birth certificate, reported receiving prenatal care only in the third trimester of their pregnancy, or who reported receiving no prenatal care.</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54</a:t>
            </a:fld>
            <a:endParaRPr lang="en-US"/>
          </a:p>
        </p:txBody>
      </p:sp>
    </p:spTree>
    <p:extLst>
      <p:ext uri="{BB962C8B-B14F-4D97-AF65-F5344CB8AC3E}">
        <p14:creationId xmlns:p14="http://schemas.microsoft.com/office/powerpoint/2010/main" val="11279097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Employees in this county are estimated to earn a lower weekly wage than the state average.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average annual wage has increased slightly between 2016 and 2018.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56</a:t>
            </a:fld>
            <a:endParaRPr lang="en-US"/>
          </a:p>
        </p:txBody>
      </p:sp>
    </p:spTree>
    <p:extLst>
      <p:ext uri="{BB962C8B-B14F-4D97-AF65-F5344CB8AC3E}">
        <p14:creationId xmlns:p14="http://schemas.microsoft.com/office/powerpoint/2010/main" val="11586163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Over the last 5 years for which we have Census data, this county’s proportion of residents has remained steady by race,</a:t>
            </a:r>
            <a:r>
              <a:rPr lang="en-US" sz="1200" kern="1200" baseline="0" dirty="0" smtClean="0">
                <a:solidFill>
                  <a:schemeClr val="tx1"/>
                </a:solidFill>
                <a:effectLst/>
                <a:latin typeface="+mn-lt"/>
                <a:ea typeface="+mn-ea"/>
                <a:cs typeface="+mn-cs"/>
              </a:rPr>
              <a:t> with</a:t>
            </a:r>
            <a:r>
              <a:rPr lang="en-US" sz="1200" kern="1200" dirty="0" smtClean="0">
                <a:solidFill>
                  <a:schemeClr val="tx1"/>
                </a:solidFill>
                <a:effectLst/>
                <a:latin typeface="+mn-lt"/>
                <a:ea typeface="+mn-ea"/>
                <a:cs typeface="+mn-cs"/>
              </a:rPr>
              <a:t> Hispanic/Latino residents increasing very slightly.</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Chart 1.3.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12</a:t>
            </a:fld>
            <a:endParaRPr lang="en-US"/>
          </a:p>
        </p:txBody>
      </p:sp>
    </p:spTree>
    <p:extLst>
      <p:ext uri="{BB962C8B-B14F-4D97-AF65-F5344CB8AC3E}">
        <p14:creationId xmlns:p14="http://schemas.microsoft.com/office/powerpoint/2010/main" val="32719933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county’s unemployment rate is generally higher than the state's rate and tended to follow similar patterns across the year.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Not seasonally adjusted.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57</a:t>
            </a:fld>
            <a:endParaRPr lang="en-US"/>
          </a:p>
        </p:txBody>
      </p:sp>
    </p:spTree>
    <p:extLst>
      <p:ext uri="{BB962C8B-B14F-4D97-AF65-F5344CB8AC3E}">
        <p14:creationId xmlns:p14="http://schemas.microsoft.com/office/powerpoint/2010/main" val="3098052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median unemployment rate is higher than the state median.</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 </a:t>
            </a:r>
            <a:r>
              <a:rPr lang="en-US" sz="1200" kern="1200" dirty="0" smtClean="0">
                <a:solidFill>
                  <a:schemeClr val="tx1"/>
                </a:solidFill>
                <a:effectLst/>
                <a:latin typeface="+mn-lt"/>
                <a:ea typeface="+mn-ea"/>
                <a:cs typeface="+mn-cs"/>
              </a:rPr>
              <a:t>Not seasonally adjusted.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58</a:t>
            </a:fld>
            <a:endParaRPr lang="en-US"/>
          </a:p>
        </p:txBody>
      </p:sp>
    </p:spTree>
    <p:extLst>
      <p:ext uri="{BB962C8B-B14F-4D97-AF65-F5344CB8AC3E}">
        <p14:creationId xmlns:p14="http://schemas.microsoft.com/office/powerpoint/2010/main" val="32544154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as with each NJ county, men tend to have higher annual incomes than women.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a:t>
            </a:r>
            <a:r>
              <a:rPr lang="en-US" sz="1200" kern="1200" dirty="0" smtClean="0">
                <a:solidFill>
                  <a:schemeClr val="tx1"/>
                </a:solidFill>
                <a:effectLst/>
                <a:latin typeface="+mn-lt"/>
                <a:ea typeface="+mn-ea"/>
                <a:cs typeface="+mn-cs"/>
              </a:rPr>
              <a:t> Chart 10.8.</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59</a:t>
            </a:fld>
            <a:endParaRPr lang="en-US"/>
          </a:p>
        </p:txBody>
      </p:sp>
    </p:spTree>
    <p:extLst>
      <p:ext uri="{BB962C8B-B14F-4D97-AF65-F5344CB8AC3E}">
        <p14:creationId xmlns:p14="http://schemas.microsoft.com/office/powerpoint/2010/main" val="19881716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both males and females tend to have a lower median income than the state average, and a similar median income to the national</a:t>
            </a:r>
            <a:r>
              <a:rPr lang="en-US" sz="1200" kern="1200" baseline="0" dirty="0" smtClean="0">
                <a:solidFill>
                  <a:schemeClr val="tx1"/>
                </a:solidFill>
                <a:effectLst/>
                <a:latin typeface="+mn-lt"/>
                <a:ea typeface="+mn-ea"/>
                <a:cs typeface="+mn-cs"/>
              </a:rPr>
              <a:t> average.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Municipality data available?</a:t>
            </a:r>
            <a:r>
              <a:rPr lang="en-US" sz="1200" kern="1200" dirty="0" smtClean="0">
                <a:solidFill>
                  <a:schemeClr val="tx1"/>
                </a:solidFill>
                <a:effectLst/>
                <a:latin typeface="+mn-lt"/>
                <a:ea typeface="+mn-ea"/>
                <a:cs typeface="+mn-cs"/>
              </a:rPr>
              <a:t> Chart 10.8.</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60</a:t>
            </a:fld>
            <a:endParaRPr lang="en-US"/>
          </a:p>
        </p:txBody>
      </p:sp>
    </p:spTree>
    <p:extLst>
      <p:ext uri="{BB962C8B-B14F-4D97-AF65-F5344CB8AC3E}">
        <p14:creationId xmlns:p14="http://schemas.microsoft.com/office/powerpoint/2010/main" val="32659134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median income for males and females has increased slightly between 2013 and 2017. Men consistently earn about $10K more than women.</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a:t>
            </a:r>
            <a:r>
              <a:rPr lang="en-US" sz="1200" kern="1200" dirty="0" smtClean="0">
                <a:solidFill>
                  <a:schemeClr val="tx1"/>
                </a:solidFill>
                <a:effectLst/>
                <a:latin typeface="+mn-lt"/>
                <a:ea typeface="+mn-ea"/>
                <a:cs typeface="+mn-cs"/>
              </a:rPr>
              <a:t> Chart 10.8.</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61</a:t>
            </a:fld>
            <a:endParaRPr lang="en-US"/>
          </a:p>
        </p:txBody>
      </p:sp>
    </p:spTree>
    <p:extLst>
      <p:ext uri="{BB962C8B-B14F-4D97-AF65-F5344CB8AC3E}">
        <p14:creationId xmlns:p14="http://schemas.microsoft.com/office/powerpoint/2010/main" val="13133804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Three municipalities with the highest, lowest, and a middling median income were selected to illustrate the variation of income by sex across municipalities.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62</a:t>
            </a:fld>
            <a:endParaRPr lang="en-US"/>
          </a:p>
        </p:txBody>
      </p:sp>
    </p:spTree>
    <p:extLst>
      <p:ext uri="{BB962C8B-B14F-4D97-AF65-F5344CB8AC3E}">
        <p14:creationId xmlns:p14="http://schemas.microsoft.com/office/powerpoint/2010/main" val="34232175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violent crime rate is 6</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highest in the state.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Comparisons of crime rates between counties should not be made without considering seasonal population volume, transience, tourism, and labor forces.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Info</a:t>
            </a:r>
            <a:r>
              <a:rPr lang="en-US" sz="1200" kern="1200" dirty="0" smtClean="0">
                <a:solidFill>
                  <a:schemeClr val="tx1"/>
                </a:solidFill>
                <a:effectLst/>
                <a:latin typeface="+mn-lt"/>
                <a:ea typeface="+mn-ea"/>
                <a:cs typeface="+mn-cs"/>
              </a:rPr>
              <a:t>: All crime rates are based on permanent, year-round populations and refer to instances of murder, rape, robbery and aggravated assault.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64</a:t>
            </a:fld>
            <a:endParaRPr lang="en-US"/>
          </a:p>
        </p:txBody>
      </p:sp>
    </p:spTree>
    <p:extLst>
      <p:ext uri="{BB962C8B-B14F-4D97-AF65-F5344CB8AC3E}">
        <p14:creationId xmlns:p14="http://schemas.microsoft.com/office/powerpoint/2010/main" val="15253756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most violent crimes were attributed to aggravated assault and robbery and most nonviolent crimes were attributed to larceny.</a:t>
            </a:r>
            <a:r>
              <a:rPr lang="en-US" sz="1200" kern="1200" baseline="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65</a:t>
            </a:fld>
            <a:endParaRPr lang="en-US"/>
          </a:p>
        </p:txBody>
      </p:sp>
    </p:spTree>
    <p:extLst>
      <p:ext uri="{BB962C8B-B14F-4D97-AF65-F5344CB8AC3E}">
        <p14:creationId xmlns:p14="http://schemas.microsoft.com/office/powerpoint/2010/main" val="41669776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this county has the 7</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highest juvenile arrest rate in the state.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rate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has decreased slightly between 2012 and 2016, and is above the rate for NJ.  </a:t>
            </a:r>
          </a:p>
          <a:p>
            <a:pPr marL="0" indent="0">
              <a:buFont typeface="Arial" panose="020B0604020202020204" pitchFamily="34" charset="0"/>
              <a:buNone/>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66</a:t>
            </a:fld>
            <a:endParaRPr lang="en-US"/>
          </a:p>
        </p:txBody>
      </p:sp>
    </p:spTree>
    <p:extLst>
      <p:ext uri="{BB962C8B-B14F-4D97-AF65-F5344CB8AC3E}">
        <p14:creationId xmlns:p14="http://schemas.microsoft.com/office/powerpoint/2010/main" val="4648599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number of deaths was too small to calculate reliable rates for most counties, and for some years.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Atlantic county has no data available.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County is the decedent's county of residence, not the county where the assault occurred.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67</a:t>
            </a:fld>
            <a:endParaRPr lang="en-US"/>
          </a:p>
        </p:txBody>
      </p:sp>
    </p:spTree>
    <p:extLst>
      <p:ext uri="{BB962C8B-B14F-4D97-AF65-F5344CB8AC3E}">
        <p14:creationId xmlns:p14="http://schemas.microsoft.com/office/powerpoint/2010/main" val="1603490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Corbin</a:t>
            </a:r>
            <a:r>
              <a:rPr lang="en-US" sz="1200" kern="1200" baseline="0" dirty="0" smtClean="0">
                <a:solidFill>
                  <a:schemeClr val="tx1"/>
                </a:solidFill>
                <a:effectLst/>
                <a:latin typeface="+mn-lt"/>
                <a:ea typeface="+mn-ea"/>
                <a:cs typeface="+mn-cs"/>
              </a:rPr>
              <a:t> City </a:t>
            </a:r>
            <a:r>
              <a:rPr lang="en-US" sz="1200" kern="1200" dirty="0" smtClean="0">
                <a:solidFill>
                  <a:schemeClr val="tx1"/>
                </a:solidFill>
                <a:effectLst/>
                <a:latin typeface="+mn-lt"/>
                <a:ea typeface="+mn-ea"/>
                <a:cs typeface="+mn-cs"/>
              </a:rPr>
              <a:t>is composed of mostly White residents, while Atlantic City residents are more diverse.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To illustrate range of county diversity, municipalities are organized by highest, midrange, and lowest percentages of White residents, as this is the largest racial demographic in the state (70%).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Note: Percentages within municipality do not add up to 100% as individuals can identify as more than 1 race. </a:t>
            </a:r>
          </a:p>
          <a:p>
            <a:pPr marL="0" indent="0">
              <a:buFont typeface="Arial" panose="020B0604020202020204" pitchFamily="34" charset="0"/>
              <a:buNone/>
            </a:pP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13</a:t>
            </a:fld>
            <a:endParaRPr lang="en-US"/>
          </a:p>
        </p:txBody>
      </p:sp>
    </p:spTree>
    <p:extLst>
      <p:ext uri="{BB962C8B-B14F-4D97-AF65-F5344CB8AC3E}">
        <p14:creationId xmlns:p14="http://schemas.microsoft.com/office/powerpoint/2010/main" val="10275843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Blanks indicate the number of deaths was too small to calculate reliable rates. Most counties will have blanks in this section.</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Cannot</a:t>
            </a:r>
            <a:r>
              <a:rPr lang="en-US" sz="1200" kern="1200" baseline="0" dirty="0" smtClean="0">
                <a:solidFill>
                  <a:schemeClr val="tx1"/>
                </a:solidFill>
                <a:effectLst/>
                <a:latin typeface="+mn-lt"/>
                <a:ea typeface="+mn-ea"/>
                <a:cs typeface="+mn-cs"/>
              </a:rPr>
              <a:t> compare homicide rates between racial/ethnic groups.</a:t>
            </a:r>
          </a:p>
          <a:p>
            <a:pPr marL="171450" lvl="0" indent="-171450">
              <a:buFont typeface="Arial" panose="020B0604020202020204" pitchFamily="34" charset="0"/>
              <a:buChar char="•"/>
            </a:pPr>
            <a:r>
              <a:rPr lang="en-US" sz="1200" kern="1200" baseline="0" dirty="0" smtClean="0">
                <a:solidFill>
                  <a:schemeClr val="tx1"/>
                </a:solidFill>
                <a:effectLst/>
                <a:latin typeface="+mn-lt"/>
                <a:ea typeface="+mn-ea"/>
                <a:cs typeface="+mn-cs"/>
              </a:rPr>
              <a:t>Cannot compare homicide rates between men and women.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County is the decedent's county of residence, not the county where the assault occurred.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68</a:t>
            </a:fld>
            <a:endParaRPr lang="en-US"/>
          </a:p>
        </p:txBody>
      </p:sp>
    </p:spTree>
    <p:extLst>
      <p:ext uri="{BB962C8B-B14F-4D97-AF65-F5344CB8AC3E}">
        <p14:creationId xmlns:p14="http://schemas.microsoft.com/office/powerpoint/2010/main" val="17213930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this county has 3</a:t>
            </a:r>
            <a:r>
              <a:rPr lang="en-US" sz="1200" kern="1200" baseline="30000" dirty="0" smtClean="0">
                <a:solidFill>
                  <a:schemeClr val="tx1"/>
                </a:solidFill>
                <a:effectLst/>
                <a:latin typeface="+mn-lt"/>
                <a:ea typeface="+mn-ea"/>
                <a:cs typeface="+mn-cs"/>
              </a:rPr>
              <a:t>rd</a:t>
            </a:r>
            <a:r>
              <a:rPr lang="en-US" sz="1200" kern="1200" baseline="0" dirty="0" smtClean="0">
                <a:solidFill>
                  <a:schemeClr val="tx1"/>
                </a:solidFill>
                <a:effectLst/>
                <a:latin typeface="+mn-lt"/>
                <a:ea typeface="+mn-ea"/>
                <a:cs typeface="+mn-cs"/>
              </a:rPr>
              <a:t> highest </a:t>
            </a:r>
            <a:r>
              <a:rPr lang="en-US" sz="1200" kern="1200" dirty="0" smtClean="0">
                <a:solidFill>
                  <a:schemeClr val="tx1"/>
                </a:solidFill>
                <a:effectLst/>
                <a:latin typeface="+mn-lt"/>
                <a:ea typeface="+mn-ea"/>
                <a:cs typeface="+mn-cs"/>
              </a:rPr>
              <a:t>number of domestic violence incidents in NJ.</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New Jersey State Police UCR Unit relies on the individual reporting agencies for accuracy of the reported data.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Chart 12.3.</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70</a:t>
            </a:fld>
            <a:endParaRPr lang="en-US"/>
          </a:p>
        </p:txBody>
      </p:sp>
    </p:spTree>
    <p:extLst>
      <p:ext uri="{BB962C8B-B14F-4D97-AF65-F5344CB8AC3E}">
        <p14:creationId xmlns:p14="http://schemas.microsoft.com/office/powerpoint/2010/main" val="42496615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the number of domestic violence incidents in this county varied between 2012 and 2016 and most recently decreased.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New Jersey State Police UCR Unit relies on the individual reporting agencies for accuracy of the reported data.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Chart 12.3.</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71</a:t>
            </a:fld>
            <a:endParaRPr lang="en-US"/>
          </a:p>
        </p:txBody>
      </p:sp>
    </p:spTree>
    <p:extLst>
      <p:ext uri="{BB962C8B-B14F-4D97-AF65-F5344CB8AC3E}">
        <p14:creationId xmlns:p14="http://schemas.microsoft.com/office/powerpoint/2010/main" val="36675061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and without accounting for population size, Galloway Twp.,</a:t>
            </a:r>
            <a:r>
              <a:rPr lang="en-US" sz="1200" kern="1200" baseline="0" dirty="0" smtClean="0">
                <a:solidFill>
                  <a:schemeClr val="tx1"/>
                </a:solidFill>
                <a:effectLst/>
                <a:latin typeface="+mn-lt"/>
                <a:ea typeface="+mn-ea"/>
                <a:cs typeface="+mn-cs"/>
              </a:rPr>
              <a:t> Hamilton Twp., Atlantic City, and Egg Harbor </a:t>
            </a:r>
            <a:r>
              <a:rPr lang="en-US" sz="1200" kern="1200" dirty="0" smtClean="0">
                <a:solidFill>
                  <a:schemeClr val="tx1"/>
                </a:solidFill>
                <a:effectLst/>
                <a:latin typeface="+mn-lt"/>
                <a:ea typeface="+mn-ea"/>
                <a:cs typeface="+mn-cs"/>
              </a:rPr>
              <a:t>had the highest number of domestic violence incidents reported in the county.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New Jersey State Police UCR Unit relies on the individual reporting agencies for accuracy of the reported data.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72</a:t>
            </a:fld>
            <a:endParaRPr lang="en-US"/>
          </a:p>
        </p:txBody>
      </p:sp>
    </p:spTree>
    <p:extLst>
      <p:ext uri="{BB962C8B-B14F-4D97-AF65-F5344CB8AC3E}">
        <p14:creationId xmlns:p14="http://schemas.microsoft.com/office/powerpoint/2010/main" val="10202136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Most domestic violence offenses in NJ were categorized as assault and harassment.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New Jersey State Police UCR Unit relies on the individual reporting agencies for accuracy of the reported data.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Municipality/County data available? </a:t>
            </a:r>
            <a:r>
              <a:rPr lang="en-US" sz="1200" kern="1200" dirty="0" smtClean="0">
                <a:solidFill>
                  <a:schemeClr val="tx1"/>
                </a:solidFill>
                <a:effectLst/>
                <a:latin typeface="+mn-lt"/>
                <a:ea typeface="+mn-ea"/>
                <a:cs typeface="+mn-cs"/>
              </a:rPr>
              <a:t>No, neither county nor municipality estimates available.</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73</a:t>
            </a:fld>
            <a:endParaRPr lang="en-US"/>
          </a:p>
        </p:txBody>
      </p:sp>
    </p:spTree>
    <p:extLst>
      <p:ext uri="{BB962C8B-B14F-4D97-AF65-F5344CB8AC3E}">
        <p14:creationId xmlns:p14="http://schemas.microsoft.com/office/powerpoint/2010/main" val="31161203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NJ, most domestic violence arrests were related to assault.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New Jersey State Police UCR Unit relies on the individual reporting agencies for accuracy of the reported data.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Municipality/County data available? </a:t>
            </a:r>
            <a:r>
              <a:rPr lang="en-US" sz="1200" kern="1200" dirty="0" smtClean="0">
                <a:solidFill>
                  <a:schemeClr val="tx1"/>
                </a:solidFill>
                <a:effectLst/>
                <a:latin typeface="+mn-lt"/>
                <a:ea typeface="+mn-ea"/>
                <a:cs typeface="+mn-cs"/>
              </a:rPr>
              <a:t>No, neither county nor municipality estimates available.</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74</a:t>
            </a:fld>
            <a:endParaRPr lang="en-US"/>
          </a:p>
        </p:txBody>
      </p:sp>
    </p:spTree>
    <p:extLst>
      <p:ext uri="{BB962C8B-B14F-4D97-AF65-F5344CB8AC3E}">
        <p14:creationId xmlns:p14="http://schemas.microsoft.com/office/powerpoint/2010/main" val="3404889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Across a two-year period (2016 to 2018), 16 counties experienced an increase in the percentage of opioid deaths, while the remaining 5 NJ counties experienced a decrease.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number of suspected overdose deaths increased over that period.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Between 2014 and 2018, the number of suspected opioid deaths in this county had increased steadily, roughly doubling in 5 years.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76</a:t>
            </a:fld>
            <a:endParaRPr lang="en-US"/>
          </a:p>
        </p:txBody>
      </p:sp>
    </p:spTree>
    <p:extLst>
      <p:ext uri="{BB962C8B-B14F-4D97-AF65-F5344CB8AC3E}">
        <p14:creationId xmlns:p14="http://schemas.microsoft.com/office/powerpoint/2010/main" val="33271333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there is an increasing trend of overdose deaths as a proportion of the population from 2017 to 2018.</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decreasing line indicates that more people have been dying of overdoses over time.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77</a:t>
            </a:fld>
            <a:endParaRPr lang="en-US"/>
          </a:p>
        </p:txBody>
      </p:sp>
    </p:spTree>
    <p:extLst>
      <p:ext uri="{BB962C8B-B14F-4D97-AF65-F5344CB8AC3E}">
        <p14:creationId xmlns:p14="http://schemas.microsoft.com/office/powerpoint/2010/main" val="205623755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most treatment center admissions were due to Heroin usage.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This statewide Substance Abuse Overview provides statistics on substance abuse treatment in New Jersey for calendar year 2017. In 2017, there were 82,644 treatment admissions and 79,326 discharges reported to the New Jersey Department of Health, Division of Mental Health and Addiction Services by substance abuse treatment providers. These data were submitted through the web-based New Jersey Substance Abuse Monitoring System (NJSAMS). This report is based on the information provided in the May 2018 NJSAMS download data.</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78</a:t>
            </a:fld>
            <a:endParaRPr lang="en-US"/>
          </a:p>
        </p:txBody>
      </p:sp>
    </p:spTree>
    <p:extLst>
      <p:ext uri="{BB962C8B-B14F-4D97-AF65-F5344CB8AC3E}">
        <p14:creationId xmlns:p14="http://schemas.microsoft.com/office/powerpoint/2010/main" val="30350798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majority of mental health programs available are outpatient</a:t>
            </a:r>
            <a:r>
              <a:rPr lang="en-US" sz="1200" kern="1200" baseline="0" dirty="0" smtClean="0">
                <a:solidFill>
                  <a:schemeClr val="tx1"/>
                </a:solidFill>
                <a:effectLst/>
                <a:latin typeface="+mn-lt"/>
                <a:ea typeface="+mn-ea"/>
                <a:cs typeface="+mn-cs"/>
              </a:rPr>
              <a:t> followed by supportive housing.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80</a:t>
            </a:fld>
            <a:endParaRPr lang="en-US"/>
          </a:p>
        </p:txBody>
      </p:sp>
    </p:spTree>
    <p:extLst>
      <p:ext uri="{BB962C8B-B14F-4D97-AF65-F5344CB8AC3E}">
        <p14:creationId xmlns:p14="http://schemas.microsoft.com/office/powerpoint/2010/main" val="1646936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county’s percentage of foreign-born residents is below</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state average.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This counties percentage of foreign-born residents has remained steady over the past 5 years.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a:t>
            </a:r>
            <a:r>
              <a:rPr lang="en-US" sz="1200" kern="1200" dirty="0" smtClean="0">
                <a:solidFill>
                  <a:schemeClr val="tx1"/>
                </a:solidFill>
                <a:effectLst/>
                <a:latin typeface="+mn-lt"/>
                <a:ea typeface="+mn-ea"/>
                <a:cs typeface="+mn-cs"/>
              </a:rPr>
              <a:t>? Chart 1.6.</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14</a:t>
            </a:fld>
            <a:endParaRPr lang="en-US"/>
          </a:p>
        </p:txBody>
      </p:sp>
    </p:spTree>
    <p:extLst>
      <p:ext uri="{BB962C8B-B14F-4D97-AF65-F5344CB8AC3E}">
        <p14:creationId xmlns:p14="http://schemas.microsoft.com/office/powerpoint/2010/main" val="24955552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estimated frequency of mental health distress found is above the state average.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Over time, the percentage of the population reporting mental health distress in this phone survey has varied.</a:t>
            </a:r>
            <a:r>
              <a:rPr lang="en-US" sz="1200" kern="1200" baseline="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Frequent Mental distress: Based on responses indicating 14 or more of the past 30 days "not good".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81</a:t>
            </a:fld>
            <a:endParaRPr lang="en-US"/>
          </a:p>
        </p:txBody>
      </p:sp>
    </p:spTree>
    <p:extLst>
      <p:ext uri="{BB962C8B-B14F-4D97-AF65-F5344CB8AC3E}">
        <p14:creationId xmlns:p14="http://schemas.microsoft.com/office/powerpoint/2010/main" val="4344377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White residents reported symptoms of mental health distress most frequently, followed by Hispanic residents.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Symptoms of mental health distress were reported by Women at a higher rate than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Men.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Frequent Mental distress: Based on responses indicating 14 or more of the past 30 days "not good".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82</a:t>
            </a:fld>
            <a:endParaRPr lang="en-US"/>
          </a:p>
        </p:txBody>
      </p:sp>
    </p:spTree>
    <p:extLst>
      <p:ext uri="{BB962C8B-B14F-4D97-AF65-F5344CB8AC3E}">
        <p14:creationId xmlns:p14="http://schemas.microsoft.com/office/powerpoint/2010/main" val="328737840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estimated frequency of depression is above</a:t>
            </a:r>
            <a:r>
              <a:rPr lang="en-US" sz="1200" kern="1200" baseline="0" dirty="0" smtClean="0">
                <a:solidFill>
                  <a:schemeClr val="tx1"/>
                </a:solidFill>
                <a:effectLst/>
                <a:latin typeface="+mn-lt"/>
                <a:ea typeface="+mn-ea"/>
                <a:cs typeface="+mn-cs"/>
              </a:rPr>
              <a:t> the state average. </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Over time, the percentage of the population reporting depression in this phone survey has remained mostly steady</a:t>
            </a:r>
            <a:r>
              <a:rPr lang="en-US" sz="1200" kern="1200" baseline="0" dirty="0" smtClean="0">
                <a:solidFill>
                  <a:schemeClr val="tx1"/>
                </a:solidFill>
                <a:effectLst/>
                <a:latin typeface="+mn-lt"/>
                <a:ea typeface="+mn-ea"/>
                <a:cs typeface="+mn-cs"/>
              </a:rPr>
              <a:t> with a slight increase from 2016 to 2017</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a:t>
            </a:r>
          </a:p>
          <a:p>
            <a:r>
              <a:rPr 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83</a:t>
            </a:fld>
            <a:endParaRPr lang="en-US"/>
          </a:p>
        </p:txBody>
      </p:sp>
    </p:spTree>
    <p:extLst>
      <p:ext uri="{BB962C8B-B14F-4D97-AF65-F5344CB8AC3E}">
        <p14:creationId xmlns:p14="http://schemas.microsoft.com/office/powerpoint/2010/main" val="18842409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White residents reported diagnosed depression, most frequently, followed by Hispanic residents.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Diagnosed depression was reported more frequently by Women than by Men. </a:t>
            </a:r>
          </a:p>
          <a:p>
            <a:pPr marL="171450" lvl="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84</a:t>
            </a:fld>
            <a:endParaRPr lang="en-US"/>
          </a:p>
        </p:txBody>
      </p:sp>
    </p:spTree>
    <p:extLst>
      <p:ext uri="{BB962C8B-B14F-4D97-AF65-F5344CB8AC3E}">
        <p14:creationId xmlns:p14="http://schemas.microsoft.com/office/powerpoint/2010/main" val="190270941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this county has the 7</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lowest number of children receiving Special Ed services of the NJ counties in 2018.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Yes</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Charter schools were included in the county of registered address.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86</a:t>
            </a:fld>
            <a:endParaRPr lang="en-US"/>
          </a:p>
        </p:txBody>
      </p:sp>
    </p:spTree>
    <p:extLst>
      <p:ext uri="{BB962C8B-B14F-4D97-AF65-F5344CB8AC3E}">
        <p14:creationId xmlns:p14="http://schemas.microsoft.com/office/powerpoint/2010/main" val="156511443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2017 and 2018, the county’s percentage of children receiving Special Education services are just below the state average.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2017 NJ Average=17.6%</a:t>
            </a:r>
          </a:p>
          <a:p>
            <a:r>
              <a:rPr lang="en-US" sz="1200" kern="1200" dirty="0" smtClean="0">
                <a:solidFill>
                  <a:schemeClr val="tx1"/>
                </a:solidFill>
                <a:effectLst/>
                <a:latin typeface="+mn-lt"/>
                <a:ea typeface="+mn-ea"/>
                <a:cs typeface="+mn-cs"/>
              </a:rPr>
              <a:t>2018 NJ Average=17.9%</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Yes</a:t>
            </a:r>
          </a:p>
          <a:p>
            <a:r>
              <a:rPr lang="en-US" sz="1200" b="1" kern="1200" dirty="0" smtClean="0">
                <a:solidFill>
                  <a:schemeClr val="tx1"/>
                </a:solidFill>
                <a:effectLst/>
                <a:latin typeface="+mn-lt"/>
                <a:ea typeface="+mn-ea"/>
                <a:cs typeface="+mn-cs"/>
              </a:rPr>
              <a:t>Note:</a:t>
            </a:r>
            <a:r>
              <a:rPr lang="en-US" sz="1200" kern="1200" dirty="0" smtClean="0">
                <a:solidFill>
                  <a:schemeClr val="tx1"/>
                </a:solidFill>
                <a:effectLst/>
                <a:latin typeface="+mn-lt"/>
                <a:ea typeface="+mn-ea"/>
                <a:cs typeface="+mn-cs"/>
              </a:rPr>
              <a:t> Charter schools were included in the county of registered address.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87</a:t>
            </a:fld>
            <a:endParaRPr lang="en-US"/>
          </a:p>
        </p:txBody>
      </p:sp>
    </p:spTree>
    <p:extLst>
      <p:ext uri="{BB962C8B-B14F-4D97-AF65-F5344CB8AC3E}">
        <p14:creationId xmlns:p14="http://schemas.microsoft.com/office/powerpoint/2010/main" val="160823473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Without accounting for population size, this county has the 7</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lowest number of children receiving Special Ed services of the NJ counties.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88</a:t>
            </a:fld>
            <a:endParaRPr lang="en-US"/>
          </a:p>
        </p:txBody>
      </p:sp>
    </p:spTree>
    <p:extLst>
      <p:ext uri="{BB962C8B-B14F-4D97-AF65-F5344CB8AC3E}">
        <p14:creationId xmlns:p14="http://schemas.microsoft.com/office/powerpoint/2010/main" val="96751706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Did not include individual counselors. Is not an exhaustive list.</a:t>
            </a:r>
          </a:p>
          <a:p>
            <a:r>
              <a:rPr lang="en-US" sz="1200" kern="1200" dirty="0" smtClean="0">
                <a:solidFill>
                  <a:schemeClr val="tx1"/>
                </a:solidFill>
                <a:effectLst/>
                <a:latin typeface="+mn-lt"/>
                <a:ea typeface="+mn-ea"/>
                <a:cs typeface="+mn-cs"/>
              </a:rPr>
              <a:t> </a:t>
            </a:r>
          </a:p>
          <a:p>
            <a:pPr defTabSz="904046">
              <a:defRPr/>
            </a:pPr>
            <a:r>
              <a:rPr lang="en-US" b="1" dirty="0" smtClean="0"/>
              <a:t>Sources include:</a:t>
            </a:r>
          </a:p>
          <a:p>
            <a:pPr defTabSz="904046">
              <a:defRPr/>
            </a:pPr>
            <a:r>
              <a:rPr lang="en-US" dirty="0" smtClean="0"/>
              <a:t>16.1. Multiple sources identified: </a:t>
            </a:r>
          </a:p>
          <a:p>
            <a:pPr defTabSz="904046">
              <a:defRPr/>
            </a:pPr>
            <a:r>
              <a:rPr lang="en-US" dirty="0" smtClean="0">
                <a:hlinkClick r:id="rId3"/>
              </a:rPr>
              <a:t>https://www.capeatlanticresourcenet.org/</a:t>
            </a:r>
            <a:endParaRPr lang="en-US" dirty="0" smtClean="0"/>
          </a:p>
          <a:p>
            <a:pPr defTabSz="904046">
              <a:defRPr/>
            </a:pPr>
            <a:r>
              <a:rPr lang="en-US" dirty="0" smtClean="0">
                <a:hlinkClick r:id="rId4"/>
              </a:rPr>
              <a:t>http://www.jfsatlantic.org/</a:t>
            </a:r>
            <a:endParaRPr lang="en-US" dirty="0" smtClean="0"/>
          </a:p>
          <a:p>
            <a:pPr defTabSz="904046">
              <a:defRPr/>
            </a:pPr>
            <a:r>
              <a:rPr lang="en-US" dirty="0" smtClean="0">
                <a:hlinkClick r:id="rId5"/>
              </a:rPr>
              <a:t>https://www.centerffs.org/counties/atlantic-county</a:t>
            </a:r>
            <a:endParaRPr lang="en-US" dirty="0" smtClean="0"/>
          </a:p>
          <a:p>
            <a:pPr defTabSz="904046">
              <a:defRPr/>
            </a:pPr>
            <a:r>
              <a:rPr lang="en-US" dirty="0" smtClean="0">
                <a:hlinkClick r:id="rId6"/>
              </a:rPr>
              <a:t>https://thearcatlantic.org/services/</a:t>
            </a:r>
            <a:endParaRPr lang="en-US" dirty="0" smtClean="0"/>
          </a:p>
          <a:p>
            <a:pPr defTabSz="904046">
              <a:defRPr/>
            </a:pPr>
            <a:r>
              <a:rPr lang="en-US" dirty="0" smtClean="0">
                <a:hlinkClick r:id="rId7"/>
              </a:rPr>
              <a:t>http://mhaac.info/family-support-services.html</a:t>
            </a:r>
            <a:endParaRPr lang="en-US" dirty="0" smtClean="0"/>
          </a:p>
          <a:p>
            <a:pPr defTabSz="904046">
              <a:defRPr/>
            </a:pPr>
            <a:r>
              <a:rPr lang="en-US" dirty="0" smtClean="0">
                <a:hlinkClick r:id="rId8"/>
              </a:rPr>
              <a:t>https://www.hcdnnj.org/assets/documents/atlantic%20co%20resource%20guide.pdf</a:t>
            </a:r>
            <a:endParaRPr lang="en-US" dirty="0" smtClean="0"/>
          </a:p>
          <a:p>
            <a:pPr defTabSz="904046">
              <a:defRPr/>
            </a:pPr>
            <a:endParaRPr lang="en-US" dirty="0" smtClean="0"/>
          </a:p>
          <a:p>
            <a:pPr defTabSz="904046">
              <a:defRPr/>
            </a:pPr>
            <a:r>
              <a:rPr lang="en-US" dirty="0" smtClean="0"/>
              <a:t>16.2. </a:t>
            </a:r>
            <a:r>
              <a:rPr lang="en-US" dirty="0" smtClean="0">
                <a:hlinkClick r:id="rId9"/>
              </a:rPr>
              <a:t>https://www.probononj.org/ProviderDirectory.aspx</a:t>
            </a:r>
            <a:endParaRPr lang="en-US" dirty="0" smtClean="0"/>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 </a:t>
            </a:r>
            <a:r>
              <a:rPr lang="en-US" sz="1200" kern="1200" dirty="0" smtClean="0">
                <a:solidFill>
                  <a:schemeClr val="tx1"/>
                </a:solidFill>
                <a:effectLst/>
                <a:latin typeface="+mn-lt"/>
                <a:ea typeface="+mn-ea"/>
                <a:cs typeface="+mn-cs"/>
              </a:rPr>
              <a:t>No.</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90</a:t>
            </a:fld>
            <a:endParaRPr lang="en-US"/>
          </a:p>
        </p:txBody>
      </p:sp>
    </p:spTree>
    <p:extLst>
      <p:ext uri="{BB962C8B-B14F-4D97-AF65-F5344CB8AC3E}">
        <p14:creationId xmlns:p14="http://schemas.microsoft.com/office/powerpoint/2010/main" val="1140617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Atlantic City,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Pleasant</a:t>
            </a:r>
            <a:r>
              <a:rPr lang="en-US" sz="1200" kern="1200" baseline="0" dirty="0" smtClean="0">
                <a:solidFill>
                  <a:schemeClr val="tx1"/>
                </a:solidFill>
                <a:effectLst/>
                <a:latin typeface="+mn-lt"/>
                <a:ea typeface="+mn-ea"/>
                <a:cs typeface="+mn-cs"/>
              </a:rPr>
              <a:t>ville, and Ventnor </a:t>
            </a:r>
            <a:r>
              <a:rPr lang="en-US" sz="1200" kern="1200" dirty="0" smtClean="0">
                <a:solidFill>
                  <a:schemeClr val="tx1"/>
                </a:solidFill>
                <a:effectLst/>
                <a:latin typeface="+mn-lt"/>
                <a:ea typeface="+mn-ea"/>
                <a:cs typeface="+mn-cs"/>
              </a:rPr>
              <a:t>have the highest proportions of foreign-born residents.</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15</a:t>
            </a:fld>
            <a:endParaRPr lang="en-US"/>
          </a:p>
        </p:txBody>
      </p:sp>
    </p:spTree>
    <p:extLst>
      <p:ext uri="{BB962C8B-B14F-4D97-AF65-F5344CB8AC3E}">
        <p14:creationId xmlns:p14="http://schemas.microsoft.com/office/powerpoint/2010/main" val="33752144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proportion of residents who speak English ONLY is above the state average.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In this county, the percentage of the population who speaks English ONLY has remained about steady over the 5 years for which we have data.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Municipality data available</a:t>
            </a:r>
            <a:r>
              <a:rPr lang="en-US" sz="1200" kern="1200" dirty="0" smtClean="0">
                <a:solidFill>
                  <a:schemeClr val="tx1"/>
                </a:solidFill>
                <a:effectLst/>
                <a:latin typeface="+mn-lt"/>
                <a:ea typeface="+mn-ea"/>
                <a:cs typeface="+mn-cs"/>
              </a:rPr>
              <a:t>? Chart 1.9.</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16</a:t>
            </a:fld>
            <a:endParaRPr lang="en-US"/>
          </a:p>
        </p:txBody>
      </p:sp>
    </p:spTree>
    <p:extLst>
      <p:ext uri="{BB962C8B-B14F-4D97-AF65-F5344CB8AC3E}">
        <p14:creationId xmlns:p14="http://schemas.microsoft.com/office/powerpoint/2010/main" val="1260914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Of the municipalities with data available for this county, Atlantic</a:t>
            </a:r>
            <a:r>
              <a:rPr lang="en-US" sz="1200" kern="1200" baseline="0" dirty="0" smtClean="0">
                <a:solidFill>
                  <a:schemeClr val="tx1"/>
                </a:solidFill>
                <a:effectLst/>
                <a:latin typeface="+mn-lt"/>
                <a:ea typeface="+mn-ea"/>
                <a:cs typeface="+mn-cs"/>
              </a:rPr>
              <a:t> City </a:t>
            </a:r>
            <a:r>
              <a:rPr lang="en-US" sz="1200" kern="1200" dirty="0" smtClean="0">
                <a:solidFill>
                  <a:schemeClr val="tx1"/>
                </a:solidFill>
                <a:effectLst/>
                <a:latin typeface="+mn-lt"/>
                <a:ea typeface="+mn-ea"/>
                <a:cs typeface="+mn-cs"/>
              </a:rPr>
              <a:t>has the lowest proportion of residents who speak English-only, while </a:t>
            </a:r>
            <a:r>
              <a:rPr lang="en-US" sz="1200" kern="1200" baseline="0" dirty="0" smtClean="0">
                <a:solidFill>
                  <a:schemeClr val="tx1"/>
                </a:solidFill>
                <a:effectLst/>
                <a:latin typeface="+mn-lt"/>
                <a:ea typeface="+mn-ea"/>
                <a:cs typeface="+mn-cs"/>
              </a:rPr>
              <a:t>Corbin City </a:t>
            </a:r>
            <a:r>
              <a:rPr lang="en-US" sz="1200" kern="1200" dirty="0" smtClean="0">
                <a:solidFill>
                  <a:schemeClr val="tx1"/>
                </a:solidFill>
                <a:effectLst/>
                <a:latin typeface="+mn-lt"/>
                <a:ea typeface="+mn-ea"/>
                <a:cs typeface="+mn-cs"/>
              </a:rPr>
              <a:t>has the highest proportion of residents who speak English-only.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To illustrate variation of language in this county, municipalities are organized by highest, midrange, and lowest percentages of English-only language speakers.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County workbook</a:t>
            </a:r>
            <a:r>
              <a:rPr lang="en-US" sz="1200" kern="1200" dirty="0" smtClean="0">
                <a:solidFill>
                  <a:schemeClr val="tx1"/>
                </a:solidFill>
                <a:effectLst/>
                <a:latin typeface="+mn-lt"/>
                <a:ea typeface="+mn-ea"/>
                <a:cs typeface="+mn-cs"/>
              </a:rPr>
              <a:t> may include data for additional municipalities.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17</a:t>
            </a:fld>
            <a:endParaRPr lang="en-US"/>
          </a:p>
        </p:txBody>
      </p:sp>
    </p:spTree>
    <p:extLst>
      <p:ext uri="{BB962C8B-B14F-4D97-AF65-F5344CB8AC3E}">
        <p14:creationId xmlns:p14="http://schemas.microsoft.com/office/powerpoint/2010/main" val="29146039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9.jpe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12.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8" name="TextBox 7">
            <a:extLst>
              <a:ext uri="{FF2B5EF4-FFF2-40B4-BE49-F238E27FC236}">
                <a16:creationId xmlns:a16="http://schemas.microsoft.com/office/drawing/2014/main" id="{4FC3502E-998F-4187-BA0A-B415E6C52E45}"/>
              </a:ext>
            </a:extLst>
          </p:cNvPr>
          <p:cNvSpPr txBox="1"/>
          <p:nvPr userDrawn="1"/>
        </p:nvSpPr>
        <p:spPr>
          <a:xfrm>
            <a:off x="-228600" y="5638800"/>
            <a:ext cx="3454400" cy="461665"/>
          </a:xfrm>
          <a:prstGeom prst="rect">
            <a:avLst/>
          </a:prstGeom>
          <a:noFill/>
        </p:spPr>
        <p:txBody>
          <a:bodyPr wrap="square" rtlCol="0">
            <a:spAutoFit/>
          </a:bodyPr>
          <a:lstStyle/>
          <a:p>
            <a:pPr algn="ctr"/>
            <a:r>
              <a:rPr lang="en-US" sz="2400" b="0" dirty="0">
                <a:solidFill>
                  <a:schemeClr val="bg1"/>
                </a:solidFill>
                <a:latin typeface="Franklin Gothic Demi" panose="020B0703020102020204" pitchFamily="34" charset="0"/>
              </a:rPr>
              <a:t>New Jersey</a:t>
            </a:r>
          </a:p>
        </p:txBody>
      </p:sp>
      <p:pic>
        <p:nvPicPr>
          <p:cNvPr id="4" name="Picture 3" descr="Image result for atlantic county municipalitie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48200" y="653415"/>
            <a:ext cx="5943600" cy="4985385"/>
          </a:xfrm>
          <a:prstGeom prst="rect">
            <a:avLst/>
          </a:prstGeom>
          <a:noFill/>
          <a:ln>
            <a:noFill/>
          </a:ln>
        </p:spPr>
      </p:pic>
    </p:spTree>
    <p:extLst>
      <p:ext uri="{BB962C8B-B14F-4D97-AF65-F5344CB8AC3E}">
        <p14:creationId xmlns:p14="http://schemas.microsoft.com/office/powerpoint/2010/main" val="2970018689"/>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Rectangle 3">
            <a:extLst>
              <a:ext uri="{FF2B5EF4-FFF2-40B4-BE49-F238E27FC236}">
                <a16:creationId xmlns:a16="http://schemas.microsoft.com/office/drawing/2014/main" id="{A832EAD1-8823-4F78-A97A-6A1CEB1B4BF1}"/>
              </a:ext>
            </a:extLst>
          </p:cNvPr>
          <p:cNvSpPr/>
          <p:nvPr userDrawn="1"/>
        </p:nvSpPr>
        <p:spPr>
          <a:xfrm>
            <a:off x="3246120" y="228600"/>
            <a:ext cx="4572000" cy="6400800"/>
          </a:xfrm>
          <a:prstGeom prst="rect">
            <a:avLst/>
          </a:prstGeom>
        </p:spPr>
        <p:txBody>
          <a:bodyPr wrap="square">
            <a:noAutofit/>
          </a:bodyPr>
          <a:lstStyle/>
          <a:p>
            <a:r>
              <a:rPr lang="en-US" spc="-50" dirty="0">
                <a:latin typeface="Franklin Gothic Medium" panose="020B0603020102020204" pitchFamily="34" charset="0"/>
              </a:rPr>
              <a:t>16.1. Support for Families including Kinship</a:t>
            </a:r>
          </a:p>
          <a:p>
            <a:pPr lvl="1"/>
            <a:endParaRPr lang="en-US" sz="1100" dirty="0">
              <a:latin typeface="Franklin Gothic Medium" panose="020B0603020102020204" pitchFamily="34" charset="0"/>
            </a:endParaRPr>
          </a:p>
        </p:txBody>
      </p:sp>
      <p:sp>
        <p:nvSpPr>
          <p:cNvPr id="6" name="Rectangle 5">
            <a:extLst>
              <a:ext uri="{FF2B5EF4-FFF2-40B4-BE49-F238E27FC236}">
                <a16:creationId xmlns:a16="http://schemas.microsoft.com/office/drawing/2014/main" id="{D2972177-29B4-4859-B354-1D69B288A972}"/>
              </a:ext>
            </a:extLst>
          </p:cNvPr>
          <p:cNvSpPr/>
          <p:nvPr userDrawn="1"/>
        </p:nvSpPr>
        <p:spPr>
          <a:xfrm>
            <a:off x="8001000" y="182880"/>
            <a:ext cx="3886200" cy="822960"/>
          </a:xfrm>
          <a:prstGeom prst="rect">
            <a:avLst/>
          </a:prstGeom>
        </p:spPr>
        <p:txBody>
          <a:bodyPr anchor="t" anchorCtr="0">
            <a:noAutofit/>
          </a:bodyPr>
          <a:lstStyle/>
          <a:p>
            <a:r>
              <a:rPr lang="en-US" spc="-50" dirty="0">
                <a:latin typeface="Franklin Gothic Medium" panose="020B0603020102020204" pitchFamily="34" charset="0"/>
              </a:rPr>
              <a:t>16.2. Pro Bono Legal/Advocacy services</a:t>
            </a:r>
          </a:p>
        </p:txBody>
      </p:sp>
      <p:sp>
        <p:nvSpPr>
          <p:cNvPr id="7" name="Rectangle 6">
            <a:extLst>
              <a:ext uri="{FF2B5EF4-FFF2-40B4-BE49-F238E27FC236}">
                <a16:creationId xmlns:a16="http://schemas.microsoft.com/office/drawing/2014/main" id="{907F832F-DBC0-4F1C-9100-237B0BE509F8}"/>
              </a:ext>
            </a:extLst>
          </p:cNvPr>
          <p:cNvSpPr/>
          <p:nvPr userDrawn="1"/>
        </p:nvSpPr>
        <p:spPr>
          <a:xfrm>
            <a:off x="8001000" y="640080"/>
            <a:ext cx="3886200" cy="5577840"/>
          </a:xfrm>
          <a:prstGeom prst="rect">
            <a:avLst/>
          </a:prstGeom>
        </p:spPr>
        <p:txBody>
          <a:bodyPr wrap="square">
            <a:noAutofit/>
          </a:bodyPr>
          <a:lstStyle/>
          <a:p>
            <a:endParaRPr lang="en-US" sz="14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BAB4CE7F-09EF-441C-952D-B65CB5883507}"/>
              </a:ext>
            </a:extLst>
          </p:cNvPr>
          <p:cNvSpPr txBox="1"/>
          <p:nvPr userDrawn="1"/>
        </p:nvSpPr>
        <p:spPr>
          <a:xfrm>
            <a:off x="152400" y="2590800"/>
            <a:ext cx="2819400" cy="1077218"/>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Resources</a:t>
            </a:r>
          </a:p>
          <a:p>
            <a:pPr algn="ctr"/>
            <a:endParaRPr lang="en-US" sz="2400" dirty="0">
              <a:solidFill>
                <a:schemeClr val="bg1"/>
              </a:solidFill>
              <a:latin typeface="Franklin Gothic Demi" panose="020B0703020102020204" pitchFamily="34" charset="0"/>
            </a:endParaRPr>
          </a:p>
        </p:txBody>
      </p:sp>
      <p:pic>
        <p:nvPicPr>
          <p:cNvPr id="11" name="Picture 10" descr="Image result for atlantic county nj map"/>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1600" y="7937"/>
            <a:ext cx="508000" cy="922338"/>
          </a:xfrm>
          <a:prstGeom prst="rect">
            <a:avLst/>
          </a:prstGeom>
          <a:noFill/>
          <a:ln>
            <a:noFill/>
          </a:ln>
        </p:spPr>
      </p:pic>
      <p:sp>
        <p:nvSpPr>
          <p:cNvPr id="12" name="TextBox 11"/>
          <p:cNvSpPr txBox="1"/>
          <p:nvPr userDrawn="1"/>
        </p:nvSpPr>
        <p:spPr>
          <a:xfrm>
            <a:off x="596900" y="165566"/>
            <a:ext cx="1219200" cy="707886"/>
          </a:xfrm>
          <a:prstGeom prst="rect">
            <a:avLst/>
          </a:prstGeom>
          <a:noFill/>
        </p:spPr>
        <p:txBody>
          <a:bodyPr wrap="square" rtlCol="0">
            <a:spAutoFit/>
          </a:bodyPr>
          <a:lstStyle/>
          <a:p>
            <a:r>
              <a:rPr lang="en-US" sz="2000" b="1" dirty="0" smtClean="0"/>
              <a:t>Atlantic</a:t>
            </a:r>
          </a:p>
          <a:p>
            <a:r>
              <a:rPr lang="en-US" sz="2000" b="1" dirty="0" smtClean="0"/>
              <a:t>County</a:t>
            </a:r>
            <a:endParaRPr lang="en-US" sz="2000" b="1" dirty="0"/>
          </a:p>
        </p:txBody>
      </p:sp>
    </p:spTree>
    <p:extLst>
      <p:ext uri="{BB962C8B-B14F-4D97-AF65-F5344CB8AC3E}">
        <p14:creationId xmlns:p14="http://schemas.microsoft.com/office/powerpoint/2010/main" val="282820371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6F5C736-7B9D-4255-9FEB-812A5C0ED2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E4ED2AF9-EB43-481C-A4B7-8CF909541B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7244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8A96A795-3F03-460A-B082-A81FDABD525D}"/>
              </a:ext>
            </a:extLst>
          </p:cNvPr>
          <p:cNvSpPr txBox="1"/>
          <p:nvPr userDrawn="1"/>
        </p:nvSpPr>
        <p:spPr>
          <a:xfrm>
            <a:off x="2023356" y="1334729"/>
            <a:ext cx="2903598" cy="707886"/>
          </a:xfrm>
          <a:prstGeom prst="rect">
            <a:avLst/>
          </a:prstGeom>
          <a:noFill/>
        </p:spPr>
        <p:txBody>
          <a:bodyPr wrap="square" rtlCol="0">
            <a:spAutoFit/>
          </a:bodyPr>
          <a:lstStyle/>
          <a:p>
            <a:r>
              <a:rPr lang="en-US" sz="4000" b="1" dirty="0">
                <a:latin typeface="Franklin Gothic Medium Cond" panose="020B0606030402020204" pitchFamily="34" charset="0"/>
              </a:rPr>
              <a:t>Demographics</a:t>
            </a:r>
          </a:p>
        </p:txBody>
      </p:sp>
      <p:pic>
        <p:nvPicPr>
          <p:cNvPr id="9" name="Picture 8" descr="Image result for atlantic county nj map"/>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38066" y="914400"/>
            <a:ext cx="762133" cy="1524000"/>
          </a:xfrm>
          <a:prstGeom prst="rect">
            <a:avLst/>
          </a:prstGeom>
          <a:noFill/>
          <a:ln>
            <a:noFill/>
          </a:ln>
        </p:spPr>
      </p:pic>
    </p:spTree>
    <p:extLst>
      <p:ext uri="{BB962C8B-B14F-4D97-AF65-F5344CB8AC3E}">
        <p14:creationId xmlns:p14="http://schemas.microsoft.com/office/powerpoint/2010/main" val="3779244659"/>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2" name="Picture 1">
            <a:extLst>
              <a:ext uri="{FF2B5EF4-FFF2-40B4-BE49-F238E27FC236}">
                <a16:creationId xmlns:a16="http://schemas.microsoft.com/office/drawing/2014/main" id="{CB45EDF9-4D1A-43F3-8EA0-81572616305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200" y="0"/>
            <a:ext cx="12192000" cy="6857999"/>
          </a:xfrm>
          <a:prstGeom prst="rect">
            <a:avLst/>
          </a:prstGeom>
        </p:spPr>
      </p:pic>
      <p:pic>
        <p:nvPicPr>
          <p:cNvPr id="6" name="Picture 5">
            <a:extLst>
              <a:ext uri="{FF2B5EF4-FFF2-40B4-BE49-F238E27FC236}">
                <a16:creationId xmlns:a16="http://schemas.microsoft.com/office/drawing/2014/main" id="{096FD732-0D57-4579-8587-1B79102606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10400" y="4267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23C5A339-472B-49F0-8F52-53CE7CD69210}"/>
              </a:ext>
            </a:extLst>
          </p:cNvPr>
          <p:cNvSpPr txBox="1"/>
          <p:nvPr userDrawn="1"/>
        </p:nvSpPr>
        <p:spPr>
          <a:xfrm>
            <a:off x="8761844" y="4593707"/>
            <a:ext cx="2903598" cy="1200329"/>
          </a:xfrm>
          <a:prstGeom prst="rect">
            <a:avLst/>
          </a:prstGeom>
          <a:noFill/>
        </p:spPr>
        <p:txBody>
          <a:bodyPr wrap="square" rtlCol="0">
            <a:spAutoFit/>
          </a:bodyPr>
          <a:lstStyle/>
          <a:p>
            <a:r>
              <a:rPr lang="en-US" sz="7200" b="1" dirty="0">
                <a:latin typeface="Franklin Gothic Medium Cond" panose="020B0606030402020204" pitchFamily="34" charset="0"/>
              </a:rPr>
              <a:t>Poverty</a:t>
            </a:r>
          </a:p>
        </p:txBody>
      </p:sp>
      <p:pic>
        <p:nvPicPr>
          <p:cNvPr id="10" name="Picture 9" descr="Image result for atlantic county nj map"/>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505056" y="4431871"/>
            <a:ext cx="762133" cy="1524000"/>
          </a:xfrm>
          <a:prstGeom prst="rect">
            <a:avLst/>
          </a:prstGeom>
          <a:noFill/>
          <a:ln>
            <a:noFill/>
          </a:ln>
        </p:spPr>
      </p:pic>
    </p:spTree>
    <p:extLst>
      <p:ext uri="{BB962C8B-B14F-4D97-AF65-F5344CB8AC3E}">
        <p14:creationId xmlns:p14="http://schemas.microsoft.com/office/powerpoint/2010/main" val="269513184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a:latin typeface="Franklin Gothic Medium Cond" panose="020B0606030402020204" pitchFamily="34" charset="0"/>
                </a:rPr>
                <a:t>Cost of Living</a:t>
              </a:r>
            </a:p>
          </p:txBody>
        </p:sp>
      </p:grpSp>
      <p:pic>
        <p:nvPicPr>
          <p:cNvPr id="10" name="Picture 9" descr="Image result for atlantic county nj map"/>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70083" y="469472"/>
            <a:ext cx="762133" cy="1524000"/>
          </a:xfrm>
          <a:prstGeom prst="rect">
            <a:avLst/>
          </a:prstGeom>
          <a:noFill/>
          <a:ln>
            <a:noFill/>
          </a:ln>
        </p:spPr>
      </p:pic>
    </p:spTree>
    <p:extLst>
      <p:ext uri="{BB962C8B-B14F-4D97-AF65-F5344CB8AC3E}">
        <p14:creationId xmlns:p14="http://schemas.microsoft.com/office/powerpoint/2010/main" val="403238994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Income</a:t>
              </a:r>
            </a:p>
          </p:txBody>
        </p:sp>
      </p:grpSp>
      <p:pic>
        <p:nvPicPr>
          <p:cNvPr id="10" name="Picture 9" descr="Image result for atlantic county nj map"/>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70083" y="469472"/>
            <a:ext cx="762133" cy="1524000"/>
          </a:xfrm>
          <a:prstGeom prst="rect">
            <a:avLst/>
          </a:prstGeom>
          <a:noFill/>
          <a:ln>
            <a:noFill/>
          </a:ln>
        </p:spPr>
      </p:pic>
    </p:spTree>
    <p:extLst>
      <p:ext uri="{BB962C8B-B14F-4D97-AF65-F5344CB8AC3E}">
        <p14:creationId xmlns:p14="http://schemas.microsoft.com/office/powerpoint/2010/main" val="424237600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10A454A9-238E-4A74-AD74-765825DCFB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96A4FB32-C435-4263-9524-1BB0A1C84F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33800" y="2502327"/>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13">
            <a:extLst>
              <a:ext uri="{FF2B5EF4-FFF2-40B4-BE49-F238E27FC236}">
                <a16:creationId xmlns:a16="http://schemas.microsoft.com/office/drawing/2014/main" id="{3AF40970-FD84-481C-B0CF-4079892F9B0E}"/>
              </a:ext>
            </a:extLst>
          </p:cNvPr>
          <p:cNvSpPr txBox="1"/>
          <p:nvPr userDrawn="1"/>
        </p:nvSpPr>
        <p:spPr>
          <a:xfrm>
            <a:off x="5392560" y="2828834"/>
            <a:ext cx="299628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b="1" dirty="0">
                <a:latin typeface="Franklin Gothic Medium Cond" panose="020B0606030402020204" pitchFamily="34" charset="0"/>
              </a:rPr>
              <a:t>Housing</a:t>
            </a:r>
          </a:p>
        </p:txBody>
      </p:sp>
      <p:sp>
        <p:nvSpPr>
          <p:cNvPr id="7" name="TextBox 6">
            <a:extLst>
              <a:ext uri="{FF2B5EF4-FFF2-40B4-BE49-F238E27FC236}">
                <a16:creationId xmlns:a16="http://schemas.microsoft.com/office/drawing/2014/main" id="{00A02C48-69DB-42D2-83C3-681895ACF4BC}"/>
              </a:ext>
            </a:extLst>
          </p:cNvPr>
          <p:cNvSpPr txBox="1"/>
          <p:nvPr userDrawn="1"/>
        </p:nvSpPr>
        <p:spPr>
          <a:xfrm>
            <a:off x="5236780" y="3870435"/>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0" name="Picture 9" descr="Image result for atlantic county nj map"/>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182114" y="2620832"/>
            <a:ext cx="762133" cy="1524000"/>
          </a:xfrm>
          <a:prstGeom prst="rect">
            <a:avLst/>
          </a:prstGeom>
          <a:noFill/>
          <a:ln>
            <a:noFill/>
          </a:ln>
        </p:spPr>
      </p:pic>
    </p:spTree>
    <p:extLst>
      <p:ext uri="{BB962C8B-B14F-4D97-AF65-F5344CB8AC3E}">
        <p14:creationId xmlns:p14="http://schemas.microsoft.com/office/powerpoint/2010/main" val="2549010030"/>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8AF24986-9BC6-4E38-90AB-8C3EE257C39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AC3DE73D-58F9-4298-90C0-3FE3763E4E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3EB612EC-87F9-4494-B2CC-1CB03AAF0513}"/>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11" name="Picture 10" descr="Image result for atlantic county nj map"/>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09401" y="545672"/>
            <a:ext cx="762133" cy="1524000"/>
          </a:xfrm>
          <a:prstGeom prst="rect">
            <a:avLst/>
          </a:prstGeom>
          <a:noFill/>
          <a:ln>
            <a:noFill/>
          </a:ln>
        </p:spPr>
      </p:pic>
    </p:spTree>
    <p:extLst>
      <p:ext uri="{BB962C8B-B14F-4D97-AF65-F5344CB8AC3E}">
        <p14:creationId xmlns:p14="http://schemas.microsoft.com/office/powerpoint/2010/main" val="117642529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FDE8CFA5-1329-4A70-922B-8B5AA23F3D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5" name="Picture 4">
            <a:extLst>
              <a:ext uri="{FF2B5EF4-FFF2-40B4-BE49-F238E27FC236}">
                <a16:creationId xmlns:a16="http://schemas.microsoft.com/office/drawing/2014/main" id="{ECD37CF9-DF32-43F7-B089-BBDF818E35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5F5507AC-8EEE-480D-85C0-25B7840C5929}"/>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6">
            <a:extLst>
              <a:ext uri="{FF2B5EF4-FFF2-40B4-BE49-F238E27FC236}">
                <a16:creationId xmlns:a16="http://schemas.microsoft.com/office/drawing/2014/main" id="{384513AF-2ABE-4805-ACFF-C954C4814CC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6200" y="-332002"/>
            <a:ext cx="12798552" cy="7200986"/>
          </a:xfrm>
          <a:prstGeom prst="rect">
            <a:avLst/>
          </a:prstGeom>
        </p:spPr>
      </p:pic>
      <p:pic>
        <p:nvPicPr>
          <p:cNvPr id="8" name="Picture 7">
            <a:extLst>
              <a:ext uri="{FF2B5EF4-FFF2-40B4-BE49-F238E27FC236}">
                <a16:creationId xmlns:a16="http://schemas.microsoft.com/office/drawing/2014/main" id="{40652BAF-2E41-4812-B92E-B54068E1EF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400" y="304800"/>
            <a:ext cx="3311585"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13">
            <a:extLst>
              <a:ext uri="{FF2B5EF4-FFF2-40B4-BE49-F238E27FC236}">
                <a16:creationId xmlns:a16="http://schemas.microsoft.com/office/drawing/2014/main" id="{130CFAD8-F011-46FF-AA7A-63169EF11632}"/>
              </a:ext>
            </a:extLst>
          </p:cNvPr>
          <p:cNvSpPr txBox="1"/>
          <p:nvPr userDrawn="1"/>
        </p:nvSpPr>
        <p:spPr>
          <a:xfrm>
            <a:off x="1717747" y="304800"/>
            <a:ext cx="1746238"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dirty="0">
                <a:latin typeface="Franklin Gothic Medium Cond" panose="020B0606030402020204" pitchFamily="34" charset="0"/>
              </a:rPr>
              <a:t>Child </a:t>
            </a:r>
          </a:p>
          <a:p>
            <a:r>
              <a:rPr lang="en-US" sz="5400" b="1" dirty="0">
                <a:latin typeface="Franklin Gothic Medium Cond" panose="020B0606030402020204" pitchFamily="34" charset="0"/>
              </a:rPr>
              <a:t>Care</a:t>
            </a:r>
          </a:p>
        </p:txBody>
      </p:sp>
      <p:sp>
        <p:nvSpPr>
          <p:cNvPr id="10" name="TextBox 9">
            <a:extLst>
              <a:ext uri="{FF2B5EF4-FFF2-40B4-BE49-F238E27FC236}">
                <a16:creationId xmlns:a16="http://schemas.microsoft.com/office/drawing/2014/main" id="{682848E8-DE33-4BC8-8CAB-C99ACB9A4FA3}"/>
              </a:ext>
            </a:extLst>
          </p:cNvPr>
          <p:cNvSpPr txBox="1"/>
          <p:nvPr userDrawn="1"/>
        </p:nvSpPr>
        <p:spPr>
          <a:xfrm>
            <a:off x="310056" y="1820918"/>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3" name="Picture 12" descr="Image result for atlantic county nj map"/>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573786" y="419963"/>
            <a:ext cx="762133" cy="1524000"/>
          </a:xfrm>
          <a:prstGeom prst="rect">
            <a:avLst/>
          </a:prstGeom>
          <a:noFill/>
          <a:ln>
            <a:noFill/>
          </a:ln>
        </p:spPr>
      </p:pic>
    </p:spTree>
    <p:extLst>
      <p:ext uri="{BB962C8B-B14F-4D97-AF65-F5344CB8AC3E}">
        <p14:creationId xmlns:p14="http://schemas.microsoft.com/office/powerpoint/2010/main" val="25627244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3" name="Picture 2">
            <a:extLst>
              <a:ext uri="{FF2B5EF4-FFF2-40B4-BE49-F238E27FC236}">
                <a16:creationId xmlns:a16="http://schemas.microsoft.com/office/drawing/2014/main" id="{C8F83119-C4AE-406F-A81B-20842B6060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1999" cy="6945384"/>
          </a:xfrm>
          <a:prstGeom prst="rect">
            <a:avLst/>
          </a:prstGeom>
        </p:spPr>
      </p:pic>
      <p:pic>
        <p:nvPicPr>
          <p:cNvPr id="4" name="Picture 3">
            <a:extLst>
              <a:ext uri="{FF2B5EF4-FFF2-40B4-BE49-F238E27FC236}">
                <a16:creationId xmlns:a16="http://schemas.microsoft.com/office/drawing/2014/main" id="{3DD60113-1A86-464F-8B99-C71DFBFE46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62800" y="47244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7796DCFA-88F5-4A5A-ABA3-09DF3983EF14}"/>
              </a:ext>
            </a:extLst>
          </p:cNvPr>
          <p:cNvSpPr txBox="1"/>
          <p:nvPr userDrawn="1"/>
        </p:nvSpPr>
        <p:spPr>
          <a:xfrm>
            <a:off x="8914244" y="5050907"/>
            <a:ext cx="2903598" cy="1200329"/>
          </a:xfrm>
          <a:prstGeom prst="rect">
            <a:avLst/>
          </a:prstGeom>
          <a:noFill/>
        </p:spPr>
        <p:txBody>
          <a:bodyPr wrap="square" rtlCol="0">
            <a:spAutoFit/>
          </a:bodyPr>
          <a:lstStyle/>
          <a:p>
            <a:r>
              <a:rPr lang="en-US" sz="3600" b="1" dirty="0">
                <a:latin typeface="Franklin Gothic Medium Cond" panose="020B0606030402020204" pitchFamily="34" charset="0"/>
              </a:rPr>
              <a:t>Transportation </a:t>
            </a:r>
          </a:p>
          <a:p>
            <a:r>
              <a:rPr lang="en-US" sz="3600" b="1" dirty="0">
                <a:latin typeface="Franklin Gothic Medium Cond" panose="020B0606030402020204" pitchFamily="34" charset="0"/>
              </a:rPr>
              <a:t>&amp; Commute</a:t>
            </a:r>
          </a:p>
        </p:txBody>
      </p:sp>
      <p:pic>
        <p:nvPicPr>
          <p:cNvPr id="9" name="Picture 8" descr="Image result for atlantic county nj map"/>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657456" y="4889071"/>
            <a:ext cx="762133" cy="1524000"/>
          </a:xfrm>
          <a:prstGeom prst="rect">
            <a:avLst/>
          </a:prstGeom>
          <a:noFill/>
          <a:ln>
            <a:noFill/>
          </a:ln>
        </p:spPr>
      </p:pic>
    </p:spTree>
    <p:extLst>
      <p:ext uri="{BB962C8B-B14F-4D97-AF65-F5344CB8AC3E}">
        <p14:creationId xmlns:p14="http://schemas.microsoft.com/office/powerpoint/2010/main" val="172821423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6" name="Picture 5">
            <a:extLst>
              <a:ext uri="{FF2B5EF4-FFF2-40B4-BE49-F238E27FC236}">
                <a16:creationId xmlns:a16="http://schemas.microsoft.com/office/drawing/2014/main" id="{EF28188C-2AC0-4DD2-8439-26A1A5C480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7" name="Picture 6">
            <a:extLst>
              <a:ext uri="{FF2B5EF4-FFF2-40B4-BE49-F238E27FC236}">
                <a16:creationId xmlns:a16="http://schemas.microsoft.com/office/drawing/2014/main" id="{3AC79B5C-E6BE-4321-8E82-25DFB6222E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30BAA93D-4E36-4F9D-9052-3C24B4E797B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10" name="TextBox 9">
            <a:extLst>
              <a:ext uri="{FF2B5EF4-FFF2-40B4-BE49-F238E27FC236}">
                <a16:creationId xmlns:a16="http://schemas.microsoft.com/office/drawing/2014/main" id="{592F63C4-5A79-49EE-B425-FE05CB86452D}"/>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1" name="Picture 10" descr="Image result for atlantic county nj map"/>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51856" y="4781510"/>
            <a:ext cx="762133" cy="1524000"/>
          </a:xfrm>
          <a:prstGeom prst="rect">
            <a:avLst/>
          </a:prstGeom>
          <a:noFill/>
          <a:ln>
            <a:noFill/>
          </a:ln>
        </p:spPr>
      </p:pic>
    </p:spTree>
    <p:extLst>
      <p:ext uri="{BB962C8B-B14F-4D97-AF65-F5344CB8AC3E}">
        <p14:creationId xmlns:p14="http://schemas.microsoft.com/office/powerpoint/2010/main" val="213035334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5093702"/>
          </a:xfrm>
          <a:prstGeom prst="rect">
            <a:avLst/>
          </a:prstGeom>
          <a:noFill/>
        </p:spPr>
        <p:txBody>
          <a:bodyPr wrap="square" rtlCol="0">
            <a:spAutoFit/>
          </a:bodyPr>
          <a:lstStyle/>
          <a:p>
            <a:r>
              <a:rPr lang="en-US" sz="1400" b="1" dirty="0">
                <a:solidFill>
                  <a:srgbClr val="C00000"/>
                </a:solidFill>
              </a:rPr>
              <a:t>County Overview</a:t>
            </a:r>
          </a:p>
          <a:p>
            <a:pPr lvl="1"/>
            <a:r>
              <a:rPr lang="en-US" sz="1200" dirty="0">
                <a:ea typeface="+mn-lt"/>
                <a:cs typeface="+mn-lt"/>
              </a:rPr>
              <a:t>0.1: </a:t>
            </a:r>
            <a:r>
              <a:rPr lang="en-US" sz="1200" b="1" dirty="0">
                <a:ea typeface="+mn-lt"/>
                <a:cs typeface="+mn-lt"/>
              </a:rPr>
              <a:t>County Overview: Basic Needs</a:t>
            </a:r>
            <a:r>
              <a:rPr lang="en-US" sz="1200" dirty="0">
                <a:ea typeface="+mn-lt"/>
                <a:cs typeface="+mn-lt"/>
              </a:rPr>
              <a:t> </a:t>
            </a:r>
            <a:endParaRPr lang="en-US" sz="1200" b="1" dirty="0">
              <a:ea typeface="+mn-lt"/>
              <a:cs typeface="+mn-lt"/>
            </a:endParaRPr>
          </a:p>
          <a:p>
            <a:pPr lvl="1"/>
            <a:r>
              <a:rPr lang="en-US" sz="1200" dirty="0">
                <a:ea typeface="+mn-lt"/>
                <a:cs typeface="+mn-lt"/>
              </a:rPr>
              <a:t>0.2: </a:t>
            </a:r>
            <a:r>
              <a:rPr lang="en-US" sz="1200" b="1" dirty="0">
                <a:ea typeface="+mn-lt"/>
                <a:cs typeface="+mn-lt"/>
              </a:rPr>
              <a:t>County Overview: Service Needs</a:t>
            </a:r>
            <a:endParaRPr lang="en-US" b="1" dirty="0"/>
          </a:p>
          <a:p>
            <a:pPr lvl="1"/>
            <a:endParaRPr lang="en-US" sz="1200" b="1" dirty="0">
              <a:solidFill>
                <a:srgbClr val="000000"/>
              </a:solidFill>
            </a:endParaRPr>
          </a:p>
          <a:p>
            <a:r>
              <a:rPr lang="en-US" sz="1400" b="1" dirty="0">
                <a:solidFill>
                  <a:srgbClr val="C00000"/>
                </a:solidFill>
              </a:rPr>
              <a:t>Demographics: Race/Ethnicity </a:t>
            </a:r>
            <a:endParaRPr lang="en-US" sz="1400" b="1" dirty="0">
              <a:solidFill>
                <a:srgbClr val="C00000"/>
              </a:solidFill>
              <a:cs typeface="Calibri"/>
            </a:endParaRPr>
          </a:p>
          <a:p>
            <a:pPr lvl="1"/>
            <a:r>
              <a:rPr lang="en-US" sz="1200" dirty="0"/>
              <a:t>1.1: </a:t>
            </a:r>
            <a:r>
              <a:rPr lang="en-US" sz="1200" b="1" dirty="0"/>
              <a:t>Racial/ethnic demographics (%) </a:t>
            </a:r>
            <a:r>
              <a:rPr lang="en-US" sz="800" b="1" dirty="0"/>
              <a:t> </a:t>
            </a:r>
            <a:endParaRPr lang="en-US" sz="800" b="1" dirty="0">
              <a:cs typeface="Calibri"/>
            </a:endParaRPr>
          </a:p>
          <a:p>
            <a:pPr lvl="1"/>
            <a:r>
              <a:rPr lang="en-US" sz="1200" dirty="0"/>
              <a:t>1.2: </a:t>
            </a:r>
            <a:r>
              <a:rPr lang="en-US" sz="1200" b="1" dirty="0"/>
              <a:t>Racial/ethnic demographics (%) over time</a:t>
            </a:r>
            <a:endParaRPr lang="en-US" sz="1200" b="1" dirty="0">
              <a:cs typeface="Calibri"/>
            </a:endParaRPr>
          </a:p>
          <a:p>
            <a:pPr lvl="1"/>
            <a:r>
              <a:rPr lang="en-US" sz="1200" dirty="0"/>
              <a:t>1.3: </a:t>
            </a:r>
            <a:r>
              <a:rPr lang="en-US" sz="1200" b="1" dirty="0"/>
              <a:t>Illustration of diversity by municipality (%)</a:t>
            </a:r>
            <a:endParaRPr lang="en-US" sz="1200" b="1" dirty="0">
              <a:cs typeface="Calibri"/>
            </a:endParaRPr>
          </a:p>
          <a:p>
            <a:endParaRPr lang="en-US" sz="1200" b="1" dirty="0">
              <a:solidFill>
                <a:schemeClr val="accent1">
                  <a:lumMod val="75000"/>
                </a:schemeClr>
              </a:solidFill>
            </a:endParaRPr>
          </a:p>
          <a:p>
            <a:r>
              <a:rPr lang="en-US" sz="1400" b="1" dirty="0">
                <a:solidFill>
                  <a:srgbClr val="C00000"/>
                </a:solidFill>
              </a:rPr>
              <a:t>Demographics: Nativity </a:t>
            </a:r>
            <a:endParaRPr lang="en-US" sz="1400" b="1" dirty="0">
              <a:solidFill>
                <a:srgbClr val="C00000"/>
              </a:solidFill>
              <a:cs typeface="Calibri"/>
            </a:endParaRPr>
          </a:p>
          <a:p>
            <a:pPr lvl="1"/>
            <a:r>
              <a:rPr lang="en-US" sz="1200" dirty="0"/>
              <a:t>1.4: </a:t>
            </a:r>
            <a:r>
              <a:rPr lang="en-US" sz="1200" b="1" dirty="0"/>
              <a:t>Population (%) foreign-born in NJ (by county)</a:t>
            </a:r>
            <a:endParaRPr lang="en-US" sz="1200" b="1" dirty="0">
              <a:cs typeface="Calibri"/>
            </a:endParaRPr>
          </a:p>
          <a:p>
            <a:pPr lvl="1"/>
            <a:r>
              <a:rPr lang="en-US" sz="1200" dirty="0"/>
              <a:t>1.5: </a:t>
            </a:r>
            <a:r>
              <a:rPr lang="en-US" sz="1200" b="1" dirty="0"/>
              <a:t>Population (%) foreign-born over time </a:t>
            </a:r>
            <a:endParaRPr lang="en-US" sz="1200" b="1" dirty="0">
              <a:cs typeface="Calibri"/>
            </a:endParaRPr>
          </a:p>
          <a:p>
            <a:pPr lvl="1"/>
            <a:r>
              <a:rPr lang="en-US" sz="1200" dirty="0"/>
              <a:t>1.6: </a:t>
            </a:r>
            <a:r>
              <a:rPr lang="en-US" sz="1200" b="1" dirty="0"/>
              <a:t>Population (%) foreign-born by municipality</a:t>
            </a:r>
            <a:endParaRPr lang="en-US" sz="1200" b="1" dirty="0">
              <a:cs typeface="Calibri"/>
            </a:endParaRPr>
          </a:p>
          <a:p>
            <a:endParaRPr lang="en-US" sz="1400" b="1" dirty="0">
              <a:solidFill>
                <a:schemeClr val="accent1">
                  <a:lumMod val="75000"/>
                </a:schemeClr>
              </a:solidFill>
            </a:endParaRPr>
          </a:p>
          <a:p>
            <a:r>
              <a:rPr lang="en-US" sz="1400" b="1" dirty="0">
                <a:solidFill>
                  <a:srgbClr val="C00000"/>
                </a:solidFill>
              </a:rPr>
              <a:t>Demographics: Language </a:t>
            </a:r>
            <a:endParaRPr lang="en-US" sz="1400" b="1" dirty="0">
              <a:solidFill>
                <a:srgbClr val="C00000"/>
              </a:solidFill>
              <a:cs typeface="Calibri"/>
            </a:endParaRPr>
          </a:p>
          <a:p>
            <a:pPr lvl="1"/>
            <a:r>
              <a:rPr lang="en-US" sz="1200" dirty="0"/>
              <a:t>1.7: </a:t>
            </a:r>
            <a:r>
              <a:rPr lang="en-US" sz="1200" b="1" dirty="0"/>
              <a:t>Population (%) English-only speakers in NJ (by county)</a:t>
            </a:r>
            <a:endParaRPr lang="en-US" sz="1200" b="1" dirty="0">
              <a:cs typeface="Calibri"/>
            </a:endParaRPr>
          </a:p>
          <a:p>
            <a:pPr lvl="1"/>
            <a:r>
              <a:rPr lang="en-US" sz="1200" dirty="0"/>
              <a:t>1.8: </a:t>
            </a:r>
            <a:r>
              <a:rPr lang="en-US" sz="1200" b="1" dirty="0"/>
              <a:t>Population (%) English-only speakers over time</a:t>
            </a:r>
            <a:endParaRPr lang="en-US" sz="1200" b="1" dirty="0">
              <a:cs typeface="Calibri"/>
            </a:endParaRPr>
          </a:p>
          <a:p>
            <a:pPr lvl="1"/>
            <a:r>
              <a:rPr lang="en-US" sz="1200" dirty="0"/>
              <a:t>1.9: </a:t>
            </a:r>
            <a:r>
              <a:rPr lang="en-US" sz="1200" b="1" dirty="0"/>
              <a:t>Population (%) English-only speakers by municipality</a:t>
            </a:r>
            <a:endParaRPr lang="en-US" sz="1200" b="1" dirty="0">
              <a:cs typeface="Calibri"/>
            </a:endParaRPr>
          </a:p>
          <a:p>
            <a:endParaRPr lang="en-US" sz="1300" b="1" dirty="0">
              <a:solidFill>
                <a:schemeClr val="accent1">
                  <a:lumMod val="75000"/>
                </a:schemeClr>
              </a:solidFill>
            </a:endParaRPr>
          </a:p>
          <a:p>
            <a:r>
              <a:rPr lang="en-US" sz="1400" b="1" dirty="0">
                <a:solidFill>
                  <a:srgbClr val="C00000"/>
                </a:solidFill>
              </a:rPr>
              <a:t>Demographics: Children &lt;18 years</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1.10: </a:t>
            </a:r>
            <a:r>
              <a:rPr lang="en-US" sz="1200" b="1" dirty="0"/>
              <a:t>Children (#) under age 18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 </a:t>
            </a:r>
            <a:r>
              <a:rPr lang="en-US" sz="1200" b="1" dirty="0"/>
              <a:t>Children (#) per age category in NJ (by county)</a:t>
            </a:r>
            <a:endParaRPr lang="en-US" sz="1200" b="1" dirty="0">
              <a:cs typeface="Calibri"/>
            </a:endParaRPr>
          </a:p>
          <a:p>
            <a:pPr lvl="1"/>
            <a:r>
              <a:rPr lang="en-US" sz="1200" dirty="0"/>
              <a:t>1.12: </a:t>
            </a:r>
            <a:r>
              <a:rPr lang="en-US" sz="1200" b="1" dirty="0"/>
              <a:t>Children (%) per age category by municipality</a:t>
            </a:r>
            <a:endParaRPr lang="en-US" sz="1200" b="1" dirty="0">
              <a:cs typeface="Calibri"/>
            </a:endParaRPr>
          </a:p>
          <a:p>
            <a:pPr lvl="1"/>
            <a:r>
              <a:rPr lang="en-US" sz="1200" dirty="0"/>
              <a:t>1.13</a:t>
            </a:r>
            <a:r>
              <a:rPr lang="en-US" sz="1200" b="1" dirty="0"/>
              <a:t>:  Children (#)  in the care of CP&amp;P – in and out-of-home placements</a:t>
            </a:r>
            <a:endParaRPr lang="en-US" sz="1200" b="1" dirty="0">
              <a:cs typeface="Calibri"/>
            </a:endParaRPr>
          </a:p>
          <a:p>
            <a:pPr lvl="1"/>
            <a:r>
              <a:rPr lang="en-US" sz="1200" dirty="0"/>
              <a:t>1.14</a:t>
            </a:r>
            <a:r>
              <a:rPr lang="en-US" sz="1200" b="1" dirty="0"/>
              <a:t>:  Children (#) in CP&amp;P out-of-home placement – kin and non-kin placements</a:t>
            </a:r>
            <a:endParaRPr lang="en-US" sz="1200" b="1" dirty="0">
              <a:cs typeface="Calibri"/>
            </a:endParaRPr>
          </a:p>
        </p:txBody>
      </p:sp>
      <p:pic>
        <p:nvPicPr>
          <p:cNvPr id="9" name="Picture 8" descr="Image result for atlantic county nj map"/>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1600" y="27562"/>
            <a:ext cx="508000" cy="922338"/>
          </a:xfrm>
          <a:prstGeom prst="rect">
            <a:avLst/>
          </a:prstGeom>
          <a:noFill/>
          <a:ln>
            <a:noFill/>
          </a:ln>
        </p:spPr>
      </p:pic>
      <p:sp>
        <p:nvSpPr>
          <p:cNvPr id="3" name="TextBox 2"/>
          <p:cNvSpPr txBox="1"/>
          <p:nvPr userDrawn="1"/>
        </p:nvSpPr>
        <p:spPr>
          <a:xfrm>
            <a:off x="596900" y="165566"/>
            <a:ext cx="1219200" cy="707886"/>
          </a:xfrm>
          <a:prstGeom prst="rect">
            <a:avLst/>
          </a:prstGeom>
          <a:noFill/>
        </p:spPr>
        <p:txBody>
          <a:bodyPr wrap="square" rtlCol="0">
            <a:spAutoFit/>
          </a:bodyPr>
          <a:lstStyle/>
          <a:p>
            <a:r>
              <a:rPr lang="en-US" sz="2000" b="1" dirty="0" smtClean="0"/>
              <a:t>Atlantic</a:t>
            </a:r>
          </a:p>
          <a:p>
            <a:r>
              <a:rPr lang="en-US" sz="2000" b="1" dirty="0" smtClean="0"/>
              <a:t>County</a:t>
            </a:r>
            <a:endParaRPr lang="en-US" sz="2000" b="1" dirty="0"/>
          </a:p>
        </p:txBody>
      </p:sp>
    </p:spTree>
    <p:extLst>
      <p:ext uri="{BB962C8B-B14F-4D97-AF65-F5344CB8AC3E}">
        <p14:creationId xmlns:p14="http://schemas.microsoft.com/office/powerpoint/2010/main" val="123711913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B9CE06B-96DB-4C82-AF7D-F028557164B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5" name="Picture 4">
            <a:extLst>
              <a:ext uri="{FF2B5EF4-FFF2-40B4-BE49-F238E27FC236}">
                <a16:creationId xmlns:a16="http://schemas.microsoft.com/office/drawing/2014/main" id="{BD99E695-69A1-4899-B9CF-F2917F2FE2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36A8F752-D1B9-4646-9BC8-1D9D2CC429C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7" name="TextBox 6">
            <a:extLst>
              <a:ext uri="{FF2B5EF4-FFF2-40B4-BE49-F238E27FC236}">
                <a16:creationId xmlns:a16="http://schemas.microsoft.com/office/drawing/2014/main" id="{125F8F93-6246-4D08-85F1-558A5C9B01BE}"/>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a:solidFill>
                  <a:srgbClr val="FF0000"/>
                </a:solidFill>
                <a:latin typeface="Franklin Gothic Medium Cond"/>
              </a:rPr>
              <a:t>(HSAC Basic Needs Assessment Category)</a:t>
            </a:r>
            <a:endParaRPr lang="en-US" sz="1500">
              <a:cs typeface="Calibri"/>
            </a:endParaRPr>
          </a:p>
        </p:txBody>
      </p:sp>
      <p:pic>
        <p:nvPicPr>
          <p:cNvPr id="8" name="Picture 7">
            <a:extLst>
              <a:ext uri="{FF2B5EF4-FFF2-40B4-BE49-F238E27FC236}">
                <a16:creationId xmlns:a16="http://schemas.microsoft.com/office/drawing/2014/main" id="{3B676B93-DB34-4DBF-BF0A-FA25667E456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9" name="Picture 8">
            <a:extLst>
              <a:ext uri="{FF2B5EF4-FFF2-40B4-BE49-F238E27FC236}">
                <a16:creationId xmlns:a16="http://schemas.microsoft.com/office/drawing/2014/main" id="{186F6A74-500C-4413-8A03-2867873C23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05200" y="2286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5328B499-FFAB-433A-AF7B-FFBB7F169CC2}"/>
              </a:ext>
            </a:extLst>
          </p:cNvPr>
          <p:cNvSpPr txBox="1"/>
          <p:nvPr userDrawn="1"/>
        </p:nvSpPr>
        <p:spPr>
          <a:xfrm>
            <a:off x="5281868" y="994764"/>
            <a:ext cx="2903598" cy="769441"/>
          </a:xfrm>
          <a:prstGeom prst="rect">
            <a:avLst/>
          </a:prstGeom>
          <a:noFill/>
        </p:spPr>
        <p:txBody>
          <a:bodyPr wrap="square" rtlCol="0">
            <a:spAutoFit/>
          </a:bodyPr>
          <a:lstStyle/>
          <a:p>
            <a:r>
              <a:rPr lang="en-US" sz="4400" b="1" dirty="0">
                <a:latin typeface="Franklin Gothic Medium Cond" panose="020B0606030402020204" pitchFamily="34" charset="0"/>
              </a:rPr>
              <a:t>Employment</a:t>
            </a:r>
          </a:p>
        </p:txBody>
      </p:sp>
      <p:sp>
        <p:nvSpPr>
          <p:cNvPr id="11" name="TextBox 10">
            <a:extLst>
              <a:ext uri="{FF2B5EF4-FFF2-40B4-BE49-F238E27FC236}">
                <a16:creationId xmlns:a16="http://schemas.microsoft.com/office/drawing/2014/main" id="{5625D79D-0AB1-46E9-BD4F-876C0506EAD3}"/>
              </a:ext>
            </a:extLst>
          </p:cNvPr>
          <p:cNvSpPr txBox="1"/>
          <p:nvPr userDrawn="1"/>
        </p:nvSpPr>
        <p:spPr>
          <a:xfrm>
            <a:off x="5013435"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2" name="Picture 11" descr="Image result for atlantic county nj map"/>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012468" y="424739"/>
            <a:ext cx="762133" cy="1524000"/>
          </a:xfrm>
          <a:prstGeom prst="rect">
            <a:avLst/>
          </a:prstGeom>
          <a:noFill/>
          <a:ln>
            <a:noFill/>
          </a:ln>
        </p:spPr>
      </p:pic>
    </p:spTree>
    <p:extLst>
      <p:ext uri="{BB962C8B-B14F-4D97-AF65-F5344CB8AC3E}">
        <p14:creationId xmlns:p14="http://schemas.microsoft.com/office/powerpoint/2010/main" val="3249027715"/>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84C44159-EC09-4A32-B0AC-28D14D9642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7315201"/>
          </a:xfrm>
          <a:prstGeom prst="rect">
            <a:avLst/>
          </a:prstGeom>
        </p:spPr>
      </p:pic>
      <p:pic>
        <p:nvPicPr>
          <p:cNvPr id="5" name="Picture 4">
            <a:extLst>
              <a:ext uri="{FF2B5EF4-FFF2-40B4-BE49-F238E27FC236}">
                <a16:creationId xmlns:a16="http://schemas.microsoft.com/office/drawing/2014/main" id="{DADF4E04-048E-4B46-855B-E2884F0F98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05800" y="228600"/>
            <a:ext cx="343418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571022A-03E4-48E6-9F2F-B0BD643836CC}"/>
              </a:ext>
            </a:extLst>
          </p:cNvPr>
          <p:cNvSpPr txBox="1"/>
          <p:nvPr userDrawn="1"/>
        </p:nvSpPr>
        <p:spPr>
          <a:xfrm>
            <a:off x="9811248" y="772850"/>
            <a:ext cx="1928731" cy="1077218"/>
          </a:xfrm>
          <a:prstGeom prst="rect">
            <a:avLst/>
          </a:prstGeom>
          <a:noFill/>
        </p:spPr>
        <p:txBody>
          <a:bodyPr wrap="square" rtlCol="0">
            <a:spAutoFit/>
          </a:bodyPr>
          <a:lstStyle/>
          <a:p>
            <a:r>
              <a:rPr lang="en-US" sz="3200" b="1" dirty="0">
                <a:latin typeface="Franklin Gothic Medium Cond" panose="020B0606030402020204" pitchFamily="34" charset="0"/>
              </a:rPr>
              <a:t>Community Safety</a:t>
            </a:r>
          </a:p>
        </p:txBody>
      </p:sp>
      <p:sp>
        <p:nvSpPr>
          <p:cNvPr id="7" name="TextBox 6">
            <a:extLst>
              <a:ext uri="{FF2B5EF4-FFF2-40B4-BE49-F238E27FC236}">
                <a16:creationId xmlns:a16="http://schemas.microsoft.com/office/drawing/2014/main" id="{4F7C3E4C-1198-4AE8-9837-3266C4E53436}"/>
              </a:ext>
            </a:extLst>
          </p:cNvPr>
          <p:cNvSpPr txBox="1"/>
          <p:nvPr userDrawn="1"/>
        </p:nvSpPr>
        <p:spPr>
          <a:xfrm>
            <a:off x="8573814"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descr="Image result for atlantic county nj map"/>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690158" y="420600"/>
            <a:ext cx="681770" cy="1456796"/>
          </a:xfrm>
          <a:prstGeom prst="rect">
            <a:avLst/>
          </a:prstGeom>
          <a:noFill/>
          <a:ln>
            <a:noFill/>
          </a:ln>
        </p:spPr>
      </p:pic>
    </p:spTree>
    <p:extLst>
      <p:ext uri="{BB962C8B-B14F-4D97-AF65-F5344CB8AC3E}">
        <p14:creationId xmlns:p14="http://schemas.microsoft.com/office/powerpoint/2010/main" val="236337049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D8CF0246-90D4-4342-9144-BE4E6288FC6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6959EDD6-BF02-43DC-A894-84F362702A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48145" y="228600"/>
            <a:ext cx="3736352" cy="203727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113118FD-AC70-4ABE-A3E1-A112A206ED47}"/>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sp>
        <p:nvSpPr>
          <p:cNvPr id="11" name="TextBox 10">
            <a:extLst>
              <a:ext uri="{FF2B5EF4-FFF2-40B4-BE49-F238E27FC236}">
                <a16:creationId xmlns:a16="http://schemas.microsoft.com/office/drawing/2014/main" id="{4A4B456B-58D3-46EE-A8F9-BA110B4ED4BE}"/>
              </a:ext>
            </a:extLst>
          </p:cNvPr>
          <p:cNvSpPr txBox="1"/>
          <p:nvPr userDrawn="1"/>
        </p:nvSpPr>
        <p:spPr>
          <a:xfrm>
            <a:off x="8153401" y="1965437"/>
            <a:ext cx="3886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Franklin Gothic Medium Cond"/>
              </a:rPr>
              <a:t>(HSAC Specialized Service Needs Assessment Category)</a:t>
            </a:r>
            <a:endParaRPr lang="en-US" sz="1400" dirty="0">
              <a:cs typeface="Calibri"/>
            </a:endParaRPr>
          </a:p>
        </p:txBody>
      </p:sp>
      <p:pic>
        <p:nvPicPr>
          <p:cNvPr id="7" name="Picture 6" descr="Image result for atlantic county nj map"/>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619321" y="485237"/>
            <a:ext cx="762133" cy="1524000"/>
          </a:xfrm>
          <a:prstGeom prst="rect">
            <a:avLst/>
          </a:prstGeom>
          <a:noFill/>
          <a:ln>
            <a:noFill/>
          </a:ln>
        </p:spPr>
      </p:pic>
    </p:spTree>
    <p:extLst>
      <p:ext uri="{BB962C8B-B14F-4D97-AF65-F5344CB8AC3E}">
        <p14:creationId xmlns:p14="http://schemas.microsoft.com/office/powerpoint/2010/main" val="365320107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B1A49D1B-2D70-4ED6-A5AC-8B084D59494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1DD6641F-9D24-4F6B-BFA7-376C67FB66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2683" y="609600"/>
            <a:ext cx="3952100" cy="2010999"/>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65C16446-6B5C-4C6C-BF91-64E3860A7709}"/>
              </a:ext>
            </a:extLst>
          </p:cNvPr>
          <p:cNvSpPr txBox="1"/>
          <p:nvPr userDrawn="1"/>
        </p:nvSpPr>
        <p:spPr>
          <a:xfrm>
            <a:off x="9851107" y="717042"/>
            <a:ext cx="2100893" cy="1903557"/>
          </a:xfrm>
          <a:prstGeom prst="rect">
            <a:avLst/>
          </a:prstGeom>
          <a:noFill/>
        </p:spPr>
        <p:txBody>
          <a:bodyPr wrap="square" rtlCol="0">
            <a:spAutoFit/>
          </a:bodyPr>
          <a:lstStyle/>
          <a:p>
            <a:r>
              <a:rPr lang="en-US" sz="3600" b="1" dirty="0">
                <a:latin typeface="Franklin Gothic Medium Cond" panose="020B0606030402020204" pitchFamily="34" charset="0"/>
              </a:rPr>
              <a:t>Substance Use Disorder</a:t>
            </a:r>
          </a:p>
        </p:txBody>
      </p:sp>
      <p:sp>
        <p:nvSpPr>
          <p:cNvPr id="11" name="TextBox 10">
            <a:extLst>
              <a:ext uri="{FF2B5EF4-FFF2-40B4-BE49-F238E27FC236}">
                <a16:creationId xmlns:a16="http://schemas.microsoft.com/office/drawing/2014/main" id="{5AD76281-14BF-4866-BDC4-094D3BA2B54A}"/>
              </a:ext>
            </a:extLst>
          </p:cNvPr>
          <p:cNvSpPr txBox="1"/>
          <p:nvPr userDrawn="1"/>
        </p:nvSpPr>
        <p:spPr>
          <a:xfrm>
            <a:off x="8008883" y="2320161"/>
            <a:ext cx="3886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Franklin Gothic Medium Cond"/>
              </a:rPr>
              <a:t>(HSAC Specialized Service Needs Assessment Category)</a:t>
            </a:r>
            <a:endParaRPr lang="en-US" sz="1400" dirty="0">
              <a:cs typeface="Calibri"/>
            </a:endParaRPr>
          </a:p>
        </p:txBody>
      </p:sp>
      <p:pic>
        <p:nvPicPr>
          <p:cNvPr id="7" name="Picture 6" descr="Image result for atlantic county nj map"/>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548929" y="853099"/>
            <a:ext cx="762133" cy="1524000"/>
          </a:xfrm>
          <a:prstGeom prst="rect">
            <a:avLst/>
          </a:prstGeom>
          <a:noFill/>
          <a:ln>
            <a:noFill/>
          </a:ln>
        </p:spPr>
      </p:pic>
    </p:spTree>
    <p:extLst>
      <p:ext uri="{BB962C8B-B14F-4D97-AF65-F5344CB8AC3E}">
        <p14:creationId xmlns:p14="http://schemas.microsoft.com/office/powerpoint/2010/main" val="1676552889"/>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9" name="TextBox 8">
            <a:extLst>
              <a:ext uri="{FF2B5EF4-FFF2-40B4-BE49-F238E27FC236}">
                <a16:creationId xmlns:a16="http://schemas.microsoft.com/office/drawing/2014/main" id="{47E8E618-6755-4A41-BF04-C0D9978DC96B}"/>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pic>
        <p:nvPicPr>
          <p:cNvPr id="11" name="Picture 10">
            <a:extLst>
              <a:ext uri="{FF2B5EF4-FFF2-40B4-BE49-F238E27FC236}">
                <a16:creationId xmlns:a16="http://schemas.microsoft.com/office/drawing/2014/main" id="{B78BFE6B-63B2-4AE5-97BB-D6E453DDC4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12" name="Picture 11">
            <a:extLst>
              <a:ext uri="{FF2B5EF4-FFF2-40B4-BE49-F238E27FC236}">
                <a16:creationId xmlns:a16="http://schemas.microsoft.com/office/drawing/2014/main" id="{FAC0D846-7503-4817-BFFB-310E33768B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5973" y="332818"/>
            <a:ext cx="3848275" cy="1997862"/>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TextBox 12">
            <a:extLst>
              <a:ext uri="{FF2B5EF4-FFF2-40B4-BE49-F238E27FC236}">
                <a16:creationId xmlns:a16="http://schemas.microsoft.com/office/drawing/2014/main" id="{46BF300E-CEFA-4F70-97BD-31D901093FFD}"/>
              </a:ext>
            </a:extLst>
          </p:cNvPr>
          <p:cNvSpPr txBox="1"/>
          <p:nvPr userDrawn="1"/>
        </p:nvSpPr>
        <p:spPr>
          <a:xfrm>
            <a:off x="9663327" y="615026"/>
            <a:ext cx="2028295" cy="1559347"/>
          </a:xfrm>
          <a:prstGeom prst="rect">
            <a:avLst/>
          </a:prstGeom>
          <a:noFill/>
        </p:spPr>
        <p:txBody>
          <a:bodyPr wrap="square" rtlCol="0">
            <a:spAutoFit/>
          </a:bodyPr>
          <a:lstStyle/>
          <a:p>
            <a:r>
              <a:rPr lang="en-US" sz="4400" b="1" dirty="0">
                <a:latin typeface="Franklin Gothic Medium Cond" panose="020B0606030402020204" pitchFamily="34" charset="0"/>
              </a:rPr>
              <a:t>Mental</a:t>
            </a:r>
          </a:p>
          <a:p>
            <a:r>
              <a:rPr lang="en-US" sz="4400" b="1" dirty="0">
                <a:latin typeface="Franklin Gothic Medium Cond" panose="020B0606030402020204" pitchFamily="34" charset="0"/>
              </a:rPr>
              <a:t>Health</a:t>
            </a:r>
          </a:p>
        </p:txBody>
      </p:sp>
      <p:sp>
        <p:nvSpPr>
          <p:cNvPr id="14" name="TextBox 13">
            <a:extLst>
              <a:ext uri="{FF2B5EF4-FFF2-40B4-BE49-F238E27FC236}">
                <a16:creationId xmlns:a16="http://schemas.microsoft.com/office/drawing/2014/main" id="{2F1F8581-4B41-458F-BB9B-0979B04F7D76}"/>
              </a:ext>
            </a:extLst>
          </p:cNvPr>
          <p:cNvSpPr txBox="1"/>
          <p:nvPr userDrawn="1"/>
        </p:nvSpPr>
        <p:spPr>
          <a:xfrm>
            <a:off x="7943193" y="2031126"/>
            <a:ext cx="3886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Franklin Gothic Medium Cond"/>
              </a:rPr>
              <a:t>(HSAC Specialized Service Needs Assessment Category)</a:t>
            </a:r>
            <a:endParaRPr lang="en-US" sz="1400" dirty="0">
              <a:cs typeface="Calibri"/>
            </a:endParaRPr>
          </a:p>
        </p:txBody>
      </p:sp>
      <p:pic>
        <p:nvPicPr>
          <p:cNvPr id="15" name="Picture 14" descr="Image result for atlantic county nj map"/>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22194" y="632699"/>
            <a:ext cx="762133" cy="1524000"/>
          </a:xfrm>
          <a:prstGeom prst="rect">
            <a:avLst/>
          </a:prstGeom>
          <a:noFill/>
          <a:ln>
            <a:noFill/>
          </a:ln>
        </p:spPr>
      </p:pic>
    </p:spTree>
    <p:extLst>
      <p:ext uri="{BB962C8B-B14F-4D97-AF65-F5344CB8AC3E}">
        <p14:creationId xmlns:p14="http://schemas.microsoft.com/office/powerpoint/2010/main" val="2690377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0808DD12-6064-4859-8CCF-DA9B6601399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909" y="0"/>
            <a:ext cx="12243818" cy="6858000"/>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9093200" y="465303"/>
            <a:ext cx="2403822" cy="769441"/>
          </a:xfrm>
          <a:prstGeom prst="rect">
            <a:avLst/>
          </a:prstGeom>
          <a:noFill/>
        </p:spPr>
        <p:txBody>
          <a:bodyPr wrap="square" rtlCol="0">
            <a:spAutoFit/>
          </a:bodyPr>
          <a:lstStyle/>
          <a:p>
            <a:r>
              <a:rPr lang="en-US" sz="4400" b="1" dirty="0">
                <a:latin typeface="Franklin Gothic Medium Cond" panose="020B0606030402020204" pitchFamily="34" charset="0"/>
              </a:rPr>
              <a:t>Education</a:t>
            </a:r>
          </a:p>
        </p:txBody>
      </p:sp>
      <p:pic>
        <p:nvPicPr>
          <p:cNvPr id="7" name="Picture 6" descr="Image result for atlantic county nj map"/>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912034" y="368181"/>
            <a:ext cx="762133" cy="1524000"/>
          </a:xfrm>
          <a:prstGeom prst="rect">
            <a:avLst/>
          </a:prstGeom>
          <a:noFill/>
          <a:ln>
            <a:noFill/>
          </a:ln>
        </p:spPr>
      </p:pic>
    </p:spTree>
    <p:extLst>
      <p:ext uri="{BB962C8B-B14F-4D97-AF65-F5344CB8AC3E}">
        <p14:creationId xmlns:p14="http://schemas.microsoft.com/office/powerpoint/2010/main" val="58451871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7" name="Picture 6">
            <a:extLst>
              <a:ext uri="{FF2B5EF4-FFF2-40B4-BE49-F238E27FC236}">
                <a16:creationId xmlns:a16="http://schemas.microsoft.com/office/drawing/2014/main" id="{2FE670A5-A0F0-4972-A297-0673431946D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8" name="Picture 7">
            <a:extLst>
              <a:ext uri="{FF2B5EF4-FFF2-40B4-BE49-F238E27FC236}">
                <a16:creationId xmlns:a16="http://schemas.microsoft.com/office/drawing/2014/main" id="{B4F8797E-0CD6-4CC6-87E5-0AE22FF5D1B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0386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DC2364A2-C757-48C6-AA67-5B6F7FC57654}"/>
              </a:ext>
            </a:extLst>
          </p:cNvPr>
          <p:cNvSpPr txBox="1"/>
          <p:nvPr userDrawn="1"/>
        </p:nvSpPr>
        <p:spPr>
          <a:xfrm>
            <a:off x="2022469" y="1067316"/>
            <a:ext cx="2320932" cy="1323439"/>
          </a:xfrm>
          <a:prstGeom prst="rect">
            <a:avLst/>
          </a:prstGeom>
          <a:noFill/>
        </p:spPr>
        <p:txBody>
          <a:bodyPr wrap="square" rtlCol="0">
            <a:spAutoFit/>
          </a:bodyPr>
          <a:lstStyle/>
          <a:p>
            <a:r>
              <a:rPr lang="en-US" sz="4000" b="1" dirty="0">
                <a:latin typeface="Franklin Gothic Medium Cond" panose="020B0606030402020204" pitchFamily="34" charset="0"/>
              </a:rPr>
              <a:t>Community Resources</a:t>
            </a:r>
          </a:p>
        </p:txBody>
      </p:sp>
      <p:pic>
        <p:nvPicPr>
          <p:cNvPr id="6" name="Picture 5" descr="Image result for atlantic county nj map"/>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38066" y="914400"/>
            <a:ext cx="762133" cy="1524000"/>
          </a:xfrm>
          <a:prstGeom prst="rect">
            <a:avLst/>
          </a:prstGeom>
          <a:noFill/>
          <a:ln>
            <a:noFill/>
          </a:ln>
        </p:spPr>
      </p:pic>
    </p:spTree>
    <p:extLst>
      <p:ext uri="{BB962C8B-B14F-4D97-AF65-F5344CB8AC3E}">
        <p14:creationId xmlns:p14="http://schemas.microsoft.com/office/powerpoint/2010/main" val="394542054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4708981"/>
          </a:xfrm>
          <a:prstGeom prst="rect">
            <a:avLst/>
          </a:prstGeom>
          <a:noFill/>
        </p:spPr>
        <p:txBody>
          <a:bodyPr wrap="square" rtlCol="0">
            <a:spAutoFit/>
          </a:bodyPr>
          <a:lstStyle/>
          <a:p>
            <a:r>
              <a:rPr lang="en-US" sz="1400" b="1" dirty="0">
                <a:solidFill>
                  <a:srgbClr val="C00000"/>
                </a:solidFill>
              </a:rPr>
              <a:t>Poverty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2.1: </a:t>
            </a:r>
            <a:r>
              <a:rPr lang="en-US" sz="1200" b="1" dirty="0"/>
              <a:t>NJ</a:t>
            </a:r>
            <a:r>
              <a:rPr lang="en-US" sz="1200" dirty="0"/>
              <a:t> f</a:t>
            </a:r>
            <a:r>
              <a:rPr lang="en-US" sz="1200" b="1" dirty="0"/>
              <a:t>amilies (%) with children under the age of 18 living in poverty (by county)</a:t>
            </a:r>
            <a:endParaRPr lang="en-US" sz="1200" b="1" dirty="0">
              <a:cs typeface="Calibri"/>
            </a:endParaRPr>
          </a:p>
          <a:p>
            <a:pPr lvl="1"/>
            <a:r>
              <a:rPr lang="en-US" sz="1200" dirty="0"/>
              <a:t>2.2: </a:t>
            </a:r>
            <a:r>
              <a:rPr lang="en-US" sz="1200" b="1" dirty="0"/>
              <a:t>Families (%) with children under the age of 18 living in poverty over time</a:t>
            </a:r>
            <a:endParaRPr lang="en-US" sz="1200" b="1" dirty="0">
              <a:cs typeface="Calibri"/>
            </a:endParaRPr>
          </a:p>
          <a:p>
            <a:pPr lvl="1"/>
            <a:r>
              <a:rPr lang="en-US" sz="1200" dirty="0"/>
              <a:t>2.3: </a:t>
            </a:r>
            <a:r>
              <a:rPr lang="en-US" sz="1200" b="1" dirty="0"/>
              <a:t>Families (%) with children under the age of 18 living in poverty by municipality</a:t>
            </a:r>
            <a:endParaRPr lang="en-US" sz="1200" b="1" dirty="0">
              <a:cs typeface="Calibri"/>
            </a:endParaRPr>
          </a:p>
          <a:p>
            <a:endParaRPr lang="en-US" sz="1200" b="1" dirty="0">
              <a:solidFill>
                <a:schemeClr val="accent1">
                  <a:lumMod val="75000"/>
                </a:schemeClr>
              </a:solidFill>
            </a:endParaRPr>
          </a:p>
          <a:p>
            <a:r>
              <a:rPr lang="en-US" sz="1400" b="1" dirty="0">
                <a:solidFill>
                  <a:srgbClr val="C00000"/>
                </a:solidFill>
              </a:rPr>
              <a:t>Cost of Living</a:t>
            </a:r>
            <a:endParaRPr lang="en-US" sz="1400" b="1" dirty="0">
              <a:solidFill>
                <a:srgbClr val="C00000"/>
              </a:solidFill>
              <a:cs typeface="Calibri"/>
            </a:endParaRPr>
          </a:p>
          <a:p>
            <a:pPr lvl="1"/>
            <a:r>
              <a:rPr lang="en-US" sz="1200" dirty="0"/>
              <a:t>3.1: </a:t>
            </a:r>
            <a:r>
              <a:rPr lang="en-US" sz="1200" b="1" dirty="0"/>
              <a:t>Monthly cost of living budget ($)</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3.2: </a:t>
            </a:r>
            <a:r>
              <a:rPr lang="en-US" sz="1200" b="1" dirty="0"/>
              <a:t>Annual cost of living estimates in NJ (by county</a:t>
            </a:r>
            <a:r>
              <a:rPr lang="en-US" sz="1200" b="1" dirty="0" smtClean="0"/>
              <a:t>)($)</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400" b="1" dirty="0">
              <a:solidFill>
                <a:srgbClr val="376092"/>
              </a:solidFill>
              <a:cs typeface="Calibri"/>
            </a:endParaRPr>
          </a:p>
          <a:p>
            <a:r>
              <a:rPr lang="en-US" sz="1400" b="1" dirty="0">
                <a:solidFill>
                  <a:srgbClr val="C00000"/>
                </a:solidFill>
              </a:rPr>
              <a:t>Income</a:t>
            </a:r>
            <a:endParaRPr lang="en-US" sz="1400" b="1" dirty="0">
              <a:solidFill>
                <a:srgbClr val="C00000"/>
              </a:solidFill>
              <a:cs typeface="Calibri"/>
            </a:endParaRPr>
          </a:p>
          <a:p>
            <a:pPr lvl="1"/>
            <a:r>
              <a:rPr lang="en-US" sz="1200" dirty="0">
                <a:ea typeface="+mn-lt"/>
                <a:cs typeface="+mn-lt"/>
              </a:rPr>
              <a:t>4.1:</a:t>
            </a:r>
            <a:r>
              <a:rPr lang="en-US" sz="1200" b="1" dirty="0">
                <a:ea typeface="+mn-lt"/>
                <a:cs typeface="+mn-lt"/>
              </a:rPr>
              <a:t> Median household income ($) </a:t>
            </a:r>
            <a:r>
              <a:rPr lang="en-US" sz="1200" b="1" dirty="0"/>
              <a:t>in NJ (by county)</a:t>
            </a:r>
            <a:endParaRPr lang="en-US" sz="1200" b="1" dirty="0">
              <a:cs typeface="Calibri"/>
            </a:endParaRPr>
          </a:p>
          <a:p>
            <a:pPr lvl="1"/>
            <a:r>
              <a:rPr lang="en-US" sz="1200" dirty="0">
                <a:ea typeface="+mn-lt"/>
                <a:cs typeface="+mn-lt"/>
              </a:rPr>
              <a:t>4.2: </a:t>
            </a:r>
            <a:r>
              <a:rPr lang="en-US" sz="1200" b="1" dirty="0">
                <a:ea typeface="+mn-lt"/>
                <a:cs typeface="+mn-lt"/>
              </a:rPr>
              <a:t>Median household income ($) over time</a:t>
            </a:r>
            <a:endParaRPr lang="en-US" sz="1400" b="1" dirty="0">
              <a:solidFill>
                <a:srgbClr val="C00000"/>
              </a:solidFill>
            </a:endParaRPr>
          </a:p>
          <a:p>
            <a:pPr lvl="1"/>
            <a:r>
              <a:rPr lang="en-US" sz="1200" dirty="0">
                <a:solidFill>
                  <a:srgbClr val="000000"/>
                </a:solidFill>
                <a:cs typeface="Calibri"/>
              </a:rPr>
              <a:t>4.3: </a:t>
            </a:r>
            <a:r>
              <a:rPr lang="en-US" sz="1200" b="1" dirty="0">
                <a:solidFill>
                  <a:srgbClr val="000000"/>
                </a:solidFill>
                <a:cs typeface="Calibri"/>
              </a:rPr>
              <a:t>Median household income </a:t>
            </a:r>
            <a:r>
              <a:rPr lang="en-US" sz="1200" b="1" dirty="0">
                <a:ea typeface="+mn-lt"/>
                <a:cs typeface="+mn-lt"/>
              </a:rPr>
              <a:t>($) </a:t>
            </a:r>
            <a:r>
              <a:rPr lang="en-US" sz="1200" b="1" dirty="0">
                <a:solidFill>
                  <a:srgbClr val="000000"/>
                </a:solidFill>
                <a:cs typeface="Calibri"/>
              </a:rPr>
              <a:t>by municipality</a:t>
            </a:r>
          </a:p>
          <a:p>
            <a:pPr lvl="1" indent="-285750"/>
            <a:endParaRPr lang="en-US" sz="1200" b="1" dirty="0">
              <a:solidFill>
                <a:srgbClr val="000000"/>
              </a:solidFill>
              <a:cs typeface="Calibri"/>
            </a:endParaRPr>
          </a:p>
          <a:p>
            <a:pPr indent="-285750"/>
            <a:r>
              <a:rPr lang="en-US" sz="1400" b="1" dirty="0">
                <a:solidFill>
                  <a:srgbClr val="C00000"/>
                </a:solidFill>
                <a:cs typeface="Calibri"/>
              </a:rPr>
              <a:t>Housing</a:t>
            </a:r>
          </a:p>
          <a:p>
            <a:pPr lvl="1"/>
            <a:r>
              <a:rPr lang="en-US" sz="1200" dirty="0">
                <a:ea typeface="+mn-lt"/>
                <a:cs typeface="+mn-lt"/>
              </a:rPr>
              <a:t>5.1: </a:t>
            </a:r>
            <a:r>
              <a:rPr lang="en-US" sz="1200" b="1" dirty="0" smtClean="0">
                <a:ea typeface="+mn-lt"/>
                <a:cs typeface="+mn-lt"/>
              </a:rPr>
              <a:t>Households</a:t>
            </a:r>
            <a:r>
              <a:rPr lang="en-US" sz="1200" b="1" baseline="0" dirty="0" smtClean="0">
                <a:ea typeface="+mn-lt"/>
                <a:cs typeface="+mn-lt"/>
              </a:rPr>
              <a:t> </a:t>
            </a:r>
            <a:r>
              <a:rPr lang="en-US" sz="1200" b="1" dirty="0" smtClean="0">
                <a:ea typeface="+mn-lt"/>
                <a:cs typeface="+mn-lt"/>
              </a:rPr>
              <a:t>(%) with severe cost burden</a:t>
            </a:r>
            <a:r>
              <a:rPr lang="en-US" sz="1200" b="1" baseline="0" dirty="0" smtClean="0">
                <a:ea typeface="+mn-lt"/>
                <a:cs typeface="+mn-lt"/>
              </a:rPr>
              <a:t> for housing </a:t>
            </a:r>
            <a:r>
              <a:rPr lang="en-US" sz="1200" b="1" dirty="0" smtClean="0"/>
              <a:t>(by </a:t>
            </a:r>
            <a:r>
              <a:rPr lang="en-US" sz="1200" b="1" dirty="0"/>
              <a:t>county)</a:t>
            </a:r>
            <a:endParaRPr lang="en-US" sz="1200" b="1" dirty="0">
              <a:cs typeface="Calibri"/>
            </a:endParaRPr>
          </a:p>
          <a:p>
            <a:pPr lvl="1"/>
            <a:r>
              <a:rPr lang="en-US" sz="1200" dirty="0">
                <a:ea typeface="+mn-lt"/>
                <a:cs typeface="+mn-lt"/>
              </a:rPr>
              <a:t>5.2: </a:t>
            </a:r>
            <a:r>
              <a:rPr lang="en-US" sz="1200" b="1" dirty="0">
                <a:ea typeface="+mn-lt"/>
                <a:cs typeface="+mn-lt"/>
              </a:rPr>
              <a:t>H</a:t>
            </a:r>
            <a:r>
              <a:rPr lang="en-US" sz="1200" b="1" dirty="0"/>
              <a:t>ouseholds (%) with severe housing problems over time</a:t>
            </a:r>
            <a:endParaRPr lang="en-US" dirty="0">
              <a:solidFill>
                <a:srgbClr val="000000"/>
              </a:solidFill>
              <a:cs typeface="Calibri"/>
            </a:endParaRPr>
          </a:p>
          <a:p>
            <a:endParaRPr lang="en-US" sz="1200" b="1" dirty="0">
              <a:solidFill>
                <a:schemeClr val="accent1">
                  <a:lumMod val="75000"/>
                </a:schemeClr>
              </a:solidFill>
              <a:cs typeface="Calibri"/>
            </a:endParaRPr>
          </a:p>
          <a:p>
            <a:r>
              <a:rPr lang="en-US" sz="1400" b="1" dirty="0">
                <a:solidFill>
                  <a:srgbClr val="C00000"/>
                </a:solidFill>
              </a:rPr>
              <a:t>Food &amp; Nutrition </a:t>
            </a:r>
            <a:endParaRPr lang="en-US" sz="1400" b="1" dirty="0">
              <a:solidFill>
                <a:srgbClr val="C00000"/>
              </a:solidFill>
              <a:cs typeface="Calibri"/>
            </a:endParaRPr>
          </a:p>
          <a:p>
            <a:pPr lvl="1"/>
            <a:r>
              <a:rPr lang="en-US" sz="1200" dirty="0"/>
              <a:t>6.1: </a:t>
            </a:r>
            <a:r>
              <a:rPr lang="en-US" sz="1200" b="1" dirty="0"/>
              <a:t>Food insecurity rates over time: county, state, and national comparisons </a:t>
            </a:r>
          </a:p>
          <a:p>
            <a:pPr lvl="1"/>
            <a:r>
              <a:rPr lang="en-US" sz="1200" dirty="0">
                <a:cs typeface="Calibri"/>
              </a:rPr>
              <a:t>6.2: </a:t>
            </a:r>
            <a:r>
              <a:rPr lang="en-US" sz="1200" b="1" dirty="0">
                <a:cs typeface="Calibri"/>
              </a:rPr>
              <a:t>Food insecurity (%) </a:t>
            </a:r>
            <a:r>
              <a:rPr lang="en-US" sz="1200" b="1" dirty="0"/>
              <a:t>in NJ (by county)</a:t>
            </a:r>
            <a:endParaRPr lang="en-US" sz="1200" b="1" dirty="0">
              <a:cs typeface="Calibri"/>
            </a:endParaRPr>
          </a:p>
          <a:p>
            <a:pPr lvl="1"/>
            <a:r>
              <a:rPr lang="en-US" sz="1200" dirty="0"/>
              <a:t>6.3: </a:t>
            </a:r>
            <a:r>
              <a:rPr lang="en-US" sz="1200" b="1" dirty="0"/>
              <a:t>Individuals (#) enrolled in WIC nutrition program </a:t>
            </a:r>
            <a:endParaRPr lang="en-US" sz="1200" b="1" dirty="0">
              <a:cs typeface="Calibri"/>
            </a:endParaRPr>
          </a:p>
          <a:p>
            <a:pPr lvl="1"/>
            <a:r>
              <a:rPr lang="en-US" sz="1200" dirty="0"/>
              <a:t>6.4: </a:t>
            </a:r>
            <a:r>
              <a:rPr lang="en-US" sz="1200" b="1" dirty="0"/>
              <a:t>Children (#) receiving free or reduced lunch</a:t>
            </a:r>
            <a:endParaRPr lang="en-US" sz="1200" dirty="0"/>
          </a:p>
          <a:p>
            <a:pPr lvl="1"/>
            <a:r>
              <a:rPr lang="en-US" sz="1200" dirty="0"/>
              <a:t>6.5: </a:t>
            </a:r>
            <a:r>
              <a:rPr lang="en-US" sz="1200" b="1" dirty="0"/>
              <a:t>Children (#) receiving NJ SNAP supplemental nutrition assistance</a:t>
            </a:r>
            <a:endParaRPr lang="en-US" sz="1200" b="1" dirty="0">
              <a:cs typeface="Calibri"/>
            </a:endParaRPr>
          </a:p>
        </p:txBody>
      </p:sp>
      <p:pic>
        <p:nvPicPr>
          <p:cNvPr id="13" name="Picture 12" descr="Image result for atlantic county nj map"/>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1600" y="7937"/>
            <a:ext cx="508000" cy="922338"/>
          </a:xfrm>
          <a:prstGeom prst="rect">
            <a:avLst/>
          </a:prstGeom>
          <a:noFill/>
          <a:ln>
            <a:noFill/>
          </a:ln>
        </p:spPr>
      </p:pic>
      <p:sp>
        <p:nvSpPr>
          <p:cNvPr id="8" name="TextBox 7"/>
          <p:cNvSpPr txBox="1"/>
          <p:nvPr userDrawn="1"/>
        </p:nvSpPr>
        <p:spPr>
          <a:xfrm>
            <a:off x="596900" y="165566"/>
            <a:ext cx="1219200" cy="707886"/>
          </a:xfrm>
          <a:prstGeom prst="rect">
            <a:avLst/>
          </a:prstGeom>
          <a:noFill/>
        </p:spPr>
        <p:txBody>
          <a:bodyPr wrap="square" rtlCol="0">
            <a:spAutoFit/>
          </a:bodyPr>
          <a:lstStyle/>
          <a:p>
            <a:r>
              <a:rPr lang="en-US" sz="2000" b="1" dirty="0" smtClean="0"/>
              <a:t>Atlantic</a:t>
            </a:r>
          </a:p>
          <a:p>
            <a:r>
              <a:rPr lang="en-US" sz="2000" b="1" dirty="0" smtClean="0"/>
              <a:t>County</a:t>
            </a:r>
            <a:endParaRPr lang="en-US" sz="2000" b="1" dirty="0"/>
          </a:p>
        </p:txBody>
      </p:sp>
    </p:spTree>
    <p:extLst>
      <p:ext uri="{BB962C8B-B14F-4D97-AF65-F5344CB8AC3E}">
        <p14:creationId xmlns:p14="http://schemas.microsoft.com/office/powerpoint/2010/main" val="219633521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3877985"/>
          </a:xfrm>
          <a:prstGeom prst="rect">
            <a:avLst/>
          </a:prstGeom>
          <a:noFill/>
        </p:spPr>
        <p:txBody>
          <a:bodyPr wrap="square" rtlCol="0">
            <a:spAutoFit/>
          </a:bodyPr>
          <a:lstStyle/>
          <a:p>
            <a:r>
              <a:rPr lang="en-US" sz="1400" b="1" dirty="0">
                <a:solidFill>
                  <a:srgbClr val="C00000"/>
                </a:solidFill>
              </a:rPr>
              <a:t>Child Care</a:t>
            </a:r>
            <a:endParaRPr lang="en-US" sz="1400" b="1" dirty="0">
              <a:solidFill>
                <a:srgbClr val="C00000"/>
              </a:solidFill>
              <a:cs typeface="Calibri"/>
            </a:endParaRPr>
          </a:p>
          <a:p>
            <a:pPr lvl="1"/>
            <a:r>
              <a:rPr lang="en-US" sz="1200" dirty="0"/>
              <a:t>7.1: </a:t>
            </a:r>
            <a:r>
              <a:rPr lang="en-US" sz="1200" b="1" dirty="0"/>
              <a:t>Median monthly childcare cost </a:t>
            </a:r>
            <a:r>
              <a:rPr lang="en-US" sz="1200" b="1" dirty="0">
                <a:ea typeface="+mn-lt"/>
                <a:cs typeface="+mn-lt"/>
              </a:rPr>
              <a:t>($) </a:t>
            </a:r>
            <a:r>
              <a:rPr lang="en-US" sz="1200" b="1" dirty="0"/>
              <a:t>of center-based care by age of child </a:t>
            </a:r>
            <a:endParaRPr lang="en-US" sz="1200" dirty="0"/>
          </a:p>
          <a:p>
            <a:pPr lvl="1"/>
            <a:r>
              <a:rPr lang="en-US" sz="1200" dirty="0"/>
              <a:t>7.2: </a:t>
            </a:r>
            <a:r>
              <a:rPr lang="en-US" sz="1200" b="1" dirty="0">
                <a:ea typeface="+mn-lt"/>
                <a:cs typeface="+mn-lt"/>
              </a:rPr>
              <a:t>Median monthly childcare cost ($) compared with average household income </a:t>
            </a:r>
            <a:r>
              <a:rPr lang="en-US" sz="1200" b="1" dirty="0" smtClean="0">
                <a:ea typeface="+mn-lt"/>
                <a:cs typeface="+mn-lt"/>
              </a:rPr>
              <a:t>(by county)</a:t>
            </a:r>
            <a:endParaRPr lang="en-US" sz="1200" b="1" dirty="0">
              <a:cs typeface="Calibri"/>
            </a:endParaRPr>
          </a:p>
          <a:p>
            <a:pPr lvl="1"/>
            <a:endParaRPr lang="en-US" sz="1200" b="1" dirty="0">
              <a:solidFill>
                <a:srgbClr val="000000"/>
              </a:solidFill>
            </a:endParaRPr>
          </a:p>
          <a:p>
            <a:r>
              <a:rPr lang="en-US" sz="1400" b="1" dirty="0">
                <a:solidFill>
                  <a:srgbClr val="C00000"/>
                </a:solidFill>
              </a:rPr>
              <a:t>Transportation &amp; Commute</a:t>
            </a:r>
            <a:endParaRPr lang="en-US" sz="1400" b="1" dirty="0">
              <a:solidFill>
                <a:srgbClr val="C00000"/>
              </a:solidFill>
              <a:cs typeface="Calibri"/>
            </a:endParaRPr>
          </a:p>
          <a:p>
            <a:pPr lvl="1"/>
            <a:r>
              <a:rPr lang="en-US" sz="1200" dirty="0"/>
              <a:t>8.1: </a:t>
            </a:r>
            <a:r>
              <a:rPr lang="en-US" sz="1200" b="1" dirty="0"/>
              <a:t>Average commute (min) in NJ (by county)</a:t>
            </a:r>
            <a:endParaRPr lang="en-US" sz="1200" b="1" dirty="0">
              <a:cs typeface="Calibri"/>
            </a:endParaRPr>
          </a:p>
          <a:p>
            <a:pPr lvl="1"/>
            <a:r>
              <a:rPr lang="en-US" sz="1200" dirty="0"/>
              <a:t>8.2: </a:t>
            </a:r>
            <a:r>
              <a:rPr lang="en-US" sz="1200" b="1" dirty="0"/>
              <a:t>Average commute (min) over time</a:t>
            </a:r>
            <a:endParaRPr lang="en-US" sz="1200" b="1" dirty="0">
              <a:cs typeface="Calibri"/>
            </a:endParaRPr>
          </a:p>
          <a:p>
            <a:pPr lvl="1"/>
            <a:r>
              <a:rPr lang="en-US" sz="1200" dirty="0"/>
              <a:t>8.3</a:t>
            </a:r>
            <a:r>
              <a:rPr lang="en-US" sz="1200" b="1" dirty="0"/>
              <a:t>: Average commute (min) by municipality </a:t>
            </a:r>
            <a:endParaRPr lang="en-US" sz="1200" b="1" dirty="0">
              <a:cs typeface="Calibri"/>
            </a:endParaRPr>
          </a:p>
          <a:p>
            <a:pPr lvl="1"/>
            <a:r>
              <a:rPr lang="en-US" sz="1200" dirty="0"/>
              <a:t>8.4: </a:t>
            </a:r>
            <a:r>
              <a:rPr lang="en-US" sz="1200" b="1" dirty="0"/>
              <a:t>Cost of transportation as a percentage of income (%) in NJ (by county)</a:t>
            </a:r>
            <a:endParaRPr lang="en-US" sz="1200" b="1" dirty="0">
              <a:cs typeface="Calibri"/>
            </a:endParaRPr>
          </a:p>
          <a:p>
            <a:pPr lvl="1"/>
            <a:r>
              <a:rPr lang="en-US" sz="1200" dirty="0"/>
              <a:t>8.5: </a:t>
            </a:r>
            <a:r>
              <a:rPr lang="en-US" sz="1200" b="1" dirty="0"/>
              <a:t>Annual cost of car ownership ($) in NJ (by county)</a:t>
            </a:r>
            <a:endParaRPr lang="en-US" sz="1200" b="1" dirty="0">
              <a:cs typeface="Calibri"/>
            </a:endParaRPr>
          </a:p>
          <a:p>
            <a:endParaRPr lang="en-US" sz="1200" b="1" dirty="0">
              <a:solidFill>
                <a:srgbClr val="C00000"/>
              </a:solidFill>
            </a:endParaRPr>
          </a:p>
          <a:p>
            <a:r>
              <a:rPr lang="en-US" sz="1400" b="1" dirty="0">
                <a:solidFill>
                  <a:srgbClr val="C00000"/>
                </a:solidFill>
              </a:rPr>
              <a:t>Health Care &amp; Health Insurance</a:t>
            </a:r>
            <a:endParaRPr lang="en-US" sz="1400" b="1" dirty="0">
              <a:solidFill>
                <a:srgbClr val="C00000"/>
              </a:solidFill>
              <a:cs typeface="Calibri"/>
            </a:endParaRPr>
          </a:p>
          <a:p>
            <a:pPr lvl="1"/>
            <a:r>
              <a:rPr lang="en-US" sz="1200" dirty="0"/>
              <a:t>9.1: </a:t>
            </a:r>
            <a:r>
              <a:rPr lang="en-US" sz="1200" b="1" dirty="0"/>
              <a:t>Children under the age of 18 (%) without health insurance in NJ (by county)</a:t>
            </a:r>
            <a:endParaRPr lang="en-US" sz="1200" b="1" dirty="0">
              <a:cs typeface="Calibri"/>
            </a:endParaRPr>
          </a:p>
          <a:p>
            <a:pPr lvl="1"/>
            <a:r>
              <a:rPr lang="en-US" sz="1200" dirty="0"/>
              <a:t>9.2: </a:t>
            </a:r>
            <a:r>
              <a:rPr lang="en-US" sz="1200" b="1" dirty="0"/>
              <a:t>Children without health insurance (%) over time</a:t>
            </a:r>
            <a:endParaRPr lang="en-US" sz="1200" b="1" dirty="0">
              <a:cs typeface="Calibri"/>
            </a:endParaRPr>
          </a:p>
          <a:p>
            <a:pPr lvl="1"/>
            <a:r>
              <a:rPr lang="en-US" sz="1200" dirty="0"/>
              <a:t>9.3: </a:t>
            </a:r>
            <a:r>
              <a:rPr lang="en-US" sz="1200" b="1" dirty="0"/>
              <a:t>Children (%) without health insurance by municipality</a:t>
            </a:r>
            <a:endParaRPr lang="en-US" sz="1200" b="1" dirty="0">
              <a:cs typeface="Calibri"/>
            </a:endParaRPr>
          </a:p>
          <a:p>
            <a:pPr lvl="1"/>
            <a:r>
              <a:rPr lang="en-US" sz="1200" dirty="0"/>
              <a:t>9.4: </a:t>
            </a:r>
            <a:r>
              <a:rPr lang="en-US" sz="1200" b="1" dirty="0"/>
              <a:t>NJ Family Care Medicaid participation (#) in NJ (by county)</a:t>
            </a:r>
            <a:endParaRPr lang="en-US" sz="1200" b="1" dirty="0">
              <a:cs typeface="Calibri"/>
            </a:endParaRPr>
          </a:p>
          <a:p>
            <a:pPr lvl="1"/>
            <a:r>
              <a:rPr lang="en-US" sz="1200" dirty="0"/>
              <a:t>9.5: </a:t>
            </a:r>
            <a:r>
              <a:rPr lang="en-US" sz="1200" b="1" dirty="0"/>
              <a:t>Children meeting all immunization requirements (%) in NJ (by county)</a:t>
            </a:r>
            <a:endParaRPr lang="en-US" sz="1200" b="1" dirty="0">
              <a:cs typeface="Calibri"/>
            </a:endParaRPr>
          </a:p>
          <a:p>
            <a:pPr lvl="1"/>
            <a:r>
              <a:rPr lang="en-US" sz="1200" dirty="0"/>
              <a:t>9.6: </a:t>
            </a:r>
            <a:r>
              <a:rPr lang="en-US" sz="1200" b="1" dirty="0"/>
              <a:t>County immunization rates (%) (all grade types) </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9.7: L</a:t>
            </a:r>
            <a:r>
              <a:rPr lang="en-US" sz="1200" b="1" dirty="0"/>
              <a:t>ate or lack of prenatal care reports (#) in NJ (by county)</a:t>
            </a:r>
            <a:endParaRPr lang="en-US" sz="1200" b="1" dirty="0">
              <a:cs typeface="Calibri"/>
            </a:endParaRPr>
          </a:p>
          <a:p>
            <a:pPr lvl="1"/>
            <a:r>
              <a:rPr lang="en-US" sz="1200" dirty="0"/>
              <a:t>9.8: </a:t>
            </a:r>
            <a:r>
              <a:rPr lang="en-US" sz="1200" b="1" dirty="0"/>
              <a:t>Late or lack of prenatal care reports (#) over time</a:t>
            </a:r>
            <a:endParaRPr lang="en-US" sz="1200" b="1" dirty="0">
              <a:cs typeface="Calibri"/>
            </a:endParaRPr>
          </a:p>
        </p:txBody>
      </p:sp>
      <p:pic>
        <p:nvPicPr>
          <p:cNvPr id="9" name="Picture 8" descr="Image result for atlantic county nj map"/>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1600" y="7937"/>
            <a:ext cx="508000" cy="922338"/>
          </a:xfrm>
          <a:prstGeom prst="rect">
            <a:avLst/>
          </a:prstGeom>
          <a:noFill/>
          <a:ln>
            <a:noFill/>
          </a:ln>
        </p:spPr>
      </p:pic>
      <p:sp>
        <p:nvSpPr>
          <p:cNvPr id="10" name="TextBox 9"/>
          <p:cNvSpPr txBox="1"/>
          <p:nvPr userDrawn="1"/>
        </p:nvSpPr>
        <p:spPr>
          <a:xfrm>
            <a:off x="596900" y="165566"/>
            <a:ext cx="1219200" cy="707886"/>
          </a:xfrm>
          <a:prstGeom prst="rect">
            <a:avLst/>
          </a:prstGeom>
          <a:noFill/>
        </p:spPr>
        <p:txBody>
          <a:bodyPr wrap="square" rtlCol="0">
            <a:spAutoFit/>
          </a:bodyPr>
          <a:lstStyle/>
          <a:p>
            <a:r>
              <a:rPr lang="en-US" sz="2000" b="1" dirty="0" smtClean="0"/>
              <a:t>Atlantic</a:t>
            </a:r>
          </a:p>
          <a:p>
            <a:r>
              <a:rPr lang="en-US" sz="2000" b="1" dirty="0" smtClean="0"/>
              <a:t>County</a:t>
            </a:r>
            <a:endParaRPr lang="en-US" sz="2000" b="1" dirty="0"/>
          </a:p>
        </p:txBody>
      </p:sp>
    </p:spTree>
    <p:extLst>
      <p:ext uri="{BB962C8B-B14F-4D97-AF65-F5344CB8AC3E}">
        <p14:creationId xmlns:p14="http://schemas.microsoft.com/office/powerpoint/2010/main" val="135105974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5201424"/>
          </a:xfrm>
          <a:prstGeom prst="rect">
            <a:avLst/>
          </a:prstGeom>
          <a:noFill/>
        </p:spPr>
        <p:txBody>
          <a:bodyPr wrap="square" rtlCol="0">
            <a:spAutoFit/>
          </a:bodyPr>
          <a:lstStyle/>
          <a:p>
            <a:r>
              <a:rPr lang="en-US" sz="1400" b="1" dirty="0">
                <a:solidFill>
                  <a:srgbClr val="C00000"/>
                </a:solidFill>
              </a:rPr>
              <a:t>Employment </a:t>
            </a:r>
          </a:p>
          <a:p>
            <a:pPr lvl="1"/>
            <a:r>
              <a:rPr lang="en-US" sz="1200" dirty="0"/>
              <a:t>10.1: </a:t>
            </a:r>
            <a:r>
              <a:rPr lang="en-US" sz="1200" b="1" dirty="0"/>
              <a:t>Weekly wages ($ avg) by quarter: state and county comparison </a:t>
            </a:r>
            <a:endParaRPr lang="en-US" sz="1200" b="1" dirty="0">
              <a:cs typeface="Calibri"/>
            </a:endParaRPr>
          </a:p>
          <a:p>
            <a:pPr lvl="1"/>
            <a:r>
              <a:rPr lang="en-US" sz="1200" dirty="0"/>
              <a:t>10.2: </a:t>
            </a:r>
            <a:r>
              <a:rPr lang="en-US" sz="1200" b="1" dirty="0"/>
              <a:t>Weekly wages ($ avg) over time </a:t>
            </a:r>
            <a:endParaRPr lang="en-US" sz="1200" b="1" dirty="0">
              <a:cs typeface="Calibri"/>
            </a:endParaRPr>
          </a:p>
          <a:p>
            <a:pPr lvl="1"/>
            <a:r>
              <a:rPr lang="en-US" sz="1200" dirty="0"/>
              <a:t>10.3: </a:t>
            </a:r>
            <a:r>
              <a:rPr lang="en-US" sz="1200" b="1" dirty="0"/>
              <a:t>Monthly unemployment rate from June 2018-May 2019: state and county comparison (unadjusted)</a:t>
            </a:r>
          </a:p>
          <a:p>
            <a:pPr lvl="1"/>
            <a:r>
              <a:rPr lang="en-US" sz="1200" dirty="0"/>
              <a:t>10.4: </a:t>
            </a:r>
            <a:r>
              <a:rPr lang="en-US" sz="1200" b="1" dirty="0"/>
              <a:t>Median unemployment rates, June 2018-May 2019 in NJ (by county)</a:t>
            </a:r>
            <a:endParaRPr lang="en-US" sz="1200" b="1" dirty="0">
              <a:cs typeface="Calibri"/>
            </a:endParaRPr>
          </a:p>
          <a:p>
            <a:pPr lvl="1"/>
            <a:r>
              <a:rPr lang="en-US" sz="1200" dirty="0"/>
              <a:t>10.5: </a:t>
            </a:r>
            <a:r>
              <a:rPr lang="en-US" sz="1200" b="1" dirty="0"/>
              <a:t>Median income ($) by sex in NJ (by county)</a:t>
            </a:r>
            <a:endParaRPr lang="en-US" sz="1200" b="1" dirty="0">
              <a:cs typeface="Calibri"/>
            </a:endParaRPr>
          </a:p>
          <a:p>
            <a:pPr lvl="1"/>
            <a:r>
              <a:rPr lang="en-US" sz="1200" dirty="0"/>
              <a:t>10.6: </a:t>
            </a:r>
            <a:r>
              <a:rPr lang="en-US" sz="1200" b="1" dirty="0"/>
              <a:t>Median income ($) by sex: national, state and county comparison</a:t>
            </a:r>
            <a:endParaRPr lang="en-US" sz="1200" b="1" dirty="0">
              <a:cs typeface="Calibri"/>
            </a:endParaRPr>
          </a:p>
          <a:p>
            <a:pPr lvl="1"/>
            <a:r>
              <a:rPr lang="en-US" sz="1200" dirty="0"/>
              <a:t>10.7: </a:t>
            </a:r>
            <a:r>
              <a:rPr lang="en-US" sz="1200" b="1" dirty="0"/>
              <a:t>Median income ($) by sex over time </a:t>
            </a:r>
            <a:endParaRPr lang="en-US" sz="1200" b="1" dirty="0">
              <a:cs typeface="Calibri"/>
            </a:endParaRPr>
          </a:p>
          <a:p>
            <a:pPr lvl="1"/>
            <a:r>
              <a:rPr lang="en-US" sz="1200" dirty="0"/>
              <a:t>10.8: </a:t>
            </a:r>
            <a:r>
              <a:rPr lang="en-US" sz="1200" b="1" dirty="0"/>
              <a:t>Median income ($) by sex by municipality</a:t>
            </a:r>
            <a:endParaRPr lang="en-US" sz="1200" b="1" dirty="0">
              <a:cs typeface="Calibri"/>
            </a:endParaRPr>
          </a:p>
          <a:p>
            <a:endParaRPr lang="en-US" sz="1200" b="1" dirty="0">
              <a:solidFill>
                <a:srgbClr val="C00000"/>
              </a:solidFill>
            </a:endParaRPr>
          </a:p>
          <a:p>
            <a:r>
              <a:rPr lang="en-US" sz="1400" b="1" dirty="0">
                <a:solidFill>
                  <a:srgbClr val="C00000"/>
                </a:solidFill>
              </a:rPr>
              <a:t>Community Safety </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a:t>
            </a:r>
            <a:r>
              <a:rPr lang="en-US" sz="1200" dirty="0">
                <a:solidFill>
                  <a:schemeClr val="accent1">
                    <a:lumMod val="75000"/>
                  </a:schemeClr>
                </a:solidFill>
              </a:rPr>
              <a:t>:</a:t>
            </a:r>
            <a:r>
              <a:rPr lang="en-US" sz="1200" dirty="0"/>
              <a:t> </a:t>
            </a:r>
            <a:r>
              <a:rPr lang="en-US" sz="1200" b="1" dirty="0"/>
              <a:t>Violent crimes (#) &amp; crime rates (per 1,000) in NJ (by county)</a:t>
            </a:r>
            <a:endParaRPr lang="en-US" sz="1200" b="1" dirty="0">
              <a:cs typeface="Calibri"/>
            </a:endParaRPr>
          </a:p>
          <a:p>
            <a:pPr lvl="1"/>
            <a:r>
              <a:rPr lang="en-US" sz="1200" dirty="0"/>
              <a:t>11.2: </a:t>
            </a:r>
            <a:r>
              <a:rPr lang="en-US" sz="1200" b="1" dirty="0"/>
              <a:t>Crimes by type (#) </a:t>
            </a:r>
            <a:endParaRPr lang="en-US" sz="1200" b="1" dirty="0">
              <a:cs typeface="Calibri"/>
            </a:endParaRPr>
          </a:p>
          <a:p>
            <a:pPr lvl="1"/>
            <a:r>
              <a:rPr lang="en-US" sz="1200" dirty="0"/>
              <a:t>11.3:</a:t>
            </a:r>
            <a:r>
              <a:rPr lang="en-US" sz="1200" b="1" dirty="0"/>
              <a:t> Juvenile arrest rates (per 1,000) in NJ (by county)</a:t>
            </a:r>
            <a:endParaRPr lang="en-US" sz="1200" b="1" dirty="0">
              <a:cs typeface="Calibri"/>
            </a:endParaRPr>
          </a:p>
          <a:p>
            <a:pPr lvl="1"/>
            <a:r>
              <a:rPr lang="en-US" sz="1200" dirty="0"/>
              <a:t>11.4: </a:t>
            </a:r>
            <a:r>
              <a:rPr lang="en-US" sz="1200" b="1" dirty="0"/>
              <a:t>Juvenile arrest rates (per 1,000) over time </a:t>
            </a:r>
            <a:endParaRPr lang="en-US" sz="1200" b="1" dirty="0">
              <a:cs typeface="Calibri"/>
            </a:endParaRPr>
          </a:p>
          <a:p>
            <a:pPr lvl="1"/>
            <a:r>
              <a:rPr lang="en-US" sz="1200" dirty="0"/>
              <a:t>11.5: </a:t>
            </a:r>
            <a:r>
              <a:rPr lang="en-US" sz="1200" b="1" dirty="0"/>
              <a:t>Homicide rates (deaths per 100K) in NJ (by county)</a:t>
            </a:r>
            <a:endParaRPr lang="en-US" sz="1200" b="1" dirty="0">
              <a:cs typeface="Calibri"/>
            </a:endParaRPr>
          </a:p>
          <a:p>
            <a:pPr lvl="1"/>
            <a:r>
              <a:rPr lang="en-US" sz="1200" dirty="0"/>
              <a:t>11.6: </a:t>
            </a:r>
            <a:r>
              <a:rPr lang="en-US" sz="1200" b="1" dirty="0"/>
              <a:t>Homicide rates (deaths per 100K) over time </a:t>
            </a:r>
            <a:endParaRPr lang="en-US" sz="1200" b="1" dirty="0">
              <a:cs typeface="Calibri"/>
            </a:endParaRPr>
          </a:p>
          <a:p>
            <a:pPr lvl="1"/>
            <a:r>
              <a:rPr lang="en-US" sz="1200" dirty="0"/>
              <a:t>11.7:</a:t>
            </a:r>
            <a:r>
              <a:rPr lang="en-US" sz="1200" b="1" dirty="0"/>
              <a:t> Homicide rates (deaths per 100K) by racial/ethnic group</a:t>
            </a:r>
            <a:endParaRPr lang="en-US" sz="1200" b="1" dirty="0">
              <a:cs typeface="Calibri"/>
            </a:endParaRPr>
          </a:p>
          <a:p>
            <a:pPr lvl="1"/>
            <a:r>
              <a:rPr lang="en-US" sz="1200" dirty="0"/>
              <a:t>11.8:</a:t>
            </a:r>
            <a:r>
              <a:rPr lang="en-US" sz="1200" b="1" dirty="0"/>
              <a:t> Homicide rates (deaths per 100K) by sex</a:t>
            </a:r>
            <a:endParaRPr lang="en-US" sz="1200" b="1" dirty="0">
              <a:cs typeface="Calibri"/>
            </a:endParaRPr>
          </a:p>
          <a:p>
            <a:endParaRPr lang="en-US" sz="1400" b="1" dirty="0">
              <a:solidFill>
                <a:schemeClr val="accent1">
                  <a:lumMod val="75000"/>
                </a:schemeClr>
              </a:solidFill>
            </a:endParaRPr>
          </a:p>
          <a:p>
            <a:r>
              <a:rPr lang="en-US" sz="1400" b="1" dirty="0">
                <a:solidFill>
                  <a:srgbClr val="C00000"/>
                </a:solidFill>
              </a:rPr>
              <a:t>Domestic Violence </a:t>
            </a:r>
            <a:endParaRPr lang="en-US" sz="1400" b="1" dirty="0">
              <a:solidFill>
                <a:srgbClr val="C00000"/>
              </a:solidFill>
              <a:cs typeface="Calibri"/>
            </a:endParaRPr>
          </a:p>
          <a:p>
            <a:pPr lvl="1"/>
            <a:r>
              <a:rPr lang="en-US" sz="1200" dirty="0"/>
              <a:t>12.1: </a:t>
            </a:r>
            <a:r>
              <a:rPr lang="en-US" sz="1200" b="1" dirty="0"/>
              <a:t>Domestic violence incidents (# reported) in NJ (by county)</a:t>
            </a:r>
            <a:endParaRPr lang="en-US" sz="1200" b="1" dirty="0">
              <a:cs typeface="Calibri"/>
            </a:endParaRPr>
          </a:p>
          <a:p>
            <a:pPr lvl="1"/>
            <a:r>
              <a:rPr lang="en-US" sz="1200" dirty="0"/>
              <a:t>12.2: </a:t>
            </a:r>
            <a:r>
              <a:rPr lang="en-US" sz="1200" b="1" dirty="0"/>
              <a:t>Domestic violence incidents (# reported) over time </a:t>
            </a:r>
            <a:endParaRPr lang="en-US" sz="1200" b="1" dirty="0">
              <a:cs typeface="Calibri"/>
            </a:endParaRPr>
          </a:p>
          <a:p>
            <a:pPr lvl="1"/>
            <a:r>
              <a:rPr lang="en-US" sz="1200" dirty="0"/>
              <a:t>12.3: </a:t>
            </a:r>
            <a:r>
              <a:rPr lang="en-US" sz="1200" b="1" dirty="0"/>
              <a:t>Domestic violence incidents (# reported) by municipality</a:t>
            </a:r>
            <a:endParaRPr lang="en-US" sz="1200" b="1" dirty="0">
              <a:cs typeface="Calibri"/>
            </a:endParaRPr>
          </a:p>
          <a:p>
            <a:pPr lvl="1"/>
            <a:r>
              <a:rPr lang="en-US" sz="1200" dirty="0"/>
              <a:t>12.4: </a:t>
            </a:r>
            <a:r>
              <a:rPr lang="en-US" sz="1200" b="1" dirty="0"/>
              <a:t>Domestic violence offenses by type (%) in NJ </a:t>
            </a:r>
            <a:endParaRPr lang="en-US" sz="1200" b="1" dirty="0">
              <a:cs typeface="Calibri"/>
            </a:endParaRPr>
          </a:p>
          <a:p>
            <a:pPr lvl="1"/>
            <a:r>
              <a:rPr lang="en-US" sz="1200" dirty="0"/>
              <a:t>12.5: </a:t>
            </a:r>
            <a:r>
              <a:rPr lang="en-US" sz="1200" b="1" dirty="0"/>
              <a:t>Domestic violence arrests by offense (%) in NJ </a:t>
            </a:r>
            <a:endParaRPr lang="en-US" dirty="0"/>
          </a:p>
        </p:txBody>
      </p:sp>
      <p:pic>
        <p:nvPicPr>
          <p:cNvPr id="10" name="Picture 9" descr="Image result for atlantic county nj map"/>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1600" y="7937"/>
            <a:ext cx="508000" cy="922338"/>
          </a:xfrm>
          <a:prstGeom prst="rect">
            <a:avLst/>
          </a:prstGeom>
          <a:noFill/>
          <a:ln>
            <a:noFill/>
          </a:ln>
        </p:spPr>
      </p:pic>
      <p:sp>
        <p:nvSpPr>
          <p:cNvPr id="8" name="TextBox 7"/>
          <p:cNvSpPr txBox="1"/>
          <p:nvPr userDrawn="1"/>
        </p:nvSpPr>
        <p:spPr>
          <a:xfrm>
            <a:off x="596900" y="165566"/>
            <a:ext cx="1219200" cy="707886"/>
          </a:xfrm>
          <a:prstGeom prst="rect">
            <a:avLst/>
          </a:prstGeom>
          <a:noFill/>
        </p:spPr>
        <p:txBody>
          <a:bodyPr wrap="square" rtlCol="0">
            <a:spAutoFit/>
          </a:bodyPr>
          <a:lstStyle/>
          <a:p>
            <a:r>
              <a:rPr lang="en-US" sz="2000" b="1" dirty="0" smtClean="0"/>
              <a:t>Atlantic</a:t>
            </a:r>
          </a:p>
          <a:p>
            <a:r>
              <a:rPr lang="en-US" sz="2000" b="1" dirty="0" smtClean="0"/>
              <a:t>County</a:t>
            </a:r>
            <a:endParaRPr lang="en-US" sz="2000" b="1" dirty="0"/>
          </a:p>
        </p:txBody>
      </p:sp>
    </p:spTree>
    <p:extLst>
      <p:ext uri="{BB962C8B-B14F-4D97-AF65-F5344CB8AC3E}">
        <p14:creationId xmlns:p14="http://schemas.microsoft.com/office/powerpoint/2010/main" val="326036557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5078313"/>
          </a:xfrm>
          <a:prstGeom prst="rect">
            <a:avLst/>
          </a:prstGeom>
          <a:noFill/>
        </p:spPr>
        <p:txBody>
          <a:bodyPr wrap="square" rtlCol="0">
            <a:spAutoFit/>
          </a:bodyPr>
          <a:lstStyle/>
          <a:p>
            <a:r>
              <a:rPr lang="en-US" sz="1200" b="1" dirty="0">
                <a:solidFill>
                  <a:srgbClr val="C00000"/>
                </a:solidFill>
              </a:rPr>
              <a:t>Substance Abuse Treatments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13.1: </a:t>
            </a:r>
            <a:r>
              <a:rPr lang="en-US" sz="1200" b="1" dirty="0"/>
              <a:t>Change (%) in suspected opioid overdose deaths in NJ (by county) between 2016 and 2018 </a:t>
            </a:r>
            <a:endParaRPr lang="en-US" sz="1200" b="1" dirty="0">
              <a:cs typeface="Calibri"/>
            </a:endParaRPr>
          </a:p>
          <a:p>
            <a:pPr lvl="1"/>
            <a:r>
              <a:rPr lang="en-US" sz="1200" dirty="0"/>
              <a:t>13.2: </a:t>
            </a:r>
            <a:r>
              <a:rPr lang="en-US" sz="1200" b="1" dirty="0"/>
              <a:t>Number of (#) suspected opioid deaths over time </a:t>
            </a:r>
            <a:endParaRPr lang="en-US" sz="1200" b="1" dirty="0">
              <a:cs typeface="Calibri"/>
            </a:endParaRPr>
          </a:p>
          <a:p>
            <a:pPr lvl="1"/>
            <a:r>
              <a:rPr lang="en-US" sz="1200" dirty="0"/>
              <a:t>13.3: </a:t>
            </a:r>
            <a:r>
              <a:rPr lang="en-US" sz="1200" b="1" dirty="0"/>
              <a:t>% change in population for every overdose death</a:t>
            </a:r>
            <a:endParaRPr lang="en-US" sz="1200" b="1" dirty="0">
              <a:cs typeface="Calibri"/>
            </a:endParaRPr>
          </a:p>
          <a:p>
            <a:pPr lvl="1"/>
            <a:r>
              <a:rPr lang="en-US" sz="1200" dirty="0"/>
              <a:t>13.4: </a:t>
            </a:r>
            <a:r>
              <a:rPr lang="en-US" sz="1200" b="1" dirty="0"/>
              <a:t>Population for every 1 overdose death over time</a:t>
            </a:r>
            <a:endParaRPr lang="en-US" sz="1200" b="1" dirty="0">
              <a:cs typeface="Calibri"/>
            </a:endParaRPr>
          </a:p>
          <a:p>
            <a:pPr lvl="1"/>
            <a:r>
              <a:rPr lang="en-US" sz="1200" dirty="0"/>
              <a:t>13.5: </a:t>
            </a:r>
            <a:r>
              <a:rPr lang="en-US" sz="1200" b="1" dirty="0"/>
              <a:t>Types of substances (%) identified at treatment center admissions</a:t>
            </a:r>
            <a:endParaRPr lang="en-US" sz="1200" b="1" dirty="0">
              <a:solidFill>
                <a:schemeClr val="accent1">
                  <a:lumMod val="75000"/>
                </a:schemeClr>
              </a:solidFill>
            </a:endParaRPr>
          </a:p>
          <a:p>
            <a:endParaRPr lang="en-US" sz="1200" b="1" dirty="0">
              <a:solidFill>
                <a:srgbClr val="CC0000"/>
              </a:solidFill>
            </a:endParaRPr>
          </a:p>
          <a:p>
            <a:r>
              <a:rPr lang="en-US" sz="1200" b="1" dirty="0">
                <a:solidFill>
                  <a:srgbClr val="CC0000"/>
                </a:solidFill>
              </a:rPr>
              <a:t>Mental Health </a:t>
            </a:r>
          </a:p>
          <a:p>
            <a:pPr lvl="1"/>
            <a:r>
              <a:rPr lang="en-US" sz="1200" dirty="0"/>
              <a:t>14.1: </a:t>
            </a:r>
            <a:r>
              <a:rPr lang="en-US" sz="1200" b="1" dirty="0"/>
              <a:t>Types of mental health programs (#)</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14.2: </a:t>
            </a:r>
            <a:r>
              <a:rPr lang="en-US" sz="1200" b="1" dirty="0"/>
              <a:t>Frequency (%) of mental health distress in NJ (by county)</a:t>
            </a:r>
            <a:r>
              <a:rPr lang="en-US" sz="1200" b="1" dirty="0">
                <a:cs typeface="Calibri"/>
              </a:rPr>
              <a:t> </a:t>
            </a:r>
            <a:r>
              <a:rPr lang="en-US" sz="1200" b="1" dirty="0"/>
              <a:t>– age adjusted</a:t>
            </a:r>
            <a:endParaRPr lang="en-US" sz="1200" b="1" dirty="0">
              <a:cs typeface="Calibri"/>
            </a:endParaRPr>
          </a:p>
          <a:p>
            <a:pPr lvl="1"/>
            <a:r>
              <a:rPr lang="en-US" sz="1200" dirty="0"/>
              <a:t>14.3: </a:t>
            </a:r>
            <a:r>
              <a:rPr lang="en-US" sz="1200" b="1" dirty="0"/>
              <a:t>Frequency (%) of mental health distress over time - age adjusted</a:t>
            </a:r>
            <a:endParaRPr lang="en-US" sz="1200" b="1" dirty="0">
              <a:cs typeface="Calibri"/>
            </a:endParaRPr>
          </a:p>
          <a:p>
            <a:pPr lvl="1"/>
            <a:r>
              <a:rPr lang="en-US" sz="1200" dirty="0"/>
              <a:t>14.4: </a:t>
            </a:r>
            <a:r>
              <a:rPr lang="en-US" sz="1200" b="1" dirty="0"/>
              <a:t>Frequency (%) of mental health distress by race/ethnicity  - age adjusted</a:t>
            </a:r>
            <a:endParaRPr lang="en-US" sz="1200" b="1" dirty="0">
              <a:cs typeface="Calibri"/>
            </a:endParaRPr>
          </a:p>
          <a:p>
            <a:pPr lvl="1"/>
            <a:r>
              <a:rPr lang="en-US" sz="1200" dirty="0"/>
              <a:t>14.5: </a:t>
            </a:r>
            <a:r>
              <a:rPr lang="en-US" sz="1200" b="1" dirty="0"/>
              <a:t>Frequency (%) of mental health distress by sex – age adjusted</a:t>
            </a:r>
            <a:endParaRPr lang="en-US" sz="1200" b="1" dirty="0">
              <a:cs typeface="Calibri"/>
            </a:endParaRPr>
          </a:p>
          <a:p>
            <a:pPr lvl="1"/>
            <a:r>
              <a:rPr lang="en-US" sz="1200" dirty="0"/>
              <a:t>14.6: </a:t>
            </a:r>
            <a:r>
              <a:rPr lang="en-US" sz="1200" b="1" dirty="0"/>
              <a:t>Frequency of depression (%) in NJ (by county) </a:t>
            </a:r>
            <a:endParaRPr lang="en-US" sz="1200" b="1" dirty="0">
              <a:cs typeface="Calibri"/>
            </a:endParaRPr>
          </a:p>
          <a:p>
            <a:pPr lvl="1"/>
            <a:r>
              <a:rPr lang="en-US" sz="1200" dirty="0"/>
              <a:t>14.7: </a:t>
            </a:r>
            <a:r>
              <a:rPr lang="en-US" sz="1200" b="1" dirty="0"/>
              <a:t>Frequency of depression (%) over time </a:t>
            </a:r>
            <a:endParaRPr lang="en-US" sz="1200" b="1" dirty="0">
              <a:cs typeface="Calibri"/>
            </a:endParaRPr>
          </a:p>
          <a:p>
            <a:pPr lvl="1"/>
            <a:r>
              <a:rPr lang="en-US" sz="1200" dirty="0"/>
              <a:t>14.8: </a:t>
            </a:r>
            <a:r>
              <a:rPr lang="en-US" sz="1200" b="1" dirty="0"/>
              <a:t>Diagnosed depression by race/ethnicity</a:t>
            </a:r>
            <a:endParaRPr lang="en-US" sz="1200" b="1" dirty="0">
              <a:cs typeface="Calibri"/>
            </a:endParaRPr>
          </a:p>
          <a:p>
            <a:pPr lvl="1"/>
            <a:r>
              <a:rPr lang="en-US" sz="1200" dirty="0">
                <a:solidFill>
                  <a:srgbClr val="000000"/>
                </a:solidFill>
                <a:cs typeface="Calibri"/>
              </a:rPr>
              <a:t>14.9: </a:t>
            </a:r>
            <a:r>
              <a:rPr lang="en-US" sz="1200" b="1" dirty="0">
                <a:solidFill>
                  <a:srgbClr val="000000"/>
                </a:solidFill>
                <a:cs typeface="Calibri"/>
              </a:rPr>
              <a:t>Diagnosed depression by sex </a:t>
            </a:r>
            <a:endParaRPr lang="en-US" sz="1200" dirty="0">
              <a:solidFill>
                <a:srgbClr val="000000"/>
              </a:solidFill>
              <a:cs typeface="Calibri"/>
            </a:endParaRPr>
          </a:p>
          <a:p>
            <a:endParaRPr lang="en-US" sz="1200" b="1" dirty="0">
              <a:solidFill>
                <a:srgbClr val="CC0000"/>
              </a:solidFill>
            </a:endParaRPr>
          </a:p>
          <a:p>
            <a:r>
              <a:rPr lang="en-US" sz="1200" b="1" dirty="0">
                <a:solidFill>
                  <a:srgbClr val="CC0000"/>
                </a:solidFill>
              </a:rPr>
              <a:t>Education Resources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15.1:</a:t>
            </a:r>
            <a:r>
              <a:rPr lang="en-US" sz="1200" b="1" dirty="0"/>
              <a:t> Children (#) receiving special education services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15.2: C</a:t>
            </a:r>
            <a:r>
              <a:rPr lang="en-US" sz="1200" b="1" dirty="0"/>
              <a:t>hildren (%) classified special education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15.3:</a:t>
            </a:r>
            <a:r>
              <a:rPr lang="en-US" sz="1200" b="1" dirty="0"/>
              <a:t> Children (#) receiving early intervention services in NJ (by county)</a:t>
            </a:r>
            <a:endParaRPr lang="en-US" sz="1200" b="1" dirty="0">
              <a:cs typeface="Calibri"/>
            </a:endParaRPr>
          </a:p>
          <a:p>
            <a:endParaRPr lang="en-US" sz="1200" b="1" dirty="0">
              <a:solidFill>
                <a:srgbClr val="376092"/>
              </a:solidFill>
              <a:cs typeface="Calibri"/>
            </a:endParaRPr>
          </a:p>
          <a:p>
            <a:r>
              <a:rPr lang="en-US" sz="1200" b="1" dirty="0">
                <a:solidFill>
                  <a:srgbClr val="C00000"/>
                </a:solidFill>
              </a:rPr>
              <a:t>Resources</a:t>
            </a:r>
          </a:p>
          <a:p>
            <a:pPr lvl="1"/>
            <a:r>
              <a:rPr lang="en-US" sz="1200" dirty="0"/>
              <a:t>16.1: </a:t>
            </a:r>
            <a:r>
              <a:rPr lang="en-US" sz="1200" b="1" dirty="0"/>
              <a:t>Support for families including kinship </a:t>
            </a:r>
            <a:endParaRPr lang="en-US" sz="1200" b="1" dirty="0">
              <a:cs typeface="Calibri"/>
            </a:endParaRPr>
          </a:p>
          <a:p>
            <a:pPr lvl="1"/>
            <a:r>
              <a:rPr lang="en-US" sz="1200" dirty="0"/>
              <a:t>16.2: </a:t>
            </a:r>
            <a:r>
              <a:rPr lang="en-US" sz="1200" b="1" dirty="0"/>
              <a:t>Pro Bono legal/advocacy services</a:t>
            </a:r>
            <a:endParaRPr lang="en-US" sz="1200" b="1" dirty="0">
              <a:cs typeface="Calibri"/>
            </a:endParaRPr>
          </a:p>
        </p:txBody>
      </p:sp>
      <p:pic>
        <p:nvPicPr>
          <p:cNvPr id="9" name="Picture 8" descr="Image result for atlantic county nj map"/>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1600" y="7937"/>
            <a:ext cx="508000" cy="922338"/>
          </a:xfrm>
          <a:prstGeom prst="rect">
            <a:avLst/>
          </a:prstGeom>
          <a:noFill/>
          <a:ln>
            <a:noFill/>
          </a:ln>
        </p:spPr>
      </p:pic>
      <p:sp>
        <p:nvSpPr>
          <p:cNvPr id="10" name="TextBox 9"/>
          <p:cNvSpPr txBox="1"/>
          <p:nvPr userDrawn="1"/>
        </p:nvSpPr>
        <p:spPr>
          <a:xfrm>
            <a:off x="596900" y="165566"/>
            <a:ext cx="1219200" cy="707886"/>
          </a:xfrm>
          <a:prstGeom prst="rect">
            <a:avLst/>
          </a:prstGeom>
          <a:noFill/>
        </p:spPr>
        <p:txBody>
          <a:bodyPr wrap="square" rtlCol="0">
            <a:spAutoFit/>
          </a:bodyPr>
          <a:lstStyle/>
          <a:p>
            <a:r>
              <a:rPr lang="en-US" sz="2000" b="1" dirty="0" smtClean="0"/>
              <a:t>Atlantic</a:t>
            </a:r>
          </a:p>
          <a:p>
            <a:r>
              <a:rPr lang="en-US" sz="2000" b="1" dirty="0" smtClean="0"/>
              <a:t>County</a:t>
            </a:r>
            <a:endParaRPr lang="en-US" sz="2000" b="1" dirty="0"/>
          </a:p>
        </p:txBody>
      </p:sp>
    </p:spTree>
    <p:extLst>
      <p:ext uri="{BB962C8B-B14F-4D97-AF65-F5344CB8AC3E}">
        <p14:creationId xmlns:p14="http://schemas.microsoft.com/office/powerpoint/2010/main" val="155875392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3" name="TextBox 2">
            <a:extLst>
              <a:ext uri="{FF2B5EF4-FFF2-40B4-BE49-F238E27FC236}">
                <a16:creationId xmlns:a16="http://schemas.microsoft.com/office/drawing/2014/main" id="{04C31D9B-6F70-4401-8D69-777939ED0DDC}"/>
              </a:ext>
            </a:extLst>
          </p:cNvPr>
          <p:cNvSpPr txBox="1"/>
          <p:nvPr userDrawn="1"/>
        </p:nvSpPr>
        <p:spPr>
          <a:xfrm>
            <a:off x="228600" y="5730451"/>
            <a:ext cx="2667000" cy="830997"/>
          </a:xfrm>
          <a:prstGeom prst="rect">
            <a:avLst/>
          </a:prstGeom>
          <a:solidFill>
            <a:schemeClr val="bg1"/>
          </a:solidFill>
        </p:spPr>
        <p:txBody>
          <a:bodyPr wrap="square" rtlCol="0">
            <a:spAutoFit/>
          </a:bodyPr>
          <a:lstStyle/>
          <a:p>
            <a:pPr algn="ctr"/>
            <a:r>
              <a:rPr lang="en-US" sz="1600" dirty="0"/>
              <a:t>Charts with an (*) correspond to possible focus group discussion topics</a:t>
            </a:r>
          </a:p>
        </p:txBody>
      </p:sp>
      <p:sp>
        <p:nvSpPr>
          <p:cNvPr id="4" name="TextBox 3">
            <a:extLst>
              <a:ext uri="{FF2B5EF4-FFF2-40B4-BE49-F238E27FC236}">
                <a16:creationId xmlns:a16="http://schemas.microsoft.com/office/drawing/2014/main" id="{29BA42A2-266A-403E-9C23-CC5751A92D5E}"/>
              </a:ext>
            </a:extLst>
          </p:cNvPr>
          <p:cNvSpPr txBox="1"/>
          <p:nvPr userDrawn="1"/>
        </p:nvSpPr>
        <p:spPr>
          <a:xfrm>
            <a:off x="533400" y="2590800"/>
            <a:ext cx="2057400" cy="1692771"/>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County Ranking </a:t>
            </a:r>
          </a:p>
          <a:p>
            <a:pPr algn="ctr"/>
            <a:r>
              <a:rPr lang="en-US" sz="2400" dirty="0">
                <a:solidFill>
                  <a:schemeClr val="bg1"/>
                </a:solidFill>
                <a:latin typeface="Franklin Gothic Demi" panose="020B0703020102020204" pitchFamily="34" charset="0"/>
              </a:rPr>
              <a:t>Basic Needs</a:t>
            </a:r>
          </a:p>
        </p:txBody>
      </p:sp>
      <p:pic>
        <p:nvPicPr>
          <p:cNvPr id="8" name="Picture 7" descr="Image result for atlantic county nj map"/>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1600" y="7937"/>
            <a:ext cx="508000" cy="922338"/>
          </a:xfrm>
          <a:prstGeom prst="rect">
            <a:avLst/>
          </a:prstGeom>
          <a:noFill/>
          <a:ln>
            <a:noFill/>
          </a:ln>
        </p:spPr>
      </p:pic>
      <p:sp>
        <p:nvSpPr>
          <p:cNvPr id="10" name="TextBox 9"/>
          <p:cNvSpPr txBox="1"/>
          <p:nvPr userDrawn="1"/>
        </p:nvSpPr>
        <p:spPr>
          <a:xfrm>
            <a:off x="596900" y="165566"/>
            <a:ext cx="1219200" cy="707886"/>
          </a:xfrm>
          <a:prstGeom prst="rect">
            <a:avLst/>
          </a:prstGeom>
          <a:noFill/>
        </p:spPr>
        <p:txBody>
          <a:bodyPr wrap="square" rtlCol="0">
            <a:spAutoFit/>
          </a:bodyPr>
          <a:lstStyle/>
          <a:p>
            <a:r>
              <a:rPr lang="en-US" sz="2000" b="1" dirty="0" smtClean="0"/>
              <a:t>Atlantic</a:t>
            </a:r>
          </a:p>
          <a:p>
            <a:r>
              <a:rPr lang="en-US" sz="2000" b="1" dirty="0" smtClean="0"/>
              <a:t>County</a:t>
            </a:r>
            <a:endParaRPr lang="en-US" sz="2000" b="1" dirty="0"/>
          </a:p>
        </p:txBody>
      </p:sp>
    </p:spTree>
    <p:extLst>
      <p:ext uri="{BB962C8B-B14F-4D97-AF65-F5344CB8AC3E}">
        <p14:creationId xmlns:p14="http://schemas.microsoft.com/office/powerpoint/2010/main" val="3509444635"/>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pic>
        <p:nvPicPr>
          <p:cNvPr id="7" name="Picture 6" descr="Image result for atlantic county nj map"/>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1600" y="7937"/>
            <a:ext cx="508000" cy="922338"/>
          </a:xfrm>
          <a:prstGeom prst="rect">
            <a:avLst/>
          </a:prstGeom>
          <a:noFill/>
          <a:ln>
            <a:noFill/>
          </a:ln>
        </p:spPr>
      </p:pic>
      <p:sp>
        <p:nvSpPr>
          <p:cNvPr id="6" name="TextBox 5"/>
          <p:cNvSpPr txBox="1"/>
          <p:nvPr userDrawn="1"/>
        </p:nvSpPr>
        <p:spPr>
          <a:xfrm>
            <a:off x="596900" y="165566"/>
            <a:ext cx="1219200" cy="707886"/>
          </a:xfrm>
          <a:prstGeom prst="rect">
            <a:avLst/>
          </a:prstGeom>
          <a:noFill/>
        </p:spPr>
        <p:txBody>
          <a:bodyPr wrap="square" rtlCol="0">
            <a:spAutoFit/>
          </a:bodyPr>
          <a:lstStyle/>
          <a:p>
            <a:r>
              <a:rPr lang="en-US" sz="2000" b="1" dirty="0" smtClean="0"/>
              <a:t>Atlantic</a:t>
            </a:r>
          </a:p>
          <a:p>
            <a:r>
              <a:rPr lang="en-US" sz="2000" b="1" dirty="0" smtClean="0"/>
              <a:t>County</a:t>
            </a:r>
            <a:endParaRPr lang="en-US" sz="2000" b="1" dirty="0"/>
          </a:p>
        </p:txBody>
      </p:sp>
    </p:spTree>
    <p:extLst>
      <p:ext uri="{BB962C8B-B14F-4D97-AF65-F5344CB8AC3E}">
        <p14:creationId xmlns:p14="http://schemas.microsoft.com/office/powerpoint/2010/main" val="369390128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pic>
        <p:nvPicPr>
          <p:cNvPr id="7" name="Picture 6" descr="Image result for atlantic county nj map"/>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1600" y="7937"/>
            <a:ext cx="508000" cy="922338"/>
          </a:xfrm>
          <a:prstGeom prst="rect">
            <a:avLst/>
          </a:prstGeom>
          <a:noFill/>
          <a:ln>
            <a:noFill/>
          </a:ln>
        </p:spPr>
      </p:pic>
      <p:sp>
        <p:nvSpPr>
          <p:cNvPr id="6" name="TextBox 5"/>
          <p:cNvSpPr txBox="1"/>
          <p:nvPr userDrawn="1"/>
        </p:nvSpPr>
        <p:spPr>
          <a:xfrm>
            <a:off x="596900" y="165566"/>
            <a:ext cx="1219200" cy="707886"/>
          </a:xfrm>
          <a:prstGeom prst="rect">
            <a:avLst/>
          </a:prstGeom>
          <a:noFill/>
        </p:spPr>
        <p:txBody>
          <a:bodyPr wrap="square" rtlCol="0">
            <a:spAutoFit/>
          </a:bodyPr>
          <a:lstStyle/>
          <a:p>
            <a:r>
              <a:rPr lang="en-US" sz="2000" b="1" dirty="0" smtClean="0"/>
              <a:t>Atlantic</a:t>
            </a:r>
          </a:p>
          <a:p>
            <a:r>
              <a:rPr lang="en-US" sz="2000" b="1" dirty="0" smtClean="0"/>
              <a:t>County</a:t>
            </a:r>
            <a:endParaRPr lang="en-US" sz="2000" b="1" dirty="0"/>
          </a:p>
        </p:txBody>
      </p:sp>
    </p:spTree>
    <p:extLst>
      <p:ext uri="{BB962C8B-B14F-4D97-AF65-F5344CB8AC3E}">
        <p14:creationId xmlns:p14="http://schemas.microsoft.com/office/powerpoint/2010/main" val="79365796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theme" Target="../theme/theme2.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3152345"/>
      </p:ext>
    </p:extLst>
  </p:cSld>
  <p:clrMap bg1="lt1" tx1="dk1" bg2="lt2" tx2="dk2" accent1="accent1" accent2="accent2" accent3="accent3" accent4="accent4" accent5="accent5" accent6="accent6" hlink="hlink" folHlink="folHlink"/>
  <p:sldLayoutIdLst>
    <p:sldLayoutId id="2147483654" r:id="rId1"/>
    <p:sldLayoutId id="2147483685" r:id="rId2"/>
    <p:sldLayoutId id="2147483686" r:id="rId3"/>
    <p:sldLayoutId id="2147483687" r:id="rId4"/>
    <p:sldLayoutId id="2147483688" r:id="rId5"/>
    <p:sldLayoutId id="2147483689" r:id="rId6"/>
    <p:sldLayoutId id="2147483659" r:id="rId7"/>
    <p:sldLayoutId id="2147483658" r:id="rId8"/>
    <p:sldLayoutId id="2147483676" r:id="rId9"/>
    <p:sldLayoutId id="2147483690" r:id="rId10"/>
  </p:sldLayoutIdLst>
  <p:txStyles>
    <p:titleStyle>
      <a:lvl1pPr algn="ctr" defTabSz="914400" rtl="0" eaLnBrk="1" latinLnBrk="0" hangingPunct="1">
        <a:spcBef>
          <a:spcPct val="0"/>
        </a:spcBef>
        <a:buNone/>
        <a:defRPr sz="2000" kern="1200" baseline="0">
          <a:solidFill>
            <a:schemeClr val="tx1"/>
          </a:solidFill>
          <a:latin typeface="+mj-lt"/>
          <a:ea typeface="+mj-ea"/>
          <a:cs typeface="+mj-cs"/>
        </a:defRPr>
      </a:lvl1pPr>
    </p:titleStyle>
    <p:bodyStyle>
      <a:lvl1pPr marL="0" indent="0" algn="l" defTabSz="914400" rtl="0" eaLnBrk="1" latinLnBrk="0" hangingPunct="1">
        <a:spcBef>
          <a:spcPct val="20000"/>
        </a:spcBef>
        <a:buFont typeface="Arial" pitchFamily="34" charset="0"/>
        <a:buNone/>
        <a:defRPr sz="32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1/31/2020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2913578"/>
      </p:ext>
    </p:extLst>
  </p:cSld>
  <p:clrMap bg1="lt1" tx1="dk1" bg2="lt2" tx2="dk2" accent1="accent1" accent2="accent2" accent3="accent3" accent4="accent4" accent5="accent5" accent6="accent6" hlink="hlink" folHlink="folHlink"/>
  <p:sldLayoutIdLst>
    <p:sldLayoutId id="2147483653" r:id="rId1"/>
    <p:sldLayoutId id="2147483656" r:id="rId2"/>
    <p:sldLayoutId id="2147483660" r:id="rId3"/>
    <p:sldLayoutId id="2147483678" r:id="rId4"/>
    <p:sldLayoutId id="2147483661" r:id="rId5"/>
    <p:sldLayoutId id="2147483677" r:id="rId6"/>
    <p:sldLayoutId id="2147483663" r:id="rId7"/>
    <p:sldLayoutId id="2147483657" r:id="rId8"/>
    <p:sldLayoutId id="2147483679" r:id="rId9"/>
    <p:sldLayoutId id="2147483664" r:id="rId10"/>
    <p:sldLayoutId id="2147483681" r:id="rId11"/>
    <p:sldLayoutId id="2147483680" r:id="rId12"/>
    <p:sldLayoutId id="2147483665" r:id="rId13"/>
    <p:sldLayoutId id="2147483672" r:id="rId14"/>
    <p:sldLayoutId id="2147483675" r:id="rId15"/>
    <p:sldLayoutId id="2147483674"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17.xml"/><Relationship Id="rId7" Type="http://schemas.openxmlformats.org/officeDocument/2006/relationships/image" Target="../media/image21.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20.jpeg"/><Relationship Id="rId5" Type="http://schemas.openxmlformats.org/officeDocument/2006/relationships/image" Target="../media/image4.png"/><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3.xml"/><Relationship Id="rId3" Type="http://schemas.openxmlformats.org/officeDocument/2006/relationships/tags" Target="../tags/tag14.xml"/><Relationship Id="rId7" Type="http://schemas.openxmlformats.org/officeDocument/2006/relationships/slideLayout" Target="../slideLayouts/slideLayout8.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tags" Target="../tags/tag17.xml"/><Relationship Id="rId5" Type="http://schemas.openxmlformats.org/officeDocument/2006/relationships/tags" Target="../tags/tag16.xml"/><Relationship Id="rId4" Type="http://schemas.openxmlformats.org/officeDocument/2006/relationships/tags" Target="../tags/tag15.xml"/><Relationship Id="rId9" Type="http://schemas.openxmlformats.org/officeDocument/2006/relationships/chart" Target="../charts/chart1.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20.xml"/><Relationship Id="rId7" Type="http://schemas.openxmlformats.org/officeDocument/2006/relationships/slideLayout" Target="../slideLayouts/slideLayout8.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tags" Target="../tags/tag23.xml"/><Relationship Id="rId5" Type="http://schemas.openxmlformats.org/officeDocument/2006/relationships/tags" Target="../tags/tag22.xml"/><Relationship Id="rId4" Type="http://schemas.openxmlformats.org/officeDocument/2006/relationships/tags" Target="../tags/tag21.xml"/><Relationship Id="rId9" Type="http://schemas.openxmlformats.org/officeDocument/2006/relationships/chart" Target="../charts/chart2.xml"/></Relationships>
</file>

<file path=ppt/slides/_rels/slide13.xml.rels><?xml version="1.0" encoding="UTF-8" standalone="yes"?>
<Relationships xmlns="http://schemas.openxmlformats.org/package/2006/relationships"><Relationship Id="rId8" Type="http://schemas.openxmlformats.org/officeDocument/2006/relationships/tags" Target="../tags/tag31.xml"/><Relationship Id="rId3" Type="http://schemas.openxmlformats.org/officeDocument/2006/relationships/tags" Target="../tags/tag26.xml"/><Relationship Id="rId7" Type="http://schemas.openxmlformats.org/officeDocument/2006/relationships/tags" Target="../tags/tag30.xml"/><Relationship Id="rId12" Type="http://schemas.openxmlformats.org/officeDocument/2006/relationships/chart" Target="../charts/chart3.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tags" Target="../tags/tag29.xml"/><Relationship Id="rId11" Type="http://schemas.openxmlformats.org/officeDocument/2006/relationships/notesSlide" Target="../notesSlides/notesSlide5.xml"/><Relationship Id="rId5" Type="http://schemas.openxmlformats.org/officeDocument/2006/relationships/tags" Target="../tags/tag28.xml"/><Relationship Id="rId10" Type="http://schemas.openxmlformats.org/officeDocument/2006/relationships/slideLayout" Target="../slideLayouts/slideLayout8.xml"/><Relationship Id="rId4" Type="http://schemas.openxmlformats.org/officeDocument/2006/relationships/tags" Target="../tags/tag27.xml"/><Relationship Id="rId9" Type="http://schemas.openxmlformats.org/officeDocument/2006/relationships/tags" Target="../tags/tag32.xml"/></Relationships>
</file>

<file path=ppt/slides/_rels/slide14.xml.rels><?xml version="1.0" encoding="UTF-8" standalone="yes"?>
<Relationships xmlns="http://schemas.openxmlformats.org/package/2006/relationships"><Relationship Id="rId8" Type="http://schemas.openxmlformats.org/officeDocument/2006/relationships/tags" Target="../tags/tag40.xml"/><Relationship Id="rId13" Type="http://schemas.openxmlformats.org/officeDocument/2006/relationships/chart" Target="../charts/chart5.xml"/><Relationship Id="rId3" Type="http://schemas.openxmlformats.org/officeDocument/2006/relationships/tags" Target="../tags/tag35.xml"/><Relationship Id="rId7" Type="http://schemas.openxmlformats.org/officeDocument/2006/relationships/tags" Target="../tags/tag39.xml"/><Relationship Id="rId12" Type="http://schemas.openxmlformats.org/officeDocument/2006/relationships/chart" Target="../charts/chart4.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tags" Target="../tags/tag38.xml"/><Relationship Id="rId11" Type="http://schemas.openxmlformats.org/officeDocument/2006/relationships/notesSlide" Target="../notesSlides/notesSlide6.xml"/><Relationship Id="rId5" Type="http://schemas.openxmlformats.org/officeDocument/2006/relationships/tags" Target="../tags/tag37.xml"/><Relationship Id="rId10" Type="http://schemas.openxmlformats.org/officeDocument/2006/relationships/slideLayout" Target="../slideLayouts/slideLayout8.xml"/><Relationship Id="rId4" Type="http://schemas.openxmlformats.org/officeDocument/2006/relationships/tags" Target="../tags/tag36.xml"/><Relationship Id="rId9" Type="http://schemas.openxmlformats.org/officeDocument/2006/relationships/tags" Target="../tags/tag41.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44.xml"/><Relationship Id="rId7" Type="http://schemas.openxmlformats.org/officeDocument/2006/relationships/slideLayout" Target="../slideLayouts/slideLayout8.xml"/><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9" Type="http://schemas.openxmlformats.org/officeDocument/2006/relationships/chart" Target="../charts/chart6.xml"/></Relationships>
</file>

<file path=ppt/slides/_rels/slide16.xml.rels><?xml version="1.0" encoding="UTF-8" standalone="yes"?>
<Relationships xmlns="http://schemas.openxmlformats.org/package/2006/relationships"><Relationship Id="rId8" Type="http://schemas.openxmlformats.org/officeDocument/2006/relationships/tags" Target="../tags/tag55.xml"/><Relationship Id="rId3" Type="http://schemas.openxmlformats.org/officeDocument/2006/relationships/tags" Target="../tags/tag50.xml"/><Relationship Id="rId7" Type="http://schemas.openxmlformats.org/officeDocument/2006/relationships/tags" Target="../tags/tag54.xml"/><Relationship Id="rId12" Type="http://schemas.openxmlformats.org/officeDocument/2006/relationships/chart" Target="../charts/chart8.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tags" Target="../tags/tag53.xml"/><Relationship Id="rId11" Type="http://schemas.openxmlformats.org/officeDocument/2006/relationships/chart" Target="../charts/chart7.xml"/><Relationship Id="rId5" Type="http://schemas.openxmlformats.org/officeDocument/2006/relationships/tags" Target="../tags/tag52.xml"/><Relationship Id="rId10" Type="http://schemas.openxmlformats.org/officeDocument/2006/relationships/notesSlide" Target="../notesSlides/notesSlide8.xml"/><Relationship Id="rId4" Type="http://schemas.openxmlformats.org/officeDocument/2006/relationships/tags" Target="../tags/tag51.xml"/><Relationship Id="rId9"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openxmlformats.org/officeDocument/2006/relationships/tags" Target="../tags/tag63.xml"/><Relationship Id="rId3" Type="http://schemas.openxmlformats.org/officeDocument/2006/relationships/tags" Target="../tags/tag58.xml"/><Relationship Id="rId7" Type="http://schemas.openxmlformats.org/officeDocument/2006/relationships/tags" Target="../tags/tag62.xml"/><Relationship Id="rId12" Type="http://schemas.openxmlformats.org/officeDocument/2006/relationships/chart" Target="../charts/chart9.xml"/><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tags" Target="../tags/tag61.xml"/><Relationship Id="rId11" Type="http://schemas.openxmlformats.org/officeDocument/2006/relationships/notesSlide" Target="../notesSlides/notesSlide9.xml"/><Relationship Id="rId5" Type="http://schemas.openxmlformats.org/officeDocument/2006/relationships/tags" Target="../tags/tag60.xml"/><Relationship Id="rId10" Type="http://schemas.openxmlformats.org/officeDocument/2006/relationships/slideLayout" Target="../slideLayouts/slideLayout8.xml"/><Relationship Id="rId4" Type="http://schemas.openxmlformats.org/officeDocument/2006/relationships/tags" Target="../tags/tag59.xml"/><Relationship Id="rId9" Type="http://schemas.openxmlformats.org/officeDocument/2006/relationships/tags" Target="../tags/tag64.xml"/></Relationships>
</file>

<file path=ppt/slides/_rels/slide18.xml.rels><?xml version="1.0" encoding="UTF-8" standalone="yes"?>
<Relationships xmlns="http://schemas.openxmlformats.org/package/2006/relationships"><Relationship Id="rId8" Type="http://schemas.openxmlformats.org/officeDocument/2006/relationships/chart" Target="../charts/chart10.xml"/><Relationship Id="rId3" Type="http://schemas.openxmlformats.org/officeDocument/2006/relationships/tags" Target="../tags/tag67.xml"/><Relationship Id="rId7" Type="http://schemas.openxmlformats.org/officeDocument/2006/relationships/notesSlide" Target="../notesSlides/notesSlide10.xml"/><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slideLayout" Target="../slideLayouts/slideLayout8.xml"/><Relationship Id="rId5" Type="http://schemas.openxmlformats.org/officeDocument/2006/relationships/tags" Target="../tags/tag69.xml"/><Relationship Id="rId4" Type="http://schemas.openxmlformats.org/officeDocument/2006/relationships/tags" Target="../tags/tag68.xml"/></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1.xml"/><Relationship Id="rId3" Type="http://schemas.openxmlformats.org/officeDocument/2006/relationships/tags" Target="../tags/tag72.xml"/><Relationship Id="rId7" Type="http://schemas.openxmlformats.org/officeDocument/2006/relationships/slideLayout" Target="../slideLayouts/slideLayout8.xml"/><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tags" Target="../tags/tag75.xml"/><Relationship Id="rId5" Type="http://schemas.openxmlformats.org/officeDocument/2006/relationships/tags" Target="../tags/tag74.xml"/><Relationship Id="rId4" Type="http://schemas.openxmlformats.org/officeDocument/2006/relationships/tags" Target="../tags/tag73.xml"/><Relationship Id="rId9" Type="http://schemas.openxmlformats.org/officeDocument/2006/relationships/chart" Target="../charts/chart11.xml"/></Relationships>
</file>

<file path=ppt/slides/_rels/slide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tags" Target="../tags/tag83.xml"/><Relationship Id="rId3" Type="http://schemas.openxmlformats.org/officeDocument/2006/relationships/tags" Target="../tags/tag78.xml"/><Relationship Id="rId7" Type="http://schemas.openxmlformats.org/officeDocument/2006/relationships/tags" Target="../tags/tag82.xml"/><Relationship Id="rId12" Type="http://schemas.openxmlformats.org/officeDocument/2006/relationships/chart" Target="../charts/chart12.xml"/><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tags" Target="../tags/tag81.xml"/><Relationship Id="rId11" Type="http://schemas.openxmlformats.org/officeDocument/2006/relationships/notesSlide" Target="../notesSlides/notesSlide12.xml"/><Relationship Id="rId5" Type="http://schemas.openxmlformats.org/officeDocument/2006/relationships/tags" Target="../tags/tag80.xml"/><Relationship Id="rId10" Type="http://schemas.openxmlformats.org/officeDocument/2006/relationships/slideLayout" Target="../slideLayouts/slideLayout8.xml"/><Relationship Id="rId4" Type="http://schemas.openxmlformats.org/officeDocument/2006/relationships/tags" Target="../tags/tag79.xml"/><Relationship Id="rId9" Type="http://schemas.openxmlformats.org/officeDocument/2006/relationships/tags" Target="../tags/tag84.xml"/></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87.xml"/><Relationship Id="rId7" Type="http://schemas.openxmlformats.org/officeDocument/2006/relationships/slideLayout" Target="../slideLayouts/slideLayout8.xml"/><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tags" Target="../tags/tag90.xml"/><Relationship Id="rId5" Type="http://schemas.openxmlformats.org/officeDocument/2006/relationships/tags" Target="../tags/tag89.xml"/><Relationship Id="rId4" Type="http://schemas.openxmlformats.org/officeDocument/2006/relationships/tags" Target="../tags/tag88.xml"/><Relationship Id="rId9" Type="http://schemas.openxmlformats.org/officeDocument/2006/relationships/chart" Target="../charts/chart13.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4.xml"/><Relationship Id="rId3" Type="http://schemas.openxmlformats.org/officeDocument/2006/relationships/tags" Target="../tags/tag93.xml"/><Relationship Id="rId7" Type="http://schemas.openxmlformats.org/officeDocument/2006/relationships/slideLayout" Target="../slideLayouts/slideLayout8.xml"/><Relationship Id="rId2" Type="http://schemas.openxmlformats.org/officeDocument/2006/relationships/tags" Target="../tags/tag92.xml"/><Relationship Id="rId1" Type="http://schemas.openxmlformats.org/officeDocument/2006/relationships/tags" Target="../tags/tag91.xml"/><Relationship Id="rId6" Type="http://schemas.openxmlformats.org/officeDocument/2006/relationships/tags" Target="../tags/tag96.xml"/><Relationship Id="rId5" Type="http://schemas.openxmlformats.org/officeDocument/2006/relationships/tags" Target="../tags/tag95.xml"/><Relationship Id="rId4" Type="http://schemas.openxmlformats.org/officeDocument/2006/relationships/tags" Target="../tags/tag94.xml"/><Relationship Id="rId9" Type="http://schemas.openxmlformats.org/officeDocument/2006/relationships/chart" Target="../charts/chart14.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97.xml"/></Relationships>
</file>

<file path=ppt/slides/_rels/slide24.xml.rels><?xml version="1.0" encoding="UTF-8" standalone="yes"?>
<Relationships xmlns="http://schemas.openxmlformats.org/package/2006/relationships"><Relationship Id="rId8" Type="http://schemas.openxmlformats.org/officeDocument/2006/relationships/tags" Target="../tags/tag105.xml"/><Relationship Id="rId3" Type="http://schemas.openxmlformats.org/officeDocument/2006/relationships/tags" Target="../tags/tag100.xml"/><Relationship Id="rId7" Type="http://schemas.openxmlformats.org/officeDocument/2006/relationships/tags" Target="../tags/tag104.xml"/><Relationship Id="rId12" Type="http://schemas.openxmlformats.org/officeDocument/2006/relationships/chart" Target="../charts/chart16.xml"/><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tags" Target="../tags/tag103.xml"/><Relationship Id="rId11" Type="http://schemas.openxmlformats.org/officeDocument/2006/relationships/chart" Target="../charts/chart15.xml"/><Relationship Id="rId5" Type="http://schemas.openxmlformats.org/officeDocument/2006/relationships/tags" Target="../tags/tag102.xml"/><Relationship Id="rId10" Type="http://schemas.openxmlformats.org/officeDocument/2006/relationships/notesSlide" Target="../notesSlides/notesSlide15.xml"/><Relationship Id="rId4" Type="http://schemas.openxmlformats.org/officeDocument/2006/relationships/tags" Target="../tags/tag101.xml"/><Relationship Id="rId9"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8" Type="http://schemas.openxmlformats.org/officeDocument/2006/relationships/chart" Target="../charts/chart17.xml"/><Relationship Id="rId3" Type="http://schemas.openxmlformats.org/officeDocument/2006/relationships/tags" Target="../tags/tag108.xml"/><Relationship Id="rId7" Type="http://schemas.openxmlformats.org/officeDocument/2006/relationships/notesSlide" Target="../notesSlides/notesSlide16.xml"/><Relationship Id="rId2" Type="http://schemas.openxmlformats.org/officeDocument/2006/relationships/tags" Target="../tags/tag107.xml"/><Relationship Id="rId1" Type="http://schemas.openxmlformats.org/officeDocument/2006/relationships/tags" Target="../tags/tag106.xml"/><Relationship Id="rId6" Type="http://schemas.openxmlformats.org/officeDocument/2006/relationships/slideLayout" Target="../slideLayouts/slideLayout8.xml"/><Relationship Id="rId5" Type="http://schemas.openxmlformats.org/officeDocument/2006/relationships/tags" Target="../tags/tag110.xml"/><Relationship Id="rId4" Type="http://schemas.openxmlformats.org/officeDocument/2006/relationships/tags" Target="../tags/tag109.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111.xml"/></Relationships>
</file>

<file path=ppt/slides/_rels/slide27.xml.rels><?xml version="1.0" encoding="UTF-8" standalone="yes"?>
<Relationships xmlns="http://schemas.openxmlformats.org/package/2006/relationships"><Relationship Id="rId8" Type="http://schemas.openxmlformats.org/officeDocument/2006/relationships/notesSlide" Target="../notesSlides/notesSlide17.xml"/><Relationship Id="rId3" Type="http://schemas.openxmlformats.org/officeDocument/2006/relationships/tags" Target="../tags/tag114.xml"/><Relationship Id="rId7" Type="http://schemas.openxmlformats.org/officeDocument/2006/relationships/slideLayout" Target="../slideLayouts/slideLayout8.xml"/><Relationship Id="rId2" Type="http://schemas.openxmlformats.org/officeDocument/2006/relationships/tags" Target="../tags/tag113.xml"/><Relationship Id="rId1" Type="http://schemas.openxmlformats.org/officeDocument/2006/relationships/tags" Target="../tags/tag112.xml"/><Relationship Id="rId6" Type="http://schemas.openxmlformats.org/officeDocument/2006/relationships/tags" Target="../tags/tag117.xml"/><Relationship Id="rId5" Type="http://schemas.openxmlformats.org/officeDocument/2006/relationships/tags" Target="../tags/tag116.xml"/><Relationship Id="rId4" Type="http://schemas.openxmlformats.org/officeDocument/2006/relationships/tags" Target="../tags/tag115.xml"/><Relationship Id="rId9" Type="http://schemas.openxmlformats.org/officeDocument/2006/relationships/chart" Target="../charts/chart18.xml"/></Relationships>
</file>

<file path=ppt/slides/_rels/slide28.xml.rels><?xml version="1.0" encoding="UTF-8" standalone="yes"?>
<Relationships xmlns="http://schemas.openxmlformats.org/package/2006/relationships"><Relationship Id="rId8" Type="http://schemas.openxmlformats.org/officeDocument/2006/relationships/chart" Target="../charts/chart19.xml"/><Relationship Id="rId3" Type="http://schemas.openxmlformats.org/officeDocument/2006/relationships/tags" Target="../tags/tag120.xml"/><Relationship Id="rId7" Type="http://schemas.openxmlformats.org/officeDocument/2006/relationships/notesSlide" Target="../notesSlides/notesSlide18.xml"/><Relationship Id="rId2" Type="http://schemas.openxmlformats.org/officeDocument/2006/relationships/tags" Target="../tags/tag119.xml"/><Relationship Id="rId1" Type="http://schemas.openxmlformats.org/officeDocument/2006/relationships/tags" Target="../tags/tag118.xml"/><Relationship Id="rId6" Type="http://schemas.openxmlformats.org/officeDocument/2006/relationships/slideLayout" Target="../slideLayouts/slideLayout8.xml"/><Relationship Id="rId5" Type="http://schemas.openxmlformats.org/officeDocument/2006/relationships/tags" Target="../tags/tag122.xml"/><Relationship Id="rId4" Type="http://schemas.openxmlformats.org/officeDocument/2006/relationships/tags" Target="../tags/tag121.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123.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8" Type="http://schemas.openxmlformats.org/officeDocument/2006/relationships/tags" Target="../tags/tag131.xml"/><Relationship Id="rId3" Type="http://schemas.openxmlformats.org/officeDocument/2006/relationships/tags" Target="../tags/tag126.xml"/><Relationship Id="rId7" Type="http://schemas.openxmlformats.org/officeDocument/2006/relationships/tags" Target="../tags/tag130.xml"/><Relationship Id="rId12" Type="http://schemas.openxmlformats.org/officeDocument/2006/relationships/chart" Target="../charts/chart21.xml"/><Relationship Id="rId2" Type="http://schemas.openxmlformats.org/officeDocument/2006/relationships/tags" Target="../tags/tag125.xml"/><Relationship Id="rId1" Type="http://schemas.openxmlformats.org/officeDocument/2006/relationships/tags" Target="../tags/tag124.xml"/><Relationship Id="rId6" Type="http://schemas.openxmlformats.org/officeDocument/2006/relationships/tags" Target="../tags/tag129.xml"/><Relationship Id="rId11" Type="http://schemas.openxmlformats.org/officeDocument/2006/relationships/chart" Target="../charts/chart20.xml"/><Relationship Id="rId5" Type="http://schemas.openxmlformats.org/officeDocument/2006/relationships/tags" Target="../tags/tag128.xml"/><Relationship Id="rId10" Type="http://schemas.openxmlformats.org/officeDocument/2006/relationships/notesSlide" Target="../notesSlides/notesSlide19.xml"/><Relationship Id="rId4" Type="http://schemas.openxmlformats.org/officeDocument/2006/relationships/tags" Target="../tags/tag127.xml"/><Relationship Id="rId9"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8" Type="http://schemas.openxmlformats.org/officeDocument/2006/relationships/chart" Target="../charts/chart22.xml"/><Relationship Id="rId3" Type="http://schemas.openxmlformats.org/officeDocument/2006/relationships/tags" Target="../tags/tag134.xml"/><Relationship Id="rId7" Type="http://schemas.openxmlformats.org/officeDocument/2006/relationships/notesSlide" Target="../notesSlides/notesSlide20.xml"/><Relationship Id="rId2" Type="http://schemas.openxmlformats.org/officeDocument/2006/relationships/tags" Target="../tags/tag133.xml"/><Relationship Id="rId1" Type="http://schemas.openxmlformats.org/officeDocument/2006/relationships/tags" Target="../tags/tag132.xml"/><Relationship Id="rId6" Type="http://schemas.openxmlformats.org/officeDocument/2006/relationships/slideLayout" Target="../slideLayouts/slideLayout8.xml"/><Relationship Id="rId5" Type="http://schemas.openxmlformats.org/officeDocument/2006/relationships/tags" Target="../tags/tag136.xml"/><Relationship Id="rId4" Type="http://schemas.openxmlformats.org/officeDocument/2006/relationships/tags" Target="../tags/tag135.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137.xml"/></Relationships>
</file>

<file path=ppt/slides/_rels/slide33.xml.rels><?xml version="1.0" encoding="UTF-8" standalone="yes"?>
<Relationships xmlns="http://schemas.openxmlformats.org/package/2006/relationships"><Relationship Id="rId8" Type="http://schemas.openxmlformats.org/officeDocument/2006/relationships/notesSlide" Target="../notesSlides/notesSlide21.xml"/><Relationship Id="rId3" Type="http://schemas.openxmlformats.org/officeDocument/2006/relationships/tags" Target="../tags/tag140.xml"/><Relationship Id="rId7" Type="http://schemas.openxmlformats.org/officeDocument/2006/relationships/slideLayout" Target="../slideLayouts/slideLayout8.xml"/><Relationship Id="rId2" Type="http://schemas.openxmlformats.org/officeDocument/2006/relationships/tags" Target="../tags/tag139.xml"/><Relationship Id="rId1" Type="http://schemas.openxmlformats.org/officeDocument/2006/relationships/tags" Target="../tags/tag138.xml"/><Relationship Id="rId6" Type="http://schemas.openxmlformats.org/officeDocument/2006/relationships/tags" Target="../tags/tag143.xml"/><Relationship Id="rId5" Type="http://schemas.openxmlformats.org/officeDocument/2006/relationships/tags" Target="../tags/tag142.xml"/><Relationship Id="rId4" Type="http://schemas.openxmlformats.org/officeDocument/2006/relationships/tags" Target="../tags/tag141.xml"/><Relationship Id="rId9" Type="http://schemas.openxmlformats.org/officeDocument/2006/relationships/chart" Target="../charts/chart23.xml"/></Relationships>
</file>

<file path=ppt/slides/_rels/slide34.xml.rels><?xml version="1.0" encoding="UTF-8" standalone="yes"?>
<Relationships xmlns="http://schemas.openxmlformats.org/package/2006/relationships"><Relationship Id="rId8" Type="http://schemas.openxmlformats.org/officeDocument/2006/relationships/notesSlide" Target="../notesSlides/notesSlide22.xml"/><Relationship Id="rId3" Type="http://schemas.openxmlformats.org/officeDocument/2006/relationships/tags" Target="../tags/tag146.xml"/><Relationship Id="rId7" Type="http://schemas.openxmlformats.org/officeDocument/2006/relationships/slideLayout" Target="../slideLayouts/slideLayout8.xml"/><Relationship Id="rId2" Type="http://schemas.openxmlformats.org/officeDocument/2006/relationships/tags" Target="../tags/tag145.xml"/><Relationship Id="rId1" Type="http://schemas.openxmlformats.org/officeDocument/2006/relationships/tags" Target="../tags/tag144.xml"/><Relationship Id="rId6" Type="http://schemas.openxmlformats.org/officeDocument/2006/relationships/tags" Target="../tags/tag149.xml"/><Relationship Id="rId5" Type="http://schemas.openxmlformats.org/officeDocument/2006/relationships/tags" Target="../tags/tag148.xml"/><Relationship Id="rId4" Type="http://schemas.openxmlformats.org/officeDocument/2006/relationships/tags" Target="../tags/tag147.xml"/><Relationship Id="rId9" Type="http://schemas.openxmlformats.org/officeDocument/2006/relationships/chart" Target="../charts/chart24.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tags" Target="../tags/tag150.xml"/></Relationships>
</file>

<file path=ppt/slides/_rels/slide36.xml.rels><?xml version="1.0" encoding="UTF-8" standalone="yes"?>
<Relationships xmlns="http://schemas.openxmlformats.org/package/2006/relationships"><Relationship Id="rId8" Type="http://schemas.openxmlformats.org/officeDocument/2006/relationships/chart" Target="../charts/chart25.xml"/><Relationship Id="rId3" Type="http://schemas.openxmlformats.org/officeDocument/2006/relationships/tags" Target="../tags/tag153.xml"/><Relationship Id="rId7" Type="http://schemas.openxmlformats.org/officeDocument/2006/relationships/notesSlide" Target="../notesSlides/notesSlide23.xml"/><Relationship Id="rId2" Type="http://schemas.openxmlformats.org/officeDocument/2006/relationships/tags" Target="../tags/tag152.xml"/><Relationship Id="rId1" Type="http://schemas.openxmlformats.org/officeDocument/2006/relationships/tags" Target="../tags/tag151.xml"/><Relationship Id="rId6" Type="http://schemas.openxmlformats.org/officeDocument/2006/relationships/slideLayout" Target="../slideLayouts/slideLayout8.xml"/><Relationship Id="rId5" Type="http://schemas.openxmlformats.org/officeDocument/2006/relationships/tags" Target="../tags/tag155.xml"/><Relationship Id="rId4" Type="http://schemas.openxmlformats.org/officeDocument/2006/relationships/tags" Target="../tags/tag154.xml"/></Relationships>
</file>

<file path=ppt/slides/_rels/slide37.xml.rels><?xml version="1.0" encoding="UTF-8" standalone="yes"?>
<Relationships xmlns="http://schemas.openxmlformats.org/package/2006/relationships"><Relationship Id="rId8" Type="http://schemas.openxmlformats.org/officeDocument/2006/relationships/chart" Target="../charts/chart26.xml"/><Relationship Id="rId3" Type="http://schemas.openxmlformats.org/officeDocument/2006/relationships/tags" Target="../tags/tag158.xml"/><Relationship Id="rId7" Type="http://schemas.openxmlformats.org/officeDocument/2006/relationships/notesSlide" Target="../notesSlides/notesSlide24.xml"/><Relationship Id="rId2" Type="http://schemas.openxmlformats.org/officeDocument/2006/relationships/tags" Target="../tags/tag157.xml"/><Relationship Id="rId1" Type="http://schemas.openxmlformats.org/officeDocument/2006/relationships/tags" Target="../tags/tag156.xml"/><Relationship Id="rId6" Type="http://schemas.openxmlformats.org/officeDocument/2006/relationships/slideLayout" Target="../slideLayouts/slideLayout8.xml"/><Relationship Id="rId5" Type="http://schemas.openxmlformats.org/officeDocument/2006/relationships/tags" Target="../tags/tag160.xml"/><Relationship Id="rId4" Type="http://schemas.openxmlformats.org/officeDocument/2006/relationships/tags" Target="../tags/tag159.xml"/></Relationships>
</file>

<file path=ppt/slides/_rels/slide38.xml.rels><?xml version="1.0" encoding="UTF-8" standalone="yes"?>
<Relationships xmlns="http://schemas.openxmlformats.org/package/2006/relationships"><Relationship Id="rId8" Type="http://schemas.openxmlformats.org/officeDocument/2006/relationships/tags" Target="../tags/tag168.xml"/><Relationship Id="rId13" Type="http://schemas.openxmlformats.org/officeDocument/2006/relationships/chart" Target="../charts/chart27.xml"/><Relationship Id="rId3" Type="http://schemas.openxmlformats.org/officeDocument/2006/relationships/tags" Target="../tags/tag163.xml"/><Relationship Id="rId7" Type="http://schemas.openxmlformats.org/officeDocument/2006/relationships/tags" Target="../tags/tag167.xml"/><Relationship Id="rId12" Type="http://schemas.openxmlformats.org/officeDocument/2006/relationships/notesSlide" Target="../notesSlides/notesSlide25.xml"/><Relationship Id="rId2" Type="http://schemas.openxmlformats.org/officeDocument/2006/relationships/tags" Target="../tags/tag162.xml"/><Relationship Id="rId1" Type="http://schemas.openxmlformats.org/officeDocument/2006/relationships/tags" Target="../tags/tag161.xml"/><Relationship Id="rId6" Type="http://schemas.openxmlformats.org/officeDocument/2006/relationships/tags" Target="../tags/tag166.xml"/><Relationship Id="rId11" Type="http://schemas.openxmlformats.org/officeDocument/2006/relationships/slideLayout" Target="../slideLayouts/slideLayout8.xml"/><Relationship Id="rId5" Type="http://schemas.openxmlformats.org/officeDocument/2006/relationships/tags" Target="../tags/tag165.xml"/><Relationship Id="rId15" Type="http://schemas.openxmlformats.org/officeDocument/2006/relationships/chart" Target="../charts/chart29.xml"/><Relationship Id="rId10" Type="http://schemas.openxmlformats.org/officeDocument/2006/relationships/tags" Target="../tags/tag170.xml"/><Relationship Id="rId4" Type="http://schemas.openxmlformats.org/officeDocument/2006/relationships/tags" Target="../tags/tag164.xml"/><Relationship Id="rId9" Type="http://schemas.openxmlformats.org/officeDocument/2006/relationships/tags" Target="../tags/tag169.xml"/><Relationship Id="rId14" Type="http://schemas.openxmlformats.org/officeDocument/2006/relationships/chart" Target="../charts/chart28.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ags" Target="../tags/tag171.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8" Type="http://schemas.openxmlformats.org/officeDocument/2006/relationships/chart" Target="../charts/chart30.xml"/><Relationship Id="rId3" Type="http://schemas.openxmlformats.org/officeDocument/2006/relationships/tags" Target="../tags/tag174.xml"/><Relationship Id="rId7" Type="http://schemas.openxmlformats.org/officeDocument/2006/relationships/notesSlide" Target="../notesSlides/notesSlide26.xml"/><Relationship Id="rId2" Type="http://schemas.openxmlformats.org/officeDocument/2006/relationships/tags" Target="../tags/tag173.xml"/><Relationship Id="rId1" Type="http://schemas.openxmlformats.org/officeDocument/2006/relationships/tags" Target="../tags/tag172.xml"/><Relationship Id="rId6" Type="http://schemas.openxmlformats.org/officeDocument/2006/relationships/slideLayout" Target="../slideLayouts/slideLayout8.xml"/><Relationship Id="rId5" Type="http://schemas.openxmlformats.org/officeDocument/2006/relationships/tags" Target="../tags/tag176.xml"/><Relationship Id="rId4" Type="http://schemas.openxmlformats.org/officeDocument/2006/relationships/tags" Target="../tags/tag175.xml"/></Relationships>
</file>

<file path=ppt/slides/_rels/slide41.xml.rels><?xml version="1.0" encoding="UTF-8" standalone="yes"?>
<Relationships xmlns="http://schemas.openxmlformats.org/package/2006/relationships"><Relationship Id="rId3" Type="http://schemas.openxmlformats.org/officeDocument/2006/relationships/tags" Target="../tags/tag179.xml"/><Relationship Id="rId7" Type="http://schemas.openxmlformats.org/officeDocument/2006/relationships/chart" Target="../charts/chart31.xml"/><Relationship Id="rId2" Type="http://schemas.openxmlformats.org/officeDocument/2006/relationships/tags" Target="../tags/tag178.xml"/><Relationship Id="rId1" Type="http://schemas.openxmlformats.org/officeDocument/2006/relationships/tags" Target="../tags/tag177.xml"/><Relationship Id="rId6" Type="http://schemas.openxmlformats.org/officeDocument/2006/relationships/notesSlide" Target="../notesSlides/notesSlide27.xml"/><Relationship Id="rId5" Type="http://schemas.openxmlformats.org/officeDocument/2006/relationships/slideLayout" Target="../slideLayouts/slideLayout8.xml"/><Relationship Id="rId4" Type="http://schemas.openxmlformats.org/officeDocument/2006/relationships/tags" Target="../tags/tag180.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181.xml"/></Relationships>
</file>

<file path=ppt/slides/_rels/slide43.xml.rels><?xml version="1.0" encoding="UTF-8" standalone="yes"?>
<Relationships xmlns="http://schemas.openxmlformats.org/package/2006/relationships"><Relationship Id="rId8" Type="http://schemas.openxmlformats.org/officeDocument/2006/relationships/tags" Target="../tags/tag189.xml"/><Relationship Id="rId13" Type="http://schemas.openxmlformats.org/officeDocument/2006/relationships/chart" Target="../charts/chart32.xml"/><Relationship Id="rId3" Type="http://schemas.openxmlformats.org/officeDocument/2006/relationships/tags" Target="../tags/tag184.xml"/><Relationship Id="rId7" Type="http://schemas.openxmlformats.org/officeDocument/2006/relationships/tags" Target="../tags/tag188.xml"/><Relationship Id="rId12" Type="http://schemas.openxmlformats.org/officeDocument/2006/relationships/notesSlide" Target="../notesSlides/notesSlide28.xml"/><Relationship Id="rId2" Type="http://schemas.openxmlformats.org/officeDocument/2006/relationships/tags" Target="../tags/tag183.xml"/><Relationship Id="rId1" Type="http://schemas.openxmlformats.org/officeDocument/2006/relationships/tags" Target="../tags/tag182.xml"/><Relationship Id="rId6" Type="http://schemas.openxmlformats.org/officeDocument/2006/relationships/tags" Target="../tags/tag187.xml"/><Relationship Id="rId11" Type="http://schemas.openxmlformats.org/officeDocument/2006/relationships/slideLayout" Target="../slideLayouts/slideLayout8.xml"/><Relationship Id="rId5" Type="http://schemas.openxmlformats.org/officeDocument/2006/relationships/tags" Target="../tags/tag186.xml"/><Relationship Id="rId10" Type="http://schemas.openxmlformats.org/officeDocument/2006/relationships/tags" Target="../tags/tag191.xml"/><Relationship Id="rId4" Type="http://schemas.openxmlformats.org/officeDocument/2006/relationships/tags" Target="../tags/tag185.xml"/><Relationship Id="rId9" Type="http://schemas.openxmlformats.org/officeDocument/2006/relationships/tags" Target="../tags/tag190.xml"/><Relationship Id="rId14" Type="http://schemas.openxmlformats.org/officeDocument/2006/relationships/chart" Target="../charts/chart33.xml"/></Relationships>
</file>

<file path=ppt/slides/_rels/slide44.xml.rels><?xml version="1.0" encoding="UTF-8" standalone="yes"?>
<Relationships xmlns="http://schemas.openxmlformats.org/package/2006/relationships"><Relationship Id="rId8" Type="http://schemas.openxmlformats.org/officeDocument/2006/relationships/notesSlide" Target="../notesSlides/notesSlide29.xml"/><Relationship Id="rId3" Type="http://schemas.openxmlformats.org/officeDocument/2006/relationships/tags" Target="../tags/tag194.xml"/><Relationship Id="rId7" Type="http://schemas.openxmlformats.org/officeDocument/2006/relationships/slideLayout" Target="../slideLayouts/slideLayout8.xml"/><Relationship Id="rId2" Type="http://schemas.openxmlformats.org/officeDocument/2006/relationships/tags" Target="../tags/tag193.xml"/><Relationship Id="rId1" Type="http://schemas.openxmlformats.org/officeDocument/2006/relationships/tags" Target="../tags/tag192.xml"/><Relationship Id="rId6" Type="http://schemas.openxmlformats.org/officeDocument/2006/relationships/tags" Target="../tags/tag197.xml"/><Relationship Id="rId5" Type="http://schemas.openxmlformats.org/officeDocument/2006/relationships/tags" Target="../tags/tag196.xml"/><Relationship Id="rId4" Type="http://schemas.openxmlformats.org/officeDocument/2006/relationships/tags" Target="../tags/tag195.xml"/><Relationship Id="rId9" Type="http://schemas.openxmlformats.org/officeDocument/2006/relationships/chart" Target="../charts/chart34.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30.xml"/><Relationship Id="rId3" Type="http://schemas.openxmlformats.org/officeDocument/2006/relationships/tags" Target="../tags/tag200.xml"/><Relationship Id="rId7" Type="http://schemas.openxmlformats.org/officeDocument/2006/relationships/slideLayout" Target="../slideLayouts/slideLayout8.xml"/><Relationship Id="rId2" Type="http://schemas.openxmlformats.org/officeDocument/2006/relationships/tags" Target="../tags/tag199.xml"/><Relationship Id="rId1" Type="http://schemas.openxmlformats.org/officeDocument/2006/relationships/tags" Target="../tags/tag198.xml"/><Relationship Id="rId6" Type="http://schemas.openxmlformats.org/officeDocument/2006/relationships/tags" Target="../tags/tag203.xml"/><Relationship Id="rId5" Type="http://schemas.openxmlformats.org/officeDocument/2006/relationships/tags" Target="../tags/tag202.xml"/><Relationship Id="rId4" Type="http://schemas.openxmlformats.org/officeDocument/2006/relationships/tags" Target="../tags/tag201.xml"/><Relationship Id="rId9" Type="http://schemas.openxmlformats.org/officeDocument/2006/relationships/chart" Target="../charts/chart35.xml"/></Relationships>
</file>

<file path=ppt/slides/_rels/slide46.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openxmlformats.org/officeDocument/2006/relationships/tags" Target="../tags/tag206.xml"/><Relationship Id="rId7" Type="http://schemas.openxmlformats.org/officeDocument/2006/relationships/slideLayout" Target="../slideLayouts/slideLayout8.xml"/><Relationship Id="rId2" Type="http://schemas.openxmlformats.org/officeDocument/2006/relationships/tags" Target="../tags/tag205.xml"/><Relationship Id="rId1" Type="http://schemas.openxmlformats.org/officeDocument/2006/relationships/tags" Target="../tags/tag204.xml"/><Relationship Id="rId6" Type="http://schemas.openxmlformats.org/officeDocument/2006/relationships/tags" Target="../tags/tag209.xml"/><Relationship Id="rId5" Type="http://schemas.openxmlformats.org/officeDocument/2006/relationships/tags" Target="../tags/tag208.xml"/><Relationship Id="rId4" Type="http://schemas.openxmlformats.org/officeDocument/2006/relationships/tags" Target="../tags/tag207.xml"/><Relationship Id="rId9" Type="http://schemas.openxmlformats.org/officeDocument/2006/relationships/chart" Target="../charts/chart36.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tags" Target="../tags/tag210.xml"/></Relationships>
</file>

<file path=ppt/slides/_rels/slide48.xml.rels><?xml version="1.0" encoding="UTF-8" standalone="yes"?>
<Relationships xmlns="http://schemas.openxmlformats.org/package/2006/relationships"><Relationship Id="rId8" Type="http://schemas.openxmlformats.org/officeDocument/2006/relationships/tags" Target="../tags/tag218.xml"/><Relationship Id="rId3" Type="http://schemas.openxmlformats.org/officeDocument/2006/relationships/tags" Target="../tags/tag213.xml"/><Relationship Id="rId7" Type="http://schemas.openxmlformats.org/officeDocument/2006/relationships/tags" Target="../tags/tag217.xml"/><Relationship Id="rId12" Type="http://schemas.openxmlformats.org/officeDocument/2006/relationships/chart" Target="../charts/chart38.xml"/><Relationship Id="rId2" Type="http://schemas.openxmlformats.org/officeDocument/2006/relationships/tags" Target="../tags/tag212.xml"/><Relationship Id="rId1" Type="http://schemas.openxmlformats.org/officeDocument/2006/relationships/tags" Target="../tags/tag211.xml"/><Relationship Id="rId6" Type="http://schemas.openxmlformats.org/officeDocument/2006/relationships/tags" Target="../tags/tag216.xml"/><Relationship Id="rId11" Type="http://schemas.openxmlformats.org/officeDocument/2006/relationships/chart" Target="../charts/chart37.xml"/><Relationship Id="rId5" Type="http://schemas.openxmlformats.org/officeDocument/2006/relationships/tags" Target="../tags/tag215.xml"/><Relationship Id="rId10" Type="http://schemas.openxmlformats.org/officeDocument/2006/relationships/notesSlide" Target="../notesSlides/notesSlide32.xml"/><Relationship Id="rId4" Type="http://schemas.openxmlformats.org/officeDocument/2006/relationships/tags" Target="../tags/tag214.xml"/><Relationship Id="rId9"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8" Type="http://schemas.openxmlformats.org/officeDocument/2006/relationships/chart" Target="../charts/chart39.xml"/><Relationship Id="rId3" Type="http://schemas.openxmlformats.org/officeDocument/2006/relationships/tags" Target="../tags/tag221.xml"/><Relationship Id="rId7" Type="http://schemas.openxmlformats.org/officeDocument/2006/relationships/notesSlide" Target="../notesSlides/notesSlide33.xml"/><Relationship Id="rId2" Type="http://schemas.openxmlformats.org/officeDocument/2006/relationships/tags" Target="../tags/tag220.xml"/><Relationship Id="rId1" Type="http://schemas.openxmlformats.org/officeDocument/2006/relationships/tags" Target="../tags/tag219.xml"/><Relationship Id="rId6" Type="http://schemas.openxmlformats.org/officeDocument/2006/relationships/slideLayout" Target="../slideLayouts/slideLayout8.xml"/><Relationship Id="rId5" Type="http://schemas.openxmlformats.org/officeDocument/2006/relationships/tags" Target="../tags/tag223.xml"/><Relationship Id="rId4" Type="http://schemas.openxmlformats.org/officeDocument/2006/relationships/tags" Target="../tags/tag222.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8" Type="http://schemas.openxmlformats.org/officeDocument/2006/relationships/chart" Target="../charts/chart40.xml"/><Relationship Id="rId3" Type="http://schemas.openxmlformats.org/officeDocument/2006/relationships/tags" Target="../tags/tag226.xml"/><Relationship Id="rId7" Type="http://schemas.openxmlformats.org/officeDocument/2006/relationships/notesSlide" Target="../notesSlides/notesSlide34.xml"/><Relationship Id="rId2" Type="http://schemas.openxmlformats.org/officeDocument/2006/relationships/tags" Target="../tags/tag225.xml"/><Relationship Id="rId1" Type="http://schemas.openxmlformats.org/officeDocument/2006/relationships/tags" Target="../tags/tag224.xml"/><Relationship Id="rId6" Type="http://schemas.openxmlformats.org/officeDocument/2006/relationships/slideLayout" Target="../slideLayouts/slideLayout8.xml"/><Relationship Id="rId5" Type="http://schemas.openxmlformats.org/officeDocument/2006/relationships/tags" Target="../tags/tag228.xml"/><Relationship Id="rId4" Type="http://schemas.openxmlformats.org/officeDocument/2006/relationships/tags" Target="../tags/tag227.xml"/></Relationships>
</file>

<file path=ppt/slides/_rels/slide51.xml.rels><?xml version="1.0" encoding="UTF-8" standalone="yes"?>
<Relationships xmlns="http://schemas.openxmlformats.org/package/2006/relationships"><Relationship Id="rId8" Type="http://schemas.openxmlformats.org/officeDocument/2006/relationships/chart" Target="../charts/chart41.xml"/><Relationship Id="rId3" Type="http://schemas.openxmlformats.org/officeDocument/2006/relationships/tags" Target="../tags/tag231.xml"/><Relationship Id="rId7" Type="http://schemas.openxmlformats.org/officeDocument/2006/relationships/notesSlide" Target="../notesSlides/notesSlide35.xml"/><Relationship Id="rId2" Type="http://schemas.openxmlformats.org/officeDocument/2006/relationships/tags" Target="../tags/tag230.xml"/><Relationship Id="rId1" Type="http://schemas.openxmlformats.org/officeDocument/2006/relationships/tags" Target="../tags/tag229.xml"/><Relationship Id="rId6" Type="http://schemas.openxmlformats.org/officeDocument/2006/relationships/slideLayout" Target="../slideLayouts/slideLayout8.xml"/><Relationship Id="rId5" Type="http://schemas.openxmlformats.org/officeDocument/2006/relationships/tags" Target="../tags/tag233.xml"/><Relationship Id="rId4" Type="http://schemas.openxmlformats.org/officeDocument/2006/relationships/tags" Target="../tags/tag232.xml"/></Relationships>
</file>

<file path=ppt/slides/_rels/slide52.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tags" Target="../tags/tag236.xml"/><Relationship Id="rId7" Type="http://schemas.openxmlformats.org/officeDocument/2006/relationships/notesSlide" Target="../notesSlides/notesSlide36.xml"/><Relationship Id="rId2" Type="http://schemas.openxmlformats.org/officeDocument/2006/relationships/tags" Target="../tags/tag235.xml"/><Relationship Id="rId1" Type="http://schemas.openxmlformats.org/officeDocument/2006/relationships/tags" Target="../tags/tag234.xml"/><Relationship Id="rId6" Type="http://schemas.openxmlformats.org/officeDocument/2006/relationships/slideLayout" Target="../slideLayouts/slideLayout8.xml"/><Relationship Id="rId5" Type="http://schemas.openxmlformats.org/officeDocument/2006/relationships/tags" Target="../tags/tag238.xml"/><Relationship Id="rId4" Type="http://schemas.openxmlformats.org/officeDocument/2006/relationships/tags" Target="../tags/tag237.xml"/></Relationships>
</file>

<file path=ppt/slides/_rels/slide53.xml.rels><?xml version="1.0" encoding="UTF-8" standalone="yes"?>
<Relationships xmlns="http://schemas.openxmlformats.org/package/2006/relationships"><Relationship Id="rId8" Type="http://schemas.openxmlformats.org/officeDocument/2006/relationships/chart" Target="../charts/chart43.xml"/><Relationship Id="rId3" Type="http://schemas.openxmlformats.org/officeDocument/2006/relationships/tags" Target="../tags/tag241.xml"/><Relationship Id="rId7" Type="http://schemas.openxmlformats.org/officeDocument/2006/relationships/notesSlide" Target="../notesSlides/notesSlide37.xml"/><Relationship Id="rId2" Type="http://schemas.openxmlformats.org/officeDocument/2006/relationships/tags" Target="../tags/tag240.xml"/><Relationship Id="rId1" Type="http://schemas.openxmlformats.org/officeDocument/2006/relationships/tags" Target="../tags/tag239.xml"/><Relationship Id="rId6" Type="http://schemas.openxmlformats.org/officeDocument/2006/relationships/slideLayout" Target="../slideLayouts/slideLayout8.xml"/><Relationship Id="rId5" Type="http://schemas.openxmlformats.org/officeDocument/2006/relationships/tags" Target="../tags/tag243.xml"/><Relationship Id="rId4" Type="http://schemas.openxmlformats.org/officeDocument/2006/relationships/tags" Target="../tags/tag242.xml"/></Relationships>
</file>

<file path=ppt/slides/_rels/slide54.xml.rels><?xml version="1.0" encoding="UTF-8" standalone="yes"?>
<Relationships xmlns="http://schemas.openxmlformats.org/package/2006/relationships"><Relationship Id="rId8" Type="http://schemas.openxmlformats.org/officeDocument/2006/relationships/chart" Target="../charts/chart44.xml"/><Relationship Id="rId3" Type="http://schemas.openxmlformats.org/officeDocument/2006/relationships/tags" Target="../tags/tag246.xml"/><Relationship Id="rId7" Type="http://schemas.openxmlformats.org/officeDocument/2006/relationships/notesSlide" Target="../notesSlides/notesSlide38.xml"/><Relationship Id="rId2" Type="http://schemas.openxmlformats.org/officeDocument/2006/relationships/tags" Target="../tags/tag245.xml"/><Relationship Id="rId1" Type="http://schemas.openxmlformats.org/officeDocument/2006/relationships/tags" Target="../tags/tag244.xml"/><Relationship Id="rId6" Type="http://schemas.openxmlformats.org/officeDocument/2006/relationships/slideLayout" Target="../slideLayouts/slideLayout8.xml"/><Relationship Id="rId5" Type="http://schemas.openxmlformats.org/officeDocument/2006/relationships/tags" Target="../tags/tag248.xml"/><Relationship Id="rId4" Type="http://schemas.openxmlformats.org/officeDocument/2006/relationships/tags" Target="../tags/tag247.xml"/></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tags" Target="../tags/tag249.xml"/></Relationships>
</file>

<file path=ppt/slides/_rels/slide56.xml.rels><?xml version="1.0" encoding="UTF-8" standalone="yes"?>
<Relationships xmlns="http://schemas.openxmlformats.org/package/2006/relationships"><Relationship Id="rId8" Type="http://schemas.openxmlformats.org/officeDocument/2006/relationships/tags" Target="../tags/tag257.xml"/><Relationship Id="rId13" Type="http://schemas.openxmlformats.org/officeDocument/2006/relationships/chart" Target="../charts/chart46.xml"/><Relationship Id="rId3" Type="http://schemas.openxmlformats.org/officeDocument/2006/relationships/tags" Target="../tags/tag252.xml"/><Relationship Id="rId7" Type="http://schemas.openxmlformats.org/officeDocument/2006/relationships/tags" Target="../tags/tag256.xml"/><Relationship Id="rId12" Type="http://schemas.openxmlformats.org/officeDocument/2006/relationships/chart" Target="../charts/chart45.xml"/><Relationship Id="rId2" Type="http://schemas.openxmlformats.org/officeDocument/2006/relationships/tags" Target="../tags/tag251.xml"/><Relationship Id="rId1" Type="http://schemas.openxmlformats.org/officeDocument/2006/relationships/tags" Target="../tags/tag250.xml"/><Relationship Id="rId6" Type="http://schemas.openxmlformats.org/officeDocument/2006/relationships/tags" Target="../tags/tag255.xml"/><Relationship Id="rId11" Type="http://schemas.openxmlformats.org/officeDocument/2006/relationships/notesSlide" Target="../notesSlides/notesSlide39.xml"/><Relationship Id="rId5" Type="http://schemas.openxmlformats.org/officeDocument/2006/relationships/tags" Target="../tags/tag254.xml"/><Relationship Id="rId10" Type="http://schemas.openxmlformats.org/officeDocument/2006/relationships/slideLayout" Target="../slideLayouts/slideLayout8.xml"/><Relationship Id="rId4" Type="http://schemas.openxmlformats.org/officeDocument/2006/relationships/tags" Target="../tags/tag253.xml"/><Relationship Id="rId9" Type="http://schemas.openxmlformats.org/officeDocument/2006/relationships/tags" Target="../tags/tag258.xml"/></Relationships>
</file>

<file path=ppt/slides/_rels/slide57.xml.rels><?xml version="1.0" encoding="UTF-8" standalone="yes"?>
<Relationships xmlns="http://schemas.openxmlformats.org/package/2006/relationships"><Relationship Id="rId8" Type="http://schemas.openxmlformats.org/officeDocument/2006/relationships/notesSlide" Target="../notesSlides/notesSlide40.xml"/><Relationship Id="rId3" Type="http://schemas.openxmlformats.org/officeDocument/2006/relationships/tags" Target="../tags/tag261.xml"/><Relationship Id="rId7" Type="http://schemas.openxmlformats.org/officeDocument/2006/relationships/slideLayout" Target="../slideLayouts/slideLayout8.xml"/><Relationship Id="rId2" Type="http://schemas.openxmlformats.org/officeDocument/2006/relationships/tags" Target="../tags/tag260.xml"/><Relationship Id="rId1" Type="http://schemas.openxmlformats.org/officeDocument/2006/relationships/tags" Target="../tags/tag259.xml"/><Relationship Id="rId6" Type="http://schemas.openxmlformats.org/officeDocument/2006/relationships/tags" Target="../tags/tag264.xml"/><Relationship Id="rId5" Type="http://schemas.openxmlformats.org/officeDocument/2006/relationships/tags" Target="../tags/tag263.xml"/><Relationship Id="rId4" Type="http://schemas.openxmlformats.org/officeDocument/2006/relationships/tags" Target="../tags/tag262.xml"/><Relationship Id="rId9" Type="http://schemas.openxmlformats.org/officeDocument/2006/relationships/chart" Target="../charts/chart47.xml"/></Relationships>
</file>

<file path=ppt/slides/_rels/slide58.xml.rels><?xml version="1.0" encoding="UTF-8" standalone="yes"?>
<Relationships xmlns="http://schemas.openxmlformats.org/package/2006/relationships"><Relationship Id="rId8" Type="http://schemas.openxmlformats.org/officeDocument/2006/relationships/notesSlide" Target="../notesSlides/notesSlide41.xml"/><Relationship Id="rId3" Type="http://schemas.openxmlformats.org/officeDocument/2006/relationships/tags" Target="../tags/tag267.xml"/><Relationship Id="rId7" Type="http://schemas.openxmlformats.org/officeDocument/2006/relationships/slideLayout" Target="../slideLayouts/slideLayout8.xml"/><Relationship Id="rId2" Type="http://schemas.openxmlformats.org/officeDocument/2006/relationships/tags" Target="../tags/tag266.xml"/><Relationship Id="rId1" Type="http://schemas.openxmlformats.org/officeDocument/2006/relationships/tags" Target="../tags/tag265.xml"/><Relationship Id="rId6" Type="http://schemas.openxmlformats.org/officeDocument/2006/relationships/tags" Target="../tags/tag270.xml"/><Relationship Id="rId5" Type="http://schemas.openxmlformats.org/officeDocument/2006/relationships/tags" Target="../tags/tag269.xml"/><Relationship Id="rId4" Type="http://schemas.openxmlformats.org/officeDocument/2006/relationships/tags" Target="../tags/tag268.xml"/><Relationship Id="rId9" Type="http://schemas.openxmlformats.org/officeDocument/2006/relationships/chart" Target="../charts/chart48.xml"/></Relationships>
</file>

<file path=ppt/slides/_rels/slide59.xml.rels><?xml version="1.0" encoding="UTF-8" standalone="yes"?>
<Relationships xmlns="http://schemas.openxmlformats.org/package/2006/relationships"><Relationship Id="rId8" Type="http://schemas.openxmlformats.org/officeDocument/2006/relationships/notesSlide" Target="../notesSlides/notesSlide42.xml"/><Relationship Id="rId3" Type="http://schemas.openxmlformats.org/officeDocument/2006/relationships/tags" Target="../tags/tag273.xml"/><Relationship Id="rId7" Type="http://schemas.openxmlformats.org/officeDocument/2006/relationships/slideLayout" Target="../slideLayouts/slideLayout8.xml"/><Relationship Id="rId2" Type="http://schemas.openxmlformats.org/officeDocument/2006/relationships/tags" Target="../tags/tag272.xml"/><Relationship Id="rId1" Type="http://schemas.openxmlformats.org/officeDocument/2006/relationships/tags" Target="../tags/tag271.xml"/><Relationship Id="rId6" Type="http://schemas.openxmlformats.org/officeDocument/2006/relationships/tags" Target="../tags/tag276.xml"/><Relationship Id="rId5" Type="http://schemas.openxmlformats.org/officeDocument/2006/relationships/tags" Target="../tags/tag275.xml"/><Relationship Id="rId4" Type="http://schemas.openxmlformats.org/officeDocument/2006/relationships/tags" Target="../tags/tag274.xml"/><Relationship Id="rId9" Type="http://schemas.openxmlformats.org/officeDocument/2006/relationships/chart" Target="../charts/chart49.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7.xml"/></Relationships>
</file>

<file path=ppt/slides/_rels/slide60.xml.rels><?xml version="1.0" encoding="UTF-8" standalone="yes"?>
<Relationships xmlns="http://schemas.openxmlformats.org/package/2006/relationships"><Relationship Id="rId8" Type="http://schemas.openxmlformats.org/officeDocument/2006/relationships/chart" Target="../charts/chart50.xml"/><Relationship Id="rId3" Type="http://schemas.openxmlformats.org/officeDocument/2006/relationships/tags" Target="../tags/tag279.xml"/><Relationship Id="rId7" Type="http://schemas.openxmlformats.org/officeDocument/2006/relationships/notesSlide" Target="../notesSlides/notesSlide43.xml"/><Relationship Id="rId2" Type="http://schemas.openxmlformats.org/officeDocument/2006/relationships/tags" Target="../tags/tag278.xml"/><Relationship Id="rId1" Type="http://schemas.openxmlformats.org/officeDocument/2006/relationships/tags" Target="../tags/tag277.xml"/><Relationship Id="rId6" Type="http://schemas.openxmlformats.org/officeDocument/2006/relationships/slideLayout" Target="../slideLayouts/slideLayout8.xml"/><Relationship Id="rId5" Type="http://schemas.openxmlformats.org/officeDocument/2006/relationships/tags" Target="../tags/tag281.xml"/><Relationship Id="rId4" Type="http://schemas.openxmlformats.org/officeDocument/2006/relationships/tags" Target="../tags/tag280.xml"/></Relationships>
</file>

<file path=ppt/slides/_rels/slide61.xml.rels><?xml version="1.0" encoding="UTF-8" standalone="yes"?>
<Relationships xmlns="http://schemas.openxmlformats.org/package/2006/relationships"><Relationship Id="rId8" Type="http://schemas.openxmlformats.org/officeDocument/2006/relationships/chart" Target="../charts/chart51.xml"/><Relationship Id="rId3" Type="http://schemas.openxmlformats.org/officeDocument/2006/relationships/tags" Target="../tags/tag284.xml"/><Relationship Id="rId7" Type="http://schemas.openxmlformats.org/officeDocument/2006/relationships/notesSlide" Target="../notesSlides/notesSlide44.xml"/><Relationship Id="rId2" Type="http://schemas.openxmlformats.org/officeDocument/2006/relationships/tags" Target="../tags/tag283.xml"/><Relationship Id="rId1" Type="http://schemas.openxmlformats.org/officeDocument/2006/relationships/tags" Target="../tags/tag282.xml"/><Relationship Id="rId6" Type="http://schemas.openxmlformats.org/officeDocument/2006/relationships/slideLayout" Target="../slideLayouts/slideLayout8.xml"/><Relationship Id="rId5" Type="http://schemas.openxmlformats.org/officeDocument/2006/relationships/tags" Target="../tags/tag286.xml"/><Relationship Id="rId4" Type="http://schemas.openxmlformats.org/officeDocument/2006/relationships/tags" Target="../tags/tag285.xml"/></Relationships>
</file>

<file path=ppt/slides/_rels/slide62.xml.rels><?xml version="1.0" encoding="UTF-8" standalone="yes"?>
<Relationships xmlns="http://schemas.openxmlformats.org/package/2006/relationships"><Relationship Id="rId8" Type="http://schemas.openxmlformats.org/officeDocument/2006/relationships/tags" Target="../tags/tag294.xml"/><Relationship Id="rId3" Type="http://schemas.openxmlformats.org/officeDocument/2006/relationships/tags" Target="../tags/tag289.xml"/><Relationship Id="rId7" Type="http://schemas.openxmlformats.org/officeDocument/2006/relationships/tags" Target="../tags/tag293.xml"/><Relationship Id="rId12" Type="http://schemas.openxmlformats.org/officeDocument/2006/relationships/chart" Target="../charts/chart52.xml"/><Relationship Id="rId2" Type="http://schemas.openxmlformats.org/officeDocument/2006/relationships/tags" Target="../tags/tag288.xml"/><Relationship Id="rId1" Type="http://schemas.openxmlformats.org/officeDocument/2006/relationships/tags" Target="../tags/tag287.xml"/><Relationship Id="rId6" Type="http://schemas.openxmlformats.org/officeDocument/2006/relationships/tags" Target="../tags/tag292.xml"/><Relationship Id="rId11" Type="http://schemas.openxmlformats.org/officeDocument/2006/relationships/notesSlide" Target="../notesSlides/notesSlide45.xml"/><Relationship Id="rId5" Type="http://schemas.openxmlformats.org/officeDocument/2006/relationships/tags" Target="../tags/tag291.xml"/><Relationship Id="rId10" Type="http://schemas.openxmlformats.org/officeDocument/2006/relationships/slideLayout" Target="../slideLayouts/slideLayout8.xml"/><Relationship Id="rId4" Type="http://schemas.openxmlformats.org/officeDocument/2006/relationships/tags" Target="../tags/tag290.xml"/><Relationship Id="rId9" Type="http://schemas.openxmlformats.org/officeDocument/2006/relationships/tags" Target="../tags/tag295.xml"/></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tags" Target="../tags/tag296.xml"/></Relationships>
</file>

<file path=ppt/slides/_rels/slide64.xml.rels><?xml version="1.0" encoding="UTF-8" standalone="yes"?>
<Relationships xmlns="http://schemas.openxmlformats.org/package/2006/relationships"><Relationship Id="rId8" Type="http://schemas.openxmlformats.org/officeDocument/2006/relationships/notesSlide" Target="../notesSlides/notesSlide46.xml"/><Relationship Id="rId3" Type="http://schemas.openxmlformats.org/officeDocument/2006/relationships/tags" Target="../tags/tag299.xml"/><Relationship Id="rId7" Type="http://schemas.openxmlformats.org/officeDocument/2006/relationships/slideLayout" Target="../slideLayouts/slideLayout8.xml"/><Relationship Id="rId2" Type="http://schemas.openxmlformats.org/officeDocument/2006/relationships/tags" Target="../tags/tag298.xml"/><Relationship Id="rId1" Type="http://schemas.openxmlformats.org/officeDocument/2006/relationships/tags" Target="../tags/tag297.xml"/><Relationship Id="rId6" Type="http://schemas.openxmlformats.org/officeDocument/2006/relationships/tags" Target="../tags/tag302.xml"/><Relationship Id="rId5" Type="http://schemas.openxmlformats.org/officeDocument/2006/relationships/tags" Target="../tags/tag301.xml"/><Relationship Id="rId4" Type="http://schemas.openxmlformats.org/officeDocument/2006/relationships/tags" Target="../tags/tag300.xml"/><Relationship Id="rId9" Type="http://schemas.openxmlformats.org/officeDocument/2006/relationships/chart" Target="../charts/chart53.xml"/></Relationships>
</file>

<file path=ppt/slides/_rels/slide65.xml.rels><?xml version="1.0" encoding="UTF-8" standalone="yes"?>
<Relationships xmlns="http://schemas.openxmlformats.org/package/2006/relationships"><Relationship Id="rId8" Type="http://schemas.openxmlformats.org/officeDocument/2006/relationships/tags" Target="../tags/tag310.xml"/><Relationship Id="rId3" Type="http://schemas.openxmlformats.org/officeDocument/2006/relationships/tags" Target="../tags/tag305.xml"/><Relationship Id="rId7" Type="http://schemas.openxmlformats.org/officeDocument/2006/relationships/tags" Target="../tags/tag309.xml"/><Relationship Id="rId12" Type="http://schemas.openxmlformats.org/officeDocument/2006/relationships/chart" Target="../charts/chart55.xml"/><Relationship Id="rId2" Type="http://schemas.openxmlformats.org/officeDocument/2006/relationships/tags" Target="../tags/tag304.xml"/><Relationship Id="rId1" Type="http://schemas.openxmlformats.org/officeDocument/2006/relationships/tags" Target="../tags/tag303.xml"/><Relationship Id="rId6" Type="http://schemas.openxmlformats.org/officeDocument/2006/relationships/tags" Target="../tags/tag308.xml"/><Relationship Id="rId11" Type="http://schemas.openxmlformats.org/officeDocument/2006/relationships/chart" Target="../charts/chart54.xml"/><Relationship Id="rId5" Type="http://schemas.openxmlformats.org/officeDocument/2006/relationships/tags" Target="../tags/tag307.xml"/><Relationship Id="rId10" Type="http://schemas.openxmlformats.org/officeDocument/2006/relationships/notesSlide" Target="../notesSlides/notesSlide47.xml"/><Relationship Id="rId4" Type="http://schemas.openxmlformats.org/officeDocument/2006/relationships/tags" Target="../tags/tag306.xml"/><Relationship Id="rId9"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8" Type="http://schemas.openxmlformats.org/officeDocument/2006/relationships/tags" Target="../tags/tag318.xml"/><Relationship Id="rId13" Type="http://schemas.openxmlformats.org/officeDocument/2006/relationships/chart" Target="../charts/chart57.xml"/><Relationship Id="rId3" Type="http://schemas.openxmlformats.org/officeDocument/2006/relationships/tags" Target="../tags/tag313.xml"/><Relationship Id="rId7" Type="http://schemas.openxmlformats.org/officeDocument/2006/relationships/tags" Target="../tags/tag317.xml"/><Relationship Id="rId12" Type="http://schemas.openxmlformats.org/officeDocument/2006/relationships/chart" Target="../charts/chart56.xml"/><Relationship Id="rId2" Type="http://schemas.openxmlformats.org/officeDocument/2006/relationships/tags" Target="../tags/tag312.xml"/><Relationship Id="rId1" Type="http://schemas.openxmlformats.org/officeDocument/2006/relationships/tags" Target="../tags/tag311.xml"/><Relationship Id="rId6" Type="http://schemas.openxmlformats.org/officeDocument/2006/relationships/tags" Target="../tags/tag316.xml"/><Relationship Id="rId11" Type="http://schemas.openxmlformats.org/officeDocument/2006/relationships/notesSlide" Target="../notesSlides/notesSlide48.xml"/><Relationship Id="rId5" Type="http://schemas.openxmlformats.org/officeDocument/2006/relationships/tags" Target="../tags/tag315.xml"/><Relationship Id="rId10" Type="http://schemas.openxmlformats.org/officeDocument/2006/relationships/slideLayout" Target="../slideLayouts/slideLayout8.xml"/><Relationship Id="rId4" Type="http://schemas.openxmlformats.org/officeDocument/2006/relationships/tags" Target="../tags/tag314.xml"/><Relationship Id="rId9" Type="http://schemas.openxmlformats.org/officeDocument/2006/relationships/tags" Target="../tags/tag319.xml"/></Relationships>
</file>

<file path=ppt/slides/_rels/slide67.xml.rels><?xml version="1.0" encoding="UTF-8" standalone="yes"?>
<Relationships xmlns="http://schemas.openxmlformats.org/package/2006/relationships"><Relationship Id="rId8" Type="http://schemas.openxmlformats.org/officeDocument/2006/relationships/tags" Target="../tags/tag327.xml"/><Relationship Id="rId3" Type="http://schemas.openxmlformats.org/officeDocument/2006/relationships/tags" Target="../tags/tag322.xml"/><Relationship Id="rId7" Type="http://schemas.openxmlformats.org/officeDocument/2006/relationships/tags" Target="../tags/tag326.xml"/><Relationship Id="rId12" Type="http://schemas.openxmlformats.org/officeDocument/2006/relationships/chart" Target="../charts/chart59.xml"/><Relationship Id="rId2" Type="http://schemas.openxmlformats.org/officeDocument/2006/relationships/tags" Target="../tags/tag321.xml"/><Relationship Id="rId1" Type="http://schemas.openxmlformats.org/officeDocument/2006/relationships/tags" Target="../tags/tag320.xml"/><Relationship Id="rId6" Type="http://schemas.openxmlformats.org/officeDocument/2006/relationships/tags" Target="../tags/tag325.xml"/><Relationship Id="rId11" Type="http://schemas.openxmlformats.org/officeDocument/2006/relationships/chart" Target="../charts/chart58.xml"/><Relationship Id="rId5" Type="http://schemas.openxmlformats.org/officeDocument/2006/relationships/tags" Target="../tags/tag324.xml"/><Relationship Id="rId10" Type="http://schemas.openxmlformats.org/officeDocument/2006/relationships/notesSlide" Target="../notesSlides/notesSlide49.xml"/><Relationship Id="rId4" Type="http://schemas.openxmlformats.org/officeDocument/2006/relationships/tags" Target="../tags/tag323.xml"/><Relationship Id="rId9"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8" Type="http://schemas.openxmlformats.org/officeDocument/2006/relationships/tags" Target="../tags/tag335.xml"/><Relationship Id="rId13" Type="http://schemas.openxmlformats.org/officeDocument/2006/relationships/chart" Target="../charts/chart61.xml"/><Relationship Id="rId3" Type="http://schemas.openxmlformats.org/officeDocument/2006/relationships/tags" Target="../tags/tag330.xml"/><Relationship Id="rId7" Type="http://schemas.openxmlformats.org/officeDocument/2006/relationships/tags" Target="../tags/tag334.xml"/><Relationship Id="rId12" Type="http://schemas.openxmlformats.org/officeDocument/2006/relationships/chart" Target="../charts/chart60.xml"/><Relationship Id="rId2" Type="http://schemas.openxmlformats.org/officeDocument/2006/relationships/tags" Target="../tags/tag329.xml"/><Relationship Id="rId1" Type="http://schemas.openxmlformats.org/officeDocument/2006/relationships/tags" Target="../tags/tag328.xml"/><Relationship Id="rId6" Type="http://schemas.openxmlformats.org/officeDocument/2006/relationships/tags" Target="../tags/tag333.xml"/><Relationship Id="rId11" Type="http://schemas.openxmlformats.org/officeDocument/2006/relationships/notesSlide" Target="../notesSlides/notesSlide50.xml"/><Relationship Id="rId5" Type="http://schemas.openxmlformats.org/officeDocument/2006/relationships/tags" Target="../tags/tag332.xml"/><Relationship Id="rId10" Type="http://schemas.openxmlformats.org/officeDocument/2006/relationships/slideLayout" Target="../slideLayouts/slideLayout8.xml"/><Relationship Id="rId4" Type="http://schemas.openxmlformats.org/officeDocument/2006/relationships/tags" Target="../tags/tag331.xml"/><Relationship Id="rId9" Type="http://schemas.openxmlformats.org/officeDocument/2006/relationships/tags" Target="../tags/tag336.xml"/></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tags" Target="../tags/tag337.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8.xml"/></Relationships>
</file>

<file path=ppt/slides/_rels/slide70.xml.rels><?xml version="1.0" encoding="UTF-8" standalone="yes"?>
<Relationships xmlns="http://schemas.openxmlformats.org/package/2006/relationships"><Relationship Id="rId8" Type="http://schemas.openxmlformats.org/officeDocument/2006/relationships/chart" Target="../charts/chart62.xml"/><Relationship Id="rId3" Type="http://schemas.openxmlformats.org/officeDocument/2006/relationships/tags" Target="../tags/tag340.xml"/><Relationship Id="rId7" Type="http://schemas.openxmlformats.org/officeDocument/2006/relationships/notesSlide" Target="../notesSlides/notesSlide51.xml"/><Relationship Id="rId2" Type="http://schemas.openxmlformats.org/officeDocument/2006/relationships/tags" Target="../tags/tag339.xml"/><Relationship Id="rId1" Type="http://schemas.openxmlformats.org/officeDocument/2006/relationships/tags" Target="../tags/tag338.xml"/><Relationship Id="rId6" Type="http://schemas.openxmlformats.org/officeDocument/2006/relationships/slideLayout" Target="../slideLayouts/slideLayout9.xml"/><Relationship Id="rId5" Type="http://schemas.openxmlformats.org/officeDocument/2006/relationships/tags" Target="../tags/tag342.xml"/><Relationship Id="rId4" Type="http://schemas.openxmlformats.org/officeDocument/2006/relationships/tags" Target="../tags/tag341.xml"/></Relationships>
</file>

<file path=ppt/slides/_rels/slide71.xml.rels><?xml version="1.0" encoding="UTF-8" standalone="yes"?>
<Relationships xmlns="http://schemas.openxmlformats.org/package/2006/relationships"><Relationship Id="rId8" Type="http://schemas.openxmlformats.org/officeDocument/2006/relationships/chart" Target="../charts/chart63.xml"/><Relationship Id="rId3" Type="http://schemas.openxmlformats.org/officeDocument/2006/relationships/tags" Target="../tags/tag345.xml"/><Relationship Id="rId7" Type="http://schemas.openxmlformats.org/officeDocument/2006/relationships/notesSlide" Target="../notesSlides/notesSlide52.xml"/><Relationship Id="rId2" Type="http://schemas.openxmlformats.org/officeDocument/2006/relationships/tags" Target="../tags/tag344.xml"/><Relationship Id="rId1" Type="http://schemas.openxmlformats.org/officeDocument/2006/relationships/tags" Target="../tags/tag343.xml"/><Relationship Id="rId6" Type="http://schemas.openxmlformats.org/officeDocument/2006/relationships/slideLayout" Target="../slideLayouts/slideLayout9.xml"/><Relationship Id="rId5" Type="http://schemas.openxmlformats.org/officeDocument/2006/relationships/tags" Target="../tags/tag347.xml"/><Relationship Id="rId4" Type="http://schemas.openxmlformats.org/officeDocument/2006/relationships/tags" Target="../tags/tag346.xml"/></Relationships>
</file>

<file path=ppt/slides/_rels/slide72.xml.rels><?xml version="1.0" encoding="UTF-8" standalone="yes"?>
<Relationships xmlns="http://schemas.openxmlformats.org/package/2006/relationships"><Relationship Id="rId8" Type="http://schemas.openxmlformats.org/officeDocument/2006/relationships/chart" Target="../charts/chart64.xml"/><Relationship Id="rId3" Type="http://schemas.openxmlformats.org/officeDocument/2006/relationships/tags" Target="../tags/tag350.xml"/><Relationship Id="rId7" Type="http://schemas.openxmlformats.org/officeDocument/2006/relationships/notesSlide" Target="../notesSlides/notesSlide53.xml"/><Relationship Id="rId2" Type="http://schemas.openxmlformats.org/officeDocument/2006/relationships/tags" Target="../tags/tag349.xml"/><Relationship Id="rId1" Type="http://schemas.openxmlformats.org/officeDocument/2006/relationships/tags" Target="../tags/tag348.xml"/><Relationship Id="rId6" Type="http://schemas.openxmlformats.org/officeDocument/2006/relationships/slideLayout" Target="../slideLayouts/slideLayout9.xml"/><Relationship Id="rId5" Type="http://schemas.openxmlformats.org/officeDocument/2006/relationships/tags" Target="../tags/tag352.xml"/><Relationship Id="rId4" Type="http://schemas.openxmlformats.org/officeDocument/2006/relationships/tags" Target="../tags/tag351.xml"/></Relationships>
</file>

<file path=ppt/slides/_rels/slide73.xml.rels><?xml version="1.0" encoding="UTF-8" standalone="yes"?>
<Relationships xmlns="http://schemas.openxmlformats.org/package/2006/relationships"><Relationship Id="rId8" Type="http://schemas.openxmlformats.org/officeDocument/2006/relationships/chart" Target="../charts/chart65.xml"/><Relationship Id="rId3" Type="http://schemas.openxmlformats.org/officeDocument/2006/relationships/tags" Target="../tags/tag355.xml"/><Relationship Id="rId7" Type="http://schemas.openxmlformats.org/officeDocument/2006/relationships/notesSlide" Target="../notesSlides/notesSlide54.xml"/><Relationship Id="rId2" Type="http://schemas.openxmlformats.org/officeDocument/2006/relationships/tags" Target="../tags/tag354.xml"/><Relationship Id="rId1" Type="http://schemas.openxmlformats.org/officeDocument/2006/relationships/tags" Target="../tags/tag353.xml"/><Relationship Id="rId6" Type="http://schemas.openxmlformats.org/officeDocument/2006/relationships/slideLayout" Target="../slideLayouts/slideLayout9.xml"/><Relationship Id="rId5" Type="http://schemas.openxmlformats.org/officeDocument/2006/relationships/tags" Target="../tags/tag357.xml"/><Relationship Id="rId4" Type="http://schemas.openxmlformats.org/officeDocument/2006/relationships/tags" Target="../tags/tag356.xml"/></Relationships>
</file>

<file path=ppt/slides/_rels/slide74.xml.rels><?xml version="1.0" encoding="UTF-8" standalone="yes"?>
<Relationships xmlns="http://schemas.openxmlformats.org/package/2006/relationships"><Relationship Id="rId8" Type="http://schemas.openxmlformats.org/officeDocument/2006/relationships/chart" Target="../charts/chart66.xml"/><Relationship Id="rId3" Type="http://schemas.openxmlformats.org/officeDocument/2006/relationships/tags" Target="../tags/tag360.xml"/><Relationship Id="rId7" Type="http://schemas.openxmlformats.org/officeDocument/2006/relationships/notesSlide" Target="../notesSlides/notesSlide55.xml"/><Relationship Id="rId2" Type="http://schemas.openxmlformats.org/officeDocument/2006/relationships/tags" Target="../tags/tag359.xml"/><Relationship Id="rId1" Type="http://schemas.openxmlformats.org/officeDocument/2006/relationships/tags" Target="../tags/tag358.xml"/><Relationship Id="rId6" Type="http://schemas.openxmlformats.org/officeDocument/2006/relationships/slideLayout" Target="../slideLayouts/slideLayout9.xml"/><Relationship Id="rId5" Type="http://schemas.openxmlformats.org/officeDocument/2006/relationships/tags" Target="../tags/tag362.xml"/><Relationship Id="rId4" Type="http://schemas.openxmlformats.org/officeDocument/2006/relationships/tags" Target="../tags/tag361.xml"/></Relationships>
</file>

<file path=ppt/slides/_rels/slide75.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363.xml"/></Relationships>
</file>

<file path=ppt/slides/_rels/slide76.xml.rels><?xml version="1.0" encoding="UTF-8" standalone="yes"?>
<Relationships xmlns="http://schemas.openxmlformats.org/package/2006/relationships"><Relationship Id="rId8" Type="http://schemas.openxmlformats.org/officeDocument/2006/relationships/tags" Target="../tags/tag371.xml"/><Relationship Id="rId3" Type="http://schemas.openxmlformats.org/officeDocument/2006/relationships/tags" Target="../tags/tag366.xml"/><Relationship Id="rId7" Type="http://schemas.openxmlformats.org/officeDocument/2006/relationships/tags" Target="../tags/tag370.xml"/><Relationship Id="rId12" Type="http://schemas.openxmlformats.org/officeDocument/2006/relationships/chart" Target="../charts/chart68.xml"/><Relationship Id="rId2" Type="http://schemas.openxmlformats.org/officeDocument/2006/relationships/tags" Target="../tags/tag365.xml"/><Relationship Id="rId1" Type="http://schemas.openxmlformats.org/officeDocument/2006/relationships/tags" Target="../tags/tag364.xml"/><Relationship Id="rId6" Type="http://schemas.openxmlformats.org/officeDocument/2006/relationships/tags" Target="../tags/tag369.xml"/><Relationship Id="rId11" Type="http://schemas.openxmlformats.org/officeDocument/2006/relationships/chart" Target="../charts/chart67.xml"/><Relationship Id="rId5" Type="http://schemas.openxmlformats.org/officeDocument/2006/relationships/tags" Target="../tags/tag368.xml"/><Relationship Id="rId10" Type="http://schemas.openxmlformats.org/officeDocument/2006/relationships/notesSlide" Target="../notesSlides/notesSlide56.xml"/><Relationship Id="rId4" Type="http://schemas.openxmlformats.org/officeDocument/2006/relationships/tags" Target="../tags/tag367.xml"/><Relationship Id="rId9"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8" Type="http://schemas.openxmlformats.org/officeDocument/2006/relationships/tags" Target="../tags/tag379.xml"/><Relationship Id="rId3" Type="http://schemas.openxmlformats.org/officeDocument/2006/relationships/tags" Target="../tags/tag374.xml"/><Relationship Id="rId7" Type="http://schemas.openxmlformats.org/officeDocument/2006/relationships/tags" Target="../tags/tag378.xml"/><Relationship Id="rId12" Type="http://schemas.openxmlformats.org/officeDocument/2006/relationships/chart" Target="../charts/chart70.xml"/><Relationship Id="rId2" Type="http://schemas.openxmlformats.org/officeDocument/2006/relationships/tags" Target="../tags/tag373.xml"/><Relationship Id="rId1" Type="http://schemas.openxmlformats.org/officeDocument/2006/relationships/tags" Target="../tags/tag372.xml"/><Relationship Id="rId6" Type="http://schemas.openxmlformats.org/officeDocument/2006/relationships/tags" Target="../tags/tag377.xml"/><Relationship Id="rId11" Type="http://schemas.openxmlformats.org/officeDocument/2006/relationships/chart" Target="../charts/chart69.xml"/><Relationship Id="rId5" Type="http://schemas.openxmlformats.org/officeDocument/2006/relationships/tags" Target="../tags/tag376.xml"/><Relationship Id="rId10" Type="http://schemas.openxmlformats.org/officeDocument/2006/relationships/notesSlide" Target="../notesSlides/notesSlide57.xml"/><Relationship Id="rId4" Type="http://schemas.openxmlformats.org/officeDocument/2006/relationships/tags" Target="../tags/tag375.xml"/><Relationship Id="rId9"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3" Type="http://schemas.openxmlformats.org/officeDocument/2006/relationships/tags" Target="../tags/tag382.xml"/><Relationship Id="rId7" Type="http://schemas.openxmlformats.org/officeDocument/2006/relationships/chart" Target="../charts/chart71.xml"/><Relationship Id="rId2" Type="http://schemas.openxmlformats.org/officeDocument/2006/relationships/tags" Target="../tags/tag381.xml"/><Relationship Id="rId1" Type="http://schemas.openxmlformats.org/officeDocument/2006/relationships/tags" Target="../tags/tag380.xml"/><Relationship Id="rId6" Type="http://schemas.openxmlformats.org/officeDocument/2006/relationships/notesSlide" Target="../notesSlides/notesSlide58.xml"/><Relationship Id="rId5" Type="http://schemas.openxmlformats.org/officeDocument/2006/relationships/slideLayout" Target="../slideLayouts/slideLayout9.xml"/><Relationship Id="rId4" Type="http://schemas.openxmlformats.org/officeDocument/2006/relationships/tags" Target="../tags/tag383.xml"/></Relationships>
</file>

<file path=ppt/slides/_rels/slide79.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tags" Target="../tags/tag384.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24.png"/><Relationship Id="rId4" Type="http://schemas.openxmlformats.org/officeDocument/2006/relationships/image" Target="../media/image23.png"/></Relationships>
</file>

<file path=ppt/slides/_rels/slide80.xml.rels><?xml version="1.0" encoding="UTF-8" standalone="yes"?>
<Relationships xmlns="http://schemas.openxmlformats.org/package/2006/relationships"><Relationship Id="rId8" Type="http://schemas.openxmlformats.org/officeDocument/2006/relationships/chart" Target="../charts/chart72.xml"/><Relationship Id="rId3" Type="http://schemas.openxmlformats.org/officeDocument/2006/relationships/tags" Target="../tags/tag387.xml"/><Relationship Id="rId7" Type="http://schemas.openxmlformats.org/officeDocument/2006/relationships/notesSlide" Target="../notesSlides/notesSlide59.xml"/><Relationship Id="rId2" Type="http://schemas.openxmlformats.org/officeDocument/2006/relationships/tags" Target="../tags/tag386.xml"/><Relationship Id="rId1" Type="http://schemas.openxmlformats.org/officeDocument/2006/relationships/tags" Target="../tags/tag385.xml"/><Relationship Id="rId6" Type="http://schemas.openxmlformats.org/officeDocument/2006/relationships/slideLayout" Target="../slideLayouts/slideLayout9.xml"/><Relationship Id="rId5" Type="http://schemas.openxmlformats.org/officeDocument/2006/relationships/tags" Target="../tags/tag389.xml"/><Relationship Id="rId4" Type="http://schemas.openxmlformats.org/officeDocument/2006/relationships/tags" Target="../tags/tag388.xml"/></Relationships>
</file>

<file path=ppt/slides/_rels/slide81.xml.rels><?xml version="1.0" encoding="UTF-8" standalone="yes"?>
<Relationships xmlns="http://schemas.openxmlformats.org/package/2006/relationships"><Relationship Id="rId8" Type="http://schemas.openxmlformats.org/officeDocument/2006/relationships/tags" Target="../tags/tag397.xml"/><Relationship Id="rId3" Type="http://schemas.openxmlformats.org/officeDocument/2006/relationships/tags" Target="../tags/tag392.xml"/><Relationship Id="rId7" Type="http://schemas.openxmlformats.org/officeDocument/2006/relationships/tags" Target="../tags/tag396.xml"/><Relationship Id="rId12" Type="http://schemas.openxmlformats.org/officeDocument/2006/relationships/chart" Target="../charts/chart74.xml"/><Relationship Id="rId2" Type="http://schemas.openxmlformats.org/officeDocument/2006/relationships/tags" Target="../tags/tag391.xml"/><Relationship Id="rId1" Type="http://schemas.openxmlformats.org/officeDocument/2006/relationships/tags" Target="../tags/tag390.xml"/><Relationship Id="rId6" Type="http://schemas.openxmlformats.org/officeDocument/2006/relationships/tags" Target="../tags/tag395.xml"/><Relationship Id="rId11" Type="http://schemas.openxmlformats.org/officeDocument/2006/relationships/chart" Target="../charts/chart73.xml"/><Relationship Id="rId5" Type="http://schemas.openxmlformats.org/officeDocument/2006/relationships/tags" Target="../tags/tag394.xml"/><Relationship Id="rId10" Type="http://schemas.openxmlformats.org/officeDocument/2006/relationships/notesSlide" Target="../notesSlides/notesSlide60.xml"/><Relationship Id="rId4" Type="http://schemas.openxmlformats.org/officeDocument/2006/relationships/tags" Target="../tags/tag393.xml"/><Relationship Id="rId9"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8" Type="http://schemas.openxmlformats.org/officeDocument/2006/relationships/tags" Target="../tags/tag405.xml"/><Relationship Id="rId13" Type="http://schemas.openxmlformats.org/officeDocument/2006/relationships/chart" Target="../charts/chart75.xml"/><Relationship Id="rId3" Type="http://schemas.openxmlformats.org/officeDocument/2006/relationships/tags" Target="../tags/tag400.xml"/><Relationship Id="rId7" Type="http://schemas.openxmlformats.org/officeDocument/2006/relationships/tags" Target="../tags/tag404.xml"/><Relationship Id="rId12" Type="http://schemas.openxmlformats.org/officeDocument/2006/relationships/notesSlide" Target="../notesSlides/notesSlide61.xml"/><Relationship Id="rId2" Type="http://schemas.openxmlformats.org/officeDocument/2006/relationships/tags" Target="../tags/tag399.xml"/><Relationship Id="rId1" Type="http://schemas.openxmlformats.org/officeDocument/2006/relationships/tags" Target="../tags/tag398.xml"/><Relationship Id="rId6" Type="http://schemas.openxmlformats.org/officeDocument/2006/relationships/tags" Target="../tags/tag403.xml"/><Relationship Id="rId11" Type="http://schemas.openxmlformats.org/officeDocument/2006/relationships/slideLayout" Target="../slideLayouts/slideLayout9.xml"/><Relationship Id="rId5" Type="http://schemas.openxmlformats.org/officeDocument/2006/relationships/tags" Target="../tags/tag402.xml"/><Relationship Id="rId10" Type="http://schemas.openxmlformats.org/officeDocument/2006/relationships/tags" Target="../tags/tag407.xml"/><Relationship Id="rId4" Type="http://schemas.openxmlformats.org/officeDocument/2006/relationships/tags" Target="../tags/tag401.xml"/><Relationship Id="rId9" Type="http://schemas.openxmlformats.org/officeDocument/2006/relationships/tags" Target="../tags/tag406.xml"/><Relationship Id="rId14" Type="http://schemas.openxmlformats.org/officeDocument/2006/relationships/chart" Target="../charts/chart76.xml"/></Relationships>
</file>

<file path=ppt/slides/_rels/slide83.xml.rels><?xml version="1.0" encoding="UTF-8" standalone="yes"?>
<Relationships xmlns="http://schemas.openxmlformats.org/package/2006/relationships"><Relationship Id="rId8" Type="http://schemas.openxmlformats.org/officeDocument/2006/relationships/tags" Target="../tags/tag415.xml"/><Relationship Id="rId13" Type="http://schemas.openxmlformats.org/officeDocument/2006/relationships/chart" Target="../charts/chart78.xml"/><Relationship Id="rId3" Type="http://schemas.openxmlformats.org/officeDocument/2006/relationships/tags" Target="../tags/tag410.xml"/><Relationship Id="rId7" Type="http://schemas.openxmlformats.org/officeDocument/2006/relationships/tags" Target="../tags/tag414.xml"/><Relationship Id="rId12" Type="http://schemas.openxmlformats.org/officeDocument/2006/relationships/chart" Target="../charts/chart77.xml"/><Relationship Id="rId2" Type="http://schemas.openxmlformats.org/officeDocument/2006/relationships/tags" Target="../tags/tag409.xml"/><Relationship Id="rId1" Type="http://schemas.openxmlformats.org/officeDocument/2006/relationships/tags" Target="../tags/tag408.xml"/><Relationship Id="rId6" Type="http://schemas.openxmlformats.org/officeDocument/2006/relationships/tags" Target="../tags/tag413.xml"/><Relationship Id="rId11" Type="http://schemas.openxmlformats.org/officeDocument/2006/relationships/notesSlide" Target="../notesSlides/notesSlide62.xml"/><Relationship Id="rId5" Type="http://schemas.openxmlformats.org/officeDocument/2006/relationships/tags" Target="../tags/tag412.xml"/><Relationship Id="rId10" Type="http://schemas.openxmlformats.org/officeDocument/2006/relationships/slideLayout" Target="../slideLayouts/slideLayout9.xml"/><Relationship Id="rId4" Type="http://schemas.openxmlformats.org/officeDocument/2006/relationships/tags" Target="../tags/tag411.xml"/><Relationship Id="rId9" Type="http://schemas.openxmlformats.org/officeDocument/2006/relationships/tags" Target="../tags/tag416.xml"/></Relationships>
</file>

<file path=ppt/slides/_rels/slide84.xml.rels><?xml version="1.0" encoding="UTF-8" standalone="yes"?>
<Relationships xmlns="http://schemas.openxmlformats.org/package/2006/relationships"><Relationship Id="rId8" Type="http://schemas.openxmlformats.org/officeDocument/2006/relationships/tags" Target="../tags/tag424.xml"/><Relationship Id="rId13" Type="http://schemas.openxmlformats.org/officeDocument/2006/relationships/chart" Target="../charts/chart79.xml"/><Relationship Id="rId3" Type="http://schemas.openxmlformats.org/officeDocument/2006/relationships/tags" Target="../tags/tag419.xml"/><Relationship Id="rId7" Type="http://schemas.openxmlformats.org/officeDocument/2006/relationships/tags" Target="../tags/tag423.xml"/><Relationship Id="rId12" Type="http://schemas.openxmlformats.org/officeDocument/2006/relationships/notesSlide" Target="../notesSlides/notesSlide63.xml"/><Relationship Id="rId2" Type="http://schemas.openxmlformats.org/officeDocument/2006/relationships/tags" Target="../tags/tag418.xml"/><Relationship Id="rId1" Type="http://schemas.openxmlformats.org/officeDocument/2006/relationships/tags" Target="../tags/tag417.xml"/><Relationship Id="rId6" Type="http://schemas.openxmlformats.org/officeDocument/2006/relationships/tags" Target="../tags/tag422.xml"/><Relationship Id="rId11" Type="http://schemas.openxmlformats.org/officeDocument/2006/relationships/slideLayout" Target="../slideLayouts/slideLayout9.xml"/><Relationship Id="rId5" Type="http://schemas.openxmlformats.org/officeDocument/2006/relationships/tags" Target="../tags/tag421.xml"/><Relationship Id="rId10" Type="http://schemas.openxmlformats.org/officeDocument/2006/relationships/tags" Target="../tags/tag426.xml"/><Relationship Id="rId4" Type="http://schemas.openxmlformats.org/officeDocument/2006/relationships/tags" Target="../tags/tag420.xml"/><Relationship Id="rId9" Type="http://schemas.openxmlformats.org/officeDocument/2006/relationships/tags" Target="../tags/tag425.xml"/><Relationship Id="rId14" Type="http://schemas.openxmlformats.org/officeDocument/2006/relationships/chart" Target="../charts/chart80.xml"/></Relationships>
</file>

<file path=ppt/slides/_rels/slide85.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427.xml"/></Relationships>
</file>

<file path=ppt/slides/_rels/slide86.xml.rels><?xml version="1.0" encoding="UTF-8" standalone="yes"?>
<Relationships xmlns="http://schemas.openxmlformats.org/package/2006/relationships"><Relationship Id="rId8" Type="http://schemas.openxmlformats.org/officeDocument/2006/relationships/notesSlide" Target="../notesSlides/notesSlide64.xml"/><Relationship Id="rId3" Type="http://schemas.openxmlformats.org/officeDocument/2006/relationships/tags" Target="../tags/tag430.xml"/><Relationship Id="rId7" Type="http://schemas.openxmlformats.org/officeDocument/2006/relationships/slideLayout" Target="../slideLayouts/slideLayout9.xml"/><Relationship Id="rId2" Type="http://schemas.openxmlformats.org/officeDocument/2006/relationships/tags" Target="../tags/tag429.xml"/><Relationship Id="rId1" Type="http://schemas.openxmlformats.org/officeDocument/2006/relationships/tags" Target="../tags/tag428.xml"/><Relationship Id="rId6" Type="http://schemas.openxmlformats.org/officeDocument/2006/relationships/tags" Target="../tags/tag433.xml"/><Relationship Id="rId5" Type="http://schemas.openxmlformats.org/officeDocument/2006/relationships/tags" Target="../tags/tag432.xml"/><Relationship Id="rId4" Type="http://schemas.openxmlformats.org/officeDocument/2006/relationships/tags" Target="../tags/tag431.xml"/><Relationship Id="rId9" Type="http://schemas.openxmlformats.org/officeDocument/2006/relationships/chart" Target="../charts/chart81.xml"/></Relationships>
</file>

<file path=ppt/slides/_rels/slide87.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tags" Target="../tags/tag436.xml"/><Relationship Id="rId7" Type="http://schemas.openxmlformats.org/officeDocument/2006/relationships/tags" Target="../tags/tag440.xml"/><Relationship Id="rId2" Type="http://schemas.openxmlformats.org/officeDocument/2006/relationships/tags" Target="../tags/tag435.xml"/><Relationship Id="rId1" Type="http://schemas.openxmlformats.org/officeDocument/2006/relationships/tags" Target="../tags/tag434.xml"/><Relationship Id="rId6" Type="http://schemas.openxmlformats.org/officeDocument/2006/relationships/tags" Target="../tags/tag439.xml"/><Relationship Id="rId5" Type="http://schemas.openxmlformats.org/officeDocument/2006/relationships/tags" Target="../tags/tag438.xml"/><Relationship Id="rId10" Type="http://schemas.openxmlformats.org/officeDocument/2006/relationships/chart" Target="../charts/chart82.xml"/><Relationship Id="rId4" Type="http://schemas.openxmlformats.org/officeDocument/2006/relationships/tags" Target="../tags/tag437.xml"/><Relationship Id="rId9" Type="http://schemas.openxmlformats.org/officeDocument/2006/relationships/notesSlide" Target="../notesSlides/notesSlide65.xml"/></Relationships>
</file>

<file path=ppt/slides/_rels/slide88.xml.rels><?xml version="1.0" encoding="UTF-8" standalone="yes"?>
<Relationships xmlns="http://schemas.openxmlformats.org/package/2006/relationships"><Relationship Id="rId8" Type="http://schemas.openxmlformats.org/officeDocument/2006/relationships/chart" Target="../charts/chart83.xml"/><Relationship Id="rId3" Type="http://schemas.openxmlformats.org/officeDocument/2006/relationships/tags" Target="../tags/tag443.xml"/><Relationship Id="rId7" Type="http://schemas.openxmlformats.org/officeDocument/2006/relationships/notesSlide" Target="../notesSlides/notesSlide66.xml"/><Relationship Id="rId2" Type="http://schemas.openxmlformats.org/officeDocument/2006/relationships/tags" Target="../tags/tag442.xml"/><Relationship Id="rId1" Type="http://schemas.openxmlformats.org/officeDocument/2006/relationships/tags" Target="../tags/tag441.xml"/><Relationship Id="rId6" Type="http://schemas.openxmlformats.org/officeDocument/2006/relationships/slideLayout" Target="../slideLayouts/slideLayout9.xml"/><Relationship Id="rId5" Type="http://schemas.openxmlformats.org/officeDocument/2006/relationships/tags" Target="../tags/tag445.xml"/><Relationship Id="rId4" Type="http://schemas.openxmlformats.org/officeDocument/2006/relationships/tags" Target="../tags/tag444.xml"/></Relationships>
</file>

<file path=ppt/slides/_rels/slide89.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ags" Target="../tags/tag446.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26.png"/><Relationship Id="rId4" Type="http://schemas.openxmlformats.org/officeDocument/2006/relationships/image" Target="../media/image25.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a:stretch>
            <a:fillRect/>
          </a:stretch>
        </p:blipFill>
        <p:spPr>
          <a:xfrm>
            <a:off x="-76201" y="-342481"/>
            <a:ext cx="12858459" cy="7200481"/>
          </a:xfrm>
          <a:prstGeom prst="rect">
            <a:avLst/>
          </a:prstGeom>
        </p:spPr>
      </p:pic>
      <p:grpSp>
        <p:nvGrpSpPr>
          <p:cNvPr id="3" name="Group 2">
            <a:extLst>
              <a:ext uri="{FF2B5EF4-FFF2-40B4-BE49-F238E27FC236}">
                <a16:creationId xmlns:a16="http://schemas.microsoft.com/office/drawing/2014/main" id="{815B5B4D-A9A9-4143-B6E7-8797C1BF062D}"/>
              </a:ext>
            </a:extLst>
          </p:cNvPr>
          <p:cNvGrpSpPr/>
          <p:nvPr/>
        </p:nvGrpSpPr>
        <p:grpSpPr>
          <a:xfrm>
            <a:off x="6705600" y="4663535"/>
            <a:ext cx="5181600" cy="1853345"/>
            <a:chOff x="4908061" y="1905000"/>
            <a:chExt cx="5181600" cy="1853345"/>
          </a:xfrm>
        </p:grpSpPr>
        <p:pic>
          <p:nvPicPr>
            <p:cNvPr id="4" name="Picture 3">
              <a:extLst>
                <a:ext uri="{FF2B5EF4-FFF2-40B4-BE49-F238E27FC236}">
                  <a16:creationId xmlns:a16="http://schemas.microsoft.com/office/drawing/2014/main" id="{C812CEA8-59BB-4534-A81D-BA89B67CD1C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908061" y="1905000"/>
              <a:ext cx="51816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a:extLst>
                <a:ext uri="{FF2B5EF4-FFF2-40B4-BE49-F238E27FC236}">
                  <a16:creationId xmlns:a16="http://schemas.microsoft.com/office/drawing/2014/main" id="{6CC1119B-6BBD-4799-B5E1-DF6034BB1F3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434382" y="2742267"/>
              <a:ext cx="1376588" cy="365760"/>
            </a:xfrm>
            <a:prstGeom prst="rect">
              <a:avLst/>
            </a:prstGeom>
          </p:spPr>
        </p:pic>
        <p:pic>
          <p:nvPicPr>
            <p:cNvPr id="6" name="Picture 5">
              <a:extLst>
                <a:ext uri="{FF2B5EF4-FFF2-40B4-BE49-F238E27FC236}">
                  <a16:creationId xmlns:a16="http://schemas.microsoft.com/office/drawing/2014/main" id="{24EBF13F-4C86-4920-AAF5-577A9561672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994393" y="2746008"/>
              <a:ext cx="1499616" cy="365760"/>
            </a:xfrm>
            <a:prstGeom prst="rect">
              <a:avLst/>
            </a:prstGeom>
          </p:spPr>
        </p:pic>
        <p:sp>
          <p:nvSpPr>
            <p:cNvPr id="7" name="TextBox 14">
              <a:extLst>
                <a:ext uri="{FF2B5EF4-FFF2-40B4-BE49-F238E27FC236}">
                  <a16:creationId xmlns:a16="http://schemas.microsoft.com/office/drawing/2014/main" id="{E5E618A9-436B-421D-87F5-9E137C35562E}"/>
                </a:ext>
              </a:extLst>
            </p:cNvPr>
            <p:cNvSpPr txBox="1"/>
            <p:nvPr>
              <p:custDataLst>
                <p:tags r:id="rId1"/>
              </p:custDataLst>
            </p:nvPr>
          </p:nvSpPr>
          <p:spPr>
            <a:xfrm>
              <a:off x="6299170" y="1927046"/>
              <a:ext cx="375620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smtClean="0">
                  <a:latin typeface="Franklin Gothic Medium Cond" panose="020B0606030402020204" pitchFamily="34" charset="0"/>
                </a:rPr>
                <a:t>Atlantic County</a:t>
              </a:r>
              <a:endParaRPr lang="en-US" sz="36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A0C02DE9-6445-480F-B673-563AFA89806B}"/>
                </a:ext>
              </a:extLst>
            </p:cNvPr>
            <p:cNvSpPr txBox="1"/>
            <p:nvPr>
              <p:custDataLst>
                <p:tags r:id="rId2"/>
              </p:custDataLst>
            </p:nvPr>
          </p:nvSpPr>
          <p:spPr>
            <a:xfrm>
              <a:off x="6007747" y="3203932"/>
              <a:ext cx="4069080" cy="369332"/>
            </a:xfrm>
            <a:prstGeom prst="rect">
              <a:avLst/>
            </a:prstGeom>
            <a:noFill/>
          </p:spPr>
          <p:txBody>
            <a:bodyPr wrap="square" rtlCol="0">
              <a:spAutoFit/>
            </a:bodyPr>
            <a:lstStyle/>
            <a:p>
              <a:r>
                <a:rPr lang="en-US" b="1" smtClean="0">
                  <a:solidFill>
                    <a:srgbClr val="C00000"/>
                  </a:solidFill>
                  <a:latin typeface="Franklin Gothic Medium Cond" panose="020B0606030402020204" pitchFamily="34" charset="0"/>
                </a:rPr>
                <a:t>A Profile of Family and Community Indicators</a:t>
              </a:r>
              <a:endParaRPr lang="en-US" b="1" dirty="0">
                <a:solidFill>
                  <a:srgbClr val="C00000"/>
                </a:solidFill>
                <a:latin typeface="Franklin Gothic Medium Cond" panose="020B0606030402020204" pitchFamily="34" charset="0"/>
              </a:endParaRPr>
            </a:p>
          </p:txBody>
        </p:sp>
      </p:grpSp>
      <p:pic>
        <p:nvPicPr>
          <p:cNvPr id="12" name="Picture 11" descr="Image result for atlantic county nj map"/>
          <p:cNvPicPr/>
          <p:nvPr/>
        </p:nvPicPr>
        <p:blipFill>
          <a:blip r:embed="rId8">
            <a:extLst>
              <a:ext uri="{28A0092B-C50C-407E-A947-70E740481C1C}">
                <a14:useLocalDpi xmlns:a14="http://schemas.microsoft.com/office/drawing/2010/main" val="0"/>
              </a:ext>
            </a:extLst>
          </a:blip>
          <a:srcRect/>
          <a:stretch>
            <a:fillRect/>
          </a:stretch>
        </p:blipFill>
        <p:spPr bwMode="auto">
          <a:xfrm>
            <a:off x="6905809" y="4789190"/>
            <a:ext cx="895148" cy="1602033"/>
          </a:xfrm>
          <a:prstGeom prst="rect">
            <a:avLst/>
          </a:prstGeom>
          <a:noFill/>
          <a:ln>
            <a:noFill/>
          </a:ln>
        </p:spPr>
      </p:pic>
    </p:spTree>
    <p:extLst>
      <p:ext uri="{BB962C8B-B14F-4D97-AF65-F5344CB8AC3E}">
        <p14:creationId xmlns:p14="http://schemas.microsoft.com/office/powerpoint/2010/main" val="16441164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4">
            <a:extLst>
              <a:ext uri="{FF2B5EF4-FFF2-40B4-BE49-F238E27FC236}">
                <a16:creationId xmlns:a16="http://schemas.microsoft.com/office/drawing/2014/main" id="{E5E618A9-436B-421D-87F5-9E137C35562E}"/>
              </a:ext>
            </a:extLst>
          </p:cNvPr>
          <p:cNvSpPr txBox="1"/>
          <p:nvPr>
            <p:custDataLst>
              <p:tags r:id="rId1"/>
            </p:custDataLst>
          </p:nvPr>
        </p:nvSpPr>
        <p:spPr>
          <a:xfrm>
            <a:off x="2057400" y="762000"/>
            <a:ext cx="375620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smtClean="0">
                <a:latin typeface="Franklin Gothic Medium Cond" panose="020B0606030402020204" pitchFamily="34" charset="0"/>
              </a:rPr>
              <a:t>Atlantic County</a:t>
            </a:r>
            <a:endParaRPr lang="en-US" sz="3600" b="1" dirty="0">
              <a:latin typeface="Franklin Gothic Medium Cond" panose="020B0606030402020204" pitchFamily="34" charset="0"/>
            </a:endParaRPr>
          </a:p>
        </p:txBody>
      </p:sp>
    </p:spTree>
    <p:extLst>
      <p:ext uri="{BB962C8B-B14F-4D97-AF65-F5344CB8AC3E}">
        <p14:creationId xmlns:p14="http://schemas.microsoft.com/office/powerpoint/2010/main" val="3758625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1126" y="6339858"/>
            <a:ext cx="9060873" cy="457200"/>
          </a:xfrm>
          <a:prstGeom prst="rect">
            <a:avLst/>
          </a:prstGeom>
          <a:noFill/>
        </p:spPr>
        <p:txBody>
          <a:bodyPr wrap="square" rtlCol="0" anchor="ctr" anchorCtr="0">
            <a:noAutofit/>
          </a:bodyPr>
          <a:lstStyle/>
          <a:p>
            <a:pPr algn="just"/>
            <a:r>
              <a:rPr lang="en-US" sz="1000" smtClean="0">
                <a:latin typeface="Franklin Gothic Book"/>
              </a:rPr>
              <a:t>Note. Percentages add up to more than 100% because respondents to the 2017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36" name="TextBox 35">
            <a:extLst>
              <a:ext uri="{FF2B5EF4-FFF2-40B4-BE49-F238E27FC236}">
                <a16:creationId xmlns:a16="http://schemas.microsoft.com/office/drawing/2014/main" id="{D615308F-EBF0-4F93-A255-42E9A4CA1699}"/>
              </a:ext>
            </a:extLst>
          </p:cNvPr>
          <p:cNvSpPr txBox="1"/>
          <p:nvPr>
            <p:custDataLst>
              <p:tags r:id="rId3"/>
            </p:custDataLst>
          </p:nvPr>
        </p:nvSpPr>
        <p:spPr>
          <a:xfrm>
            <a:off x="314145" y="3305563"/>
            <a:ext cx="2495909" cy="461665"/>
          </a:xfrm>
          <a:prstGeom prst="rect">
            <a:avLst/>
          </a:prstGeom>
          <a:noFill/>
        </p:spPr>
        <p:txBody>
          <a:bodyPr wrap="square" rtlCol="0">
            <a:spAutoFit/>
          </a:bodyPr>
          <a:lstStyle/>
          <a:p>
            <a:r>
              <a:rPr lang="en-US" sz="2400" smtClean="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DCD21000-6A2E-40A7-8520-652EF6116C4B}"/>
              </a:ext>
            </a:extLst>
          </p:cNvPr>
          <p:cNvGraphicFramePr/>
          <p:nvPr>
            <p:custDataLst>
              <p:tags r:id="rId4"/>
            </p:custDataLst>
            <p:extLst>
              <p:ext uri="{D42A27DB-BD31-4B8C-83A1-F6EECF244321}">
                <p14:modId xmlns:p14="http://schemas.microsoft.com/office/powerpoint/2010/main" val="2642204549"/>
              </p:ext>
            </p:extLst>
          </p:nvPr>
        </p:nvGraphicFramePr>
        <p:xfrm>
          <a:off x="3539992" y="900593"/>
          <a:ext cx="8128000" cy="527160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a:extLst>
              <a:ext uri="{FF2B5EF4-FFF2-40B4-BE49-F238E27FC236}">
                <a16:creationId xmlns:a16="http://schemas.microsoft.com/office/drawing/2014/main" id="{F2F1A772-2FD6-4D6F-8AFF-A44BDF56F699}"/>
              </a:ext>
            </a:extLst>
          </p:cNvPr>
          <p:cNvSpPr txBox="1"/>
          <p:nvPr>
            <p:custDataLst>
              <p:tags r:id="rId5"/>
            </p:custDataLst>
          </p:nvPr>
        </p:nvSpPr>
        <p:spPr>
          <a:xfrm>
            <a:off x="3124200" y="-425"/>
            <a:ext cx="8229600"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2000" smtClean="0">
                <a:latin typeface="Franklin Gothic Medium" panose="020B0603020102020204" pitchFamily="34" charset="0"/>
              </a:rPr>
              <a:t>1.1 Racial/ethnic demographics (%) </a:t>
            </a:r>
            <a:endParaRPr lang="en-US" sz="20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6"/>
            </p:custDataLst>
          </p:nvPr>
        </p:nvSpPr>
        <p:spPr>
          <a:xfrm>
            <a:off x="3131127" y="299331"/>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271188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24200" y="6334184"/>
            <a:ext cx="8763000" cy="457200"/>
          </a:xfrm>
          <a:prstGeom prst="rect">
            <a:avLst/>
          </a:prstGeom>
          <a:noFill/>
        </p:spPr>
        <p:txBody>
          <a:bodyPr wrap="square" rtlCol="0" anchor="ctr" anchorCtr="0">
            <a:noAutofit/>
          </a:bodyPr>
          <a:lstStyle/>
          <a:p>
            <a:pPr algn="just"/>
            <a:r>
              <a:rPr lang="en-US" sz="1000" smtClean="0">
                <a:latin typeface="Franklin Gothic Book"/>
              </a:rPr>
              <a:t>Note. </a:t>
            </a:r>
            <a:r>
              <a:rPr lang="en-US" sz="1000" dirty="0" smtClean="0">
                <a:latin typeface="Franklin Gothic Book"/>
              </a:rPr>
              <a:t>Percentages add up to more than 100% because respondents to the 2017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0"/>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1.2 Racial/ethnic demographics (%)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18337"/>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2013-17 </a:t>
            </a:r>
            <a:endParaRPr lang="en-US" sz="1200" dirty="0">
              <a:latin typeface="Franklin Gothic Medium" panose="020B0603020102020204" pitchFamily="34" charset="0"/>
            </a:endParaRPr>
          </a:p>
        </p:txBody>
      </p:sp>
      <p:graphicFrame>
        <p:nvGraphicFramePr>
          <p:cNvPr id="8" name="Chart 7">
            <a:extLst>
              <a:ext uri="{FF2B5EF4-FFF2-40B4-BE49-F238E27FC236}">
                <a16:creationId xmlns:a16="http://schemas.microsoft.com/office/drawing/2014/main" id="{72A05DEF-BF97-458F-BBDC-EDA83CD22FE8}"/>
              </a:ext>
            </a:extLst>
          </p:cNvPr>
          <p:cNvGraphicFramePr/>
          <p:nvPr>
            <p:custDataLst>
              <p:tags r:id="rId5"/>
            </p:custDataLst>
            <p:extLst>
              <p:ext uri="{D42A27DB-BD31-4B8C-83A1-F6EECF244321}">
                <p14:modId xmlns:p14="http://schemas.microsoft.com/office/powerpoint/2010/main" val="4003296686"/>
              </p:ext>
            </p:extLst>
          </p:nvPr>
        </p:nvGraphicFramePr>
        <p:xfrm>
          <a:off x="3438392" y="802064"/>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9" name="TextBox 8">
            <a:extLst>
              <a:ext uri="{FF2B5EF4-FFF2-40B4-BE49-F238E27FC236}">
                <a16:creationId xmlns:a16="http://schemas.microsoft.com/office/drawing/2014/main" id="{BFF3512B-D1FA-4071-B1FF-E1C8512CD182}"/>
              </a:ext>
            </a:extLst>
          </p:cNvPr>
          <p:cNvSpPr txBox="1"/>
          <p:nvPr>
            <p:custDataLst>
              <p:tags r:id="rId6"/>
            </p:custDataLst>
          </p:nvPr>
        </p:nvSpPr>
        <p:spPr>
          <a:xfrm>
            <a:off x="314145" y="3305563"/>
            <a:ext cx="2495909" cy="461665"/>
          </a:xfrm>
          <a:prstGeom prst="rect">
            <a:avLst/>
          </a:prstGeom>
          <a:noFill/>
        </p:spPr>
        <p:txBody>
          <a:bodyPr wrap="square" rtlCol="0">
            <a:spAutoFit/>
          </a:bodyPr>
          <a:lstStyle/>
          <a:p>
            <a:r>
              <a:rPr lang="en-US" sz="2400" smtClean="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59466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4263" y="6324600"/>
            <a:ext cx="8801100" cy="457200"/>
          </a:xfrm>
          <a:prstGeom prst="rect">
            <a:avLst/>
          </a:prstGeom>
          <a:noFill/>
        </p:spPr>
        <p:txBody>
          <a:bodyPr wrap="square" rtlCol="0" anchor="ctr" anchorCtr="0">
            <a:noAutofit/>
          </a:bodyPr>
          <a:lstStyle/>
          <a:p>
            <a:pPr algn="just"/>
            <a:r>
              <a:rPr lang="en-US" sz="1000" dirty="0" smtClean="0">
                <a:latin typeface="Franklin Gothic Book" panose="020B0503020102020204" pitchFamily="34" charset="0"/>
              </a:rPr>
              <a:t>Three municipalities were selected to illustrate how diversity ranges within the county</a:t>
            </a:r>
          </a:p>
          <a:p>
            <a:pPr algn="just"/>
            <a:r>
              <a:rPr lang="en-US" sz="1000" dirty="0" smtClean="0">
                <a:latin typeface="Franklin Gothic Book" panose="020B0503020102020204" pitchFamily="34" charset="0"/>
              </a:rPr>
              <a:t>Note. Percentages add up to more than 100% because respondents to the 2017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11502"/>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1.3. Illustration of diversity by municipality (%)</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73168"/>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9" name="TextBox 8">
            <a:extLst>
              <a:ext uri="{FF2B5EF4-FFF2-40B4-BE49-F238E27FC236}">
                <a16:creationId xmlns:a16="http://schemas.microsoft.com/office/drawing/2014/main" id="{CC9F58E5-24ED-4C67-9993-BEB81437903B}"/>
              </a:ext>
            </a:extLst>
          </p:cNvPr>
          <p:cNvSpPr txBox="1"/>
          <p:nvPr>
            <p:custDataLst>
              <p:tags r:id="rId5"/>
            </p:custDataLst>
          </p:nvPr>
        </p:nvSpPr>
        <p:spPr>
          <a:xfrm>
            <a:off x="4419600" y="5630735"/>
            <a:ext cx="1748369" cy="457200"/>
          </a:xfrm>
          <a:prstGeom prst="rect">
            <a:avLst/>
          </a:prstGeom>
          <a:noFill/>
        </p:spPr>
        <p:txBody>
          <a:bodyPr wrap="square" rtlCol="0">
            <a:noAutofit/>
          </a:bodyPr>
          <a:lstStyle/>
          <a:p>
            <a:pPr algn="ctr"/>
            <a:r>
              <a:rPr lang="en-US" sz="900" smtClean="0">
                <a:latin typeface="Franklin Gothic Medium" panose="020B0603020102020204" pitchFamily="34" charset="0"/>
              </a:rPr>
              <a:t>Highest percentage of white residents</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44FD4BB8-FA38-4951-909A-1549BE46DACE}"/>
              </a:ext>
            </a:extLst>
          </p:cNvPr>
          <p:cNvSpPr txBox="1"/>
          <p:nvPr>
            <p:custDataLst>
              <p:tags r:id="rId6"/>
            </p:custDataLst>
          </p:nvPr>
        </p:nvSpPr>
        <p:spPr>
          <a:xfrm>
            <a:off x="7002468" y="5630735"/>
            <a:ext cx="1748369" cy="457200"/>
          </a:xfrm>
          <a:prstGeom prst="rect">
            <a:avLst/>
          </a:prstGeom>
          <a:noFill/>
        </p:spPr>
        <p:txBody>
          <a:bodyPr wrap="square" rtlCol="0">
            <a:noAutofit/>
          </a:bodyPr>
          <a:lstStyle/>
          <a:p>
            <a:pPr algn="ctr"/>
            <a:r>
              <a:rPr lang="en-US" sz="900" smtClean="0">
                <a:latin typeface="Franklin Gothic Medium" panose="020B0603020102020204" pitchFamily="34" charset="0"/>
              </a:rPr>
              <a:t>Middling percentage of white residents</a:t>
            </a:r>
            <a:endParaRPr lang="en-US" sz="9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551DA22E-DF73-4F6C-BBA2-C4112399BD55}"/>
              </a:ext>
            </a:extLst>
          </p:cNvPr>
          <p:cNvSpPr txBox="1"/>
          <p:nvPr>
            <p:custDataLst>
              <p:tags r:id="rId7"/>
            </p:custDataLst>
          </p:nvPr>
        </p:nvSpPr>
        <p:spPr>
          <a:xfrm>
            <a:off x="9900728" y="5609554"/>
            <a:ext cx="1371600" cy="457200"/>
          </a:xfrm>
          <a:prstGeom prst="rect">
            <a:avLst/>
          </a:prstGeom>
          <a:noFill/>
        </p:spPr>
        <p:txBody>
          <a:bodyPr wrap="square" rtlCol="0">
            <a:noAutofit/>
          </a:bodyPr>
          <a:lstStyle/>
          <a:p>
            <a:pPr algn="ctr"/>
            <a:r>
              <a:rPr lang="en-US" sz="900" smtClean="0">
                <a:latin typeface="Franklin Gothic Medium" panose="020B0603020102020204" pitchFamily="34" charset="0"/>
              </a:rPr>
              <a:t>Lowest percentage of white residents</a:t>
            </a:r>
            <a:endParaRPr lang="en-US" sz="900" dirty="0">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DA75C4A1-479D-41F5-842D-2D22B91D27C6}"/>
              </a:ext>
            </a:extLst>
          </p:cNvPr>
          <p:cNvGraphicFramePr/>
          <p:nvPr>
            <p:custDataLst>
              <p:tags r:id="rId8"/>
            </p:custDataLst>
            <p:extLst>
              <p:ext uri="{D42A27DB-BD31-4B8C-83A1-F6EECF244321}">
                <p14:modId xmlns:p14="http://schemas.microsoft.com/office/powerpoint/2010/main" val="3943838662"/>
              </p:ext>
            </p:extLst>
          </p:nvPr>
        </p:nvGraphicFramePr>
        <p:xfrm>
          <a:off x="3400964" y="896692"/>
          <a:ext cx="8534399" cy="5064616"/>
        </p:xfrm>
        <a:graphic>
          <a:graphicData uri="http://schemas.openxmlformats.org/drawingml/2006/chart">
            <c:chart xmlns:c="http://schemas.openxmlformats.org/drawingml/2006/chart" xmlns:r="http://schemas.openxmlformats.org/officeDocument/2006/relationships" r:id="rId12"/>
          </a:graphicData>
        </a:graphic>
      </p:graphicFrame>
      <p:sp>
        <p:nvSpPr>
          <p:cNvPr id="12" name="TextBox 11">
            <a:extLst>
              <a:ext uri="{FF2B5EF4-FFF2-40B4-BE49-F238E27FC236}">
                <a16:creationId xmlns:a16="http://schemas.microsoft.com/office/drawing/2014/main" id="{7AE17516-CBA9-4259-9D58-EAD0C6ED9602}"/>
              </a:ext>
            </a:extLst>
          </p:cNvPr>
          <p:cNvSpPr txBox="1"/>
          <p:nvPr>
            <p:custDataLst>
              <p:tags r:id="rId9"/>
            </p:custDataLst>
          </p:nvPr>
        </p:nvSpPr>
        <p:spPr>
          <a:xfrm>
            <a:off x="314145" y="3305563"/>
            <a:ext cx="2495909" cy="461665"/>
          </a:xfrm>
          <a:prstGeom prst="rect">
            <a:avLst/>
          </a:prstGeom>
          <a:noFill/>
        </p:spPr>
        <p:txBody>
          <a:bodyPr wrap="square" rtlCol="0">
            <a:spAutoFit/>
          </a:bodyPr>
          <a:lstStyle/>
          <a:p>
            <a:r>
              <a:rPr lang="en-US" sz="2400" smtClean="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720454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23460"/>
            <a:ext cx="8229600" cy="40011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smtClean="0"/>
              <a:t>1.4. Population (%) foreign-born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4810"/>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448800" y="3962400"/>
            <a:ext cx="2743200" cy="53199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pc="-50" smtClean="0"/>
              <a:t>1.5. Population (%) foreign-born over time, in county</a:t>
            </a:r>
            <a:endParaRPr lang="en-US" spc="-50" dirty="0"/>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448800" y="4495800"/>
            <a:ext cx="2743200" cy="369332"/>
          </a:xfrm>
          <a:prstGeom prst="rect">
            <a:avLst/>
          </a:prstGeom>
          <a:noFill/>
        </p:spPr>
        <p:txBody>
          <a:bodyPr wrap="square" rtlCol="0">
            <a:spAutoFit/>
          </a:bodyPr>
          <a:lstStyle/>
          <a:p>
            <a:r>
              <a:rPr lang="en-US" sz="900" smtClean="0">
                <a:latin typeface="Franklin Gothic Medium" panose="020B0603020102020204" pitchFamily="34" charset="0"/>
              </a:rPr>
              <a:t>Source: 5-yr American Community Survey, estimates 2013-17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1393895440"/>
              </p:ext>
            </p:extLst>
          </p:nvPr>
        </p:nvGraphicFramePr>
        <p:xfrm>
          <a:off x="9372600" y="4648200"/>
          <a:ext cx="2743200" cy="1701805"/>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EA030E36-1ECD-432A-BE3F-A102E2914877}"/>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0942D5D0-9BF4-4337-AA96-51C97E21B71A}"/>
              </a:ext>
            </a:extLst>
          </p:cNvPr>
          <p:cNvGraphicFramePr/>
          <p:nvPr>
            <p:custDataLst>
              <p:tags r:id="rId8"/>
            </p:custDataLst>
            <p:extLst>
              <p:ext uri="{D42A27DB-BD31-4B8C-83A1-F6EECF244321}">
                <p14:modId xmlns:p14="http://schemas.microsoft.com/office/powerpoint/2010/main" val="1454735203"/>
              </p:ext>
            </p:extLst>
          </p:nvPr>
        </p:nvGraphicFramePr>
        <p:xfrm>
          <a:off x="3352800" y="763727"/>
          <a:ext cx="8128000" cy="5418667"/>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52525163-DC8D-493A-9F4D-5A5118421A44}"/>
              </a:ext>
            </a:extLst>
          </p:cNvPr>
          <p:cNvSpPr txBox="1"/>
          <p:nvPr>
            <p:custDataLst>
              <p:tags r:id="rId9"/>
            </p:custDataLst>
          </p:nvPr>
        </p:nvSpPr>
        <p:spPr>
          <a:xfrm>
            <a:off x="3124200" y="6481503"/>
            <a:ext cx="6442208" cy="246221"/>
          </a:xfrm>
          <a:prstGeom prst="rect">
            <a:avLst/>
          </a:prstGeom>
          <a:noFill/>
        </p:spPr>
        <p:txBody>
          <a:bodyPr wrap="square" rtlCol="0">
            <a:spAutoFit/>
          </a:bodyPr>
          <a:lstStyle/>
          <a:p>
            <a:r>
              <a:rPr lang="en-US" sz="1000" smtClean="0">
                <a:latin typeface="Franklin Gothic Book" panose="020B0503020102020204" pitchFamily="34" charset="0"/>
              </a:rPr>
              <a:t>Foreign-born refers to those who were not a US citizen at birth</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379820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1.6. Population (%) foreign-born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54379"/>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276600" y="6400800"/>
            <a:ext cx="8915400" cy="400110"/>
          </a:xfrm>
          <a:prstGeom prst="rect">
            <a:avLst/>
          </a:prstGeom>
          <a:noFill/>
        </p:spPr>
        <p:txBody>
          <a:bodyPr wrap="square" rtlCol="0">
            <a:spAutoFit/>
          </a:bodyPr>
          <a:lstStyle/>
          <a:p>
            <a:r>
              <a:rPr lang="en-US" sz="1000" smtClean="0">
                <a:latin typeface="Franklin Gothic Book" panose="020B0503020102020204" pitchFamily="34" charset="0"/>
              </a:rPr>
              <a:t>Note: The 10 municipalities with the highest percentage of foreign born are displayed</a:t>
            </a:r>
          </a:p>
          <a:p>
            <a:r>
              <a:rPr lang="en-US" sz="1000" smtClean="0">
                <a:latin typeface="Franklin Gothic Book" panose="020B0503020102020204" pitchFamily="34" charset="0"/>
              </a:rPr>
              <a:t>Foreign-born refers to those who were not a US citizen at birth</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E72844FA-7766-425F-9E83-42AEF51020D3}"/>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B288D9C-D3BF-4AC3-9A8A-B58C8EA94EBB}"/>
              </a:ext>
            </a:extLst>
          </p:cNvPr>
          <p:cNvGraphicFramePr/>
          <p:nvPr>
            <p:custDataLst>
              <p:tags r:id="rId6"/>
            </p:custDataLst>
            <p:extLst>
              <p:ext uri="{D42A27DB-BD31-4B8C-83A1-F6EECF244321}">
                <p14:modId xmlns:p14="http://schemas.microsoft.com/office/powerpoint/2010/main" val="1140736744"/>
              </p:ext>
            </p:extLst>
          </p:nvPr>
        </p:nvGraphicFramePr>
        <p:xfrm>
          <a:off x="3327400" y="731469"/>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5762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1.7. Population (%) English-only speakers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58173" y="354755"/>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600381" y="4514031"/>
            <a:ext cx="2362200" cy="738664"/>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400" smtClean="0">
                <a:latin typeface="Franklin Gothic Medium" panose="020B0603020102020204" pitchFamily="34" charset="0"/>
              </a:rPr>
              <a:t>1.8. Population (%) English only speakers over time, in county</a:t>
            </a:r>
            <a:endParaRPr lang="en-US" sz="14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615621" y="5152710"/>
            <a:ext cx="2438400" cy="369332"/>
          </a:xfrm>
          <a:prstGeom prst="rect">
            <a:avLst/>
          </a:prstGeom>
          <a:noFill/>
        </p:spPr>
        <p:txBody>
          <a:bodyPr wrap="square" rtlCol="0">
            <a:spAutoFit/>
          </a:bodyPr>
          <a:lstStyle/>
          <a:p>
            <a:r>
              <a:rPr lang="en-US" sz="900" smtClean="0">
                <a:latin typeface="Franklin Gothic Medium" panose="020B0603020102020204" pitchFamily="34" charset="0"/>
              </a:rPr>
              <a:t>Source: 5-yr American Community Survey, estimates 2013-17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72471621"/>
              </p:ext>
            </p:extLst>
          </p:nvPr>
        </p:nvGraphicFramePr>
        <p:xfrm>
          <a:off x="9136485" y="5115007"/>
          <a:ext cx="3352800" cy="1632163"/>
        </p:xfrm>
        <a:graphic>
          <a:graphicData uri="http://schemas.openxmlformats.org/drawingml/2006/chart">
            <c:chart xmlns:c="http://schemas.openxmlformats.org/drawingml/2006/chart" xmlns:r="http://schemas.openxmlformats.org/officeDocument/2006/relationships" r:id="rId11"/>
          </a:graphicData>
        </a:graphic>
      </p:graphicFrame>
      <p:sp>
        <p:nvSpPr>
          <p:cNvPr id="11" name="TextBox 10">
            <a:extLst>
              <a:ext uri="{FF2B5EF4-FFF2-40B4-BE49-F238E27FC236}">
                <a16:creationId xmlns:a16="http://schemas.microsoft.com/office/drawing/2014/main" id="{C927D978-F06E-4D33-BA41-598ECDE33F0C}"/>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Language</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8"/>
            </p:custDataLst>
            <p:extLst>
              <p:ext uri="{D42A27DB-BD31-4B8C-83A1-F6EECF244321}">
                <p14:modId xmlns:p14="http://schemas.microsoft.com/office/powerpoint/2010/main" val="1384596226"/>
              </p:ext>
            </p:extLst>
          </p:nvPr>
        </p:nvGraphicFramePr>
        <p:xfrm>
          <a:off x="3175000" y="610440"/>
          <a:ext cx="8128000" cy="5135982"/>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4140583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1.9  Illustration of English-only speakers (%)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1000"/>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124200" y="6553200"/>
            <a:ext cx="9067800" cy="246221"/>
          </a:xfrm>
          <a:prstGeom prst="rect">
            <a:avLst/>
          </a:prstGeom>
          <a:noFill/>
        </p:spPr>
        <p:txBody>
          <a:bodyPr wrap="square" rtlCol="0">
            <a:spAutoFit/>
          </a:bodyPr>
          <a:lstStyle/>
          <a:p>
            <a:pPr algn="just"/>
            <a:r>
              <a:rPr lang="en-US" sz="1000" smtClean="0">
                <a:latin typeface="Franklin Gothic Book" panose="020B0503020102020204" pitchFamily="34" charset="0"/>
              </a:rPr>
              <a:t>Note: Three municipalities were selected to illustrate how diversity ranges within the county</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3C601884-37CE-4709-B9A2-AA661DC25FDC}"/>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Language</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575A8066-233A-42C7-B1CD-AC6325CE8C7D}"/>
              </a:ext>
            </a:extLst>
          </p:cNvPr>
          <p:cNvGraphicFramePr/>
          <p:nvPr>
            <p:custDataLst>
              <p:tags r:id="rId6"/>
            </p:custDataLst>
            <p:extLst>
              <p:ext uri="{D42A27DB-BD31-4B8C-83A1-F6EECF244321}">
                <p14:modId xmlns:p14="http://schemas.microsoft.com/office/powerpoint/2010/main" val="1547430598"/>
              </p:ext>
            </p:extLst>
          </p:nvPr>
        </p:nvGraphicFramePr>
        <p:xfrm>
          <a:off x="3463745" y="415591"/>
          <a:ext cx="8128000" cy="5418667"/>
        </p:xfrm>
        <a:graphic>
          <a:graphicData uri="http://schemas.openxmlformats.org/drawingml/2006/chart">
            <c:chart xmlns:c="http://schemas.openxmlformats.org/drawingml/2006/chart" xmlns:r="http://schemas.openxmlformats.org/officeDocument/2006/relationships" r:id="rId12"/>
          </a:graphicData>
        </a:graphic>
      </p:graphicFrame>
      <p:sp>
        <p:nvSpPr>
          <p:cNvPr id="9" name="TextBox 8">
            <a:extLst>
              <a:ext uri="{FF2B5EF4-FFF2-40B4-BE49-F238E27FC236}">
                <a16:creationId xmlns:a16="http://schemas.microsoft.com/office/drawing/2014/main" id="{B2608317-8663-47E1-A39F-639DCDECBEDC}"/>
              </a:ext>
            </a:extLst>
          </p:cNvPr>
          <p:cNvSpPr txBox="1"/>
          <p:nvPr>
            <p:custDataLst>
              <p:tags r:id="rId7"/>
            </p:custDataLst>
          </p:nvPr>
        </p:nvSpPr>
        <p:spPr>
          <a:xfrm>
            <a:off x="3161145" y="4811860"/>
            <a:ext cx="1427480" cy="369332"/>
          </a:xfrm>
          <a:prstGeom prst="rect">
            <a:avLst/>
          </a:prstGeom>
          <a:noFill/>
        </p:spPr>
        <p:txBody>
          <a:bodyPr wrap="square" rtlCol="0">
            <a:spAutoFit/>
          </a:bodyPr>
          <a:lstStyle/>
          <a:p>
            <a:pPr algn="ctr"/>
            <a:r>
              <a:rPr lang="en-US" sz="900" smtClean="0">
                <a:latin typeface="Franklin Gothic Medium" panose="020B0603020102020204" pitchFamily="34" charset="0"/>
              </a:rPr>
              <a:t>Highest % of English-Only speakers</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B7C67ADB-AAC2-42A8-A1B2-54B04EACD87A}"/>
              </a:ext>
            </a:extLst>
          </p:cNvPr>
          <p:cNvSpPr txBox="1"/>
          <p:nvPr>
            <p:custDataLst>
              <p:tags r:id="rId8"/>
            </p:custDataLst>
          </p:nvPr>
        </p:nvSpPr>
        <p:spPr>
          <a:xfrm>
            <a:off x="3141980" y="3289050"/>
            <a:ext cx="1468120" cy="369332"/>
          </a:xfrm>
          <a:prstGeom prst="rect">
            <a:avLst/>
          </a:prstGeom>
          <a:noFill/>
        </p:spPr>
        <p:txBody>
          <a:bodyPr wrap="square" rtlCol="0">
            <a:spAutoFit/>
          </a:bodyPr>
          <a:lstStyle/>
          <a:p>
            <a:pPr algn="ctr"/>
            <a:r>
              <a:rPr lang="en-US" sz="900" smtClean="0">
                <a:latin typeface="Franklin Gothic Medium" panose="020B0603020102020204" pitchFamily="34" charset="0"/>
              </a:rPr>
              <a:t>Middling % of English-Only speakers</a:t>
            </a:r>
            <a:endParaRPr lang="en-US" sz="9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ED5B1D83-9F6E-4C35-AB54-98DB96A97484}"/>
              </a:ext>
            </a:extLst>
          </p:cNvPr>
          <p:cNvSpPr txBox="1"/>
          <p:nvPr>
            <p:custDataLst>
              <p:tags r:id="rId9"/>
            </p:custDataLst>
          </p:nvPr>
        </p:nvSpPr>
        <p:spPr>
          <a:xfrm>
            <a:off x="3147060" y="1593767"/>
            <a:ext cx="1463040" cy="369332"/>
          </a:xfrm>
          <a:prstGeom prst="rect">
            <a:avLst/>
          </a:prstGeom>
          <a:noFill/>
        </p:spPr>
        <p:txBody>
          <a:bodyPr wrap="square" rtlCol="0">
            <a:spAutoFit/>
          </a:bodyPr>
          <a:lstStyle/>
          <a:p>
            <a:pPr algn="ctr"/>
            <a:r>
              <a:rPr lang="en-US" sz="900" smtClean="0">
                <a:latin typeface="Franklin Gothic Medium" panose="020B0603020102020204" pitchFamily="34" charset="0"/>
              </a:rPr>
              <a:t>Lowest % of English-Only speakers</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6210385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r>
              <a:rPr lang="en-US" sz="2000" spc="-50" smtClean="0">
                <a:latin typeface="Franklin Gothic Medium"/>
              </a:rPr>
              <a:t>1.10 Children (#) under age 18 in NJ (by county)</a:t>
            </a:r>
            <a:endParaRPr lang="en-US" sz="2000" spc="-50" dirty="0">
              <a:latin typeface="Franklin Gothic Medium"/>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EA479F0A-A0E6-485C-9C2B-C83B183E4D09}"/>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23696CFA-9B58-49C1-81FC-5A07C276384E}"/>
              </a:ext>
            </a:extLst>
          </p:cNvPr>
          <p:cNvGraphicFramePr/>
          <p:nvPr>
            <p:custDataLst>
              <p:tags r:id="rId5"/>
            </p:custDataLst>
            <p:extLst>
              <p:ext uri="{D42A27DB-BD31-4B8C-83A1-F6EECF244321}">
                <p14:modId xmlns:p14="http://schemas.microsoft.com/office/powerpoint/2010/main" val="4247360171"/>
              </p:ext>
            </p:extLst>
          </p:nvPr>
        </p:nvGraphicFramePr>
        <p:xfrm>
          <a:off x="3208973" y="734092"/>
          <a:ext cx="8668882" cy="5789925"/>
        </p:xfrm>
        <a:graphic>
          <a:graphicData uri="http://schemas.openxmlformats.org/drawingml/2006/chart">
            <c:chart xmlns:c="http://schemas.openxmlformats.org/drawingml/2006/chart" xmlns:r="http://schemas.openxmlformats.org/officeDocument/2006/relationships" r:id="rId8"/>
          </a:graphicData>
        </a:graphic>
      </p:graphicFrame>
      <p:sp>
        <p:nvSpPr>
          <p:cNvPr id="2" name="TextBox 1"/>
          <p:cNvSpPr txBox="1"/>
          <p:nvPr/>
        </p:nvSpPr>
        <p:spPr>
          <a:xfrm>
            <a:off x="3208973" y="6393212"/>
            <a:ext cx="7315200" cy="253916"/>
          </a:xfrm>
          <a:prstGeom prst="rect">
            <a:avLst/>
          </a:prstGeom>
          <a:noFill/>
        </p:spPr>
        <p:txBody>
          <a:bodyPr wrap="square" rtlCol="0">
            <a:spAutoFit/>
          </a:bodyPr>
          <a:lstStyle/>
          <a:p>
            <a:r>
              <a:rPr lang="en-US" sz="1000" dirty="0" smtClean="0">
                <a:latin typeface="Franklin Gothic Book" panose="020B0503020102020204" pitchFamily="34" charset="0"/>
              </a:rPr>
              <a:t>Note that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041265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4348D46-854C-4916-9B52-1BB44CE9C1B4}"/>
              </a:ext>
            </a:extLst>
          </p:cNvPr>
          <p:cNvSpPr/>
          <p:nvPr/>
        </p:nvSpPr>
        <p:spPr>
          <a:xfrm>
            <a:off x="3438345" y="797701"/>
            <a:ext cx="7949428" cy="304800"/>
          </a:xfrm>
          <a:prstGeom prst="rect">
            <a:avLst/>
          </a:prstGeom>
          <a:solidFill>
            <a:schemeClr val="bg1"/>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60943"/>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latin typeface="Franklin Gothic Medium" panose="020B0603020102020204" pitchFamily="34" charset="0"/>
              </a:rPr>
              <a:t>1.11 Children (# and relative percentages) per age category in NJ (by county)</a:t>
            </a:r>
            <a:endParaRPr lang="en-US" sz="2000" spc="-50" dirty="0">
              <a:latin typeface="Franklin Gothic Medium" panose="020B0603020102020204" pitchFamily="34" charset="0"/>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AA1D4207-D81B-4F5B-B848-57CA126796FD}"/>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smtClean="0">
                <a:latin typeface="Franklin Gothic Book"/>
              </a:rPr>
              <a:t>Note. The number of children estimated to be in group settings across the state (5,630 or 0.28% of total youth population)  is not included above.</a:t>
            </a:r>
            <a:endParaRPr lang="en-US" sz="1000" dirty="0">
              <a:latin typeface="Franklin Gothic Book"/>
            </a:endParaRPr>
          </a:p>
        </p:txBody>
      </p:sp>
      <p:sp>
        <p:nvSpPr>
          <p:cNvPr id="8" name="TextBox 7">
            <a:extLst>
              <a:ext uri="{FF2B5EF4-FFF2-40B4-BE49-F238E27FC236}">
                <a16:creationId xmlns:a16="http://schemas.microsoft.com/office/drawing/2014/main" id="{5F33EA43-50DB-4E7F-A06E-C341E3D531B0}"/>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D623E41E-85D4-44FF-8D6A-724773842090}"/>
              </a:ext>
            </a:extLst>
          </p:cNvPr>
          <p:cNvGraphicFramePr/>
          <p:nvPr>
            <p:custDataLst>
              <p:tags r:id="rId6"/>
            </p:custDataLst>
            <p:extLst>
              <p:ext uri="{D42A27DB-BD31-4B8C-83A1-F6EECF244321}">
                <p14:modId xmlns:p14="http://schemas.microsoft.com/office/powerpoint/2010/main" val="3968764005"/>
              </p:ext>
            </p:extLst>
          </p:nvPr>
        </p:nvGraphicFramePr>
        <p:xfrm>
          <a:off x="3436758" y="610981"/>
          <a:ext cx="8128000" cy="580435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41248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result for atlantic county nj map"/>
          <p:cNvPicPr/>
          <p:nvPr/>
        </p:nvPicPr>
        <p:blipFill>
          <a:blip r:embed="rId2">
            <a:extLst>
              <a:ext uri="{28A0092B-C50C-407E-A947-70E740481C1C}">
                <a14:useLocalDpi xmlns:a14="http://schemas.microsoft.com/office/drawing/2010/main" val="0"/>
              </a:ext>
            </a:extLst>
          </a:blip>
          <a:srcRect/>
          <a:stretch>
            <a:fillRect/>
          </a:stretch>
        </p:blipFill>
        <p:spPr bwMode="auto">
          <a:xfrm>
            <a:off x="685800" y="609600"/>
            <a:ext cx="1627031" cy="3053102"/>
          </a:xfrm>
          <a:prstGeom prst="rect">
            <a:avLst/>
          </a:prstGeom>
          <a:noFill/>
          <a:ln>
            <a:noFill/>
          </a:ln>
        </p:spPr>
      </p:pic>
      <p:sp>
        <p:nvSpPr>
          <p:cNvPr id="5" name="Title 1">
            <a:extLst>
              <a:ext uri="{FF2B5EF4-FFF2-40B4-BE49-F238E27FC236}">
                <a16:creationId xmlns:a16="http://schemas.microsoft.com/office/drawing/2014/main" id="{B174D015-0C4B-4048-9105-5C80F75BB3C9}"/>
              </a:ext>
            </a:extLst>
          </p:cNvPr>
          <p:cNvSpPr txBox="1">
            <a:spLocks/>
          </p:cNvSpPr>
          <p:nvPr/>
        </p:nvSpPr>
        <p:spPr>
          <a:xfrm>
            <a:off x="-123745" y="3662702"/>
            <a:ext cx="3246120" cy="29718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b="1" spc="-200" dirty="0" smtClean="0">
                <a:solidFill>
                  <a:schemeClr val="bg1"/>
                </a:solidFill>
                <a:latin typeface="Franklin Gothic Medium" panose="020B0603020102020204" pitchFamily="34" charset="0"/>
              </a:rPr>
              <a:t>Atlantic </a:t>
            </a:r>
            <a:r>
              <a:rPr lang="en-US" b="1" spc="-200" dirty="0">
                <a:solidFill>
                  <a:schemeClr val="bg1"/>
                </a:solidFill>
                <a:latin typeface="Franklin Gothic Medium" panose="020B0603020102020204" pitchFamily="34" charset="0"/>
              </a:rPr>
              <a:t>County</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6284081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5914BA7-2CEB-44F8-9416-E0C06983D10E}"/>
              </a:ext>
            </a:extLst>
          </p:cNvPr>
          <p:cNvSpPr/>
          <p:nvPr/>
        </p:nvSpPr>
        <p:spPr>
          <a:xfrm>
            <a:off x="3573604" y="4321732"/>
            <a:ext cx="7811298" cy="707468"/>
          </a:xfrm>
          <a:prstGeom prst="rect">
            <a:avLst/>
          </a:prstGeom>
          <a:solidFill>
            <a:schemeClr val="bg1"/>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1.12 Children (%) per age category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D11CC28B-09EB-48A0-B16E-F0CE4C68F8F5}"/>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Note: Data shown are limited to the municipalities with available data or the 10 municipalities with the highest percentage of children aged &lt;6. Within each municipality, age categories are presented as percentages and will add up to approximately 100%</a:t>
            </a:r>
            <a:endParaRPr lang="en-US" sz="1000" dirty="0">
              <a:latin typeface="Franklin Gothic Book" panose="020B0503020102020204" pitchFamily="34" charset="0"/>
            </a:endParaRPr>
          </a:p>
        </p:txBody>
      </p:sp>
      <p:sp>
        <p:nvSpPr>
          <p:cNvPr id="9" name="TextBox 8">
            <a:extLst>
              <a:ext uri="{FF2B5EF4-FFF2-40B4-BE49-F238E27FC236}">
                <a16:creationId xmlns:a16="http://schemas.microsoft.com/office/drawing/2014/main" id="{10F6E6B4-3FC2-4A26-9D6A-F9A7AAC4D932}"/>
              </a:ext>
            </a:extLst>
          </p:cNvPr>
          <p:cNvSpPr txBox="1"/>
          <p:nvPr>
            <p:custDataLst>
              <p:tags r:id="rId5"/>
            </p:custDataLst>
          </p:nvPr>
        </p:nvSpPr>
        <p:spPr>
          <a:xfrm>
            <a:off x="4572000" y="6035040"/>
            <a:ext cx="1828800" cy="365760"/>
          </a:xfrm>
          <a:prstGeom prst="rect">
            <a:avLst/>
          </a:prstGeom>
          <a:noFill/>
        </p:spPr>
        <p:txBody>
          <a:bodyPr wrap="square" rtlCol="0" anchor="ctr" anchorCtr="0">
            <a:noAutofit/>
          </a:bodyPr>
          <a:lstStyle/>
          <a:p>
            <a:pPr algn="ctr"/>
            <a:r>
              <a:rPr lang="en-US" sz="900" smtClean="0">
                <a:latin typeface="Franklin Gothic Medium" panose="020B0603020102020204" pitchFamily="34" charset="0"/>
              </a:rPr>
              <a:t># aged &lt;6 / total # of children per municipality * 100</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AFAE2D1C-54E7-45CE-B63C-37CB01D89D37}"/>
              </a:ext>
            </a:extLst>
          </p:cNvPr>
          <p:cNvSpPr txBox="1"/>
          <p:nvPr>
            <p:custDataLst>
              <p:tags r:id="rId6"/>
            </p:custDataLst>
          </p:nvPr>
        </p:nvSpPr>
        <p:spPr>
          <a:xfrm>
            <a:off x="6537960" y="6035040"/>
            <a:ext cx="1828800" cy="369332"/>
          </a:xfrm>
          <a:prstGeom prst="rect">
            <a:avLst/>
          </a:prstGeom>
          <a:noFill/>
        </p:spPr>
        <p:txBody>
          <a:bodyPr wrap="square" rtlCol="0" anchor="ctr" anchorCtr="0">
            <a:noAutofit/>
          </a:bodyPr>
          <a:lstStyle/>
          <a:p>
            <a:pPr algn="ctr"/>
            <a:r>
              <a:rPr lang="en-US" sz="900" smtClean="0">
                <a:latin typeface="Franklin Gothic Medium" panose="020B0603020102020204" pitchFamily="34" charset="0"/>
              </a:rPr>
              <a:t># aged 6-11 / total # of children per municipality * 100</a:t>
            </a:r>
            <a:endParaRPr lang="en-US" sz="9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1C135C3E-F2BB-4491-AF56-7866215528EE}"/>
              </a:ext>
            </a:extLst>
          </p:cNvPr>
          <p:cNvSpPr txBox="1"/>
          <p:nvPr>
            <p:custDataLst>
              <p:tags r:id="rId7"/>
            </p:custDataLst>
          </p:nvPr>
        </p:nvSpPr>
        <p:spPr>
          <a:xfrm>
            <a:off x="8686800" y="6035040"/>
            <a:ext cx="1828800" cy="369332"/>
          </a:xfrm>
          <a:prstGeom prst="rect">
            <a:avLst/>
          </a:prstGeom>
          <a:noFill/>
        </p:spPr>
        <p:txBody>
          <a:bodyPr wrap="square" rtlCol="0" anchor="ctr" anchorCtr="0">
            <a:noAutofit/>
          </a:bodyPr>
          <a:lstStyle/>
          <a:p>
            <a:pPr algn="ctr"/>
            <a:r>
              <a:rPr lang="en-US" sz="900" smtClean="0">
                <a:latin typeface="Franklin Gothic Medium" panose="020B0603020102020204" pitchFamily="34" charset="0"/>
              </a:rPr>
              <a:t># aged 12-17 / total # of children per municipality * 100</a:t>
            </a:r>
            <a:endParaRPr lang="en-US" sz="9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D87FF5FE-4FD5-45B3-90E1-56233F98AE0B}"/>
              </a:ext>
            </a:extLst>
          </p:cNvPr>
          <p:cNvSpPr txBox="1"/>
          <p:nvPr>
            <p:custDataLst>
              <p:tags r:id="rId8"/>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80A8053F-0BCD-42C8-93C1-CD035916B3DC}"/>
              </a:ext>
            </a:extLst>
          </p:cNvPr>
          <p:cNvGraphicFramePr/>
          <p:nvPr>
            <p:custDataLst>
              <p:tags r:id="rId9"/>
            </p:custDataLst>
            <p:extLst>
              <p:ext uri="{D42A27DB-BD31-4B8C-83A1-F6EECF244321}">
                <p14:modId xmlns:p14="http://schemas.microsoft.com/office/powerpoint/2010/main" val="1165483551"/>
              </p:ext>
            </p:extLst>
          </p:nvPr>
        </p:nvGraphicFramePr>
        <p:xfrm>
          <a:off x="3487189" y="375346"/>
          <a:ext cx="8128000" cy="5418667"/>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28294983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mtClean="0">
                <a:latin typeface="Franklin Gothic Medium" panose="020B0603020102020204" pitchFamily="34" charset="0"/>
              </a:rPr>
              <a:t>1.13 Children (#) in the care of CP&amp;P – in and out-of-home placements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73413" y="623496"/>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Department of Children and Families, December 31, 2018 </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4DA8209D-068F-4599-AF59-8B0F2FB5B908}"/>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CP&amp;P</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CE4B44E3-49C1-4A0D-9782-9B0034F73A8A}"/>
              </a:ext>
            </a:extLst>
          </p:cNvPr>
          <p:cNvGraphicFramePr/>
          <p:nvPr>
            <p:custDataLst>
              <p:tags r:id="rId5"/>
            </p:custDataLst>
            <p:extLst>
              <p:ext uri="{D42A27DB-BD31-4B8C-83A1-F6EECF244321}">
                <p14:modId xmlns:p14="http://schemas.microsoft.com/office/powerpoint/2010/main" val="1707388318"/>
              </p:ext>
            </p:extLst>
          </p:nvPr>
        </p:nvGraphicFramePr>
        <p:xfrm>
          <a:off x="3173413" y="728148"/>
          <a:ext cx="8942387"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10" name="TextBox 9">
            <a:extLst>
              <a:ext uri="{FF2B5EF4-FFF2-40B4-BE49-F238E27FC236}">
                <a16:creationId xmlns:a16="http://schemas.microsoft.com/office/drawing/2014/main" id="{41FD7A72-B42F-40D6-9D44-49E76B3F7024}"/>
              </a:ext>
            </a:extLst>
          </p:cNvPr>
          <p:cNvSpPr txBox="1"/>
          <p:nvPr>
            <p:custDataLst>
              <p:tags r:id="rId6"/>
            </p:custDataLst>
          </p:nvPr>
        </p:nvSpPr>
        <p:spPr>
          <a:xfrm>
            <a:off x="3124201" y="6364222"/>
            <a:ext cx="9067800" cy="493777"/>
          </a:xfrm>
          <a:prstGeom prst="rect">
            <a:avLst/>
          </a:prstGeom>
          <a:noFill/>
        </p:spPr>
        <p:txBody>
          <a:bodyPr wrap="square" rtlCol="0" anchor="ctr" anchorCtr="0">
            <a:noAutofit/>
          </a:bodyPr>
          <a:lstStyle/>
          <a:p>
            <a:r>
              <a:rPr lang="en-US" sz="1000" smtClean="0">
                <a:latin typeface="Franklin Gothic Book"/>
              </a:rPr>
              <a:t>Note. A total of 48,461 children were being served by New Jersey CP&amp;P on December 31,2018. This includes 3,105 children with no county reported. Note that total county population size has not been accounted for in this indicator.</a:t>
            </a:r>
            <a:endParaRPr lang="en-US" dirty="0"/>
          </a:p>
        </p:txBody>
      </p:sp>
    </p:spTree>
    <p:extLst>
      <p:ext uri="{BB962C8B-B14F-4D97-AF65-F5344CB8AC3E}">
        <p14:creationId xmlns:p14="http://schemas.microsoft.com/office/powerpoint/2010/main" val="27757712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199" y="-5138"/>
            <a:ext cx="9067799" cy="64633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mtClean="0">
                <a:latin typeface="Franklin Gothic Medium" panose="020B0603020102020204" pitchFamily="34" charset="0"/>
              </a:rPr>
              <a:t>1.14 Children (#) in CP&amp;P out-of-home placement – kin and non-kin, in county </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6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07372" y="543878"/>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Department of Children and Families, December 31, 2018 </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4DA8209D-068F-4599-AF59-8B0F2FB5B908}"/>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CP&amp;P</a:t>
            </a:r>
            <a:endParaRPr lang="en-US" sz="2400" dirty="0">
              <a:solidFill>
                <a:schemeClr val="bg1"/>
              </a:solidFill>
              <a:latin typeface="Franklin Gothic Demi" panose="020B0703020102020204" pitchFamily="34" charset="0"/>
            </a:endParaRPr>
          </a:p>
        </p:txBody>
      </p:sp>
      <p:sp>
        <p:nvSpPr>
          <p:cNvPr id="8" name="TextBox 7">
            <a:extLst>
              <a:ext uri="{FF2B5EF4-FFF2-40B4-BE49-F238E27FC236}">
                <a16:creationId xmlns:a16="http://schemas.microsoft.com/office/drawing/2014/main" id="{4E1F951F-B0A9-4BFE-BA2F-CF1174204657}"/>
              </a:ext>
            </a:extLst>
          </p:cNvPr>
          <p:cNvSpPr txBox="1"/>
          <p:nvPr>
            <p:custDataLst>
              <p:tags r:id="rId5"/>
            </p:custDataLst>
          </p:nvPr>
        </p:nvSpPr>
        <p:spPr>
          <a:xfrm>
            <a:off x="3107372" y="6295418"/>
            <a:ext cx="9084627" cy="562582"/>
          </a:xfrm>
          <a:prstGeom prst="rect">
            <a:avLst/>
          </a:prstGeom>
          <a:noFill/>
        </p:spPr>
        <p:txBody>
          <a:bodyPr wrap="square" rtlCol="0" anchor="ctr" anchorCtr="0">
            <a:noAutofit/>
          </a:bodyPr>
          <a:lstStyle/>
          <a:p>
            <a:pPr algn="just"/>
            <a:r>
              <a:rPr lang="en-US" sz="1000" smtClean="0">
                <a:latin typeface="Franklin Gothic Book"/>
              </a:rPr>
              <a:t>Note: Non-Kinship Placements include placements with non-kinship resource families, congregate care, and independent living. (Indicator to be included in the HSAC final report). Note that total county population size has not been accounted for in this indicator.</a:t>
            </a:r>
            <a:endParaRPr lang="en-US" sz="1000" dirty="0">
              <a:latin typeface="Franklin Gothic Book"/>
              <a:cs typeface="Calibri"/>
            </a:endParaRPr>
          </a:p>
        </p:txBody>
      </p:sp>
      <p:graphicFrame>
        <p:nvGraphicFramePr>
          <p:cNvPr id="5" name="Chart 4">
            <a:extLst>
              <a:ext uri="{FF2B5EF4-FFF2-40B4-BE49-F238E27FC236}">
                <a16:creationId xmlns:a16="http://schemas.microsoft.com/office/drawing/2014/main" id="{4F292997-B8FF-4EB4-BB5B-86B890275FEA}"/>
              </a:ext>
            </a:extLst>
          </p:cNvPr>
          <p:cNvGraphicFramePr/>
          <p:nvPr>
            <p:custDataLst>
              <p:tags r:id="rId6"/>
            </p:custDataLst>
            <p:extLst>
              <p:ext uri="{D42A27DB-BD31-4B8C-83A1-F6EECF244321}">
                <p14:modId xmlns:p14="http://schemas.microsoft.com/office/powerpoint/2010/main" val="1749614042"/>
              </p:ext>
            </p:extLst>
          </p:nvPr>
        </p:nvGraphicFramePr>
        <p:xfrm>
          <a:off x="3208972" y="740395"/>
          <a:ext cx="8830628"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88768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4">
            <a:extLst>
              <a:ext uri="{FF2B5EF4-FFF2-40B4-BE49-F238E27FC236}">
                <a16:creationId xmlns:a16="http://schemas.microsoft.com/office/drawing/2014/main" id="{E5E618A9-436B-421D-87F5-9E137C35562E}"/>
              </a:ext>
            </a:extLst>
          </p:cNvPr>
          <p:cNvSpPr txBox="1"/>
          <p:nvPr>
            <p:custDataLst>
              <p:tags r:id="rId1"/>
            </p:custDataLst>
          </p:nvPr>
        </p:nvSpPr>
        <p:spPr>
          <a:xfrm>
            <a:off x="8610600" y="4267200"/>
            <a:ext cx="2819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smtClean="0">
                <a:latin typeface="Franklin Gothic Medium Cond" panose="020B0606030402020204" pitchFamily="34" charset="0"/>
              </a:rPr>
              <a:t>Atlantic County</a:t>
            </a:r>
            <a:endParaRPr lang="en-US" sz="3600" b="1" dirty="0">
              <a:latin typeface="Franklin Gothic Medium Cond" panose="020B0606030402020204" pitchFamily="34" charset="0"/>
            </a:endParaRPr>
          </a:p>
        </p:txBody>
      </p:sp>
    </p:spTree>
    <p:extLst>
      <p:ext uri="{BB962C8B-B14F-4D97-AF65-F5344CB8AC3E}">
        <p14:creationId xmlns:p14="http://schemas.microsoft.com/office/powerpoint/2010/main" val="7839893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1B452D-CC07-4FF3-B025-4ED14E4B8D10}"/>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Poverty</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901B8CF-A296-4E3F-94DC-8C39BACD68C5}"/>
              </a:ext>
            </a:extLst>
          </p:cNvPr>
          <p:cNvSpPr txBox="1"/>
          <p:nvPr>
            <p:custDataLst>
              <p:tags r:id="rId2"/>
            </p:custDataLst>
          </p:nvPr>
        </p:nvSpPr>
        <p:spPr>
          <a:xfrm>
            <a:off x="3124200" y="0"/>
            <a:ext cx="91696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2.1. NJ families (%) with children under the age of 18 living in poverty (by county)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3"/>
            </p:custDataLst>
          </p:nvPr>
        </p:nvSpPr>
        <p:spPr>
          <a:xfrm>
            <a:off x="3124200" y="394972"/>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06C3A3C0-1AF6-4A05-85BE-E9713651FAD4}"/>
              </a:ext>
            </a:extLst>
          </p:cNvPr>
          <p:cNvSpPr txBox="1"/>
          <p:nvPr>
            <p:custDataLst>
              <p:tags r:id="rId4"/>
            </p:custDataLst>
          </p:nvPr>
        </p:nvSpPr>
        <p:spPr>
          <a:xfrm>
            <a:off x="3124200" y="6391175"/>
            <a:ext cx="9067800"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Explanation. Families “living in poverty” earn an income below the threshold appropriate for that person’s family size and composition. Federal guidelines can be found at https://aspe.hhs.gov/poverty-guidelines</a:t>
            </a:r>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1097EEE0-F631-4AE5-A488-8C3566FEDAFB}"/>
              </a:ext>
            </a:extLst>
          </p:cNvPr>
          <p:cNvSpPr txBox="1"/>
          <p:nvPr>
            <p:custDataLst>
              <p:tags r:id="rId5"/>
            </p:custDataLst>
          </p:nvPr>
        </p:nvSpPr>
        <p:spPr>
          <a:xfrm>
            <a:off x="8534400" y="4299304"/>
            <a:ext cx="3581400" cy="738664"/>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2.2. Families (%) with children under the age of 18 living in poverty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400" spc="-50" dirty="0"/>
          </a:p>
        </p:txBody>
      </p:sp>
      <p:sp>
        <p:nvSpPr>
          <p:cNvPr id="7" name="TextBox 6">
            <a:extLst>
              <a:ext uri="{FF2B5EF4-FFF2-40B4-BE49-F238E27FC236}">
                <a16:creationId xmlns:a16="http://schemas.microsoft.com/office/drawing/2014/main" id="{E6D917B4-E7F9-4F68-A243-32EBE6806CBA}"/>
              </a:ext>
            </a:extLst>
          </p:cNvPr>
          <p:cNvSpPr txBox="1"/>
          <p:nvPr>
            <p:custDataLst>
              <p:tags r:id="rId6"/>
            </p:custDataLst>
          </p:nvPr>
        </p:nvSpPr>
        <p:spPr>
          <a:xfrm>
            <a:off x="8534400" y="4769824"/>
            <a:ext cx="3657600" cy="230832"/>
          </a:xfrm>
          <a:prstGeom prst="rect">
            <a:avLst/>
          </a:prstGeom>
          <a:noFill/>
        </p:spPr>
        <p:txBody>
          <a:bodyPr wrap="square" rtlCol="0">
            <a:spAutoFit/>
          </a:bodyPr>
          <a:lstStyle/>
          <a:p>
            <a:r>
              <a:rPr lang="en-US" sz="900" smtClean="0">
                <a:latin typeface="Franklin Gothic Medium" panose="020B0603020102020204" pitchFamily="34" charset="0"/>
              </a:rPr>
              <a:t>Source: 5-yr American Community Survey, estimates 2013-17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6BCCAD5D-DFE7-496B-A80E-91E44ECA0E0E}"/>
              </a:ext>
            </a:extLst>
          </p:cNvPr>
          <p:cNvGraphicFramePr/>
          <p:nvPr>
            <p:custDataLst>
              <p:tags r:id="rId7"/>
            </p:custDataLst>
            <p:extLst>
              <p:ext uri="{D42A27DB-BD31-4B8C-83A1-F6EECF244321}">
                <p14:modId xmlns:p14="http://schemas.microsoft.com/office/powerpoint/2010/main" val="1261464860"/>
              </p:ext>
            </p:extLst>
          </p:nvPr>
        </p:nvGraphicFramePr>
        <p:xfrm>
          <a:off x="3150217" y="772412"/>
          <a:ext cx="7517783" cy="5346901"/>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27E738E0-3DA0-4DDC-B335-FC3024CE241D}"/>
              </a:ext>
            </a:extLst>
          </p:cNvPr>
          <p:cNvGraphicFramePr/>
          <p:nvPr>
            <p:custDataLst>
              <p:tags r:id="rId8"/>
            </p:custDataLst>
            <p:extLst>
              <p:ext uri="{D42A27DB-BD31-4B8C-83A1-F6EECF244321}">
                <p14:modId xmlns:p14="http://schemas.microsoft.com/office/powerpoint/2010/main" val="2585550496"/>
              </p:ext>
            </p:extLst>
          </p:nvPr>
        </p:nvGraphicFramePr>
        <p:xfrm>
          <a:off x="8458200" y="4876800"/>
          <a:ext cx="3733800" cy="14139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3694509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1B452D-CC07-4FF3-B025-4ED14E4B8D10}"/>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Poverty</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901B8CF-A296-4E3F-94DC-8C39BACD68C5}"/>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2.3.  Families (%) with children under the age of 18 living in poverty by municipality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2017 </a:t>
            </a:r>
            <a:endParaRPr lang="en-US" sz="1200" dirty="0"/>
          </a:p>
        </p:txBody>
      </p:sp>
      <p:sp>
        <p:nvSpPr>
          <p:cNvPr id="5" name="TextBox 4">
            <a:extLst>
              <a:ext uri="{FF2B5EF4-FFF2-40B4-BE49-F238E27FC236}">
                <a16:creationId xmlns:a16="http://schemas.microsoft.com/office/drawing/2014/main" id="{06C3A3C0-1AF6-4A05-85BE-E9713651FAD4}"/>
              </a:ext>
            </a:extLst>
          </p:cNvPr>
          <p:cNvSpPr txBox="1"/>
          <p:nvPr>
            <p:custDataLst>
              <p:tags r:id="rId4"/>
            </p:custDataLst>
          </p:nvPr>
        </p:nvSpPr>
        <p:spPr>
          <a:xfrm>
            <a:off x="3201122" y="5791200"/>
            <a:ext cx="8990878" cy="1081097"/>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Note: The municipalities with the highest percentage of families with children under the age of 18 living in poverty are displayed</a:t>
            </a:r>
          </a:p>
          <a:p>
            <a:pPr algn="just"/>
            <a:r>
              <a:rPr lang="en-US" sz="1000" smtClean="0">
                <a:latin typeface="Franklin Gothic Book" panose="020B0503020102020204" pitchFamily="34" charset="0"/>
              </a:rPr>
              <a:t> (up to 10 municipalities). Dashed line represents % of families in poverty across the county</a:t>
            </a:r>
          </a:p>
          <a:p>
            <a:pPr algn="just"/>
            <a:r>
              <a:rPr lang="en-US" sz="1000" smtClean="0">
                <a:latin typeface="Franklin Gothic Book" panose="020B0503020102020204" pitchFamily="34" charset="0"/>
              </a:rPr>
              <a:t>Projection errors may reduce the accuracy of some forecasts</a:t>
            </a:r>
          </a:p>
          <a:p>
            <a:pPr algn="just"/>
            <a:r>
              <a:rPr lang="en-US" sz="1000" smtClean="0">
                <a:latin typeface="Franklin Gothic Book" panose="020B0503020102020204" pitchFamily="34" charset="0"/>
              </a:rPr>
              <a:t>Explanation. Families “living in poverty” earn an income below the threshold appropriate for that person’s family size and composition. Federal guidelines can be at https://aspe.hhs.gov/poverty-guidelines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A625FA15-507F-4730-83A8-EC11826F2ADA}"/>
              </a:ext>
            </a:extLst>
          </p:cNvPr>
          <p:cNvGraphicFramePr/>
          <p:nvPr>
            <p:custDataLst>
              <p:tags r:id="rId5"/>
            </p:custDataLst>
            <p:extLst>
              <p:ext uri="{D42A27DB-BD31-4B8C-83A1-F6EECF244321}">
                <p14:modId xmlns:p14="http://schemas.microsoft.com/office/powerpoint/2010/main" val="2528089213"/>
              </p:ext>
            </p:extLst>
          </p:nvPr>
        </p:nvGraphicFramePr>
        <p:xfrm>
          <a:off x="3289983" y="762000"/>
          <a:ext cx="8521018" cy="50292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5461489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4">
            <a:extLst>
              <a:ext uri="{FF2B5EF4-FFF2-40B4-BE49-F238E27FC236}">
                <a16:creationId xmlns:a16="http://schemas.microsoft.com/office/drawing/2014/main" id="{E5E618A9-436B-421D-87F5-9E137C35562E}"/>
              </a:ext>
            </a:extLst>
          </p:cNvPr>
          <p:cNvSpPr txBox="1"/>
          <p:nvPr>
            <p:custDataLst>
              <p:tags r:id="rId1"/>
            </p:custDataLst>
          </p:nvPr>
        </p:nvSpPr>
        <p:spPr>
          <a:xfrm>
            <a:off x="1905000" y="1447800"/>
            <a:ext cx="2819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smtClean="0">
                <a:latin typeface="Franklin Gothic Medium Cond" panose="020B0606030402020204" pitchFamily="34" charset="0"/>
              </a:rPr>
              <a:t>Atlantic County</a:t>
            </a:r>
            <a:endParaRPr lang="en-US" sz="3600" b="1" dirty="0">
              <a:latin typeface="Franklin Gothic Medium Cond" panose="020B0606030402020204" pitchFamily="34" charset="0"/>
            </a:endParaRPr>
          </a:p>
        </p:txBody>
      </p:sp>
    </p:spTree>
    <p:extLst>
      <p:ext uri="{BB962C8B-B14F-4D97-AF65-F5344CB8AC3E}">
        <p14:creationId xmlns:p14="http://schemas.microsoft.com/office/powerpoint/2010/main" val="13766306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0" y="685800"/>
            <a:ext cx="31242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Cost of </a:t>
            </a:r>
          </a:p>
          <a:p>
            <a:pPr>
              <a:lnSpc>
                <a:spcPct val="90000"/>
              </a:lnSpc>
            </a:pPr>
            <a:r>
              <a:rPr lang="en-US" spc="-200" smtClean="0">
                <a:solidFill>
                  <a:schemeClr val="bg1"/>
                </a:solidFill>
                <a:latin typeface="Franklin Gothic Demi" panose="020B0703020102020204" pitchFamily="34" charset="0"/>
              </a:rPr>
              <a:t>Living</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3.1  Monthly cost of living budget ($), by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Economic Policy Institute, 2018</a:t>
            </a:r>
            <a:endParaRPr lang="en-US" sz="1200" dirty="0"/>
          </a:p>
        </p:txBody>
      </p:sp>
      <p:sp>
        <p:nvSpPr>
          <p:cNvPr id="5" name="TextBox 4">
            <a:extLst>
              <a:ext uri="{FF2B5EF4-FFF2-40B4-BE49-F238E27FC236}">
                <a16:creationId xmlns:a16="http://schemas.microsoft.com/office/drawing/2014/main" id="{E55353FD-25E9-47CD-9D90-F5049F121EA9}"/>
              </a:ext>
            </a:extLst>
          </p:cNvPr>
          <p:cNvSpPr txBox="1"/>
          <p:nvPr>
            <p:custDataLst>
              <p:tags r:id="rId4"/>
            </p:custDataLst>
          </p:nvPr>
        </p:nvSpPr>
        <p:spPr>
          <a:xfrm>
            <a:off x="3562725" y="1197114"/>
            <a:ext cx="8400675" cy="707886"/>
          </a:xfrm>
          <a:prstGeom prst="rect">
            <a:avLst/>
          </a:prstGeom>
          <a:noFill/>
        </p:spPr>
        <p:txBody>
          <a:bodyPr wrap="square" rtlCol="0">
            <a:spAutoFit/>
          </a:bodyPr>
          <a:lstStyle/>
          <a:p>
            <a:pPr algn="ctr">
              <a:defRPr sz="1400" b="0" i="0" u="none" strike="noStrike" kern="1200" spc="0" baseline="0">
                <a:solidFill>
                  <a:prstClr val="black"/>
                </a:solidFill>
                <a:latin typeface="Franklin Gothic Medium" panose="020B0603020102020204" pitchFamily="34" charset="0"/>
                <a:ea typeface="+mn-ea"/>
                <a:cs typeface="+mn-cs"/>
              </a:defRPr>
            </a:pPr>
            <a:r>
              <a:rPr lang="en-US" sz="2000" smtClean="0">
                <a:latin typeface="Franklin Gothic Medium"/>
                <a:cs typeface="Calibri"/>
              </a:rPr>
              <a:t>The Economic Policy Institute divides the family cost of living budget into these seven components</a:t>
            </a:r>
            <a:endParaRPr lang="en-US" sz="20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5"/>
            </p:custDataLst>
          </p:nvPr>
        </p:nvSpPr>
        <p:spPr>
          <a:xfrm>
            <a:off x="3124200" y="6225134"/>
            <a:ext cx="9067800" cy="632866"/>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March 2018 estimate (in 2017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41D5D88-5EF1-4FD0-A0E2-7387675ACA71}"/>
              </a:ext>
            </a:extLst>
          </p:cNvPr>
          <p:cNvGraphicFramePr/>
          <p:nvPr>
            <p:custDataLst>
              <p:tags r:id="rId6"/>
            </p:custDataLst>
            <p:extLst>
              <p:ext uri="{D42A27DB-BD31-4B8C-83A1-F6EECF244321}">
                <p14:modId xmlns:p14="http://schemas.microsoft.com/office/powerpoint/2010/main" val="3867964172"/>
              </p:ext>
            </p:extLst>
          </p:nvPr>
        </p:nvGraphicFramePr>
        <p:xfrm>
          <a:off x="4572000" y="1752600"/>
          <a:ext cx="6324600" cy="4385733"/>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0581148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0" y="685800"/>
            <a:ext cx="31242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Cost of </a:t>
            </a:r>
          </a:p>
          <a:p>
            <a:pPr>
              <a:lnSpc>
                <a:spcPct val="90000"/>
              </a:lnSpc>
            </a:pPr>
            <a:r>
              <a:rPr lang="en-US" spc="-200" smtClean="0">
                <a:solidFill>
                  <a:schemeClr val="bg1"/>
                </a:solidFill>
                <a:latin typeface="Franklin Gothic Demi" panose="020B0703020102020204" pitchFamily="34" charset="0"/>
              </a:rPr>
              <a:t>Living</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3.2  Annual cost of living estimates ($) in NJ (by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Economic Policy Institute, 2018</a:t>
            </a:r>
            <a:endParaRPr lang="en-US" sz="12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4"/>
            </p:custDataLst>
          </p:nvPr>
        </p:nvSpPr>
        <p:spPr>
          <a:xfrm>
            <a:off x="3098901" y="6383785"/>
            <a:ext cx="9067800" cy="40011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March 2018 estimate (in 2017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p:cNvGraphicFramePr/>
          <p:nvPr>
            <p:custDataLst>
              <p:tags r:id="rId5"/>
            </p:custDataLst>
            <p:extLst>
              <p:ext uri="{D42A27DB-BD31-4B8C-83A1-F6EECF244321}">
                <p14:modId xmlns:p14="http://schemas.microsoft.com/office/powerpoint/2010/main" val="2528794180"/>
              </p:ext>
            </p:extLst>
          </p:nvPr>
        </p:nvGraphicFramePr>
        <p:xfrm>
          <a:off x="3396875" y="711113"/>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247359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4">
            <a:extLst>
              <a:ext uri="{FF2B5EF4-FFF2-40B4-BE49-F238E27FC236}">
                <a16:creationId xmlns:a16="http://schemas.microsoft.com/office/drawing/2014/main" id="{E5E618A9-436B-421D-87F5-9E137C35562E}"/>
              </a:ext>
            </a:extLst>
          </p:cNvPr>
          <p:cNvSpPr txBox="1"/>
          <p:nvPr>
            <p:custDataLst>
              <p:tags r:id="rId1"/>
            </p:custDataLst>
          </p:nvPr>
        </p:nvSpPr>
        <p:spPr>
          <a:xfrm>
            <a:off x="1752600" y="1524000"/>
            <a:ext cx="2819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smtClean="0">
                <a:latin typeface="Franklin Gothic Medium Cond" panose="020B0606030402020204" pitchFamily="34" charset="0"/>
              </a:rPr>
              <a:t>Atlantic County</a:t>
            </a:r>
            <a:endParaRPr lang="en-US" sz="3600" b="1" dirty="0">
              <a:latin typeface="Franklin Gothic Medium Cond" panose="020B0606030402020204" pitchFamily="34" charset="0"/>
            </a:endParaRPr>
          </a:p>
        </p:txBody>
      </p:sp>
    </p:spTree>
    <p:extLst>
      <p:ext uri="{BB962C8B-B14F-4D97-AF65-F5344CB8AC3E}">
        <p14:creationId xmlns:p14="http://schemas.microsoft.com/office/powerpoint/2010/main" val="1169856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17487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9A0533-0D56-417A-AD4B-5BFAD35C92CE}"/>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Income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E5AC2AA-A4D0-4DA0-A964-6950A77A0FE9}"/>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4.1 Median household income ($) in NJ (by county)</a:t>
            </a:r>
            <a:endParaRPr lang="en-US" sz="2000" spc="-50" dirty="0"/>
          </a:p>
        </p:txBody>
      </p:sp>
      <p:sp>
        <p:nvSpPr>
          <p:cNvPr id="4" name="TextBox 3">
            <a:extLst>
              <a:ext uri="{FF2B5EF4-FFF2-40B4-BE49-F238E27FC236}">
                <a16:creationId xmlns:a16="http://schemas.microsoft.com/office/drawing/2014/main" id="{F657EBA3-AB38-4134-B791-174BB4790C82}"/>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2017 inflation adjusted dollars</a:t>
            </a:r>
            <a:endParaRPr lang="en-US" sz="1200" dirty="0"/>
          </a:p>
        </p:txBody>
      </p:sp>
      <p:sp>
        <p:nvSpPr>
          <p:cNvPr id="5" name="TextBox 4">
            <a:extLst>
              <a:ext uri="{FF2B5EF4-FFF2-40B4-BE49-F238E27FC236}">
                <a16:creationId xmlns:a16="http://schemas.microsoft.com/office/drawing/2014/main" id="{A5FA234A-08BF-4515-94E5-36823B8C58F4}"/>
              </a:ext>
            </a:extLst>
          </p:cNvPr>
          <p:cNvSpPr txBox="1"/>
          <p:nvPr>
            <p:custDataLst>
              <p:tags r:id="rId4"/>
            </p:custDataLst>
          </p:nvPr>
        </p:nvSpPr>
        <p:spPr>
          <a:xfrm>
            <a:off x="3124200" y="6278880"/>
            <a:ext cx="9067800" cy="57912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B5CEA87E-4FCD-470A-957C-3E457E539B42}"/>
              </a:ext>
            </a:extLst>
          </p:cNvPr>
          <p:cNvSpPr txBox="1"/>
          <p:nvPr>
            <p:custDataLst>
              <p:tags r:id="rId5"/>
            </p:custDataLst>
          </p:nvPr>
        </p:nvSpPr>
        <p:spPr>
          <a:xfrm>
            <a:off x="8754050" y="3621018"/>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4.2  Median household income ($) over time, in county </a:t>
            </a:r>
            <a:endParaRPr lang="en-US" sz="1400" spc="-50" dirty="0"/>
          </a:p>
        </p:txBody>
      </p:sp>
      <p:sp>
        <p:nvSpPr>
          <p:cNvPr id="7" name="TextBox 6">
            <a:extLst>
              <a:ext uri="{FF2B5EF4-FFF2-40B4-BE49-F238E27FC236}">
                <a16:creationId xmlns:a16="http://schemas.microsoft.com/office/drawing/2014/main" id="{8D99D7C5-3E23-440D-BF67-8652DDC1B075}"/>
              </a:ext>
            </a:extLst>
          </p:cNvPr>
          <p:cNvSpPr txBox="1"/>
          <p:nvPr>
            <p:custDataLst>
              <p:tags r:id="rId6"/>
            </p:custDataLst>
          </p:nvPr>
        </p:nvSpPr>
        <p:spPr>
          <a:xfrm>
            <a:off x="8798129" y="4083907"/>
            <a:ext cx="3089071"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5-yr American Community Survey estimates, 2017 inflation adjusted dollars</a:t>
            </a:r>
            <a:endParaRPr lang="en-US" sz="900" dirty="0"/>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7"/>
            </p:custDataLst>
            <p:extLst>
              <p:ext uri="{D42A27DB-BD31-4B8C-83A1-F6EECF244321}">
                <p14:modId xmlns:p14="http://schemas.microsoft.com/office/powerpoint/2010/main" val="1394409067"/>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D5FEE7DF-038D-46AC-82B9-BB5D48D075E3}"/>
              </a:ext>
            </a:extLst>
          </p:cNvPr>
          <p:cNvGraphicFramePr/>
          <p:nvPr>
            <p:custDataLst>
              <p:tags r:id="rId8"/>
            </p:custDataLst>
            <p:extLst>
              <p:ext uri="{D42A27DB-BD31-4B8C-83A1-F6EECF244321}">
                <p14:modId xmlns:p14="http://schemas.microsoft.com/office/powerpoint/2010/main" val="1384555557"/>
              </p:ext>
            </p:extLst>
          </p:nvPr>
        </p:nvGraphicFramePr>
        <p:xfrm>
          <a:off x="3161481" y="609600"/>
          <a:ext cx="5636647" cy="5334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20518425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360519-4E8F-45DC-8ED6-511ED061A17A}"/>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Income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E1BA681-76A4-4419-9053-F8AC62612D4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4.3 Median household income ($) by municipality</a:t>
            </a:r>
            <a:endParaRPr lang="en-US" sz="2000" spc="-50" dirty="0"/>
          </a:p>
        </p:txBody>
      </p:sp>
      <p:sp>
        <p:nvSpPr>
          <p:cNvPr id="4" name="TextBox 3">
            <a:extLst>
              <a:ext uri="{FF2B5EF4-FFF2-40B4-BE49-F238E27FC236}">
                <a16:creationId xmlns:a16="http://schemas.microsoft.com/office/drawing/2014/main" id="{A0139384-F8FD-4C14-BA4A-B1A2BC8D8CA8}"/>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income in past 12 months, 2017 inflation adjusted dollars</a:t>
            </a:r>
            <a:endParaRPr lang="en-US" sz="1200" dirty="0"/>
          </a:p>
        </p:txBody>
      </p:sp>
      <p:sp>
        <p:nvSpPr>
          <p:cNvPr id="5" name="TextBox 4">
            <a:extLst>
              <a:ext uri="{FF2B5EF4-FFF2-40B4-BE49-F238E27FC236}">
                <a16:creationId xmlns:a16="http://schemas.microsoft.com/office/drawing/2014/main" id="{83798050-8880-439A-BBDA-F29A4C4C84D3}"/>
              </a:ext>
            </a:extLst>
          </p:cNvPr>
          <p:cNvSpPr txBox="1"/>
          <p:nvPr>
            <p:custDataLst>
              <p:tags r:id="rId4"/>
            </p:custDataLst>
          </p:nvPr>
        </p:nvSpPr>
        <p:spPr>
          <a:xfrm>
            <a:off x="3124200" y="6081242"/>
            <a:ext cx="9067800" cy="776758"/>
          </a:xfrm>
          <a:prstGeom prst="rect">
            <a:avLst/>
          </a:prstGeom>
          <a:noFill/>
        </p:spPr>
        <p:txBody>
          <a:bodyPr wrap="square" rtlCol="0" anchor="ctr" anchorCtr="0">
            <a:noAutofit/>
          </a:bodyPr>
          <a:lstStyle/>
          <a:p>
            <a:pPr algn="just"/>
            <a:r>
              <a:rPr lang="en-US" sz="1000" smtClean="0">
                <a:latin typeface="Franklin Gothic Book"/>
              </a:rPr>
              <a:t>Note: The municipalities with the lowest median income are displayed (up to 10 municipalities). </a:t>
            </a:r>
          </a:p>
          <a:p>
            <a:pPr algn="just"/>
            <a:r>
              <a:rPr lang="en-US" sz="1000" smtClean="0">
                <a:latin typeface="Franklin Gothic Book"/>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8CDEEDC-84CA-45AB-98DD-D1CA56414C02}"/>
              </a:ext>
            </a:extLst>
          </p:cNvPr>
          <p:cNvGraphicFramePr/>
          <p:nvPr>
            <p:custDataLst>
              <p:tags r:id="rId5"/>
            </p:custDataLst>
            <p:extLst>
              <p:ext uri="{D42A27DB-BD31-4B8C-83A1-F6EECF244321}">
                <p14:modId xmlns:p14="http://schemas.microsoft.com/office/powerpoint/2010/main" val="2153677507"/>
              </p:ext>
            </p:extLst>
          </p:nvPr>
        </p:nvGraphicFramePr>
        <p:xfrm>
          <a:off x="3124200" y="581799"/>
          <a:ext cx="9017201" cy="5317754"/>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4869809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4">
            <a:extLst>
              <a:ext uri="{FF2B5EF4-FFF2-40B4-BE49-F238E27FC236}">
                <a16:creationId xmlns:a16="http://schemas.microsoft.com/office/drawing/2014/main" id="{E5E618A9-436B-421D-87F5-9E137C35562E}"/>
              </a:ext>
            </a:extLst>
          </p:cNvPr>
          <p:cNvSpPr txBox="1"/>
          <p:nvPr>
            <p:custDataLst>
              <p:tags r:id="rId1"/>
            </p:custDataLst>
          </p:nvPr>
        </p:nvSpPr>
        <p:spPr>
          <a:xfrm>
            <a:off x="5410200" y="2438400"/>
            <a:ext cx="2819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smtClean="0">
                <a:latin typeface="Franklin Gothic Medium Cond" panose="020B0606030402020204" pitchFamily="34" charset="0"/>
              </a:rPr>
              <a:t>Atlantic County</a:t>
            </a:r>
            <a:endParaRPr lang="en-US" sz="3600" b="1" dirty="0">
              <a:latin typeface="Franklin Gothic Medium Cond" panose="020B0606030402020204" pitchFamily="34" charset="0"/>
            </a:endParaRPr>
          </a:p>
        </p:txBody>
      </p:sp>
    </p:spTree>
    <p:extLst>
      <p:ext uri="{BB962C8B-B14F-4D97-AF65-F5344CB8AC3E}">
        <p14:creationId xmlns:p14="http://schemas.microsoft.com/office/powerpoint/2010/main" val="18230441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AE1E2E9-CF92-42A9-A6B1-96EB0336D058}"/>
              </a:ext>
            </a:extLst>
          </p:cNvPr>
          <p:cNvSpPr txBox="1"/>
          <p:nvPr>
            <p:custDataLst>
              <p:tags r:id="rId2"/>
            </p:custDataLst>
          </p:nvPr>
        </p:nvSpPr>
        <p:spPr>
          <a:xfrm>
            <a:off x="0" y="3244335"/>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Burden/Problems</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65B476-24F6-44AF-B2A2-E29817A6AC91}"/>
              </a:ext>
            </a:extLst>
          </p:cNvPr>
          <p:cNvSpPr txBox="1"/>
          <p:nvPr>
            <p:custDataLst>
              <p:tags r:id="rId3"/>
            </p:custDataLst>
          </p:nvPr>
        </p:nvSpPr>
        <p:spPr>
          <a:xfrm>
            <a:off x="3124200" y="6184256"/>
            <a:ext cx="9067800" cy="673744"/>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Explanation. 50% of income or more spent on housing is considered severe cost burden. (Indicator to be included in the HSAC final report in the Housing Overview)</a:t>
            </a:r>
            <a:endParaRPr lang="en-US" dirty="0">
              <a:latin typeface="Franklin Gothic Book" panose="020B0503020102020204" pitchFamily="34" charset="0"/>
            </a:endParaRPr>
          </a:p>
        </p:txBody>
      </p:sp>
      <p:graphicFrame>
        <p:nvGraphicFramePr>
          <p:cNvPr id="7" name="Chart 6">
            <a:extLst>
              <a:ext uri="{FF2B5EF4-FFF2-40B4-BE49-F238E27FC236}">
                <a16:creationId xmlns:a16="http://schemas.microsoft.com/office/drawing/2014/main" id="{969C220A-261C-4CE0-99C9-6E9FA736C751}"/>
              </a:ext>
            </a:extLst>
          </p:cNvPr>
          <p:cNvGraphicFramePr/>
          <p:nvPr>
            <p:custDataLst>
              <p:tags r:id="rId4"/>
            </p:custDataLst>
            <p:extLst>
              <p:ext uri="{D42A27DB-BD31-4B8C-83A1-F6EECF244321}">
                <p14:modId xmlns:p14="http://schemas.microsoft.com/office/powerpoint/2010/main" val="2429264830"/>
              </p:ext>
            </p:extLst>
          </p:nvPr>
        </p:nvGraphicFramePr>
        <p:xfrm>
          <a:off x="3478078" y="914400"/>
          <a:ext cx="8128000" cy="5108264"/>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20D89510-F281-4702-B2C2-1FC6A92D9DC9}"/>
              </a:ext>
            </a:extLst>
          </p:cNvPr>
          <p:cNvSpPr txBox="1"/>
          <p:nvPr>
            <p:custDataLst>
              <p:tags r:id="rId5"/>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5.1 Households (%) with severe cost burden for housing (by county)</a:t>
            </a:r>
            <a:endParaRPr lang="en-US" sz="2000" spc="-50" dirty="0"/>
          </a:p>
        </p:txBody>
      </p:sp>
      <p:sp>
        <p:nvSpPr>
          <p:cNvPr id="9" name="TextBox 8">
            <a:extLst>
              <a:ext uri="{FF2B5EF4-FFF2-40B4-BE49-F238E27FC236}">
                <a16:creationId xmlns:a16="http://schemas.microsoft.com/office/drawing/2014/main" id="{FA600F96-B4BF-44FD-9917-82FF815E2CA1}"/>
              </a:ext>
            </a:extLst>
          </p:cNvPr>
          <p:cNvSpPr txBox="1"/>
          <p:nvPr>
            <p:custDataLst>
              <p:tags r:id="rId6"/>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American Community Survey (US Census), 2017 data via the Robert Wood Johnson Foundation</a:t>
            </a:r>
            <a:endParaRPr lang="en-US" sz="1200" dirty="0"/>
          </a:p>
        </p:txBody>
      </p:sp>
    </p:spTree>
    <p:extLst>
      <p:ext uri="{BB962C8B-B14F-4D97-AF65-F5344CB8AC3E}">
        <p14:creationId xmlns:p14="http://schemas.microsoft.com/office/powerpoint/2010/main" val="34076050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AE1E2E9-CF92-42A9-A6B1-96EB0336D058}"/>
              </a:ext>
            </a:extLst>
          </p:cNvPr>
          <p:cNvSpPr txBox="1"/>
          <p:nvPr>
            <p:custDataLst>
              <p:tags r:id="rId2"/>
            </p:custDataLst>
          </p:nvPr>
        </p:nvSpPr>
        <p:spPr>
          <a:xfrm>
            <a:off x="0" y="3244335"/>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Burden/Problems</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7BB37E-AF06-48B5-9AF4-D788B9803EE3}"/>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5.2 Households (%) with severe housing problems* over time, in county</a:t>
            </a:r>
            <a:endParaRPr lang="en-US" sz="2000" spc="-50" dirty="0"/>
          </a:p>
        </p:txBody>
      </p:sp>
      <p:sp>
        <p:nvSpPr>
          <p:cNvPr id="6" name="TextBox 5">
            <a:extLst>
              <a:ext uri="{FF2B5EF4-FFF2-40B4-BE49-F238E27FC236}">
                <a16:creationId xmlns:a16="http://schemas.microsoft.com/office/drawing/2014/main" id="{A6068CEE-7A20-409D-BAF6-9DCD2C2864AC}"/>
              </a:ext>
            </a:extLst>
          </p:cNvPr>
          <p:cNvSpPr txBox="1"/>
          <p:nvPr>
            <p:custDataLst>
              <p:tags r:id="rId4"/>
            </p:custDataLst>
          </p:nvPr>
        </p:nvSpPr>
        <p:spPr>
          <a:xfrm>
            <a:off x="3124200" y="2616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Comprehensive Housing Affordability Strategy data compiled by HUD</a:t>
            </a:r>
            <a:endParaRPr lang="en-US" sz="1200" dirty="0"/>
          </a:p>
        </p:txBody>
      </p:sp>
      <p:sp>
        <p:nvSpPr>
          <p:cNvPr id="7" name="TextBox 6">
            <a:extLst>
              <a:ext uri="{FF2B5EF4-FFF2-40B4-BE49-F238E27FC236}">
                <a16:creationId xmlns:a16="http://schemas.microsoft.com/office/drawing/2014/main" id="{FFA22E4B-0402-4197-A9F4-9F6F34E99BE1}"/>
              </a:ext>
            </a:extLst>
          </p:cNvPr>
          <p:cNvSpPr txBox="1"/>
          <p:nvPr>
            <p:custDataLst>
              <p:tags r:id="rId5"/>
            </p:custDataLst>
          </p:nvPr>
        </p:nvSpPr>
        <p:spPr>
          <a:xfrm>
            <a:off x="3137598" y="6277839"/>
            <a:ext cx="9067800" cy="548640"/>
          </a:xfrm>
          <a:prstGeom prst="rect">
            <a:avLst/>
          </a:prstGeom>
          <a:noFill/>
        </p:spPr>
        <p:txBody>
          <a:bodyPr wrap="square" rtlCol="0" anchor="ctr" anchorCtr="0">
            <a:noAutofit/>
          </a:bodyPr>
          <a:lstStyle/>
          <a:p>
            <a:pPr algn="just"/>
            <a:r>
              <a:rPr lang="en-US" sz="1000" smtClean="0">
                <a:latin typeface="Franklin Gothic Book"/>
              </a:rPr>
              <a:t>*Households with at least 1 of 4 housing problems: 1) Overcrowding, determined by high persons-per-room, persons-per-bedroom, or unit square footage-per-person; 2) Severe cost burden, 3) Lack of kitchen facilities, or 4) Lack of plumbing facilities.</a:t>
            </a:r>
            <a:endParaRPr lang="en-US" sz="1000" dirty="0">
              <a:latin typeface="Franklin Gothic Book"/>
            </a:endParaRPr>
          </a:p>
        </p:txBody>
      </p:sp>
      <p:graphicFrame>
        <p:nvGraphicFramePr>
          <p:cNvPr id="9" name="Chart 8">
            <a:extLst>
              <a:ext uri="{FF2B5EF4-FFF2-40B4-BE49-F238E27FC236}">
                <a16:creationId xmlns:a16="http://schemas.microsoft.com/office/drawing/2014/main" id="{94F4506F-17AD-425C-84E3-2A1935DBDD51}"/>
              </a:ext>
            </a:extLst>
          </p:cNvPr>
          <p:cNvGraphicFramePr/>
          <p:nvPr>
            <p:custDataLst>
              <p:tags r:id="rId6"/>
            </p:custDataLst>
            <p:extLst>
              <p:ext uri="{D42A27DB-BD31-4B8C-83A1-F6EECF244321}">
                <p14:modId xmlns:p14="http://schemas.microsoft.com/office/powerpoint/2010/main" val="1145747951"/>
              </p:ext>
            </p:extLst>
          </p:nvPr>
        </p:nvGraphicFramePr>
        <p:xfrm>
          <a:off x="3453994" y="800220"/>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580086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4">
            <a:extLst>
              <a:ext uri="{FF2B5EF4-FFF2-40B4-BE49-F238E27FC236}">
                <a16:creationId xmlns:a16="http://schemas.microsoft.com/office/drawing/2014/main" id="{E5E618A9-436B-421D-87F5-9E137C35562E}"/>
              </a:ext>
            </a:extLst>
          </p:cNvPr>
          <p:cNvSpPr txBox="1"/>
          <p:nvPr>
            <p:custDataLst>
              <p:tags r:id="rId1"/>
            </p:custDataLst>
          </p:nvPr>
        </p:nvSpPr>
        <p:spPr>
          <a:xfrm>
            <a:off x="533400" y="381001"/>
            <a:ext cx="914400"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smtClean="0">
                <a:latin typeface="Franklin Gothic Medium Cond" panose="020B0606030402020204" pitchFamily="34" charset="0"/>
              </a:rPr>
              <a:t>Atlantic County</a:t>
            </a:r>
            <a:endParaRPr lang="en-US" sz="1600" b="1" dirty="0">
              <a:latin typeface="Franklin Gothic Medium Cond" panose="020B0606030402020204" pitchFamily="34" charset="0"/>
            </a:endParaRPr>
          </a:p>
        </p:txBody>
      </p:sp>
    </p:spTree>
    <p:extLst>
      <p:ext uri="{BB962C8B-B14F-4D97-AF65-F5344CB8AC3E}">
        <p14:creationId xmlns:p14="http://schemas.microsoft.com/office/powerpoint/2010/main" val="31460748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B7947-42DE-4C75-A741-7336848E1CA8}"/>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Food &amp; Nutrition</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009A79D-D2A1-48F4-9398-17F29059D27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mtClean="0"/>
              <a:t>6.1 Food insecurity rates over time: county, state, and national comparisons </a:t>
            </a:r>
            <a:endParaRPr lang="en-US" sz="2000" spc="-50" dirty="0"/>
          </a:p>
        </p:txBody>
      </p:sp>
      <p:sp>
        <p:nvSpPr>
          <p:cNvPr id="4" name="TextBox 3">
            <a:extLst>
              <a:ext uri="{FF2B5EF4-FFF2-40B4-BE49-F238E27FC236}">
                <a16:creationId xmlns:a16="http://schemas.microsoft.com/office/drawing/2014/main" id="{4CDD76C5-4E62-481B-88EC-4C5BC999ED8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https://map.feedingamerica.org/county/2015/overall</a:t>
            </a:r>
            <a:endParaRPr lang="en-US" sz="1200" dirty="0" smtClean="0"/>
          </a:p>
        </p:txBody>
      </p:sp>
      <p:sp>
        <p:nvSpPr>
          <p:cNvPr id="5" name="TextBox 4">
            <a:extLst>
              <a:ext uri="{FF2B5EF4-FFF2-40B4-BE49-F238E27FC236}">
                <a16:creationId xmlns:a16="http://schemas.microsoft.com/office/drawing/2014/main" id="{52BCEB66-EAE9-4095-803F-1AF77FB694FB}"/>
              </a:ext>
            </a:extLst>
          </p:cNvPr>
          <p:cNvSpPr txBox="1"/>
          <p:nvPr>
            <p:custDataLst>
              <p:tags r:id="rId4"/>
            </p:custDataLst>
          </p:nvPr>
        </p:nvSpPr>
        <p:spPr>
          <a:xfrm>
            <a:off x="3124200" y="6199495"/>
            <a:ext cx="9067800" cy="536812"/>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(Indicator to be included in the HSAC final report in the Food Overview)</a:t>
            </a:r>
            <a:endParaRPr lang="en-US" dirty="0">
              <a:latin typeface="Franklin Gothic Book" panose="020B0503020102020204" pitchFamily="34" charset="0"/>
              <a:cs typeface="Calibri"/>
            </a:endParaRPr>
          </a:p>
        </p:txBody>
      </p:sp>
      <p:graphicFrame>
        <p:nvGraphicFramePr>
          <p:cNvPr id="8" name="Chart 7">
            <a:extLst>
              <a:ext uri="{FF2B5EF4-FFF2-40B4-BE49-F238E27FC236}">
                <a16:creationId xmlns:a16="http://schemas.microsoft.com/office/drawing/2014/main" id="{34F234C2-F767-4774-A76A-1A947D874605}"/>
              </a:ext>
            </a:extLst>
          </p:cNvPr>
          <p:cNvGraphicFramePr/>
          <p:nvPr>
            <p:custDataLst>
              <p:tags r:id="rId5"/>
            </p:custDataLst>
            <p:extLst>
              <p:ext uri="{D42A27DB-BD31-4B8C-83A1-F6EECF244321}">
                <p14:modId xmlns:p14="http://schemas.microsoft.com/office/powerpoint/2010/main" val="977987141"/>
              </p:ext>
            </p:extLst>
          </p:nvPr>
        </p:nvGraphicFramePr>
        <p:xfrm>
          <a:off x="3588466" y="1077219"/>
          <a:ext cx="8128000" cy="536208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6977676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6894-EEB4-4C8C-9692-0D6645623E8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Food &amp; Nutrition</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F68B93C-0756-4BF7-A434-C565E7A1B4B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6.2 Food insecurity (%) in NJ (by county)</a:t>
            </a:r>
            <a:endParaRPr lang="en-US" sz="2000" spc="-50" dirty="0"/>
          </a:p>
        </p:txBody>
      </p:sp>
      <p:sp>
        <p:nvSpPr>
          <p:cNvPr id="4" name="TextBox 3">
            <a:extLst>
              <a:ext uri="{FF2B5EF4-FFF2-40B4-BE49-F238E27FC236}">
                <a16:creationId xmlns:a16="http://schemas.microsoft.com/office/drawing/2014/main" id="{0E26B67E-3C26-44E5-AED5-24D6DA0811A2}"/>
              </a:ext>
            </a:extLst>
          </p:cNvPr>
          <p:cNvSpPr txBox="1"/>
          <p:nvPr>
            <p:custDataLst>
              <p:tags r:id="rId3"/>
            </p:custDataLst>
          </p:nvPr>
        </p:nvSpPr>
        <p:spPr>
          <a:xfrm>
            <a:off x="3124201" y="400110"/>
            <a:ext cx="8915400" cy="461665"/>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smtClean="0">
                <a:latin typeface="Franklin Gothic Medium" panose="020B0603020102020204" pitchFamily="34" charset="0"/>
              </a:rPr>
              <a:t>Source: U.S. Census Bureau Current Population Survey and the U.S. Department of Agricultural Economic Research Service (2015-2017). </a:t>
            </a:r>
            <a:endParaRPr lang="en-US" sz="1050" dirty="0">
              <a:latin typeface="Franklin Gothic Medium" panose="020B0603020102020204" pitchFamily="34" charset="0"/>
            </a:endParaRPr>
          </a:p>
        </p:txBody>
      </p:sp>
      <p:sp>
        <p:nvSpPr>
          <p:cNvPr id="5" name="TextBox 4">
            <a:extLst>
              <a:ext uri="{FF2B5EF4-FFF2-40B4-BE49-F238E27FC236}">
                <a16:creationId xmlns:a16="http://schemas.microsoft.com/office/drawing/2014/main" id="{C48B52DC-9999-4633-A5F7-1758ADE23982}"/>
              </a:ext>
            </a:extLst>
          </p:cNvPr>
          <p:cNvSpPr txBox="1"/>
          <p:nvPr>
            <p:custDataLst>
              <p:tags r:id="rId4"/>
            </p:custDataLst>
          </p:nvPr>
        </p:nvSpPr>
        <p:spPr>
          <a:xfrm>
            <a:off x="3136115" y="6443683"/>
            <a:ext cx="9017201" cy="40011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263C86E-AAC8-4D8C-A9A1-1DBFBA619BE4}"/>
              </a:ext>
            </a:extLst>
          </p:cNvPr>
          <p:cNvGraphicFramePr/>
          <p:nvPr>
            <p:custDataLst>
              <p:tags r:id="rId5"/>
            </p:custDataLst>
            <p:extLst>
              <p:ext uri="{D42A27DB-BD31-4B8C-83A1-F6EECF244321}">
                <p14:modId xmlns:p14="http://schemas.microsoft.com/office/powerpoint/2010/main" val="3053921312"/>
              </p:ext>
            </p:extLst>
          </p:nvPr>
        </p:nvGraphicFramePr>
        <p:xfrm>
          <a:off x="3527732" y="1143000"/>
          <a:ext cx="8128000" cy="499533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9154477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9A01-1C57-4D47-B67D-44EE83DE5BD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Food &amp; Nutrition</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B2C0C821-4DE0-437D-9E42-50BB8F26038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6.3 Individuals (#) enrolled in WIC nutrition program, in county </a:t>
            </a:r>
            <a:endParaRPr lang="en-US" sz="2000" spc="-50" dirty="0"/>
          </a:p>
        </p:txBody>
      </p:sp>
      <p:sp>
        <p:nvSpPr>
          <p:cNvPr id="4" name="TextBox 3">
            <a:extLst>
              <a:ext uri="{FF2B5EF4-FFF2-40B4-BE49-F238E27FC236}">
                <a16:creationId xmlns:a16="http://schemas.microsoft.com/office/drawing/2014/main" id="{CDFB650D-66FA-4CFE-826A-6FDF164E1E2E}"/>
              </a:ext>
            </a:extLst>
          </p:cNvPr>
          <p:cNvSpPr txBox="1"/>
          <p:nvPr>
            <p:custDataLst>
              <p:tags r:id="rId3"/>
            </p:custDataLst>
          </p:nvPr>
        </p:nvSpPr>
        <p:spPr>
          <a:xfrm>
            <a:off x="3124200" y="2616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Department of Health and Senior Services via Annie E Casey Kids Count</a:t>
            </a:r>
            <a:endParaRPr lang="en-US" sz="1200" dirty="0"/>
          </a:p>
        </p:txBody>
      </p:sp>
      <p:sp>
        <p:nvSpPr>
          <p:cNvPr id="5" name="TextBox 4">
            <a:extLst>
              <a:ext uri="{FF2B5EF4-FFF2-40B4-BE49-F238E27FC236}">
                <a16:creationId xmlns:a16="http://schemas.microsoft.com/office/drawing/2014/main" id="{48F37D0C-0600-4CE2-8EAB-D33AB6F4FD32}"/>
              </a:ext>
            </a:extLst>
          </p:cNvPr>
          <p:cNvSpPr txBox="1"/>
          <p:nvPr>
            <p:custDataLst>
              <p:tags r:id="rId4"/>
            </p:custDataLst>
          </p:nvPr>
        </p:nvSpPr>
        <p:spPr>
          <a:xfrm>
            <a:off x="3124200" y="1995284"/>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6.4 Children (#) receiving free or reduced lunch, in county</a:t>
            </a:r>
            <a:endParaRPr lang="en-US" sz="2000" spc="-50" dirty="0"/>
          </a:p>
        </p:txBody>
      </p:sp>
      <p:sp>
        <p:nvSpPr>
          <p:cNvPr id="6" name="TextBox 5">
            <a:extLst>
              <a:ext uri="{FF2B5EF4-FFF2-40B4-BE49-F238E27FC236}">
                <a16:creationId xmlns:a16="http://schemas.microsoft.com/office/drawing/2014/main" id="{2B7791FE-6F64-474B-BE64-642AC69AC777}"/>
              </a:ext>
            </a:extLst>
          </p:cNvPr>
          <p:cNvSpPr txBox="1"/>
          <p:nvPr>
            <p:custDataLst>
              <p:tags r:id="rId5"/>
            </p:custDataLst>
          </p:nvPr>
        </p:nvSpPr>
        <p:spPr>
          <a:xfrm>
            <a:off x="3098598" y="4571299"/>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6.5 Children (#) receiving NJ SNAP supplemental nutrition assistance, in county</a:t>
            </a:r>
            <a:endParaRPr lang="en-US" sz="2000" spc="-50" dirty="0"/>
          </a:p>
        </p:txBody>
      </p:sp>
      <p:sp>
        <p:nvSpPr>
          <p:cNvPr id="7" name="TextBox 6">
            <a:extLst>
              <a:ext uri="{FF2B5EF4-FFF2-40B4-BE49-F238E27FC236}">
                <a16:creationId xmlns:a16="http://schemas.microsoft.com/office/drawing/2014/main" id="{B33F6D90-205C-400E-9E04-C7340B6D0A4E}"/>
              </a:ext>
            </a:extLst>
          </p:cNvPr>
          <p:cNvSpPr txBox="1"/>
          <p:nvPr>
            <p:custDataLst>
              <p:tags r:id="rId6"/>
            </p:custDataLst>
          </p:nvPr>
        </p:nvSpPr>
        <p:spPr>
          <a:xfrm>
            <a:off x="3124200" y="2278314"/>
            <a:ext cx="9017202" cy="461665"/>
          </a:xfrm>
          <a:prstGeom prst="rect">
            <a:avLst/>
          </a:prstGeom>
          <a:noFill/>
        </p:spPr>
        <p:txBody>
          <a:bodyPr wrap="square" rtlCol="0">
            <a:spAutoFit/>
          </a:bodyPr>
          <a:lstStyle/>
          <a:p>
            <a:pPr>
              <a:defRPr sz="1862" b="0" i="0" u="none" strike="noStrike" kern="1200" spc="0" baseline="0">
                <a:solidFill>
                  <a:prstClr val="black"/>
                </a:solidFill>
                <a:latin typeface="Franklin Gothic Medium" panose="020B0603020102020204" pitchFamily="34" charset="0"/>
                <a:ea typeface="+mn-ea"/>
                <a:cs typeface="+mn-cs"/>
              </a:defRPr>
            </a:pPr>
            <a:r>
              <a:rPr lang="en-US" sz="1200" smtClean="0"/>
              <a:t>Sources: New Jersey Department of Agriculture via Annie E Casey Kids Count; American Community Survey 2012-17 Five-Year Estimates</a:t>
            </a:r>
            <a:endParaRPr lang="en-US" sz="1200" dirty="0"/>
          </a:p>
        </p:txBody>
      </p:sp>
      <p:sp>
        <p:nvSpPr>
          <p:cNvPr id="8" name="TextBox 7">
            <a:extLst>
              <a:ext uri="{FF2B5EF4-FFF2-40B4-BE49-F238E27FC236}">
                <a16:creationId xmlns:a16="http://schemas.microsoft.com/office/drawing/2014/main" id="{E1A40887-94F0-4112-83E4-C3F1D899D767}"/>
              </a:ext>
            </a:extLst>
          </p:cNvPr>
          <p:cNvSpPr txBox="1"/>
          <p:nvPr>
            <p:custDataLst>
              <p:tags r:id="rId7"/>
            </p:custDataLst>
          </p:nvPr>
        </p:nvSpPr>
        <p:spPr>
          <a:xfrm>
            <a:off x="3069924" y="4803877"/>
            <a:ext cx="8429551"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Department of Human Services, Division of Family Development via Annie E Casey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graphicFrame>
        <p:nvGraphicFramePr>
          <p:cNvPr id="14" name="Chart 13">
            <a:extLst>
              <a:ext uri="{FF2B5EF4-FFF2-40B4-BE49-F238E27FC236}">
                <a16:creationId xmlns:a16="http://schemas.microsoft.com/office/drawing/2014/main" id="{B548F827-A6E0-4F7C-91CE-378267664566}"/>
              </a:ext>
            </a:extLst>
          </p:cNvPr>
          <p:cNvGraphicFramePr/>
          <p:nvPr>
            <p:custDataLst>
              <p:tags r:id="rId8"/>
            </p:custDataLst>
            <p:extLst>
              <p:ext uri="{D42A27DB-BD31-4B8C-83A1-F6EECF244321}">
                <p14:modId xmlns:p14="http://schemas.microsoft.com/office/powerpoint/2010/main" val="1235286877"/>
              </p:ext>
            </p:extLst>
          </p:nvPr>
        </p:nvGraphicFramePr>
        <p:xfrm>
          <a:off x="3174799" y="531291"/>
          <a:ext cx="8369742" cy="140258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7" name="Chart 16">
            <a:extLst>
              <a:ext uri="{FF2B5EF4-FFF2-40B4-BE49-F238E27FC236}">
                <a16:creationId xmlns:a16="http://schemas.microsoft.com/office/drawing/2014/main" id="{BE2B3FCB-B76E-4C03-A4B7-85305D1B0134}"/>
              </a:ext>
            </a:extLst>
          </p:cNvPr>
          <p:cNvGraphicFramePr/>
          <p:nvPr>
            <p:custDataLst>
              <p:tags r:id="rId9"/>
            </p:custDataLst>
            <p:extLst>
              <p:ext uri="{D42A27DB-BD31-4B8C-83A1-F6EECF244321}">
                <p14:modId xmlns:p14="http://schemas.microsoft.com/office/powerpoint/2010/main" val="3753841095"/>
              </p:ext>
            </p:extLst>
          </p:nvPr>
        </p:nvGraphicFramePr>
        <p:xfrm>
          <a:off x="3246120" y="2794768"/>
          <a:ext cx="8298420" cy="1701032"/>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20" name="Chart 19">
            <a:extLst>
              <a:ext uri="{FF2B5EF4-FFF2-40B4-BE49-F238E27FC236}">
                <a16:creationId xmlns:a16="http://schemas.microsoft.com/office/drawing/2014/main" id="{071DDE21-2E7A-4AD2-B6B0-4120BED9B7B1}"/>
              </a:ext>
            </a:extLst>
          </p:cNvPr>
          <p:cNvGraphicFramePr/>
          <p:nvPr>
            <p:custDataLst>
              <p:tags r:id="rId10"/>
            </p:custDataLst>
            <p:extLst>
              <p:ext uri="{D42A27DB-BD31-4B8C-83A1-F6EECF244321}">
                <p14:modId xmlns:p14="http://schemas.microsoft.com/office/powerpoint/2010/main" val="2482032336"/>
              </p:ext>
            </p:extLst>
          </p:nvPr>
        </p:nvGraphicFramePr>
        <p:xfrm>
          <a:off x="3246120" y="5175921"/>
          <a:ext cx="8298420" cy="1421356"/>
        </p:xfrm>
        <a:graphic>
          <a:graphicData uri="http://schemas.openxmlformats.org/drawingml/2006/chart">
            <c:chart xmlns:c="http://schemas.openxmlformats.org/drawingml/2006/chart" xmlns:r="http://schemas.openxmlformats.org/officeDocument/2006/relationships" r:id="rId15"/>
          </a:graphicData>
        </a:graphic>
      </p:graphicFrame>
      <p:sp>
        <p:nvSpPr>
          <p:cNvPr id="9" name="TextBox 8"/>
          <p:cNvSpPr txBox="1"/>
          <p:nvPr/>
        </p:nvSpPr>
        <p:spPr>
          <a:xfrm>
            <a:off x="3142673" y="6541859"/>
            <a:ext cx="6659880" cy="400110"/>
          </a:xfrm>
          <a:prstGeom prst="rect">
            <a:avLst/>
          </a:prstGeom>
          <a:noFill/>
        </p:spPr>
        <p:txBody>
          <a:bodyPr wrap="square" rtlCol="0">
            <a:spAutoFit/>
          </a:bodyPr>
          <a:lstStyle/>
          <a:p>
            <a:r>
              <a:rPr lang="en-US" sz="1000" dirty="0" smtClean="0">
                <a:latin typeface="Franklin Gothic Book" panose="020B0503020102020204" pitchFamily="34" charset="0"/>
              </a:rPr>
              <a:t>Note that total county population size has not been accounted for in these indicators.</a:t>
            </a:r>
          </a:p>
          <a:p>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5748230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4">
            <a:extLst>
              <a:ext uri="{FF2B5EF4-FFF2-40B4-BE49-F238E27FC236}">
                <a16:creationId xmlns:a16="http://schemas.microsoft.com/office/drawing/2014/main" id="{E5E618A9-436B-421D-87F5-9E137C35562E}"/>
              </a:ext>
            </a:extLst>
          </p:cNvPr>
          <p:cNvSpPr txBox="1"/>
          <p:nvPr>
            <p:custDataLst>
              <p:tags r:id="rId1"/>
            </p:custDataLst>
          </p:nvPr>
        </p:nvSpPr>
        <p:spPr>
          <a:xfrm>
            <a:off x="76200" y="762000"/>
            <a:ext cx="914400"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smtClean="0">
                <a:latin typeface="Franklin Gothic Medium Cond" panose="020B0606030402020204" pitchFamily="34" charset="0"/>
              </a:rPr>
              <a:t>Atlantic County</a:t>
            </a:r>
            <a:endParaRPr lang="en-US" sz="1600" b="1" dirty="0">
              <a:latin typeface="Franklin Gothic Medium Cond" panose="020B0606030402020204" pitchFamily="34" charset="0"/>
            </a:endParaRPr>
          </a:p>
        </p:txBody>
      </p:sp>
    </p:spTree>
    <p:extLst>
      <p:ext uri="{BB962C8B-B14F-4D97-AF65-F5344CB8AC3E}">
        <p14:creationId xmlns:p14="http://schemas.microsoft.com/office/powerpoint/2010/main" val="9774874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1956335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smtClean="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B24DF73-7A10-4396-AFFE-F8D932D8777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7.1: Median monthly childcare cost ($) of center-based care by age of child </a:t>
            </a:r>
            <a:endParaRPr lang="en-US" sz="2000" spc="-50" dirty="0"/>
          </a:p>
        </p:txBody>
      </p:sp>
      <p:sp>
        <p:nvSpPr>
          <p:cNvPr id="4" name="TextBox 3">
            <a:extLst>
              <a:ext uri="{FF2B5EF4-FFF2-40B4-BE49-F238E27FC236}">
                <a16:creationId xmlns:a16="http://schemas.microsoft.com/office/drawing/2014/main" id="{0E4AD1AB-1035-409F-8AFD-183422452017}"/>
              </a:ext>
            </a:extLst>
          </p:cNvPr>
          <p:cNvSpPr txBox="1"/>
          <p:nvPr>
            <p:custDataLst>
              <p:tags r:id="rId3"/>
            </p:custDataLst>
          </p:nvPr>
        </p:nvSpPr>
        <p:spPr>
          <a:xfrm>
            <a:off x="3124200" y="30597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Rutgers University data collection on behalf of the NJ Department of Human Services, 2017</a:t>
            </a:r>
            <a:endParaRPr lang="en-US" sz="1200" dirty="0"/>
          </a:p>
        </p:txBody>
      </p:sp>
      <p:sp>
        <p:nvSpPr>
          <p:cNvPr id="5" name="TextBox 4">
            <a:extLst>
              <a:ext uri="{FF2B5EF4-FFF2-40B4-BE49-F238E27FC236}">
                <a16:creationId xmlns:a16="http://schemas.microsoft.com/office/drawing/2014/main" id="{A9F95FDA-5B54-4629-820C-BFA5ACE14476}"/>
              </a:ext>
            </a:extLst>
          </p:cNvPr>
          <p:cNvSpPr txBox="1"/>
          <p:nvPr>
            <p:custDataLst>
              <p:tags r:id="rId4"/>
            </p:custDataLst>
          </p:nvPr>
        </p:nvSpPr>
        <p:spPr>
          <a:xfrm>
            <a:off x="3124200" y="6358718"/>
            <a:ext cx="8678839" cy="377589"/>
          </a:xfrm>
          <a:prstGeom prst="rect">
            <a:avLst/>
          </a:prstGeom>
          <a:noFill/>
        </p:spPr>
        <p:txBody>
          <a:bodyPr wrap="square" rtlCol="0" anchor="ctr" anchorCtr="0">
            <a:noAutofit/>
          </a:bodyPr>
          <a:lstStyle/>
          <a:p>
            <a:pPr algn="just"/>
            <a:r>
              <a:rPr lang="en-US" sz="1000" smtClean="0">
                <a:latin typeface="Franklin Gothic Book"/>
              </a:rPr>
              <a:t>(Indicator to be included in the HSAC final report)</a:t>
            </a:r>
            <a:endParaRPr lang="en-US" dirty="0">
              <a:cs typeface="Calibri"/>
            </a:endParaRPr>
          </a:p>
        </p:txBody>
      </p:sp>
      <p:graphicFrame>
        <p:nvGraphicFramePr>
          <p:cNvPr id="8" name="Chart 7">
            <a:extLst>
              <a:ext uri="{FF2B5EF4-FFF2-40B4-BE49-F238E27FC236}">
                <a16:creationId xmlns:a16="http://schemas.microsoft.com/office/drawing/2014/main" id="{C9A51C3F-C227-495C-858B-86CC20DD47D2}"/>
              </a:ext>
            </a:extLst>
          </p:cNvPr>
          <p:cNvGraphicFramePr/>
          <p:nvPr>
            <p:custDataLst>
              <p:tags r:id="rId5"/>
            </p:custDataLst>
            <p:extLst>
              <p:ext uri="{D42A27DB-BD31-4B8C-83A1-F6EECF244321}">
                <p14:modId xmlns:p14="http://schemas.microsoft.com/office/powerpoint/2010/main" val="55046151"/>
              </p:ext>
            </p:extLst>
          </p:nvPr>
        </p:nvGraphicFramePr>
        <p:xfrm>
          <a:off x="3280202" y="914400"/>
          <a:ext cx="8128000" cy="507539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1593306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smtClean="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7CCE802-8D3A-4DE9-82E5-C34DC5B0145D}"/>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7.2: Median monthly child care cost ($) of center-based care by age of child compared with median household income (by county) </a:t>
            </a:r>
            <a:endParaRPr lang="en-US" sz="2000" spc="-50" dirty="0"/>
          </a:p>
        </p:txBody>
      </p:sp>
      <p:sp>
        <p:nvSpPr>
          <p:cNvPr id="4" name="TextBox 3">
            <a:extLst>
              <a:ext uri="{FF2B5EF4-FFF2-40B4-BE49-F238E27FC236}">
                <a16:creationId xmlns:a16="http://schemas.microsoft.com/office/drawing/2014/main" id="{A53CCD5A-EE97-4FE1-AE21-DD09C7CC1D42}"/>
              </a:ext>
            </a:extLst>
          </p:cNvPr>
          <p:cNvSpPr txBox="1"/>
          <p:nvPr>
            <p:custDataLst>
              <p:tags r:id="rId3"/>
            </p:custDataLst>
          </p:nvPr>
        </p:nvSpPr>
        <p:spPr>
          <a:xfrm>
            <a:off x="3124200" y="615033"/>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Rutgers University data collection on behalf of the NJ Department of Human Services, 2017</a:t>
            </a:r>
            <a:endParaRPr lang="en-US" sz="1200" dirty="0"/>
          </a:p>
        </p:txBody>
      </p:sp>
      <p:graphicFrame>
        <p:nvGraphicFramePr>
          <p:cNvPr id="7" name="Chart 6">
            <a:extLst>
              <a:ext uri="{FF2B5EF4-FFF2-40B4-BE49-F238E27FC236}">
                <a16:creationId xmlns:a16="http://schemas.microsoft.com/office/drawing/2014/main" id="{6616DC5F-1858-4EB9-A294-9BAE538DE1E7}"/>
              </a:ext>
            </a:extLst>
          </p:cNvPr>
          <p:cNvGraphicFramePr/>
          <p:nvPr>
            <p:custDataLst>
              <p:tags r:id="rId4"/>
            </p:custDataLst>
            <p:extLst>
              <p:ext uri="{D42A27DB-BD31-4B8C-83A1-F6EECF244321}">
                <p14:modId xmlns:p14="http://schemas.microsoft.com/office/powerpoint/2010/main" val="1853061831"/>
              </p:ext>
            </p:extLst>
          </p:nvPr>
        </p:nvGraphicFramePr>
        <p:xfrm>
          <a:off x="3124200" y="990600"/>
          <a:ext cx="90678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96584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4">
            <a:extLst>
              <a:ext uri="{FF2B5EF4-FFF2-40B4-BE49-F238E27FC236}">
                <a16:creationId xmlns:a16="http://schemas.microsoft.com/office/drawing/2014/main" id="{E5E618A9-436B-421D-87F5-9E137C35562E}"/>
              </a:ext>
            </a:extLst>
          </p:cNvPr>
          <p:cNvSpPr txBox="1"/>
          <p:nvPr>
            <p:custDataLst>
              <p:tags r:id="rId1"/>
            </p:custDataLst>
          </p:nvPr>
        </p:nvSpPr>
        <p:spPr>
          <a:xfrm>
            <a:off x="7162800" y="5181600"/>
            <a:ext cx="914400"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smtClean="0">
                <a:latin typeface="Franklin Gothic Medium Cond" panose="020B0606030402020204" pitchFamily="34" charset="0"/>
              </a:rPr>
              <a:t>Atlantic County</a:t>
            </a:r>
            <a:endParaRPr lang="en-US" sz="1600" b="1" dirty="0">
              <a:latin typeface="Franklin Gothic Medium Cond" panose="020B0606030402020204" pitchFamily="34" charset="0"/>
            </a:endParaRPr>
          </a:p>
        </p:txBody>
      </p:sp>
    </p:spTree>
    <p:extLst>
      <p:ext uri="{BB962C8B-B14F-4D97-AF65-F5344CB8AC3E}">
        <p14:creationId xmlns:p14="http://schemas.microsoft.com/office/powerpoint/2010/main" val="3083485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Travel Time</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9C90B8E-7216-4493-B987-DDDC0FC24476}"/>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8.1: Average commute (minutes) in NJ (by county)</a:t>
            </a:r>
            <a:endParaRPr lang="en-US" sz="2000" spc="-50" dirty="0"/>
          </a:p>
        </p:txBody>
      </p:sp>
      <p:sp>
        <p:nvSpPr>
          <p:cNvPr id="6" name="TextBox 5">
            <a:extLst>
              <a:ext uri="{FF2B5EF4-FFF2-40B4-BE49-F238E27FC236}">
                <a16:creationId xmlns:a16="http://schemas.microsoft.com/office/drawing/2014/main" id="{3E752AD9-1038-422B-B961-87FB65647F3B}"/>
              </a:ext>
            </a:extLst>
          </p:cNvPr>
          <p:cNvSpPr txBox="1"/>
          <p:nvPr>
            <p:custDataLst>
              <p:tags r:id="rId4"/>
            </p:custDataLst>
          </p:nvPr>
        </p:nvSpPr>
        <p:spPr>
          <a:xfrm>
            <a:off x="8838714" y="41263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8.2: Average commute (minutes) over time, in county</a:t>
            </a:r>
            <a:endParaRPr lang="en-US" sz="1400" spc="-50" dirty="0"/>
          </a:p>
        </p:txBody>
      </p:sp>
      <p:sp>
        <p:nvSpPr>
          <p:cNvPr id="7" name="TextBox 6">
            <a:extLst>
              <a:ext uri="{FF2B5EF4-FFF2-40B4-BE49-F238E27FC236}">
                <a16:creationId xmlns:a16="http://schemas.microsoft.com/office/drawing/2014/main" id="{C74F6283-37D7-46EC-ADFB-C81AB1DFF31E}"/>
              </a:ext>
            </a:extLst>
          </p:cNvPr>
          <p:cNvSpPr txBox="1"/>
          <p:nvPr>
            <p:custDataLst>
              <p:tags r:id="rId5"/>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2017</a:t>
            </a:r>
            <a:endParaRPr lang="en-US" sz="1200" dirty="0"/>
          </a:p>
        </p:txBody>
      </p:sp>
      <p:sp>
        <p:nvSpPr>
          <p:cNvPr id="8" name="Rectangle 7">
            <a:extLst>
              <a:ext uri="{FF2B5EF4-FFF2-40B4-BE49-F238E27FC236}">
                <a16:creationId xmlns:a16="http://schemas.microsoft.com/office/drawing/2014/main" id="{6DC9AEBA-AAE1-4940-8E78-A4D0939BFC25}"/>
              </a:ext>
            </a:extLst>
          </p:cNvPr>
          <p:cNvSpPr/>
          <p:nvPr>
            <p:custDataLst>
              <p:tags r:id="rId6"/>
            </p:custDataLst>
          </p:nvPr>
        </p:nvSpPr>
        <p:spPr>
          <a:xfrm>
            <a:off x="8838714" y="4557247"/>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5-yr American Community Survey estimates, 2013-17 </a:t>
            </a:r>
            <a:endParaRPr lang="en-US" sz="900" dirty="0"/>
          </a:p>
        </p:txBody>
      </p:sp>
      <p:graphicFrame>
        <p:nvGraphicFramePr>
          <p:cNvPr id="11" name="Chart 10">
            <a:extLst>
              <a:ext uri="{FF2B5EF4-FFF2-40B4-BE49-F238E27FC236}">
                <a16:creationId xmlns:a16="http://schemas.microsoft.com/office/drawing/2014/main" id="{56E4394C-E199-4113-9E20-F5A917764195}"/>
              </a:ext>
            </a:extLst>
          </p:cNvPr>
          <p:cNvGraphicFramePr/>
          <p:nvPr>
            <p:custDataLst>
              <p:tags r:id="rId7"/>
            </p:custDataLst>
            <p:extLst>
              <p:ext uri="{D42A27DB-BD31-4B8C-83A1-F6EECF244321}">
                <p14:modId xmlns:p14="http://schemas.microsoft.com/office/powerpoint/2010/main" val="1347432248"/>
              </p:ext>
            </p:extLst>
          </p:nvPr>
        </p:nvGraphicFramePr>
        <p:xfrm>
          <a:off x="3201004" y="538609"/>
          <a:ext cx="6857396" cy="581345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BA5EC918-E63D-452B-ADD8-946BB4D5822F}"/>
              </a:ext>
            </a:extLst>
          </p:cNvPr>
          <p:cNvGraphicFramePr/>
          <p:nvPr>
            <p:custDataLst>
              <p:tags r:id="rId8"/>
            </p:custDataLst>
            <p:extLst>
              <p:ext uri="{D42A27DB-BD31-4B8C-83A1-F6EECF244321}">
                <p14:modId xmlns:p14="http://schemas.microsoft.com/office/powerpoint/2010/main" val="103811413"/>
              </p:ext>
            </p:extLst>
          </p:nvPr>
        </p:nvGraphicFramePr>
        <p:xfrm>
          <a:off x="8838714" y="4818861"/>
          <a:ext cx="3378200" cy="1533200"/>
        </p:xfrm>
        <a:graphic>
          <a:graphicData uri="http://schemas.openxmlformats.org/drawingml/2006/chart">
            <c:chart xmlns:c="http://schemas.openxmlformats.org/drawingml/2006/chart" xmlns:r="http://schemas.openxmlformats.org/officeDocument/2006/relationships" r:id="rId14"/>
          </a:graphicData>
        </a:graphic>
      </p:graphicFrame>
      <p:sp>
        <p:nvSpPr>
          <p:cNvPr id="4" name="TextBox 3"/>
          <p:cNvSpPr txBox="1"/>
          <p:nvPr>
            <p:custDataLst>
              <p:tags r:id="rId9"/>
            </p:custDataLst>
          </p:nvPr>
        </p:nvSpPr>
        <p:spPr>
          <a:xfrm>
            <a:off x="7772400" y="6236644"/>
            <a:ext cx="1524000" cy="230832"/>
          </a:xfrm>
          <a:prstGeom prst="rect">
            <a:avLst/>
          </a:prstGeom>
          <a:noFill/>
        </p:spPr>
        <p:txBody>
          <a:bodyPr wrap="square" rtlCol="0">
            <a:spAutoFit/>
          </a:bodyPr>
          <a:lstStyle/>
          <a:p>
            <a:r>
              <a:rPr lang="en-US" sz="900" smtClean="0">
                <a:latin typeface="Franklin Gothic Medium" panose="020B0603020102020204" pitchFamily="34" charset="0"/>
              </a:rPr>
              <a:t>NJ avg 31.5</a:t>
            </a:r>
            <a:endParaRPr lang="en-US" sz="900" dirty="0">
              <a:latin typeface="Franklin Gothic Medium" panose="020B0603020102020204" pitchFamily="34" charset="0"/>
            </a:endParaRPr>
          </a:p>
        </p:txBody>
      </p:sp>
      <p:sp>
        <p:nvSpPr>
          <p:cNvPr id="12" name="TextBox 11"/>
          <p:cNvSpPr txBox="1"/>
          <p:nvPr>
            <p:custDataLst>
              <p:tags r:id="rId10"/>
            </p:custDataLst>
          </p:nvPr>
        </p:nvSpPr>
        <p:spPr>
          <a:xfrm>
            <a:off x="7010400" y="6236644"/>
            <a:ext cx="1524000" cy="230832"/>
          </a:xfrm>
          <a:prstGeom prst="rect">
            <a:avLst/>
          </a:prstGeom>
          <a:noFill/>
        </p:spPr>
        <p:txBody>
          <a:bodyPr wrap="square" rtlCol="0">
            <a:spAutoFit/>
          </a:bodyPr>
          <a:lstStyle/>
          <a:p>
            <a:r>
              <a:rPr lang="en-US" sz="900" smtClean="0">
                <a:latin typeface="Franklin Gothic Medium" panose="020B0603020102020204" pitchFamily="34" charset="0"/>
              </a:rPr>
              <a:t>US avg 26.4</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30320506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Travel Time</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74B5CBB0-7B0E-4EB1-9764-1B378AC2458C}"/>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8.3: Average commute (minutes) by municipality </a:t>
            </a:r>
            <a:endParaRPr lang="en-US" sz="2000" spc="-50" dirty="0"/>
          </a:p>
        </p:txBody>
      </p:sp>
      <p:sp>
        <p:nvSpPr>
          <p:cNvPr id="5" name="TextBox 4">
            <a:extLst>
              <a:ext uri="{FF2B5EF4-FFF2-40B4-BE49-F238E27FC236}">
                <a16:creationId xmlns:a16="http://schemas.microsoft.com/office/drawing/2014/main" id="{B5111BD3-756E-49EE-B140-0AB7211D1D5D}"/>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2017</a:t>
            </a:r>
            <a:endParaRPr lang="en-US" sz="1200" dirty="0"/>
          </a:p>
        </p:txBody>
      </p:sp>
      <p:graphicFrame>
        <p:nvGraphicFramePr>
          <p:cNvPr id="8" name="Chart 7">
            <a:extLst>
              <a:ext uri="{FF2B5EF4-FFF2-40B4-BE49-F238E27FC236}">
                <a16:creationId xmlns:a16="http://schemas.microsoft.com/office/drawing/2014/main" id="{8F415636-26D9-43DD-BBAD-4EB1FB4A0CC2}"/>
              </a:ext>
            </a:extLst>
          </p:cNvPr>
          <p:cNvGraphicFramePr/>
          <p:nvPr>
            <p:custDataLst>
              <p:tags r:id="rId5"/>
            </p:custDataLst>
            <p:extLst>
              <p:ext uri="{D42A27DB-BD31-4B8C-83A1-F6EECF244321}">
                <p14:modId xmlns:p14="http://schemas.microsoft.com/office/powerpoint/2010/main" val="3630058161"/>
              </p:ext>
            </p:extLst>
          </p:nvPr>
        </p:nvGraphicFramePr>
        <p:xfrm>
          <a:off x="3486030" y="661720"/>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6" name="Rectangle 5"/>
          <p:cNvSpPr/>
          <p:nvPr>
            <p:custDataLst>
              <p:tags r:id="rId6"/>
            </p:custDataLst>
          </p:nvPr>
        </p:nvSpPr>
        <p:spPr>
          <a:xfrm>
            <a:off x="3139440" y="6477000"/>
            <a:ext cx="6096000" cy="230832"/>
          </a:xfrm>
          <a:prstGeom prst="rect">
            <a:avLst/>
          </a:prstGeom>
        </p:spPr>
        <p:txBody>
          <a:bodyPr>
            <a:spAutoFit/>
          </a:bodyPr>
          <a:lstStyle/>
          <a:p>
            <a:r>
              <a:rPr lang="en-US" sz="900" smtClean="0">
                <a:latin typeface="Franklin Gothic Medium" panose="020B0603020102020204" pitchFamily="34" charset="0"/>
              </a:rPr>
              <a:t>Note: The 10 municipalities with the longest commute are displayed (up to 10 municipalities)</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29208255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Cost</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3CB33D4-828E-458B-AC3A-B9109324A6DB}"/>
              </a:ext>
            </a:extLst>
          </p:cNvPr>
          <p:cNvSpPr txBox="1"/>
          <p:nvPr>
            <p:custDataLst>
              <p:tags r:id="rId3"/>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Housing and Transportation Affordability Index from Center for Neighborhood Technology, 2019, https://htaindex.cnt.org/map</a:t>
            </a:r>
            <a:endParaRPr lang="en-US" sz="1200" dirty="0"/>
          </a:p>
        </p:txBody>
      </p:sp>
      <p:sp>
        <p:nvSpPr>
          <p:cNvPr id="6" name="TextBox 5">
            <a:extLst>
              <a:ext uri="{FF2B5EF4-FFF2-40B4-BE49-F238E27FC236}">
                <a16:creationId xmlns:a16="http://schemas.microsoft.com/office/drawing/2014/main" id="{3A56BE81-C73A-4F8B-B768-1224F227A560}"/>
              </a:ext>
            </a:extLst>
          </p:cNvPr>
          <p:cNvSpPr txBox="1"/>
          <p:nvPr>
            <p:custDataLst>
              <p:tags r:id="rId4"/>
            </p:custDataLst>
          </p:nvPr>
        </p:nvSpPr>
        <p:spPr>
          <a:xfrm>
            <a:off x="3180028" y="6400800"/>
            <a:ext cx="8229600" cy="457200"/>
          </a:xfrm>
          <a:prstGeom prst="rect">
            <a:avLst/>
          </a:prstGeom>
          <a:noFill/>
        </p:spPr>
        <p:txBody>
          <a:bodyPr wrap="square" rtlCol="0" anchor="ctr" anchorCtr="0">
            <a:noAutofit/>
          </a:bodyPr>
          <a:lstStyle/>
          <a:p>
            <a:pPr algn="just"/>
            <a:r>
              <a:rPr lang="en-US" sz="1000" smtClean="0">
                <a:latin typeface="Franklin Gothic Book"/>
              </a:rPr>
              <a:t>Note. % calculated from a “typical regional” family profile.</a:t>
            </a:r>
            <a:endParaRPr lang="en-US" sz="1000" dirty="0">
              <a:latin typeface="Franklin Gothic Book"/>
            </a:endParaRPr>
          </a:p>
        </p:txBody>
      </p:sp>
      <p:sp>
        <p:nvSpPr>
          <p:cNvPr id="13" name="TextBox 12">
            <a:extLst>
              <a:ext uri="{FF2B5EF4-FFF2-40B4-BE49-F238E27FC236}">
                <a16:creationId xmlns:a16="http://schemas.microsoft.com/office/drawing/2014/main" id="{42D60627-DF7E-438D-AE19-E103F3AE780E}"/>
              </a:ext>
            </a:extLst>
          </p:cNvPr>
          <p:cNvSpPr txBox="1"/>
          <p:nvPr>
            <p:custDataLst>
              <p:tags r:id="rId5"/>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8.4 Cost of transportation as a percentage of income (%) in NJ (by county)</a:t>
            </a:r>
            <a:endParaRPr lang="en-US" sz="2000" spc="-50" dirty="0"/>
          </a:p>
        </p:txBody>
      </p:sp>
      <p:graphicFrame>
        <p:nvGraphicFramePr>
          <p:cNvPr id="9" name="Chart 8"/>
          <p:cNvGraphicFramePr/>
          <p:nvPr>
            <p:custDataLst>
              <p:tags r:id="rId6"/>
            </p:custDataLst>
            <p:extLst>
              <p:ext uri="{D42A27DB-BD31-4B8C-83A1-F6EECF244321}">
                <p14:modId xmlns:p14="http://schemas.microsoft.com/office/powerpoint/2010/main" val="135379126"/>
              </p:ext>
            </p:extLst>
          </p:nvPr>
        </p:nvGraphicFramePr>
        <p:xfrm>
          <a:off x="3230828" y="772642"/>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7106058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Cost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590EF0E1-8996-4F11-8951-3B71F6E12DDA}"/>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8.5 Annual Total Auto Cost ($) in NJ (by county)</a:t>
            </a:r>
            <a:endParaRPr lang="en-US" sz="2000" spc="-50" dirty="0"/>
          </a:p>
        </p:txBody>
      </p:sp>
      <p:sp>
        <p:nvSpPr>
          <p:cNvPr id="5" name="TextBox 4">
            <a:extLst>
              <a:ext uri="{FF2B5EF4-FFF2-40B4-BE49-F238E27FC236}">
                <a16:creationId xmlns:a16="http://schemas.microsoft.com/office/drawing/2014/main" id="{BB383137-AE11-45EB-945F-9B3D6ED3203A}"/>
              </a:ext>
            </a:extLst>
          </p:cNvPr>
          <p:cNvSpPr txBox="1"/>
          <p:nvPr>
            <p:custDataLst>
              <p:tags r:id="rId4"/>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Housing and Transportation Affordability Index from Center for Neighborhood Technology, 2019, https://htaindex.cnt.org/total-driving-costs/</a:t>
            </a:r>
            <a:endParaRPr lang="en-US" sz="1200" dirty="0"/>
          </a:p>
        </p:txBody>
      </p:sp>
      <p:sp>
        <p:nvSpPr>
          <p:cNvPr id="6" name="TextBox 5">
            <a:extLst>
              <a:ext uri="{FF2B5EF4-FFF2-40B4-BE49-F238E27FC236}">
                <a16:creationId xmlns:a16="http://schemas.microsoft.com/office/drawing/2014/main" id="{EE411A7E-1B29-4E83-BB33-C7ECD092E327}"/>
              </a:ext>
            </a:extLst>
          </p:cNvPr>
          <p:cNvSpPr txBox="1"/>
          <p:nvPr>
            <p:custDataLst>
              <p:tags r:id="rId5"/>
            </p:custDataLst>
          </p:nvPr>
        </p:nvSpPr>
        <p:spPr>
          <a:xfrm>
            <a:off x="3180028" y="6400800"/>
            <a:ext cx="8229600" cy="457200"/>
          </a:xfrm>
          <a:prstGeom prst="rect">
            <a:avLst/>
          </a:prstGeom>
          <a:noFill/>
        </p:spPr>
        <p:txBody>
          <a:bodyPr wrap="square" rtlCol="0" anchor="ctr" anchorCtr="0">
            <a:noAutofit/>
          </a:bodyPr>
          <a:lstStyle/>
          <a:p>
            <a:pPr algn="just"/>
            <a:r>
              <a:rPr lang="en-US" sz="1000" smtClean="0">
                <a:latin typeface="Franklin Gothic Book"/>
              </a:rPr>
              <a:t>Note. "Total Auto Cost" is the sum of "Annual Auto Ownership Cost" and "Annual Gas Cost".</a:t>
            </a:r>
            <a:endParaRPr lang="en-US" sz="1000" dirty="0">
              <a:latin typeface="Franklin Gothic Book"/>
            </a:endParaRPr>
          </a:p>
        </p:txBody>
      </p:sp>
      <p:graphicFrame>
        <p:nvGraphicFramePr>
          <p:cNvPr id="9" name="Chart 8">
            <a:extLst>
              <a:ext uri="{FF2B5EF4-FFF2-40B4-BE49-F238E27FC236}">
                <a16:creationId xmlns:a16="http://schemas.microsoft.com/office/drawing/2014/main" id="{FD49B56F-913D-4CCA-9BEB-63EA88DC2E39}"/>
              </a:ext>
            </a:extLst>
          </p:cNvPr>
          <p:cNvGraphicFramePr/>
          <p:nvPr>
            <p:custDataLst>
              <p:tags r:id="rId6"/>
            </p:custDataLst>
            <p:extLst>
              <p:ext uri="{D42A27DB-BD31-4B8C-83A1-F6EECF244321}">
                <p14:modId xmlns:p14="http://schemas.microsoft.com/office/powerpoint/2010/main" val="12170720"/>
              </p:ext>
            </p:extLst>
          </p:nvPr>
        </p:nvGraphicFramePr>
        <p:xfrm>
          <a:off x="3296005" y="762000"/>
          <a:ext cx="8128000" cy="5533369"/>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7338796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4">
            <a:extLst>
              <a:ext uri="{FF2B5EF4-FFF2-40B4-BE49-F238E27FC236}">
                <a16:creationId xmlns:a16="http://schemas.microsoft.com/office/drawing/2014/main" id="{E5E618A9-436B-421D-87F5-9E137C35562E}"/>
              </a:ext>
            </a:extLst>
          </p:cNvPr>
          <p:cNvSpPr txBox="1"/>
          <p:nvPr>
            <p:custDataLst>
              <p:tags r:id="rId1"/>
            </p:custDataLst>
          </p:nvPr>
        </p:nvSpPr>
        <p:spPr>
          <a:xfrm>
            <a:off x="457200" y="4800600"/>
            <a:ext cx="914400"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smtClean="0">
                <a:latin typeface="Franklin Gothic Medium Cond" panose="020B0606030402020204" pitchFamily="34" charset="0"/>
              </a:rPr>
              <a:t>Atlantic County</a:t>
            </a:r>
            <a:endParaRPr lang="en-US" sz="1600" b="1" dirty="0">
              <a:latin typeface="Franklin Gothic Medium Cond" panose="020B0606030402020204" pitchFamily="34" charset="0"/>
            </a:endParaRPr>
          </a:p>
        </p:txBody>
      </p:sp>
    </p:spTree>
    <p:extLst>
      <p:ext uri="{BB962C8B-B14F-4D97-AF65-F5344CB8AC3E}">
        <p14:creationId xmlns:p14="http://schemas.microsoft.com/office/powerpoint/2010/main" val="37012690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88BB022-E734-4637-87B2-2D45C68194E3}"/>
              </a:ext>
            </a:extLst>
          </p:cNvPr>
          <p:cNvSpPr txBox="1"/>
          <p:nvPr>
            <p:custDataLst>
              <p:tags r:id="rId2"/>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9.2: Children without health insurance (%) over time, in county</a:t>
            </a:r>
            <a:endParaRPr lang="en-US" sz="1400" spc="-50" dirty="0"/>
          </a:p>
        </p:txBody>
      </p:sp>
      <p:sp>
        <p:nvSpPr>
          <p:cNvPr id="4" name="TextBox 3">
            <a:extLst>
              <a:ext uri="{FF2B5EF4-FFF2-40B4-BE49-F238E27FC236}">
                <a16:creationId xmlns:a16="http://schemas.microsoft.com/office/drawing/2014/main" id="{9653F561-1EDC-48E5-B097-6C9F9AF5098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9.1: Children under the age of 18 (%) without health insurance in NJ (by county)</a:t>
            </a:r>
            <a:endParaRPr lang="en-US" sz="2000" spc="-50" dirty="0"/>
          </a:p>
        </p:txBody>
      </p:sp>
      <p:sp>
        <p:nvSpPr>
          <p:cNvPr id="5" name="TextBox 4">
            <a:extLst>
              <a:ext uri="{FF2B5EF4-FFF2-40B4-BE49-F238E27FC236}">
                <a16:creationId xmlns:a16="http://schemas.microsoft.com/office/drawing/2014/main" id="{89D331FF-4B86-422C-B1D9-E617DE35BE04}"/>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2017</a:t>
            </a:r>
            <a:endParaRPr lang="en-US" sz="1200" dirty="0"/>
          </a:p>
        </p:txBody>
      </p:sp>
      <p:sp>
        <p:nvSpPr>
          <p:cNvPr id="6" name="Rectangle 5">
            <a:extLst>
              <a:ext uri="{FF2B5EF4-FFF2-40B4-BE49-F238E27FC236}">
                <a16:creationId xmlns:a16="http://schemas.microsoft.com/office/drawing/2014/main" id="{7280E78C-0866-4F47-9D1D-E8B165FE5867}"/>
              </a:ext>
            </a:extLst>
          </p:cNvPr>
          <p:cNvSpPr/>
          <p:nvPr>
            <p:custDataLst>
              <p:tags r:id="rId5"/>
            </p:custDataLst>
          </p:nvPr>
        </p:nvSpPr>
        <p:spPr>
          <a:xfrm>
            <a:off x="8534400" y="4822524"/>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5-yr American Community Survey estimates, 2013-17</a:t>
            </a:r>
            <a:endParaRPr lang="en-US" sz="900" dirty="0"/>
          </a:p>
        </p:txBody>
      </p:sp>
      <p:graphicFrame>
        <p:nvGraphicFramePr>
          <p:cNvPr id="9" name="Chart 8">
            <a:extLst>
              <a:ext uri="{FF2B5EF4-FFF2-40B4-BE49-F238E27FC236}">
                <a16:creationId xmlns:a16="http://schemas.microsoft.com/office/drawing/2014/main" id="{418B8D52-7F42-4108-BECB-FF57BCA7F8DB}"/>
              </a:ext>
            </a:extLst>
          </p:cNvPr>
          <p:cNvGraphicFramePr/>
          <p:nvPr>
            <p:custDataLst>
              <p:tags r:id="rId6"/>
            </p:custDataLst>
            <p:extLst>
              <p:ext uri="{D42A27DB-BD31-4B8C-83A1-F6EECF244321}">
                <p14:modId xmlns:p14="http://schemas.microsoft.com/office/powerpoint/2010/main" val="241879800"/>
              </p:ext>
            </p:extLst>
          </p:nvPr>
        </p:nvGraphicFramePr>
        <p:xfrm>
          <a:off x="3143865" y="538609"/>
          <a:ext cx="6076336" cy="5934670"/>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2" name="Chart 11">
            <a:extLst>
              <a:ext uri="{FF2B5EF4-FFF2-40B4-BE49-F238E27FC236}">
                <a16:creationId xmlns:a16="http://schemas.microsoft.com/office/drawing/2014/main" id="{FFC6FF81-62BA-45FE-B936-E6458FAF1C41}"/>
              </a:ext>
            </a:extLst>
          </p:cNvPr>
          <p:cNvGraphicFramePr/>
          <p:nvPr>
            <p:custDataLst>
              <p:tags r:id="rId7"/>
            </p:custDataLst>
            <p:extLst>
              <p:ext uri="{D42A27DB-BD31-4B8C-83A1-F6EECF244321}">
                <p14:modId xmlns:p14="http://schemas.microsoft.com/office/powerpoint/2010/main" val="91998942"/>
              </p:ext>
            </p:extLst>
          </p:nvPr>
        </p:nvGraphicFramePr>
        <p:xfrm>
          <a:off x="8686800" y="5078938"/>
          <a:ext cx="3581400" cy="1608197"/>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5"/>
          <p:cNvSpPr txBox="1"/>
          <p:nvPr>
            <p:custDataLst>
              <p:tags r:id="rId8"/>
            </p:custDataLst>
          </p:nvPr>
        </p:nvSpPr>
        <p:spPr>
          <a:xfrm>
            <a:off x="7597467" y="5200956"/>
            <a:ext cx="936933"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smtClean="0">
                <a:latin typeface="Franklin Gothic Medium" panose="020B0603020102020204" pitchFamily="34" charset="0"/>
              </a:rPr>
              <a:t>US avg. 5.7</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7978431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81C5ACB-34C7-4932-BDEC-B358A8351F8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9.3: Children (%) without health insurance by municipality</a:t>
            </a:r>
            <a:endParaRPr lang="en-US" sz="2000" spc="-50" dirty="0"/>
          </a:p>
        </p:txBody>
      </p:sp>
      <p:sp>
        <p:nvSpPr>
          <p:cNvPr id="4" name="TextBox 3">
            <a:extLst>
              <a:ext uri="{FF2B5EF4-FFF2-40B4-BE49-F238E27FC236}">
                <a16:creationId xmlns:a16="http://schemas.microsoft.com/office/drawing/2014/main" id="{4794A8DD-ADD9-48D7-A1CF-A0310FDDB054}"/>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2017</a:t>
            </a:r>
            <a:endParaRPr lang="en-US" sz="1200" dirty="0"/>
          </a:p>
        </p:txBody>
      </p:sp>
      <p:graphicFrame>
        <p:nvGraphicFramePr>
          <p:cNvPr id="7" name="Chart 6">
            <a:extLst>
              <a:ext uri="{FF2B5EF4-FFF2-40B4-BE49-F238E27FC236}">
                <a16:creationId xmlns:a16="http://schemas.microsoft.com/office/drawing/2014/main" id="{E322ECAB-DD0A-4A30-B723-351CFEEBDB0E}"/>
              </a:ext>
            </a:extLst>
          </p:cNvPr>
          <p:cNvGraphicFramePr/>
          <p:nvPr>
            <p:custDataLst>
              <p:tags r:id="rId4"/>
            </p:custDataLst>
            <p:extLst>
              <p:ext uri="{D42A27DB-BD31-4B8C-83A1-F6EECF244321}">
                <p14:modId xmlns:p14="http://schemas.microsoft.com/office/powerpoint/2010/main" val="2938663855"/>
              </p:ext>
            </p:extLst>
          </p:nvPr>
        </p:nvGraphicFramePr>
        <p:xfrm>
          <a:off x="3612025" y="746188"/>
          <a:ext cx="8128000" cy="5959412"/>
        </p:xfrm>
        <a:graphic>
          <a:graphicData uri="http://schemas.openxmlformats.org/drawingml/2006/chart">
            <c:chart xmlns:c="http://schemas.openxmlformats.org/drawingml/2006/chart" xmlns:r="http://schemas.openxmlformats.org/officeDocument/2006/relationships" r:id="rId8"/>
          </a:graphicData>
        </a:graphic>
      </p:graphicFrame>
      <p:sp>
        <p:nvSpPr>
          <p:cNvPr id="5" name="Rectangle 4"/>
          <p:cNvSpPr/>
          <p:nvPr>
            <p:custDataLst>
              <p:tags r:id="rId5"/>
            </p:custDataLst>
          </p:nvPr>
        </p:nvSpPr>
        <p:spPr>
          <a:xfrm>
            <a:off x="3124200" y="6518278"/>
            <a:ext cx="6096000" cy="230832"/>
          </a:xfrm>
          <a:prstGeom prst="rect">
            <a:avLst/>
          </a:prstGeom>
        </p:spPr>
        <p:txBody>
          <a:bodyPr>
            <a:spAutoFit/>
          </a:bodyPr>
          <a:lstStyle/>
          <a:p>
            <a:r>
              <a:rPr lang="en-US" sz="900" smtClean="0">
                <a:latin typeface="Franklin Gothic Book" panose="020B0503020102020204" pitchFamily="34" charset="0"/>
              </a:rPr>
              <a:t>Note: Up to the municipalities with the highest percentage of children without health insurance are displayed</a:t>
            </a:r>
            <a:endParaRPr lang="en-US" sz="900" dirty="0">
              <a:latin typeface="Franklin Gothic Book" panose="020B0503020102020204" pitchFamily="34" charset="0"/>
            </a:endParaRPr>
          </a:p>
        </p:txBody>
      </p:sp>
    </p:spTree>
    <p:extLst>
      <p:ext uri="{BB962C8B-B14F-4D97-AF65-F5344CB8AC3E}">
        <p14:creationId xmlns:p14="http://schemas.microsoft.com/office/powerpoint/2010/main" val="27491880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1210406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542B1C6-882E-433E-BCE7-2939AB68B79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smtClean="0">
                <a:latin typeface="Franklin Gothic Medium" panose="020B0603020102020204" pitchFamily="34" charset="0"/>
              </a:rPr>
              <a:t>Source: New Jersey Department of Human Services</a:t>
            </a:r>
            <a:endParaRPr lang="en-US" sz="12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3F23468B-A664-4B02-8FC9-BAF16A8219E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9.4: NJ Family Care Medicaid participation (#) in NJ (by county)</a:t>
            </a:r>
            <a:endParaRPr lang="en-US" sz="2000" spc="-50" dirty="0"/>
          </a:p>
        </p:txBody>
      </p:sp>
      <p:sp>
        <p:nvSpPr>
          <p:cNvPr id="5" name="Rectangle 4">
            <a:extLst>
              <a:ext uri="{FF2B5EF4-FFF2-40B4-BE49-F238E27FC236}">
                <a16:creationId xmlns:a16="http://schemas.microsoft.com/office/drawing/2014/main" id="{7A07DFBC-DD8A-475A-AFBF-8FA283CEA817}"/>
              </a:ext>
            </a:extLst>
          </p:cNvPr>
          <p:cNvSpPr/>
          <p:nvPr>
            <p:custDataLst>
              <p:tags r:id="rId4"/>
            </p:custDataLst>
          </p:nvPr>
        </p:nvSpPr>
        <p:spPr>
          <a:xfrm>
            <a:off x="3113585" y="6307238"/>
            <a:ext cx="9038431" cy="553998"/>
          </a:xfrm>
          <a:prstGeom prst="rect">
            <a:avLst/>
          </a:prstGeom>
        </p:spPr>
        <p:txBody>
          <a:bodyPr wrap="square">
            <a:spAutoFit/>
          </a:bodyPr>
          <a:lstStyle/>
          <a:p>
            <a:r>
              <a:rPr lang="en-US" sz="1000" smtClean="0">
                <a:latin typeface="Franklin Gothic Book" panose="020B0503020102020204" pitchFamily="34" charset="0"/>
              </a:rPr>
              <a:t>Note: Non-ABD Medicaid is for children age 18 and younger if their family's total income before taxes is at or below 350% of the Federal Poverty Level (ex., $6,723 per month in a family of four). Parents may also be eligible if earned income is at or below 133% of the Federal Poverty Level ($2,555 monthly for a family of four)." Note that total county population size has not been account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8A37EF8B-42C7-4D36-9F97-76A41EE8BCF4}"/>
              </a:ext>
            </a:extLst>
          </p:cNvPr>
          <p:cNvGraphicFramePr/>
          <p:nvPr>
            <p:custDataLst>
              <p:tags r:id="rId5"/>
            </p:custDataLst>
            <p:extLst>
              <p:ext uri="{D42A27DB-BD31-4B8C-83A1-F6EECF244321}">
                <p14:modId xmlns:p14="http://schemas.microsoft.com/office/powerpoint/2010/main" val="1799764122"/>
              </p:ext>
            </p:extLst>
          </p:nvPr>
        </p:nvGraphicFramePr>
        <p:xfrm>
          <a:off x="3178954" y="685800"/>
          <a:ext cx="9017202" cy="5545238"/>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012180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9218974-499E-46A7-9047-511AB397C8FF}"/>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9.5: Children meeting all immunization requirements (%) in NJ (by county)</a:t>
            </a:r>
            <a:endParaRPr lang="en-US" sz="2000" spc="-50" dirty="0"/>
          </a:p>
        </p:txBody>
      </p:sp>
      <p:sp>
        <p:nvSpPr>
          <p:cNvPr id="4" name="TextBox 3">
            <a:extLst>
              <a:ext uri="{FF2B5EF4-FFF2-40B4-BE49-F238E27FC236}">
                <a16:creationId xmlns:a16="http://schemas.microsoft.com/office/drawing/2014/main" id="{694899BA-4830-4C45-9950-0C0104187BF6}"/>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The New Jersey annual Immunization Status Reports, 2018-2019</a:t>
            </a:r>
            <a:endParaRPr lang="en-US" sz="1200" dirty="0"/>
          </a:p>
        </p:txBody>
      </p:sp>
      <p:sp>
        <p:nvSpPr>
          <p:cNvPr id="5" name="Rectangle 4">
            <a:extLst>
              <a:ext uri="{FF2B5EF4-FFF2-40B4-BE49-F238E27FC236}">
                <a16:creationId xmlns:a16="http://schemas.microsoft.com/office/drawing/2014/main" id="{381E7737-D087-456C-9F55-24C5C5F3DCA8}"/>
              </a:ext>
            </a:extLst>
          </p:cNvPr>
          <p:cNvSpPr/>
          <p:nvPr>
            <p:custDataLst>
              <p:tags r:id="rId4"/>
            </p:custDataLst>
          </p:nvPr>
        </p:nvSpPr>
        <p:spPr>
          <a:xfrm>
            <a:off x="3167424" y="6306921"/>
            <a:ext cx="9017201" cy="400110"/>
          </a:xfrm>
          <a:prstGeom prst="rect">
            <a:avLst/>
          </a:prstGeom>
        </p:spPr>
        <p:txBody>
          <a:bodyPr wrap="square" anchor="t">
            <a:spAutoFit/>
          </a:bodyPr>
          <a:lstStyle/>
          <a:p>
            <a:r>
              <a:rPr lang="en-US" sz="1000" smtClean="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FBFA3A14-63D6-445B-9F00-706CD4E77B54}"/>
              </a:ext>
            </a:extLst>
          </p:cNvPr>
          <p:cNvGraphicFramePr/>
          <p:nvPr>
            <p:custDataLst>
              <p:tags r:id="rId5"/>
            </p:custDataLst>
            <p:extLst>
              <p:ext uri="{D42A27DB-BD31-4B8C-83A1-F6EECF244321}">
                <p14:modId xmlns:p14="http://schemas.microsoft.com/office/powerpoint/2010/main" val="3970695626"/>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297904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CDD63F83-0952-4660-9D2F-94FD8BABEC82}"/>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9.6: County immunization rates (%) (all grade types), in county</a:t>
            </a:r>
            <a:endParaRPr lang="en-US" sz="2000" spc="-50" dirty="0"/>
          </a:p>
        </p:txBody>
      </p:sp>
      <p:sp>
        <p:nvSpPr>
          <p:cNvPr id="4" name="TextBox 3">
            <a:extLst>
              <a:ext uri="{FF2B5EF4-FFF2-40B4-BE49-F238E27FC236}">
                <a16:creationId xmlns:a16="http://schemas.microsoft.com/office/drawing/2014/main" id="{EDF8735F-8CFF-455C-BF95-F91003B995BC}"/>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Annual Immunization Status Reports, 2013-2019</a:t>
            </a:r>
            <a:endParaRPr lang="en-US" sz="1200" dirty="0"/>
          </a:p>
        </p:txBody>
      </p:sp>
      <p:sp>
        <p:nvSpPr>
          <p:cNvPr id="5" name="Rectangle 4">
            <a:extLst>
              <a:ext uri="{FF2B5EF4-FFF2-40B4-BE49-F238E27FC236}">
                <a16:creationId xmlns:a16="http://schemas.microsoft.com/office/drawing/2014/main" id="{FA892BEA-1CBB-4C7C-BD66-54DEC15CC127}"/>
              </a:ext>
            </a:extLst>
          </p:cNvPr>
          <p:cNvSpPr/>
          <p:nvPr>
            <p:custDataLst>
              <p:tags r:id="rId4"/>
            </p:custDataLst>
          </p:nvPr>
        </p:nvSpPr>
        <p:spPr>
          <a:xfrm>
            <a:off x="3246120" y="6203985"/>
            <a:ext cx="8483424" cy="400110"/>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smtClean="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4E1AF40E-516C-4A00-8325-6B92ECB8172F}"/>
              </a:ext>
            </a:extLst>
          </p:cNvPr>
          <p:cNvGraphicFramePr/>
          <p:nvPr>
            <p:custDataLst>
              <p:tags r:id="rId5"/>
            </p:custDataLst>
            <p:extLst>
              <p:ext uri="{D42A27DB-BD31-4B8C-83A1-F6EECF244321}">
                <p14:modId xmlns:p14="http://schemas.microsoft.com/office/powerpoint/2010/main" val="3985631638"/>
              </p:ext>
            </p:extLst>
          </p:nvPr>
        </p:nvGraphicFramePr>
        <p:xfrm>
          <a:off x="3246120" y="1070868"/>
          <a:ext cx="8128000" cy="507239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1006600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FF511CD-5723-4745-A097-71345B69B5B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9.7: Late or lack of prenatal care reports (#) in NJ (by county)</a:t>
            </a:r>
            <a:endParaRPr lang="en-US" sz="2000" spc="-50" dirty="0"/>
          </a:p>
        </p:txBody>
      </p:sp>
      <p:sp>
        <p:nvSpPr>
          <p:cNvPr id="4" name="TextBox 3">
            <a:extLst>
              <a:ext uri="{FF2B5EF4-FFF2-40B4-BE49-F238E27FC236}">
                <a16:creationId xmlns:a16="http://schemas.microsoft.com/office/drawing/2014/main" id="{82EEA8AE-DE84-40F5-B813-3072EF416025}"/>
              </a:ext>
            </a:extLst>
          </p:cNvPr>
          <p:cNvSpPr txBox="1"/>
          <p:nvPr>
            <p:custDataLst>
              <p:tags r:id="rId3"/>
            </p:custDataLst>
          </p:nvPr>
        </p:nvSpPr>
        <p:spPr>
          <a:xfrm>
            <a:off x="3124200" y="327512"/>
            <a:ext cx="8400675" cy="276999"/>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smtClean="0">
                <a:latin typeface="Franklin Gothic Medium" panose="020B0603020102020204" pitchFamily="34" charset="0"/>
              </a:rPr>
              <a:t>Source: Center for Disease Control and Prevention (2017-2018)</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8FCEFA68-B826-48AB-BD6F-AC0F6EC24BB4}"/>
              </a:ext>
            </a:extLst>
          </p:cNvPr>
          <p:cNvSpPr txBox="1"/>
          <p:nvPr>
            <p:custDataLst>
              <p:tags r:id="rId4"/>
            </p:custDataLst>
          </p:nvPr>
        </p:nvSpPr>
        <p:spPr>
          <a:xfrm>
            <a:off x="3124200" y="6399784"/>
            <a:ext cx="8400675"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smtClean="0">
                <a:latin typeface="Franklin Gothic Book" panose="020B0503020102020204" pitchFamily="34" charset="0"/>
              </a:rPr>
              <a:t>Note: Cape May and Salem County do not have any data available. For all counties with fewer than 100,000 persons are combined together under the label "Unidentified Counties."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7B302115-04A3-4DBE-A1E7-01C9E16937B9}"/>
              </a:ext>
            </a:extLst>
          </p:cNvPr>
          <p:cNvGraphicFramePr/>
          <p:nvPr>
            <p:custDataLst>
              <p:tags r:id="rId5"/>
            </p:custDataLst>
            <p:extLst>
              <p:ext uri="{D42A27DB-BD31-4B8C-83A1-F6EECF244321}">
                <p14:modId xmlns:p14="http://schemas.microsoft.com/office/powerpoint/2010/main" val="681962509"/>
              </p:ext>
            </p:extLst>
          </p:nvPr>
        </p:nvGraphicFramePr>
        <p:xfrm>
          <a:off x="3246120" y="800221"/>
          <a:ext cx="8641080" cy="578078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2137546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AF3FCCC-F2C9-4D7D-80DD-1E419145F91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9.8: Late or lack of prenatal care reports (#) over time, in county</a:t>
            </a:r>
            <a:endParaRPr lang="en-US" sz="2000" spc="-50" dirty="0"/>
          </a:p>
        </p:txBody>
      </p:sp>
      <p:sp>
        <p:nvSpPr>
          <p:cNvPr id="4" name="TextBox 3">
            <a:extLst>
              <a:ext uri="{FF2B5EF4-FFF2-40B4-BE49-F238E27FC236}">
                <a16:creationId xmlns:a16="http://schemas.microsoft.com/office/drawing/2014/main" id="{22F5BF9B-BC2A-43FB-8C62-09502A8EFF7A}"/>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Center for Disease Control and Prevention</a:t>
            </a:r>
            <a:endParaRPr lang="en-US" sz="1200" dirty="0"/>
          </a:p>
        </p:txBody>
      </p:sp>
      <p:sp>
        <p:nvSpPr>
          <p:cNvPr id="5" name="TextBox 4">
            <a:extLst>
              <a:ext uri="{FF2B5EF4-FFF2-40B4-BE49-F238E27FC236}">
                <a16:creationId xmlns:a16="http://schemas.microsoft.com/office/drawing/2014/main" id="{1829BA43-71E5-4339-9949-516C60129AC2}"/>
              </a:ext>
            </a:extLst>
          </p:cNvPr>
          <p:cNvSpPr txBox="1"/>
          <p:nvPr>
            <p:custDataLst>
              <p:tags r:id="rId4"/>
            </p:custDataLst>
          </p:nvPr>
        </p:nvSpPr>
        <p:spPr>
          <a:xfrm>
            <a:off x="3167424" y="6460518"/>
            <a:ext cx="8229600" cy="309350"/>
          </a:xfrm>
          <a:prstGeom prst="rect">
            <a:avLst/>
          </a:prstGeom>
          <a:noFill/>
        </p:spPr>
        <p:txBody>
          <a:bodyPr wrap="square" rtlCol="0" anchor="ctr" anchorCtr="0">
            <a:noAutofit/>
          </a:bodyPr>
          <a:lstStyle/>
          <a:p>
            <a:pPr algn="just"/>
            <a:r>
              <a:rPr lang="en-US" sz="1000" smtClean="0">
                <a:latin typeface="Franklin Gothic Book"/>
              </a:rPr>
              <a:t>(Indicator to be included in the HSAC final report) Note that total county population size has not been accounted for in this indicator</a:t>
            </a:r>
            <a:endParaRPr lang="en-US" dirty="0">
              <a:cs typeface="Calibri"/>
            </a:endParaRPr>
          </a:p>
        </p:txBody>
      </p:sp>
      <p:graphicFrame>
        <p:nvGraphicFramePr>
          <p:cNvPr id="8" name="Chart 7">
            <a:extLst>
              <a:ext uri="{FF2B5EF4-FFF2-40B4-BE49-F238E27FC236}">
                <a16:creationId xmlns:a16="http://schemas.microsoft.com/office/drawing/2014/main" id="{3B67DCD7-E1BB-4989-903F-2F41A27F8BB0}"/>
              </a:ext>
            </a:extLst>
          </p:cNvPr>
          <p:cNvGraphicFramePr/>
          <p:nvPr>
            <p:custDataLst>
              <p:tags r:id="rId5"/>
            </p:custDataLst>
            <p:extLst>
              <p:ext uri="{D42A27DB-BD31-4B8C-83A1-F6EECF244321}">
                <p14:modId xmlns:p14="http://schemas.microsoft.com/office/powerpoint/2010/main" val="2018717093"/>
              </p:ext>
            </p:extLst>
          </p:nvPr>
        </p:nvGraphicFramePr>
        <p:xfrm>
          <a:off x="3476885" y="1003555"/>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0581431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4">
            <a:extLst>
              <a:ext uri="{FF2B5EF4-FFF2-40B4-BE49-F238E27FC236}">
                <a16:creationId xmlns:a16="http://schemas.microsoft.com/office/drawing/2014/main" id="{E5E618A9-436B-421D-87F5-9E137C35562E}"/>
              </a:ext>
            </a:extLst>
          </p:cNvPr>
          <p:cNvSpPr txBox="1"/>
          <p:nvPr>
            <p:custDataLst>
              <p:tags r:id="rId1"/>
            </p:custDataLst>
          </p:nvPr>
        </p:nvSpPr>
        <p:spPr>
          <a:xfrm>
            <a:off x="5181600" y="304800"/>
            <a:ext cx="27432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smtClean="0">
                <a:latin typeface="Franklin Gothic Medium Cond" panose="020B0606030402020204" pitchFamily="34" charset="0"/>
              </a:rPr>
              <a:t>Atlantic County</a:t>
            </a:r>
            <a:endParaRPr lang="en-US" sz="3600" b="1" dirty="0">
              <a:latin typeface="Franklin Gothic Medium Cond" panose="020B0606030402020204" pitchFamily="34" charset="0"/>
            </a:endParaRPr>
          </a:p>
        </p:txBody>
      </p:sp>
    </p:spTree>
    <p:extLst>
      <p:ext uri="{BB962C8B-B14F-4D97-AF65-F5344CB8AC3E}">
        <p14:creationId xmlns:p14="http://schemas.microsoft.com/office/powerpoint/2010/main" val="19909092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Unemployment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2"/>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Wages and Rates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5460E7E0-088E-45B4-B44C-AAD3EAD52921}"/>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10.1: Weekly wages ($ avg) by quarter: state and county comparison </a:t>
            </a:r>
            <a:endParaRPr lang="en-US" sz="2000" spc="-50" dirty="0"/>
          </a:p>
        </p:txBody>
      </p:sp>
      <p:sp>
        <p:nvSpPr>
          <p:cNvPr id="5" name="TextBox 4">
            <a:extLst>
              <a:ext uri="{FF2B5EF4-FFF2-40B4-BE49-F238E27FC236}">
                <a16:creationId xmlns:a16="http://schemas.microsoft.com/office/drawing/2014/main" id="{1C4FE151-6F3B-43D7-AE41-96411E675649}"/>
              </a:ext>
            </a:extLst>
          </p:cNvPr>
          <p:cNvSpPr txBox="1"/>
          <p:nvPr>
            <p:custDataLst>
              <p:tags r:id="rId4"/>
            </p:custDataLst>
          </p:nvPr>
        </p:nvSpPr>
        <p:spPr>
          <a:xfrm>
            <a:off x="3124200" y="33247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Bureau of Labor Statistics 2018 estimates</a:t>
            </a:r>
            <a:endParaRPr lang="en-US" sz="1200" dirty="0"/>
          </a:p>
        </p:txBody>
      </p:sp>
      <p:sp>
        <p:nvSpPr>
          <p:cNvPr id="6" name="TextBox 5">
            <a:extLst>
              <a:ext uri="{FF2B5EF4-FFF2-40B4-BE49-F238E27FC236}">
                <a16:creationId xmlns:a16="http://schemas.microsoft.com/office/drawing/2014/main" id="{02B25BE0-BD5A-426E-BEBE-D2A9F8EEA019}"/>
              </a:ext>
            </a:extLst>
          </p:cNvPr>
          <p:cNvSpPr txBox="1"/>
          <p:nvPr>
            <p:custDataLst>
              <p:tags r:id="rId5"/>
            </p:custDataLst>
          </p:nvPr>
        </p:nvSpPr>
        <p:spPr>
          <a:xfrm>
            <a:off x="3124200" y="358882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10.2: Weekly wages ($ avg) over time, in county</a:t>
            </a:r>
            <a:endParaRPr lang="en-US" sz="2000" spc="-50" dirty="0"/>
          </a:p>
        </p:txBody>
      </p:sp>
      <p:sp>
        <p:nvSpPr>
          <p:cNvPr id="7" name="TextBox 6">
            <a:extLst>
              <a:ext uri="{FF2B5EF4-FFF2-40B4-BE49-F238E27FC236}">
                <a16:creationId xmlns:a16="http://schemas.microsoft.com/office/drawing/2014/main" id="{51D4E69C-92D5-47B2-8A28-E5F3CCB3AB40}"/>
              </a:ext>
            </a:extLst>
          </p:cNvPr>
          <p:cNvSpPr txBox="1"/>
          <p:nvPr>
            <p:custDataLst>
              <p:tags r:id="rId6"/>
            </p:custDataLst>
          </p:nvPr>
        </p:nvSpPr>
        <p:spPr>
          <a:xfrm>
            <a:off x="3124200" y="392129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Bureau of Labor Statistics 2018 estimates</a:t>
            </a:r>
            <a:endParaRPr lang="en-US" sz="1200" dirty="0"/>
          </a:p>
        </p:txBody>
      </p:sp>
      <p:sp>
        <p:nvSpPr>
          <p:cNvPr id="9" name="TextBox 8">
            <a:extLst>
              <a:ext uri="{FF2B5EF4-FFF2-40B4-BE49-F238E27FC236}">
                <a16:creationId xmlns:a16="http://schemas.microsoft.com/office/drawing/2014/main" id="{6845E052-7AEC-4E04-A7DC-1B969472DC89}"/>
              </a:ext>
            </a:extLst>
          </p:cNvPr>
          <p:cNvSpPr txBox="1"/>
          <p:nvPr>
            <p:custDataLst>
              <p:tags r:id="rId7"/>
            </p:custDataLst>
          </p:nvPr>
        </p:nvSpPr>
        <p:spPr>
          <a:xfrm>
            <a:off x="3147848" y="6340366"/>
            <a:ext cx="8229600" cy="457200"/>
          </a:xfrm>
          <a:prstGeom prst="rect">
            <a:avLst/>
          </a:prstGeom>
          <a:noFill/>
        </p:spPr>
        <p:txBody>
          <a:bodyPr wrap="square" rtlCol="0" anchor="ctr" anchorCtr="0">
            <a:noAutofit/>
          </a:bodyPr>
          <a:lstStyle/>
          <a:p>
            <a:pPr algn="just"/>
            <a:r>
              <a:rPr lang="en-US" sz="1000" smtClean="0">
                <a:latin typeface="Franklin Gothic Book"/>
              </a:rPr>
              <a:t>Note. Average weekly wages were calculated using unrounded data. Average weekly wage in total covered all industries, for all establishment sizes in all counties.</a:t>
            </a:r>
            <a:endParaRPr lang="en-US" sz="1000" dirty="0">
              <a:latin typeface="Franklin Gothic Book"/>
            </a:endParaRPr>
          </a:p>
        </p:txBody>
      </p:sp>
      <p:graphicFrame>
        <p:nvGraphicFramePr>
          <p:cNvPr id="15" name="Chart 14">
            <a:extLst>
              <a:ext uri="{FF2B5EF4-FFF2-40B4-BE49-F238E27FC236}">
                <a16:creationId xmlns:a16="http://schemas.microsoft.com/office/drawing/2014/main" id="{CE5DD107-438B-4DB0-9C72-CE0AA18D6593}"/>
              </a:ext>
            </a:extLst>
          </p:cNvPr>
          <p:cNvGraphicFramePr/>
          <p:nvPr>
            <p:custDataLst>
              <p:tags r:id="rId8"/>
            </p:custDataLst>
            <p:extLst>
              <p:ext uri="{D42A27DB-BD31-4B8C-83A1-F6EECF244321}">
                <p14:modId xmlns:p14="http://schemas.microsoft.com/office/powerpoint/2010/main" val="2937074255"/>
              </p:ext>
            </p:extLst>
          </p:nvPr>
        </p:nvGraphicFramePr>
        <p:xfrm>
          <a:off x="3278036" y="850288"/>
          <a:ext cx="8290063" cy="2667663"/>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8" name="Chart 17">
            <a:extLst>
              <a:ext uri="{FF2B5EF4-FFF2-40B4-BE49-F238E27FC236}">
                <a16:creationId xmlns:a16="http://schemas.microsoft.com/office/drawing/2014/main" id="{CCD80C60-42CD-4381-9408-35B49E27B583}"/>
              </a:ext>
            </a:extLst>
          </p:cNvPr>
          <p:cNvGraphicFramePr/>
          <p:nvPr>
            <p:custDataLst>
              <p:tags r:id="rId9"/>
            </p:custDataLst>
            <p:extLst>
              <p:ext uri="{D42A27DB-BD31-4B8C-83A1-F6EECF244321}">
                <p14:modId xmlns:p14="http://schemas.microsoft.com/office/powerpoint/2010/main" val="482912440"/>
              </p:ext>
            </p:extLst>
          </p:nvPr>
        </p:nvGraphicFramePr>
        <p:xfrm>
          <a:off x="3278035" y="4296471"/>
          <a:ext cx="8795977" cy="2099733"/>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11031220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Unemployment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Wages and Rates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3"/>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10.3: Monthly unemployment rate from June 2018-May 2019: state and county comparison (unadjusted)</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4"/>
            </p:custDataLst>
          </p:nvPr>
        </p:nvSpPr>
        <p:spPr>
          <a:xfrm>
            <a:off x="3124200" y="64004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Bureau of Labor Statistics, 2018-2019</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5"/>
            </p:custDataLst>
          </p:nvPr>
        </p:nvSpPr>
        <p:spPr>
          <a:xfrm>
            <a:off x="3167424" y="6239090"/>
            <a:ext cx="9024576" cy="606623"/>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ACA742A0-88F1-4D24-BBE1-7EB473CE07FE}"/>
              </a:ext>
            </a:extLst>
          </p:cNvPr>
          <p:cNvGraphicFramePr/>
          <p:nvPr>
            <p:custDataLst>
              <p:tags r:id="rId6"/>
            </p:custDataLst>
            <p:extLst>
              <p:ext uri="{D42A27DB-BD31-4B8C-83A1-F6EECF244321}">
                <p14:modId xmlns:p14="http://schemas.microsoft.com/office/powerpoint/2010/main" val="534199772"/>
              </p:ext>
            </p:extLst>
          </p:nvPr>
        </p:nvGraphicFramePr>
        <p:xfrm>
          <a:off x="3256425" y="1219200"/>
          <a:ext cx="8839200" cy="4850866"/>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73659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Unemployment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Wages and Rates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10.4: Median unemployment rates, June 2018-May 2019 in NJ (by county)</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5"/>
            </p:custDataLst>
          </p:nvPr>
        </p:nvSpPr>
        <p:spPr>
          <a:xfrm>
            <a:off x="3167424" y="6239090"/>
            <a:ext cx="9024576" cy="606623"/>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10" name="Chart 9">
            <a:extLst>
              <a:ext uri="{FF2B5EF4-FFF2-40B4-BE49-F238E27FC236}">
                <a16:creationId xmlns:a16="http://schemas.microsoft.com/office/drawing/2014/main" id="{6EDEB70E-3D72-41F0-88C1-593488DADC24}"/>
              </a:ext>
            </a:extLst>
          </p:cNvPr>
          <p:cNvGraphicFramePr/>
          <p:nvPr>
            <p:custDataLst>
              <p:tags r:id="rId6"/>
            </p:custDataLst>
            <p:extLst>
              <p:ext uri="{D42A27DB-BD31-4B8C-83A1-F6EECF244321}">
                <p14:modId xmlns:p14="http://schemas.microsoft.com/office/powerpoint/2010/main" val="718275902"/>
              </p:ext>
            </p:extLst>
          </p:nvPr>
        </p:nvGraphicFramePr>
        <p:xfrm>
          <a:off x="3276600" y="795485"/>
          <a:ext cx="8463425"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7047760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CCA327D4-6867-4DA4-8249-4CEA05235026}"/>
              </a:ext>
            </a:extLst>
          </p:cNvPr>
          <p:cNvSpPr txBox="1"/>
          <p:nvPr>
            <p:custDataLst>
              <p:tags r:id="rId3"/>
            </p:custDataLst>
          </p:nvPr>
        </p:nvSpPr>
        <p:spPr>
          <a:xfrm>
            <a:off x="3124200" y="332601"/>
            <a:ext cx="8400675" cy="2616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100" smtClean="0"/>
              <a:t>Source: American Community Survey. Selected economic characteristics. 2013-17 American Survey, 5-yr estimates.</a:t>
            </a:r>
            <a:endParaRPr lang="en-US" sz="1100" dirty="0"/>
          </a:p>
        </p:txBody>
      </p:sp>
      <p:sp>
        <p:nvSpPr>
          <p:cNvPr id="6" name="TextBox 5">
            <a:extLst>
              <a:ext uri="{FF2B5EF4-FFF2-40B4-BE49-F238E27FC236}">
                <a16:creationId xmlns:a16="http://schemas.microsoft.com/office/drawing/2014/main" id="{B79396B7-AA38-43E7-B10D-1E60C66FB6C6}"/>
              </a:ext>
            </a:extLst>
          </p:cNvPr>
          <p:cNvSpPr txBox="1"/>
          <p:nvPr>
            <p:custDataLst>
              <p:tags r:id="rId4"/>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5"/>
            </p:custDataLst>
            <p:extLst>
              <p:ext uri="{D42A27DB-BD31-4B8C-83A1-F6EECF244321}">
                <p14:modId xmlns:p14="http://schemas.microsoft.com/office/powerpoint/2010/main" val="2828688788"/>
              </p:ext>
            </p:extLst>
          </p:nvPr>
        </p:nvGraphicFramePr>
        <p:xfrm>
          <a:off x="3167424" y="645401"/>
          <a:ext cx="8948376" cy="5602999"/>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6"/>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10.5: Median income ($) by sex in NJ (by county)</a:t>
            </a:r>
            <a:endParaRPr lang="en-US" sz="2000" spc="-50" dirty="0"/>
          </a:p>
        </p:txBody>
      </p:sp>
    </p:spTree>
    <p:extLst>
      <p:ext uri="{BB962C8B-B14F-4D97-AF65-F5344CB8AC3E}">
        <p14:creationId xmlns:p14="http://schemas.microsoft.com/office/powerpoint/2010/main" val="40096522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394672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DB6B655D-E73A-4643-92F9-79EF976B0D06}"/>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10.6: Median income ($) by sex: national, state and county comparison</a:t>
            </a:r>
            <a:endParaRPr lang="en-US" sz="2000" spc="-50" dirty="0"/>
          </a:p>
        </p:txBody>
      </p:sp>
      <p:sp>
        <p:nvSpPr>
          <p:cNvPr id="5" name="TextBox 4">
            <a:extLst>
              <a:ext uri="{FF2B5EF4-FFF2-40B4-BE49-F238E27FC236}">
                <a16:creationId xmlns:a16="http://schemas.microsoft.com/office/drawing/2014/main" id="{7AB8F5B6-AB4A-4B63-B999-03F926D6F48D}"/>
              </a:ext>
            </a:extLst>
          </p:cNvPr>
          <p:cNvSpPr txBox="1"/>
          <p:nvPr>
            <p:custDataLst>
              <p:tags r:id="rId4"/>
            </p:custDataLst>
          </p:nvPr>
        </p:nvSpPr>
        <p:spPr>
          <a:xfrm>
            <a:off x="3124200" y="35777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representing median earnings in dollars for full-time, year-round workers in 2017</a:t>
            </a:r>
            <a:endParaRPr lang="en-US" sz="1200" dirty="0"/>
          </a:p>
        </p:txBody>
      </p:sp>
      <p:graphicFrame>
        <p:nvGraphicFramePr>
          <p:cNvPr id="8" name="Chart 7">
            <a:extLst>
              <a:ext uri="{FF2B5EF4-FFF2-40B4-BE49-F238E27FC236}">
                <a16:creationId xmlns:a16="http://schemas.microsoft.com/office/drawing/2014/main" id="{827C949A-3CA3-41F3-9672-91DB377BFA41}"/>
              </a:ext>
            </a:extLst>
          </p:cNvPr>
          <p:cNvGraphicFramePr/>
          <p:nvPr>
            <p:custDataLst>
              <p:tags r:id="rId5"/>
            </p:custDataLst>
            <p:extLst>
              <p:ext uri="{D42A27DB-BD31-4B8C-83A1-F6EECF244321}">
                <p14:modId xmlns:p14="http://schemas.microsoft.com/office/powerpoint/2010/main" val="2552721320"/>
              </p:ext>
            </p:extLst>
          </p:nvPr>
        </p:nvGraphicFramePr>
        <p:xfrm>
          <a:off x="3612025" y="588608"/>
          <a:ext cx="7741775" cy="6116992"/>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8637925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B31874F4-72C5-444A-A128-02C259D0204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10.7: Median income ($) by sex over time, in county</a:t>
            </a:r>
            <a:endParaRPr lang="en-US" sz="2000" spc="-50" dirty="0"/>
          </a:p>
        </p:txBody>
      </p:sp>
      <p:sp>
        <p:nvSpPr>
          <p:cNvPr id="5" name="TextBox 4">
            <a:extLst>
              <a:ext uri="{FF2B5EF4-FFF2-40B4-BE49-F238E27FC236}">
                <a16:creationId xmlns:a16="http://schemas.microsoft.com/office/drawing/2014/main" id="{E14B3017-3660-4ED4-8559-22D3D0F4738F}"/>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for median earnings for full-time, year-round workers, 2013-17 </a:t>
            </a:r>
            <a:endParaRPr lang="en-US" sz="1200" dirty="0"/>
          </a:p>
        </p:txBody>
      </p:sp>
      <p:graphicFrame>
        <p:nvGraphicFramePr>
          <p:cNvPr id="8" name="Chart 7">
            <a:extLst>
              <a:ext uri="{FF2B5EF4-FFF2-40B4-BE49-F238E27FC236}">
                <a16:creationId xmlns:a16="http://schemas.microsoft.com/office/drawing/2014/main" id="{E6BB556B-F4FB-463C-8892-F1BF36735009}"/>
              </a:ext>
            </a:extLst>
          </p:cNvPr>
          <p:cNvGraphicFramePr/>
          <p:nvPr>
            <p:custDataLst>
              <p:tags r:id="rId5"/>
            </p:custDataLst>
            <p:extLst>
              <p:ext uri="{D42A27DB-BD31-4B8C-83A1-F6EECF244321}">
                <p14:modId xmlns:p14="http://schemas.microsoft.com/office/powerpoint/2010/main" val="2931270268"/>
              </p:ext>
            </p:extLst>
          </p:nvPr>
        </p:nvGraphicFramePr>
        <p:xfrm>
          <a:off x="3167425" y="819441"/>
          <a:ext cx="8986722" cy="5886159"/>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6041275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A695B689-92C8-40F4-801E-2D22B6289D93}"/>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10.8: Median income ($) by sex by municipality</a:t>
            </a:r>
            <a:endParaRPr lang="en-US" sz="2000" spc="-50" dirty="0"/>
          </a:p>
        </p:txBody>
      </p:sp>
      <p:sp>
        <p:nvSpPr>
          <p:cNvPr id="5" name="TextBox 4">
            <a:extLst>
              <a:ext uri="{FF2B5EF4-FFF2-40B4-BE49-F238E27FC236}">
                <a16:creationId xmlns:a16="http://schemas.microsoft.com/office/drawing/2014/main" id="{2E01F2B0-D26B-43BB-8DB9-8A16A94CFA64}"/>
              </a:ext>
            </a:extLst>
          </p:cNvPr>
          <p:cNvSpPr txBox="1"/>
          <p:nvPr>
            <p:custDataLst>
              <p:tags r:id="rId4"/>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for median earnings for full-time, year-round workers, 2017 </a:t>
            </a:r>
            <a:endParaRPr lang="en-US" sz="1200" dirty="0"/>
          </a:p>
        </p:txBody>
      </p:sp>
      <p:sp>
        <p:nvSpPr>
          <p:cNvPr id="7" name="TextBox 6">
            <a:extLst>
              <a:ext uri="{FF2B5EF4-FFF2-40B4-BE49-F238E27FC236}">
                <a16:creationId xmlns:a16="http://schemas.microsoft.com/office/drawing/2014/main" id="{0C452605-7654-4E2B-B9D2-6A47B7387096}"/>
              </a:ext>
            </a:extLst>
          </p:cNvPr>
          <p:cNvSpPr txBox="1"/>
          <p:nvPr>
            <p:custDataLst>
              <p:tags r:id="rId5"/>
            </p:custDataLst>
          </p:nvPr>
        </p:nvSpPr>
        <p:spPr>
          <a:xfrm>
            <a:off x="3167424" y="6400800"/>
            <a:ext cx="8229600"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To illustrate diversity in median income by sex, the highest, the middling, and the lowest median income municipality are provided</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B2608317-8663-47E1-A39F-639DCDECBEDC}"/>
              </a:ext>
            </a:extLst>
          </p:cNvPr>
          <p:cNvSpPr txBox="1"/>
          <p:nvPr>
            <p:custDataLst>
              <p:tags r:id="rId6"/>
            </p:custDataLst>
          </p:nvPr>
        </p:nvSpPr>
        <p:spPr>
          <a:xfrm>
            <a:off x="4495800" y="5982101"/>
            <a:ext cx="1828800" cy="369332"/>
          </a:xfrm>
          <a:prstGeom prst="rect">
            <a:avLst/>
          </a:prstGeom>
          <a:noFill/>
        </p:spPr>
        <p:txBody>
          <a:bodyPr wrap="square" rtlCol="0">
            <a:spAutoFit/>
          </a:bodyPr>
          <a:lstStyle/>
          <a:p>
            <a:pPr algn="ctr"/>
            <a:r>
              <a:rPr lang="en-US" sz="900" smtClean="0">
                <a:latin typeface="Franklin Gothic Medium" panose="020B0603020102020204" pitchFamily="34" charset="0"/>
              </a:rPr>
              <a:t>Highest median income municipality</a:t>
            </a:r>
            <a:endParaRPr lang="en-US" sz="900" dirty="0">
              <a:latin typeface="Franklin Gothic Medium" panose="020B0603020102020204" pitchFamily="34" charset="0"/>
            </a:endParaRPr>
          </a:p>
        </p:txBody>
      </p:sp>
      <p:sp>
        <p:nvSpPr>
          <p:cNvPr id="9" name="TextBox 8">
            <a:extLst>
              <a:ext uri="{FF2B5EF4-FFF2-40B4-BE49-F238E27FC236}">
                <a16:creationId xmlns:a16="http://schemas.microsoft.com/office/drawing/2014/main" id="{B7C67ADB-AAC2-42A8-A1B2-54B04EACD87A}"/>
              </a:ext>
            </a:extLst>
          </p:cNvPr>
          <p:cNvSpPr txBox="1"/>
          <p:nvPr>
            <p:custDataLst>
              <p:tags r:id="rId7"/>
            </p:custDataLst>
          </p:nvPr>
        </p:nvSpPr>
        <p:spPr>
          <a:xfrm>
            <a:off x="7010400" y="5935860"/>
            <a:ext cx="1828800" cy="369332"/>
          </a:xfrm>
          <a:prstGeom prst="rect">
            <a:avLst/>
          </a:prstGeom>
          <a:noFill/>
        </p:spPr>
        <p:txBody>
          <a:bodyPr wrap="square" rtlCol="0">
            <a:spAutoFit/>
          </a:bodyPr>
          <a:lstStyle/>
          <a:p>
            <a:pPr algn="ctr"/>
            <a:r>
              <a:rPr lang="en-US" sz="900" smtClean="0">
                <a:latin typeface="Franklin Gothic Medium" panose="020B0603020102020204" pitchFamily="34" charset="0"/>
              </a:rPr>
              <a:t>Middling median income municipality</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ED5B1D83-9F6E-4C35-AB54-98DB96A97484}"/>
              </a:ext>
            </a:extLst>
          </p:cNvPr>
          <p:cNvSpPr txBox="1"/>
          <p:nvPr>
            <p:custDataLst>
              <p:tags r:id="rId8"/>
            </p:custDataLst>
          </p:nvPr>
        </p:nvSpPr>
        <p:spPr>
          <a:xfrm>
            <a:off x="9677400" y="5948413"/>
            <a:ext cx="1828800" cy="369332"/>
          </a:xfrm>
          <a:prstGeom prst="rect">
            <a:avLst/>
          </a:prstGeom>
          <a:noFill/>
        </p:spPr>
        <p:txBody>
          <a:bodyPr wrap="square" rtlCol="0">
            <a:spAutoFit/>
          </a:bodyPr>
          <a:lstStyle/>
          <a:p>
            <a:pPr algn="ctr"/>
            <a:r>
              <a:rPr lang="en-US" sz="900" smtClean="0">
                <a:latin typeface="Franklin Gothic Medium" panose="020B0603020102020204" pitchFamily="34" charset="0"/>
              </a:rPr>
              <a:t>Lowest median income municipality</a:t>
            </a:r>
            <a:endParaRPr lang="en-US" sz="900" dirty="0">
              <a:latin typeface="Franklin Gothic Medium" panose="020B0603020102020204" pitchFamily="34" charset="0"/>
            </a:endParaRPr>
          </a:p>
        </p:txBody>
      </p:sp>
      <p:graphicFrame>
        <p:nvGraphicFramePr>
          <p:cNvPr id="13" name="Chart 12">
            <a:extLst>
              <a:ext uri="{FF2B5EF4-FFF2-40B4-BE49-F238E27FC236}">
                <a16:creationId xmlns:a16="http://schemas.microsoft.com/office/drawing/2014/main" id="{F46C91F5-D5D1-4392-B748-E50100F55CE6}"/>
              </a:ext>
            </a:extLst>
          </p:cNvPr>
          <p:cNvGraphicFramePr/>
          <p:nvPr>
            <p:custDataLst>
              <p:tags r:id="rId9"/>
            </p:custDataLst>
            <p:extLst>
              <p:ext uri="{D42A27DB-BD31-4B8C-83A1-F6EECF244321}">
                <p14:modId xmlns:p14="http://schemas.microsoft.com/office/powerpoint/2010/main" val="9365095"/>
              </p:ext>
            </p:extLst>
          </p:nvPr>
        </p:nvGraphicFramePr>
        <p:xfrm>
          <a:off x="3276600" y="719666"/>
          <a:ext cx="8686800" cy="5436287"/>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9276363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4">
            <a:extLst>
              <a:ext uri="{FF2B5EF4-FFF2-40B4-BE49-F238E27FC236}">
                <a16:creationId xmlns:a16="http://schemas.microsoft.com/office/drawing/2014/main" id="{E5E618A9-436B-421D-87F5-9E137C35562E}"/>
              </a:ext>
            </a:extLst>
          </p:cNvPr>
          <p:cNvSpPr txBox="1"/>
          <p:nvPr>
            <p:custDataLst>
              <p:tags r:id="rId1"/>
            </p:custDataLst>
          </p:nvPr>
        </p:nvSpPr>
        <p:spPr>
          <a:xfrm>
            <a:off x="9829800" y="304800"/>
            <a:ext cx="198120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latin typeface="Franklin Gothic Medium Cond" panose="020B0606030402020204" pitchFamily="34" charset="0"/>
              </a:rPr>
              <a:t>Atlantic County</a:t>
            </a:r>
            <a:endParaRPr lang="en-US" sz="2400" b="1" dirty="0">
              <a:latin typeface="Franklin Gothic Medium Cond" panose="020B0606030402020204" pitchFamily="34" charset="0"/>
            </a:endParaRPr>
          </a:p>
        </p:txBody>
      </p:sp>
    </p:spTree>
    <p:extLst>
      <p:ext uri="{BB962C8B-B14F-4D97-AF65-F5344CB8AC3E}">
        <p14:creationId xmlns:p14="http://schemas.microsoft.com/office/powerpoint/2010/main" val="22446377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graphicFrame>
        <p:nvGraphicFramePr>
          <p:cNvPr id="6" name="Chart 5">
            <a:extLst>
              <a:ext uri="{FF2B5EF4-FFF2-40B4-BE49-F238E27FC236}">
                <a16:creationId xmlns:a16="http://schemas.microsoft.com/office/drawing/2014/main" id="{5739B93F-4A5B-4396-A20F-8AC3C73474B2}"/>
              </a:ext>
            </a:extLst>
          </p:cNvPr>
          <p:cNvGraphicFramePr/>
          <p:nvPr>
            <p:custDataLst>
              <p:tags r:id="rId3"/>
            </p:custDataLst>
            <p:extLst>
              <p:ext uri="{D42A27DB-BD31-4B8C-83A1-F6EECF244321}">
                <p14:modId xmlns:p14="http://schemas.microsoft.com/office/powerpoint/2010/main" val="2852234752"/>
              </p:ext>
            </p:extLst>
          </p:nvPr>
        </p:nvGraphicFramePr>
        <p:xfrm>
          <a:off x="3197889" y="972304"/>
          <a:ext cx="9017202" cy="5486399"/>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C6393DE2-9354-4FEF-B0F4-E7804AE9F1F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11.1: Violent crimes (#) &amp; crime rates (per 1,000) in NJ (by county)</a:t>
            </a:r>
            <a:endParaRPr lang="en-US" sz="2000" spc="-50" dirty="0"/>
          </a:p>
        </p:txBody>
      </p:sp>
      <p:sp>
        <p:nvSpPr>
          <p:cNvPr id="8" name="TextBox 7">
            <a:extLst>
              <a:ext uri="{FF2B5EF4-FFF2-40B4-BE49-F238E27FC236}">
                <a16:creationId xmlns:a16="http://schemas.microsoft.com/office/drawing/2014/main" id="{D1FC86CD-1799-4FD2-AD44-43785103A0B2}"/>
              </a:ext>
            </a:extLst>
          </p:cNvPr>
          <p:cNvSpPr txBox="1"/>
          <p:nvPr>
            <p:custDataLst>
              <p:tags r:id="rId5"/>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Municipal County Offense and Demographic Data (2016)</a:t>
            </a:r>
            <a:endParaRPr lang="en-US" sz="1200" dirty="0"/>
          </a:p>
        </p:txBody>
      </p:sp>
      <p:sp>
        <p:nvSpPr>
          <p:cNvPr id="9" name="TextBox 8">
            <a:extLst>
              <a:ext uri="{FF2B5EF4-FFF2-40B4-BE49-F238E27FC236}">
                <a16:creationId xmlns:a16="http://schemas.microsoft.com/office/drawing/2014/main" id="{9FC647B6-373D-4070-BC94-C661BCE08F57}"/>
              </a:ext>
            </a:extLst>
          </p:cNvPr>
          <p:cNvSpPr txBox="1"/>
          <p:nvPr>
            <p:custDataLst>
              <p:tags r:id="rId6"/>
            </p:custDataLst>
          </p:nvPr>
        </p:nvSpPr>
        <p:spPr>
          <a:xfrm>
            <a:off x="3138054" y="6458703"/>
            <a:ext cx="3926915" cy="423081"/>
          </a:xfrm>
          <a:prstGeom prst="rect">
            <a:avLst/>
          </a:prstGeom>
          <a:noFill/>
        </p:spPr>
        <p:txBody>
          <a:bodyPr wrap="square" rtlCol="0" anchor="ctr" anchorCtr="0">
            <a:noAutofit/>
          </a:bodyPr>
          <a:lstStyle/>
          <a:p>
            <a:pPr algn="just"/>
            <a:r>
              <a:rPr lang="en-US" sz="1000" smtClean="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699798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93B6AE13-26AE-4032-8756-C436FB8501C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11.2: Crimes by type (#), in county </a:t>
            </a:r>
            <a:endParaRPr lang="en-US" sz="2000" spc="-50" dirty="0"/>
          </a:p>
        </p:txBody>
      </p:sp>
      <p:sp>
        <p:nvSpPr>
          <p:cNvPr id="5" name="TextBox 4">
            <a:extLst>
              <a:ext uri="{FF2B5EF4-FFF2-40B4-BE49-F238E27FC236}">
                <a16:creationId xmlns:a16="http://schemas.microsoft.com/office/drawing/2014/main" id="{2B706DCB-BC93-46C0-8C81-8A9CAC43833E}"/>
              </a:ext>
            </a:extLst>
          </p:cNvPr>
          <p:cNvSpPr txBox="1"/>
          <p:nvPr>
            <p:custDataLst>
              <p:tags r:id="rId4"/>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Municipal County Offense and Demographic Data, 2016</a:t>
            </a:r>
            <a:endParaRPr lang="en-US" sz="1200" dirty="0"/>
          </a:p>
        </p:txBody>
      </p:sp>
      <p:sp>
        <p:nvSpPr>
          <p:cNvPr id="6" name="TextBox 1">
            <a:extLst>
              <a:ext uri="{FF2B5EF4-FFF2-40B4-BE49-F238E27FC236}">
                <a16:creationId xmlns:a16="http://schemas.microsoft.com/office/drawing/2014/main" id="{77715F71-F82F-4E0F-8ECD-9EA16F4946A3}"/>
              </a:ext>
            </a:extLst>
          </p:cNvPr>
          <p:cNvSpPr txBox="1"/>
          <p:nvPr>
            <p:custDataLst>
              <p:tags r:id="rId5"/>
            </p:custDataLst>
          </p:nvPr>
        </p:nvSpPr>
        <p:spPr>
          <a:xfrm>
            <a:off x="3167424" y="1219200"/>
            <a:ext cx="1785576"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smtClean="0">
                <a:solidFill>
                  <a:srgbClr val="C00000"/>
                </a:solidFill>
                <a:latin typeface="Arial" panose="020B0604020202020204" pitchFamily="34" charset="0"/>
                <a:cs typeface="Arial" panose="020B0604020202020204" pitchFamily="34" charset="0"/>
              </a:rPr>
              <a:t>Violent Crimes</a:t>
            </a:r>
            <a:endParaRPr lang="en-US" sz="1800" b="1" dirty="0">
              <a:solidFill>
                <a:srgbClr val="C00000"/>
              </a:solidFill>
              <a:latin typeface="Arial" panose="020B0604020202020204" pitchFamily="34" charset="0"/>
              <a:cs typeface="Arial" panose="020B0604020202020204" pitchFamily="34" charset="0"/>
            </a:endParaRPr>
          </a:p>
        </p:txBody>
      </p:sp>
      <p:sp>
        <p:nvSpPr>
          <p:cNvPr id="7" name="TextBox 1">
            <a:extLst>
              <a:ext uri="{FF2B5EF4-FFF2-40B4-BE49-F238E27FC236}">
                <a16:creationId xmlns:a16="http://schemas.microsoft.com/office/drawing/2014/main" id="{8B5FAD08-232D-4A8E-932D-0BBA51B0C0A6}"/>
              </a:ext>
            </a:extLst>
          </p:cNvPr>
          <p:cNvSpPr txBox="1"/>
          <p:nvPr>
            <p:custDataLst>
              <p:tags r:id="rId6"/>
            </p:custDataLst>
          </p:nvPr>
        </p:nvSpPr>
        <p:spPr>
          <a:xfrm>
            <a:off x="7882579" y="1219200"/>
            <a:ext cx="1490021"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smtClean="0">
                <a:solidFill>
                  <a:srgbClr val="C00000"/>
                </a:solidFill>
                <a:latin typeface="Arial" panose="020B0604020202020204" pitchFamily="34" charset="0"/>
                <a:cs typeface="Arial" panose="020B0604020202020204" pitchFamily="34" charset="0"/>
              </a:rPr>
              <a:t>Nonviolent Crimes</a:t>
            </a:r>
            <a:endParaRPr lang="en-US" sz="1800" b="1" dirty="0">
              <a:solidFill>
                <a:srgbClr val="C00000"/>
              </a:solidFill>
              <a:latin typeface="Arial" panose="020B0604020202020204" pitchFamily="34" charset="0"/>
              <a:cs typeface="Arial" panose="020B0604020202020204" pitchFamily="34" charset="0"/>
            </a:endParaRPr>
          </a:p>
        </p:txBody>
      </p:sp>
      <p:graphicFrame>
        <p:nvGraphicFramePr>
          <p:cNvPr id="10" name="Chart 9">
            <a:extLst>
              <a:ext uri="{FF2B5EF4-FFF2-40B4-BE49-F238E27FC236}">
                <a16:creationId xmlns:a16="http://schemas.microsoft.com/office/drawing/2014/main" id="{30D83AB6-DF07-4F3F-99D3-75425F78BF3C}"/>
              </a:ext>
            </a:extLst>
          </p:cNvPr>
          <p:cNvGraphicFramePr/>
          <p:nvPr>
            <p:custDataLst>
              <p:tags r:id="rId7"/>
            </p:custDataLst>
            <p:extLst>
              <p:ext uri="{D42A27DB-BD31-4B8C-83A1-F6EECF244321}">
                <p14:modId xmlns:p14="http://schemas.microsoft.com/office/powerpoint/2010/main" val="3432655121"/>
              </p:ext>
            </p:extLst>
          </p:nvPr>
        </p:nvGraphicFramePr>
        <p:xfrm>
          <a:off x="2743201" y="1617495"/>
          <a:ext cx="5029200" cy="3428999"/>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4" name="Chart 13">
            <a:extLst>
              <a:ext uri="{FF2B5EF4-FFF2-40B4-BE49-F238E27FC236}">
                <a16:creationId xmlns:a16="http://schemas.microsoft.com/office/drawing/2014/main" id="{A1C99942-63B1-4B59-A858-D906ADEEAF92}"/>
              </a:ext>
            </a:extLst>
          </p:cNvPr>
          <p:cNvGraphicFramePr/>
          <p:nvPr>
            <p:custDataLst>
              <p:tags r:id="rId8"/>
            </p:custDataLst>
            <p:extLst>
              <p:ext uri="{D42A27DB-BD31-4B8C-83A1-F6EECF244321}">
                <p14:modId xmlns:p14="http://schemas.microsoft.com/office/powerpoint/2010/main" val="4223392665"/>
              </p:ext>
            </p:extLst>
          </p:nvPr>
        </p:nvGraphicFramePr>
        <p:xfrm>
          <a:off x="7399810" y="1862342"/>
          <a:ext cx="3945579" cy="3428999"/>
        </p:xfrm>
        <a:graphic>
          <a:graphicData uri="http://schemas.openxmlformats.org/drawingml/2006/chart">
            <c:chart xmlns:c="http://schemas.openxmlformats.org/drawingml/2006/chart" xmlns:r="http://schemas.openxmlformats.org/officeDocument/2006/relationships" r:id="rId12"/>
          </a:graphicData>
        </a:graphic>
      </p:graphicFrame>
      <p:sp>
        <p:nvSpPr>
          <p:cNvPr id="8" name="TextBox 7"/>
          <p:cNvSpPr txBox="1"/>
          <p:nvPr/>
        </p:nvSpPr>
        <p:spPr>
          <a:xfrm>
            <a:off x="3167424" y="6385615"/>
            <a:ext cx="6553200" cy="246221"/>
          </a:xfrm>
          <a:prstGeom prst="rect">
            <a:avLst/>
          </a:prstGeom>
          <a:noFill/>
        </p:spPr>
        <p:txBody>
          <a:bodyPr wrap="square" rtlCol="0">
            <a:spAutoFit/>
          </a:bodyPr>
          <a:lstStyle/>
          <a:p>
            <a:r>
              <a:rPr lang="en-US" sz="1000" dirty="0" smtClean="0">
                <a:latin typeface="Franklin Gothic Book" panose="020B0503020102020204" pitchFamily="34" charset="0"/>
              </a:rPr>
              <a:t>Note that total county population size has not been accounted for in this indicator</a:t>
            </a:r>
          </a:p>
        </p:txBody>
      </p:sp>
    </p:spTree>
    <p:extLst>
      <p:ext uri="{BB962C8B-B14F-4D97-AF65-F5344CB8AC3E}">
        <p14:creationId xmlns:p14="http://schemas.microsoft.com/office/powerpoint/2010/main" val="37718069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Juvenile Arrests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87B01F3-4262-4A4D-BF8D-278099585A3A}"/>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11.3: Juvenile arrest rates (per 1,000) in NJ (by county)</a:t>
            </a:r>
            <a:endParaRPr lang="en-US" sz="2000" spc="-50" dirty="0"/>
          </a:p>
        </p:txBody>
      </p:sp>
      <p:sp>
        <p:nvSpPr>
          <p:cNvPr id="5" name="TextBox 4">
            <a:extLst>
              <a:ext uri="{FF2B5EF4-FFF2-40B4-BE49-F238E27FC236}">
                <a16:creationId xmlns:a16="http://schemas.microsoft.com/office/drawing/2014/main" id="{D5DFABFF-ED32-4ECB-B259-2ECD21246C79}"/>
              </a:ext>
            </a:extLst>
          </p:cNvPr>
          <p:cNvSpPr txBox="1"/>
          <p:nvPr>
            <p:custDataLst>
              <p:tags r:id="rId4"/>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Annie E Casey Kids Count Data using raw data from NJ Department of Law and Public Safety, Division of NJ State Police, Uniform Crime Reports, updated 7.13.18</a:t>
            </a:r>
            <a:endParaRPr lang="en-US" sz="1200" dirty="0"/>
          </a:p>
        </p:txBody>
      </p:sp>
      <p:sp>
        <p:nvSpPr>
          <p:cNvPr id="6" name="TextBox 5">
            <a:extLst>
              <a:ext uri="{FF2B5EF4-FFF2-40B4-BE49-F238E27FC236}">
                <a16:creationId xmlns:a16="http://schemas.microsoft.com/office/drawing/2014/main" id="{B71A774A-233A-4B4B-B1E2-285F829D28EF}"/>
              </a:ext>
            </a:extLst>
          </p:cNvPr>
          <p:cNvSpPr txBox="1"/>
          <p:nvPr>
            <p:custDataLst>
              <p:tags r:id="rId5"/>
            </p:custDataLst>
          </p:nvPr>
        </p:nvSpPr>
        <p:spPr>
          <a:xfrm>
            <a:off x="8534400" y="4299304"/>
            <a:ext cx="3581400"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11.4: Juvenile arrest rates (per 1,000) over time </a:t>
            </a:r>
            <a:endParaRPr lang="en-US" sz="1400" spc="-50" dirty="0"/>
          </a:p>
        </p:txBody>
      </p:sp>
      <p:sp>
        <p:nvSpPr>
          <p:cNvPr id="7" name="Rectangle 6">
            <a:extLst>
              <a:ext uri="{FF2B5EF4-FFF2-40B4-BE49-F238E27FC236}">
                <a16:creationId xmlns:a16="http://schemas.microsoft.com/office/drawing/2014/main" id="{9AD4FCF7-F106-40E3-BBCA-74503FA22216}"/>
              </a:ext>
            </a:extLst>
          </p:cNvPr>
          <p:cNvSpPr/>
          <p:nvPr>
            <p:custDataLst>
              <p:tags r:id="rId6"/>
            </p:custDataLst>
          </p:nvPr>
        </p:nvSpPr>
        <p:spPr>
          <a:xfrm>
            <a:off x="8534400" y="4598225"/>
            <a:ext cx="3607002"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Safety, Division of NJ State Police, Uniform Crime Reports. Updated 7.13.18</a:t>
            </a:r>
            <a:endParaRPr lang="en-US" sz="900" dirty="0"/>
          </a:p>
        </p:txBody>
      </p:sp>
      <p:graphicFrame>
        <p:nvGraphicFramePr>
          <p:cNvPr id="10" name="Chart 9">
            <a:extLst>
              <a:ext uri="{FF2B5EF4-FFF2-40B4-BE49-F238E27FC236}">
                <a16:creationId xmlns:a16="http://schemas.microsoft.com/office/drawing/2014/main" id="{0CBD6A5B-3822-4EF0-9900-05F6EEAC93FA}"/>
              </a:ext>
            </a:extLst>
          </p:cNvPr>
          <p:cNvGraphicFramePr/>
          <p:nvPr>
            <p:custDataLst>
              <p:tags r:id="rId7"/>
            </p:custDataLst>
            <p:extLst>
              <p:ext uri="{D42A27DB-BD31-4B8C-83A1-F6EECF244321}">
                <p14:modId xmlns:p14="http://schemas.microsoft.com/office/powerpoint/2010/main" val="2852522911"/>
              </p:ext>
            </p:extLst>
          </p:nvPr>
        </p:nvGraphicFramePr>
        <p:xfrm>
          <a:off x="3167424" y="990600"/>
          <a:ext cx="8128000" cy="502685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0E211059-7ECC-4DD5-8380-E0E52FD5B072}"/>
              </a:ext>
            </a:extLst>
          </p:cNvPr>
          <p:cNvGraphicFramePr/>
          <p:nvPr>
            <p:custDataLst>
              <p:tags r:id="rId8"/>
            </p:custDataLst>
            <p:extLst>
              <p:ext uri="{D42A27DB-BD31-4B8C-83A1-F6EECF244321}">
                <p14:modId xmlns:p14="http://schemas.microsoft.com/office/powerpoint/2010/main" val="2059728602"/>
              </p:ext>
            </p:extLst>
          </p:nvPr>
        </p:nvGraphicFramePr>
        <p:xfrm>
          <a:off x="8534400" y="5056530"/>
          <a:ext cx="3429000" cy="1725270"/>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820D3C38-49F4-4A34-A3DA-EDD91FBD524B}"/>
              </a:ext>
            </a:extLst>
          </p:cNvPr>
          <p:cNvSpPr txBox="1"/>
          <p:nvPr>
            <p:custDataLst>
              <p:tags r:id="rId9"/>
            </p:custDataLst>
          </p:nvPr>
        </p:nvSpPr>
        <p:spPr>
          <a:xfrm>
            <a:off x="3167424" y="6475762"/>
            <a:ext cx="8229600" cy="411708"/>
          </a:xfrm>
          <a:prstGeom prst="rect">
            <a:avLst/>
          </a:prstGeom>
          <a:noFill/>
        </p:spPr>
        <p:txBody>
          <a:bodyPr wrap="square" rtlCol="0" anchor="ctr" anchorCtr="0">
            <a:noAutofit/>
          </a:bodyPr>
          <a:lstStyle/>
          <a:p>
            <a:pPr algn="just"/>
            <a:r>
              <a:rPr lang="en-US" sz="1000" smtClean="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8481852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Homicide</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D92942F3-E7F5-48C6-A02D-FF39DEFC02F2}"/>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11.5: Homicide rates (deaths per 100K) in NJ (by county) - age adjusted</a:t>
            </a:r>
            <a:endParaRPr lang="en-US" sz="2000" spc="-50" dirty="0"/>
          </a:p>
        </p:txBody>
      </p:sp>
      <p:sp>
        <p:nvSpPr>
          <p:cNvPr id="5" name="TextBox 4">
            <a:extLst>
              <a:ext uri="{FF2B5EF4-FFF2-40B4-BE49-F238E27FC236}">
                <a16:creationId xmlns:a16="http://schemas.microsoft.com/office/drawing/2014/main" id="{FA0EED93-B310-41A9-8FAB-D685D8630550}"/>
              </a:ext>
            </a:extLst>
          </p:cNvPr>
          <p:cNvSpPr txBox="1"/>
          <p:nvPr>
            <p:custDataLst>
              <p:tags r:id="rId4"/>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NJ DPH, Office of Vital Statistics and Registry. 2017</a:t>
            </a:r>
          </a:p>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*The number of deaths in all other counties are too small to calculate reliable rates</a:t>
            </a:r>
            <a:endParaRPr lang="en-US" sz="1200" dirty="0"/>
          </a:p>
        </p:txBody>
      </p:sp>
      <p:sp>
        <p:nvSpPr>
          <p:cNvPr id="6" name="TextBox 5">
            <a:extLst>
              <a:ext uri="{FF2B5EF4-FFF2-40B4-BE49-F238E27FC236}">
                <a16:creationId xmlns:a16="http://schemas.microsoft.com/office/drawing/2014/main" id="{926CB281-1681-4BB3-9120-6C3578DDA53A}"/>
              </a:ext>
            </a:extLst>
          </p:cNvPr>
          <p:cNvSpPr txBox="1"/>
          <p:nvPr>
            <p:custDataLst>
              <p:tags r:id="rId5"/>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11.6: Homicide rates (deaths per 100K) over time - age adjusted</a:t>
            </a:r>
            <a:endParaRPr lang="en-US" sz="1400" spc="-50" dirty="0"/>
          </a:p>
        </p:txBody>
      </p:sp>
      <p:sp>
        <p:nvSpPr>
          <p:cNvPr id="7" name="Rectangle 6">
            <a:extLst>
              <a:ext uri="{FF2B5EF4-FFF2-40B4-BE49-F238E27FC236}">
                <a16:creationId xmlns:a16="http://schemas.microsoft.com/office/drawing/2014/main" id="{379C6644-D98B-48B0-A18E-4DF7742328AC}"/>
              </a:ext>
            </a:extLst>
          </p:cNvPr>
          <p:cNvSpPr/>
          <p:nvPr>
            <p:custDataLst>
              <p:tags r:id="rId6"/>
            </p:custDataLst>
          </p:nvPr>
        </p:nvSpPr>
        <p:spPr>
          <a:xfrm>
            <a:off x="8534400" y="3886200"/>
            <a:ext cx="3581400" cy="646331"/>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NJ State Health Assessment. Calculator found here: https://www-doh.state.nj.us.doh-shad/query/result/mort/MortCntylCD10/AgeRte.html</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900" dirty="0"/>
          </a:p>
        </p:txBody>
      </p:sp>
      <p:graphicFrame>
        <p:nvGraphicFramePr>
          <p:cNvPr id="10" name="Chart 9">
            <a:extLst>
              <a:ext uri="{FF2B5EF4-FFF2-40B4-BE49-F238E27FC236}">
                <a16:creationId xmlns:a16="http://schemas.microsoft.com/office/drawing/2014/main" id="{CF824E93-3D1E-4D00-912B-6C59D6E37CBF}"/>
              </a:ext>
            </a:extLst>
          </p:cNvPr>
          <p:cNvGraphicFramePr/>
          <p:nvPr>
            <p:custDataLst>
              <p:tags r:id="rId7"/>
            </p:custDataLst>
            <p:extLst>
              <p:ext uri="{D42A27DB-BD31-4B8C-83A1-F6EECF244321}">
                <p14:modId xmlns:p14="http://schemas.microsoft.com/office/powerpoint/2010/main" val="3426883848"/>
              </p:ext>
            </p:extLst>
          </p:nvPr>
        </p:nvGraphicFramePr>
        <p:xfrm>
          <a:off x="3303761" y="677333"/>
          <a:ext cx="6754639" cy="5418667"/>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F0BD3702-B879-44F9-ABF9-0B2754526C02}"/>
              </a:ext>
            </a:extLst>
          </p:cNvPr>
          <p:cNvGraphicFramePr/>
          <p:nvPr>
            <p:custDataLst>
              <p:tags r:id="rId8"/>
            </p:custDataLst>
            <p:extLst>
              <p:ext uri="{D42A27DB-BD31-4B8C-83A1-F6EECF244321}">
                <p14:modId xmlns:p14="http://schemas.microsoft.com/office/powerpoint/2010/main" val="356951502"/>
              </p:ext>
            </p:extLst>
          </p:nvPr>
        </p:nvGraphicFramePr>
        <p:xfrm>
          <a:off x="8561196" y="4409420"/>
          <a:ext cx="3478404" cy="2340845"/>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1104106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Homicide</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D95A209-5020-458E-AF44-12AE48655653}"/>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11.7: Homicide rates (deaths per 100K) by racial/ethnic group, in county</a:t>
            </a:r>
            <a:endParaRPr lang="en-US" sz="2000" spc="-50" dirty="0"/>
          </a:p>
        </p:txBody>
      </p:sp>
      <p:sp>
        <p:nvSpPr>
          <p:cNvPr id="5" name="TextBox 4">
            <a:extLst>
              <a:ext uri="{FF2B5EF4-FFF2-40B4-BE49-F238E27FC236}">
                <a16:creationId xmlns:a16="http://schemas.microsoft.com/office/drawing/2014/main" id="{4A09F014-E8A6-40A8-8CF5-D7108D852D8E}"/>
              </a:ext>
            </a:extLst>
          </p:cNvPr>
          <p:cNvSpPr txBox="1"/>
          <p:nvPr>
            <p:custDataLst>
              <p:tags r:id="rId4"/>
            </p:custDataLst>
          </p:nvPr>
        </p:nvSpPr>
        <p:spPr>
          <a:xfrm>
            <a:off x="3121429" y="30566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NJ DPH, Office of Vital Statistics and Registry for data between 2013-2017</a:t>
            </a:r>
            <a:endParaRPr lang="en-US" sz="1200" dirty="0"/>
          </a:p>
        </p:txBody>
      </p:sp>
      <p:sp>
        <p:nvSpPr>
          <p:cNvPr id="6" name="TextBox 5">
            <a:extLst>
              <a:ext uri="{FF2B5EF4-FFF2-40B4-BE49-F238E27FC236}">
                <a16:creationId xmlns:a16="http://schemas.microsoft.com/office/drawing/2014/main" id="{D772C46B-283B-4D00-B951-3D8F01C49293}"/>
              </a:ext>
            </a:extLst>
          </p:cNvPr>
          <p:cNvSpPr txBox="1"/>
          <p:nvPr>
            <p:custDataLst>
              <p:tags r:id="rId5"/>
            </p:custDataLst>
          </p:nvPr>
        </p:nvSpPr>
        <p:spPr>
          <a:xfrm>
            <a:off x="3124200" y="3467218"/>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11.8: Homicide rates (deaths per 100K) by sex, in county</a:t>
            </a:r>
            <a:endParaRPr lang="en-US" sz="2000" spc="-50" dirty="0"/>
          </a:p>
        </p:txBody>
      </p:sp>
      <p:sp>
        <p:nvSpPr>
          <p:cNvPr id="7" name="TextBox 6">
            <a:extLst>
              <a:ext uri="{FF2B5EF4-FFF2-40B4-BE49-F238E27FC236}">
                <a16:creationId xmlns:a16="http://schemas.microsoft.com/office/drawing/2014/main" id="{FE930766-3187-4377-A6E7-A00BB638B1FB}"/>
              </a:ext>
            </a:extLst>
          </p:cNvPr>
          <p:cNvSpPr txBox="1"/>
          <p:nvPr>
            <p:custDataLst>
              <p:tags r:id="rId6"/>
            </p:custDataLst>
          </p:nvPr>
        </p:nvSpPr>
        <p:spPr>
          <a:xfrm>
            <a:off x="3124200" y="38100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NJ DPH, Office of Vital Statistics and Registry for data between 2013-2017</a:t>
            </a:r>
            <a:endParaRPr lang="en-US" sz="1200" dirty="0"/>
          </a:p>
        </p:txBody>
      </p:sp>
      <p:sp>
        <p:nvSpPr>
          <p:cNvPr id="8" name="TextBox 7">
            <a:extLst>
              <a:ext uri="{FF2B5EF4-FFF2-40B4-BE49-F238E27FC236}">
                <a16:creationId xmlns:a16="http://schemas.microsoft.com/office/drawing/2014/main" id="{5D045361-96DA-4F45-A263-7B139F478415}"/>
              </a:ext>
            </a:extLst>
          </p:cNvPr>
          <p:cNvSpPr txBox="1"/>
          <p:nvPr>
            <p:custDataLst>
              <p:tags r:id="rId7"/>
            </p:custDataLst>
          </p:nvPr>
        </p:nvSpPr>
        <p:spPr>
          <a:xfrm>
            <a:off x="3099277" y="6566478"/>
            <a:ext cx="3995376" cy="246221"/>
          </a:xfrm>
          <a:prstGeom prst="rect">
            <a:avLst/>
          </a:prstGeom>
          <a:noFill/>
        </p:spPr>
        <p:txBody>
          <a:bodyPr wrap="square" rtlCol="0">
            <a:spAutoFit/>
          </a:bodyPr>
          <a:lstStyle/>
          <a:p>
            <a:r>
              <a:rPr lang="en-US" sz="1000" smtClean="0">
                <a:latin typeface="Franklin Gothic Book" panose="020B0503020102020204" pitchFamily="34" charset="0"/>
              </a:rPr>
              <a:t>No data displayed means data are too small to calculate reliable rates.</a:t>
            </a:r>
            <a:endParaRPr lang="en-US" dirty="0"/>
          </a:p>
        </p:txBody>
      </p:sp>
      <p:graphicFrame>
        <p:nvGraphicFramePr>
          <p:cNvPr id="11" name="Chart 10">
            <a:extLst>
              <a:ext uri="{FF2B5EF4-FFF2-40B4-BE49-F238E27FC236}">
                <a16:creationId xmlns:a16="http://schemas.microsoft.com/office/drawing/2014/main" id="{F7A3F4A6-D8D4-4043-BA35-19CF541A90E8}"/>
              </a:ext>
            </a:extLst>
          </p:cNvPr>
          <p:cNvGraphicFramePr/>
          <p:nvPr>
            <p:custDataLst>
              <p:tags r:id="rId8"/>
            </p:custDataLst>
            <p:extLst>
              <p:ext uri="{D42A27DB-BD31-4B8C-83A1-F6EECF244321}">
                <p14:modId xmlns:p14="http://schemas.microsoft.com/office/powerpoint/2010/main" val="3019650576"/>
              </p:ext>
            </p:extLst>
          </p:nvPr>
        </p:nvGraphicFramePr>
        <p:xfrm>
          <a:off x="3340100" y="942202"/>
          <a:ext cx="8623300" cy="2086339"/>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29EF6583-EDFC-47C9-94F7-3CE99C00E2C7}"/>
              </a:ext>
            </a:extLst>
          </p:cNvPr>
          <p:cNvGraphicFramePr/>
          <p:nvPr>
            <p:custDataLst>
              <p:tags r:id="rId9"/>
            </p:custDataLst>
            <p:extLst>
              <p:ext uri="{D42A27DB-BD31-4B8C-83A1-F6EECF244321}">
                <p14:modId xmlns:p14="http://schemas.microsoft.com/office/powerpoint/2010/main" val="3242719351"/>
              </p:ext>
            </p:extLst>
          </p:nvPr>
        </p:nvGraphicFramePr>
        <p:xfrm>
          <a:off x="3340100" y="4175105"/>
          <a:ext cx="8623300" cy="2145151"/>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9724094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4">
            <a:extLst>
              <a:ext uri="{FF2B5EF4-FFF2-40B4-BE49-F238E27FC236}">
                <a16:creationId xmlns:a16="http://schemas.microsoft.com/office/drawing/2014/main" id="{E5E618A9-436B-421D-87F5-9E137C35562E}"/>
              </a:ext>
            </a:extLst>
          </p:cNvPr>
          <p:cNvSpPr txBox="1"/>
          <p:nvPr>
            <p:custDataLst>
              <p:tags r:id="rId1"/>
            </p:custDataLst>
          </p:nvPr>
        </p:nvSpPr>
        <p:spPr>
          <a:xfrm>
            <a:off x="9753600" y="457200"/>
            <a:ext cx="198120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latin typeface="Franklin Gothic Medium Cond" panose="020B0606030402020204" pitchFamily="34" charset="0"/>
              </a:rPr>
              <a:t>Atlantic County</a:t>
            </a:r>
            <a:endParaRPr lang="en-US" sz="2400" b="1" dirty="0">
              <a:latin typeface="Franklin Gothic Medium Cond" panose="020B0606030402020204" pitchFamily="34" charset="0"/>
            </a:endParaRPr>
          </a:p>
        </p:txBody>
      </p:sp>
    </p:spTree>
    <p:extLst>
      <p:ext uri="{BB962C8B-B14F-4D97-AF65-F5344CB8AC3E}">
        <p14:creationId xmlns:p14="http://schemas.microsoft.com/office/powerpoint/2010/main" val="1649205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18790893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Domestic</a:t>
            </a:r>
          </a:p>
          <a:p>
            <a:pPr>
              <a:lnSpc>
                <a:spcPct val="90000"/>
              </a:lnSpc>
            </a:pPr>
            <a:r>
              <a:rPr lang="en-US" sz="4800" spc="-200" smtClean="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E060E3A-A72E-4BBE-9A79-AC6BFDFAEB5E}"/>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12.1: Domestic violence incidents (# reported) in NJ (by county)</a:t>
            </a:r>
            <a:endParaRPr lang="en-US" sz="2000" spc="-50" dirty="0"/>
          </a:p>
        </p:txBody>
      </p:sp>
      <p:sp>
        <p:nvSpPr>
          <p:cNvPr id="4" name="TextBox 3">
            <a:extLst>
              <a:ext uri="{FF2B5EF4-FFF2-40B4-BE49-F238E27FC236}">
                <a16:creationId xmlns:a16="http://schemas.microsoft.com/office/drawing/2014/main" id="{F442D254-E271-4971-833B-DE01120C1424}"/>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State Police annual domestic violence reports, 2016</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4"/>
            </p:custDataLst>
          </p:nvPr>
        </p:nvSpPr>
        <p:spPr>
          <a:xfrm>
            <a:off x="3124200" y="6324600"/>
            <a:ext cx="9017202"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The latest data available is 2016.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66E00E27-8358-46F8-8263-9970F1EAD8ED}"/>
              </a:ext>
            </a:extLst>
          </p:cNvPr>
          <p:cNvGraphicFramePr/>
          <p:nvPr>
            <p:custDataLst>
              <p:tags r:id="rId5"/>
            </p:custDataLst>
            <p:extLst>
              <p:ext uri="{D42A27DB-BD31-4B8C-83A1-F6EECF244321}">
                <p14:modId xmlns:p14="http://schemas.microsoft.com/office/powerpoint/2010/main" val="880207174"/>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878034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Domestic</a:t>
            </a:r>
          </a:p>
          <a:p>
            <a:pPr>
              <a:lnSpc>
                <a:spcPct val="90000"/>
              </a:lnSpc>
            </a:pPr>
            <a:r>
              <a:rPr lang="en-US" sz="4800" spc="-200" smtClean="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1BB69A2-1F1C-478E-BDF4-B77422B6B26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12.2: Domestic violence incidents (# reported) over time, in county </a:t>
            </a:r>
            <a:endParaRPr lang="en-US" sz="2000" spc="-50" dirty="0"/>
          </a:p>
        </p:txBody>
      </p:sp>
      <p:sp>
        <p:nvSpPr>
          <p:cNvPr id="4" name="TextBox 3">
            <a:extLst>
              <a:ext uri="{FF2B5EF4-FFF2-40B4-BE49-F238E27FC236}">
                <a16:creationId xmlns:a16="http://schemas.microsoft.com/office/drawing/2014/main" id="{DCB0414E-B44F-43F5-903E-8683E43A7D21}"/>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State Police annual domestic violence reports, 2012-2016</a:t>
            </a:r>
            <a:endParaRPr lang="en-US" sz="1200" dirty="0"/>
          </a:p>
        </p:txBody>
      </p:sp>
      <p:sp>
        <p:nvSpPr>
          <p:cNvPr id="5" name="TextBox 4">
            <a:extLst>
              <a:ext uri="{FF2B5EF4-FFF2-40B4-BE49-F238E27FC236}">
                <a16:creationId xmlns:a16="http://schemas.microsoft.com/office/drawing/2014/main" id="{3501A9F9-3862-41A7-B73A-6B8AC365A646}"/>
              </a:ext>
            </a:extLst>
          </p:cNvPr>
          <p:cNvSpPr txBox="1"/>
          <p:nvPr>
            <p:custDataLst>
              <p:tags r:id="rId4"/>
            </p:custDataLst>
          </p:nvPr>
        </p:nvSpPr>
        <p:spPr>
          <a:xfrm>
            <a:off x="3124200" y="6400800"/>
            <a:ext cx="9001962" cy="457200"/>
          </a:xfrm>
          <a:prstGeom prst="rect">
            <a:avLst/>
          </a:prstGeom>
          <a:noFill/>
        </p:spPr>
        <p:txBody>
          <a:bodyPr wrap="square" rtlCol="0" anchor="ctr" anchorCtr="0">
            <a:noAutofit/>
          </a:bodyPr>
          <a:lstStyle/>
          <a:p>
            <a:pPr algn="just"/>
            <a:r>
              <a:rPr lang="en-US" sz="1000" smtClean="0">
                <a:latin typeface="Franklin Gothic Book"/>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The latest data available is 2016.</a:t>
            </a:r>
            <a:endParaRPr lang="en-US" sz="1000" dirty="0">
              <a:solidFill>
                <a:srgbClr val="FF0000"/>
              </a:solidFill>
              <a:latin typeface="Franklin Gothic Book"/>
            </a:endParaRPr>
          </a:p>
        </p:txBody>
      </p:sp>
      <p:graphicFrame>
        <p:nvGraphicFramePr>
          <p:cNvPr id="8" name="Chart 7">
            <a:extLst>
              <a:ext uri="{FF2B5EF4-FFF2-40B4-BE49-F238E27FC236}">
                <a16:creationId xmlns:a16="http://schemas.microsoft.com/office/drawing/2014/main" id="{243A5A88-D7E2-4661-8214-D4F12F6DFAF9}"/>
              </a:ext>
            </a:extLst>
          </p:cNvPr>
          <p:cNvGraphicFramePr/>
          <p:nvPr>
            <p:custDataLst>
              <p:tags r:id="rId5"/>
            </p:custDataLst>
            <p:extLst>
              <p:ext uri="{D42A27DB-BD31-4B8C-83A1-F6EECF244321}">
                <p14:modId xmlns:p14="http://schemas.microsoft.com/office/powerpoint/2010/main" val="1584012001"/>
              </p:ext>
            </p:extLst>
          </p:nvPr>
        </p:nvGraphicFramePr>
        <p:xfrm>
          <a:off x="3246120" y="719666"/>
          <a:ext cx="871728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2857803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Domestic</a:t>
            </a:r>
          </a:p>
          <a:p>
            <a:pPr>
              <a:lnSpc>
                <a:spcPct val="90000"/>
              </a:lnSpc>
            </a:pPr>
            <a:r>
              <a:rPr lang="en-US" sz="4800" spc="-200" smtClean="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A1547B99-2B53-45DC-A3E7-B629C6FCD1B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12.3: Domestic violence incidents (# reported) over time, by municipality</a:t>
            </a:r>
            <a:endParaRPr lang="en-US" sz="2000" spc="-50" dirty="0"/>
          </a:p>
        </p:txBody>
      </p:sp>
      <p:sp>
        <p:nvSpPr>
          <p:cNvPr id="4" name="TextBox 3">
            <a:extLst>
              <a:ext uri="{FF2B5EF4-FFF2-40B4-BE49-F238E27FC236}">
                <a16:creationId xmlns:a16="http://schemas.microsoft.com/office/drawing/2014/main" id="{4FAACC2F-7ECE-451F-AD04-91D8232FA6D8}"/>
              </a:ext>
            </a:extLst>
          </p:cNvPr>
          <p:cNvSpPr txBox="1"/>
          <p:nvPr>
            <p:custDataLst>
              <p:tags r:id="rId3"/>
            </p:custDataLst>
          </p:nvPr>
        </p:nvSpPr>
        <p:spPr>
          <a:xfrm>
            <a:off x="3162344" y="3517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State Policy annual domestic violence reports, 2010-2016</a:t>
            </a:r>
            <a:endParaRPr lang="en-US" sz="1200" dirty="0"/>
          </a:p>
        </p:txBody>
      </p:sp>
      <p:sp>
        <p:nvSpPr>
          <p:cNvPr id="5" name="TextBox 4">
            <a:extLst>
              <a:ext uri="{FF2B5EF4-FFF2-40B4-BE49-F238E27FC236}">
                <a16:creationId xmlns:a16="http://schemas.microsoft.com/office/drawing/2014/main" id="{AEEEC400-4BA1-4A28-8748-40749C82324F}"/>
              </a:ext>
            </a:extLst>
          </p:cNvPr>
          <p:cNvSpPr txBox="1"/>
          <p:nvPr>
            <p:custDataLst>
              <p:tags r:id="rId4"/>
            </p:custDataLst>
          </p:nvPr>
        </p:nvSpPr>
        <p:spPr>
          <a:xfrm>
            <a:off x="3164638" y="6220054"/>
            <a:ext cx="9001962"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a:t>
            </a:r>
          </a:p>
          <a:p>
            <a:pPr algn="just"/>
            <a:r>
              <a:rPr lang="en-US" sz="1000" smtClean="0">
                <a:latin typeface="Franklin Gothic Book" panose="020B0503020102020204" pitchFamily="34" charset="0"/>
              </a:rPr>
              <a:t>Note. These are the 10 municipalities (if available) with the highest rates in the county in 2016. Workbook may include more municipalities.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EC466FDC-4547-41C9-B6D8-CD24349E323B}"/>
              </a:ext>
            </a:extLst>
          </p:cNvPr>
          <p:cNvGraphicFramePr/>
          <p:nvPr>
            <p:custDataLst>
              <p:tags r:id="rId5"/>
            </p:custDataLst>
            <p:extLst>
              <p:ext uri="{D42A27DB-BD31-4B8C-83A1-F6EECF244321}">
                <p14:modId xmlns:p14="http://schemas.microsoft.com/office/powerpoint/2010/main" val="4032993407"/>
              </p:ext>
            </p:extLst>
          </p:nvPr>
        </p:nvGraphicFramePr>
        <p:xfrm>
          <a:off x="3455338" y="533763"/>
          <a:ext cx="8203261" cy="5686291"/>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698661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Domestic</a:t>
            </a:r>
          </a:p>
          <a:p>
            <a:pPr>
              <a:lnSpc>
                <a:spcPct val="90000"/>
              </a:lnSpc>
            </a:pPr>
            <a:r>
              <a:rPr lang="en-US" sz="4800" spc="-200" smtClean="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006A1D3-66B2-4257-A4FD-D1CD21D11B7A}"/>
              </a:ext>
            </a:extLst>
          </p:cNvPr>
          <p:cNvSpPr txBox="1"/>
          <p:nvPr>
            <p:custDataLst>
              <p:tags r:id="rId2"/>
            </p:custDataLst>
          </p:nvPr>
        </p:nvSpPr>
        <p:spPr>
          <a:xfrm>
            <a:off x="-2771" y="3836551"/>
            <a:ext cx="3124200" cy="757130"/>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Offenses and</a:t>
            </a:r>
          </a:p>
          <a:p>
            <a:pPr algn="ctr">
              <a:lnSpc>
                <a:spcPct val="90000"/>
              </a:lnSpc>
            </a:pPr>
            <a:r>
              <a:rPr lang="en-US" sz="2400" spc="-100" smtClean="0">
                <a:solidFill>
                  <a:schemeClr val="bg1"/>
                </a:solidFill>
                <a:latin typeface="Franklin Gothic Demi" panose="020B0703020102020204" pitchFamily="34" charset="0"/>
              </a:rPr>
              <a:t>arrests statewide</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8D86E130-38FE-44C3-B9F6-DB0AF6D4605F}"/>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12.4: Domestic violence offenses by type (#) in NJ </a:t>
            </a:r>
            <a:endParaRPr lang="en-US" sz="2000" spc="-50" dirty="0"/>
          </a:p>
        </p:txBody>
      </p:sp>
      <p:sp>
        <p:nvSpPr>
          <p:cNvPr id="5" name="TextBox 4">
            <a:extLst>
              <a:ext uri="{FF2B5EF4-FFF2-40B4-BE49-F238E27FC236}">
                <a16:creationId xmlns:a16="http://schemas.microsoft.com/office/drawing/2014/main" id="{5F4684B8-E7D8-4803-9754-410B9F1AF8CC}"/>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State Policy annual domestic violence reports, 2016</a:t>
            </a:r>
            <a:endParaRPr lang="en-US" sz="1200" dirty="0"/>
          </a:p>
        </p:txBody>
      </p:sp>
      <p:graphicFrame>
        <p:nvGraphicFramePr>
          <p:cNvPr id="8" name="Chart 7">
            <a:extLst>
              <a:ext uri="{FF2B5EF4-FFF2-40B4-BE49-F238E27FC236}">
                <a16:creationId xmlns:a16="http://schemas.microsoft.com/office/drawing/2014/main" id="{13DE6344-CB45-4F6B-8F33-42A74FD6608E}"/>
              </a:ext>
            </a:extLst>
          </p:cNvPr>
          <p:cNvGraphicFramePr/>
          <p:nvPr>
            <p:custDataLst>
              <p:tags r:id="rId5"/>
            </p:custDataLst>
            <p:extLst>
              <p:ext uri="{D42A27DB-BD31-4B8C-83A1-F6EECF244321}">
                <p14:modId xmlns:p14="http://schemas.microsoft.com/office/powerpoint/2010/main" val="1751730592"/>
              </p:ext>
            </p:extLst>
          </p:nvPr>
        </p:nvGraphicFramePr>
        <p:xfrm>
          <a:off x="3581400" y="954107"/>
          <a:ext cx="8158625" cy="5446693"/>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nvSpPr>
        <p:spPr>
          <a:xfrm>
            <a:off x="3246120" y="6510754"/>
            <a:ext cx="7943475" cy="246221"/>
          </a:xfrm>
          <a:prstGeom prst="rect">
            <a:avLst/>
          </a:prstGeom>
          <a:noFill/>
        </p:spPr>
        <p:txBody>
          <a:bodyPr wrap="square" rtlCol="0">
            <a:spAutoFit/>
          </a:bodyPr>
          <a:lstStyle/>
          <a:p>
            <a:r>
              <a:rPr lang="en-US" sz="1000" dirty="0" smtClean="0">
                <a:latin typeface="Franklin Gothic Book" panose="020B0503020102020204" pitchFamily="34" charset="0"/>
              </a:rPr>
              <a:t>Note that total county population size has not been accounted for in this indicator.</a:t>
            </a:r>
          </a:p>
        </p:txBody>
      </p:sp>
    </p:spTree>
    <p:extLst>
      <p:ext uri="{BB962C8B-B14F-4D97-AF65-F5344CB8AC3E}">
        <p14:creationId xmlns:p14="http://schemas.microsoft.com/office/powerpoint/2010/main" val="118887923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Domestic</a:t>
            </a:r>
          </a:p>
          <a:p>
            <a:pPr>
              <a:lnSpc>
                <a:spcPct val="90000"/>
              </a:lnSpc>
            </a:pPr>
            <a:r>
              <a:rPr lang="en-US" sz="4800" spc="-200" smtClean="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006A1D3-66B2-4257-A4FD-D1CD21D11B7A}"/>
              </a:ext>
            </a:extLst>
          </p:cNvPr>
          <p:cNvSpPr txBox="1"/>
          <p:nvPr>
            <p:custDataLst>
              <p:tags r:id="rId2"/>
            </p:custDataLst>
          </p:nvPr>
        </p:nvSpPr>
        <p:spPr>
          <a:xfrm>
            <a:off x="-2771" y="3836551"/>
            <a:ext cx="3124200" cy="757130"/>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Offenses and</a:t>
            </a:r>
          </a:p>
          <a:p>
            <a:pPr algn="ctr">
              <a:lnSpc>
                <a:spcPct val="90000"/>
              </a:lnSpc>
            </a:pPr>
            <a:r>
              <a:rPr lang="en-US" sz="2400" spc="-100" smtClean="0">
                <a:solidFill>
                  <a:schemeClr val="bg1"/>
                </a:solidFill>
                <a:latin typeface="Franklin Gothic Demi" panose="020B0703020102020204" pitchFamily="34" charset="0"/>
              </a:rPr>
              <a:t>arrests statewide</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4A17D82D-1BD5-4743-BE06-CA35D8E899E8}"/>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12.5: Domestic violence arrests by offense (#) in NJ </a:t>
            </a:r>
            <a:endParaRPr lang="en-US" sz="2000" spc="-50" dirty="0"/>
          </a:p>
        </p:txBody>
      </p:sp>
      <p:sp>
        <p:nvSpPr>
          <p:cNvPr id="5" name="TextBox 4">
            <a:extLst>
              <a:ext uri="{FF2B5EF4-FFF2-40B4-BE49-F238E27FC236}">
                <a16:creationId xmlns:a16="http://schemas.microsoft.com/office/drawing/2014/main" id="{B9A87B01-F842-4F86-B69D-A27D7A2EDD89}"/>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State Policy annual domestic violence reports, 2016</a:t>
            </a:r>
            <a:endParaRPr lang="en-US" sz="1200" dirty="0"/>
          </a:p>
        </p:txBody>
      </p:sp>
      <p:graphicFrame>
        <p:nvGraphicFramePr>
          <p:cNvPr id="8" name="Chart 7">
            <a:extLst>
              <a:ext uri="{FF2B5EF4-FFF2-40B4-BE49-F238E27FC236}">
                <a16:creationId xmlns:a16="http://schemas.microsoft.com/office/drawing/2014/main" id="{95E84ED8-84A1-4025-ADB3-B327C3556C6D}"/>
              </a:ext>
            </a:extLst>
          </p:cNvPr>
          <p:cNvGraphicFramePr/>
          <p:nvPr>
            <p:custDataLst>
              <p:tags r:id="rId5"/>
            </p:custDataLst>
            <p:extLst>
              <p:ext uri="{D42A27DB-BD31-4B8C-83A1-F6EECF244321}">
                <p14:modId xmlns:p14="http://schemas.microsoft.com/office/powerpoint/2010/main" val="4089874955"/>
              </p:ext>
            </p:extLst>
          </p:nvPr>
        </p:nvGraphicFramePr>
        <p:xfrm>
          <a:off x="3455338" y="1219200"/>
          <a:ext cx="8584261"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nvSpPr>
        <p:spPr>
          <a:xfrm>
            <a:off x="3246120" y="6453222"/>
            <a:ext cx="7746062" cy="246221"/>
          </a:xfrm>
          <a:prstGeom prst="rect">
            <a:avLst/>
          </a:prstGeom>
          <a:noFill/>
        </p:spPr>
        <p:txBody>
          <a:bodyPr wrap="square" rtlCol="0">
            <a:spAutoFit/>
          </a:bodyPr>
          <a:lstStyle/>
          <a:p>
            <a:r>
              <a:rPr lang="en-US" sz="1000" dirty="0" smtClean="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11473044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4">
            <a:extLst>
              <a:ext uri="{FF2B5EF4-FFF2-40B4-BE49-F238E27FC236}">
                <a16:creationId xmlns:a16="http://schemas.microsoft.com/office/drawing/2014/main" id="{E5E618A9-436B-421D-87F5-9E137C35562E}"/>
              </a:ext>
            </a:extLst>
          </p:cNvPr>
          <p:cNvSpPr txBox="1"/>
          <p:nvPr>
            <p:custDataLst>
              <p:tags r:id="rId1"/>
            </p:custDataLst>
          </p:nvPr>
        </p:nvSpPr>
        <p:spPr>
          <a:xfrm>
            <a:off x="7924800" y="1143000"/>
            <a:ext cx="990600"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smtClean="0">
                <a:latin typeface="Franklin Gothic Medium Cond" panose="020B0606030402020204" pitchFamily="34" charset="0"/>
              </a:rPr>
              <a:t>Atlantic County</a:t>
            </a:r>
            <a:endParaRPr lang="en-US" sz="1600" b="1" dirty="0">
              <a:latin typeface="Franklin Gothic Medium Cond" panose="020B0606030402020204" pitchFamily="34" charset="0"/>
            </a:endParaRPr>
          </a:p>
        </p:txBody>
      </p:sp>
    </p:spTree>
    <p:extLst>
      <p:ext uri="{BB962C8B-B14F-4D97-AF65-F5344CB8AC3E}">
        <p14:creationId xmlns:p14="http://schemas.microsoft.com/office/powerpoint/2010/main" val="257538756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006A1D3-66B2-4257-A4FD-D1CD21D11B7A}"/>
              </a:ext>
            </a:extLst>
          </p:cNvPr>
          <p:cNvSpPr txBox="1"/>
          <p:nvPr>
            <p:custDataLst>
              <p:tags r:id="rId2"/>
            </p:custDataLst>
          </p:nvPr>
        </p:nvSpPr>
        <p:spPr>
          <a:xfrm>
            <a:off x="0" y="4114800"/>
            <a:ext cx="3124200" cy="757130"/>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Suspected Opioid Deaths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F53E4AD-3E47-4240-B176-AD235410A6D3}"/>
              </a:ext>
            </a:extLst>
          </p:cNvPr>
          <p:cNvSpPr txBox="1"/>
          <p:nvPr>
            <p:custDataLst>
              <p:tags r:id="rId3"/>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13.1: Change (%) in suspected opioid overdose deaths in NJ (by county) between 2016 and 2018 </a:t>
            </a:r>
            <a:endParaRPr lang="en-US" sz="2000" spc="-50" dirty="0"/>
          </a:p>
        </p:txBody>
      </p:sp>
      <p:sp>
        <p:nvSpPr>
          <p:cNvPr id="5" name="TextBox 4">
            <a:extLst>
              <a:ext uri="{FF2B5EF4-FFF2-40B4-BE49-F238E27FC236}">
                <a16:creationId xmlns:a16="http://schemas.microsoft.com/office/drawing/2014/main" id="{C20C6F73-5238-4D06-BC93-CECFA8F0CBFC}"/>
              </a:ext>
            </a:extLst>
          </p:cNvPr>
          <p:cNvSpPr txBox="1"/>
          <p:nvPr>
            <p:custDataLst>
              <p:tags r:id="rId4"/>
            </p:custDataLst>
          </p:nvPr>
        </p:nvSpPr>
        <p:spPr>
          <a:xfrm>
            <a:off x="3124200" y="6374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Cares - Office of the Attorney General</a:t>
            </a:r>
            <a:endParaRPr lang="en-US" sz="1200" dirty="0"/>
          </a:p>
        </p:txBody>
      </p:sp>
      <p:sp>
        <p:nvSpPr>
          <p:cNvPr id="6" name="TextBox 5">
            <a:extLst>
              <a:ext uri="{FF2B5EF4-FFF2-40B4-BE49-F238E27FC236}">
                <a16:creationId xmlns:a16="http://schemas.microsoft.com/office/drawing/2014/main" id="{08998BB9-5F64-4A41-A09B-4A8FDE9F142D}"/>
              </a:ext>
            </a:extLst>
          </p:cNvPr>
          <p:cNvSpPr txBox="1"/>
          <p:nvPr>
            <p:custDataLst>
              <p:tags r:id="rId5"/>
            </p:custDataLst>
          </p:nvPr>
        </p:nvSpPr>
        <p:spPr>
          <a:xfrm>
            <a:off x="8534400" y="333758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13.2: Number of (#) suspected opioid deaths over time, in county</a:t>
            </a:r>
            <a:endParaRPr lang="en-US" sz="1400" spc="-50" dirty="0"/>
          </a:p>
        </p:txBody>
      </p:sp>
      <p:sp>
        <p:nvSpPr>
          <p:cNvPr id="7" name="Rectangle 6">
            <a:extLst>
              <a:ext uri="{FF2B5EF4-FFF2-40B4-BE49-F238E27FC236}">
                <a16:creationId xmlns:a16="http://schemas.microsoft.com/office/drawing/2014/main" id="{01CCA3F2-6399-4A1F-A98C-957BA85D803B}"/>
              </a:ext>
            </a:extLst>
          </p:cNvPr>
          <p:cNvSpPr/>
          <p:nvPr>
            <p:custDataLst>
              <p:tags r:id="rId6"/>
            </p:custDataLst>
          </p:nvPr>
        </p:nvSpPr>
        <p:spPr>
          <a:xfrm>
            <a:off x="8534400" y="3813115"/>
            <a:ext cx="3581400" cy="2308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NJ Cares - Office of the Attorney General</a:t>
            </a:r>
            <a:endParaRPr lang="en-US" sz="900" dirty="0"/>
          </a:p>
        </p:txBody>
      </p:sp>
      <p:graphicFrame>
        <p:nvGraphicFramePr>
          <p:cNvPr id="10" name="Chart 9">
            <a:extLst>
              <a:ext uri="{FF2B5EF4-FFF2-40B4-BE49-F238E27FC236}">
                <a16:creationId xmlns:a16="http://schemas.microsoft.com/office/drawing/2014/main" id="{B2A2F454-9897-4DF4-90C1-75065B03B360}"/>
              </a:ext>
            </a:extLst>
          </p:cNvPr>
          <p:cNvGraphicFramePr/>
          <p:nvPr>
            <p:custDataLst>
              <p:tags r:id="rId7"/>
            </p:custDataLst>
            <p:extLst>
              <p:ext uri="{D42A27DB-BD31-4B8C-83A1-F6EECF244321}">
                <p14:modId xmlns:p14="http://schemas.microsoft.com/office/powerpoint/2010/main" val="3371741732"/>
              </p:ext>
            </p:extLst>
          </p:nvPr>
        </p:nvGraphicFramePr>
        <p:xfrm>
          <a:off x="8534400" y="4043947"/>
          <a:ext cx="3281680" cy="2328333"/>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6" name="Chart 15">
            <a:extLst>
              <a:ext uri="{FF2B5EF4-FFF2-40B4-BE49-F238E27FC236}">
                <a16:creationId xmlns:a16="http://schemas.microsoft.com/office/drawing/2014/main" id="{91286CBF-9323-481C-A733-5173DADB8631}"/>
              </a:ext>
            </a:extLst>
          </p:cNvPr>
          <p:cNvGraphicFramePr/>
          <p:nvPr>
            <p:custDataLst>
              <p:tags r:id="rId8"/>
            </p:custDataLst>
            <p:extLst>
              <p:ext uri="{D42A27DB-BD31-4B8C-83A1-F6EECF244321}">
                <p14:modId xmlns:p14="http://schemas.microsoft.com/office/powerpoint/2010/main" val="1976177409"/>
              </p:ext>
            </p:extLst>
          </p:nvPr>
        </p:nvGraphicFramePr>
        <p:xfrm>
          <a:off x="3164074" y="914400"/>
          <a:ext cx="5446526" cy="5481059"/>
        </p:xfrm>
        <a:graphic>
          <a:graphicData uri="http://schemas.openxmlformats.org/drawingml/2006/chart">
            <c:chart xmlns:c="http://schemas.openxmlformats.org/drawingml/2006/chart" xmlns:r="http://schemas.openxmlformats.org/officeDocument/2006/relationships" r:id="rId12"/>
          </a:graphicData>
        </a:graphic>
      </p:graphicFrame>
      <p:sp>
        <p:nvSpPr>
          <p:cNvPr id="8" name="TextBox 7"/>
          <p:cNvSpPr txBox="1"/>
          <p:nvPr/>
        </p:nvSpPr>
        <p:spPr>
          <a:xfrm>
            <a:off x="8536709" y="6355372"/>
            <a:ext cx="3617726" cy="400110"/>
          </a:xfrm>
          <a:prstGeom prst="rect">
            <a:avLst/>
          </a:prstGeom>
          <a:noFill/>
        </p:spPr>
        <p:txBody>
          <a:bodyPr wrap="square" rtlCol="0">
            <a:spAutoFit/>
          </a:bodyPr>
          <a:lstStyle/>
          <a:p>
            <a:r>
              <a:rPr lang="en-US" sz="1000" dirty="0" smtClean="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5928842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8643434-6E27-4792-BCBB-CF207A083807}"/>
              </a:ext>
            </a:extLst>
          </p:cNvPr>
          <p:cNvSpPr txBox="1"/>
          <p:nvPr>
            <p:custDataLst>
              <p:tags r:id="rId2"/>
            </p:custDataLst>
          </p:nvPr>
        </p:nvSpPr>
        <p:spPr>
          <a:xfrm>
            <a:off x="3124200" y="0"/>
            <a:ext cx="3919176"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13.3: % change in population for every overdose death (by county)</a:t>
            </a:r>
            <a:endParaRPr lang="en-US" sz="2000" spc="-50" dirty="0"/>
          </a:p>
        </p:txBody>
      </p:sp>
      <p:sp>
        <p:nvSpPr>
          <p:cNvPr id="4" name="TextBox 3">
            <a:extLst>
              <a:ext uri="{FF2B5EF4-FFF2-40B4-BE49-F238E27FC236}">
                <a16:creationId xmlns:a16="http://schemas.microsoft.com/office/drawing/2014/main" id="{EE2B3891-F212-449A-9F8B-4FF041E115A0}"/>
              </a:ext>
            </a:extLst>
          </p:cNvPr>
          <p:cNvSpPr txBox="1"/>
          <p:nvPr>
            <p:custDataLst>
              <p:tags r:id="rId3"/>
            </p:custDataLst>
          </p:nvPr>
        </p:nvSpPr>
        <p:spPr>
          <a:xfrm>
            <a:off x="3124200" y="649069"/>
            <a:ext cx="3446736" cy="461665"/>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200" smtClean="0"/>
              <a:t>Source: NJ Cares - Office of the Attorney General (2017-2018)</a:t>
            </a:r>
            <a:endParaRPr lang="en-US" sz="1200" dirty="0"/>
          </a:p>
        </p:txBody>
      </p:sp>
      <p:sp>
        <p:nvSpPr>
          <p:cNvPr id="5" name="TextBox 4">
            <a:extLst>
              <a:ext uri="{FF2B5EF4-FFF2-40B4-BE49-F238E27FC236}">
                <a16:creationId xmlns:a16="http://schemas.microsoft.com/office/drawing/2014/main" id="{3808CB95-230E-45F8-9B0B-B912567ACAA8}"/>
              </a:ext>
            </a:extLst>
          </p:cNvPr>
          <p:cNvSpPr txBox="1"/>
          <p:nvPr>
            <p:custDataLst>
              <p:tags r:id="rId4"/>
            </p:custDataLst>
          </p:nvPr>
        </p:nvSpPr>
        <p:spPr>
          <a:xfrm>
            <a:off x="7772400" y="0"/>
            <a:ext cx="3919176"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13.4: Population for every 1 overdose death over time, in county</a:t>
            </a:r>
            <a:endParaRPr lang="en-US" sz="2000" spc="-50" dirty="0"/>
          </a:p>
        </p:txBody>
      </p:sp>
      <p:sp>
        <p:nvSpPr>
          <p:cNvPr id="6" name="TextBox 5">
            <a:extLst>
              <a:ext uri="{FF2B5EF4-FFF2-40B4-BE49-F238E27FC236}">
                <a16:creationId xmlns:a16="http://schemas.microsoft.com/office/drawing/2014/main" id="{B09B946D-6552-4189-BA88-5BF735441C01}"/>
              </a:ext>
            </a:extLst>
          </p:cNvPr>
          <p:cNvSpPr txBox="1"/>
          <p:nvPr>
            <p:custDataLst>
              <p:tags r:id="rId5"/>
            </p:custDataLst>
          </p:nvPr>
        </p:nvSpPr>
        <p:spPr>
          <a:xfrm>
            <a:off x="7772400" y="649068"/>
            <a:ext cx="3446736" cy="276999"/>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200" smtClean="0"/>
              <a:t>Source: NJ Cares - Office of the Attorney General</a:t>
            </a:r>
            <a:endParaRPr lang="en-US" sz="1200" dirty="0"/>
          </a:p>
        </p:txBody>
      </p:sp>
      <p:sp>
        <p:nvSpPr>
          <p:cNvPr id="7" name="TextBox 6">
            <a:extLst>
              <a:ext uri="{FF2B5EF4-FFF2-40B4-BE49-F238E27FC236}">
                <a16:creationId xmlns:a16="http://schemas.microsoft.com/office/drawing/2014/main" id="{3EEDDB8D-B776-4711-8A2B-0741AEE608DB}"/>
              </a:ext>
            </a:extLst>
          </p:cNvPr>
          <p:cNvSpPr txBox="1"/>
          <p:nvPr>
            <p:custDataLst>
              <p:tags r:id="rId6"/>
            </p:custDataLst>
          </p:nvPr>
        </p:nvSpPr>
        <p:spPr>
          <a:xfrm>
            <a:off x="3167424" y="6400800"/>
            <a:ext cx="9024576"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Explanation: Chart 13.3 indicates an increasing trend of overdose deaths for most NJ counties. In Chart 13.4, the lower the population for every 1 overdose, the more people are dying of overdoses."</a:t>
            </a:r>
            <a:endParaRPr lang="en-US" sz="1000" dirty="0">
              <a:latin typeface="Franklin Gothic Book" panose="020B0503020102020204" pitchFamily="34" charset="0"/>
            </a:endParaRPr>
          </a:p>
        </p:txBody>
      </p:sp>
      <p:graphicFrame>
        <p:nvGraphicFramePr>
          <p:cNvPr id="10" name="Chart 9">
            <a:extLst>
              <a:ext uri="{FF2B5EF4-FFF2-40B4-BE49-F238E27FC236}">
                <a16:creationId xmlns:a16="http://schemas.microsoft.com/office/drawing/2014/main" id="{91AA4964-1BE0-4CBF-B1F9-07CB8FBF53E7}"/>
              </a:ext>
            </a:extLst>
          </p:cNvPr>
          <p:cNvGraphicFramePr/>
          <p:nvPr>
            <p:custDataLst>
              <p:tags r:id="rId7"/>
            </p:custDataLst>
            <p:extLst>
              <p:ext uri="{D42A27DB-BD31-4B8C-83A1-F6EECF244321}">
                <p14:modId xmlns:p14="http://schemas.microsoft.com/office/powerpoint/2010/main" val="4070449905"/>
              </p:ext>
            </p:extLst>
          </p:nvPr>
        </p:nvGraphicFramePr>
        <p:xfrm>
          <a:off x="3246120" y="1154668"/>
          <a:ext cx="3572787" cy="547473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BEF1AF45-3DCE-4EA4-A463-7912F7A4AC72}"/>
              </a:ext>
            </a:extLst>
          </p:cNvPr>
          <p:cNvGraphicFramePr/>
          <p:nvPr>
            <p:custDataLst>
              <p:tags r:id="rId8"/>
            </p:custDataLst>
            <p:extLst>
              <p:ext uri="{D42A27DB-BD31-4B8C-83A1-F6EECF244321}">
                <p14:modId xmlns:p14="http://schemas.microsoft.com/office/powerpoint/2010/main" val="1179073417"/>
              </p:ext>
            </p:extLst>
          </p:nvPr>
        </p:nvGraphicFramePr>
        <p:xfrm>
          <a:off x="7772400" y="1499827"/>
          <a:ext cx="3919176" cy="38523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2097611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45743" y="60736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56EB777-6223-416D-ABBD-CE25284BE9F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13.5: Types of substances (%) identified at treatment center admissions, in county</a:t>
            </a:r>
            <a:endParaRPr lang="en-US" sz="2000" spc="-50" dirty="0"/>
          </a:p>
        </p:txBody>
      </p:sp>
      <p:sp>
        <p:nvSpPr>
          <p:cNvPr id="4" name="TextBox 3">
            <a:extLst>
              <a:ext uri="{FF2B5EF4-FFF2-40B4-BE49-F238E27FC236}">
                <a16:creationId xmlns:a16="http://schemas.microsoft.com/office/drawing/2014/main" id="{D125BE4E-0061-46F5-A0CA-98249B3D89BD}"/>
              </a:ext>
            </a:extLst>
          </p:cNvPr>
          <p:cNvSpPr txBox="1"/>
          <p:nvPr>
            <p:custDataLst>
              <p:tags r:id="rId3"/>
            </p:custDataLst>
          </p:nvPr>
        </p:nvSpPr>
        <p:spPr>
          <a:xfrm>
            <a:off x="3124200" y="37653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Department of Health Division of Mental Health and Addiction Services Office of Planning, Research, Evaluation and Prevention, June 2012 Report.</a:t>
            </a:r>
            <a:endParaRPr lang="en-US" sz="1200" dirty="0"/>
          </a:p>
        </p:txBody>
      </p:sp>
      <p:graphicFrame>
        <p:nvGraphicFramePr>
          <p:cNvPr id="7" name="Chart 6">
            <a:extLst>
              <a:ext uri="{FF2B5EF4-FFF2-40B4-BE49-F238E27FC236}">
                <a16:creationId xmlns:a16="http://schemas.microsoft.com/office/drawing/2014/main" id="{C3235813-9A9C-4983-814A-BFB09D9C6738}"/>
              </a:ext>
            </a:extLst>
          </p:cNvPr>
          <p:cNvGraphicFramePr/>
          <p:nvPr>
            <p:custDataLst>
              <p:tags r:id="rId4"/>
            </p:custDataLst>
            <p:extLst>
              <p:ext uri="{D42A27DB-BD31-4B8C-83A1-F6EECF244321}">
                <p14:modId xmlns:p14="http://schemas.microsoft.com/office/powerpoint/2010/main" val="301666102"/>
              </p:ext>
            </p:extLst>
          </p:nvPr>
        </p:nvGraphicFramePr>
        <p:xfrm>
          <a:off x="3459526" y="826177"/>
          <a:ext cx="81280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741509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4">
            <a:extLst>
              <a:ext uri="{FF2B5EF4-FFF2-40B4-BE49-F238E27FC236}">
                <a16:creationId xmlns:a16="http://schemas.microsoft.com/office/drawing/2014/main" id="{E5E618A9-436B-421D-87F5-9E137C35562E}"/>
              </a:ext>
            </a:extLst>
          </p:cNvPr>
          <p:cNvSpPr txBox="1"/>
          <p:nvPr>
            <p:custDataLst>
              <p:tags r:id="rId1"/>
            </p:custDataLst>
          </p:nvPr>
        </p:nvSpPr>
        <p:spPr>
          <a:xfrm>
            <a:off x="7924800" y="990600"/>
            <a:ext cx="990600"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smtClean="0">
                <a:latin typeface="Franklin Gothic Medium Cond" panose="020B0606030402020204" pitchFamily="34" charset="0"/>
              </a:rPr>
              <a:t>Atlantic County</a:t>
            </a:r>
            <a:endParaRPr lang="en-US" sz="1600" b="1" dirty="0">
              <a:latin typeface="Franklin Gothic Medium Cond" panose="020B0606030402020204" pitchFamily="34" charset="0"/>
            </a:endParaRPr>
          </a:p>
        </p:txBody>
      </p:sp>
    </p:spTree>
    <p:extLst>
      <p:ext uri="{BB962C8B-B14F-4D97-AF65-F5344CB8AC3E}">
        <p14:creationId xmlns:p14="http://schemas.microsoft.com/office/powerpoint/2010/main" val="3284135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latin typeface="Franklin Gothic Medium"/>
              </a:rPr>
              <a:t>0.1 Overview – Atlantic County Basic Needs</a:t>
            </a:r>
            <a:endParaRPr lang="en-US" sz="3200" b="1" dirty="0">
              <a:latin typeface="Franklin Gothic Medium"/>
            </a:endParaRPr>
          </a:p>
        </p:txBody>
      </p:sp>
      <p:pic>
        <p:nvPicPr>
          <p:cNvPr id="3" name="table"/>
          <p:cNvPicPr>
            <a:picLocks noChangeAspect="1"/>
          </p:cNvPicPr>
          <p:nvPr/>
        </p:nvPicPr>
        <p:blipFill>
          <a:blip r:embed="rId4"/>
          <a:stretch>
            <a:fillRect/>
          </a:stretch>
        </p:blipFill>
        <p:spPr>
          <a:xfrm>
            <a:off x="3200401" y="544374"/>
            <a:ext cx="4421512" cy="5950453"/>
          </a:xfrm>
          <a:prstGeom prst="rect">
            <a:avLst/>
          </a:prstGeom>
        </p:spPr>
      </p:pic>
      <p:pic>
        <p:nvPicPr>
          <p:cNvPr id="2" name="Picture 1"/>
          <p:cNvPicPr>
            <a:picLocks noChangeAspect="1"/>
          </p:cNvPicPr>
          <p:nvPr/>
        </p:nvPicPr>
        <p:blipFill>
          <a:blip r:embed="rId5"/>
          <a:stretch>
            <a:fillRect/>
          </a:stretch>
        </p:blipFill>
        <p:spPr>
          <a:xfrm>
            <a:off x="7685661" y="433500"/>
            <a:ext cx="4372304" cy="6172200"/>
          </a:xfrm>
          <a:prstGeom prst="rect">
            <a:avLst/>
          </a:prstGeom>
        </p:spPr>
      </p:pic>
      <p:sp>
        <p:nvSpPr>
          <p:cNvPr id="5" name="TextBox 12">
            <a:extLst>
              <a:ext uri="{FF2B5EF4-FFF2-40B4-BE49-F238E27FC236}">
                <a16:creationId xmlns:a16="http://schemas.microsoft.com/office/drawing/2014/main" id="{C930BC7D-94F5-4A40-A6BB-CB148FB641CB}"/>
              </a:ext>
            </a:extLst>
          </p:cNvPr>
          <p:cNvSpPr txBox="1"/>
          <p:nvPr/>
        </p:nvSpPr>
        <p:spPr>
          <a:xfrm>
            <a:off x="7685661" y="544374"/>
            <a:ext cx="4372304" cy="323165"/>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dirty="0">
                <a:latin typeface="Franklin Gothic Book"/>
              </a:rPr>
              <a:t>Compared to Other Counties</a:t>
            </a:r>
            <a:endParaRPr lang="en-US" sz="1500" dirty="0">
              <a:cs typeface="Calibri"/>
            </a:endParaRPr>
          </a:p>
        </p:txBody>
      </p:sp>
      <p:sp>
        <p:nvSpPr>
          <p:cNvPr id="6" name="TextBox 1"/>
          <p:cNvSpPr txBox="1"/>
          <p:nvPr/>
        </p:nvSpPr>
        <p:spPr>
          <a:xfrm>
            <a:off x="7685661" y="792512"/>
            <a:ext cx="134065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FF0000"/>
                </a:solidFill>
                <a:latin typeface="Franklin Gothic Medium"/>
              </a:rPr>
              <a:t>Greater Need</a:t>
            </a:r>
          </a:p>
        </p:txBody>
      </p:sp>
      <p:sp>
        <p:nvSpPr>
          <p:cNvPr id="7" name="TextBox 6"/>
          <p:cNvSpPr txBox="1"/>
          <p:nvPr/>
        </p:nvSpPr>
        <p:spPr>
          <a:xfrm>
            <a:off x="10943436" y="819835"/>
            <a:ext cx="1248564"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92D050"/>
                </a:solidFill>
                <a:latin typeface="Franklin Gothic Medium"/>
              </a:rPr>
              <a:t>Lesser Need</a:t>
            </a:r>
          </a:p>
        </p:txBody>
      </p:sp>
    </p:spTree>
    <p:extLst>
      <p:ext uri="{BB962C8B-B14F-4D97-AF65-F5344CB8AC3E}">
        <p14:creationId xmlns:p14="http://schemas.microsoft.com/office/powerpoint/2010/main" val="26458683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Programs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01B4BDD-62CE-472D-AF18-5D0697B26C3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14.1: Types of mental health programs (#)</a:t>
            </a:r>
            <a:endParaRPr lang="en-US" sz="2000" spc="-50" dirty="0"/>
          </a:p>
        </p:txBody>
      </p:sp>
      <p:sp>
        <p:nvSpPr>
          <p:cNvPr id="5" name="TextBox 4">
            <a:extLst>
              <a:ext uri="{FF2B5EF4-FFF2-40B4-BE49-F238E27FC236}">
                <a16:creationId xmlns:a16="http://schemas.microsoft.com/office/drawing/2014/main" id="{8107882D-EAD0-4FAF-BA00-8A9B5A88F6C4}"/>
              </a:ext>
            </a:extLst>
          </p:cNvPr>
          <p:cNvSpPr txBox="1"/>
          <p:nvPr>
            <p:custDataLst>
              <p:tags r:id="rId4"/>
            </p:custDataLst>
          </p:nvPr>
        </p:nvSpPr>
        <p:spPr>
          <a:xfrm>
            <a:off x="3124200" y="4088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Department of Human Services, Directory of Mental Health Services, November 2017</a:t>
            </a:r>
            <a:endParaRPr lang="en-US" sz="1200" dirty="0"/>
          </a:p>
        </p:txBody>
      </p:sp>
      <p:graphicFrame>
        <p:nvGraphicFramePr>
          <p:cNvPr id="8" name="Chart 7">
            <a:extLst>
              <a:ext uri="{FF2B5EF4-FFF2-40B4-BE49-F238E27FC236}">
                <a16:creationId xmlns:a16="http://schemas.microsoft.com/office/drawing/2014/main" id="{9AC6D7FC-6D51-4DF1-A9B1-61A09A31390E}"/>
              </a:ext>
            </a:extLst>
          </p:cNvPr>
          <p:cNvGraphicFramePr/>
          <p:nvPr>
            <p:custDataLst>
              <p:tags r:id="rId5"/>
            </p:custDataLst>
            <p:extLst>
              <p:ext uri="{D42A27DB-BD31-4B8C-83A1-F6EECF244321}">
                <p14:modId xmlns:p14="http://schemas.microsoft.com/office/powerpoint/2010/main" val="4169445205"/>
              </p:ext>
            </p:extLst>
          </p:nvPr>
        </p:nvGraphicFramePr>
        <p:xfrm>
          <a:off x="3246120" y="823780"/>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28953073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FDA4A31-9CCE-4B46-9C73-6F325F883FBC}"/>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14.2: Frequency (%) of mental health distress in NJ (by county) – age adjusted</a:t>
            </a:r>
            <a:endParaRPr lang="en-US" sz="2000" spc="-50" dirty="0"/>
          </a:p>
        </p:txBody>
      </p:sp>
      <p:sp>
        <p:nvSpPr>
          <p:cNvPr id="5" name="TextBox 4">
            <a:extLst>
              <a:ext uri="{FF2B5EF4-FFF2-40B4-BE49-F238E27FC236}">
                <a16:creationId xmlns:a16="http://schemas.microsoft.com/office/drawing/2014/main" id="{7BCBB176-3C1D-4DE3-8B27-D56EDC52FA22}"/>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2017</a:t>
            </a:r>
            <a:endParaRPr lang="en-US" sz="1200" dirty="0"/>
          </a:p>
        </p:txBody>
      </p:sp>
      <p:graphicFrame>
        <p:nvGraphicFramePr>
          <p:cNvPr id="8" name="Chart 7">
            <a:extLst>
              <a:ext uri="{FF2B5EF4-FFF2-40B4-BE49-F238E27FC236}">
                <a16:creationId xmlns:a16="http://schemas.microsoft.com/office/drawing/2014/main" id="{44951912-7FA3-42A2-A1F3-4F9159A521FF}"/>
              </a:ext>
            </a:extLst>
          </p:cNvPr>
          <p:cNvGraphicFramePr/>
          <p:nvPr>
            <p:custDataLst>
              <p:tags r:id="rId5"/>
            </p:custDataLst>
            <p:extLst>
              <p:ext uri="{D42A27DB-BD31-4B8C-83A1-F6EECF244321}">
                <p14:modId xmlns:p14="http://schemas.microsoft.com/office/powerpoint/2010/main" val="503696794"/>
              </p:ext>
            </p:extLst>
          </p:nvPr>
        </p:nvGraphicFramePr>
        <p:xfrm>
          <a:off x="3252819" y="738664"/>
          <a:ext cx="4671981" cy="6119336"/>
        </p:xfrm>
        <a:graphic>
          <a:graphicData uri="http://schemas.openxmlformats.org/drawingml/2006/chart">
            <c:chart xmlns:c="http://schemas.openxmlformats.org/drawingml/2006/chart" xmlns:r="http://schemas.openxmlformats.org/officeDocument/2006/relationships" r:id="rId11"/>
          </a:graphicData>
        </a:graphic>
      </p:graphicFrame>
      <p:sp>
        <p:nvSpPr>
          <p:cNvPr id="9" name="TextBox 8">
            <a:extLst>
              <a:ext uri="{FF2B5EF4-FFF2-40B4-BE49-F238E27FC236}">
                <a16:creationId xmlns:a16="http://schemas.microsoft.com/office/drawing/2014/main" id="{5BD6E97D-1E6F-4D71-B062-9EAFDF33D04F}"/>
              </a:ext>
            </a:extLst>
          </p:cNvPr>
          <p:cNvSpPr txBox="1"/>
          <p:nvPr>
            <p:custDataLst>
              <p:tags r:id="rId6"/>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14.3: Frequency (%) of mental health distress over time - age adjusted, in county</a:t>
            </a:r>
            <a:endParaRPr lang="en-US" sz="1400" spc="-50" dirty="0"/>
          </a:p>
        </p:txBody>
      </p:sp>
      <p:sp>
        <p:nvSpPr>
          <p:cNvPr id="10" name="Rectangle 9">
            <a:extLst>
              <a:ext uri="{FF2B5EF4-FFF2-40B4-BE49-F238E27FC236}">
                <a16:creationId xmlns:a16="http://schemas.microsoft.com/office/drawing/2014/main" id="{0468E016-2933-428E-BE81-58C2628BADF9}"/>
              </a:ext>
            </a:extLst>
          </p:cNvPr>
          <p:cNvSpPr/>
          <p:nvPr>
            <p:custDataLst>
              <p:tags r:id="rId7"/>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NJ State Health Assessment data from the NJ Behavioral Risk Factor Survey, 2013-2017</a:t>
            </a:r>
            <a:endParaRPr lang="en-US" sz="900" dirty="0"/>
          </a:p>
        </p:txBody>
      </p:sp>
      <p:graphicFrame>
        <p:nvGraphicFramePr>
          <p:cNvPr id="13" name="Chart 12">
            <a:extLst>
              <a:ext uri="{FF2B5EF4-FFF2-40B4-BE49-F238E27FC236}">
                <a16:creationId xmlns:a16="http://schemas.microsoft.com/office/drawing/2014/main" id="{06F582B7-453A-42F3-86AE-899A7E7B62C6}"/>
              </a:ext>
            </a:extLst>
          </p:cNvPr>
          <p:cNvGraphicFramePr/>
          <p:nvPr>
            <p:custDataLst>
              <p:tags r:id="rId8"/>
            </p:custDataLst>
            <p:extLst>
              <p:ext uri="{D42A27DB-BD31-4B8C-83A1-F6EECF244321}">
                <p14:modId xmlns:p14="http://schemas.microsoft.com/office/powerpoint/2010/main" val="3278052748"/>
              </p:ext>
            </p:extLst>
          </p:nvPr>
        </p:nvGraphicFramePr>
        <p:xfrm>
          <a:off x="8407400" y="4315877"/>
          <a:ext cx="3581400" cy="23283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18857603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3"/>
            </p:custDataLst>
          </p:nvPr>
        </p:nvSpPr>
        <p:spPr>
          <a:xfrm>
            <a:off x="3124200" y="146695"/>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14.4: Frequency (%) of mental health distress by race/ethnicity  - age adjusted, in county </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4"/>
            </p:custDataLst>
          </p:nvPr>
        </p:nvSpPr>
        <p:spPr>
          <a:xfrm>
            <a:off x="3124199" y="733015"/>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2017</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5"/>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14.5: Frequency (%) of mental health distress by sex – age adjusted, in county</a:t>
            </a:r>
            <a:endParaRPr lang="en-US" sz="2000" spc="-50" dirty="0"/>
          </a:p>
        </p:txBody>
      </p:sp>
      <p:sp>
        <p:nvSpPr>
          <p:cNvPr id="7" name="TextBox 6">
            <a:extLst>
              <a:ext uri="{FF2B5EF4-FFF2-40B4-BE49-F238E27FC236}">
                <a16:creationId xmlns:a16="http://schemas.microsoft.com/office/drawing/2014/main" id="{CFFFB545-9206-4B25-8D39-3AE8D74ACB90}"/>
              </a:ext>
            </a:extLst>
          </p:cNvPr>
          <p:cNvSpPr txBox="1"/>
          <p:nvPr>
            <p:custDataLst>
              <p:tags r:id="rId6"/>
            </p:custDataLst>
          </p:nvPr>
        </p:nvSpPr>
        <p:spPr>
          <a:xfrm>
            <a:off x="3124200" y="38862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2017</a:t>
            </a:r>
            <a:endParaRPr lang="en-US" sz="1200" dirty="0"/>
          </a:p>
        </p:txBody>
      </p:sp>
      <p:sp>
        <p:nvSpPr>
          <p:cNvPr id="8" name="TextBox 7">
            <a:extLst>
              <a:ext uri="{FF2B5EF4-FFF2-40B4-BE49-F238E27FC236}">
                <a16:creationId xmlns:a16="http://schemas.microsoft.com/office/drawing/2014/main" id="{BA139A88-3BC0-4802-9727-94A9BC8F993C}"/>
              </a:ext>
            </a:extLst>
          </p:cNvPr>
          <p:cNvSpPr txBox="1"/>
          <p:nvPr>
            <p:custDataLst>
              <p:tags r:id="rId7"/>
            </p:custDataLst>
          </p:nvPr>
        </p:nvSpPr>
        <p:spPr>
          <a:xfrm>
            <a:off x="3194183" y="6377205"/>
            <a:ext cx="9057914" cy="457200"/>
          </a:xfrm>
          <a:prstGeom prst="rect">
            <a:avLst/>
          </a:prstGeom>
          <a:noFill/>
        </p:spPr>
        <p:txBody>
          <a:bodyPr wrap="square" rtlCol="0" anchor="ctr" anchorCtr="0">
            <a:noAutofit/>
          </a:bodyPr>
          <a:lstStyle/>
          <a:p>
            <a:pPr algn="just"/>
            <a:r>
              <a:rPr lang="en-US" sz="1000" smtClean="0">
                <a:solidFill>
                  <a:srgbClr val="000000"/>
                </a:solidFill>
                <a:latin typeface="Franklin Gothic Book" panose="020B0503020102020204" pitchFamily="34" charset="0"/>
              </a:rPr>
              <a:t>Explanation. Mental health distress = % of respondents who indicated that 14 or more of the past 30 days were “not good”.</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8"/>
            </p:custDataLst>
            <p:extLst>
              <p:ext uri="{D42A27DB-BD31-4B8C-83A1-F6EECF244321}">
                <p14:modId xmlns:p14="http://schemas.microsoft.com/office/powerpoint/2010/main" val="366008107"/>
              </p:ext>
            </p:extLst>
          </p:nvPr>
        </p:nvGraphicFramePr>
        <p:xfrm>
          <a:off x="3352800" y="828994"/>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9"/>
            </p:custDataLst>
            <p:extLst>
              <p:ext uri="{D42A27DB-BD31-4B8C-83A1-F6EECF244321}">
                <p14:modId xmlns:p14="http://schemas.microsoft.com/office/powerpoint/2010/main" val="1865522744"/>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10"/>
            </p:custDataLst>
          </p:nvPr>
        </p:nvSpPr>
        <p:spPr>
          <a:xfrm>
            <a:off x="3203419" y="6311195"/>
            <a:ext cx="3995376" cy="246221"/>
          </a:xfrm>
          <a:prstGeom prst="rect">
            <a:avLst/>
          </a:prstGeom>
          <a:noFill/>
        </p:spPr>
        <p:txBody>
          <a:bodyPr wrap="square" rtlCol="0">
            <a:spAutoFit/>
          </a:bodyPr>
          <a:lstStyle/>
          <a:p>
            <a:r>
              <a:rPr lang="en-US" sz="1000" smtClean="0">
                <a:latin typeface="Franklin Gothic Book" panose="020B0503020102020204" pitchFamily="34" charset="0"/>
              </a:rPr>
              <a:t>No data displayed means data are too small to calculate reliable rates.</a:t>
            </a:r>
            <a:endParaRPr lang="en-US" dirty="0"/>
          </a:p>
        </p:txBody>
      </p:sp>
    </p:spTree>
    <p:extLst>
      <p:ext uri="{BB962C8B-B14F-4D97-AF65-F5344CB8AC3E}">
        <p14:creationId xmlns:p14="http://schemas.microsoft.com/office/powerpoint/2010/main" val="146240699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53A52EB-70D7-4AF5-A4D4-89A18F5CC56A}"/>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14.6: Frequency of diagnosed depression (%) in NJ (by county)  - age adjusted</a:t>
            </a:r>
            <a:endParaRPr lang="en-US" sz="2000" spc="-50" dirty="0"/>
          </a:p>
        </p:txBody>
      </p:sp>
      <p:sp>
        <p:nvSpPr>
          <p:cNvPr id="5" name="TextBox 4">
            <a:extLst>
              <a:ext uri="{FF2B5EF4-FFF2-40B4-BE49-F238E27FC236}">
                <a16:creationId xmlns:a16="http://schemas.microsoft.com/office/drawing/2014/main" id="{752B2E59-368D-4561-A5C1-DC9042BF25AB}"/>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2013-2017</a:t>
            </a:r>
            <a:endParaRPr lang="en-US" sz="1200" dirty="0"/>
          </a:p>
        </p:txBody>
      </p:sp>
      <p:sp>
        <p:nvSpPr>
          <p:cNvPr id="6" name="TextBox 5">
            <a:extLst>
              <a:ext uri="{FF2B5EF4-FFF2-40B4-BE49-F238E27FC236}">
                <a16:creationId xmlns:a16="http://schemas.microsoft.com/office/drawing/2014/main" id="{F15A34B5-6F58-4627-BDF4-701E7F24B8A7}"/>
              </a:ext>
            </a:extLst>
          </p:cNvPr>
          <p:cNvSpPr txBox="1"/>
          <p:nvPr>
            <p:custDataLst>
              <p:tags r:id="rId5"/>
            </p:custDataLst>
          </p:nvPr>
        </p:nvSpPr>
        <p:spPr>
          <a:xfrm>
            <a:off x="8534400" y="32509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14.7: Frequency (%) of depression over time, in county</a:t>
            </a:r>
            <a:endParaRPr lang="en-US" sz="1400" spc="-50" dirty="0"/>
          </a:p>
        </p:txBody>
      </p:sp>
      <p:sp>
        <p:nvSpPr>
          <p:cNvPr id="7" name="Rectangle 6">
            <a:extLst>
              <a:ext uri="{FF2B5EF4-FFF2-40B4-BE49-F238E27FC236}">
                <a16:creationId xmlns:a16="http://schemas.microsoft.com/office/drawing/2014/main" id="{00F27AC9-A132-4413-AB6B-92E1D0F2FA8D}"/>
              </a:ext>
            </a:extLst>
          </p:cNvPr>
          <p:cNvSpPr/>
          <p:nvPr>
            <p:custDataLst>
              <p:tags r:id="rId6"/>
            </p:custDataLst>
          </p:nvPr>
        </p:nvSpPr>
        <p:spPr>
          <a:xfrm>
            <a:off x="8534400" y="36576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NJ State Health Assessment data from the NJ Behavioral Risk Factor Survey, 2013-2017</a:t>
            </a:r>
            <a:endParaRPr lang="en-US" sz="900" dirty="0"/>
          </a:p>
        </p:txBody>
      </p:sp>
      <p:sp>
        <p:nvSpPr>
          <p:cNvPr id="8" name="TextBox 7">
            <a:extLst>
              <a:ext uri="{FF2B5EF4-FFF2-40B4-BE49-F238E27FC236}">
                <a16:creationId xmlns:a16="http://schemas.microsoft.com/office/drawing/2014/main" id="{3DCEA526-37F3-412A-A852-0E66ECBA405E}"/>
              </a:ext>
            </a:extLst>
          </p:cNvPr>
          <p:cNvSpPr txBox="1"/>
          <p:nvPr>
            <p:custDataLst>
              <p:tags r:id="rId7"/>
            </p:custDataLst>
          </p:nvPr>
        </p:nvSpPr>
        <p:spPr>
          <a:xfrm>
            <a:off x="3167424" y="6339290"/>
            <a:ext cx="8495867" cy="457200"/>
          </a:xfrm>
          <a:prstGeom prst="rect">
            <a:avLst/>
          </a:prstGeom>
          <a:noFill/>
        </p:spPr>
        <p:txBody>
          <a:bodyPr wrap="square" rtlCol="0" anchor="ctr" anchorCtr="0">
            <a:noAutofit/>
          </a:bodyPr>
          <a:lstStyle/>
          <a:p>
            <a:pPr algn="just"/>
            <a:r>
              <a:rPr lang="en-US" sz="1000" smtClean="0">
                <a:latin typeface="Franklin Gothic Book"/>
              </a:rPr>
              <a:t>Explanation. These rates represent the percentage of the population with depression diagnosis from a professional at any time during one’s lifetime.</a:t>
            </a:r>
            <a:endParaRPr lang="en-US" sz="1000" i="1" dirty="0">
              <a:latin typeface="Franklin Gothic Book"/>
            </a:endParaRPr>
          </a:p>
        </p:txBody>
      </p:sp>
      <p:graphicFrame>
        <p:nvGraphicFramePr>
          <p:cNvPr id="11" name="Chart 10">
            <a:extLst>
              <a:ext uri="{FF2B5EF4-FFF2-40B4-BE49-F238E27FC236}">
                <a16:creationId xmlns:a16="http://schemas.microsoft.com/office/drawing/2014/main" id="{22F07298-F47E-404C-BC6B-18ABDCCABBF1}"/>
              </a:ext>
            </a:extLst>
          </p:cNvPr>
          <p:cNvGraphicFramePr/>
          <p:nvPr>
            <p:custDataLst>
              <p:tags r:id="rId8"/>
            </p:custDataLst>
            <p:extLst>
              <p:ext uri="{D42A27DB-BD31-4B8C-83A1-F6EECF244321}">
                <p14:modId xmlns:p14="http://schemas.microsoft.com/office/powerpoint/2010/main" val="4093434119"/>
              </p:ext>
            </p:extLst>
          </p:nvPr>
        </p:nvGraphicFramePr>
        <p:xfrm>
          <a:off x="3167424" y="685800"/>
          <a:ext cx="5900376" cy="57150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16A3EE50-7EEE-4B49-873E-2777915CC41A}"/>
              </a:ext>
            </a:extLst>
          </p:cNvPr>
          <p:cNvGraphicFramePr/>
          <p:nvPr>
            <p:custDataLst>
              <p:tags r:id="rId9"/>
            </p:custDataLst>
            <p:extLst>
              <p:ext uri="{D42A27DB-BD31-4B8C-83A1-F6EECF244321}">
                <p14:modId xmlns:p14="http://schemas.microsoft.com/office/powerpoint/2010/main" val="394662615"/>
              </p:ext>
            </p:extLst>
          </p:nvPr>
        </p:nvGraphicFramePr>
        <p:xfrm>
          <a:off x="8542774" y="4174114"/>
          <a:ext cx="3255891" cy="1944311"/>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72241758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14.8: Diagnosed depression by race/ethnicity, in county</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2017</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5"/>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14.9: Diagnosed depression by sex, in county  </a:t>
            </a:r>
            <a:endParaRPr lang="en-US" sz="2000" spc="-50" dirty="0"/>
          </a:p>
        </p:txBody>
      </p:sp>
      <p:sp>
        <p:nvSpPr>
          <p:cNvPr id="7" name="TextBox 6">
            <a:extLst>
              <a:ext uri="{FF2B5EF4-FFF2-40B4-BE49-F238E27FC236}">
                <a16:creationId xmlns:a16="http://schemas.microsoft.com/office/drawing/2014/main" id="{CFFFB545-9206-4B25-8D39-3AE8D74ACB90}"/>
              </a:ext>
            </a:extLst>
          </p:cNvPr>
          <p:cNvSpPr txBox="1"/>
          <p:nvPr>
            <p:custDataLst>
              <p:tags r:id="rId6"/>
            </p:custDataLst>
          </p:nvPr>
        </p:nvSpPr>
        <p:spPr>
          <a:xfrm>
            <a:off x="3124200" y="38862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2017</a:t>
            </a:r>
            <a:endParaRPr lang="en-US" sz="1200" dirty="0"/>
          </a:p>
        </p:txBody>
      </p:sp>
      <p:sp>
        <p:nvSpPr>
          <p:cNvPr id="8" name="TextBox 7">
            <a:extLst>
              <a:ext uri="{FF2B5EF4-FFF2-40B4-BE49-F238E27FC236}">
                <a16:creationId xmlns:a16="http://schemas.microsoft.com/office/drawing/2014/main" id="{BA139A88-3BC0-4802-9727-94A9BC8F993C}"/>
              </a:ext>
            </a:extLst>
          </p:cNvPr>
          <p:cNvSpPr txBox="1"/>
          <p:nvPr>
            <p:custDataLst>
              <p:tags r:id="rId7"/>
            </p:custDataLst>
          </p:nvPr>
        </p:nvSpPr>
        <p:spPr>
          <a:xfrm>
            <a:off x="3194183" y="6377205"/>
            <a:ext cx="9057914" cy="457200"/>
          </a:xfrm>
          <a:prstGeom prst="rect">
            <a:avLst/>
          </a:prstGeom>
          <a:noFill/>
        </p:spPr>
        <p:txBody>
          <a:bodyPr wrap="square" rtlCol="0" anchor="ctr" anchorCtr="0">
            <a:noAutofit/>
          </a:bodyPr>
          <a:lstStyle/>
          <a:p>
            <a:pPr algn="just"/>
            <a:r>
              <a:rPr lang="en-US" sz="1000" smtClean="0">
                <a:solidFill>
                  <a:srgbClr val="000000"/>
                </a:solidFill>
                <a:latin typeface="Franklin Gothic Book" panose="020B0503020102020204" pitchFamily="34" charset="0"/>
              </a:rPr>
              <a:t>Explanation. These rates represent the percentage of the population with depression diagnosis from a professional at any time during one’s lifetime.</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8"/>
            </p:custDataLst>
            <p:extLst>
              <p:ext uri="{D42A27DB-BD31-4B8C-83A1-F6EECF244321}">
                <p14:modId xmlns:p14="http://schemas.microsoft.com/office/powerpoint/2010/main" val="3347108077"/>
              </p:ext>
            </p:extLst>
          </p:nvPr>
        </p:nvGraphicFramePr>
        <p:xfrm>
          <a:off x="3352800" y="800461"/>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9"/>
            </p:custDataLst>
            <p:extLst>
              <p:ext uri="{D42A27DB-BD31-4B8C-83A1-F6EECF244321}">
                <p14:modId xmlns:p14="http://schemas.microsoft.com/office/powerpoint/2010/main" val="1738191669"/>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10"/>
            </p:custDataLst>
          </p:nvPr>
        </p:nvSpPr>
        <p:spPr>
          <a:xfrm>
            <a:off x="3194183" y="6315977"/>
            <a:ext cx="3995376" cy="246221"/>
          </a:xfrm>
          <a:prstGeom prst="rect">
            <a:avLst/>
          </a:prstGeom>
          <a:noFill/>
        </p:spPr>
        <p:txBody>
          <a:bodyPr wrap="square" rtlCol="0">
            <a:spAutoFit/>
          </a:bodyPr>
          <a:lstStyle/>
          <a:p>
            <a:r>
              <a:rPr lang="en-US" sz="1000" smtClean="0">
                <a:latin typeface="Franklin Gothic Book" panose="020B0503020102020204" pitchFamily="34" charset="0"/>
              </a:rPr>
              <a:t>No data displayed means data are too small to calculate reliable rates.</a:t>
            </a:r>
            <a:endParaRPr lang="en-US" dirty="0"/>
          </a:p>
        </p:txBody>
      </p:sp>
    </p:spTree>
    <p:extLst>
      <p:ext uri="{BB962C8B-B14F-4D97-AF65-F5344CB8AC3E}">
        <p14:creationId xmlns:p14="http://schemas.microsoft.com/office/powerpoint/2010/main" val="118424529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4">
            <a:extLst>
              <a:ext uri="{FF2B5EF4-FFF2-40B4-BE49-F238E27FC236}">
                <a16:creationId xmlns:a16="http://schemas.microsoft.com/office/drawing/2014/main" id="{E5E618A9-436B-421D-87F5-9E137C35562E}"/>
              </a:ext>
            </a:extLst>
          </p:cNvPr>
          <p:cNvSpPr txBox="1"/>
          <p:nvPr>
            <p:custDataLst>
              <p:tags r:id="rId1"/>
            </p:custDataLst>
          </p:nvPr>
        </p:nvSpPr>
        <p:spPr>
          <a:xfrm>
            <a:off x="7467600" y="762000"/>
            <a:ext cx="990600"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smtClean="0">
                <a:latin typeface="Franklin Gothic Medium Cond" panose="020B0606030402020204" pitchFamily="34" charset="0"/>
              </a:rPr>
              <a:t>Atlantic County</a:t>
            </a:r>
            <a:endParaRPr lang="en-US" sz="1600" b="1" dirty="0">
              <a:latin typeface="Franklin Gothic Medium Cond" panose="020B0606030402020204" pitchFamily="34" charset="0"/>
            </a:endParaRPr>
          </a:p>
        </p:txBody>
      </p:sp>
    </p:spTree>
    <p:extLst>
      <p:ext uri="{BB962C8B-B14F-4D97-AF65-F5344CB8AC3E}">
        <p14:creationId xmlns:p14="http://schemas.microsoft.com/office/powerpoint/2010/main" val="409058923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Education</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4156" y="35814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Services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3595BD6-D345-486A-800F-EE766903B9F0}"/>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15.1: Children (#) enrolled in special education services in NJ (by county)</a:t>
            </a:r>
            <a:endParaRPr lang="en-US" sz="20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latin typeface="Franklin Gothic Medium" panose="020B0603020102020204" pitchFamily="34" charset="0"/>
              </a:rPr>
              <a:t>Source: New Jersey Department of Education Office of Special Education Programs, 2018 Special Education Data</a:t>
            </a:r>
            <a:endParaRPr lang="en-US" sz="1200" dirty="0"/>
          </a:p>
        </p:txBody>
      </p:sp>
      <p:sp>
        <p:nvSpPr>
          <p:cNvPr id="6" name="Rectangle 5">
            <a:extLst>
              <a:ext uri="{FF2B5EF4-FFF2-40B4-BE49-F238E27FC236}">
                <a16:creationId xmlns:a16="http://schemas.microsoft.com/office/drawing/2014/main" id="{6E7FD24F-F2C4-45EC-BACA-F10F588D30F7}"/>
              </a:ext>
            </a:extLst>
          </p:cNvPr>
          <p:cNvSpPr/>
          <p:nvPr>
            <p:custDataLst>
              <p:tags r:id="rId5"/>
            </p:custDataLst>
          </p:nvPr>
        </p:nvSpPr>
        <p:spPr>
          <a:xfrm>
            <a:off x="3174798" y="6459265"/>
            <a:ext cx="9017202" cy="400110"/>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smtClean="0">
                <a:solidFill>
                  <a:schemeClr val="tx1">
                    <a:lumMod val="95000"/>
                    <a:lumOff val="5000"/>
                  </a:schemeClr>
                </a:solidFill>
                <a:latin typeface="Franklin Gothic Book" panose="020B0503020102020204" pitchFamily="34" charset="0"/>
              </a:rPr>
              <a:t>Note: Charter schools were included in the county of registered address.  Total numbers presented are from only 2018. Note that total county population size has not been accounted for in this indicator</a:t>
            </a:r>
            <a:endParaRPr lang="en-US" sz="1000" dirty="0">
              <a:solidFill>
                <a:schemeClr val="tx1">
                  <a:lumMod val="95000"/>
                  <a:lumOff val="5000"/>
                </a:schemeClr>
              </a:solidFill>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03FE697F-CF90-4546-BD74-AA2598928850}"/>
              </a:ext>
            </a:extLst>
          </p:cNvPr>
          <p:cNvGraphicFramePr/>
          <p:nvPr>
            <p:custDataLst>
              <p:tags r:id="rId6"/>
            </p:custDataLst>
            <p:extLst>
              <p:ext uri="{D42A27DB-BD31-4B8C-83A1-F6EECF244321}">
                <p14:modId xmlns:p14="http://schemas.microsoft.com/office/powerpoint/2010/main" val="3521938957"/>
              </p:ext>
            </p:extLst>
          </p:nvPr>
        </p:nvGraphicFramePr>
        <p:xfrm>
          <a:off x="3228171" y="615553"/>
          <a:ext cx="8856936" cy="575807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0266460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Education</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4156" y="35814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Services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1D08D090-C992-4C44-B708-54BFAA6441F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15.2: Children (%) classified special education in NJ (by county)</a:t>
            </a:r>
            <a:endParaRPr lang="en-US" sz="2000" spc="-50" dirty="0"/>
          </a:p>
        </p:txBody>
      </p:sp>
      <p:sp>
        <p:nvSpPr>
          <p:cNvPr id="5" name="TextBox 4">
            <a:extLst>
              <a:ext uri="{FF2B5EF4-FFF2-40B4-BE49-F238E27FC236}">
                <a16:creationId xmlns:a16="http://schemas.microsoft.com/office/drawing/2014/main" id="{98574231-F5D4-4922-89BE-377E6EDA5E80}"/>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latin typeface="Franklin Gothic Medium" panose="020B0603020102020204" pitchFamily="34" charset="0"/>
              </a:rPr>
              <a:t>Source: New Jersey Department of Education Office of Special Education Programs, 2018 Special Education Data</a:t>
            </a:r>
            <a:endParaRPr lang="en-US" sz="1200" dirty="0"/>
          </a:p>
        </p:txBody>
      </p:sp>
      <p:sp>
        <p:nvSpPr>
          <p:cNvPr id="6" name="Rectangle 5">
            <a:extLst>
              <a:ext uri="{FF2B5EF4-FFF2-40B4-BE49-F238E27FC236}">
                <a16:creationId xmlns:a16="http://schemas.microsoft.com/office/drawing/2014/main" id="{2C7C1F84-3E0B-40EC-8722-7D1D7964E205}"/>
              </a:ext>
            </a:extLst>
          </p:cNvPr>
          <p:cNvSpPr/>
          <p:nvPr>
            <p:custDataLst>
              <p:tags r:id="rId5"/>
            </p:custDataLst>
          </p:nvPr>
        </p:nvSpPr>
        <p:spPr>
          <a:xfrm>
            <a:off x="3167424" y="6519446"/>
            <a:ext cx="9017202" cy="246221"/>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smtClean="0">
                <a:solidFill>
                  <a:schemeClr val="tx1">
                    <a:lumMod val="95000"/>
                    <a:lumOff val="5000"/>
                  </a:schemeClr>
                </a:solidFill>
                <a:latin typeface="Franklin Gothic Book" panose="020B0503020102020204" pitchFamily="34" charset="0"/>
              </a:rPr>
              <a:t>Note: Charter schools were included in the county of registered address.</a:t>
            </a:r>
            <a:endParaRPr lang="en-US" sz="1000" dirty="0">
              <a:solidFill>
                <a:schemeClr val="tx1">
                  <a:lumMod val="95000"/>
                  <a:lumOff val="5000"/>
                </a:schemeClr>
              </a:solidFill>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073842A9-4512-429E-A3D9-B469182D3762}"/>
              </a:ext>
            </a:extLst>
          </p:cNvPr>
          <p:cNvGraphicFramePr/>
          <p:nvPr>
            <p:custDataLst>
              <p:tags r:id="rId6"/>
            </p:custDataLst>
            <p:extLst>
              <p:ext uri="{D42A27DB-BD31-4B8C-83A1-F6EECF244321}">
                <p14:modId xmlns:p14="http://schemas.microsoft.com/office/powerpoint/2010/main" val="2114453629"/>
              </p:ext>
            </p:extLst>
          </p:nvPr>
        </p:nvGraphicFramePr>
        <p:xfrm>
          <a:off x="3246120" y="888767"/>
          <a:ext cx="8488680" cy="5599724"/>
        </p:xfrm>
        <a:graphic>
          <a:graphicData uri="http://schemas.openxmlformats.org/drawingml/2006/chart">
            <c:chart xmlns:c="http://schemas.openxmlformats.org/drawingml/2006/chart" xmlns:r="http://schemas.openxmlformats.org/officeDocument/2006/relationships" r:id="rId10"/>
          </a:graphicData>
        </a:graphic>
      </p:graphicFrame>
      <p:sp>
        <p:nvSpPr>
          <p:cNvPr id="7" name="TextBox 6"/>
          <p:cNvSpPr txBox="1"/>
          <p:nvPr>
            <p:custDataLst>
              <p:tags r:id="rId7"/>
            </p:custDataLst>
          </p:nvPr>
        </p:nvSpPr>
        <p:spPr>
          <a:xfrm>
            <a:off x="10843591" y="2743200"/>
            <a:ext cx="1371600" cy="230832"/>
          </a:xfrm>
          <a:prstGeom prst="rect">
            <a:avLst/>
          </a:prstGeom>
          <a:noFill/>
        </p:spPr>
        <p:txBody>
          <a:bodyPr wrap="square" rtlCol="0">
            <a:spAutoFit/>
          </a:bodyPr>
          <a:lstStyle/>
          <a:p>
            <a:r>
              <a:rPr lang="en-US" sz="900" smtClean="0">
                <a:latin typeface="Franklin Gothic Medium" panose="020B0603020102020204" pitchFamily="34" charset="0"/>
              </a:rPr>
              <a:t>2018 NJ Average 17.9%</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32711110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Education</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4156" y="35814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Services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2CBA865F-FB5C-42A6-B459-D3BF0E7C9CC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15.3: Children (#) receiving early intervention services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Early Intervention System, 2017-2018</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5"/>
            </p:custDataLst>
            <p:extLst>
              <p:ext uri="{D42A27DB-BD31-4B8C-83A1-F6EECF244321}">
                <p14:modId xmlns:p14="http://schemas.microsoft.com/office/powerpoint/2010/main" val="4132745921"/>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nvSpPr>
        <p:spPr>
          <a:xfrm>
            <a:off x="3319000" y="6477000"/>
            <a:ext cx="8534400" cy="246221"/>
          </a:xfrm>
          <a:prstGeom prst="rect">
            <a:avLst/>
          </a:prstGeom>
          <a:noFill/>
        </p:spPr>
        <p:txBody>
          <a:bodyPr wrap="square" rtlCol="0">
            <a:spAutoFit/>
          </a:bodyPr>
          <a:lstStyle/>
          <a:p>
            <a:r>
              <a:rPr lang="en-US" sz="1000" dirty="0" smtClean="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20957370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4">
            <a:extLst>
              <a:ext uri="{FF2B5EF4-FFF2-40B4-BE49-F238E27FC236}">
                <a16:creationId xmlns:a16="http://schemas.microsoft.com/office/drawing/2014/main" id="{E5E618A9-436B-421D-87F5-9E137C35562E}"/>
              </a:ext>
            </a:extLst>
          </p:cNvPr>
          <p:cNvSpPr txBox="1"/>
          <p:nvPr>
            <p:custDataLst>
              <p:tags r:id="rId1"/>
            </p:custDataLst>
          </p:nvPr>
        </p:nvSpPr>
        <p:spPr>
          <a:xfrm>
            <a:off x="304800" y="1320225"/>
            <a:ext cx="914400"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smtClean="0">
                <a:latin typeface="Franklin Gothic Medium Cond" panose="020B0606030402020204" pitchFamily="34" charset="0"/>
              </a:rPr>
              <a:t>Atlantic County</a:t>
            </a:r>
            <a:endParaRPr lang="en-US" sz="1600" b="1" dirty="0">
              <a:latin typeface="Franklin Gothic Medium Cond" panose="020B0606030402020204" pitchFamily="34" charset="0"/>
            </a:endParaRPr>
          </a:p>
        </p:txBody>
      </p:sp>
    </p:spTree>
    <p:extLst>
      <p:ext uri="{BB962C8B-B14F-4D97-AF65-F5344CB8AC3E}">
        <p14:creationId xmlns:p14="http://schemas.microsoft.com/office/powerpoint/2010/main" val="38926018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7176491" y="731357"/>
            <a:ext cx="4854284" cy="5821843"/>
          </a:xfrm>
          <a:prstGeom prst="rect">
            <a:avLst/>
          </a:prstGeom>
        </p:spPr>
      </p:pic>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latin typeface="Franklin Gothic Medium"/>
              </a:rPr>
              <a:t>0.2 Overview – Atlantic County Service Needs</a:t>
            </a:r>
            <a:endParaRPr lang="en-US" sz="3200" b="1" dirty="0">
              <a:latin typeface="Franklin Gothic Medium"/>
            </a:endParaRPr>
          </a:p>
        </p:txBody>
      </p:sp>
      <p:pic>
        <p:nvPicPr>
          <p:cNvPr id="3" name="table"/>
          <p:cNvPicPr>
            <a:picLocks noChangeAspect="1"/>
          </p:cNvPicPr>
          <p:nvPr/>
        </p:nvPicPr>
        <p:blipFill>
          <a:blip r:embed="rId5"/>
          <a:stretch>
            <a:fillRect/>
          </a:stretch>
        </p:blipFill>
        <p:spPr>
          <a:xfrm>
            <a:off x="3200399" y="731357"/>
            <a:ext cx="3976092" cy="5720808"/>
          </a:xfrm>
          <a:prstGeom prst="rect">
            <a:avLst/>
          </a:prstGeom>
        </p:spPr>
      </p:pic>
      <p:sp>
        <p:nvSpPr>
          <p:cNvPr id="4" name="TextBox 3">
            <a:extLst>
              <a:ext uri="{FF2B5EF4-FFF2-40B4-BE49-F238E27FC236}">
                <a16:creationId xmlns:a16="http://schemas.microsoft.com/office/drawing/2014/main" id="{CDDCFF91-1C58-4D34-B8C7-9B82799E3EEF}"/>
              </a:ext>
            </a:extLst>
          </p:cNvPr>
          <p:cNvSpPr txBox="1"/>
          <p:nvPr/>
        </p:nvSpPr>
        <p:spPr>
          <a:xfrm>
            <a:off x="7159230" y="734874"/>
            <a:ext cx="4871545" cy="353943"/>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700" b="1" dirty="0">
                <a:latin typeface="Franklin Gothic Book"/>
              </a:rPr>
              <a:t>Compared to Other Counties</a:t>
            </a:r>
            <a:endParaRPr lang="en-US" dirty="0"/>
          </a:p>
        </p:txBody>
      </p:sp>
      <p:sp>
        <p:nvSpPr>
          <p:cNvPr id="5" name="TextBox 6"/>
          <p:cNvSpPr txBox="1"/>
          <p:nvPr/>
        </p:nvSpPr>
        <p:spPr>
          <a:xfrm>
            <a:off x="7104100" y="1083150"/>
            <a:ext cx="127599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FF0000"/>
                </a:solidFill>
                <a:latin typeface="Franklin Gothic Medium"/>
              </a:rPr>
              <a:t>Greater Need</a:t>
            </a:r>
          </a:p>
        </p:txBody>
      </p:sp>
      <p:sp>
        <p:nvSpPr>
          <p:cNvPr id="6" name="TextBox 7"/>
          <p:cNvSpPr txBox="1"/>
          <p:nvPr/>
        </p:nvSpPr>
        <p:spPr>
          <a:xfrm>
            <a:off x="10953168" y="1083151"/>
            <a:ext cx="1238832"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92D050"/>
                </a:solidFill>
                <a:latin typeface="Franklin Gothic Medium"/>
              </a:rPr>
              <a:t>Lesser Need</a:t>
            </a:r>
          </a:p>
        </p:txBody>
      </p:sp>
    </p:spTree>
    <p:extLst>
      <p:ext uri="{BB962C8B-B14F-4D97-AF65-F5344CB8AC3E}">
        <p14:creationId xmlns:p14="http://schemas.microsoft.com/office/powerpoint/2010/main" val="3497018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958BD94-0CBD-4311-8EF7-5E09593B0659}"/>
              </a:ext>
            </a:extLst>
          </p:cNvPr>
          <p:cNvSpPr/>
          <p:nvPr/>
        </p:nvSpPr>
        <p:spPr>
          <a:xfrm>
            <a:off x="3352800" y="685800"/>
            <a:ext cx="4137442" cy="4899660"/>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spc="-20" dirty="0">
                <a:latin typeface="Franklin Gothic Medium" panose="020B0603020102020204" pitchFamily="34" charset="0"/>
              </a:rPr>
              <a:t>Jewish Family Service of Atlantic and Cape May Counties </a:t>
            </a:r>
            <a:r>
              <a:rPr lang="en-US" sz="1100" dirty="0">
                <a:solidFill>
                  <a:srgbClr val="C00000"/>
                </a:solidFill>
                <a:latin typeface="Franklin Gothic Medium" panose="020B0603020102020204" pitchFamily="34" charset="0"/>
              </a:rPr>
              <a:t>[Family Counseling]</a:t>
            </a:r>
            <a:endParaRPr lang="en-US" sz="1400" spc="-20" dirty="0">
              <a:latin typeface="Franklin Gothic Medium" panose="020B0603020102020204" pitchFamily="34" charset="0"/>
            </a:endParaRPr>
          </a:p>
          <a:p>
            <a:endParaRPr lang="en-US" sz="1100" dirty="0">
              <a:latin typeface="Franklin Gothic Medium" panose="020B0603020102020204" pitchFamily="34" charset="0"/>
            </a:endParaRPr>
          </a:p>
          <a:p>
            <a:r>
              <a:rPr lang="en-US" sz="1400" spc="-20" dirty="0">
                <a:latin typeface="Franklin Gothic Medium" panose="020B0603020102020204" pitchFamily="34" charset="0"/>
              </a:rPr>
              <a:t>Center for Family Services</a:t>
            </a:r>
            <a:r>
              <a:rPr lang="en-US" sz="1200" spc="-20" dirty="0">
                <a:latin typeface="Franklin Gothic Medium" panose="020B0603020102020204" pitchFamily="34" charset="0"/>
              </a:rPr>
              <a:t> </a:t>
            </a:r>
            <a:r>
              <a:rPr lang="en-US" sz="1100" dirty="0">
                <a:solidFill>
                  <a:srgbClr val="C00000"/>
                </a:solidFill>
                <a:latin typeface="Franklin Gothic Medium" panose="020B0603020102020204" pitchFamily="34" charset="0"/>
              </a:rPr>
              <a:t>[Teen Center/Kinship/Parenting Support]</a:t>
            </a:r>
          </a:p>
          <a:p>
            <a:endParaRPr lang="en-US" sz="1100" dirty="0">
              <a:latin typeface="Franklin Gothic Medium" panose="020B0603020102020204" pitchFamily="34" charset="0"/>
            </a:endParaRPr>
          </a:p>
          <a:p>
            <a:r>
              <a:rPr lang="en-US" sz="1400" spc="-20" dirty="0">
                <a:latin typeface="Franklin Gothic Medium" panose="020B0603020102020204" pitchFamily="34" charset="0"/>
              </a:rPr>
              <a:t>The Arc of Atlantic County </a:t>
            </a:r>
            <a:r>
              <a:rPr lang="en-US" sz="1100" dirty="0">
                <a:solidFill>
                  <a:srgbClr val="C00000"/>
                </a:solidFill>
                <a:latin typeface="Franklin Gothic Medium" panose="020B0603020102020204" pitchFamily="34" charset="0"/>
              </a:rPr>
              <a:t>[Developmental Disabilities]</a:t>
            </a:r>
          </a:p>
          <a:p>
            <a:endParaRPr lang="en-US" sz="1100" dirty="0">
              <a:latin typeface="Franklin Gothic Medium" panose="020B0603020102020204" pitchFamily="34" charset="0"/>
            </a:endParaRPr>
          </a:p>
          <a:p>
            <a:pPr lvl="0"/>
            <a:r>
              <a:rPr lang="en-US" sz="1400" spc="-20" dirty="0">
                <a:latin typeface="Franklin Gothic Medium" panose="020B0603020102020204" pitchFamily="34" charset="0"/>
              </a:rPr>
              <a:t>Intensive Family Support Services </a:t>
            </a:r>
            <a:r>
              <a:rPr lang="en-US" sz="1100" dirty="0">
                <a:solidFill>
                  <a:srgbClr val="C00000"/>
                </a:solidFill>
                <a:latin typeface="Franklin Gothic Medium" panose="020B0603020102020204" pitchFamily="34" charset="0"/>
              </a:rPr>
              <a:t>[Mental Health]</a:t>
            </a:r>
          </a:p>
          <a:p>
            <a:pPr lvl="0"/>
            <a:endParaRPr lang="en-US" sz="1400" spc="-20" dirty="0">
              <a:latin typeface="Franklin Gothic Medium" panose="020B0603020102020204" pitchFamily="34" charset="0"/>
            </a:endParaRPr>
          </a:p>
          <a:p>
            <a:pPr lvl="0"/>
            <a:r>
              <a:rPr lang="en-US" sz="1400" spc="-20" dirty="0">
                <a:latin typeface="Franklin Gothic Medium" panose="020B0603020102020204" pitchFamily="34" charset="0"/>
              </a:rPr>
              <a:t>Housing </a:t>
            </a:r>
            <a:r>
              <a:rPr lang="en-US" sz="1100" dirty="0">
                <a:solidFill>
                  <a:srgbClr val="C00000"/>
                </a:solidFill>
                <a:latin typeface="Franklin Gothic Medium" panose="020B0603020102020204" pitchFamily="34" charset="0"/>
              </a:rPr>
              <a:t>[44 Organizations that Provide Housing Assistance]</a:t>
            </a:r>
          </a:p>
          <a:p>
            <a:endParaRPr lang="en-US" sz="1400" spc="-20" dirty="0">
              <a:latin typeface="Franklin Gothic Medium" panose="020B0603020102020204" pitchFamily="34" charset="0"/>
            </a:endParaRPr>
          </a:p>
          <a:p>
            <a:pPr lvl="0"/>
            <a:r>
              <a:rPr lang="en-US" sz="1400" spc="-20" dirty="0">
                <a:latin typeface="Franklin Gothic Medium" panose="020B0603020102020204" pitchFamily="34" charset="0"/>
              </a:rPr>
              <a:t>United Way – Atlantic County/Cape May Office </a:t>
            </a:r>
            <a:r>
              <a:rPr lang="en-US" sz="1100" dirty="0">
                <a:solidFill>
                  <a:srgbClr val="C00000"/>
                </a:solidFill>
                <a:latin typeface="Franklin Gothic Medium" panose="020B0603020102020204" pitchFamily="34" charset="0"/>
              </a:rPr>
              <a:t>[Job, Health, Utilities, Housing]</a:t>
            </a:r>
          </a:p>
          <a:p>
            <a:pPr lvl="0"/>
            <a:endParaRPr lang="en-US" sz="1100" dirty="0">
              <a:solidFill>
                <a:srgbClr val="C00000"/>
              </a:solidFill>
              <a:latin typeface="Franklin Gothic Medium" panose="020B0603020102020204" pitchFamily="34" charset="0"/>
            </a:endParaRPr>
          </a:p>
          <a:p>
            <a:pPr lvl="0"/>
            <a:r>
              <a:rPr lang="en-US" sz="1400" spc="-20" dirty="0">
                <a:latin typeface="Franklin Gothic Medium" panose="020B0603020102020204" pitchFamily="34" charset="0"/>
              </a:rPr>
              <a:t>Spruce Family Success Center</a:t>
            </a:r>
            <a:r>
              <a:rPr lang="en-US" sz="1100" spc="-20" dirty="0">
                <a:latin typeface="Franklin Gothic Medium" panose="020B0603020102020204" pitchFamily="34" charset="0"/>
              </a:rPr>
              <a:t> </a:t>
            </a:r>
            <a:r>
              <a:rPr lang="en-US" sz="1100" dirty="0">
                <a:solidFill>
                  <a:srgbClr val="C00000"/>
                </a:solidFill>
                <a:latin typeface="Franklin Gothic Medium" panose="020B0603020102020204" pitchFamily="34" charset="0"/>
              </a:rPr>
              <a:t>[Health, Job, Housing]</a:t>
            </a:r>
          </a:p>
          <a:p>
            <a:endParaRPr lang="en-US" sz="1400" spc="-20" dirty="0">
              <a:latin typeface="Franklin Gothic Medium" panose="020B0603020102020204" pitchFamily="34" charset="0"/>
            </a:endParaRPr>
          </a:p>
          <a:p>
            <a:pPr lvl="0"/>
            <a:r>
              <a:rPr lang="en-US" sz="1400" spc="-20" dirty="0">
                <a:solidFill>
                  <a:prstClr val="black"/>
                </a:solidFill>
                <a:latin typeface="Franklin Gothic Medium" panose="020B0603020102020204" pitchFamily="34" charset="0"/>
              </a:rPr>
              <a:t>New Day Family Success Center</a:t>
            </a:r>
            <a:r>
              <a:rPr lang="en-US" sz="1100" spc="-20" dirty="0">
                <a:solidFill>
                  <a:prstClr val="black"/>
                </a:solidFill>
                <a:latin typeface="Franklin Gothic Medium" panose="020B0603020102020204" pitchFamily="34" charset="0"/>
              </a:rPr>
              <a:t> </a:t>
            </a:r>
            <a:r>
              <a:rPr lang="en-US" sz="1100" dirty="0">
                <a:solidFill>
                  <a:srgbClr val="C00000"/>
                </a:solidFill>
                <a:latin typeface="Franklin Gothic Medium" panose="020B0603020102020204" pitchFamily="34" charset="0"/>
              </a:rPr>
              <a:t>[Health, Job, Housing]</a:t>
            </a:r>
          </a:p>
          <a:p>
            <a:endParaRPr lang="en-US" sz="1400" spc="-20" dirty="0">
              <a:latin typeface="Franklin Gothic Medium" panose="020B0603020102020204" pitchFamily="34" charset="0"/>
            </a:endParaRPr>
          </a:p>
          <a:p>
            <a:pPr lvl="0"/>
            <a:r>
              <a:rPr lang="en-US" sz="1400" spc="-20" dirty="0">
                <a:solidFill>
                  <a:prstClr val="black"/>
                </a:solidFill>
                <a:latin typeface="Franklin Gothic Medium" panose="020B0603020102020204" pitchFamily="34" charset="0"/>
              </a:rPr>
              <a:t>Solutions to End Poverty Soon (STEPS) </a:t>
            </a:r>
            <a:r>
              <a:rPr lang="en-US" sz="1100" dirty="0">
                <a:solidFill>
                  <a:srgbClr val="C00000"/>
                </a:solidFill>
                <a:latin typeface="Franklin Gothic Medium" panose="020B0603020102020204" pitchFamily="34" charset="0"/>
              </a:rPr>
              <a:t>[Housing, Utilities]</a:t>
            </a:r>
          </a:p>
          <a:p>
            <a:endParaRPr lang="en-US" sz="1400" spc="-20" dirty="0">
              <a:latin typeface="Franklin Gothic Medium" panose="020B0603020102020204" pitchFamily="34" charset="0"/>
            </a:endParaRPr>
          </a:p>
        </p:txBody>
      </p:sp>
      <p:sp>
        <p:nvSpPr>
          <p:cNvPr id="3" name="Rectangle 2">
            <a:extLst>
              <a:ext uri="{FF2B5EF4-FFF2-40B4-BE49-F238E27FC236}">
                <a16:creationId xmlns:a16="http://schemas.microsoft.com/office/drawing/2014/main" id="{BC1212B3-A4E0-405B-96FA-0751BD55C660}"/>
              </a:ext>
            </a:extLst>
          </p:cNvPr>
          <p:cNvSpPr/>
          <p:nvPr/>
        </p:nvSpPr>
        <p:spPr>
          <a:xfrm>
            <a:off x="8153400" y="685800"/>
            <a:ext cx="3733800" cy="4572000"/>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rgbClr val="C00000"/>
                </a:solidFill>
                <a:latin typeface="Franklin Gothic Medium" panose="020B0603020102020204" pitchFamily="34" charset="0"/>
              </a:rPr>
              <a:t>General</a:t>
            </a:r>
          </a:p>
          <a:p>
            <a:pPr fontAlgn="base"/>
            <a:r>
              <a:rPr lang="en-US" sz="1400" spc="-20" dirty="0">
                <a:latin typeface="Franklin Gothic Medium" panose="020B0603020102020204" pitchFamily="34" charset="0"/>
              </a:rPr>
              <a:t>  South Jersey Legal Services </a:t>
            </a:r>
          </a:p>
          <a:p>
            <a:pPr fontAlgn="base"/>
            <a:r>
              <a:rPr lang="en-US" sz="1400" spc="-20" dirty="0">
                <a:latin typeface="Franklin Gothic Medium" panose="020B0603020102020204" pitchFamily="34" charset="0"/>
              </a:rPr>
              <a:t>  Legal Services of NJ</a:t>
            </a:r>
          </a:p>
          <a:p>
            <a:pPr fontAlgn="base"/>
            <a:r>
              <a:rPr lang="en-US" sz="1400" spc="-20" dirty="0">
                <a:latin typeface="Franklin Gothic Medium" panose="020B0603020102020204" pitchFamily="34" charset="0"/>
              </a:rPr>
              <a:t>  ACLU of New Jersey</a:t>
            </a:r>
          </a:p>
          <a:p>
            <a:r>
              <a:rPr lang="en-US" sz="1100" dirty="0">
                <a:solidFill>
                  <a:srgbClr val="C00000"/>
                </a:solidFill>
                <a:latin typeface="Franklin Gothic Medium" panose="020B0603020102020204" pitchFamily="34" charset="0"/>
              </a:rPr>
              <a:t>Immigration</a:t>
            </a:r>
          </a:p>
          <a:p>
            <a:r>
              <a:rPr lang="en-US" sz="1400" spc="-20" dirty="0">
                <a:latin typeface="Franklin Gothic Medium" panose="020B0603020102020204" pitchFamily="34" charset="0"/>
              </a:rPr>
              <a:t>  AFSC Immigrant Rights Program</a:t>
            </a:r>
          </a:p>
          <a:p>
            <a:r>
              <a:rPr lang="en-US" sz="1100" dirty="0">
                <a:solidFill>
                  <a:srgbClr val="C00000"/>
                </a:solidFill>
                <a:latin typeface="Franklin Gothic Medium" panose="020B0603020102020204" pitchFamily="34" charset="0"/>
              </a:rPr>
              <a:t>Disability</a:t>
            </a:r>
          </a:p>
          <a:p>
            <a:r>
              <a:rPr lang="en-US" sz="1400" spc="-20" dirty="0">
                <a:latin typeface="Franklin Gothic Medium" panose="020B0603020102020204" pitchFamily="34" charset="0"/>
              </a:rPr>
              <a:t>  Disability Rights NJ</a:t>
            </a:r>
          </a:p>
          <a:p>
            <a:r>
              <a:rPr lang="en-US" sz="1100" dirty="0">
                <a:solidFill>
                  <a:srgbClr val="C00000"/>
                </a:solidFill>
                <a:latin typeface="Franklin Gothic Medium" panose="020B0603020102020204" pitchFamily="34" charset="0"/>
              </a:rPr>
              <a:t>Education</a:t>
            </a:r>
          </a:p>
          <a:p>
            <a:r>
              <a:rPr lang="en-US" sz="1400" spc="-20" dirty="0">
                <a:latin typeface="Franklin Gothic Medium" panose="020B0603020102020204" pitchFamily="34" charset="0"/>
              </a:rPr>
              <a:t>  Education Law Center</a:t>
            </a:r>
          </a:p>
          <a:p>
            <a:pPr fontAlgn="base"/>
            <a:r>
              <a:rPr lang="en-US" sz="1400" spc="-20" dirty="0">
                <a:latin typeface="Franklin Gothic Medium" panose="020B0603020102020204" pitchFamily="34" charset="0"/>
              </a:rPr>
              <a:t>  SPAN Parent Advocacy Network</a:t>
            </a:r>
          </a:p>
          <a:p>
            <a:r>
              <a:rPr lang="en-US" sz="1100" dirty="0">
                <a:solidFill>
                  <a:srgbClr val="C00000"/>
                </a:solidFill>
                <a:latin typeface="Franklin Gothic Medium" panose="020B0603020102020204" pitchFamily="34" charset="0"/>
              </a:rPr>
              <a:t>Intimate Partner Violence</a:t>
            </a:r>
          </a:p>
          <a:p>
            <a:r>
              <a:rPr lang="en-US" sz="1400" spc="-20" dirty="0">
                <a:latin typeface="Franklin Gothic Medium" panose="020B0603020102020204" pitchFamily="34" charset="0"/>
              </a:rPr>
              <a:t>  </a:t>
            </a:r>
            <a:r>
              <a:rPr lang="en-US" sz="1400" spc="-20" dirty="0" err="1">
                <a:latin typeface="Franklin Gothic Medium" panose="020B0603020102020204" pitchFamily="34" charset="0"/>
              </a:rPr>
              <a:t>Manavi</a:t>
            </a:r>
            <a:r>
              <a:rPr lang="en-US" sz="1100" dirty="0">
                <a:latin typeface="Franklin Gothic Medium" panose="020B0603020102020204" pitchFamily="34" charset="0"/>
              </a:rPr>
              <a:t> </a:t>
            </a:r>
          </a:p>
          <a:p>
            <a:r>
              <a:rPr lang="en-US" sz="1100" dirty="0">
                <a:solidFill>
                  <a:srgbClr val="C00000"/>
                </a:solidFill>
                <a:latin typeface="Franklin Gothic Medium" panose="020B0603020102020204" pitchFamily="34" charset="0"/>
              </a:rPr>
              <a:t>Military</a:t>
            </a:r>
          </a:p>
          <a:p>
            <a:r>
              <a:rPr lang="en-US" sz="1400" spc="-20" dirty="0">
                <a:latin typeface="Franklin Gothic Medium" panose="020B0603020102020204" pitchFamily="34" charset="0"/>
              </a:rPr>
              <a:t>  Military Legal Assistance Program</a:t>
            </a:r>
          </a:p>
          <a:p>
            <a:r>
              <a:rPr lang="en-US" sz="1100" dirty="0">
                <a:solidFill>
                  <a:srgbClr val="C00000"/>
                </a:solidFill>
                <a:latin typeface="Franklin Gothic Medium" panose="020B0603020102020204" pitchFamily="34" charset="0"/>
              </a:rPr>
              <a:t>LGBTQ</a:t>
            </a:r>
          </a:p>
          <a:p>
            <a:r>
              <a:rPr lang="en-US" sz="1400" spc="-20" dirty="0">
                <a:latin typeface="Franklin Gothic Medium" panose="020B0603020102020204" pitchFamily="34" charset="0"/>
              </a:rPr>
              <a:t>  LGBT Bar Association of Greater NY</a:t>
            </a:r>
          </a:p>
          <a:p>
            <a:r>
              <a:rPr lang="en-US" sz="1100" dirty="0">
                <a:solidFill>
                  <a:srgbClr val="C00000"/>
                </a:solidFill>
                <a:latin typeface="Franklin Gothic Medium" panose="020B0603020102020204" pitchFamily="34" charset="0"/>
              </a:rPr>
              <a:t>Children</a:t>
            </a:r>
          </a:p>
          <a:p>
            <a:r>
              <a:rPr lang="en-US" sz="1400" spc="-20" dirty="0">
                <a:latin typeface="Franklin Gothic Medium" panose="020B0603020102020204" pitchFamily="34" charset="0"/>
              </a:rPr>
              <a:t>  Unchained at Last</a:t>
            </a:r>
            <a:r>
              <a:rPr lang="en-US" sz="1100" dirty="0">
                <a:latin typeface="Franklin Gothic Medium" panose="020B0603020102020204" pitchFamily="34" charset="0"/>
              </a:rPr>
              <a:t> </a:t>
            </a:r>
            <a:r>
              <a:rPr lang="en-US" sz="1100" dirty="0">
                <a:solidFill>
                  <a:srgbClr val="C00000"/>
                </a:solidFill>
                <a:latin typeface="Franklin Gothic Medium" panose="020B0603020102020204" pitchFamily="34" charset="0"/>
              </a:rPr>
              <a:t>[Child Marriage]</a:t>
            </a:r>
            <a:endParaRPr lang="en-US" sz="1400" spc="-20" dirty="0">
              <a:latin typeface="Franklin Gothic Medium" panose="020B0603020102020204" pitchFamily="34" charset="0"/>
            </a:endParaRPr>
          </a:p>
          <a:p>
            <a:pPr fontAlgn="base"/>
            <a:r>
              <a:rPr lang="en-US" sz="1400" spc="-20" dirty="0">
                <a:latin typeface="Franklin Gothic Medium" panose="020B0603020102020204" pitchFamily="34" charset="0"/>
              </a:rPr>
              <a:t>  </a:t>
            </a:r>
          </a:p>
          <a:p>
            <a:pPr fontAlgn="base"/>
            <a:r>
              <a:rPr lang="en-US" sz="1400" spc="-20" dirty="0">
                <a:latin typeface="Franklin Gothic Medium" panose="020B0603020102020204" pitchFamily="34" charset="0"/>
              </a:rPr>
              <a:t>  </a:t>
            </a:r>
          </a:p>
          <a:p>
            <a:endParaRPr lang="en-US" sz="2000" dirty="0">
              <a:solidFill>
                <a:srgbClr val="C00000"/>
              </a:solidFill>
              <a:latin typeface="Franklin Gothic Medium" panose="020B0603020102020204" pitchFamily="34" charset="0"/>
            </a:endParaRPr>
          </a:p>
        </p:txBody>
      </p:sp>
    </p:spTree>
    <p:extLst>
      <p:ext uri="{BB962C8B-B14F-4D97-AF65-F5344CB8AC3E}">
        <p14:creationId xmlns:p14="http://schemas.microsoft.com/office/powerpoint/2010/main" val="405008507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763274|-9800581|-14475488|-16743511|-749539|Rutgers&quot;,&quot;Id&quot;:&quot;5e346f1c413543400410b53f&quot;,&quot;SmartGridHorizontal&quot;:0,&quot;LinkedExcelSources&quot;:{&quot;5e271508383938077ce0e0d8&quot;:&quot;{{Desktop}}\\Linked Files\\workbooks\\Atlantic_QA_2020-01-14 (linked).xlsx&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2ARHjcXnMPnvXjtYHnq_1579601594&quot;,&quot;DataType&quot;:1,&quot;ImageAutosize&quot;:1}"/>
</p:tagLst>
</file>

<file path=ppt/tags/tag10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2ZBOlSYHjqOZnEwsRDS_1579601618&quot;,&quot;DataType&quot;:1,&quot;ImageAutosize&quot;:1}"/>
</p:tagLst>
</file>

<file path=ppt/tags/tag10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C7283IIWGhl9BK3DAGw_1579601618&quot;,&quot;DataType&quot;:1,&quot;ImageAutosize&quot;:1}"/>
</p:tagLst>
</file>

<file path=ppt/tags/tag10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EuhyOIZpTdPAJGyziIo_1579601618&quot;,&quot;DataType&quot;:1,&quot;ImageAutosize&quot;:1}"/>
</p:tagLst>
</file>

<file path=ppt/tags/tag10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fUuEBEJLcXaCDbJYaZn_1579601619&quot;,&quot;DataType&quot;:1,&quot;ImageAutosize&quot;:1}"/>
</p:tagLst>
</file>

<file path=ppt/tags/tag10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AK2kI3pZbhJiFMWTbCd_1579601619&quot;,&quot;DataType&quot;:1,&quot;ImageAutosize&quot;:1}"/>
</p:tagLst>
</file>

<file path=ppt/tags/tag10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2XhuYwLBN9dGesgZAQio_1579601621&quot;,&quot;DataType&quot;:1,&quot;ImageAutosize&quot;:1}"/>
</p:tagLst>
</file>

<file path=ppt/tags/tag10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ZiUzJeCq2qJv4UZnZSz_1579601622&quot;,&quot;DataType&quot;:1,&quot;ImageAutosize&quot;:1}"/>
</p:tagLst>
</file>

<file path=ppt/tags/tag10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5rPjUMpMbPUa817EhpJ_1579601622&quot;,&quot;DataType&quot;:1,&quot;ImageAutosize&quot;:1}"/>
</p:tagLst>
</file>

<file path=ppt/tags/tag10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fG7cfA2yTc9vzU4BC3J_1579601622&quot;,&quot;DataType&quot;:1,&quot;ImageAutosize&quot;:1}"/>
</p:tagLst>
</file>

<file path=ppt/tags/tag10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CS1A8hxW6AZNQKyZaX1_1579601622&quot;,&quot;DataType&quot;:1,&quot;ImageAutosize&quot;:1}"/>
</p:tagLst>
</file>

<file path=ppt/tags/tag1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DpZdUWRHdy0eZcfivqR_1579601593&quot;,&quot;DataType&quot;:1,&quot;ImageAutosize&quot;:1}"/>
</p:tagLst>
</file>

<file path=ppt/tags/tag11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gsxqZXHeLMZgAHuRiIZ_1579601622&quot;,&quot;DataType&quot;:1,&quot;ImageAutosize&quot;:1}"/>
</p:tagLst>
</file>

<file path=ppt/tags/tag11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DpZdUWRHdy0eZcfivqR_1579601593&quot;,&quot;DataType&quot;:1,&quot;ImageAutosize&quot;:1}"/>
</p:tagLst>
</file>

<file path=ppt/tags/tag11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7t1mVvWsxqTo5C5m36T_1579601623&quot;,&quot;DataType&quot;:1,&quot;ImageAutosize&quot;:1}"/>
</p:tagLst>
</file>

<file path=ppt/tags/tag11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LFIW2JL12n1ZBfYxDvg_1579601624&quot;,&quot;DataType&quot;:1,&quot;ImageAutosize&quot;:1}"/>
</p:tagLst>
</file>

<file path=ppt/tags/tag11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X3g69i0KaIpLwlwoH0b_1579601624&quot;,&quot;DataType&quot;:1,&quot;ImageAutosize&quot;:1}"/>
</p:tagLst>
</file>

<file path=ppt/tags/tag11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ke1TEjboucCRv4QYzxw_1579601624&quot;,&quot;DataType&quot;:1,&quot;ImageAutosize&quot;:1}"/>
</p:tagLst>
</file>

<file path=ppt/tags/tag11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OXbTTdjG0WqitehoSEz_1579601624&quot;,&quot;DataType&quot;:1,&quot;ImageAutosize&quot;:1}"/>
</p:tagLst>
</file>

<file path=ppt/tags/tag11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696uY0BwArukqcH3ez7_1579601624&quot;,&quot;DataType&quot;:1,&quot;ImageAutosize&quot;:1}"/>
</p:tagLst>
</file>

<file path=ppt/tags/tag11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tDOCUpW9BpLPZzE51Vb_1579601625&quot;,&quot;DataType&quot;:1,&quot;ImageAutosize&quot;:1}"/>
</p:tagLst>
</file>

<file path=ppt/tags/tag11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6STKq67a4eGjYzSF6xM_1579601625&quot;,&quot;DataType&quot;:1,&quot;ImageAutosize&quot;:1}"/>
</p:tagLst>
</file>

<file path=ppt/tags/tag1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WKgguuivOuzWOX9gUgk_1579601594&quot;,&quot;DataType&quot;:1,&quot;ImageAutosize&quot;:1}"/>
</p:tagLst>
</file>

<file path=ppt/tags/tag12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2Tt4LvOLLM4zjDX54tF_1579601625&quot;,&quot;DataType&quot;:1,&quot;ImageAutosize&quot;:1}"/>
</p:tagLst>
</file>

<file path=ppt/tags/tag12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JIYYrcdxnBP4JjMARg6_1579601625&quot;,&quot;DataType&quot;:1,&quot;ImageAutosize&quot;:1}"/>
</p:tagLst>
</file>

<file path=ppt/tags/tag12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H8z8aix1aECNHVXdPVx_1579601625&quot;,&quot;DataType&quot;:1,&quot;ImageAutosize&quot;:1}"/>
</p:tagLst>
</file>

<file path=ppt/tags/tag12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DpZdUWRHdy0eZcfivqR_1579601593&quot;,&quot;DataType&quot;:1,&quot;ImageAutosize&quot;:1}"/>
</p:tagLst>
</file>

<file path=ppt/tags/tag12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jT86ODCWPOqm7bFd9SA_1579601627&quot;,&quot;DataType&quot;:1,&quot;ImageAutosize&quot;:1}"/>
</p:tagLst>
</file>

<file path=ppt/tags/tag12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Oykdpt8R3EF9h6LjpsX_1579601627&quot;,&quot;DataType&quot;:1,&quot;ImageAutosize&quot;:1}"/>
</p:tagLst>
</file>

<file path=ppt/tags/tag12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xUii7MnPcTrFLqg03S6_1579601627&quot;,&quot;DataType&quot;:1,&quot;ImageAutosize&quot;:1}"/>
</p:tagLst>
</file>

<file path=ppt/tags/tag12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fNR44U14U8T8gYFYXj1_1579601627&quot;,&quot;DataType&quot;:1,&quot;ImageAutosize&quot;:1}"/>
</p:tagLst>
</file>

<file path=ppt/tags/tag12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EnlYr0Q1MddYcoAqb4A_1579601627&quot;,&quot;DataType&quot;:1,&quot;ImageAutosize&quot;:1}"/>
</p:tagLst>
</file>

<file path=ppt/tags/tag12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HvSIa9HLztznhzUgYdH_1579601627&quot;,&quot;DataType&quot;:1,&quot;ImageAutosize&quot;:1}"/>
</p:tagLst>
</file>

<file path=ppt/tags/tag1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r5QePBaxVFKaO1YpZ00_1579601594&quot;,&quot;DataType&quot;:1,&quot;ImageAutosize&quot;:1}"/>
</p:tagLst>
</file>

<file path=ppt/tags/tag13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NbOTpPL3QSVjDCsVlzN_1579601627&quot;,&quot;DataType&quot;:1,&quot;ImageAutosize&quot;:1}"/>
</p:tagLst>
</file>

<file path=ppt/tags/tag13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CjvUGhoq0Oi3YPxSPvc_1579601628&quot;,&quot;DataType&quot;:1,&quot;ImageAutosize&quot;:1}"/>
</p:tagLst>
</file>

<file path=ppt/tags/tag13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3pGHwz900UCCRUADswJ_1579601630&quot;,&quot;DataType&quot;:1,&quot;ImageAutosize&quot;:1}"/>
</p:tagLst>
</file>

<file path=ppt/tags/tag13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YZLwKurvCIQxsTemxED_1579601630&quot;,&quot;DataType&quot;:1,&quot;ImageAutosize&quot;:1}"/>
</p:tagLst>
</file>

<file path=ppt/tags/tag13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oQcJt9aQYTzvr9pfSWu_1579601631&quot;,&quot;DataType&quot;:1,&quot;ImageAutosize&quot;:1}"/>
</p:tagLst>
</file>

<file path=ppt/tags/tag13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KJBeHuPU1xREx45IBjm_1579601631&quot;,&quot;DataType&quot;:1,&quot;ImageAutosize&quot;:1}"/>
</p:tagLst>
</file>

<file path=ppt/tags/tag13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39jw38fTK4f1eos8G5O_1579601631&quot;,&quot;DataType&quot;:1,&quot;ImageAutosize&quot;:1}"/>
</p:tagLst>
</file>

<file path=ppt/tags/tag13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DpZdUWRHdy0eZcfivqR_1579601593&quot;,&quot;DataType&quot;:1,&quot;ImageAutosize&quot;:1}"/>
</p:tagLst>
</file>

<file path=ppt/tags/tag13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lCFaQQSpEgXHCC5sFmJ_1579601632&quot;,&quot;DataType&quot;:1,&quot;ImageAutosize&quot;:1}"/>
</p:tagLst>
</file>

<file path=ppt/tags/tag13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q1QCcOhbQ4Sppz5Bgt0_1579601632&quot;,&quot;DataType&quot;:1,&quot;ImageAutosize&quot;:1}"/>
</p:tagLst>
</file>

<file path=ppt/tags/tag1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WnPKt6ZPtpfrcsU3qXD_1579601595&quot;,&quot;DataType&quot;:1,&quot;ImageAutosize&quot;:1}"/>
</p:tagLst>
</file>

<file path=ppt/tags/tag14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FupwCG2hTirLBxkCSkG_1579601632&quot;,&quot;DataType&quot;:1,&quot;ImageAutosize&quot;:1}"/>
</p:tagLst>
</file>

<file path=ppt/tags/tag14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W4Hrnkx0hly3WONZstk_1579601632&quot;,&quot;DataType&quot;:1,&quot;ImageAutosize&quot;:1}"/>
</p:tagLst>
</file>

<file path=ppt/tags/tag14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TA1BcBBeDt1ndY8a7V1_1579601634&quot;,&quot;DataType&quot;:1,&quot;ImageAutosize&quot;:1}"/>
</p:tagLst>
</file>

<file path=ppt/tags/tag14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e7qnOl47yuguWAijwp7_1579601634&quot;,&quot;DataType&quot;:1,&quot;ImageAutosize&quot;:1}"/>
</p:tagLst>
</file>

<file path=ppt/tags/tag14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bK20i6rAWWtJbUUoMOS_1579601635&quot;,&quot;DataType&quot;:1,&quot;ImageAutosize&quot;:1}"/>
</p:tagLst>
</file>

<file path=ppt/tags/tag14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EsjXw9P5hwykmd3LOKI_1579601635&quot;,&quot;DataType&quot;:1,&quot;ImageAutosize&quot;:1}"/>
</p:tagLst>
</file>

<file path=ppt/tags/tag14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80BtLcA137VnBFnQrRf_1579601635&quot;,&quot;DataType&quot;:1,&quot;ImageAutosize&quot;:1}"/>
</p:tagLst>
</file>

<file path=ppt/tags/tag14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BMtNM8rVRx7Dp5PNuwG_1579601635&quot;,&quot;DataType&quot;:1,&quot;ImageAutosize&quot;:1}"/>
</p:tagLst>
</file>

<file path=ppt/tags/tag14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v8tExEsl6VWtElUI2Nf_1579601635&quot;,&quot;DataType&quot;:1,&quot;ImageAutosize&quot;:1}"/>
</p:tagLst>
</file>

<file path=ppt/tags/tag14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B1sIqZaK1Cqzpm3fvIg_1579601635&quot;,&quot;DataType&quot;:1,&quot;ImageAutosize&quot;:1}"/>
</p:tagLst>
</file>

<file path=ppt/tags/tag1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AwPmCFtcKaKsfr7Mvgh_1579601595&quot;,&quot;DataType&quot;:1,&quot;ImageAutosize&quot;:1}"/>
</p:tagLst>
</file>

<file path=ppt/tags/tag15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DpZdUWRHdy0eZcfivqR_1579601593&quot;,&quot;DataType&quot;:1,&quot;ImageAutosize&quot;:1}"/>
</p:tagLst>
</file>

<file path=ppt/tags/tag15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ZEwOorfgcbfsd3l8RQU_1579601636&quot;,&quot;DataType&quot;:1,&quot;ImageAutosize&quot;:1}"/>
</p:tagLst>
</file>

<file path=ppt/tags/tag15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E3VMFa3dyEgI71Xuck6_1579601636&quot;,&quot;DataType&quot;:1,&quot;ImageAutosize&quot;:1}"/>
</p:tagLst>
</file>

<file path=ppt/tags/tag15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PxBlBQMenU5oJxZmEKY_1579601636&quot;,&quot;DataType&quot;:1,&quot;ImageAutosize&quot;:1}"/>
</p:tagLst>
</file>

<file path=ppt/tags/tag15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lsURIskmDpER0uRRucZ_1579601636&quot;,&quot;DataType&quot;:1,&quot;ImageAutosize&quot;:1}"/>
</p:tagLst>
</file>

<file path=ppt/tags/tag15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bgpL96jWKFg590cZM5z_1579601636&quot;,&quot;DataType&quot;:1,&quot;ImageAutosize&quot;:1}"/>
</p:tagLst>
</file>

<file path=ppt/tags/tag15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QQHFSrpHXrl8Huw9vuL_1579601637&quot;,&quot;DataType&quot;:1,&quot;ImageAutosize&quot;:1}"/>
</p:tagLst>
</file>

<file path=ppt/tags/tag15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gjqzDMkFTTpMqZ6yCdg_1579601637&quot;,&quot;DataType&quot;:1,&quot;ImageAutosize&quot;:1}"/>
</p:tagLst>
</file>

<file path=ppt/tags/tag15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n778pO6uKrvccCaFukh_1579601637&quot;,&quot;DataType&quot;:1,&quot;ImageAutosize&quot;:1}"/>
</p:tagLst>
</file>

<file path=ppt/tags/tag15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71QnR5iJoCmUtjDb74ZE_1579601637&quot;,&quot;DataType&quot;:1,&quot;ImageAutosize&quot;:1}"/>
</p:tagLst>
</file>

<file path=ppt/tags/tag1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vL9h5sniMf9HNaTv483F_1579601595&quot;,&quot;DataType&quot;:1,&quot;ImageAutosize&quot;:1}"/>
</p:tagLst>
</file>

<file path=ppt/tags/tag16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4xYdg24KGjutdj6nKgD_1579601637&quot;,&quot;DataType&quot;:1,&quot;ImageAutosize&quot;:1}"/>
</p:tagLst>
</file>

<file path=ppt/tags/tag16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MyTBmecScxn9M6HCqsC_1579601640&quot;,&quot;DataType&quot;:1,&quot;ImageAutosize&quot;:1}"/>
</p:tagLst>
</file>

<file path=ppt/tags/tag16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vp0dSjhbzJWocYR4b1h_1579601640&quot;,&quot;DataType&quot;:1,&quot;ImageAutosize&quot;:1}"/>
</p:tagLst>
</file>

<file path=ppt/tags/tag16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VGkSZKscYnkCGgbYXt7_1579601640&quot;,&quot;DataType&quot;:1,&quot;ImageAutosize&quot;:1}"/>
</p:tagLst>
</file>

<file path=ppt/tags/tag16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2mc1oaU5PpIlHvt1xhj_1579601640&quot;,&quot;DataType&quot;:1,&quot;ImageAutosize&quot;:1}"/>
</p:tagLst>
</file>

<file path=ppt/tags/tag16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y3TEoCC9zKBZEd9xBeR_1579601641&quot;,&quot;DataType&quot;:1,&quot;ImageAutosize&quot;:1}"/>
</p:tagLst>
</file>

<file path=ppt/tags/tag16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mDZHCO6WQPOvo96i5an_1579601641&quot;,&quot;DataType&quot;:1,&quot;ImageAutosize&quot;:1}"/>
</p:tagLst>
</file>

<file path=ppt/tags/tag16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K50E4IMAQibZF3fro5s_1579601641&quot;,&quot;DataType&quot;:1,&quot;ImageAutosize&quot;:1}"/>
</p:tagLst>
</file>

<file path=ppt/tags/tag16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4RxeTAY9EK7T7xEcs76z_1579601641&quot;,&quot;DataType&quot;:1,&quot;ImageAutosize&quot;:1}"/>
</p:tagLst>
</file>

<file path=ppt/tags/tag16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J2Z6i3CXXAbD3Ba12f4_1579601641&quot;,&quot;DataType&quot;:1,&quot;ImageAutosize&quot;:1}"/>
</p:tagLst>
</file>

<file path=ppt/tags/tag1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DzgeTbKIamB78Wa1YDL_1579601595&quot;,&quot;DataType&quot;:1,&quot;ImageAutosize&quot;:1}"/>
</p:tagLst>
</file>

<file path=ppt/tags/tag17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S6aL73a1vHE1MfDkimW_1579601642&quot;,&quot;DataType&quot;:1,&quot;ImageAutosize&quot;:1}"/>
</p:tagLst>
</file>

<file path=ppt/tags/tag17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DpZdUWRHdy0eZcfivqR_1579601593&quot;,&quot;DataType&quot;:1,&quot;ImageAutosize&quot;:1}"/>
</p:tagLst>
</file>

<file path=ppt/tags/tag17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78UtB0MYjSzK2tKMay6_1579601642&quot;,&quot;DataType&quot;:1,&quot;ImageAutosize&quot;:1}"/>
</p:tagLst>
</file>

<file path=ppt/tags/tag17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Q7jTewMmla1wlXfkcc5_1579601642&quot;,&quot;DataType&quot;:1,&quot;ImageAutosize&quot;:1}"/>
</p:tagLst>
</file>

<file path=ppt/tags/tag17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0Ad7isfIzmB9pNtBEpJF_1579601643&quot;,&quot;DataType&quot;:1,&quot;ImageAutosize&quot;:1}"/>
</p:tagLst>
</file>

<file path=ppt/tags/tag17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0gjniqhtN5k8WWgKbaR_1579601643&quot;,&quot;DataType&quot;:1,&quot;ImageAutosize&quot;:1}"/>
</p:tagLst>
</file>

<file path=ppt/tags/tag17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zX7nhpFJuzQFm6bCwGi_1579601643&quot;,&quot;DataType&quot;:1,&quot;ImageAutosize&quot;:1}"/>
</p:tagLst>
</file>

<file path=ppt/tags/tag17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2KYifmkaK1R8E3rLJti_1579601643&quot;,&quot;DataType&quot;:1,&quot;ImageAutosize&quot;:1}"/>
</p:tagLst>
</file>

<file path=ppt/tags/tag17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aVQLGO1FdnDnpoFjxv4_1579601644&quot;,&quot;DataType&quot;:1,&quot;ImageAutosize&quot;:1}"/>
</p:tagLst>
</file>

<file path=ppt/tags/tag17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FFlzXxq3itYCGfK0pU2_1579601644&quot;,&quot;DataType&quot;:1,&quot;ImageAutosize&quot;:1}"/>
</p:tagLst>
</file>

<file path=ppt/tags/tag1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FSZuQw0d80oRtWlFyCC_1579601595&quot;,&quot;DataType&quot;:1,&quot;ImageAutosize&quot;:1}"/>
</p:tagLst>
</file>

<file path=ppt/tags/tag18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Dxgq9YIqZgTrphKFkLg_1579601644&quot;,&quot;DataType&quot;:1,&quot;ImageAutosize&quot;:1}"/>
</p:tagLst>
</file>

<file path=ppt/tags/tag18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DpZdUWRHdy0eZcfivqR_1579601593&quot;,&quot;DataType&quot;:1,&quot;ImageAutosize&quot;:1}"/>
</p:tagLst>
</file>

<file path=ppt/tags/tag18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gdwmEjUhSLCDjafa11L_1579601648&quot;,&quot;DataType&quot;:1,&quot;ImageAutosize&quot;:1}"/>
</p:tagLst>
</file>

<file path=ppt/tags/tag18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vjdy1hlnbPDIg13ub57h_1579601648&quot;,&quot;DataType&quot;:1,&quot;ImageAutosize&quot;:1}"/>
</p:tagLst>
</file>

<file path=ppt/tags/tag18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ciVYpQfAHPj4P9qYnXc_1579601648&quot;,&quot;DataType&quot;:1,&quot;ImageAutosize&quot;:1}"/>
</p:tagLst>
</file>

<file path=ppt/tags/tag18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w4nUm6RVuI1L28e8UCi_1579601648&quot;,&quot;DataType&quot;:1,&quot;ImageAutosize&quot;:1}"/>
</p:tagLst>
</file>

<file path=ppt/tags/tag18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PqQUkH4havisYpWOB3O_1579601649&quot;,&quot;DataType&quot;:1,&quot;ImageAutosize&quot;:1}"/>
</p:tagLst>
</file>

<file path=ppt/tags/tag18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OXH3uHAwdvtp1Umw11A_1579601649&quot;,&quot;DataType&quot;:1,&quot;ImageAutosize&quot;:1}"/>
</p:tagLst>
</file>

<file path=ppt/tags/tag18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Nj6Sehnx3dVWx0oVqPX_1579601649&quot;,&quot;DataType&quot;:1,&quot;ImageAutosize&quot;:1}"/>
</p:tagLst>
</file>

<file path=ppt/tags/tag18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4i0DWNcOmL8IbbJU2Ix4_1579601652&quot;,&quot;DataType&quot;:1,&quot;ImageAutosize&quot;:1}"/>
</p:tagLst>
</file>

<file path=ppt/tags/tag1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VWccpmQhmzbK8lLK43S_1579601595&quot;,&quot;DataType&quot;:1,&quot;ImageAutosize&quot;:1}"/>
</p:tagLst>
</file>

<file path=ppt/tags/tag19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vIuzU4PoowSQAUP6QWS_1579601652&quot;,&quot;DataType&quot;:1,&quot;ImageAutosize&quot;:1}"/>
</p:tagLst>
</file>

<file path=ppt/tags/tag19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bentTMq0nMhpNLlxQ0J_1579601652&quot;,&quot;DataType&quot;:1,&quot;ImageAutosize&quot;:1}"/>
</p:tagLst>
</file>

<file path=ppt/tags/tag19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4ZxQ1RQoP9MPVfuBrdcs_1579601652&quot;,&quot;DataType&quot;:1,&quot;ImageAutosize&quot;:1}"/>
</p:tagLst>
</file>

<file path=ppt/tags/tag19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jRuoY3VKi0nErCcFB8K_1579601653&quot;,&quot;DataType&quot;:1,&quot;ImageAutosize&quot;:1}"/>
</p:tagLst>
</file>

<file path=ppt/tags/tag19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74ty4XXHLE44S9D7MZU_1579601653&quot;,&quot;DataType&quot;:1,&quot;ImageAutosize&quot;:1}"/>
</p:tagLst>
</file>

<file path=ppt/tags/tag19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fPT7Czg6ETfvylFOZmF_1579601653&quot;,&quot;DataType&quot;:1,&quot;ImageAutosize&quot;:1}"/>
</p:tagLst>
</file>

<file path=ppt/tags/tag19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9nhXmTSipcDxAyTbUR2O_1579601653&quot;,&quot;DataType&quot;:1,&quot;ImageAutosize&quot;:1}"/>
</p:tagLst>
</file>

<file path=ppt/tags/tag19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FHKiE3aYmId6glTXGyb_1579601654&quot;,&quot;DataType&quot;:1,&quot;ImageAutosize&quot;:1}"/>
</p:tagLst>
</file>

<file path=ppt/tags/tag19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e68PIczUVww2GeSRkvf_1579601654&quot;,&quot;DataType&quot;:1,&quot;ImageAutosize&quot;:1}"/>
</p:tagLst>
</file>

<file path=ppt/tags/tag19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MTmx04QhEK6RJlArhC2_1579601654&quot;,&quot;DataType&quot;:1,&quot;ImageAutosize&quot;:1}"/>
</p:tagLst>
</file>

<file path=ppt/tags/tag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DpZdUWRHdy0eZcfivqR_1579601593&quot;,&quot;DataType&quot;:1,&quot;ImageAutosize&quot;:1}"/>
</p:tagLst>
</file>

<file path=ppt/tags/tag2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1aHuNM5couKbwL0TCAC_1579601596&quot;,&quot;DataType&quot;:1,&quot;ImageAutosize&quot;:1}"/>
</p:tagLst>
</file>

<file path=ppt/tags/tag20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v3aqtjVYx1oCGggLiHb8_1579601654&quot;,&quot;DataType&quot;:1,&quot;ImageAutosize&quot;:1}"/>
</p:tagLst>
</file>

<file path=ppt/tags/tag20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Bj4yd37Owo4cSu9KIqX_1579601654&quot;,&quot;DataType&quot;:1,&quot;ImageAutosize&quot;:1}"/>
</p:tagLst>
</file>

<file path=ppt/tags/tag20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nPYXklk0zGl4vFLJnjt_1579601654&quot;,&quot;DataType&quot;:1,&quot;ImageAutosize&quot;:1}"/>
</p:tagLst>
</file>

<file path=ppt/tags/tag20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sf45rlZmpHl2YkMbmfE_1579601655&quot;,&quot;DataType&quot;:1,&quot;ImageAutosize&quot;:1}"/>
</p:tagLst>
</file>

<file path=ppt/tags/tag20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Pzf1N1xeiW57XKqjEVg_1579601657&quot;,&quot;DataType&quot;:1,&quot;ImageAutosize&quot;:1}"/>
</p:tagLst>
</file>

<file path=ppt/tags/tag20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Hoyj3Tm6OVwYNTBWT5C_1579601657&quot;,&quot;DataType&quot;:1,&quot;ImageAutosize&quot;:1}"/>
</p:tagLst>
</file>

<file path=ppt/tags/tag20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UmsyKAa6hiaVHrjSC4I_1579601657&quot;,&quot;DataType&quot;:1,&quot;ImageAutosize&quot;:1}"/>
</p:tagLst>
</file>

<file path=ppt/tags/tag20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6Oj05KmOn93NrBP9Uvo_1579601657&quot;,&quot;DataType&quot;:1,&quot;ImageAutosize&quot;:1}"/>
</p:tagLst>
</file>

<file path=ppt/tags/tag20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NELXsE96YfGjjtlaash_1579601657&quot;,&quot;DataType&quot;:1,&quot;ImageAutosize&quot;:1}"/>
</p:tagLst>
</file>

<file path=ppt/tags/tag20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gqRXtzMZwGGzpRvdVIk_1579601658&quot;,&quot;DataType&quot;:1,&quot;ImageAutosize&quot;:1}"/>
</p:tagLst>
</file>

<file path=ppt/tags/tag2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Eg57FeCMdN614hQ5VGh_1579601596&quot;,&quot;DataType&quot;:1,&quot;ImageAutosize&quot;:1}"/>
</p:tagLst>
</file>

<file path=ppt/tags/tag21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DpZdUWRHdy0eZcfivqR_1579601593&quot;,&quot;DataType&quot;:1,&quot;ImageAutosize&quot;:1}"/>
</p:tagLst>
</file>

<file path=ppt/tags/tag21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iSAhHNxCtQfR5h58Yyh_1579601660&quot;,&quot;DataType&quot;:1,&quot;ImageAutosize&quot;:1}"/>
</p:tagLst>
</file>

<file path=ppt/tags/tag21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Qlf65pnXlO3DlRT6Xdr_1579601660&quot;,&quot;DataType&quot;:1,&quot;ImageAutosize&quot;:1}"/>
</p:tagLst>
</file>

<file path=ppt/tags/tag21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1nD8FzwfZObvUfPyHyg_1579601660&quot;,&quot;DataType&quot;:1,&quot;ImageAutosize&quot;:1}"/>
</p:tagLst>
</file>

<file path=ppt/tags/tag21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DMypJFFdwrmBDHzEN8F_1579601660&quot;,&quot;DataType&quot;:1,&quot;ImageAutosize&quot;:1}"/>
</p:tagLst>
</file>

<file path=ppt/tags/tag21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jmfdQLU7TPjGWz8nBND_1579601660&quot;,&quot;DataType&quot;:1,&quot;ImageAutosize&quot;:1}"/>
</p:tagLst>
</file>

<file path=ppt/tags/tag21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bRG3dhyi1YdDon4CAtS_1579601660&quot;,&quot;DataType&quot;:1,&quot;ImageAutosize&quot;:1}"/>
</p:tagLst>
</file>

<file path=ppt/tags/tag21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0053MEuPhOW7SNHOkEm_1579601663&quot;,&quot;DataType&quot;:1,&quot;ImageAutosize&quot;:1}"/>
</p:tagLst>
</file>

<file path=ppt/tags/tag21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f9eZpZCsdNynWTYPyrT_1579601664&quot;,&quot;DataType&quot;:1,&quot;ImageAutosize&quot;:1}"/>
</p:tagLst>
</file>

<file path=ppt/tags/tag21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J4EgKxjOvWD0HU3JJK1_1579601664&quot;,&quot;DataType&quot;:1,&quot;ImageAutosize&quot;:1}"/>
</p:tagLst>
</file>

<file path=ppt/tags/tag2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aDxNFmcgv2dXtq1HGe3_1579601596&quot;,&quot;DataType&quot;:1,&quot;ImageAutosize&quot;:1}"/>
</p:tagLst>
</file>

<file path=ppt/tags/tag22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ux4oct3xMd6emrA7pQk_1579601664&quot;,&quot;DataType&quot;:1,&quot;ImageAutosize&quot;:1}"/>
</p:tagLst>
</file>

<file path=ppt/tags/tag22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uCeQOQ4uTYLQOoB0sIA_1579601664&quot;,&quot;DataType&quot;:1,&quot;ImageAutosize&quot;:1}"/>
</p:tagLst>
</file>

<file path=ppt/tags/tag22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y29J7fslk7PLoC2mQX9_1579601665&quot;,&quot;DataType&quot;:1,&quot;ImageAutosize&quot;:1}"/>
</p:tagLst>
</file>

<file path=ppt/tags/tag22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L0bkYZwVAauKjVqMcbn_1579601665&quot;,&quot;DataType&quot;:1,&quot;ImageAutosize&quot;:1}"/>
</p:tagLst>
</file>

<file path=ppt/tags/tag22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l9byo2SVCz319S2sGAM_1579601666&quot;,&quot;DataType&quot;:1,&quot;ImageAutosize&quot;:1}"/>
</p:tagLst>
</file>

<file path=ppt/tags/tag22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FGJhFp7gKngfWBlRp8b_1579601666&quot;,&quot;DataType&quot;:1,&quot;ImageAutosize&quot;:1}"/>
</p:tagLst>
</file>

<file path=ppt/tags/tag22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Gi2tYUGTFppPg6cn2AR_1579601666&quot;,&quot;DataType&quot;:1,&quot;ImageAutosize&quot;:1}"/>
</p:tagLst>
</file>

<file path=ppt/tags/tag22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5kFxtH16xpKwWQsi7xP_1579601666&quot;,&quot;DataType&quot;:1,&quot;ImageAutosize&quot;:1}"/>
</p:tagLst>
</file>

<file path=ppt/tags/tag22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6d0oz1gc2cQKjHXobutK_1579601666&quot;,&quot;DataType&quot;:1,&quot;ImageAutosize&quot;:1}"/>
</p:tagLst>
</file>

<file path=ppt/tags/tag22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Cny2bosc4HMYFp5OXtV_1579601669&quot;,&quot;DataType&quot;:1,&quot;ImageAutosize&quot;:1}"/>
</p:tagLst>
</file>

<file path=ppt/tags/tag2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9xotMiH0CFRncOU1btqz_1579601596&quot;,&quot;DataType&quot;:1,&quot;ImageAutosize&quot;:1}"/>
</p:tagLst>
</file>

<file path=ppt/tags/tag23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0WudHjYCXeWms4ZwfLr_1579601669&quot;,&quot;DataType&quot;:1,&quot;ImageAutosize&quot;:1}"/>
</p:tagLst>
</file>

<file path=ppt/tags/tag23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S0EaWA3Ph0PKOebIz7O_1579601669&quot;,&quot;DataType&quot;:1,&quot;ImageAutosize&quot;:1}"/>
</p:tagLst>
</file>

<file path=ppt/tags/tag23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xZX6uw2YXPLbojPtztH_1579601669&quot;,&quot;DataType&quot;:1,&quot;ImageAutosize&quot;:1}"/>
</p:tagLst>
</file>

<file path=ppt/tags/tag23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zBC1j0dqX5ijjUFJPCK_1579601670&quot;,&quot;DataType&quot;:1,&quot;ImageAutosize&quot;:1}"/>
</p:tagLst>
</file>

<file path=ppt/tags/tag23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unrbovmaGrhFRzpvDiC_1579601672&quot;,&quot;DataType&quot;:1,&quot;ImageAutosize&quot;:1}"/>
</p:tagLst>
</file>

<file path=ppt/tags/tag23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2nEOfBzPxcnRgr9E0sU_1579601672&quot;,&quot;DataType&quot;:1,&quot;ImageAutosize&quot;:1}"/>
</p:tagLst>
</file>

<file path=ppt/tags/tag23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Aqi52riR1pVZFkgEDym_1579601672&quot;,&quot;DataType&quot;:1,&quot;ImageAutosize&quot;:1}"/>
</p:tagLst>
</file>

<file path=ppt/tags/tag23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sNObr0g9QoYptPBXyFn_1579601672&quot;,&quot;DataType&quot;:1,&quot;ImageAutosize&quot;:1}"/>
</p:tagLst>
</file>

<file path=ppt/tags/tag23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wUyJhRmXr0rMzdB2VL8_1579601672&quot;,&quot;DataType&quot;:1,&quot;ImageAutosize&quot;:1}"/>
</p:tagLst>
</file>

<file path=ppt/tags/tag23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Q3WU5Y7Zj9FEaNK115t_1579601673&quot;,&quot;DataType&quot;:1,&quot;ImageAutosize&quot;:1}"/>
</p:tagLst>
</file>

<file path=ppt/tags/tag2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Z2UVzgdb5i0IzOAZ0lp_1579601597&quot;,&quot;DataType&quot;:1,&quot;ImageAutosize&quot;:1}"/>
</p:tagLst>
</file>

<file path=ppt/tags/tag24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maLSrcX9FHPVcZfoMmq_1579601673&quot;,&quot;DataType&quot;:1,&quot;ImageAutosize&quot;:1}"/>
</p:tagLst>
</file>

<file path=ppt/tags/tag24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bfJaFoiH53nV5lGSjRg_1579601673&quot;,&quot;DataType&quot;:1,&quot;ImageAutosize&quot;:1}"/>
</p:tagLst>
</file>

<file path=ppt/tags/tag24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rf8AU1MaLHmksLCnv7y_1579601673&quot;,&quot;DataType&quot;:1,&quot;ImageAutosize&quot;:1}"/>
</p:tagLst>
</file>

<file path=ppt/tags/tag24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HDej52jyM8iyh7Nkduy_1579601673&quot;,&quot;DataType&quot;:1,&quot;ImageAutosize&quot;:1}"/>
</p:tagLst>
</file>

<file path=ppt/tags/tag24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P71CLNdTYFJpqtUbYXz_1579601675&quot;,&quot;DataType&quot;:1,&quot;ImageAutosize&quot;:1}"/>
</p:tagLst>
</file>

<file path=ppt/tags/tag24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2OuiC9kzlNI34Q2oXhdu_1579601675&quot;,&quot;DataType&quot;:1,&quot;ImageAutosize&quot;:1}"/>
</p:tagLst>
</file>

<file path=ppt/tags/tag24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4GgPTIuPZinda1embi4_1579601676&quot;,&quot;DataType&quot;:1,&quot;ImageAutosize&quot;:1}"/>
</p:tagLst>
</file>

<file path=ppt/tags/tag24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qws3o4CiBAWigux7pgc_1579601676&quot;,&quot;DataType&quot;:1,&quot;ImageAutosize&quot;:1}"/>
</p:tagLst>
</file>

<file path=ppt/tags/tag24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aualmgXmafj0sQfPxLn_1579601676&quot;,&quot;DataType&quot;:1,&quot;ImageAutosize&quot;:1}"/>
</p:tagLst>
</file>

<file path=ppt/tags/tag24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DpZdUWRHdy0eZcfivqR_1579601593&quot;,&quot;DataType&quot;:1,&quot;ImageAutosize&quot;:1}"/>
</p:tagLst>
</file>

<file path=ppt/tags/tag2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2gDXLLUOeszvJBmWUoFn_1579601597&quot;,&quot;DataType&quot;:1,&quot;ImageAutosize&quot;:1}"/>
</p:tagLst>
</file>

<file path=ppt/tags/tag25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5vd2j0lZAIlXSjnL26W_1579601676&quot;,&quot;DataType&quot;:1,&quot;ImageAutosize&quot;:1}"/>
</p:tagLst>
</file>

<file path=ppt/tags/tag25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tK15WjB2EBSPyPUYP8I_1579601676&quot;,&quot;DataType&quot;:1,&quot;ImageAutosize&quot;:1}"/>
</p:tagLst>
</file>

<file path=ppt/tags/tag25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QM4O68qyfIm1vS7mCkc_1579601677&quot;,&quot;DataType&quot;:1,&quot;ImageAutosize&quot;:1}"/>
</p:tagLst>
</file>

<file path=ppt/tags/tag25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PJHhOJKdfhM7jIJqixw_1579601677&quot;,&quot;DataType&quot;:1,&quot;ImageAutosize&quot;:1}"/>
</p:tagLst>
</file>

<file path=ppt/tags/tag25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42rMpTZSfbNIWmOrCHC_1579601677&quot;,&quot;DataType&quot;:1,&quot;ImageAutosize&quot;:1}"/>
</p:tagLst>
</file>

<file path=ppt/tags/tag25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l4FCJdV9MfNgjGQHcYz_1579601677&quot;,&quot;DataType&quot;:1,&quot;ImageAutosize&quot;:1}"/>
</p:tagLst>
</file>

<file path=ppt/tags/tag25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skWOJwKB6t4wtzqBQ26_1579601677&quot;,&quot;DataType&quot;:1,&quot;ImageAutosize&quot;:1}"/>
</p:tagLst>
</file>

<file path=ppt/tags/tag25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1tyHoVPgC4NY6txjwNK_1579601678&quot;,&quot;DataType&quot;:1,&quot;ImageAutosize&quot;:1}"/>
</p:tagLst>
</file>

<file path=ppt/tags/tag25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MoVirPAX40znaoeYwom_1579601678&quot;,&quot;DataType&quot;:1,&quot;ImageAutosize&quot;:1}"/>
</p:tagLst>
</file>

<file path=ppt/tags/tag25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Upxm3aPvERgfcrRQGxJ_1579601679&quot;,&quot;DataType&quot;:1,&quot;ImageAutosize&quot;:1}"/>
</p:tagLst>
</file>

<file path=ppt/tags/tag2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dcxsElrdhwO7s8tJZA7_1579601597&quot;,&quot;DataType&quot;:1,&quot;ImageAutosize&quot;:1}"/>
</p:tagLst>
</file>

<file path=ppt/tags/tag26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36BsQJDrLWXec6jCmLr_1579601679&quot;,&quot;DataType&quot;:1,&quot;ImageAutosize&quot;:1}"/>
</p:tagLst>
</file>

<file path=ppt/tags/tag26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IUpLcwqDOz5ZVP9PLI2_1579601679&quot;,&quot;DataType&quot;:1,&quot;ImageAutosize&quot;:1}"/>
</p:tagLst>
</file>

<file path=ppt/tags/tag26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zEQGmEPnUDZIjH2oP0W_1579601679&quot;,&quot;DataType&quot;:1,&quot;ImageAutosize&quot;:1}"/>
</p:tagLst>
</file>

<file path=ppt/tags/tag26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SBUtaTSqmqlPGwLs0gm_1579601679&quot;,&quot;DataType&quot;:1,&quot;ImageAutosize&quot;:1}"/>
</p:tagLst>
</file>

<file path=ppt/tags/tag26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048oRuBR1GhyXka9d3Jt_1579601679&quot;,&quot;DataType&quot;:1,&quot;ImageAutosize&quot;:1}"/>
</p:tagLst>
</file>

<file path=ppt/tags/tag26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aTzpBUTP3AjQG6VKimT_1579601680&quot;,&quot;DataType&quot;:1,&quot;ImageAutosize&quot;:1}"/>
</p:tagLst>
</file>

<file path=ppt/tags/tag26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fPK0Su2q5pl5ye5dyNK_1579601681&quot;,&quot;DataType&quot;:1,&quot;ImageAutosize&quot;:1}"/>
</p:tagLst>
</file>

<file path=ppt/tags/tag26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F1TwXq5NrSnek41OAwY_1579601681&quot;,&quot;DataType&quot;:1,&quot;ImageAutosize&quot;:1}"/>
</p:tagLst>
</file>

<file path=ppt/tags/tag26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o0a9TEz8fyNN26xmQcc_1579601681&quot;,&quot;DataType&quot;:1,&quot;ImageAutosize&quot;:1}"/>
</p:tagLst>
</file>

<file path=ppt/tags/tag26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KdvTpm2iHJ1siY6PPbl_1579601681&quot;,&quot;DataType&quot;:1,&quot;ImageAutosize&quot;:1}"/>
</p:tagLst>
</file>

<file path=ppt/tags/tag2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Quspcik1IooW8b7TEZR_1579601597&quot;,&quot;DataType&quot;:1,&quot;ImageAutosize&quot;:1}"/>
</p:tagLst>
</file>

<file path=ppt/tags/tag27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LfFc9Z5Yxclc6GvpAr5_1579601681&quot;,&quot;DataType&quot;:1,&quot;ImageAutosize&quot;:1}"/>
</p:tagLst>
</file>

<file path=ppt/tags/tag27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775IsQiQBXDkCWOlSH1V_1579601684&quot;,&quot;DataType&quot;:1,&quot;ImageAutosize&quot;:1}"/>
</p:tagLst>
</file>

<file path=ppt/tags/tag27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7G7LLDYm0T91MnCwNcEK_1579601684&quot;,&quot;DataType&quot;:1,&quot;ImageAutosize&quot;:1}"/>
</p:tagLst>
</file>

<file path=ppt/tags/tag27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0MyBSFhVzx1K7qfEUvd_1579601684&quot;,&quot;DataType&quot;:1,&quot;ImageAutosize&quot;:1}"/>
</p:tagLst>
</file>

<file path=ppt/tags/tag27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8Ugq5jpIV2wkGKnKYpF_1579601684&quot;,&quot;DataType&quot;:1,&quot;ImageAutosize&quot;:1}"/>
</p:tagLst>
</file>

<file path=ppt/tags/tag27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0k3h44YdHne3mWUiXDm_1579601684&quot;,&quot;DataType&quot;:1,&quot;ImageAutosize&quot;:1}"/>
</p:tagLst>
</file>

<file path=ppt/tags/tag27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9R6vM3zzDSLdVas9Crb_1579601687&quot;,&quot;DataType&quot;:1,&quot;ImageAutosize&quot;:1}"/>
</p:tagLst>
</file>

<file path=ppt/tags/tag27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9nW5icNE5Zkf8zTZTewI_1579601687&quot;,&quot;DataType&quot;:1,&quot;ImageAutosize&quot;:1}"/>
</p:tagLst>
</file>

<file path=ppt/tags/tag27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sANLNrKnTXkUx8R73xZ_1579601687&quot;,&quot;DataType&quot;:1,&quot;ImageAutosize&quot;:1}"/>
</p:tagLst>
</file>

<file path=ppt/tags/tag27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2XLseEHE8OVORcfieAMG_1579601687&quot;,&quot;DataType&quot;:1,&quot;ImageAutosize&quot;:1}"/>
</p:tagLst>
</file>

<file path=ppt/tags/tag2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YEhRvWXiltFGnNSZSEq_1579601597&quot;,&quot;DataType&quot;:1,&quot;ImageAutosize&quot;:1}"/>
</p:tagLst>
</file>

<file path=ppt/tags/tag28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pdURGETvkIGFf9atH94_1579601687&quot;,&quot;DataType&quot;:1,&quot;ImageAutosize&quot;:1}"/>
</p:tagLst>
</file>

<file path=ppt/tags/tag28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FvcfRqxcYZTLrOwqPLI_1579601688&quot;,&quot;DataType&quot;:1,&quot;ImageAutosize&quot;:1}"/>
</p:tagLst>
</file>

<file path=ppt/tags/tag28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sYYSbyQ5RPl8vJPGnEG_1579601688&quot;,&quot;DataType&quot;:1,&quot;ImageAutosize&quot;:1}"/>
</p:tagLst>
</file>

<file path=ppt/tags/tag28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vdheTkPypoE8VY5uFv9Q_1579601688&quot;,&quot;DataType&quot;:1,&quot;ImageAutosize&quot;:1}"/>
</p:tagLst>
</file>

<file path=ppt/tags/tag28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BuAXfrSdWhBO63a3llh_1579601688&quot;,&quot;DataType&quot;:1,&quot;ImageAutosize&quot;:1}"/>
</p:tagLst>
</file>

<file path=ppt/tags/tag28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2tRkezTUl8mad9hHcK60_1579601689&quot;,&quot;DataType&quot;:1,&quot;ImageAutosize&quot;:1}"/>
</p:tagLst>
</file>

<file path=ppt/tags/tag28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hmoppvuKshjcav0NvpY_1579601689&quot;,&quot;DataType&quot;:1,&quot;ImageAutosize&quot;:1}"/>
</p:tagLst>
</file>

<file path=ppt/tags/tag28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zwENryEr45RudNhMbSa_1579601689&quot;,&quot;DataType&quot;:1,&quot;ImageAutosize&quot;:1}"/>
</p:tagLst>
</file>

<file path=ppt/tags/tag28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fCDP0Tg4ZtkvplZiN0r_1579601690&quot;,&quot;DataType&quot;:1,&quot;ImageAutosize&quot;:1}"/>
</p:tagLst>
</file>

<file path=ppt/tags/tag28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cXKSMrObxnUN8wUTK0C_1579601690&quot;,&quot;DataType&quot;:1,&quot;ImageAutosize&quot;:1}"/>
</p:tagLst>
</file>

<file path=ppt/tags/tag2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Kf3WF61WRyphh8lfw0p_1579601597&quot;,&quot;DataType&quot;:1,&quot;ImageAutosize&quot;:1}"/>
</p:tagLst>
</file>

<file path=ppt/tags/tag29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CPTzgjBZrpV64BTP5Bo_1579601690&quot;,&quot;DataType&quot;:1,&quot;ImageAutosize&quot;:1}"/>
</p:tagLst>
</file>

<file path=ppt/tags/tag29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bYJzBtuE1e6akRhZQXr_1579601690&quot;,&quot;DataType&quot;:1,&quot;ImageAutosize&quot;:1}"/>
</p:tagLst>
</file>

<file path=ppt/tags/tag29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gMn15wdbnJMih1kGxcZ_1579601690&quot;,&quot;DataType&quot;:1,&quot;ImageAutosize&quot;:1}"/>
</p:tagLst>
</file>

<file path=ppt/tags/tag29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Qh1lXCqeVKQTNp17AUX_1579601690&quot;,&quot;DataType&quot;:1,&quot;ImageAutosize&quot;:1}"/>
</p:tagLst>
</file>

<file path=ppt/tags/tag29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vp7VHs5YbKMNVEZLg3mF_1579601691&quot;,&quot;DataType&quot;:1,&quot;ImageAutosize&quot;:1}"/>
</p:tagLst>
</file>

<file path=ppt/tags/tag29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J14NeuoPVGlijpzAuOi_1579601691&quot;,&quot;DataType&quot;:1,&quot;ImageAutosize&quot;:1}"/>
</p:tagLst>
</file>

<file path=ppt/tags/tag29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DpZdUWRHdy0eZcfivqR_1579601593&quot;,&quot;DataType&quot;:1,&quot;ImageAutosize&quot;:1}"/>
</p:tagLst>
</file>

<file path=ppt/tags/tag29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muZWr1OsqIv5TNPcabo_1579601691&quot;,&quot;DataType&quot;:1,&quot;ImageAutosize&quot;:1}"/>
</p:tagLst>
</file>

<file path=ppt/tags/tag29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iHmHNtOFJ6qcMU47VHz_1579601691&quot;,&quot;DataType&quot;:1,&quot;ImageAutosize&quot;:1}"/>
</p:tagLst>
</file>

<file path=ppt/tags/tag29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zHgyjD4HWcOSm8o1kcy_1579601692&quot;,&quot;DataType&quot;:1,&quot;ImageAutosize&quot;:1}"/>
</p:tagLst>
</file>

<file path=ppt/tags/tag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7zjfLvfUZOI0j6qV9SP_1579601593&quot;,&quot;DataType&quot;:1,&quot;ImageAutosize&quot;:1}"/>
</p:tagLst>
</file>

<file path=ppt/tags/tag3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5FPD2uiovNePfB5tuMs_1579601597&quot;,&quot;DataType&quot;:1,&quot;ImageAutosize&quot;:1}"/>
</p:tagLst>
</file>

<file path=ppt/tags/tag30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GuOoQiDhZGNU5zrp2oj_1579601694&quot;,&quot;DataType&quot;:1,&quot;ImageAutosize&quot;:1}"/>
</p:tagLst>
</file>

<file path=ppt/tags/tag30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f95gIC1LzIyoMeInMd7_1579601694&quot;,&quot;DataType&quot;:1,&quot;ImageAutosize&quot;:1}"/>
</p:tagLst>
</file>

<file path=ppt/tags/tag30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Qbqr42SAxiHfNN8dsMM_1579601694&quot;,&quot;DataType&quot;:1,&quot;ImageAutosize&quot;:1}"/>
</p:tagLst>
</file>

<file path=ppt/tags/tag30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dOyAVeVWEHpCsPG6nkn_1579601694&quot;,&quot;DataType&quot;:1,&quot;ImageAutosize&quot;:1}"/>
</p:tagLst>
</file>

<file path=ppt/tags/tag30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X44PBU8gjYQ6Lx3Jp4k_1579601694&quot;,&quot;DataType&quot;:1,&quot;ImageAutosize&quot;:1}"/>
</p:tagLst>
</file>

<file path=ppt/tags/tag30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vhq10ts9VjklJYo6MO9_1579601695&quot;,&quot;DataType&quot;:1,&quot;ImageAutosize&quot;:1}"/>
</p:tagLst>
</file>

<file path=ppt/tags/tag30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xiiZa8vtqfIBbDYyhSJ_1579601695&quot;,&quot;DataType&quot;:1,&quot;ImageAutosize&quot;:1}"/>
</p:tagLst>
</file>

<file path=ppt/tags/tag30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bOH0XkvkW82pPJbeFfD_1579601695&quot;,&quot;DataType&quot;:1,&quot;ImageAutosize&quot;:1}"/>
</p:tagLst>
</file>

<file path=ppt/tags/tag30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mqK00CSsOQY1nVTi5p8_1579601695&quot;,&quot;DataType&quot;:1,&quot;ImageAutosize&quot;:1}"/>
</p:tagLst>
</file>

<file path=ppt/tags/tag30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xlm9O0qjXHoMOQUzC5w_1579601695&quot;,&quot;DataType&quot;:1,&quot;ImageAutosize&quot;:1}"/>
</p:tagLst>
</file>

<file path=ppt/tags/tag3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mnM1xNsZ4eQsE9HHRp4_1579601597&quot;,&quot;DataType&quot;:1,&quot;ImageAutosize&quot;:1}"/>
</p:tagLst>
</file>

<file path=ppt/tags/tag31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6McI396D4g6Ix89dbkOy_1579601696&quot;,&quot;DataType&quot;:1,&quot;ImageAutosize&quot;:1}"/>
</p:tagLst>
</file>

<file path=ppt/tags/tag31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Czb6CNB13CZYRPZQMrx_1579601696&quot;,&quot;DataType&quot;:1,&quot;ImageAutosize&quot;:1}"/>
</p:tagLst>
</file>

<file path=ppt/tags/tag31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wiR5brHdhcfVzzDSGcu_1579601696&quot;,&quot;DataType&quot;:1,&quot;ImageAutosize&quot;:1}"/>
</p:tagLst>
</file>

<file path=ppt/tags/tag31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PAU8PiSClotEe4NWYYw_1579601696&quot;,&quot;DataType&quot;:1,&quot;ImageAutosize&quot;:1}"/>
</p:tagLst>
</file>

<file path=ppt/tags/tag31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KSWDdQhTjg8UmipNYCX_1579601696&quot;,&quot;DataType&quot;:1,&quot;ImageAutosize&quot;:1}"/>
</p:tagLst>
</file>

<file path=ppt/tags/tag31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2SltKvQY8sCdm26oWJE_1579601697&quot;,&quot;DataType&quot;:1,&quot;ImageAutosize&quot;:1}"/>
</p:tagLst>
</file>

<file path=ppt/tags/tag31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2rn3Upohdzfuzt2dK4ny_1579601697&quot;,&quot;DataType&quot;:1,&quot;ImageAutosize&quot;:1}"/>
</p:tagLst>
</file>

<file path=ppt/tags/tag31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tRl1NjEjB7KZO3sO4BO_1579601697&quot;,&quot;DataType&quot;:1,&quot;ImageAutosize&quot;:1}"/>
</p:tagLst>
</file>

<file path=ppt/tags/tag31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CH4sUPhQ7q8mZNpDKWi_1579601699&quot;,&quot;DataType&quot;:1,&quot;ImageAutosize&quot;:1}"/>
</p:tagLst>
</file>

<file path=ppt/tags/tag31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hJaItvABod546VumhMM_1579601700&quot;,&quot;DataType&quot;:1,&quot;ImageAutosize&quot;:1}"/>
</p:tagLst>
</file>

<file path=ppt/tags/tag3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ItwlgKHeEolbPPb2Owo_1579601598&quot;,&quot;DataType&quot;:1,&quot;ImageAutosize&quot;:1}"/>
</p:tagLst>
</file>

<file path=ppt/tags/tag32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m6oabRu9Qq3S1t5zoLs_1579601700&quot;,&quot;DataType&quot;:1,&quot;ImageAutosize&quot;:1}"/>
</p:tagLst>
</file>

<file path=ppt/tags/tag32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ZObEKSJMINfn4KwJncD_1579601700&quot;,&quot;DataType&quot;:1,&quot;ImageAutosize&quot;:1}"/>
</p:tagLst>
</file>

<file path=ppt/tags/tag32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l62lZu4a6Uso61GLZ1F_1579601700&quot;,&quot;DataType&quot;:1,&quot;ImageAutosize&quot;:1}"/>
</p:tagLst>
</file>

<file path=ppt/tags/tag32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x59e8bttujswbnKsGfw_1579601700&quot;,&quot;DataType&quot;:1,&quot;ImageAutosize&quot;:1}"/>
</p:tagLst>
</file>

<file path=ppt/tags/tag32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esG7mpwHyPYF1aRkBRa_1579601701&quot;,&quot;DataType&quot;:1,&quot;ImageAutosize&quot;:1}"/>
</p:tagLst>
</file>

<file path=ppt/tags/tag32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81KwYVrPlNck0MbnUgq_1579601701&quot;,&quot;DataType&quot;:1,&quot;ImageAutosize&quot;:1}"/>
</p:tagLst>
</file>

<file path=ppt/tags/tag32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QAKlhtyOBvjSDMHRtye_1579601701&quot;,&quot;DataType&quot;:1,&quot;ImageAutosize&quot;:1}"/>
</p:tagLst>
</file>

<file path=ppt/tags/tag32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SIHI7G14QTTAKX9bksQ_1579601702&quot;,&quot;DataType&quot;:1,&quot;ImageAutosize&quot;:1}"/>
</p:tagLst>
</file>

<file path=ppt/tags/tag32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6GNAEgZ7Gxu3ZQoTKaxG_1579601702&quot;,&quot;DataType&quot;:1,&quot;ImageAutosize&quot;:1}"/>
</p:tagLst>
</file>

<file path=ppt/tags/tag32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plt0Md7xhl7zIi1roCL_1579601703&quot;,&quot;DataType&quot;:1,&quot;ImageAutosize&quot;:1}"/>
</p:tagLst>
</file>

<file path=ppt/tags/tag3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ysjyprxDSUURXR6XQGj_1579601598&quot;,&quot;DataType&quot;:1,&quot;ImageAutosize&quot;:1}"/>
</p:tagLst>
</file>

<file path=ppt/tags/tag33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dC8tPVPSqzahfENJvxN_1579601703&quot;,&quot;DataType&quot;:1,&quot;ImageAutosize&quot;:1}"/>
</p:tagLst>
</file>

<file path=ppt/tags/tag33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KumhNFLezbvJGknpaMp_1579601703&quot;,&quot;DataType&quot;:1,&quot;ImageAutosize&quot;:1}"/>
</p:tagLst>
</file>

<file path=ppt/tags/tag33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Qi9A0uTHg9hx6SUQrDR_1579601703&quot;,&quot;DataType&quot;:1,&quot;ImageAutosize&quot;:1}"/>
</p:tagLst>
</file>

<file path=ppt/tags/tag33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A65KjFWVXVglokUOs6a_1579601703&quot;,&quot;DataType&quot;:1,&quot;ImageAutosize&quot;:1}"/>
</p:tagLst>
</file>

<file path=ppt/tags/tag33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q7g2jiQi8J9qJWlkdtP_1579601704&quot;,&quot;DataType&quot;:1,&quot;ImageAutosize&quot;:1}"/>
</p:tagLst>
</file>

<file path=ppt/tags/tag33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UNG0wto19S03SXWoqFE_1579601704&quot;,&quot;DataType&quot;:1,&quot;ImageAutosize&quot;:1}"/>
</p:tagLst>
</file>

<file path=ppt/tags/tag33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8ezk26WTvkos17BdRk2_1579601704&quot;,&quot;DataType&quot;:1,&quot;ImageAutosize&quot;:1}"/>
</p:tagLst>
</file>

<file path=ppt/tags/tag33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DpZdUWRHdy0eZcfivqR_1579601593&quot;,&quot;DataType&quot;:1,&quot;ImageAutosize&quot;:1}"/>
</p:tagLst>
</file>

<file path=ppt/tags/tag33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5l7Wga8ZIHDbfRsevXR_1579601705&quot;,&quot;DataType&quot;:1,&quot;ImageAutosize&quot;:1}"/>
</p:tagLst>
</file>

<file path=ppt/tags/tag33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8PUsoLwyjHEu5SQeGMp_1579601705&quot;,&quot;DataType&quot;:1,&quot;ImageAutosize&quot;:1}"/>
</p:tagLst>
</file>

<file path=ppt/tags/tag3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WCyX5h0aNobR0LCjokV_1579601598&quot;,&quot;DataType&quot;:1,&quot;ImageAutosize&quot;:1}"/>
</p:tagLst>
</file>

<file path=ppt/tags/tag34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RX1oDeBAHDHXnUt4xfk_1579601705&quot;,&quot;DataType&quot;:1,&quot;ImageAutosize&quot;:1}"/>
</p:tagLst>
</file>

<file path=ppt/tags/tag34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S0t3XsQYt7ACTetUXMj_1579601705&quot;,&quot;DataType&quot;:1,&quot;ImageAutosize&quot;:1}"/>
</p:tagLst>
</file>

<file path=ppt/tags/tag34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jLx4hZ1QprJDB063X4x_1579601705&quot;,&quot;DataType&quot;:1,&quot;ImageAutosize&quot;:1}"/>
</p:tagLst>
</file>

<file path=ppt/tags/tag34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8hjpxD1vNQQXgvKiuXL_1579601707&quot;,&quot;DataType&quot;:1,&quot;ImageAutosize&quot;:1}"/>
</p:tagLst>
</file>

<file path=ppt/tags/tag34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ncvbww7bBUeoalzTflX_1579601707&quot;,&quot;DataType&quot;:1,&quot;ImageAutosize&quot;:1}"/>
</p:tagLst>
</file>

<file path=ppt/tags/tag34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K4SUq3BOM9o18EYeS2a_1579601707&quot;,&quot;DataType&quot;:1,&quot;ImageAutosize&quot;:1}"/>
</p:tagLst>
</file>

<file path=ppt/tags/tag34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c94KNeymNlZmyJt49Sx_1579601707&quot;,&quot;DataType&quot;:1,&quot;ImageAutosize&quot;:1}"/>
</p:tagLst>
</file>

<file path=ppt/tags/tag34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MZyV6Amp8T3gRrTnoVy_1579601708&quot;,&quot;DataType&quot;:1,&quot;ImageAutosize&quot;:1}"/>
</p:tagLst>
</file>

<file path=ppt/tags/tag34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Sp0p6YyctmCgaWhdoCi_1579601708&quot;,&quot;DataType&quot;:1,&quot;ImageAutosize&quot;:1}"/>
</p:tagLst>
</file>

<file path=ppt/tags/tag34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y9g5ciofrm02ZjouNTT_1579601708&quot;,&quot;DataType&quot;:1,&quot;ImageAutosize&quot;:1}"/>
</p:tagLst>
</file>

<file path=ppt/tags/tag3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24m5iRF0yhpoH4clZTU_1579601598&quot;,&quot;DataType&quot;:1,&quot;ImageAutosize&quot;:1}"/>
</p:tagLst>
</file>

<file path=ppt/tags/tag35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eyPihZBi3DkXOkZtXWx_1579601708&quot;,&quot;DataType&quot;:1,&quot;ImageAutosize&quot;:1}"/>
</p:tagLst>
</file>

<file path=ppt/tags/tag35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plSkVys0DB9RaPIk9u7_1579601708&quot;,&quot;DataType&quot;:1,&quot;ImageAutosize&quot;:1}"/>
</p:tagLst>
</file>

<file path=ppt/tags/tag35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TrxuAqy4wlDolhITNn3_1579601709&quot;,&quot;DataType&quot;:1,&quot;ImageAutosize&quot;:1}"/>
</p:tagLst>
</file>

<file path=ppt/tags/tag35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iLunMHEOw7uEtIfYaUv_1579601711&quot;,&quot;DataType&quot;:1,&quot;ImageAutosize&quot;:1}"/>
</p:tagLst>
</file>

<file path=ppt/tags/tag35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k3hm1LWMkXjh1oNetWU_1579601711&quot;,&quot;DataType&quot;:1,&quot;ImageAutosize&quot;:1}"/>
</p:tagLst>
</file>

<file path=ppt/tags/tag35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XErt4SxkuIlb54PFVOy_1579601711&quot;,&quot;DataType&quot;:1,&quot;ImageAutosize&quot;:1}"/>
</p:tagLst>
</file>

<file path=ppt/tags/tag35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BkFwDR22BMMNFnS2qhu_1579601711&quot;,&quot;DataType&quot;:1,&quot;ImageAutosize&quot;:1}"/>
</p:tagLst>
</file>

<file path=ppt/tags/tag35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sht6U04QVgepFOww6Ug_1579601712&quot;,&quot;DataType&quot;:1,&quot;ImageAutosize&quot;:1}"/>
</p:tagLst>
</file>

<file path=ppt/tags/tag35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t3ROk6IPo7uUqDCjlum_1579601713&quot;,&quot;DataType&quot;:1,&quot;ImageAutosize&quot;:1}"/>
</p:tagLst>
</file>

<file path=ppt/tags/tag35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qTSA1Ja5LSCVJyy6XQx_1579601713&quot;,&quot;DataType&quot;:1,&quot;ImageAutosize&quot;:1}"/>
</p:tagLst>
</file>

<file path=ppt/tags/tag3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l3I3uKRuyie2NMc5qxM_1579601599&quot;,&quot;DataType&quot;:1,&quot;ImageAutosize&quot;:1}"/>
</p:tagLst>
</file>

<file path=ppt/tags/tag36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pHWLsI0mhyxdvcjeufa_1579601713&quot;,&quot;DataType&quot;:1,&quot;ImageAutosize&quot;:1}"/>
</p:tagLst>
</file>

<file path=ppt/tags/tag36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oz0YeBE4REobjx0qNrB_1579601713&quot;,&quot;DataType&quot;:1,&quot;ImageAutosize&quot;:1}"/>
</p:tagLst>
</file>

<file path=ppt/tags/tag36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EOPs3CpMpOjqE8v4NNR_1579601713&quot;,&quot;DataType&quot;:1,&quot;ImageAutosize&quot;:1}"/>
</p:tagLst>
</file>

<file path=ppt/tags/tag36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DpZdUWRHdy0eZcfivqR_1579601593&quot;,&quot;DataType&quot;:1,&quot;ImageAutosize&quot;:1}"/>
</p:tagLst>
</file>

<file path=ppt/tags/tag36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pt7tRP2CDTG4jFePOpy_1579601714&quot;,&quot;DataType&quot;:1,&quot;ImageAutosize&quot;:1}"/>
</p:tagLst>
</file>

<file path=ppt/tags/tag36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sYVvGN2iWkQfT2NlWZb_1579601714&quot;,&quot;DataType&quot;:1,&quot;ImageAutosize&quot;:1}"/>
</p:tagLst>
</file>

<file path=ppt/tags/tag36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geqUXmR9S9ySoszvUZR_1579601714&quot;,&quot;DataType&quot;:1,&quot;ImageAutosize&quot;:1}"/>
</p:tagLst>
</file>

<file path=ppt/tags/tag36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Ul8IxGiOLnAJmpf6Btm_1579601714&quot;,&quot;DataType&quot;:1,&quot;ImageAutosize&quot;:1}"/>
</p:tagLst>
</file>

<file path=ppt/tags/tag36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zcTejoJfPWiiPTLEpcj_1579601715&quot;,&quot;DataType&quot;:1,&quot;ImageAutosize&quot;:1}"/>
</p:tagLst>
</file>

<file path=ppt/tags/tag36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VndpxMG26ST44vL70RM_1579601715&quot;,&quot;DataType&quot;:1,&quot;ImageAutosize&quot;:1}"/>
</p:tagLst>
</file>

<file path=ppt/tags/tag3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WnRAQinTO83sYCo76tE_1579601599&quot;,&quot;DataType&quot;:1,&quot;ImageAutosize&quot;:1}"/>
</p:tagLst>
</file>

<file path=ppt/tags/tag37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ZbGJQFpBv57s1G2wMCn_1579601715&quot;,&quot;DataType&quot;:1,&quot;ImageAutosize&quot;:1}"/>
</p:tagLst>
</file>

<file path=ppt/tags/tag37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AAUhvxZCYmmddURb5ne_1579601715&quot;,&quot;DataType&quot;:1,&quot;ImageAutosize&quot;:1}"/>
</p:tagLst>
</file>

<file path=ppt/tags/tag37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VAYGE1uFu5EowlE4lsc_1579601718&quot;,&quot;DataType&quot;:1,&quot;ImageAutosize&quot;:1}"/>
</p:tagLst>
</file>

<file path=ppt/tags/tag37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jmmZD2nxWQFqrtMVkGZ_1579601718&quot;,&quot;DataType&quot;:1,&quot;ImageAutosize&quot;:1}"/>
</p:tagLst>
</file>

<file path=ppt/tags/tag37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7NQPZxmbKPo67C2GHxX_1579601718&quot;,&quot;DataType&quot;:1,&quot;ImageAutosize&quot;:1}"/>
</p:tagLst>
</file>

<file path=ppt/tags/tag37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Fo0jf9LKAfDaxcQLNjl_1579601719&quot;,&quot;DataType&quot;:1,&quot;ImageAutosize&quot;:1}"/>
</p:tagLst>
</file>

<file path=ppt/tags/tag37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isBtvu5ZX097EoylOQc_1579601719&quot;,&quot;DataType&quot;:1,&quot;ImageAutosize&quot;:1}"/>
</p:tagLst>
</file>

<file path=ppt/tags/tag37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EQwPrcH9ZRKiRbpfoYD_1579601719&quot;,&quot;DataType&quot;:1,&quot;ImageAutosize&quot;:1}"/>
</p:tagLst>
</file>

<file path=ppt/tags/tag37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NlQ62KyRLEvlsP5kYki_1579601719&quot;,&quot;DataType&quot;:1,&quot;ImageAutosize&quot;:1}"/>
</p:tagLst>
</file>

<file path=ppt/tags/tag37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4NYlucuA3vNl1MIpryrY_1579601721&quot;,&quot;DataType&quot;:1,&quot;ImageAutosize&quot;:1}"/>
</p:tagLst>
</file>

<file path=ppt/tags/tag3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alq6iFC9Xp6B7hRDvTt_1579601599&quot;,&quot;DataType&quot;:1,&quot;ImageAutosize&quot;:1}"/>
</p:tagLst>
</file>

<file path=ppt/tags/tag38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d7CN7d705nT09He6pYn_1579601722&quot;,&quot;DataType&quot;:1,&quot;ImageAutosize&quot;:1}"/>
</p:tagLst>
</file>

<file path=ppt/tags/tag38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qkY8mO9lmKSbm9qzCZd_1579601722&quot;,&quot;DataType&quot;:1,&quot;ImageAutosize&quot;:1}"/>
</p:tagLst>
</file>

<file path=ppt/tags/tag38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yEM9qVQuC8eMUphHb1h_1579601722&quot;,&quot;DataType&quot;:1,&quot;ImageAutosize&quot;:1}"/>
</p:tagLst>
</file>

<file path=ppt/tags/tag38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lqIkbUMN3btB1yBn6W6_1579601722&quot;,&quot;DataType&quot;:1,&quot;ImageAutosize&quot;:1}"/>
</p:tagLst>
</file>

<file path=ppt/tags/tag38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DpZdUWRHdy0eZcfivqR_1579601593&quot;,&quot;DataType&quot;:1,&quot;ImageAutosize&quot;:1}"/>
</p:tagLst>
</file>

<file path=ppt/tags/tag38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yZAARUREnvEcjgg6LPd_1579601723&quot;,&quot;DataType&quot;:1,&quot;ImageAutosize&quot;:1}"/>
</p:tagLst>
</file>

<file path=ppt/tags/tag38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jzN4yCxt4Zthg6nNS00_1579601723&quot;,&quot;DataType&quot;:1,&quot;ImageAutosize&quot;:1}"/>
</p:tagLst>
</file>

<file path=ppt/tags/tag38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6XvnDB8mibnho251mPa0_1579601723&quot;,&quot;DataType&quot;:1,&quot;ImageAutosize&quot;:1}"/>
</p:tagLst>
</file>

<file path=ppt/tags/tag38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nWKbvgbELYhmhcRkRGA_1579601724&quot;,&quot;DataType&quot;:1,&quot;ImageAutosize&quot;:1}"/>
</p:tagLst>
</file>

<file path=ppt/tags/tag38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8xQl7RKLHt2RP8H0Hlp_1579601724&quot;,&quot;DataType&quot;:1,&quot;ImageAutosize&quot;:1}"/>
</p:tagLst>
</file>

<file path=ppt/tags/tag3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oNJccu1ZrZWloCTKR9N_1579601599&quot;,&quot;DataType&quot;:1,&quot;ImageAutosize&quot;:1}"/>
</p:tagLst>
</file>

<file path=ppt/tags/tag39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WxpwoaZb7teNPHYtmyg_1579601725&quot;,&quot;DataType&quot;:1,&quot;ImageAutosize&quot;:1}"/>
</p:tagLst>
</file>

<file path=ppt/tags/tag39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KfxC4oBw2hf9sOqt3vY_1579601725&quot;,&quot;DataType&quot;:1,&quot;ImageAutosize&quot;:1}"/>
</p:tagLst>
</file>

<file path=ppt/tags/tag39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XROzsd2o5KmQMlWmJ7W_1579601725&quot;,&quot;DataType&quot;:1,&quot;ImageAutosize&quot;:1}"/>
</p:tagLst>
</file>

<file path=ppt/tags/tag39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pf3ConuZiGus56hSgJT_1579601725&quot;,&quot;DataType&quot;:1,&quot;ImageAutosize&quot;:1}"/>
</p:tagLst>
</file>

<file path=ppt/tags/tag39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zl8moj5FvAgVPa5Vu7e_1579601726&quot;,&quot;DataType&quot;:1,&quot;ImageAutosize&quot;:1}"/>
</p:tagLst>
</file>

<file path=ppt/tags/tag39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BwClfPdIJkW8dv7jd9q_1579601728&quot;,&quot;DataType&quot;:1,&quot;ImageAutosize&quot;:1}"/>
</p:tagLst>
</file>

<file path=ppt/tags/tag39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qLhEyEZUn8kK19ev3pA_1579601728&quot;,&quot;DataType&quot;:1,&quot;ImageAutosize&quot;:1}"/>
</p:tagLst>
</file>

<file path=ppt/tags/tag39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ngghgKvTseP3ucKZMHb_1579601728&quot;,&quot;DataType&quot;:1,&quot;ImageAutosize&quot;:1}"/>
</p:tagLst>
</file>

<file path=ppt/tags/tag39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f8rPmGWaE07pglkoRzT_1579601729&quot;,&quot;DataType&quot;:1,&quot;ImageAutosize&quot;:1}"/>
</p:tagLst>
</file>

<file path=ppt/tags/tag39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kSXxPm6wjH1ovo5gPKt_1579601729&quot;,&quot;DataType&quot;:1,&quot;ImageAutosize&quot;:1}"/>
</p:tagLst>
</file>

<file path=ppt/tags/tag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yEvo08GAjDeXjRHK7aH_1579601593&quot;,&quot;DataType&quot;:1,&quot;ImageAutosize&quot;:1}"/>
</p:tagLst>
</file>

<file path=ppt/tags/tag4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vO89BGtguRLQdd572kg_1579601599&quot;,&quot;DataType&quot;:1,&quot;ImageAutosize&quot;:1}"/>
</p:tagLst>
</file>

<file path=ppt/tags/tag40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HRsCPUKPVAqrh9SSy96_1579601729&quot;,&quot;DataType&quot;:1,&quot;ImageAutosize&quot;:1}"/>
</p:tagLst>
</file>

<file path=ppt/tags/tag40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XRAPQKvnxVNU9LhBNnr_1579601729&quot;,&quot;DataType&quot;:1,&quot;ImageAutosize&quot;:1}"/>
</p:tagLst>
</file>

<file path=ppt/tags/tag40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abujtLxcbEPbwQN1wXB_1579601729&quot;,&quot;DataType&quot;:1,&quot;ImageAutosize&quot;:1}"/>
</p:tagLst>
</file>

<file path=ppt/tags/tag40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WO7cJ5HWDlx89gOGCHv_1579601729&quot;,&quot;DataType&quot;:1,&quot;ImageAutosize&quot;:1}"/>
</p:tagLst>
</file>

<file path=ppt/tags/tag40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f0HnGD3W2M2flnLNY0R_1579601730&quot;,&quot;DataType&quot;:1,&quot;ImageAutosize&quot;:1}"/>
</p:tagLst>
</file>

<file path=ppt/tags/tag40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a2AiAz2MT3pfzkpoSNc_1579601730&quot;,&quot;DataType&quot;:1,&quot;ImageAutosize&quot;:1}"/>
</p:tagLst>
</file>

<file path=ppt/tags/tag40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bzGutCOUFDyPspa5GCN_1579601730&quot;,&quot;DataType&quot;:1,&quot;ImageAutosize&quot;:1}"/>
</p:tagLst>
</file>

<file path=ppt/tags/tag40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HW3SRPd5qUpHPY60gxd_1579601731&quot;,&quot;DataType&quot;:1,&quot;ImageAutosize&quot;:1}"/>
</p:tagLst>
</file>

<file path=ppt/tags/tag40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rSkGhu7EIg2rtrM08Ao_1579601731&quot;,&quot;DataType&quot;:1,&quot;ImageAutosize&quot;:1}"/>
</p:tagLst>
</file>

<file path=ppt/tags/tag40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gZOyfzJsUQUjG39tjSF_1579601731&quot;,&quot;DataType&quot;:1,&quot;ImageAutosize&quot;:1}"/>
</p:tagLst>
</file>

<file path=ppt/tags/tag4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WOcR5IpVqWlplClx0cy_1579601601&quot;,&quot;DataType&quot;:1,&quot;ImageAutosize&quot;:1}"/>
</p:tagLst>
</file>

<file path=ppt/tags/tag41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obNdrrczCIC9QnRxgBT_1579601731&quot;,&quot;DataType&quot;:1,&quot;ImageAutosize&quot;:1}"/>
</p:tagLst>
</file>

<file path=ppt/tags/tag41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cq6bl1Jg9ygfZwZEN6U_1579601731&quot;,&quot;DataType&quot;:1,&quot;ImageAutosize&quot;:1}"/>
</p:tagLst>
</file>

<file path=ppt/tags/tag41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A6LO629jKBMyDWZEPJm_1579601731&quot;,&quot;DataType&quot;:1,&quot;ImageAutosize&quot;:1}"/>
</p:tagLst>
</file>

<file path=ppt/tags/tag41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GqzzJX4dmCmGSNHjJfP_1579601732&quot;,&quot;DataType&quot;:1,&quot;ImageAutosize&quot;:1}"/>
</p:tagLst>
</file>

<file path=ppt/tags/tag41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I8TnvAY737dO5prfUsE_1579601732&quot;,&quot;DataType&quot;:1,&quot;ImageAutosize&quot;:1}"/>
</p:tagLst>
</file>

<file path=ppt/tags/tag41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BIBWsUI37rFpKp7unzd_1579601732&quot;,&quot;DataType&quot;:1,&quot;ImageAutosize&quot;:1}"/>
</p:tagLst>
</file>

<file path=ppt/tags/tag41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U1eL7KRMfpbM2pYz02Q_1579601735&quot;,&quot;DataType&quot;:1,&quot;ImageAutosize&quot;:1}"/>
</p:tagLst>
</file>

<file path=ppt/tags/tag41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r4LzHhzGtavjOmwNFT3_1579601735&quot;,&quot;DataType&quot;:1,&quot;ImageAutosize&quot;:1}"/>
</p:tagLst>
</file>

<file path=ppt/tags/tag41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27YRCk255nffpI1gw8M_1579601736&quot;,&quot;DataType&quot;:1,&quot;ImageAutosize&quot;:1}"/>
</p:tagLst>
</file>

<file path=ppt/tags/tag41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aKU54yeWVmUJKPeZktG_1579601736&quot;,&quot;DataType&quot;:1,&quot;ImageAutosize&quot;:1}"/>
</p:tagLst>
</file>

<file path=ppt/tags/tag4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08uM8x7b1p5EPUtZ8WUp_1579601601&quot;,&quot;DataType&quot;:1,&quot;ImageAutosize&quot;:1}"/>
</p:tagLst>
</file>

<file path=ppt/tags/tag42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EhVef4OCBUhkJOouL22_1579601736&quot;,&quot;DataType&quot;:1,&quot;ImageAutosize&quot;:1}"/>
</p:tagLst>
</file>

<file path=ppt/tags/tag42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7xn8k5BUln3jKzpnReXO_1579601736&quot;,&quot;DataType&quot;:1,&quot;ImageAutosize&quot;:1}"/>
</p:tagLst>
</file>

<file path=ppt/tags/tag42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RWapCUlH3dQrWzDrv8e_1579601736&quot;,&quot;DataType&quot;:1,&quot;ImageAutosize&quot;:1}"/>
</p:tagLst>
</file>

<file path=ppt/tags/tag42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ArW5StgnOcqNhBiT8mV_1579601737&quot;,&quot;DataType&quot;:1,&quot;ImageAutosize&quot;:1}"/>
</p:tagLst>
</file>

<file path=ppt/tags/tag42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yIIThgT5eK1NIomEgBo_1579601737&quot;,&quot;DataType&quot;:1,&quot;ImageAutosize&quot;:1}"/>
</p:tagLst>
</file>

<file path=ppt/tags/tag42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7vrwNUHCtBtLYMZXDQcp_1579601737&quot;,&quot;DataType&quot;:1,&quot;ImageAutosize&quot;:1}"/>
</p:tagLst>
</file>

<file path=ppt/tags/tag42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XBdLCaswOj0j1YJixEX_1579601738&quot;,&quot;DataType&quot;:1,&quot;ImageAutosize&quot;:1}"/>
</p:tagLst>
</file>

<file path=ppt/tags/tag42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DpZdUWRHdy0eZcfivqR_1579601593&quot;,&quot;DataType&quot;:1,&quot;ImageAutosize&quot;:1}"/>
</p:tagLst>
</file>

<file path=ppt/tags/tag42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o43yYf0BlyXIG5ZjtKh_1579601738&quot;,&quot;DataType&quot;:1,&quot;ImageAutosize&quot;:1}"/>
</p:tagLst>
</file>

<file path=ppt/tags/tag42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gYb2P1sKABmbtFH852h_1579601738&quot;,&quot;DataType&quot;:1,&quot;ImageAutosize&quot;:1}"/>
</p:tagLst>
</file>

<file path=ppt/tags/tag4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Vh1VjE3tAda9efXMBmOb_1579601601&quot;,&quot;DataType&quot;:1,&quot;ImageAutosize&quot;:1}"/>
</p:tagLst>
</file>

<file path=ppt/tags/tag43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D7nASqTni1aOnLgXiiy_1579601739&quot;,&quot;DataType&quot;:1,&quot;ImageAutosize&quot;:1}"/>
</p:tagLst>
</file>

<file path=ppt/tags/tag43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zjKTp0kBh1r7gU3JXuJ_1579601739&quot;,&quot;DataType&quot;:1,&quot;ImageAutosize&quot;:1}"/>
</p:tagLst>
</file>

<file path=ppt/tags/tag43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XuYa5OyiaWDiZvBNWAA_1579601739&quot;,&quot;DataType&quot;:1,&quot;ImageAutosize&quot;:1}"/>
</p:tagLst>
</file>

<file path=ppt/tags/tag43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4aoteLxLkNYGuAPQuGX_1579601739&quot;,&quot;DataType&quot;:1,&quot;ImageAutosize&quot;:1}"/>
</p:tagLst>
</file>

<file path=ppt/tags/tag43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PaTjU3hE9F1qYEprrJe_1579601743&quot;,&quot;DataType&quot;:1,&quot;ImageAutosize&quot;:1}"/>
</p:tagLst>
</file>

<file path=ppt/tags/tag43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0OT1clCyXx2fnZzsfUO1_1579601743&quot;,&quot;DataType&quot;:1,&quot;ImageAutosize&quot;:1}"/>
</p:tagLst>
</file>

<file path=ppt/tags/tag43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4NtKsU9SULeJcDYPftN_1579601743&quot;,&quot;DataType&quot;:1,&quot;ImageAutosize&quot;:1}"/>
</p:tagLst>
</file>

<file path=ppt/tags/tag43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MmlZN8Lpy2EWQKQNbcb_1579601743&quot;,&quot;DataType&quot;:1,&quot;ImageAutosize&quot;:1}"/>
</p:tagLst>
</file>

<file path=ppt/tags/tag43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gCG8mo4EHAshW45VCt9_1579601743&quot;,&quot;DataType&quot;:1,&quot;ImageAutosize&quot;:1}"/>
</p:tagLst>
</file>

<file path=ppt/tags/tag43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aUaeCdWmkk5GaJzTAll_1579601744&quot;,&quot;DataType&quot;:1,&quot;ImageAutosize&quot;:1}"/>
</p:tagLst>
</file>

<file path=ppt/tags/tag4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9kvI2HCm22AATMuQdU13_1579601601&quot;,&quot;DataType&quot;:1,&quot;ImageAutosize&quot;:1}"/>
</p:tagLst>
</file>

<file path=ppt/tags/tag44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8kfIoBgs68NQRIbNk7X_1579601748&quot;,&quot;DataType&quot;:1,&quot;ImageAutosize&quot;:1}"/>
</p:tagLst>
</file>

<file path=ppt/tags/tag44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TwCQOi4FTUn8MwMSQWC_1579601748&quot;,&quot;DataType&quot;:1,&quot;ImageAutosize&quot;:1}"/>
</p:tagLst>
</file>

<file path=ppt/tags/tag44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M1wCE7b4YoeRiuH5Uui_1579601749&quot;,&quot;DataType&quot;:1,&quot;ImageAutosize&quot;:1}"/>
</p:tagLst>
</file>

<file path=ppt/tags/tag44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0nHE2gSw4u5uvFUsoVK_1579601749&quot;,&quot;DataType&quot;:1,&quot;ImageAutosize&quot;:1}"/>
</p:tagLst>
</file>

<file path=ppt/tags/tag44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P0B6X3aNTVieU4Gsvzx_1579601749&quot;,&quot;DataType&quot;:1,&quot;ImageAutosize&quot;:1}"/>
</p:tagLst>
</file>

<file path=ppt/tags/tag44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92PzoA8oPTN9k8YwErv_1579601749&quot;,&quot;DataType&quot;:1,&quot;ImageAutosize&quot;:1}"/>
</p:tagLst>
</file>

<file path=ppt/tags/tag44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DpZdUWRHdy0eZcfivqR_1579601593&quot;,&quot;DataType&quot;:1,&quot;ImageAutosize&quot;:1}"/>
</p:tagLst>
</file>

<file path=ppt/tags/tag4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ZeOMBKsdWyupJMcfHbc_1579601601&quot;,&quot;DataType&quot;:1,&quot;ImageAutosize&quot;:1}"/>
</p:tagLst>
</file>

<file path=ppt/tags/tag4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a04wtvdsgNJA4YH9zvD_1579601602&quot;,&quot;DataType&quot;:1,&quot;ImageAutosize&quot;:1}"/>
</p:tagLst>
</file>

<file path=ppt/tags/tag4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QCgeHq6QlqnbvVw2TuH_1579601602&quot;,&quot;DataType&quot;:1,&quot;ImageAutosize&quot;:1}"/>
</p:tagLst>
</file>

<file path=ppt/tags/tag4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se8SS11Zi4RiBJM3fVZ_1579601602&quot;,&quot;DataType&quot;:1,&quot;ImageAutosize&quot;:1}"/>
</p:tagLst>
</file>

<file path=ppt/tags/tag4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GParQO5uTmOAnu5IAL6_1579601603&quot;,&quot;DataType&quot;:1,&quot;ImageAutosize&quot;:1}"/>
</p:tagLst>
</file>

<file path=ppt/tags/tag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Zn3nPJpM0IFUCP3wsoM_1579601593&quot;,&quot;DataType&quot;:1,&quot;ImageAutosize&quot;:1}"/>
</p:tagLst>
</file>

<file path=ppt/tags/tag5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7IKpBcpeLFALga53hQ8X_1579601603&quot;,&quot;DataType&quot;:1,&quot;ImageAutosize&quot;:1}"/>
</p:tagLst>
</file>

<file path=ppt/tags/tag5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pGMTvYeHHghUTCDT6TF_1579601603&quot;,&quot;DataType&quot;:1,&quot;ImageAutosize&quot;:1}"/>
</p:tagLst>
</file>

<file path=ppt/tags/tag5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0j0gZqQbm6mykTbMk2T_1579601603&quot;,&quot;DataType&quot;:1,&quot;ImageAutosize&quot;:1}"/>
</p:tagLst>
</file>

<file path=ppt/tags/tag5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uowIesnK1uShiDH29ZM_1579601603&quot;,&quot;DataType&quot;:1,&quot;ImageAutosize&quot;:1}"/>
</p:tagLst>
</file>

<file path=ppt/tags/tag5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ZAQMp1nzfW90TEhC6AL_1579601603&quot;,&quot;DataType&quot;:1,&quot;ImageAutosize&quot;:1}"/>
</p:tagLst>
</file>

<file path=ppt/tags/tag5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Us7Mg0FjCMW7BL19Z2c_1579601603&quot;,&quot;DataType&quot;:1,&quot;ImageAutosize&quot;:1}"/>
</p:tagLst>
</file>

<file path=ppt/tags/tag5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61FfPeNh7eq0tHGPoZN_1579601605&quot;,&quot;DataType&quot;:1,&quot;ImageAutosize&quot;:1}"/>
</p:tagLst>
</file>

<file path=ppt/tags/tag5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yaYGoeXB4f312svq3sj_1579601605&quot;,&quot;DataType&quot;:1,&quot;ImageAutosize&quot;:1}"/>
</p:tagLst>
</file>

<file path=ppt/tags/tag5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Fi18aQf8KTj1axicGEr_1579601605&quot;,&quot;DataType&quot;:1,&quot;ImageAutosize&quot;:1}"/>
</p:tagLst>
</file>

<file path=ppt/tags/tag5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kNZ2b32VqOSiSSeoavv_1579601605&quot;,&quot;DataType&quot;:1,&quot;ImageAutosize&quot;:1}"/>
</p:tagLst>
</file>

<file path=ppt/tags/tag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0nxgw8Bw7nar0ZeI4ir_1579601593&quot;,&quot;DataType&quot;:1,&quot;ImageAutosize&quot;:1}"/>
</p:tagLst>
</file>

<file path=ppt/tags/tag6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CcNiatI4iHv2UeQib1z_1579601606&quot;,&quot;DataType&quot;:1,&quot;ImageAutosize&quot;:1}"/>
</p:tagLst>
</file>

<file path=ppt/tags/tag6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3mcYMPXLdImzDu33HVG_1579601606&quot;,&quot;DataType&quot;:1,&quot;ImageAutosize&quot;:1}"/>
</p:tagLst>
</file>

<file path=ppt/tags/tag6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LilZfMLB5bHrHFcuBel_1579601606&quot;,&quot;DataType&quot;:1,&quot;ImageAutosize&quot;:1}"/>
</p:tagLst>
</file>

<file path=ppt/tags/tag6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46XbfRVCZRq7AOw4TE86_1579601606&quot;,&quot;DataType&quot;:1,&quot;ImageAutosize&quot;:1}"/>
</p:tagLst>
</file>

<file path=ppt/tags/tag6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9roiakztuJBMkaR2Ge7_1579601606&quot;,&quot;DataType&quot;:1,&quot;ImageAutosize&quot;:1}"/>
</p:tagLst>
</file>

<file path=ppt/tags/tag6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3LD00iI20Cb8MfTTrDW_1579601606&quot;,&quot;DataType&quot;:1,&quot;ImageAutosize&quot;:1}"/>
</p:tagLst>
</file>

<file path=ppt/tags/tag6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wi0u2TpKnpXcc0GvFXK_1579601606&quot;,&quot;DataType&quot;:1,&quot;ImageAutosize&quot;:1}"/>
</p:tagLst>
</file>

<file path=ppt/tags/tag6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aSGrboPh89cdPlKRspr_1579601607&quot;,&quot;DataType&quot;:1,&quot;ImageAutosize&quot;:1}"/>
</p:tagLst>
</file>

<file path=ppt/tags/tag6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edaJCGMmAZHOWu7Kxhr_1579601607&quot;,&quot;DataType&quot;:1,&quot;ImageAutosize&quot;:1}"/>
</p:tagLst>
</file>

<file path=ppt/tags/tag6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2FaOc3gjYBLqnVBz8DK_1579601607&quot;,&quot;DataType&quot;:1,&quot;ImageAutosize&quot;:1}"/>
</p:tagLst>
</file>

<file path=ppt/tags/tag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h4wQnkPuq7w2i3CqBkA_1579601594&quot;,&quot;DataType&quot;:1,&quot;ImageAutosize&quot;:1}"/>
</p:tagLst>
</file>

<file path=ppt/tags/tag7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1rK9MVQVrf82oRBdNHX_1579601608&quot;,&quot;DataType&quot;:1,&quot;ImageAutosize&quot;:1}"/>
</p:tagLst>
</file>

<file path=ppt/tags/tag7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T02AXt0EDTtfC9h271n_1579601608&quot;,&quot;DataType&quot;:1,&quot;ImageAutosize&quot;:1}"/>
</p:tagLst>
</file>

<file path=ppt/tags/tag7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lR9Vo1Zp0EIeFtqhv80_1579601608&quot;,&quot;DataType&quot;:1,&quot;ImageAutosize&quot;:1}"/>
</p:tagLst>
</file>

<file path=ppt/tags/tag7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p4CON9snCjjxy64ZGff_1579601608&quot;,&quot;DataType&quot;:1,&quot;ImageAutosize&quot;:1}"/>
</p:tagLst>
</file>

<file path=ppt/tags/tag7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DQuZNUwbt4jX8utQ7Ph_1579601609&quot;,&quot;DataType&quot;:1,&quot;ImageAutosize&quot;:1}"/>
</p:tagLst>
</file>

<file path=ppt/tags/tag7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lgE7S6thTOK0DPgfw2S_1579601609&quot;,&quot;DataType&quot;:1,&quot;ImageAutosize&quot;:1}"/>
</p:tagLst>
</file>

<file path=ppt/tags/tag7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d4qdlPeo1NU5d3HejDM_1579601612&quot;,&quot;DataType&quot;:1,&quot;ImageAutosize&quot;:1}"/>
</p:tagLst>
</file>

<file path=ppt/tags/tag7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2dYP7nJXoDFSfAxGD6D_1579601612&quot;,&quot;DataType&quot;:1,&quot;ImageAutosize&quot;:1}"/>
</p:tagLst>
</file>

<file path=ppt/tags/tag7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g45nmchMXXJWdrsa6JD_1579601612&quot;,&quot;DataType&quot;:1,&quot;ImageAutosize&quot;:1}"/>
</p:tagLst>
</file>

<file path=ppt/tags/tag7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s7O5upgninZWdbGsIHf_1579601612&quot;,&quot;DataType&quot;:1,&quot;ImageAutosize&quot;:1}"/>
</p:tagLst>
</file>

<file path=ppt/tags/tag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ORd7LKBGguTa1GJVctO_1579601594&quot;,&quot;DataType&quot;:1,&quot;ImageAutosize&quot;:1}"/>
</p:tagLst>
</file>

<file path=ppt/tags/tag8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XUopcLOSsQRWvsETfSi_1579601612&quot;,&quot;DataType&quot;:1,&quot;ImageAutosize&quot;:1}"/>
</p:tagLst>
</file>

<file path=ppt/tags/tag8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W5Td01CGy2Lja8pkzLg_1579601612&quot;,&quot;DataType&quot;:1,&quot;ImageAutosize&quot;:1}"/>
</p:tagLst>
</file>

<file path=ppt/tags/tag8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IFlUVqklSmAQeCk8BsO_1579601612&quot;,&quot;DataType&quot;:1,&quot;ImageAutosize&quot;:1}"/>
</p:tagLst>
</file>

<file path=ppt/tags/tag8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9WjGByuZijL6ySrVbUUR_1579601612&quot;,&quot;DataType&quot;:1,&quot;ImageAutosize&quot;:1}"/>
</p:tagLst>
</file>

<file path=ppt/tags/tag8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F0BFqDWjs2rF1xyssjf_1579601612&quot;,&quot;DataType&quot;:1,&quot;ImageAutosize&quot;:1}"/>
</p:tagLst>
</file>

<file path=ppt/tags/tag8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m7EgCOWc7polkNlbGDW_1579601614&quot;,&quot;DataType&quot;:1,&quot;ImageAutosize&quot;:1}"/>
</p:tagLst>
</file>

<file path=ppt/tags/tag8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VHRX0MYeXtpQxWkQQPr_1579601614&quot;,&quot;DataType&quot;:1,&quot;ImageAutosize&quot;:1}"/>
</p:tagLst>
</file>

<file path=ppt/tags/tag8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jaOUWfN6h6vDHGAcmYX_1579601614&quot;,&quot;DataType&quot;:1,&quot;ImageAutosize&quot;:1}"/>
</p:tagLst>
</file>

<file path=ppt/tags/tag8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wyM3FTcjG7HC7JAPYNm_1579601614&quot;,&quot;DataType&quot;:1,&quot;ImageAutosize&quot;:1}"/>
</p:tagLst>
</file>

<file path=ppt/tags/tag8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sEegv4twQNkZ5FFrpwe_1579601614&quot;,&quot;DataType&quot;:1,&quot;ImageAutosize&quot;:1}"/>
</p:tagLst>
</file>

<file path=ppt/tags/tag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zcNsC7PYLGL6DNGXeV9_1579601594&quot;,&quot;DataType&quot;:1,&quot;ImageAutosize&quot;:1}"/>
</p:tagLst>
</file>

<file path=ppt/tags/tag9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qZFUnt1vc5bxx8W6PNJ_1579601617&quot;,&quot;DataType&quot;:1,&quot;ImageAutosize&quot;:1}"/>
</p:tagLst>
</file>

<file path=ppt/tags/tag9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05HcbReaoHRXx5qV8k9j_1579601617&quot;,&quot;DataType&quot;:1,&quot;ImageAutosize&quot;:1}"/>
</p:tagLst>
</file>

<file path=ppt/tags/tag9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BjUifaylhGvUIN9V7L9_1579601617&quot;,&quot;DataType&quot;:1,&quot;ImageAutosize&quot;:1}"/>
</p:tagLst>
</file>

<file path=ppt/tags/tag9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XpPfOvQh12gEQsBsUl3_1579601617&quot;,&quot;DataType&quot;:1,&quot;ImageAutosize&quot;:1}"/>
</p:tagLst>
</file>

<file path=ppt/tags/tag9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loIYchZqlL0WDZJxq8w_1579601617&quot;,&quot;DataType&quot;:1,&quot;ImageAutosize&quot;:1}"/>
</p:tagLst>
</file>

<file path=ppt/tags/tag9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uYTn6rvdGus7gnk8CUu_1579601617&quot;,&quot;DataType&quot;:1,&quot;ImageAutosize&quot;:1}"/>
</p:tagLst>
</file>

<file path=ppt/tags/tag9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vwqKlXr0Kk93B3IJ1bA_1579601617&quot;,&quot;DataType&quot;:1,&quot;ImageAutosize&quot;:1}"/>
</p:tagLst>
</file>

<file path=ppt/tags/tag9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DpZdUWRHdy0eZcfivqR_1579601593&quot;,&quot;DataType&quot;:1,&quot;ImageAutosize&quot;:1}"/>
</p:tagLst>
</file>

<file path=ppt/tags/tag9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DX4xOf2jwUmkDX8GQKU_1579601618&quot;,&quot;DataType&quot;:1,&quot;ImageAutosize&quot;:1}"/>
</p:tagLst>
</file>

<file path=ppt/tags/tag9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LjMNMHUfyr2WS1NfHVh_1579601618&quot;,&quot;DataType&quot;:1,&quot;ImageAutosize&quot;:1}"/>
</p:tagLst>
</file>

<file path=ppt/theme/theme1.xml><?xml version="1.0" encoding="utf-8"?>
<a:theme xmlns:a="http://schemas.openxmlformats.org/drawingml/2006/main" name="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8652</TotalTime>
  <Words>9673</Words>
  <Application>Microsoft Office PowerPoint</Application>
  <PresentationFormat>Widescreen</PresentationFormat>
  <Paragraphs>916</Paragraphs>
  <Slides>90</Slides>
  <Notes>67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90</vt:i4>
      </vt:variant>
    </vt:vector>
  </HeadingPairs>
  <TitlesOfParts>
    <vt:vector size="98" baseType="lpstr">
      <vt:lpstr>Arial</vt:lpstr>
      <vt:lpstr>Calibri</vt:lpstr>
      <vt:lpstr>Franklin Gothic Book</vt:lpstr>
      <vt:lpstr>Franklin Gothic Demi</vt:lpstr>
      <vt:lpstr>Franklin Gothic Medium</vt:lpstr>
      <vt:lpstr>Franklin Gothic Medium Cond</vt:lpstr>
      <vt:lpstr>Charts</vt:lpstr>
      <vt:lpstr>1_Charts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Golden</dc:creator>
  <cp:lastModifiedBy>Ilona Arnold-Berkovits</cp:lastModifiedBy>
  <cp:revision>1342</cp:revision>
  <dcterms:created xsi:type="dcterms:W3CDTF">2006-08-16T00:00:00Z</dcterms:created>
  <dcterms:modified xsi:type="dcterms:W3CDTF">2020-01-31T18:17:00Z</dcterms:modified>
</cp:coreProperties>
</file>