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55.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1.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70.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80" r:id="rId89"/>
    <p:sldId id="479" r:id="rId90"/>
    <p:sldId id="482" r:id="rId91"/>
    <p:sldId id="491"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87563" autoAdjust="0"/>
  </p:normalViewPr>
  <p:slideViewPr>
    <p:cSldViewPr>
      <p:cViewPr varScale="1">
        <p:scale>
          <a:sx n="75" d="100"/>
          <a:sy n="75" d="100"/>
        </p:scale>
        <p:origin x="854" y="154"/>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Warren_County_2023_04_18.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Warren_County_2023_04_18.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Overview'!$A$14,'0. Overview'!$A$37,'0. Overview'!$A$49,'0. Overview'!$A$80,'0. Overview'!$A$107,'0. Overview'!$A$131,'0. Overview'!$A$155,'0. Overview'!$A$166,'0. Overview'!$A$181,'0. Overview'!$A$207)</c:f>
              <c:strCache>
                <c:ptCount val="10"/>
                <c:pt idx="0">
                  <c:v>Warren</c:v>
                </c:pt>
                <c:pt idx="1">
                  <c:v>Warren</c:v>
                </c:pt>
                <c:pt idx="2">
                  <c:v>Warren</c:v>
                </c:pt>
                <c:pt idx="3">
                  <c:v>Warren</c:v>
                </c:pt>
                <c:pt idx="4">
                  <c:v>Warren</c:v>
                </c:pt>
                <c:pt idx="5">
                  <c:v>Warren</c:v>
                </c:pt>
                <c:pt idx="6">
                  <c:v>Warren</c:v>
                </c:pt>
                <c:pt idx="7">
                  <c:v>Warren </c:v>
                </c:pt>
                <c:pt idx="8">
                  <c:v>Warren </c:v>
                </c:pt>
                <c:pt idx="9">
                  <c:v>Warren</c:v>
                </c:pt>
              </c:strCache>
            </c:strRef>
          </c:cat>
          <c:val>
            <c:numRef>
              <c:f>('0. Overview'!$C$14,'0. Overview'!$C$37,'0. Overview'!$C$49,'0. Overview'!$C$80,'0. Overview'!$C$107,'0. Overview'!$C$131,'0. Overview'!$C$155,'0. Overview'!$C$166,'0. Overview'!$C$181,'0. Overview'!$C$207)</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D3EC-46F9-9A7C-D5DE915EB652}"/>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Overview'!$A$14,'0. Overview'!$A$37,'0. Overview'!$A$49,'0. Overview'!$A$80,'0. Overview'!$A$107,'0. Overview'!$A$131,'0. Overview'!$A$155,'0. Overview'!$A$166,'0. Overview'!$A$181,'0. Overview'!$A$207)</c:f>
              <c:strCache>
                <c:ptCount val="10"/>
                <c:pt idx="0">
                  <c:v>Warren</c:v>
                </c:pt>
                <c:pt idx="1">
                  <c:v>Warren</c:v>
                </c:pt>
                <c:pt idx="2">
                  <c:v>Warren</c:v>
                </c:pt>
                <c:pt idx="3">
                  <c:v>Warren</c:v>
                </c:pt>
                <c:pt idx="4">
                  <c:v>Warren</c:v>
                </c:pt>
                <c:pt idx="5">
                  <c:v>Warren</c:v>
                </c:pt>
                <c:pt idx="6">
                  <c:v>Warren</c:v>
                </c:pt>
                <c:pt idx="7">
                  <c:v>Warren </c:v>
                </c:pt>
                <c:pt idx="8">
                  <c:v>Warren </c:v>
                </c:pt>
                <c:pt idx="9">
                  <c:v>Warren</c:v>
                </c:pt>
              </c:strCache>
            </c:strRef>
          </c:cat>
          <c:val>
            <c:numRef>
              <c:f>('0. Overview'!$D$14,'0. Overview'!$D$37,'0. Overview'!$D$49,'0. Overview'!$D$80,'0. Overview'!$D$107,'0. Overview'!$D$131,'0. Overview'!$D$155,'0. Overview'!$D$166,'0. Overview'!$D$181,'0. Overview'!$D$207)</c:f>
              <c:numCache>
                <c:formatCode>General</c:formatCode>
                <c:ptCount val="10"/>
                <c:pt idx="0">
                  <c:v>9.875</c:v>
                </c:pt>
                <c:pt idx="1">
                  <c:v>8.875</c:v>
                </c:pt>
                <c:pt idx="2">
                  <c:v>18.875</c:v>
                </c:pt>
                <c:pt idx="3">
                  <c:v>9.875</c:v>
                </c:pt>
                <c:pt idx="4">
                  <c:v>4.875</c:v>
                </c:pt>
                <c:pt idx="5">
                  <c:v>2.875</c:v>
                </c:pt>
                <c:pt idx="6">
                  <c:v>0.875</c:v>
                </c:pt>
                <c:pt idx="7">
                  <c:v>11.875</c:v>
                </c:pt>
                <c:pt idx="8">
                  <c:v>16.875</c:v>
                </c:pt>
                <c:pt idx="9">
                  <c:v>14.875</c:v>
                </c:pt>
              </c:numCache>
            </c:numRef>
          </c:val>
          <c:extLst>
            <c:ext xmlns:c16="http://schemas.microsoft.com/office/drawing/2014/chart" uri="{C3380CC4-5D6E-409C-BE32-E72D297353CC}">
              <c16:uniqueId val="{00000001-D3EC-46F9-9A7C-D5DE915EB652}"/>
            </c:ext>
          </c:extLst>
        </c:ser>
        <c:ser>
          <c:idx val="3"/>
          <c:order val="2"/>
          <c:spPr>
            <a:solidFill>
              <a:schemeClr val="bg1">
                <a:lumMod val="65000"/>
              </a:schemeClr>
            </a:solidFill>
            <a:ln>
              <a:solidFill>
                <a:schemeClr val="tx1">
                  <a:lumMod val="95000"/>
                  <a:lumOff val="5000"/>
                </a:schemeClr>
              </a:solidFill>
            </a:ln>
            <a:effectLst/>
          </c:spPr>
          <c:invertIfNegative val="0"/>
          <c:cat>
            <c:strRef>
              <c:f>('0. Overview'!$A$14,'0. Overview'!$A$37,'0. Overview'!$A$49,'0. Overview'!$A$80,'0. Overview'!$A$107,'0. Overview'!$A$131,'0. Overview'!$A$155,'0. Overview'!$A$166,'0. Overview'!$A$181,'0. Overview'!$A$207)</c:f>
              <c:strCache>
                <c:ptCount val="10"/>
                <c:pt idx="0">
                  <c:v>Warren</c:v>
                </c:pt>
                <c:pt idx="1">
                  <c:v>Warren</c:v>
                </c:pt>
                <c:pt idx="2">
                  <c:v>Warren</c:v>
                </c:pt>
                <c:pt idx="3">
                  <c:v>Warren</c:v>
                </c:pt>
                <c:pt idx="4">
                  <c:v>Warren</c:v>
                </c:pt>
                <c:pt idx="5">
                  <c:v>Warren</c:v>
                </c:pt>
                <c:pt idx="6">
                  <c:v>Warren</c:v>
                </c:pt>
                <c:pt idx="7">
                  <c:v>Warren </c:v>
                </c:pt>
                <c:pt idx="8">
                  <c:v>Warren </c:v>
                </c:pt>
                <c:pt idx="9">
                  <c:v>Warren</c:v>
                </c:pt>
              </c:strCache>
            </c:strRef>
          </c:cat>
          <c:val>
            <c:numRef>
              <c:f>('0. Overview'!$E$14,'0. Overview'!$E$37,'0. Overview'!$E$49,'0. Overview'!$E$80,'0. Overview'!$E$107,'0. Overview'!$E$131,'0. Overview'!$E$155,'0. Overview'!$E$166,'0. Overview'!$E$181,'0. Overview'!$E$207)</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D3EC-46F9-9A7C-D5DE915EB652}"/>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0.88500000000000001</c:v>
                </c:pt>
                <c:pt idx="1">
                  <c:v>0.86</c:v>
                </c:pt>
                <c:pt idx="2">
                  <c:v>0.88800000000000001</c:v>
                </c:pt>
                <c:pt idx="3">
                  <c:v>0.878</c:v>
                </c:pt>
                <c:pt idx="4">
                  <c:v>0.84699999999999998</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Sheet1!$B$2:$B$22</c:f>
              <c:numCache>
                <c:formatCode>General</c:formatCode>
                <c:ptCount val="21"/>
                <c:pt idx="0" formatCode="0%">
                  <c:v>0.439</c:v>
                </c:pt>
                <c:pt idx="1">
                  <c:v>0.51700000000000002</c:v>
                </c:pt>
                <c:pt idx="2" formatCode="0%">
                  <c:v>0.52900000000000003</c:v>
                </c:pt>
                <c:pt idx="3" formatCode="0%">
                  <c:v>0.53700000000000003</c:v>
                </c:pt>
                <c:pt idx="4" formatCode="0%">
                  <c:v>0.59299999999999997</c:v>
                </c:pt>
                <c:pt idx="5" formatCode="0%">
                  <c:v>0.63200000000000001</c:v>
                </c:pt>
                <c:pt idx="6" formatCode="0%">
                  <c:v>0.65500000000000003</c:v>
                </c:pt>
                <c:pt idx="7" formatCode="0%">
                  <c:v>0.70799999999999996</c:v>
                </c:pt>
                <c:pt idx="8" formatCode="0%">
                  <c:v>0.74199999999999999</c:v>
                </c:pt>
                <c:pt idx="9" formatCode="0%">
                  <c:v>0.748</c:v>
                </c:pt>
                <c:pt idx="10" formatCode="0%">
                  <c:v>0.749</c:v>
                </c:pt>
                <c:pt idx="11" formatCode="0%">
                  <c:v>0.8</c:v>
                </c:pt>
                <c:pt idx="12" formatCode="0%">
                  <c:v>0.82599999999999996</c:v>
                </c:pt>
                <c:pt idx="14" formatCode="0%">
                  <c:v>0.86499999999999999</c:v>
                </c:pt>
                <c:pt idx="15" formatCode="0%">
                  <c:v>0.874</c:v>
                </c:pt>
                <c:pt idx="16" formatCode="0%">
                  <c:v>0.877</c:v>
                </c:pt>
                <c:pt idx="17" formatCode="0%">
                  <c:v>0.88400000000000001</c:v>
                </c:pt>
                <c:pt idx="18" formatCode="0%">
                  <c:v>0.89600000000000002</c:v>
                </c:pt>
                <c:pt idx="19">
                  <c:v>0.90600000000000003</c:v>
                </c:pt>
                <c:pt idx="20">
                  <c:v>0.92</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Sheet1!$C$2:$C$22</c:f>
              <c:numCache>
                <c:formatCode>General</c:formatCode>
                <c:ptCount val="21"/>
                <c:pt idx="13">
                  <c:v>0.84699999999999998</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68.30%</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Sheet1!$D$2:$D$22</c:f>
              <c:numCache>
                <c:formatCode>0%</c:formatCode>
                <c:ptCount val="21"/>
                <c:pt idx="0">
                  <c:v>0.68300000000000005</c:v>
                </c:pt>
                <c:pt idx="1">
                  <c:v>0.68300000000000005</c:v>
                </c:pt>
                <c:pt idx="2">
                  <c:v>0.68300000000000005</c:v>
                </c:pt>
                <c:pt idx="3">
                  <c:v>0.68300000000000005</c:v>
                </c:pt>
                <c:pt idx="4">
                  <c:v>0.68300000000000005</c:v>
                </c:pt>
                <c:pt idx="5">
                  <c:v>0.68300000000000005</c:v>
                </c:pt>
                <c:pt idx="6">
                  <c:v>0.68300000000000005</c:v>
                </c:pt>
                <c:pt idx="7">
                  <c:v>0.68300000000000005</c:v>
                </c:pt>
                <c:pt idx="8">
                  <c:v>0.68300000000000005</c:v>
                </c:pt>
                <c:pt idx="9">
                  <c:v>0.68300000000000005</c:v>
                </c:pt>
                <c:pt idx="10">
                  <c:v>0.68300000000000005</c:v>
                </c:pt>
                <c:pt idx="11">
                  <c:v>0.68300000000000005</c:v>
                </c:pt>
                <c:pt idx="12">
                  <c:v>0.68300000000000005</c:v>
                </c:pt>
                <c:pt idx="13">
                  <c:v>0.68300000000000005</c:v>
                </c:pt>
                <c:pt idx="14">
                  <c:v>0.68300000000000005</c:v>
                </c:pt>
                <c:pt idx="15">
                  <c:v>0.68300000000000005</c:v>
                </c:pt>
                <c:pt idx="16">
                  <c:v>0.68300000000000005</c:v>
                </c:pt>
                <c:pt idx="17">
                  <c:v>0.68300000000000005</c:v>
                </c:pt>
                <c:pt idx="18">
                  <c:v>0.68300000000000005</c:v>
                </c:pt>
                <c:pt idx="19" formatCode="General">
                  <c:v>0.68300000000000005</c:v>
                </c:pt>
                <c:pt idx="20" formatCode="General">
                  <c:v>0.68300000000000005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822551673228345"/>
          <c:y val="0.90152886049834302"/>
          <c:w val="0.12452743602362203"/>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 Under 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14185</c:v>
                </c:pt>
                <c:pt idx="1">
                  <c:v>16160</c:v>
                </c:pt>
                <c:pt idx="3">
                  <c:v>23629</c:v>
                </c:pt>
                <c:pt idx="4">
                  <c:v>27894</c:v>
                </c:pt>
                <c:pt idx="5">
                  <c:v>37180</c:v>
                </c:pt>
                <c:pt idx="6">
                  <c:v>57290</c:v>
                </c:pt>
                <c:pt idx="7">
                  <c:v>65324</c:v>
                </c:pt>
                <c:pt idx="8">
                  <c:v>73090</c:v>
                </c:pt>
                <c:pt idx="9">
                  <c:v>81648</c:v>
                </c:pt>
                <c:pt idx="10">
                  <c:v>94772</c:v>
                </c:pt>
                <c:pt idx="11">
                  <c:v>104949</c:v>
                </c:pt>
                <c:pt idx="12">
                  <c:v>118648</c:v>
                </c:pt>
                <c:pt idx="13">
                  <c:v>122270</c:v>
                </c:pt>
                <c:pt idx="14">
                  <c:v>133774</c:v>
                </c:pt>
                <c:pt idx="15">
                  <c:v>133785</c:v>
                </c:pt>
                <c:pt idx="16">
                  <c:v>142361</c:v>
                </c:pt>
                <c:pt idx="17">
                  <c:v>160419</c:v>
                </c:pt>
                <c:pt idx="18">
                  <c:v>185199</c:v>
                </c:pt>
                <c:pt idx="19">
                  <c:v>200279</c:v>
                </c:pt>
                <c:pt idx="20">
                  <c:v>201445</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2">
                  <c:v>21188</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5329</c:v>
                </c:pt>
                <c:pt idx="1">
                  <c:v>7108</c:v>
                </c:pt>
                <c:pt idx="2">
                  <c:v>8751</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0181953930105"/>
          <c:y val="0.88694641230867255"/>
          <c:w val="0.8981804606989498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Phillipsburg town</c:v>
                </c:pt>
                <c:pt idx="1">
                  <c:v>Hackettstown town</c:v>
                </c:pt>
                <c:pt idx="2">
                  <c:v>Mansfield township</c:v>
                </c:pt>
                <c:pt idx="3">
                  <c:v>Washington borough</c:v>
                </c:pt>
                <c:pt idx="4">
                  <c:v>Greenwich township</c:v>
                </c:pt>
                <c:pt idx="5">
                  <c:v>Lopatcong township</c:v>
                </c:pt>
                <c:pt idx="6">
                  <c:v>Washington township</c:v>
                </c:pt>
                <c:pt idx="7">
                  <c:v>Independence township</c:v>
                </c:pt>
                <c:pt idx="8">
                  <c:v>Allamuchy township</c:v>
                </c:pt>
                <c:pt idx="9">
                  <c:v>Blairstown township</c:v>
                </c:pt>
                <c:pt idx="10">
                  <c:v>Franklin township</c:v>
                </c:pt>
                <c:pt idx="11">
                  <c:v>Knowlton township</c:v>
                </c:pt>
                <c:pt idx="12">
                  <c:v>Pohatcong township</c:v>
                </c:pt>
                <c:pt idx="13">
                  <c:v>Liberty township</c:v>
                </c:pt>
                <c:pt idx="14">
                  <c:v>Oxford township</c:v>
                </c:pt>
                <c:pt idx="15">
                  <c:v>White township</c:v>
                </c:pt>
                <c:pt idx="16">
                  <c:v>Harmony township</c:v>
                </c:pt>
                <c:pt idx="17">
                  <c:v>Belvidere town</c:v>
                </c:pt>
                <c:pt idx="18">
                  <c:v>Alpha borough</c:v>
                </c:pt>
                <c:pt idx="19">
                  <c:v>Hardwick township</c:v>
                </c:pt>
              </c:strCache>
            </c:strRef>
          </c:cat>
          <c:val>
            <c:numRef>
              <c:f>Sheet1!$B$2:$B$21</c:f>
              <c:numCache>
                <c:formatCode>0</c:formatCode>
                <c:ptCount val="20"/>
                <c:pt idx="0">
                  <c:v>3288</c:v>
                </c:pt>
                <c:pt idx="1">
                  <c:v>2118</c:v>
                </c:pt>
                <c:pt idx="2">
                  <c:v>1903</c:v>
                </c:pt>
                <c:pt idx="3">
                  <c:v>1689</c:v>
                </c:pt>
                <c:pt idx="4">
                  <c:v>1444</c:v>
                </c:pt>
                <c:pt idx="5">
                  <c:v>1435</c:v>
                </c:pt>
                <c:pt idx="6">
                  <c:v>1403</c:v>
                </c:pt>
                <c:pt idx="7">
                  <c:v>940</c:v>
                </c:pt>
                <c:pt idx="8">
                  <c:v>884</c:v>
                </c:pt>
                <c:pt idx="9">
                  <c:v>883</c:v>
                </c:pt>
                <c:pt idx="10">
                  <c:v>644</c:v>
                </c:pt>
                <c:pt idx="11">
                  <c:v>588</c:v>
                </c:pt>
                <c:pt idx="12">
                  <c:v>506</c:v>
                </c:pt>
                <c:pt idx="13">
                  <c:v>481</c:v>
                </c:pt>
                <c:pt idx="14">
                  <c:v>481</c:v>
                </c:pt>
                <c:pt idx="15">
                  <c:v>472</c:v>
                </c:pt>
                <c:pt idx="16">
                  <c:v>458</c:v>
                </c:pt>
                <c:pt idx="17">
                  <c:v>431</c:v>
                </c:pt>
                <c:pt idx="18">
                  <c:v>403</c:v>
                </c:pt>
                <c:pt idx="19">
                  <c:v>381</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0.24</c:v>
                </c:pt>
                <c:pt idx="1">
                  <c:v>0.25</c:v>
                </c:pt>
                <c:pt idx="2">
                  <c:v>0.19</c:v>
                </c:pt>
                <c:pt idx="3">
                  <c:v>0.19</c:v>
                </c:pt>
                <c:pt idx="4">
                  <c:v>0.19881513271000001</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Children in single-parent households</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0.34524904007000001</c:v>
                </c:pt>
                <c:pt idx="1">
                  <c:v>0.33717930343000002</c:v>
                </c:pt>
                <c:pt idx="2">
                  <c:v>0.32476735480000002</c:v>
                </c:pt>
                <c:pt idx="3">
                  <c:v>0.30908051676999998</c:v>
                </c:pt>
                <c:pt idx="4">
                  <c:v>0.27787588813000003</c:v>
                </c:pt>
                <c:pt idx="5">
                  <c:v>0.27580533842999999</c:v>
                </c:pt>
                <c:pt idx="6" formatCode="General">
                  <c:v>0.26993485398</c:v>
                </c:pt>
                <c:pt idx="7">
                  <c:v>0.26440937049000002</c:v>
                </c:pt>
                <c:pt idx="8">
                  <c:v>0.23577603798999999</c:v>
                </c:pt>
                <c:pt idx="9">
                  <c:v>0.21532273269999999</c:v>
                </c:pt>
                <c:pt idx="10">
                  <c:v>0.21041752161999999</c:v>
                </c:pt>
                <c:pt idx="11">
                  <c:v>0.20543212818000001</c:v>
                </c:pt>
                <c:pt idx="13">
                  <c:v>0.17797867458</c:v>
                </c:pt>
                <c:pt idx="14">
                  <c:v>0.16878351679</c:v>
                </c:pt>
                <c:pt idx="15">
                  <c:v>0.15932402644999999</c:v>
                </c:pt>
                <c:pt idx="16">
                  <c:v>0.15372594258</c:v>
                </c:pt>
                <c:pt idx="17">
                  <c:v>0.14345373976</c:v>
                </c:pt>
                <c:pt idx="18">
                  <c:v>0.12303843087000001</c:v>
                </c:pt>
                <c:pt idx="19">
                  <c:v>0.12282585355</c:v>
                </c:pt>
                <c:pt idx="20">
                  <c:v>0.10924648999</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2">
                  <c:v>0.19881513271000001</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22%</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c:v>0.22</c:v>
                </c:pt>
                <c:pt idx="20">
                  <c:v>0.22</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2752490010572362"/>
          <c:y val="0.91850339692247573"/>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Warren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1278</c:v>
                </c:pt>
                <c:pt idx="1">
                  <c:v>887</c:v>
                </c:pt>
                <c:pt idx="2">
                  <c:v>1274</c:v>
                </c:pt>
                <c:pt idx="3">
                  <c:v>1197</c:v>
                </c:pt>
                <c:pt idx="4">
                  <c:v>784</c:v>
                </c:pt>
                <c:pt idx="5">
                  <c:v>1466</c:v>
                </c:pt>
                <c:pt idx="6">
                  <c:v>871</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Annual Total Cost of Living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Sheet1!$B$2:$B$22</c:f>
              <c:numCache>
                <c:formatCode>"$"#,##0_);[Red]\("$"#,##0\)</c:formatCode>
                <c:ptCount val="21"/>
                <c:pt idx="0">
                  <c:v>89083</c:v>
                </c:pt>
                <c:pt idx="1">
                  <c:v>90726</c:v>
                </c:pt>
                <c:pt idx="2">
                  <c:v>92337</c:v>
                </c:pt>
                <c:pt idx="4">
                  <c:v>94530</c:v>
                </c:pt>
                <c:pt idx="5">
                  <c:v>95292</c:v>
                </c:pt>
                <c:pt idx="6">
                  <c:v>95925</c:v>
                </c:pt>
                <c:pt idx="7">
                  <c:v>97939</c:v>
                </c:pt>
                <c:pt idx="8">
                  <c:v>98245</c:v>
                </c:pt>
                <c:pt idx="9">
                  <c:v>99110</c:v>
                </c:pt>
                <c:pt idx="10">
                  <c:v>100387</c:v>
                </c:pt>
                <c:pt idx="11">
                  <c:v>101568</c:v>
                </c:pt>
                <c:pt idx="12">
                  <c:v>102475</c:v>
                </c:pt>
                <c:pt idx="13">
                  <c:v>102891</c:v>
                </c:pt>
                <c:pt idx="14">
                  <c:v>103893</c:v>
                </c:pt>
                <c:pt idx="15">
                  <c:v>105309</c:v>
                </c:pt>
                <c:pt idx="16">
                  <c:v>106074</c:v>
                </c:pt>
                <c:pt idx="17">
                  <c:v>109625</c:v>
                </c:pt>
                <c:pt idx="18">
                  <c:v>110623</c:v>
                </c:pt>
                <c:pt idx="19">
                  <c:v>111404</c:v>
                </c:pt>
                <c:pt idx="20">
                  <c:v>115974</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Sheet1!$C$2:$C$22</c:f>
              <c:numCache>
                <c:formatCode>General</c:formatCode>
                <c:ptCount val="21"/>
                <c:pt idx="3">
                  <c:v>93098</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80657</c:v>
                </c:pt>
                <c:pt idx="1">
                  <c:v>77452</c:v>
                </c:pt>
                <c:pt idx="2">
                  <c:v>84479</c:v>
                </c:pt>
                <c:pt idx="3">
                  <c:v>83497</c:v>
                </c:pt>
                <c:pt idx="4">
                  <c:v>81159</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30075224276353E-2"/>
          <c:y val="1.9669436449134974E-2"/>
          <c:w val="0.94603383450659206"/>
          <c:h val="0.95191915534655891"/>
        </c:manualLayout>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Overview'!$A$233,'0. Overview'!$A$263,'0. Overview'!$A$274,'0. Overview'!$A$311,'0. Overview'!$A$336,'0. Overview'!$A$344,'0. Overview'!$A$363,'0. Overview'!$A$387,'0. Overview'!$A$411)</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('0. Overview'!$C$233,'0. Overview'!$C$263,'0. Overview'!$C$274,'0. Overview'!$C$311,'0. Overview'!$C$336,'0. Overview'!$C$344,'0. Overview'!$C$363,'0. Overview'!$C$387,'0. Overview'!$C$411)</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42D1-4F8D-AD1D-5EBA4FA3BA88}"/>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Overview'!$A$233,'0. Overview'!$A$263,'0. Overview'!$A$274,'0. Overview'!$A$311,'0. Overview'!$A$336,'0. Overview'!$A$344,'0. Overview'!$A$363,'0. Overview'!$A$387,'0. Overview'!$A$411)</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('0. Overview'!$D$233,'0. Overview'!$D$263,'0. Overview'!$D$274,'0. Overview'!$D$311,'0. Overview'!$D$336,'0. Overview'!$D$344,'0. Overview'!$D$363,'0. Overview'!$D$387,'0. Overview'!$D$411)</c:f>
              <c:numCache>
                <c:formatCode>General</c:formatCode>
                <c:ptCount val="9"/>
                <c:pt idx="0">
                  <c:v>15.875</c:v>
                </c:pt>
                <c:pt idx="1">
                  <c:v>7.875</c:v>
                </c:pt>
                <c:pt idx="2">
                  <c:v>18.875</c:v>
                </c:pt>
                <c:pt idx="3">
                  <c:v>3.875</c:v>
                </c:pt>
                <c:pt idx="4">
                  <c:v>1.875</c:v>
                </c:pt>
                <c:pt idx="5">
                  <c:v>15.875</c:v>
                </c:pt>
                <c:pt idx="6">
                  <c:v>18.875</c:v>
                </c:pt>
                <c:pt idx="7">
                  <c:v>18.875</c:v>
                </c:pt>
                <c:pt idx="8">
                  <c:v>16.875</c:v>
                </c:pt>
              </c:numCache>
            </c:numRef>
          </c:val>
          <c:extLst>
            <c:ext xmlns:c16="http://schemas.microsoft.com/office/drawing/2014/chart" uri="{C3380CC4-5D6E-409C-BE32-E72D297353CC}">
              <c16:uniqueId val="{00000001-42D1-4F8D-AD1D-5EBA4FA3BA88}"/>
            </c:ext>
          </c:extLst>
        </c:ser>
        <c:ser>
          <c:idx val="3"/>
          <c:order val="2"/>
          <c:spPr>
            <a:solidFill>
              <a:schemeClr val="bg2">
                <a:lumMod val="75000"/>
              </a:schemeClr>
            </a:solidFill>
            <a:ln>
              <a:solidFill>
                <a:schemeClr val="tx1"/>
              </a:solidFill>
            </a:ln>
            <a:effectLst/>
          </c:spPr>
          <c:invertIfNegative val="0"/>
          <c:cat>
            <c:strRef>
              <c:f>('0. Overview'!$A$233,'0. Overview'!$A$263,'0. Overview'!$A$274,'0. Overview'!$A$311,'0. Overview'!$A$336,'0. Overview'!$A$344,'0. Overview'!$A$363,'0. Overview'!$A$387,'0. Overview'!$A$411)</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('0. Overview'!$E$233,'0. Overview'!$E$263,'0. Overview'!$E$274,'0. Overview'!$E$311,'0. Overview'!$E$336,'0. Overview'!$E$344,'0. Overview'!$E$363,'0. Overview'!$E$387,'0. Overview'!$E$411)</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42D1-4F8D-AD1D-5EBA4FA3BA88}"/>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Sheet1!$B$2:$B$22</c:f>
              <c:numCache>
                <c:formatCode>_("$"* #,##0_);_("$"* \(#,##0\);_("$"* "-"??_);_(@_)</c:formatCode>
                <c:ptCount val="21"/>
                <c:pt idx="0">
                  <c:v>58389</c:v>
                </c:pt>
                <c:pt idx="1">
                  <c:v>66198</c:v>
                </c:pt>
                <c:pt idx="2">
                  <c:v>66388</c:v>
                </c:pt>
                <c:pt idx="3">
                  <c:v>69886</c:v>
                </c:pt>
                <c:pt idx="4">
                  <c:v>75430</c:v>
                </c:pt>
                <c:pt idx="5">
                  <c:v>75719</c:v>
                </c:pt>
                <c:pt idx="6">
                  <c:v>78347</c:v>
                </c:pt>
                <c:pt idx="7">
                  <c:v>78657</c:v>
                </c:pt>
                <c:pt idx="8">
                  <c:v>80329</c:v>
                </c:pt>
                <c:pt idx="10">
                  <c:v>86764</c:v>
                </c:pt>
                <c:pt idx="11">
                  <c:v>87662</c:v>
                </c:pt>
                <c:pt idx="12">
                  <c:v>94397</c:v>
                </c:pt>
                <c:pt idx="13">
                  <c:v>94412</c:v>
                </c:pt>
                <c:pt idx="14">
                  <c:v>99427</c:v>
                </c:pt>
                <c:pt idx="15">
                  <c:v>99904</c:v>
                </c:pt>
                <c:pt idx="16">
                  <c:v>105171</c:v>
                </c:pt>
                <c:pt idx="17">
                  <c:v>108000</c:v>
                </c:pt>
                <c:pt idx="18">
                  <c:v>121982</c:v>
                </c:pt>
                <c:pt idx="19">
                  <c:v>122962</c:v>
                </c:pt>
                <c:pt idx="20">
                  <c:v>124764</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Sheet1!$C$2:$C$22</c:f>
              <c:numCache>
                <c:formatCode>General</c:formatCode>
                <c:ptCount val="21"/>
                <c:pt idx="9" formatCode="_(&quot;$&quot;* #,##0_);_(&quot;$&quot;* \(#,##0\);_(&quot;$&quot;* &quot;-&quot;??_);_(@_)">
                  <c:v>81159</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$89,296</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Sheet1!$D$2:$D$22</c:f>
              <c:numCache>
                <c:formatCode>_("$"* #,##0_);_("$"* \(#,##0\);_("$"* "-"??_);_(@_)</c:formatCode>
                <c:ptCount val="21"/>
                <c:pt idx="0">
                  <c:v>89296</c:v>
                </c:pt>
                <c:pt idx="1">
                  <c:v>89296</c:v>
                </c:pt>
                <c:pt idx="2">
                  <c:v>89296</c:v>
                </c:pt>
                <c:pt idx="3">
                  <c:v>89296</c:v>
                </c:pt>
                <c:pt idx="4">
                  <c:v>89296</c:v>
                </c:pt>
                <c:pt idx="5">
                  <c:v>89296</c:v>
                </c:pt>
                <c:pt idx="6">
                  <c:v>89296</c:v>
                </c:pt>
                <c:pt idx="7">
                  <c:v>89296</c:v>
                </c:pt>
                <c:pt idx="8">
                  <c:v>89296</c:v>
                </c:pt>
                <c:pt idx="9">
                  <c:v>89296</c:v>
                </c:pt>
                <c:pt idx="10">
                  <c:v>89296</c:v>
                </c:pt>
                <c:pt idx="11">
                  <c:v>89296</c:v>
                </c:pt>
                <c:pt idx="12">
                  <c:v>89296</c:v>
                </c:pt>
                <c:pt idx="13">
                  <c:v>89296</c:v>
                </c:pt>
                <c:pt idx="14">
                  <c:v>89296</c:v>
                </c:pt>
                <c:pt idx="15">
                  <c:v>89296</c:v>
                </c:pt>
                <c:pt idx="16">
                  <c:v>89296</c:v>
                </c:pt>
                <c:pt idx="17">
                  <c:v>89296</c:v>
                </c:pt>
                <c:pt idx="18">
                  <c:v>89296</c:v>
                </c:pt>
                <c:pt idx="19">
                  <c:v>89296</c:v>
                </c:pt>
                <c:pt idx="20">
                  <c:v>89296</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$69,717</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Sheet1!$E$2:$E$22</c:f>
              <c:numCache>
                <c:formatCode>_("$"* #,##0_);_("$"* \(#,##0\);_("$"* "-"??_);_(@_)</c:formatCode>
                <c:ptCount val="21"/>
                <c:pt idx="0">
                  <c:v>69717</c:v>
                </c:pt>
                <c:pt idx="1">
                  <c:v>69717</c:v>
                </c:pt>
                <c:pt idx="2">
                  <c:v>69717</c:v>
                </c:pt>
                <c:pt idx="3">
                  <c:v>69717</c:v>
                </c:pt>
                <c:pt idx="4">
                  <c:v>69717</c:v>
                </c:pt>
                <c:pt idx="5">
                  <c:v>69717</c:v>
                </c:pt>
                <c:pt idx="6">
                  <c:v>69717</c:v>
                </c:pt>
                <c:pt idx="7">
                  <c:v>69717</c:v>
                </c:pt>
                <c:pt idx="8">
                  <c:v>69717</c:v>
                </c:pt>
                <c:pt idx="9">
                  <c:v>69717</c:v>
                </c:pt>
                <c:pt idx="10">
                  <c:v>69717</c:v>
                </c:pt>
                <c:pt idx="11">
                  <c:v>69717</c:v>
                </c:pt>
                <c:pt idx="12">
                  <c:v>69717</c:v>
                </c:pt>
                <c:pt idx="13">
                  <c:v>69717</c:v>
                </c:pt>
                <c:pt idx="14">
                  <c:v>69717</c:v>
                </c:pt>
                <c:pt idx="15">
                  <c:v>69717</c:v>
                </c:pt>
                <c:pt idx="16">
                  <c:v>69717</c:v>
                </c:pt>
                <c:pt idx="17">
                  <c:v>69717</c:v>
                </c:pt>
                <c:pt idx="18">
                  <c:v>69717</c:v>
                </c:pt>
                <c:pt idx="19">
                  <c:v>69717</c:v>
                </c:pt>
                <c:pt idx="20">
                  <c:v>69717</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White township</c:v>
                </c:pt>
                <c:pt idx="1">
                  <c:v>Phillipsburg town</c:v>
                </c:pt>
                <c:pt idx="2">
                  <c:v>Washington borough</c:v>
                </c:pt>
                <c:pt idx="3">
                  <c:v>Alpha borough</c:v>
                </c:pt>
                <c:pt idx="4">
                  <c:v>Hackettstown</c:v>
                </c:pt>
                <c:pt idx="5">
                  <c:v>Oxford township</c:v>
                </c:pt>
                <c:pt idx="6">
                  <c:v>Harmony township</c:v>
                </c:pt>
                <c:pt idx="7">
                  <c:v>Mansfield township</c:v>
                </c:pt>
                <c:pt idx="8">
                  <c:v>Belvidere town</c:v>
                </c:pt>
                <c:pt idx="9">
                  <c:v>Lopatcong township</c:v>
                </c:pt>
              </c:strCache>
            </c:strRef>
          </c:cat>
          <c:val>
            <c:numRef>
              <c:f>Sheet1!$B$2:$B$11</c:f>
              <c:numCache>
                <c:formatCode>_("$"* #,##0_);_("$"* \(#,##0\);_("$"* "-"??_);_(@_)</c:formatCode>
                <c:ptCount val="10"/>
                <c:pt idx="0">
                  <c:v>47076</c:v>
                </c:pt>
                <c:pt idx="1">
                  <c:v>57292</c:v>
                </c:pt>
                <c:pt idx="2">
                  <c:v>63183</c:v>
                </c:pt>
                <c:pt idx="3">
                  <c:v>75368</c:v>
                </c:pt>
                <c:pt idx="4">
                  <c:v>79621</c:v>
                </c:pt>
                <c:pt idx="5">
                  <c:v>81750</c:v>
                </c:pt>
                <c:pt idx="6">
                  <c:v>82647</c:v>
                </c:pt>
                <c:pt idx="7">
                  <c:v>88632</c:v>
                </c:pt>
                <c:pt idx="8">
                  <c:v>88791</c:v>
                </c:pt>
                <c:pt idx="9">
                  <c:v>89432</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Warren County Median $85,163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White township</c:v>
                </c:pt>
                <c:pt idx="1">
                  <c:v>Phillipsburg town</c:v>
                </c:pt>
                <c:pt idx="2">
                  <c:v>Washington borough</c:v>
                </c:pt>
                <c:pt idx="3">
                  <c:v>Alpha borough</c:v>
                </c:pt>
                <c:pt idx="4">
                  <c:v>Hackettstown</c:v>
                </c:pt>
                <c:pt idx="5">
                  <c:v>Oxford township</c:v>
                </c:pt>
                <c:pt idx="6">
                  <c:v>Harmony township</c:v>
                </c:pt>
                <c:pt idx="7">
                  <c:v>Mansfield township</c:v>
                </c:pt>
                <c:pt idx="8">
                  <c:v>Belvidere town</c:v>
                </c:pt>
                <c:pt idx="9">
                  <c:v>Lopatcong township</c:v>
                </c:pt>
              </c:strCache>
            </c:strRef>
          </c:cat>
          <c:val>
            <c:numRef>
              <c:f>Sheet1!$C$2:$C$11</c:f>
              <c:numCache>
                <c:formatCode>"$"#,##0</c:formatCode>
                <c:ptCount val="10"/>
                <c:pt idx="0">
                  <c:v>85163</c:v>
                </c:pt>
                <c:pt idx="1">
                  <c:v>85163</c:v>
                </c:pt>
                <c:pt idx="2">
                  <c:v>85163</c:v>
                </c:pt>
                <c:pt idx="3">
                  <c:v>85163</c:v>
                </c:pt>
                <c:pt idx="4">
                  <c:v>85163</c:v>
                </c:pt>
                <c:pt idx="5">
                  <c:v>85163</c:v>
                </c:pt>
                <c:pt idx="6">
                  <c:v>85163</c:v>
                </c:pt>
                <c:pt idx="7">
                  <c:v>85163</c:v>
                </c:pt>
                <c:pt idx="8">
                  <c:v>85163</c:v>
                </c:pt>
                <c:pt idx="9">
                  <c:v>85163</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14734217414029"/>
          <c:y val="0.9608046931091585"/>
          <c:w val="0.19372075658510887"/>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Sheet1!$B$2:$B$22</c:f>
              <c:numCache>
                <c:formatCode>0%</c:formatCode>
                <c:ptCount val="21"/>
                <c:pt idx="0">
                  <c:v>2.1000000000000001E-2</c:v>
                </c:pt>
                <c:pt idx="1">
                  <c:v>3.6999999999999998E-2</c:v>
                </c:pt>
                <c:pt idx="2">
                  <c:v>4.3999999999999997E-2</c:v>
                </c:pt>
                <c:pt idx="3">
                  <c:v>5.6000000000000001E-2</c:v>
                </c:pt>
                <c:pt idx="4">
                  <c:v>6.5000000000000002E-2</c:v>
                </c:pt>
                <c:pt idx="5">
                  <c:v>7.4999999999999997E-2</c:v>
                </c:pt>
                <c:pt idx="6">
                  <c:v>0.08</c:v>
                </c:pt>
                <c:pt idx="7">
                  <c:v>8.7999999999999995E-2</c:v>
                </c:pt>
                <c:pt idx="8">
                  <c:v>9.0999999999999998E-2</c:v>
                </c:pt>
                <c:pt idx="9">
                  <c:v>9.4E-2</c:v>
                </c:pt>
                <c:pt idx="10">
                  <c:v>0.10199999999999999</c:v>
                </c:pt>
                <c:pt idx="11">
                  <c:v>0.107</c:v>
                </c:pt>
                <c:pt idx="13">
                  <c:v>0.13400000000000001</c:v>
                </c:pt>
                <c:pt idx="14">
                  <c:v>0.14199999999999999</c:v>
                </c:pt>
                <c:pt idx="15">
                  <c:v>0.152</c:v>
                </c:pt>
                <c:pt idx="16">
                  <c:v>0.17199999999999999</c:v>
                </c:pt>
                <c:pt idx="17">
                  <c:v>0.17399999999999999</c:v>
                </c:pt>
                <c:pt idx="18">
                  <c:v>0.189</c:v>
                </c:pt>
                <c:pt idx="19">
                  <c:v>0.19</c:v>
                </c:pt>
                <c:pt idx="20">
                  <c:v>0.19800000000000001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Sheet1!$C$2:$C$22</c:f>
              <c:numCache>
                <c:formatCode>General</c:formatCode>
                <c:ptCount val="21"/>
                <c:pt idx="12" formatCode="0%">
                  <c:v>0.11799999999999999</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14.1%</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Sheet1!$D$2:$D$22</c:f>
              <c:numCache>
                <c:formatCode>0%</c:formatCode>
                <c:ptCount val="21"/>
                <c:pt idx="0">
                  <c:v>0.14099999999999999</c:v>
                </c:pt>
                <c:pt idx="1">
                  <c:v>0.14099999999999999</c:v>
                </c:pt>
                <c:pt idx="2">
                  <c:v>0.14099999999999999</c:v>
                </c:pt>
                <c:pt idx="3">
                  <c:v>0.14099999999999999</c:v>
                </c:pt>
                <c:pt idx="4">
                  <c:v>0.14099999999999999</c:v>
                </c:pt>
                <c:pt idx="5">
                  <c:v>0.14099999999999999</c:v>
                </c:pt>
                <c:pt idx="6">
                  <c:v>0.14099999999999999</c:v>
                </c:pt>
                <c:pt idx="7">
                  <c:v>0.14099999999999999</c:v>
                </c:pt>
                <c:pt idx="8">
                  <c:v>0.14099999999999999</c:v>
                </c:pt>
                <c:pt idx="9">
                  <c:v>0.14099999999999999</c:v>
                </c:pt>
                <c:pt idx="10">
                  <c:v>0.14099999999999999</c:v>
                </c:pt>
                <c:pt idx="11">
                  <c:v>0.14099999999999999</c:v>
                </c:pt>
                <c:pt idx="12">
                  <c:v>0.14099999999999999</c:v>
                </c:pt>
                <c:pt idx="13">
                  <c:v>0.14099999999999999</c:v>
                </c:pt>
                <c:pt idx="14">
                  <c:v>0.14099999999999999</c:v>
                </c:pt>
                <c:pt idx="15">
                  <c:v>0.14099999999999999</c:v>
                </c:pt>
                <c:pt idx="16">
                  <c:v>0.14099999999999999</c:v>
                </c:pt>
                <c:pt idx="17">
                  <c:v>0.14099999999999999</c:v>
                </c:pt>
                <c:pt idx="18">
                  <c:v>0.14099999999999999</c:v>
                </c:pt>
                <c:pt idx="19">
                  <c:v>0.14099999999999999</c:v>
                </c:pt>
                <c:pt idx="20">
                  <c:v>0.14099999999999999</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11.5%</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Sheet1!$E$2:$E$22</c:f>
              <c:numCache>
                <c:formatCode>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1967522872102055"/>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6.0999999999999999E-2</c:v>
                </c:pt>
                <c:pt idx="1">
                  <c:v>5.8999999999999997E-2</c:v>
                </c:pt>
                <c:pt idx="2">
                  <c:v>7.0999999999999994E-2</c:v>
                </c:pt>
                <c:pt idx="3">
                  <c:v>7.5999999999999998E-2</c:v>
                </c:pt>
                <c:pt idx="4">
                  <c:v>0.11799999999999999</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Phillipsburg</c:v>
                </c:pt>
                <c:pt idx="1">
                  <c:v>Hope</c:v>
                </c:pt>
                <c:pt idx="2">
                  <c:v>Liberty</c:v>
                </c:pt>
                <c:pt idx="3">
                  <c:v>Hackettstown</c:v>
                </c:pt>
                <c:pt idx="4">
                  <c:v>Hardwick</c:v>
                </c:pt>
                <c:pt idx="5">
                  <c:v>Washington Boro</c:v>
                </c:pt>
                <c:pt idx="6">
                  <c:v>Pohatcong</c:v>
                </c:pt>
                <c:pt idx="7">
                  <c:v>White</c:v>
                </c:pt>
                <c:pt idx="8">
                  <c:v>Franklin</c:v>
                </c:pt>
                <c:pt idx="9">
                  <c:v>Harmony</c:v>
                </c:pt>
              </c:strCache>
            </c:strRef>
          </c:cat>
          <c:val>
            <c:numRef>
              <c:f>Sheet1!$B$2:$B$11</c:f>
              <c:numCache>
                <c:formatCode>0%</c:formatCode>
                <c:ptCount val="10"/>
                <c:pt idx="0">
                  <c:v>0.17699999999999999</c:v>
                </c:pt>
                <c:pt idx="1">
                  <c:v>0.16300000000000001</c:v>
                </c:pt>
                <c:pt idx="2">
                  <c:v>0.13500000000000001</c:v>
                </c:pt>
                <c:pt idx="3">
                  <c:v>0.11899999999999999</c:v>
                </c:pt>
                <c:pt idx="4">
                  <c:v>0.114</c:v>
                </c:pt>
                <c:pt idx="5">
                  <c:v>0.111</c:v>
                </c:pt>
                <c:pt idx="6">
                  <c:v>0.10299999999999999</c:v>
                </c:pt>
                <c:pt idx="7">
                  <c:v>8.3000000000000004E-2</c:v>
                </c:pt>
                <c:pt idx="8">
                  <c:v>6.7000000000000004E-2</c:v>
                </c:pt>
                <c:pt idx="9">
                  <c:v>0.06</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Warren county avg 7.4%</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Phillipsburg</c:v>
                </c:pt>
                <c:pt idx="1">
                  <c:v>Hope</c:v>
                </c:pt>
                <c:pt idx="2">
                  <c:v>Liberty</c:v>
                </c:pt>
                <c:pt idx="3">
                  <c:v>Hackettstown</c:v>
                </c:pt>
                <c:pt idx="4">
                  <c:v>Hardwick</c:v>
                </c:pt>
                <c:pt idx="5">
                  <c:v>Washington Boro</c:v>
                </c:pt>
                <c:pt idx="6">
                  <c:v>Pohatcong</c:v>
                </c:pt>
                <c:pt idx="7">
                  <c:v>White</c:v>
                </c:pt>
                <c:pt idx="8">
                  <c:v>Franklin</c:v>
                </c:pt>
                <c:pt idx="9">
                  <c:v>Harmony</c:v>
                </c:pt>
              </c:strCache>
            </c:strRef>
          </c:cat>
          <c:val>
            <c:numRef>
              <c:f>Sheet1!$C$2:$C$11</c:f>
              <c:numCache>
                <c:formatCode>0%</c:formatCode>
                <c:ptCount val="10"/>
                <c:pt idx="0">
                  <c:v>7.3999999999999996E-2</c:v>
                </c:pt>
                <c:pt idx="1">
                  <c:v>7.3999999999999996E-2</c:v>
                </c:pt>
                <c:pt idx="2">
                  <c:v>7.3999999999999996E-2</c:v>
                </c:pt>
                <c:pt idx="3">
                  <c:v>7.3999999999999996E-2</c:v>
                </c:pt>
                <c:pt idx="4">
                  <c:v>7.3999999999999996E-2</c:v>
                </c:pt>
                <c:pt idx="5">
                  <c:v>7.3999999999999996E-2</c:v>
                </c:pt>
                <c:pt idx="6">
                  <c:v>7.3999999999999996E-2</c:v>
                </c:pt>
                <c:pt idx="7">
                  <c:v>7.3999999999999996E-2</c:v>
                </c:pt>
                <c:pt idx="8">
                  <c:v>7.3999999999999996E-2</c:v>
                </c:pt>
                <c:pt idx="9">
                  <c:v>7.3999999999999996E-2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9.6262441881944147E-2"/>
          <c:y val="0.91743458204088124"/>
          <c:w val="0.15949091998162662"/>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0.11740890688</c:v>
                </c:pt>
                <c:pt idx="1">
                  <c:v>0.12372207497</c:v>
                </c:pt>
                <c:pt idx="3">
                  <c:v>0.12855025559</c:v>
                </c:pt>
                <c:pt idx="4">
                  <c:v>0.13221313288</c:v>
                </c:pt>
                <c:pt idx="5">
                  <c:v>0.13290136789000001</c:v>
                </c:pt>
                <c:pt idx="6">
                  <c:v>0.14034684050999999</c:v>
                </c:pt>
                <c:pt idx="7">
                  <c:v>0.15592077538999999</c:v>
                </c:pt>
                <c:pt idx="8">
                  <c:v>0.15640356946</c:v>
                </c:pt>
                <c:pt idx="9">
                  <c:v>0.16181520212</c:v>
                </c:pt>
                <c:pt idx="10">
                  <c:v>0.16520748649</c:v>
                </c:pt>
                <c:pt idx="11">
                  <c:v>0.16917293233</c:v>
                </c:pt>
                <c:pt idx="12">
                  <c:v>0.16943771051000001</c:v>
                </c:pt>
                <c:pt idx="13">
                  <c:v>0.17351942663</c:v>
                </c:pt>
                <c:pt idx="14">
                  <c:v>0.17777314491000001</c:v>
                </c:pt>
                <c:pt idx="15">
                  <c:v>0.18494132639999999</c:v>
                </c:pt>
                <c:pt idx="16">
                  <c:v>0.19106574359</c:v>
                </c:pt>
                <c:pt idx="17">
                  <c:v>0.19926155073999999</c:v>
                </c:pt>
                <c:pt idx="18">
                  <c:v>0.19962616822000001</c:v>
                </c:pt>
                <c:pt idx="19">
                  <c:v>0.23145839105999999</c:v>
                </c:pt>
                <c:pt idx="20">
                  <c:v>0.23711615487000001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2">
                  <c:v>0.12562143810000001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010051673228349"/>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0%</c:formatCode>
                <c:ptCount val="6"/>
                <c:pt idx="0">
                  <c:v>0.17</c:v>
                </c:pt>
                <c:pt idx="1">
                  <c:v>0.17</c:v>
                </c:pt>
                <c:pt idx="2">
                  <c:v>0.16</c:v>
                </c:pt>
                <c:pt idx="3">
                  <c:v>0.15</c:v>
                </c:pt>
                <c:pt idx="4">
                  <c:v>0.14449818621999999</c:v>
                </c:pt>
                <c:pt idx="5">
                  <c:v>0.14000000000000001</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Sheet1!$B$2:$B$22</c:f>
              <c:numCache>
                <c:formatCode>0.0%</c:formatCode>
                <c:ptCount val="21"/>
                <c:pt idx="0">
                  <c:v>5.5E-2</c:v>
                </c:pt>
                <c:pt idx="1">
                  <c:v>5.7000000000000002E-2</c:v>
                </c:pt>
                <c:pt idx="2">
                  <c:v>6.4000000000000001E-2</c:v>
                </c:pt>
                <c:pt idx="3">
                  <c:v>7.0999999999999994E-2</c:v>
                </c:pt>
                <c:pt idx="4">
                  <c:v>7.5999999999999998E-2</c:v>
                </c:pt>
                <c:pt idx="5">
                  <c:v>7.8E-2</c:v>
                </c:pt>
                <c:pt idx="6">
                  <c:v>7.9000000000000001E-2</c:v>
                </c:pt>
                <c:pt idx="7">
                  <c:v>8.2000000000000003E-2</c:v>
                </c:pt>
                <c:pt idx="8">
                  <c:v>8.3000000000000004E-2</c:v>
                </c:pt>
                <c:pt idx="9">
                  <c:v>8.3000000000000004E-2</c:v>
                </c:pt>
                <c:pt idx="10">
                  <c:v>8.4000000000000005E-2</c:v>
                </c:pt>
                <c:pt idx="12" formatCode="General">
                  <c:v>9.8000000000000004E-2</c:v>
                </c:pt>
                <c:pt idx="13">
                  <c:v>0.109</c:v>
                </c:pt>
                <c:pt idx="14">
                  <c:v>0.11700000000000001</c:v>
                </c:pt>
                <c:pt idx="15">
                  <c:v>0.12</c:v>
                </c:pt>
                <c:pt idx="16">
                  <c:v>0.121</c:v>
                </c:pt>
                <c:pt idx="17">
                  <c:v>0.122</c:v>
                </c:pt>
                <c:pt idx="18">
                  <c:v>0.123</c:v>
                </c:pt>
                <c:pt idx="19">
                  <c:v>0.125</c:v>
                </c:pt>
                <c:pt idx="20">
                  <c:v>0.151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Sheet1!$C$2:$C$22</c:f>
              <c:numCache>
                <c:formatCode>General</c:formatCode>
                <c:ptCount val="21"/>
                <c:pt idx="11" formatCode="0.0%">
                  <c:v>8.8999999999999996E-2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11.8%</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Sheet1!$D$2:$D$22</c:f>
              <c:numCache>
                <c:formatCode>0.00%</c:formatCode>
                <c:ptCount val="21"/>
                <c:pt idx="0">
                  <c:v>0.11799999999999999</c:v>
                </c:pt>
                <c:pt idx="1">
                  <c:v>0.11799999999999999</c:v>
                </c:pt>
                <c:pt idx="2">
                  <c:v>0.11799999999999999</c:v>
                </c:pt>
                <c:pt idx="3">
                  <c:v>0.11799999999999999</c:v>
                </c:pt>
                <c:pt idx="4">
                  <c:v>0.11799999999999999</c:v>
                </c:pt>
                <c:pt idx="5">
                  <c:v>0.11799999999999999</c:v>
                </c:pt>
                <c:pt idx="6">
                  <c:v>0.11799999999999999</c:v>
                </c:pt>
                <c:pt idx="7">
                  <c:v>0.11799999999999999</c:v>
                </c:pt>
                <c:pt idx="8">
                  <c:v>0.11799999999999999</c:v>
                </c:pt>
                <c:pt idx="9">
                  <c:v>0.11799999999999999</c:v>
                </c:pt>
                <c:pt idx="10">
                  <c:v>0.11799999999999999</c:v>
                </c:pt>
                <c:pt idx="11">
                  <c:v>0.11799999999999999</c:v>
                </c:pt>
                <c:pt idx="12">
                  <c:v>0.11799999999999999</c:v>
                </c:pt>
                <c:pt idx="13">
                  <c:v>0.11799999999999999</c:v>
                </c:pt>
                <c:pt idx="14">
                  <c:v>0.11799999999999999</c:v>
                </c:pt>
                <c:pt idx="15">
                  <c:v>0.11799999999999999</c:v>
                </c:pt>
                <c:pt idx="16">
                  <c:v>0.11799999999999999</c:v>
                </c:pt>
                <c:pt idx="17">
                  <c:v>0.11799999999999999</c:v>
                </c:pt>
                <c:pt idx="18">
                  <c:v>0.11799999999999999</c:v>
                </c:pt>
                <c:pt idx="19">
                  <c:v>0.11799999999999999</c:v>
                </c:pt>
                <c:pt idx="20">
                  <c:v>0.11799999999999999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7.4%</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Sheet1!$E$2:$E$22</c:f>
              <c:numCache>
                <c:formatCode>0.00%</c:formatCode>
                <c:ptCount val="21"/>
                <c:pt idx="0">
                  <c:v>7.3999999999999996E-2</c:v>
                </c:pt>
                <c:pt idx="1">
                  <c:v>7.3999999999999996E-2</c:v>
                </c:pt>
                <c:pt idx="2">
                  <c:v>7.3999999999999996E-2</c:v>
                </c:pt>
                <c:pt idx="3">
                  <c:v>7.3999999999999996E-2</c:v>
                </c:pt>
                <c:pt idx="4">
                  <c:v>7.3999999999999996E-2</c:v>
                </c:pt>
                <c:pt idx="5">
                  <c:v>7.3999999999999996E-2</c:v>
                </c:pt>
                <c:pt idx="6">
                  <c:v>7.3999999999999996E-2</c:v>
                </c:pt>
                <c:pt idx="7">
                  <c:v>7.3999999999999996E-2</c:v>
                </c:pt>
                <c:pt idx="8">
                  <c:v>7.3999999999999996E-2</c:v>
                </c:pt>
                <c:pt idx="9">
                  <c:v>7.3999999999999996E-2</c:v>
                </c:pt>
                <c:pt idx="10">
                  <c:v>7.3999999999999996E-2</c:v>
                </c:pt>
                <c:pt idx="11">
                  <c:v>7.3999999999999996E-2</c:v>
                </c:pt>
                <c:pt idx="12">
                  <c:v>7.3999999999999996E-2</c:v>
                </c:pt>
                <c:pt idx="13">
                  <c:v>7.3999999999999996E-2</c:v>
                </c:pt>
                <c:pt idx="14">
                  <c:v>7.3999999999999996E-2</c:v>
                </c:pt>
                <c:pt idx="15">
                  <c:v>7.3999999999999996E-2</c:v>
                </c:pt>
                <c:pt idx="16">
                  <c:v>7.3999999999999996E-2</c:v>
                </c:pt>
                <c:pt idx="17">
                  <c:v>7.3999999999999996E-2</c:v>
                </c:pt>
                <c:pt idx="18">
                  <c:v>7.3999999999999996E-2</c:v>
                </c:pt>
                <c:pt idx="19">
                  <c:v>7.3999999999999996E-2</c:v>
                </c:pt>
                <c:pt idx="20">
                  <c:v>7.3999999999999996E-2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3562397614908044"/>
          <c:y val="0.90455624468478535"/>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2018</c:v>
                </c:pt>
                <c:pt idx="1">
                  <c:v>2019</c:v>
                </c:pt>
                <c:pt idx="2">
                  <c:v>2020</c:v>
                </c:pt>
              </c:numCache>
            </c:numRef>
          </c:cat>
          <c:val>
            <c:numRef>
              <c:f>Sheet1!$B$2:$B$4</c:f>
              <c:numCache>
                <c:formatCode>0.0%</c:formatCode>
                <c:ptCount val="3"/>
                <c:pt idx="0">
                  <c:v>8.2000000000000003E-2</c:v>
                </c:pt>
                <c:pt idx="1">
                  <c:v>8.5999999999999993E-2</c:v>
                </c:pt>
                <c:pt idx="2">
                  <c:v>8.8999999999999996E-2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2017</c:v>
                </c:pt>
                <c:pt idx="1">
                  <c:v>2018</c:v>
                </c:pt>
                <c:pt idx="2">
                  <c:v>2019</c:v>
                </c:pt>
                <c:pt idx="3">
                  <c:v>2020</c:v>
                </c:pt>
                <c:pt idx="4">
                  <c:v>2021</c:v>
                </c:pt>
              </c:strCache>
            </c:strRef>
          </c:cat>
          <c:val>
            <c:numRef>
              <c:f>Sheet1!$A$2:$E$2</c:f>
              <c:numCache>
                <c:formatCode>_(* #,##0_);_(* \(#,##0\);_(* "-"??_);_(@_)</c:formatCode>
                <c:ptCount val="5"/>
                <c:pt idx="0">
                  <c:v>1142</c:v>
                </c:pt>
                <c:pt idx="1">
                  <c:v>1207</c:v>
                </c:pt>
                <c:pt idx="2">
                  <c:v>1274</c:v>
                </c:pt>
                <c:pt idx="3">
                  <c:v>1184</c:v>
                </c:pt>
                <c:pt idx="4">
                  <c:v>1080</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Warren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0.873</c:v>
                </c:pt>
                <c:pt idx="1">
                  <c:v>6.9000000000000006E-2</c:v>
                </c:pt>
                <c:pt idx="2">
                  <c:v>6.0000000000000001E-3</c:v>
                </c:pt>
                <c:pt idx="3">
                  <c:v>3.6999999999999998E-2</c:v>
                </c:pt>
                <c:pt idx="5">
                  <c:v>0.107</c:v>
                </c:pt>
                <c:pt idx="6">
                  <c:v>0.114</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0.65200000000000002</c:v>
                </c:pt>
                <c:pt idx="1">
                  <c:v>0.155</c:v>
                </c:pt>
                <c:pt idx="2">
                  <c:v>1.2999999999999999E-2</c:v>
                </c:pt>
                <c:pt idx="3">
                  <c:v>0.111</c:v>
                </c:pt>
                <c:pt idx="4">
                  <c:v>2E-3</c:v>
                </c:pt>
                <c:pt idx="5">
                  <c:v>0.19700000000000001</c:v>
                </c:pt>
                <c:pt idx="6">
                  <c:v>0.215</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3385</c:v>
                </c:pt>
                <c:pt idx="1">
                  <c:v>3312</c:v>
                </c:pt>
                <c:pt idx="2">
                  <c:v>3267</c:v>
                </c:pt>
                <c:pt idx="3">
                  <c:v>3184</c:v>
                </c:pt>
                <c:pt idx="4">
                  <c:v>3339</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#,##0</c:formatCode>
                <c:ptCount val="5"/>
                <c:pt idx="0">
                  <c:v>2966</c:v>
                </c:pt>
                <c:pt idx="1">
                  <c:v>2681</c:v>
                </c:pt>
                <c:pt idx="2">
                  <c:v>3079</c:v>
                </c:pt>
                <c:pt idx="3">
                  <c:v>3788</c:v>
                </c:pt>
                <c:pt idx="4">
                  <c:v>2952</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700</c:v>
                </c:pt>
                <c:pt idx="1">
                  <c:v>675</c:v>
                </c:pt>
                <c:pt idx="2">
                  <c:v>555</c:v>
                </c:pt>
                <c:pt idx="3">
                  <c:v>200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Warren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1016</c:v>
                </c:pt>
                <c:pt idx="1">
                  <c:v>1061</c:v>
                </c:pt>
                <c:pt idx="2">
                  <c:v>931</c:v>
                </c:pt>
                <c:pt idx="3">
                  <c:v>330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1580</c:v>
                </c:pt>
                <c:pt idx="1">
                  <c:v>1354</c:v>
                </c:pt>
                <c:pt idx="2">
                  <c:v>1236</c:v>
                </c:pt>
                <c:pt idx="3">
                  <c:v>700</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Sheet1!$B$2:$B$23</c:f>
              <c:numCache>
                <c:formatCode>General</c:formatCode>
                <c:ptCount val="22"/>
                <c:pt idx="9">
                  <c:v>1016</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Sheet1!$C$2:$C$23</c:f>
              <c:numCache>
                <c:formatCode>"$"#,##0_);[Red]\("$"#,##0\)</c:formatCode>
                <c:ptCount val="22"/>
                <c:pt idx="0">
                  <c:v>1000</c:v>
                </c:pt>
                <c:pt idx="1">
                  <c:v>1060</c:v>
                </c:pt>
                <c:pt idx="2">
                  <c:v>1100</c:v>
                </c:pt>
                <c:pt idx="3">
                  <c:v>700</c:v>
                </c:pt>
                <c:pt idx="4">
                  <c:v>1236</c:v>
                </c:pt>
                <c:pt idx="5">
                  <c:v>1104</c:v>
                </c:pt>
                <c:pt idx="6">
                  <c:v>1264</c:v>
                </c:pt>
                <c:pt idx="7">
                  <c:v>1100</c:v>
                </c:pt>
                <c:pt idx="8">
                  <c:v>1300</c:v>
                </c:pt>
                <c:pt idx="9">
                  <c:v>1016</c:v>
                </c:pt>
                <c:pt idx="10">
                  <c:v>1200</c:v>
                </c:pt>
                <c:pt idx="11">
                  <c:v>1445</c:v>
                </c:pt>
                <c:pt idx="12">
                  <c:v>1395</c:v>
                </c:pt>
                <c:pt idx="13">
                  <c:v>1000</c:v>
                </c:pt>
                <c:pt idx="14">
                  <c:v>1270</c:v>
                </c:pt>
                <c:pt idx="15">
                  <c:v>1068</c:v>
                </c:pt>
                <c:pt idx="16">
                  <c:v>1418</c:v>
                </c:pt>
                <c:pt idx="17">
                  <c:v>1290</c:v>
                </c:pt>
                <c:pt idx="18">
                  <c:v>1330</c:v>
                </c:pt>
                <c:pt idx="19">
                  <c:v>1475</c:v>
                </c:pt>
                <c:pt idx="20">
                  <c:v>1580</c:v>
                </c:pt>
                <c:pt idx="21">
                  <c:v>1250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Sheet1!$D$2:$D$23</c:f>
              <c:numCache>
                <c:formatCode>"$"#,##0_);[Red]\("$"#,##0\)</c:formatCode>
                <c:ptCount val="22"/>
                <c:pt idx="0">
                  <c:v>840</c:v>
                </c:pt>
                <c:pt idx="1">
                  <c:v>1033</c:v>
                </c:pt>
                <c:pt idx="2">
                  <c:v>1034</c:v>
                </c:pt>
                <c:pt idx="3">
                  <c:v>700</c:v>
                </c:pt>
                <c:pt idx="4">
                  <c:v>675</c:v>
                </c:pt>
                <c:pt idx="5">
                  <c:v>950</c:v>
                </c:pt>
                <c:pt idx="6">
                  <c:v>1151</c:v>
                </c:pt>
                <c:pt idx="7">
                  <c:v>1000</c:v>
                </c:pt>
                <c:pt idx="8">
                  <c:v>1329</c:v>
                </c:pt>
                <c:pt idx="9">
                  <c:v>1061</c:v>
                </c:pt>
                <c:pt idx="10">
                  <c:v>1265</c:v>
                </c:pt>
                <c:pt idx="11">
                  <c:v>1354</c:v>
                </c:pt>
                <c:pt idx="12">
                  <c:v>1237</c:v>
                </c:pt>
                <c:pt idx="13">
                  <c:v>1103</c:v>
                </c:pt>
                <c:pt idx="14">
                  <c:v>1090</c:v>
                </c:pt>
                <c:pt idx="15">
                  <c:v>1038</c:v>
                </c:pt>
                <c:pt idx="16">
                  <c:v>1350</c:v>
                </c:pt>
                <c:pt idx="17">
                  <c:v>1175</c:v>
                </c:pt>
                <c:pt idx="18">
                  <c:v>1327</c:v>
                </c:pt>
                <c:pt idx="19">
                  <c:v>1400</c:v>
                </c:pt>
                <c:pt idx="20">
                  <c:v>1495</c:v>
                </c:pt>
                <c:pt idx="21">
                  <c:v>1195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Sheet1!$E$2:$E$23</c:f>
              <c:numCache>
                <c:formatCode>"$"#,##0_);[Red]\("$"#,##0\)</c:formatCode>
                <c:ptCount val="22"/>
                <c:pt idx="0">
                  <c:v>700</c:v>
                </c:pt>
                <c:pt idx="1">
                  <c:v>1000</c:v>
                </c:pt>
                <c:pt idx="2">
                  <c:v>995</c:v>
                </c:pt>
                <c:pt idx="3">
                  <c:v>840</c:v>
                </c:pt>
                <c:pt idx="4">
                  <c:v>900</c:v>
                </c:pt>
                <c:pt idx="5">
                  <c:v>788</c:v>
                </c:pt>
                <c:pt idx="6">
                  <c:v>823</c:v>
                </c:pt>
                <c:pt idx="7">
                  <c:v>555</c:v>
                </c:pt>
                <c:pt idx="8">
                  <c:v>1000</c:v>
                </c:pt>
                <c:pt idx="9">
                  <c:v>931</c:v>
                </c:pt>
                <c:pt idx="10">
                  <c:v>1095</c:v>
                </c:pt>
                <c:pt idx="11">
                  <c:v>1195</c:v>
                </c:pt>
                <c:pt idx="12">
                  <c:v>1120</c:v>
                </c:pt>
                <c:pt idx="13">
                  <c:v>1007</c:v>
                </c:pt>
                <c:pt idx="14">
                  <c:v>1008</c:v>
                </c:pt>
                <c:pt idx="15">
                  <c:v>995</c:v>
                </c:pt>
                <c:pt idx="16">
                  <c:v>1135</c:v>
                </c:pt>
                <c:pt idx="17">
                  <c:v>1045</c:v>
                </c:pt>
                <c:pt idx="18">
                  <c:v>1236</c:v>
                </c:pt>
                <c:pt idx="19">
                  <c:v>1225</c:v>
                </c:pt>
                <c:pt idx="20">
                  <c:v>1205</c:v>
                </c:pt>
                <c:pt idx="21">
                  <c:v>1040</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Sheet1!$F$2:$F$23</c:f>
              <c:numCache>
                <c:formatCode>"$"#,##0_);[Red]\("$"#,##0\)</c:formatCode>
                <c:ptCount val="22"/>
                <c:pt idx="0">
                  <c:v>471</c:v>
                </c:pt>
                <c:pt idx="1">
                  <c:v>400</c:v>
                </c:pt>
                <c:pt idx="2">
                  <c:v>478</c:v>
                </c:pt>
                <c:pt idx="3">
                  <c:v>700</c:v>
                </c:pt>
                <c:pt idx="4">
                  <c:v>200</c:v>
                </c:pt>
                <c:pt idx="5">
                  <c:v>550</c:v>
                </c:pt>
                <c:pt idx="6">
                  <c:v>302</c:v>
                </c:pt>
                <c:pt idx="7">
                  <c:v>555</c:v>
                </c:pt>
                <c:pt idx="8">
                  <c:v>580</c:v>
                </c:pt>
                <c:pt idx="9">
                  <c:v>330</c:v>
                </c:pt>
                <c:pt idx="10">
                  <c:v>515</c:v>
                </c:pt>
                <c:pt idx="11">
                  <c:v>320</c:v>
                </c:pt>
                <c:pt idx="12">
                  <c:v>350</c:v>
                </c:pt>
                <c:pt idx="13">
                  <c:v>420</c:v>
                </c:pt>
                <c:pt idx="14">
                  <c:v>415</c:v>
                </c:pt>
                <c:pt idx="15">
                  <c:v>240</c:v>
                </c:pt>
                <c:pt idx="16">
                  <c:v>250</c:v>
                </c:pt>
                <c:pt idx="17">
                  <c:v>400</c:v>
                </c:pt>
                <c:pt idx="18">
                  <c:v>434</c:v>
                </c:pt>
                <c:pt idx="19">
                  <c:v>325</c:v>
                </c:pt>
                <c:pt idx="20">
                  <c:v>375</c:v>
                </c:pt>
                <c:pt idx="21">
                  <c:v>364</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Sheet1!$G$2:$G$23</c:f>
              <c:numCache>
                <c:formatCode>General</c:formatCode>
                <c:ptCount val="22"/>
                <c:pt idx="9" formatCode="&quot;$&quot;#,##0_);[Red]\(&quot;$&quot;#,##0\)">
                  <c:v>330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Sheet1!$H$2:$H$23</c:f>
              <c:numCache>
                <c:formatCode>"$"#,##0_);[Red]\("$"#,##0\)</c:formatCode>
                <c:ptCount val="22"/>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pt idx="21">
                  <c:v>89296</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Sheet1!$B$2:$B$22</c:f>
              <c:numCache>
                <c:formatCode>General</c:formatCode>
                <c:ptCount val="21"/>
                <c:pt idx="0">
                  <c:v>34.299999999999997</c:v>
                </c:pt>
                <c:pt idx="1">
                  <c:v>33.299999999999997</c:v>
                </c:pt>
                <c:pt idx="3">
                  <c:v>31.8</c:v>
                </c:pt>
                <c:pt idx="4">
                  <c:v>31</c:v>
                </c:pt>
                <c:pt idx="5">
                  <c:v>29.6</c:v>
                </c:pt>
                <c:pt idx="6">
                  <c:v>29.1</c:v>
                </c:pt>
                <c:pt idx="7">
                  <c:v>29</c:v>
                </c:pt>
                <c:pt idx="8">
                  <c:v>28.9</c:v>
                </c:pt>
                <c:pt idx="9">
                  <c:v>28.8</c:v>
                </c:pt>
                <c:pt idx="10">
                  <c:v>28.8</c:v>
                </c:pt>
                <c:pt idx="11">
                  <c:v>28.7</c:v>
                </c:pt>
                <c:pt idx="12">
                  <c:v>26.9</c:v>
                </c:pt>
                <c:pt idx="13">
                  <c:v>26.6</c:v>
                </c:pt>
                <c:pt idx="14">
                  <c:v>26.5</c:v>
                </c:pt>
                <c:pt idx="15">
                  <c:v>25.7</c:v>
                </c:pt>
                <c:pt idx="16">
                  <c:v>25.6</c:v>
                </c:pt>
                <c:pt idx="17">
                  <c:v>25.4</c:v>
                </c:pt>
                <c:pt idx="18">
                  <c:v>24</c:v>
                </c:pt>
                <c:pt idx="19">
                  <c:v>23.9</c:v>
                </c:pt>
                <c:pt idx="20">
                  <c:v>22.3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Sheet1!$C$2:$C$22</c:f>
              <c:numCache>
                <c:formatCode>General</c:formatCode>
                <c:ptCount val="21"/>
                <c:pt idx="2">
                  <c:v>33.299999999999997</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25.6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Sheet1!$D$2:$D$22</c:f>
              <c:numCache>
                <c:formatCode>General</c:formatCode>
                <c:ptCount val="21"/>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28.6</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Sheet1!$E$2:$E$22</c:f>
              <c:numCache>
                <c:formatCode>General</c:formatCode>
                <c:ptCount val="21"/>
                <c:pt idx="0">
                  <c:v>28.6</c:v>
                </c:pt>
                <c:pt idx="1">
                  <c:v>28.6</c:v>
                </c:pt>
                <c:pt idx="2">
                  <c:v>28.6</c:v>
                </c:pt>
                <c:pt idx="3">
                  <c:v>28.6</c:v>
                </c:pt>
                <c:pt idx="4">
                  <c:v>28.6</c:v>
                </c:pt>
                <c:pt idx="5">
                  <c:v>28.6</c:v>
                </c:pt>
                <c:pt idx="6">
                  <c:v>28.6</c:v>
                </c:pt>
                <c:pt idx="7">
                  <c:v>28.6</c:v>
                </c:pt>
                <c:pt idx="8">
                  <c:v>28.6</c:v>
                </c:pt>
                <c:pt idx="9">
                  <c:v>28.6</c:v>
                </c:pt>
                <c:pt idx="10">
                  <c:v>28.6</c:v>
                </c:pt>
                <c:pt idx="11">
                  <c:v>28.6</c:v>
                </c:pt>
                <c:pt idx="12">
                  <c:v>28.6</c:v>
                </c:pt>
                <c:pt idx="13">
                  <c:v>28.6</c:v>
                </c:pt>
                <c:pt idx="14">
                  <c:v>28.6</c:v>
                </c:pt>
                <c:pt idx="15">
                  <c:v>28.6</c:v>
                </c:pt>
                <c:pt idx="16">
                  <c:v>28.6</c:v>
                </c:pt>
                <c:pt idx="17">
                  <c:v>28.6</c:v>
                </c:pt>
                <c:pt idx="18">
                  <c:v>28.6</c:v>
                </c:pt>
                <c:pt idx="19">
                  <c:v>28.6</c:v>
                </c:pt>
                <c:pt idx="20">
                  <c:v>28.6</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General</c:formatCode>
                <c:ptCount val="5"/>
                <c:pt idx="0">
                  <c:v>35.200000000000003</c:v>
                </c:pt>
                <c:pt idx="1">
                  <c:v>34.799999999999997</c:v>
                </c:pt>
                <c:pt idx="2">
                  <c:v>37.200000000000003</c:v>
                </c:pt>
                <c:pt idx="3" formatCode="0.0">
                  <c:v>35.6</c:v>
                </c:pt>
                <c:pt idx="4" formatCode="0.0">
                  <c:v>33.299999999999997</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Sheet1!$B$2:$B$22</c:f>
              <c:numCache>
                <c:formatCode>0%</c:formatCode>
                <c:ptCount val="21"/>
                <c:pt idx="0">
                  <c:v>0.27</c:v>
                </c:pt>
                <c:pt idx="1">
                  <c:v>0.23</c:v>
                </c:pt>
                <c:pt idx="2">
                  <c:v>0.22</c:v>
                </c:pt>
                <c:pt idx="3">
                  <c:v>0.22</c:v>
                </c:pt>
                <c:pt idx="5">
                  <c:v>0.21</c:v>
                </c:pt>
                <c:pt idx="6">
                  <c:v>0.21</c:v>
                </c:pt>
                <c:pt idx="7">
                  <c:v>0.21</c:v>
                </c:pt>
                <c:pt idx="8">
                  <c:v>0.21</c:v>
                </c:pt>
                <c:pt idx="9">
                  <c:v>0.2</c:v>
                </c:pt>
                <c:pt idx="10">
                  <c:v>0.2</c:v>
                </c:pt>
                <c:pt idx="11">
                  <c:v>0.2</c:v>
                </c:pt>
                <c:pt idx="12">
                  <c:v>0.19</c:v>
                </c:pt>
                <c:pt idx="13">
                  <c:v>0.19</c:v>
                </c:pt>
                <c:pt idx="14" formatCode="General">
                  <c:v>0.18</c:v>
                </c:pt>
                <c:pt idx="15">
                  <c:v>0.18</c:v>
                </c:pt>
                <c:pt idx="16">
                  <c:v>0.18</c:v>
                </c:pt>
                <c:pt idx="17">
                  <c:v>0.18</c:v>
                </c:pt>
                <c:pt idx="18">
                  <c:v>0.17</c:v>
                </c:pt>
                <c:pt idx="19">
                  <c:v>0.16</c:v>
                </c:pt>
                <c:pt idx="20">
                  <c:v>0.13</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Sheet1!$C$2:$C$22</c:f>
              <c:numCache>
                <c:formatCode>General</c:formatCode>
                <c:ptCount val="21"/>
                <c:pt idx="4">
                  <c:v>0.22</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3">
                  <c:v>1.6</c:v>
                </c:pt>
                <c:pt idx="4">
                  <c:v>1.8</c:v>
                </c:pt>
                <c:pt idx="5">
                  <c:v>2.1</c:v>
                </c:pt>
                <c:pt idx="6">
                  <c:v>2.2999999999999998</c:v>
                </c:pt>
                <c:pt idx="7">
                  <c:v>2.2999999999999998</c:v>
                </c:pt>
                <c:pt idx="8">
                  <c:v>2.7</c:v>
                </c:pt>
                <c:pt idx="9">
                  <c:v>2.7</c:v>
                </c:pt>
                <c:pt idx="10">
                  <c:v>2.8</c:v>
                </c:pt>
                <c:pt idx="11">
                  <c:v>3.3</c:v>
                </c:pt>
                <c:pt idx="12">
                  <c:v>3.8</c:v>
                </c:pt>
                <c:pt idx="13">
                  <c:v>4.0999999999999996</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2">
                  <c:v>1.5</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Sheet1!$B$2:$B$22</c:f>
              <c:numCache>
                <c:formatCode>0.0%</c:formatCode>
                <c:ptCount val="21"/>
                <c:pt idx="1">
                  <c:v>5.8000000000000003E-2</c:v>
                </c:pt>
                <c:pt idx="2">
                  <c:v>5.7000000000000002E-2</c:v>
                </c:pt>
                <c:pt idx="3">
                  <c:v>5.0999999999999997E-2</c:v>
                </c:pt>
                <c:pt idx="4">
                  <c:v>4.5999999999999999E-2</c:v>
                </c:pt>
                <c:pt idx="5">
                  <c:v>4.4999999999999998E-2</c:v>
                </c:pt>
                <c:pt idx="6">
                  <c:v>4.2999999999999997E-2</c:v>
                </c:pt>
                <c:pt idx="7">
                  <c:v>0.04</c:v>
                </c:pt>
                <c:pt idx="8">
                  <c:v>3.9E-2</c:v>
                </c:pt>
                <c:pt idx="9">
                  <c:v>3.7999999999999999E-2</c:v>
                </c:pt>
                <c:pt idx="10">
                  <c:v>3.6999999999999998E-2</c:v>
                </c:pt>
                <c:pt idx="11">
                  <c:v>3.2000000000000001E-2</c:v>
                </c:pt>
                <c:pt idx="12">
                  <c:v>2.7E-2</c:v>
                </c:pt>
                <c:pt idx="13">
                  <c:v>2.1999999999999999E-2</c:v>
                </c:pt>
                <c:pt idx="14">
                  <c:v>2.1000000000000001E-2</c:v>
                </c:pt>
                <c:pt idx="15">
                  <c:v>1.9E-2</c:v>
                </c:pt>
                <c:pt idx="16">
                  <c:v>1.9E-2</c:v>
                </c:pt>
                <c:pt idx="17">
                  <c:v>1.7000000000000001E-2</c:v>
                </c:pt>
                <c:pt idx="18">
                  <c:v>1.4999999999999999E-2</c:v>
                </c:pt>
                <c:pt idx="19">
                  <c:v>1.4999999999999999E-2</c:v>
                </c:pt>
                <c:pt idx="20">
                  <c:v>1.2E-2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Sheet1!$C$2:$C$22</c:f>
              <c:numCache>
                <c:formatCode>General</c:formatCode>
                <c:ptCount val="21"/>
                <c:pt idx="0" formatCode="0.0%">
                  <c:v>6.9000000000000006E-2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3.6%</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Sheet1!$D$2:$D$22</c:f>
              <c:numCache>
                <c:formatCode>0.00%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0.0%</c:formatCode>
                <c:ptCount val="5"/>
                <c:pt idx="0">
                  <c:v>0.04</c:v>
                </c:pt>
                <c:pt idx="1">
                  <c:v>2.1999999999999999E-2</c:v>
                </c:pt>
                <c:pt idx="2">
                  <c:v>1.4999999999999999E-2</c:v>
                </c:pt>
                <c:pt idx="3">
                  <c:v>3.6999999999999998E-2</c:v>
                </c:pt>
                <c:pt idx="4">
                  <c:v>6.9000000000000006E-2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0.91400000000000003</c:v>
                </c:pt>
                <c:pt idx="1">
                  <c:v>0.89900000000000002</c:v>
                </c:pt>
                <c:pt idx="2">
                  <c:v>0.90300000000000002</c:v>
                </c:pt>
                <c:pt idx="3">
                  <c:v>0.9</c:v>
                </c:pt>
                <c:pt idx="4">
                  <c:v>0.873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0%</c:formatCode>
                <c:ptCount val="5"/>
                <c:pt idx="0">
                  <c:v>6.2E-2</c:v>
                </c:pt>
                <c:pt idx="1">
                  <c:v>6.5000000000000002E-2</c:v>
                </c:pt>
                <c:pt idx="2">
                  <c:v>6.0999999999999999E-2</c:v>
                </c:pt>
                <c:pt idx="3">
                  <c:v>6.2E-2</c:v>
                </c:pt>
                <c:pt idx="4">
                  <c:v>6.9000000000000006E-2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Sheet1!$D$2:$D$6</c:f>
              <c:numCache>
                <c:formatCode>0%</c:formatCode>
                <c:ptCount val="5"/>
                <c:pt idx="0">
                  <c:v>4.0000000000000001E-3</c:v>
                </c:pt>
                <c:pt idx="1">
                  <c:v>5.0000000000000001E-3</c:v>
                </c:pt>
                <c:pt idx="2">
                  <c:v>0</c:v>
                </c:pt>
                <c:pt idx="3">
                  <c:v>6.0000000000000001E-3</c:v>
                </c:pt>
                <c:pt idx="4">
                  <c:v>6.0000000000000001E-3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Sheet1!$E$2:$E$6</c:f>
              <c:numCache>
                <c:formatCode>0%</c:formatCode>
                <c:ptCount val="5"/>
                <c:pt idx="0">
                  <c:v>3.6999999999999998E-2</c:v>
                </c:pt>
                <c:pt idx="1">
                  <c:v>3.5000000000000003E-2</c:v>
                </c:pt>
                <c:pt idx="2">
                  <c:v>3.5000000000000003E-2</c:v>
                </c:pt>
                <c:pt idx="3">
                  <c:v>3.5999999999999997E-2</c:v>
                </c:pt>
                <c:pt idx="4">
                  <c:v>3.6999999999999998E-2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Sheet1!$F$2:$F$6</c:f>
              <c:numCache>
                <c:formatCode>0%</c:formatCode>
                <c:ptCount val="5"/>
                <c:pt idx="0">
                  <c:v>9.5000000000000001E-2</c:v>
                </c:pt>
                <c:pt idx="1">
                  <c:v>9.7000000000000003E-2</c:v>
                </c:pt>
                <c:pt idx="2">
                  <c:v>0.10199999999999999</c:v>
                </c:pt>
                <c:pt idx="3">
                  <c:v>9.7000000000000003E-2</c:v>
                </c:pt>
                <c:pt idx="4">
                  <c:v>0.114</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
          <c:y val="2.3912707682535232E-2"/>
          <c:w val="0.99305561023622047"/>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Hackettstown</c:v>
                </c:pt>
                <c:pt idx="1">
                  <c:v>Harmony township</c:v>
                </c:pt>
                <c:pt idx="2">
                  <c:v>Pohatcong township</c:v>
                </c:pt>
                <c:pt idx="3">
                  <c:v>Independence township</c:v>
                </c:pt>
                <c:pt idx="4">
                  <c:v>Washington township</c:v>
                </c:pt>
                <c:pt idx="5">
                  <c:v>Phillipsburg town</c:v>
                </c:pt>
                <c:pt idx="6">
                  <c:v>Hardwick township</c:v>
                </c:pt>
                <c:pt idx="7">
                  <c:v>Franklin township</c:v>
                </c:pt>
                <c:pt idx="8">
                  <c:v>Oxford township</c:v>
                </c:pt>
                <c:pt idx="9">
                  <c:v>Mansfield township</c:v>
                </c:pt>
              </c:strCache>
            </c:strRef>
          </c:cat>
          <c:val>
            <c:numRef>
              <c:f>Sheet1!$B$2:$B$11</c:f>
              <c:numCache>
                <c:formatCode>0.0%</c:formatCode>
                <c:ptCount val="10"/>
                <c:pt idx="0">
                  <c:v>0.13400000000000001</c:v>
                </c:pt>
                <c:pt idx="1">
                  <c:v>0.122</c:v>
                </c:pt>
                <c:pt idx="2">
                  <c:v>0.11600000000000001</c:v>
                </c:pt>
                <c:pt idx="3">
                  <c:v>6.5000000000000002E-2</c:v>
                </c:pt>
                <c:pt idx="4">
                  <c:v>6.3E-2</c:v>
                </c:pt>
                <c:pt idx="5">
                  <c:v>6.0999999999999999E-2</c:v>
                </c:pt>
                <c:pt idx="6">
                  <c:v>4.5999999999999999E-2</c:v>
                </c:pt>
                <c:pt idx="7">
                  <c:v>3.5000000000000003E-2</c:v>
                </c:pt>
                <c:pt idx="8">
                  <c:v>3.4000000000000002E-2</c:v>
                </c:pt>
                <c:pt idx="9">
                  <c:v>2.3E-2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Warren county avg 4.3%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Hackettstown</c:v>
                </c:pt>
                <c:pt idx="1">
                  <c:v>Harmony township</c:v>
                </c:pt>
                <c:pt idx="2">
                  <c:v>Pohatcong township</c:v>
                </c:pt>
                <c:pt idx="3">
                  <c:v>Independence township</c:v>
                </c:pt>
                <c:pt idx="4">
                  <c:v>Washington township</c:v>
                </c:pt>
                <c:pt idx="5">
                  <c:v>Phillipsburg town</c:v>
                </c:pt>
                <c:pt idx="6">
                  <c:v>Hardwick township</c:v>
                </c:pt>
                <c:pt idx="7">
                  <c:v>Franklin township</c:v>
                </c:pt>
                <c:pt idx="8">
                  <c:v>Oxford township</c:v>
                </c:pt>
                <c:pt idx="9">
                  <c:v>Mansfield township</c:v>
                </c:pt>
              </c:strCache>
            </c:strRef>
          </c:cat>
          <c:val>
            <c:numRef>
              <c:f>Sheet1!$C$2:$C$11</c:f>
              <c:numCache>
                <c:formatCode>0.00%</c:formatCode>
                <c:ptCount val="10"/>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8">
                  <c:v>5329</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86528</c:v>
                </c:pt>
                <c:pt idx="1">
                  <c:v>65487</c:v>
                </c:pt>
                <c:pt idx="2">
                  <c:v>62591</c:v>
                </c:pt>
                <c:pt idx="3">
                  <c:v>60916</c:v>
                </c:pt>
                <c:pt idx="4">
                  <c:v>48929</c:v>
                </c:pt>
                <c:pt idx="5">
                  <c:v>48096</c:v>
                </c:pt>
                <c:pt idx="6">
                  <c:v>43613</c:v>
                </c:pt>
                <c:pt idx="7">
                  <c:v>34530</c:v>
                </c:pt>
                <c:pt idx="8">
                  <c:v>28111</c:v>
                </c:pt>
                <c:pt idx="9">
                  <c:v>26106</c:v>
                </c:pt>
                <c:pt idx="10">
                  <c:v>25913</c:v>
                </c:pt>
                <c:pt idx="11">
                  <c:v>21562</c:v>
                </c:pt>
                <c:pt idx="12">
                  <c:v>19314</c:v>
                </c:pt>
                <c:pt idx="13">
                  <c:v>16248</c:v>
                </c:pt>
                <c:pt idx="14">
                  <c:v>12930</c:v>
                </c:pt>
                <c:pt idx="15">
                  <c:v>11604</c:v>
                </c:pt>
                <c:pt idx="16">
                  <c:v>5721</c:v>
                </c:pt>
                <c:pt idx="17">
                  <c:v>5645</c:v>
                </c:pt>
                <c:pt idx="18">
                  <c:v>5329</c:v>
                </c:pt>
                <c:pt idx="19">
                  <c:v>4308</c:v>
                </c:pt>
                <c:pt idx="20">
                  <c:v>2702</c:v>
                </c:pt>
                <c:pt idx="21">
                  <c:v>17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32290</c:v>
                </c:pt>
                <c:pt idx="1">
                  <c:v>16635</c:v>
                </c:pt>
                <c:pt idx="2">
                  <c:v>22043</c:v>
                </c:pt>
                <c:pt idx="3">
                  <c:v>19764</c:v>
                </c:pt>
                <c:pt idx="4">
                  <c:v>21035</c:v>
                </c:pt>
                <c:pt idx="5">
                  <c:v>19742</c:v>
                </c:pt>
                <c:pt idx="6">
                  <c:v>15591</c:v>
                </c:pt>
                <c:pt idx="7">
                  <c:v>15437</c:v>
                </c:pt>
                <c:pt idx="8">
                  <c:v>9524</c:v>
                </c:pt>
                <c:pt idx="9">
                  <c:v>9482</c:v>
                </c:pt>
                <c:pt idx="10">
                  <c:v>9261</c:v>
                </c:pt>
                <c:pt idx="11">
                  <c:v>9570</c:v>
                </c:pt>
                <c:pt idx="12">
                  <c:v>6438</c:v>
                </c:pt>
                <c:pt idx="13">
                  <c:v>7204</c:v>
                </c:pt>
                <c:pt idx="14">
                  <c:v>5851</c:v>
                </c:pt>
                <c:pt idx="15">
                  <c:v>4297</c:v>
                </c:pt>
                <c:pt idx="16">
                  <c:v>2364</c:v>
                </c:pt>
                <c:pt idx="17">
                  <c:v>2244</c:v>
                </c:pt>
                <c:pt idx="18">
                  <c:v>3342</c:v>
                </c:pt>
                <c:pt idx="19">
                  <c:v>2071</c:v>
                </c:pt>
                <c:pt idx="20">
                  <c:v>1380</c:v>
                </c:pt>
                <c:pt idx="21">
                  <c:v>0</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8">
                  <c:v>3342</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Sheet1!$B$2:$B$22</c:f>
              <c:numCache>
                <c:formatCode>General</c:formatCode>
                <c:ptCount val="21"/>
                <c:pt idx="7" formatCode="0.00%">
                  <c:v>0.85950000000000004</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Sheet1!$C$2:$C$22</c:f>
              <c:numCache>
                <c:formatCode>0.00%</c:formatCode>
                <c:ptCount val="21"/>
                <c:pt idx="0">
                  <c:v>0.68049999999999999</c:v>
                </c:pt>
                <c:pt idx="1">
                  <c:v>0.71289999999999998</c:v>
                </c:pt>
                <c:pt idx="2">
                  <c:v>0.6835</c:v>
                </c:pt>
                <c:pt idx="3">
                  <c:v>0.76249999999999996</c:v>
                </c:pt>
                <c:pt idx="4">
                  <c:v>0.78210000000000002</c:v>
                </c:pt>
                <c:pt idx="5">
                  <c:v>0.82320000000000004</c:v>
                </c:pt>
                <c:pt idx="6">
                  <c:v>0.83909999999999996</c:v>
                </c:pt>
                <c:pt idx="7">
                  <c:v>0.85950000000000004</c:v>
                </c:pt>
                <c:pt idx="8">
                  <c:v>0.87080000000000002</c:v>
                </c:pt>
                <c:pt idx="9">
                  <c:v>0.86399999999999999</c:v>
                </c:pt>
                <c:pt idx="10">
                  <c:v>0.9083</c:v>
                </c:pt>
                <c:pt idx="11">
                  <c:v>0.94350000000000001</c:v>
                </c:pt>
                <c:pt idx="12">
                  <c:v>0.92030000000000001</c:v>
                </c:pt>
                <c:pt idx="13">
                  <c:v>0.92910000000000004</c:v>
                </c:pt>
                <c:pt idx="14">
                  <c:v>0.94810000000000005</c:v>
                </c:pt>
                <c:pt idx="15">
                  <c:v>0.89649999999999996</c:v>
                </c:pt>
                <c:pt idx="16">
                  <c:v>0.90859999999999996</c:v>
                </c:pt>
                <c:pt idx="17">
                  <c:v>0.96020000000000005</c:v>
                </c:pt>
                <c:pt idx="18">
                  <c:v>0.94299999999999995</c:v>
                </c:pt>
                <c:pt idx="19">
                  <c:v>0.97829999999999995</c:v>
                </c:pt>
                <c:pt idx="20">
                  <c:v>1.0275000000000001</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Sheet1!$D$2:$D$22</c:f>
              <c:numCache>
                <c:formatCode>0.00%</c:formatCode>
                <c:ptCount val="21"/>
                <c:pt idx="0">
                  <c:v>0.53600000000000003</c:v>
                </c:pt>
                <c:pt idx="1">
                  <c:v>0.57069999999999999</c:v>
                </c:pt>
                <c:pt idx="2">
                  <c:v>0.57999999999999996</c:v>
                </c:pt>
                <c:pt idx="3">
                  <c:v>0.64119999999999999</c:v>
                </c:pt>
                <c:pt idx="4">
                  <c:v>0.64849999999999997</c:v>
                </c:pt>
                <c:pt idx="5">
                  <c:v>0.68769999999999998</c:v>
                </c:pt>
                <c:pt idx="6">
                  <c:v>0.70209999999999995</c:v>
                </c:pt>
                <c:pt idx="7">
                  <c:v>0.70320000000000005</c:v>
                </c:pt>
                <c:pt idx="8">
                  <c:v>0.72340000000000004</c:v>
                </c:pt>
                <c:pt idx="9">
                  <c:v>0.72409999999999997</c:v>
                </c:pt>
                <c:pt idx="10">
                  <c:v>0.74019999999999997</c:v>
                </c:pt>
                <c:pt idx="11">
                  <c:v>0.74660000000000004</c:v>
                </c:pt>
                <c:pt idx="12">
                  <c:v>0.74970000000000003</c:v>
                </c:pt>
                <c:pt idx="13">
                  <c:v>0.76290000000000002</c:v>
                </c:pt>
                <c:pt idx="14">
                  <c:v>0.76580000000000004</c:v>
                </c:pt>
                <c:pt idx="15">
                  <c:v>0.7702</c:v>
                </c:pt>
                <c:pt idx="16">
                  <c:v>0.78029999999999999</c:v>
                </c:pt>
                <c:pt idx="17">
                  <c:v>0.79100000000000004</c:v>
                </c:pt>
                <c:pt idx="18">
                  <c:v>0.80269999999999997</c:v>
                </c:pt>
                <c:pt idx="19">
                  <c:v>0.81189999999999996</c:v>
                </c:pt>
                <c:pt idx="20">
                  <c:v>0.82020000000000004</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Sheet1!$E$2:$E$22</c:f>
              <c:numCache>
                <c:formatCode>General</c:formatCode>
                <c:ptCount val="21"/>
                <c:pt idx="7" formatCode="0.00%">
                  <c:v>0.70320000000000005</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Sheet1!$B$2:$B$22</c:f>
              <c:numCache>
                <c:formatCode>General</c:formatCode>
                <c:ptCount val="21"/>
                <c:pt idx="11">
                  <c:v>0.93500000000000005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Sheet1!$C$2:$C$22</c:f>
              <c:numCache>
                <c:formatCode>0%</c:formatCode>
                <c:ptCount val="21"/>
                <c:pt idx="0">
                  <c:v>0.86699999999999999</c:v>
                </c:pt>
                <c:pt idx="1">
                  <c:v>0.90200000000000002</c:v>
                </c:pt>
                <c:pt idx="2">
                  <c:v>0.91500000000000004</c:v>
                </c:pt>
                <c:pt idx="3">
                  <c:v>0.91800000000000004</c:v>
                </c:pt>
                <c:pt idx="4">
                  <c:v>0.92200000000000004</c:v>
                </c:pt>
                <c:pt idx="5">
                  <c:v>0.92200000000000004</c:v>
                </c:pt>
                <c:pt idx="6">
                  <c:v>0.92400000000000004</c:v>
                </c:pt>
                <c:pt idx="7">
                  <c:v>0.92700000000000005</c:v>
                </c:pt>
                <c:pt idx="8">
                  <c:v>0.92900000000000005</c:v>
                </c:pt>
                <c:pt idx="9">
                  <c:v>0.93100000000000005</c:v>
                </c:pt>
                <c:pt idx="10">
                  <c:v>0.93300000000000005</c:v>
                </c:pt>
                <c:pt idx="12">
                  <c:v>0.93600000000000005</c:v>
                </c:pt>
                <c:pt idx="13">
                  <c:v>0.93799999999999994</c:v>
                </c:pt>
                <c:pt idx="14">
                  <c:v>0.94099999999999995</c:v>
                </c:pt>
                <c:pt idx="15">
                  <c:v>0.94399999999999995</c:v>
                </c:pt>
                <c:pt idx="16">
                  <c:v>0.94399999999999995</c:v>
                </c:pt>
                <c:pt idx="17">
                  <c:v>0.94499999999999995</c:v>
                </c:pt>
                <c:pt idx="18">
                  <c:v>0.94599999999999995</c:v>
                </c:pt>
                <c:pt idx="19">
                  <c:v>0.95499999999999996</c:v>
                </c:pt>
                <c:pt idx="20">
                  <c:v>0.96399999999999997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Sheet1!$D$2:$D$22</c:f>
              <c:numCache>
                <c:formatCode>0%</c:formatCode>
                <c:ptCount val="21"/>
                <c:pt idx="0">
                  <c:v>0.92600000000000005</c:v>
                </c:pt>
                <c:pt idx="1">
                  <c:v>0.92600000000000005</c:v>
                </c:pt>
                <c:pt idx="2">
                  <c:v>0.92600000000000005</c:v>
                </c:pt>
                <c:pt idx="3">
                  <c:v>0.92600000000000005</c:v>
                </c:pt>
                <c:pt idx="4">
                  <c:v>0.92600000000000005</c:v>
                </c:pt>
                <c:pt idx="5">
                  <c:v>0.92600000000000005</c:v>
                </c:pt>
                <c:pt idx="6">
                  <c:v>0.92600000000000005</c:v>
                </c:pt>
                <c:pt idx="7">
                  <c:v>0.92600000000000005</c:v>
                </c:pt>
                <c:pt idx="8">
                  <c:v>0.92600000000000005</c:v>
                </c:pt>
                <c:pt idx="9">
                  <c:v>0.92600000000000005</c:v>
                </c:pt>
                <c:pt idx="10">
                  <c:v>0.92600000000000005</c:v>
                </c:pt>
                <c:pt idx="11">
                  <c:v>0.92600000000000005</c:v>
                </c:pt>
                <c:pt idx="12">
                  <c:v>0.92600000000000005</c:v>
                </c:pt>
                <c:pt idx="13">
                  <c:v>0.92600000000000005</c:v>
                </c:pt>
                <c:pt idx="14">
                  <c:v>0.92600000000000005</c:v>
                </c:pt>
                <c:pt idx="15">
                  <c:v>0.92600000000000005</c:v>
                </c:pt>
                <c:pt idx="16">
                  <c:v>0.92600000000000005</c:v>
                </c:pt>
                <c:pt idx="17">
                  <c:v>0.92600000000000005</c:v>
                </c:pt>
                <c:pt idx="18">
                  <c:v>0.92600000000000005</c:v>
                </c:pt>
                <c:pt idx="19">
                  <c:v>0.92600000000000005</c:v>
                </c:pt>
                <c:pt idx="20">
                  <c:v>0.92600000000000005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76"/>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2016-2017</c:v>
                </c:pt>
                <c:pt idx="1">
                  <c:v>2017-2018</c:v>
                </c:pt>
                <c:pt idx="2">
                  <c:v>2018-2019</c:v>
                </c:pt>
                <c:pt idx="3">
                  <c:v>2019-2020</c:v>
                </c:pt>
                <c:pt idx="4">
                  <c:v>2020-2021</c:v>
                </c:pt>
                <c:pt idx="5">
                  <c:v>2021-2022</c:v>
                </c:pt>
              </c:strCache>
            </c:strRef>
          </c:cat>
          <c:val>
            <c:numRef>
              <c:f>Sheet1!$B$2:$B$7</c:f>
              <c:numCache>
                <c:formatCode>0%</c:formatCode>
                <c:ptCount val="6"/>
                <c:pt idx="0">
                  <c:v>0.93799999999999994</c:v>
                </c:pt>
                <c:pt idx="1">
                  <c:v>0.92700000000000005</c:v>
                </c:pt>
                <c:pt idx="2">
                  <c:v>0.95599999999999996</c:v>
                </c:pt>
                <c:pt idx="3">
                  <c:v>0.94499999999999995</c:v>
                </c:pt>
                <c:pt idx="4">
                  <c:v>0.93799999999999994</c:v>
                </c:pt>
                <c:pt idx="5">
                  <c:v>0.93500000000000005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Sheet1!$B$2:$B$23</c:f>
              <c:numCache>
                <c:formatCode>General</c:formatCode>
                <c:ptCount val="22"/>
                <c:pt idx="2">
                  <c:v>43</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Sheet1!$C$2:$C$23</c:f>
              <c:numCache>
                <c:formatCode>General</c:formatCode>
                <c:ptCount val="22"/>
                <c:pt idx="0">
                  <c:v>32</c:v>
                </c:pt>
                <c:pt idx="1">
                  <c:v>32</c:v>
                </c:pt>
                <c:pt idx="3">
                  <c:v>85</c:v>
                </c:pt>
                <c:pt idx="4">
                  <c:v>132</c:v>
                </c:pt>
                <c:pt idx="5">
                  <c:v>148</c:v>
                </c:pt>
                <c:pt idx="6">
                  <c:v>149</c:v>
                </c:pt>
                <c:pt idx="7">
                  <c:v>189</c:v>
                </c:pt>
                <c:pt idx="8">
                  <c:v>204</c:v>
                </c:pt>
                <c:pt idx="9">
                  <c:v>210</c:v>
                </c:pt>
                <c:pt idx="10">
                  <c:v>308</c:v>
                </c:pt>
                <c:pt idx="11">
                  <c:v>323</c:v>
                </c:pt>
                <c:pt idx="12">
                  <c:v>328</c:v>
                </c:pt>
                <c:pt idx="13">
                  <c:v>336</c:v>
                </c:pt>
                <c:pt idx="14">
                  <c:v>403</c:v>
                </c:pt>
                <c:pt idx="15">
                  <c:v>441</c:v>
                </c:pt>
                <c:pt idx="16">
                  <c:v>456</c:v>
                </c:pt>
                <c:pt idx="17">
                  <c:v>461</c:v>
                </c:pt>
                <c:pt idx="18">
                  <c:v>478</c:v>
                </c:pt>
                <c:pt idx="19">
                  <c:v>962</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Warren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Sheet1!$B$2:$M$2</c:f>
              <c:numCache>
                <c:formatCode>0.0%</c:formatCode>
                <c:ptCount val="12"/>
                <c:pt idx="0">
                  <c:v>4.2999999999999997E-2</c:v>
                </c:pt>
                <c:pt idx="1">
                  <c:v>0.04</c:v>
                </c:pt>
                <c:pt idx="2">
                  <c:v>3.7999999999999999E-2</c:v>
                </c:pt>
                <c:pt idx="3">
                  <c:v>3.1E-2</c:v>
                </c:pt>
                <c:pt idx="4">
                  <c:v>2.9000000000000001E-2</c:v>
                </c:pt>
                <c:pt idx="5">
                  <c:v>3.3000000000000002E-2</c:v>
                </c:pt>
                <c:pt idx="6">
                  <c:v>3.4000000000000002E-2</c:v>
                </c:pt>
                <c:pt idx="7">
                  <c:v>3.3000000000000002E-2</c:v>
                </c:pt>
                <c:pt idx="8">
                  <c:v>2.3E-2</c:v>
                </c:pt>
                <c:pt idx="9">
                  <c:v>2.4E-2</c:v>
                </c:pt>
                <c:pt idx="10">
                  <c:v>2.5000000000000001E-2</c:v>
                </c:pt>
                <c:pt idx="11" formatCode="0.00%">
                  <c:v>2.7E-2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Sheet1!$B$3:$M$3</c:f>
              <c:numCache>
                <c:formatCode>0.0%</c:formatCode>
                <c:ptCount val="12"/>
                <c:pt idx="0">
                  <c:v>5.6000000000000001E-2</c:v>
                </c:pt>
                <c:pt idx="1">
                  <c:v>5.0999999999999997E-2</c:v>
                </c:pt>
                <c:pt idx="2">
                  <c:v>4.3999999999999997E-2</c:v>
                </c:pt>
                <c:pt idx="3">
                  <c:v>3.6999999999999998E-2</c:v>
                </c:pt>
                <c:pt idx="4">
                  <c:v>3.5000000000000003E-2</c:v>
                </c:pt>
                <c:pt idx="5">
                  <c:v>3.5999999999999997E-2</c:v>
                </c:pt>
                <c:pt idx="6">
                  <c:v>3.5999999999999997E-2</c:v>
                </c:pt>
                <c:pt idx="7">
                  <c:v>3.2000000000000001E-2</c:v>
                </c:pt>
                <c:pt idx="8">
                  <c:v>2.8000000000000001E-2</c:v>
                </c:pt>
                <c:pt idx="9">
                  <c:v>0.03</c:v>
                </c:pt>
                <c:pt idx="10">
                  <c:v>3.1E-2</c:v>
                </c:pt>
                <c:pt idx="11" formatCode="0.00%">
                  <c:v>3.1E-2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2.5499999999999998E-2</c:v>
                </c:pt>
                <c:pt idx="1">
                  <c:v>2.75E-2</c:v>
                </c:pt>
                <c:pt idx="2">
                  <c:v>2.8500000000000001E-2</c:v>
                </c:pt>
                <c:pt idx="3">
                  <c:v>0.03</c:v>
                </c:pt>
                <c:pt idx="4">
                  <c:v>0.03</c:v>
                </c:pt>
                <c:pt idx="5">
                  <c:v>3.1E-2</c:v>
                </c:pt>
                <c:pt idx="7">
                  <c:v>3.2000000000000001E-2</c:v>
                </c:pt>
                <c:pt idx="8">
                  <c:v>3.3500000000000002E-2</c:v>
                </c:pt>
                <c:pt idx="9">
                  <c:v>3.4000000000000002E-2</c:v>
                </c:pt>
                <c:pt idx="10">
                  <c:v>3.4000000000000002E-2</c:v>
                </c:pt>
                <c:pt idx="11">
                  <c:v>3.5000000000000003E-2</c:v>
                </c:pt>
                <c:pt idx="12">
                  <c:v>3.7499999999999999E-2</c:v>
                </c:pt>
                <c:pt idx="13">
                  <c:v>3.85E-2</c:v>
                </c:pt>
                <c:pt idx="14">
                  <c:v>3.9E-2</c:v>
                </c:pt>
                <c:pt idx="15">
                  <c:v>4.4999999999999998E-2</c:v>
                </c:pt>
                <c:pt idx="16">
                  <c:v>4.65E-2</c:v>
                </c:pt>
                <c:pt idx="17">
                  <c:v>4.8000000000000001E-2</c:v>
                </c:pt>
                <c:pt idx="18">
                  <c:v>4.9000000000000002E-2</c:v>
                </c:pt>
                <c:pt idx="19">
                  <c:v>4.9000000000000002E-2</c:v>
                </c:pt>
                <c:pt idx="20">
                  <c:v>5.7500000000000002E-2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6" formatCode="0.0">
                  <c:v>3.2000000000000001E-2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3.6%</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71497354794305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Sheet1!$B$2:$B$22</c:f>
              <c:numCache>
                <c:formatCode>0.00%</c:formatCode>
                <c:ptCount val="21"/>
                <c:pt idx="0">
                  <c:v>0.16870260000000001</c:v>
                </c:pt>
                <c:pt idx="1">
                  <c:v>8.6116600000000001E-2</c:v>
                </c:pt>
                <c:pt idx="2">
                  <c:v>8.2028100000000007E-2</c:v>
                </c:pt>
                <c:pt idx="3" formatCode="General">
                  <c:v>7.8353699999999998E-2</c:v>
                </c:pt>
                <c:pt idx="4">
                  <c:v>7.8090400000000004E-2</c:v>
                </c:pt>
                <c:pt idx="5">
                  <c:v>7.6357599999999998E-2</c:v>
                </c:pt>
                <c:pt idx="6">
                  <c:v>7.0121699999999995E-2</c:v>
                </c:pt>
                <c:pt idx="7">
                  <c:v>6.6516500000000006E-2</c:v>
                </c:pt>
                <c:pt idx="8">
                  <c:v>5.8640900000000003E-2</c:v>
                </c:pt>
                <c:pt idx="9">
                  <c:v>5.8384100000000001E-2</c:v>
                </c:pt>
                <c:pt idx="10">
                  <c:v>5.6744000000000003E-2</c:v>
                </c:pt>
                <c:pt idx="12">
                  <c:v>4.9820900000000001E-2</c:v>
                </c:pt>
                <c:pt idx="13">
                  <c:v>4.9411900000000002E-2</c:v>
                </c:pt>
                <c:pt idx="14">
                  <c:v>4.8206499999999999E-2</c:v>
                </c:pt>
                <c:pt idx="15">
                  <c:v>4.68019E-2</c:v>
                </c:pt>
                <c:pt idx="16">
                  <c:v>4.1471300000000003E-2</c:v>
                </c:pt>
                <c:pt idx="17">
                  <c:v>3.8594900000000001E-2</c:v>
                </c:pt>
                <c:pt idx="18">
                  <c:v>3.5555200000000002E-2</c:v>
                </c:pt>
                <c:pt idx="19">
                  <c:v>3.4435100000000003E-2</c:v>
                </c:pt>
                <c:pt idx="20">
                  <c:v>3.42948E-2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Sheet1!$C$2:$C$22</c:f>
              <c:numCache>
                <c:formatCode>General</c:formatCode>
                <c:ptCount val="21"/>
                <c:pt idx="11" formatCode="0.0%">
                  <c:v>5.34146E-2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4.9799099999999999E-2</c:v>
                </c:pt>
                <c:pt idx="1">
                  <c:v>3.6602500000000003E-2</c:v>
                </c:pt>
                <c:pt idx="2">
                  <c:v>2.8504399999999999E-2</c:v>
                </c:pt>
                <c:pt idx="3">
                  <c:v>4.2222599999999999E-2</c:v>
                </c:pt>
                <c:pt idx="4">
                  <c:v>5.34146E-2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36</c:v>
                </c:pt>
                <c:pt idx="1">
                  <c:v>42</c:v>
                </c:pt>
                <c:pt idx="2">
                  <c:v>39</c:v>
                </c:pt>
                <c:pt idx="3">
                  <c:v>45</c:v>
                </c:pt>
                <c:pt idx="4">
                  <c:v>47</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60"/>
        </c:scaling>
        <c:delete val="1"/>
        <c:axPos val="l"/>
        <c:numFmt formatCode="0" sourceLinked="0"/>
        <c:majorTickMark val="none"/>
        <c:minorTickMark val="none"/>
        <c:tickLblPos val="nextTo"/>
        <c:crossAx val="3778105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682607050037711"/>
          <c:y val="0"/>
          <c:w val="0.86476148517188511"/>
          <c:h val="0.9357453477225204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Hackettstown Public School District</c:v>
                </c:pt>
                <c:pt idx="1">
                  <c:v>Warren Hills Regional School District</c:v>
                </c:pt>
                <c:pt idx="2">
                  <c:v>Phillipsburg School District</c:v>
                </c:pt>
                <c:pt idx="3">
                  <c:v>North Warren Regional School District</c:v>
                </c:pt>
                <c:pt idx="4">
                  <c:v>Belvidere School District</c:v>
                </c:pt>
                <c:pt idx="5">
                  <c:v>Warren County Vocational Technical School</c:v>
                </c:pt>
              </c:strCache>
            </c:strRef>
          </c:cat>
          <c:val>
            <c:numRef>
              <c:f>Sheet1!$B$2:$B$7</c:f>
              <c:numCache>
                <c:formatCode>0%</c:formatCode>
                <c:ptCount val="6"/>
                <c:pt idx="0">
                  <c:v>86.6</c:v>
                </c:pt>
                <c:pt idx="1">
                  <c:v>90.7</c:v>
                </c:pt>
                <c:pt idx="2">
                  <c:v>91.9</c:v>
                </c:pt>
                <c:pt idx="3">
                  <c:v>95.8</c:v>
                </c:pt>
                <c:pt idx="4">
                  <c:v>95.9</c:v>
                </c:pt>
                <c:pt idx="5">
                  <c:v>98</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Grad. Rate 90.9%</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Sheet1!$A$2:$A$7</c:f>
              <c:strCache>
                <c:ptCount val="6"/>
                <c:pt idx="0">
                  <c:v>Hackettstown Public School District</c:v>
                </c:pt>
                <c:pt idx="1">
                  <c:v>Warren Hills Regional School District</c:v>
                </c:pt>
                <c:pt idx="2">
                  <c:v>Phillipsburg School District</c:v>
                </c:pt>
                <c:pt idx="3">
                  <c:v>North Warren Regional School District</c:v>
                </c:pt>
                <c:pt idx="4">
                  <c:v>Belvidere School District</c:v>
                </c:pt>
                <c:pt idx="5">
                  <c:v>Warren County Vocational Technical School</c:v>
                </c:pt>
              </c:strCache>
            </c:strRef>
          </c:cat>
          <c:val>
            <c:numRef>
              <c:f>Sheet1!$C$2:$C$7</c:f>
              <c:numCache>
                <c:formatCode>0%</c:formatCode>
                <c:ptCount val="6"/>
                <c:pt idx="0">
                  <c:v>90.9</c:v>
                </c:pt>
                <c:pt idx="1">
                  <c:v>90.9</c:v>
                </c:pt>
                <c:pt idx="2">
                  <c:v>90.9</c:v>
                </c:pt>
                <c:pt idx="3">
                  <c:v>90.9</c:v>
                </c:pt>
                <c:pt idx="4">
                  <c:v>90.9</c:v>
                </c:pt>
                <c:pt idx="5">
                  <c:v>90.9</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3939051440452557"/>
          <c:y val="0.8483498205761143"/>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0.879</c:v>
                </c:pt>
                <c:pt idx="1">
                  <c:v>0.85899999999999999</c:v>
                </c:pt>
                <c:pt idx="2">
                  <c:v>0.89300000000000002</c:v>
                </c:pt>
                <c:pt idx="3">
                  <c:v>0.88200000000000001</c:v>
                </c:pt>
                <c:pt idx="4">
                  <c:v>0.91200000000000003</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households with broadband access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Sheet1!$B$2:$B$22</c:f>
              <c:numCache>
                <c:formatCode>0.0%</c:formatCode>
                <c:ptCount val="21"/>
                <c:pt idx="0">
                  <c:v>0.876</c:v>
                </c:pt>
                <c:pt idx="1">
                  <c:v>0.877</c:v>
                </c:pt>
                <c:pt idx="2">
                  <c:v>0.89100000000000001</c:v>
                </c:pt>
                <c:pt idx="3">
                  <c:v>0.89400000000000002</c:v>
                </c:pt>
                <c:pt idx="4">
                  <c:v>0.90200000000000002</c:v>
                </c:pt>
                <c:pt idx="5">
                  <c:v>0.90300000000000002</c:v>
                </c:pt>
                <c:pt idx="6">
                  <c:v>0.90700000000000003</c:v>
                </c:pt>
                <c:pt idx="7">
                  <c:v>0.90800000000000003</c:v>
                </c:pt>
                <c:pt idx="8" formatCode="General">
                  <c:v>0.90800000000000003</c:v>
                </c:pt>
                <c:pt idx="10">
                  <c:v>0.91300000000000003</c:v>
                </c:pt>
                <c:pt idx="11">
                  <c:v>0.92600000000000005</c:v>
                </c:pt>
                <c:pt idx="12">
                  <c:v>0.92900000000000005</c:v>
                </c:pt>
                <c:pt idx="13">
                  <c:v>0.93300000000000005</c:v>
                </c:pt>
                <c:pt idx="14">
                  <c:v>0.93799999999999994</c:v>
                </c:pt>
                <c:pt idx="15">
                  <c:v>0.93899999999999995</c:v>
                </c:pt>
                <c:pt idx="16">
                  <c:v>0.94099999999999995</c:v>
                </c:pt>
                <c:pt idx="17">
                  <c:v>0.94199999999999995</c:v>
                </c:pt>
                <c:pt idx="18">
                  <c:v>0.94799999999999995</c:v>
                </c:pt>
                <c:pt idx="19">
                  <c:v>0.95499999999999996</c:v>
                </c:pt>
                <c:pt idx="20">
                  <c:v>0.95699999999999996</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Sheet1!$C$2:$C$22</c:f>
              <c:numCache>
                <c:formatCode>General</c:formatCode>
                <c:ptCount val="21"/>
                <c:pt idx="9">
                  <c:v>0.91200000000000003</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91.9%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5">
                  <c:v>71.400000000000006</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6">
                  <c:v>92.7</c:v>
                </c:pt>
                <c:pt idx="7">
                  <c:v>119.9</c:v>
                </c:pt>
                <c:pt idx="8">
                  <c:v>121.4</c:v>
                </c:pt>
                <c:pt idx="9">
                  <c:v>129.69999999999999</c:v>
                </c:pt>
                <c:pt idx="10">
                  <c:v>143.1</c:v>
                </c:pt>
                <c:pt idx="11">
                  <c:v>167.9</c:v>
                </c:pt>
                <c:pt idx="12">
                  <c:v>250.5</c:v>
                </c:pt>
                <c:pt idx="13">
                  <c:v>253.3</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4.8072059174421367E-2"/>
                  <c:y val="-0.51917542116518556"/>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0</c:v>
                </c:pt>
                <c:pt idx="1">
                  <c:v>14</c:v>
                </c:pt>
                <c:pt idx="2">
                  <c:v>13</c:v>
                </c:pt>
                <c:pt idx="3">
                  <c:v>48</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tx>
                <c:rich>
                  <a:bodyPr/>
                  <a:lstStyle/>
                  <a:p>
                    <a:fld id="{E888A72E-0571-4B26-8CC1-50E62C57F910}" type="CATEGORYNAME">
                      <a:rPr lang="en-US" dirty="0"/>
                      <a:pPr/>
                      <a:t>[CATEGORY NAME]</a:t>
                    </a:fld>
                    <a:r>
                      <a:rPr lang="en-US" baseline="0" dirty="0"/>
                      <a:t>, </a:t>
                    </a:r>
                    <a:fld id="{5E3A96CE-A312-44EF-8EEA-3C11D1E35E4D}" type="VALUE">
                      <a:rPr lang="en-US" baseline="0" dirty="0"/>
                      <a:pPr/>
                      <a:t>[VALUE]</a:t>
                    </a:fld>
                    <a:r>
                      <a:rPr lang="en-US" baseline="0" dirty="0"/>
                      <a:t>, 14%</a:t>
                    </a:r>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1.509030740481942E-2"/>
                  <c:y val="-4.1685634787295067E-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146</c:v>
                </c:pt>
                <c:pt idx="1">
                  <c:v>824</c:v>
                </c:pt>
                <c:pt idx="2">
                  <c:v>42</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Sheet1!$B$2:$B$22</c:f>
              <c:numCache>
                <c:formatCode>General</c:formatCode>
                <c:ptCount val="21"/>
                <c:pt idx="0">
                  <c:v>2.0334300000000001</c:v>
                </c:pt>
                <c:pt idx="1">
                  <c:v>2.4205700000000001</c:v>
                </c:pt>
                <c:pt idx="2">
                  <c:v>2.4972400000000001</c:v>
                </c:pt>
                <c:pt idx="3">
                  <c:v>2.5069699999999999</c:v>
                </c:pt>
                <c:pt idx="4">
                  <c:v>3.0266000000000002</c:v>
                </c:pt>
                <c:pt idx="5">
                  <c:v>3.0364800000000001</c:v>
                </c:pt>
                <c:pt idx="6">
                  <c:v>3.10765</c:v>
                </c:pt>
                <c:pt idx="7">
                  <c:v>4.0572600000000003</c:v>
                </c:pt>
                <c:pt idx="8">
                  <c:v>4.1986100000000004</c:v>
                </c:pt>
                <c:pt idx="9">
                  <c:v>4.3699000000000003</c:v>
                </c:pt>
                <c:pt idx="10">
                  <c:v>4.50047</c:v>
                </c:pt>
                <c:pt idx="11">
                  <c:v>4.5079399999999996</c:v>
                </c:pt>
                <c:pt idx="12">
                  <c:v>4.6536299999999997</c:v>
                </c:pt>
                <c:pt idx="14">
                  <c:v>6.8001699999999996</c:v>
                </c:pt>
                <c:pt idx="15">
                  <c:v>6.8345599999999997</c:v>
                </c:pt>
                <c:pt idx="16">
                  <c:v>7.6551200000000001</c:v>
                </c:pt>
                <c:pt idx="17">
                  <c:v>7.8728999999999996</c:v>
                </c:pt>
                <c:pt idx="18">
                  <c:v>8.8375599999999999</c:v>
                </c:pt>
                <c:pt idx="19">
                  <c:v>8.8496600000000001</c:v>
                </c:pt>
                <c:pt idx="20">
                  <c:v>21.33492</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Sheet1!$C$2:$C$22</c:f>
              <c:numCache>
                <c:formatCode>General</c:formatCode>
                <c:ptCount val="21"/>
                <c:pt idx="13">
                  <c:v>5.34</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4.63</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Sheet1!$D$2:$D$22</c:f>
              <c:numCache>
                <c:formatCode>General</c:formatCode>
                <c:ptCount val="21"/>
                <c:pt idx="0">
                  <c:v>4.63103</c:v>
                </c:pt>
                <c:pt idx="1">
                  <c:v>4.63103</c:v>
                </c:pt>
                <c:pt idx="2">
                  <c:v>4.63103</c:v>
                </c:pt>
                <c:pt idx="3">
                  <c:v>4.63103</c:v>
                </c:pt>
                <c:pt idx="4">
                  <c:v>4.63103</c:v>
                </c:pt>
                <c:pt idx="5">
                  <c:v>4.63103</c:v>
                </c:pt>
                <c:pt idx="6">
                  <c:v>4.63103</c:v>
                </c:pt>
                <c:pt idx="7">
                  <c:v>4.63103</c:v>
                </c:pt>
                <c:pt idx="8">
                  <c:v>4.63103</c:v>
                </c:pt>
                <c:pt idx="9">
                  <c:v>4.63103</c:v>
                </c:pt>
                <c:pt idx="10">
                  <c:v>4.63103</c:v>
                </c:pt>
                <c:pt idx="11">
                  <c:v>4.63103</c:v>
                </c:pt>
                <c:pt idx="12">
                  <c:v>4.63103</c:v>
                </c:pt>
                <c:pt idx="13">
                  <c:v>4.63103</c:v>
                </c:pt>
                <c:pt idx="14">
                  <c:v>4.63103</c:v>
                </c:pt>
                <c:pt idx="15">
                  <c:v>4.63103</c:v>
                </c:pt>
                <c:pt idx="16">
                  <c:v>4.63103</c:v>
                </c:pt>
                <c:pt idx="17">
                  <c:v>4.63103</c:v>
                </c:pt>
                <c:pt idx="18">
                  <c:v>4.63103</c:v>
                </c:pt>
                <c:pt idx="19">
                  <c:v>4.63103</c:v>
                </c:pt>
                <c:pt idx="20">
                  <c:v>4.63103</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1990206692913389"/>
          <c:y val="0.87893986242298117"/>
          <c:w val="0.11983046259842517"/>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Warren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6.3370199999999999</c:v>
                </c:pt>
                <c:pt idx="1">
                  <c:v>8.3109000000000002</c:v>
                </c:pt>
                <c:pt idx="2">
                  <c:v>7.5271400000000002</c:v>
                </c:pt>
                <c:pt idx="3">
                  <c:v>8.6473700000000004</c:v>
                </c:pt>
                <c:pt idx="4">
                  <c:v>5.3</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10.5</c:v>
                </c:pt>
                <c:pt idx="1">
                  <c:v>9.3191199999999998</c:v>
                </c:pt>
                <c:pt idx="2">
                  <c:v>7.4523599999999997</c:v>
                </c:pt>
                <c:pt idx="3">
                  <c:v>7.5911299999999997</c:v>
                </c:pt>
                <c:pt idx="4">
                  <c:v>4.63103</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Sheet1!$B$2:$B$22</c:f>
              <c:numCache>
                <c:formatCode>General</c:formatCode>
                <c:ptCount val="21"/>
                <c:pt idx="1">
                  <c:v>15</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Sheet1!$C$2:$C$22</c:f>
              <c:numCache>
                <c:formatCode>General</c:formatCode>
                <c:ptCount val="21"/>
                <c:pt idx="0">
                  <c:v>15</c:v>
                </c:pt>
                <c:pt idx="1">
                  <c:v>15</c:v>
                </c:pt>
                <c:pt idx="2">
                  <c:v>17</c:v>
                </c:pt>
                <c:pt idx="3">
                  <c:v>24</c:v>
                </c:pt>
                <c:pt idx="4">
                  <c:v>42</c:v>
                </c:pt>
                <c:pt idx="5">
                  <c:v>53</c:v>
                </c:pt>
                <c:pt idx="6">
                  <c:v>59</c:v>
                </c:pt>
                <c:pt idx="7">
                  <c:v>69</c:v>
                </c:pt>
                <c:pt idx="8">
                  <c:v>78</c:v>
                </c:pt>
                <c:pt idx="9">
                  <c:v>88</c:v>
                </c:pt>
                <c:pt idx="10">
                  <c:v>89</c:v>
                </c:pt>
                <c:pt idx="11">
                  <c:v>92</c:v>
                </c:pt>
                <c:pt idx="12">
                  <c:v>92</c:v>
                </c:pt>
                <c:pt idx="13">
                  <c:v>93</c:v>
                </c:pt>
                <c:pt idx="14">
                  <c:v>96</c:v>
                </c:pt>
                <c:pt idx="15">
                  <c:v>123</c:v>
                </c:pt>
                <c:pt idx="16">
                  <c:v>124</c:v>
                </c:pt>
                <c:pt idx="17">
                  <c:v>140</c:v>
                </c:pt>
                <c:pt idx="18">
                  <c:v>143</c:v>
                </c:pt>
                <c:pt idx="19">
                  <c:v>163</c:v>
                </c:pt>
                <c:pt idx="20">
                  <c:v>198</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Sheet1!$D$2:$D$22</c:f>
              <c:numCache>
                <c:formatCode>General</c:formatCode>
                <c:ptCount val="21"/>
                <c:pt idx="0">
                  <c:v>99</c:v>
                </c:pt>
                <c:pt idx="1">
                  <c:v>89</c:v>
                </c:pt>
                <c:pt idx="2">
                  <c:v>96</c:v>
                </c:pt>
                <c:pt idx="3">
                  <c:v>123</c:v>
                </c:pt>
                <c:pt idx="4">
                  <c:v>164</c:v>
                </c:pt>
                <c:pt idx="5">
                  <c:v>365</c:v>
                </c:pt>
                <c:pt idx="6">
                  <c:v>533</c:v>
                </c:pt>
                <c:pt idx="7">
                  <c:v>298</c:v>
                </c:pt>
                <c:pt idx="8">
                  <c:v>300</c:v>
                </c:pt>
                <c:pt idx="9">
                  <c:v>836</c:v>
                </c:pt>
                <c:pt idx="10">
                  <c:v>771</c:v>
                </c:pt>
                <c:pt idx="11">
                  <c:v>730</c:v>
                </c:pt>
                <c:pt idx="12">
                  <c:v>710</c:v>
                </c:pt>
                <c:pt idx="13">
                  <c:v>821</c:v>
                </c:pt>
                <c:pt idx="14">
                  <c:v>499</c:v>
                </c:pt>
                <c:pt idx="15">
                  <c:v>572</c:v>
                </c:pt>
                <c:pt idx="16">
                  <c:v>1100</c:v>
                </c:pt>
                <c:pt idx="17">
                  <c:v>1005</c:v>
                </c:pt>
                <c:pt idx="18">
                  <c:v>1211</c:v>
                </c:pt>
                <c:pt idx="19">
                  <c:v>1315</c:v>
                </c:pt>
                <c:pt idx="20">
                  <c:v>1810</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Violence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Sheet1!$E$2:$E$22</c:f>
              <c:numCache>
                <c:formatCode>General</c:formatCode>
                <c:ptCount val="21"/>
                <c:pt idx="1">
                  <c:v>89</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Rate of Social Associations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9.1999999999999993</c:v>
                </c:pt>
                <c:pt idx="1">
                  <c:v>9.6</c:v>
                </c:pt>
                <c:pt idx="2">
                  <c:v>9.5</c:v>
                </c:pt>
                <c:pt idx="3">
                  <c:v>9.4</c:v>
                </c:pt>
                <c:pt idx="4">
                  <c:v>9.2781943497999997</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020363720571445"/>
          <c:y val="2.352282592575337E-2"/>
          <c:w val="0.87100824839184365"/>
          <c:h val="0.93094390188583276"/>
        </c:manualLayout>
      </c:layout>
      <c:barChart>
        <c:barDir val="bar"/>
        <c:grouping val="clustered"/>
        <c:varyColors val="0"/>
        <c:ser>
          <c:idx val="0"/>
          <c:order val="0"/>
          <c:tx>
            <c:strRef>
              <c:f>Sheet1!$B$1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Sheet1!$B$2:$B$22</c:f>
              <c:numCache>
                <c:formatCode>General</c:formatCode>
                <c:ptCount val="21"/>
                <c:pt idx="0">
                  <c:v>74.922007734999994</c:v>
                </c:pt>
                <c:pt idx="1">
                  <c:v>64.155286419000007</c:v>
                </c:pt>
                <c:pt idx="2">
                  <c:v>63.919529808</c:v>
                </c:pt>
                <c:pt idx="3">
                  <c:v>63.272124165000001</c:v>
                </c:pt>
                <c:pt idx="4">
                  <c:v>62.320807535999997</c:v>
                </c:pt>
                <c:pt idx="5">
                  <c:v>61.424281014999998</c:v>
                </c:pt>
                <c:pt idx="6">
                  <c:v>60.815573332</c:v>
                </c:pt>
                <c:pt idx="7">
                  <c:v>59.450548632</c:v>
                </c:pt>
                <c:pt idx="8">
                  <c:v>57.911655209999999</c:v>
                </c:pt>
                <c:pt idx="9">
                  <c:v>57.810663214000002</c:v>
                </c:pt>
                <c:pt idx="10">
                  <c:v>56.904076592000003</c:v>
                </c:pt>
                <c:pt idx="11">
                  <c:v>55.675839619999998</c:v>
                </c:pt>
                <c:pt idx="12">
                  <c:v>54.086268781999998</c:v>
                </c:pt>
                <c:pt idx="13">
                  <c:v>54.048709971999997</c:v>
                </c:pt>
                <c:pt idx="14">
                  <c:v>51.688280499999998</c:v>
                </c:pt>
                <c:pt idx="15">
                  <c:v>49.040392269000002</c:v>
                </c:pt>
                <c:pt idx="16">
                  <c:v>48.940149726999998</c:v>
                </c:pt>
                <c:pt idx="18">
                  <c:v>43.271655655000004</c:v>
                </c:pt>
                <c:pt idx="19">
                  <c:v>39.194286669</c:v>
                </c:pt>
                <c:pt idx="20">
                  <c:v>35.139992941000003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Sheet1!$C$2:$C$22</c:f>
              <c:numCache>
                <c:formatCode>General</c:formatCode>
                <c:ptCount val="21"/>
                <c:pt idx="17" formatCode="0.00">
                  <c:v>47.290237234000003</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64</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Sheet1!$D$2:$D$22</c:f>
              <c:numCache>
                <c:formatCode>0</c:formatCode>
                <c:ptCount val="21"/>
                <c:pt idx="0">
                  <c:v>64</c:v>
                </c:pt>
                <c:pt idx="1">
                  <c:v>64</c:v>
                </c:pt>
                <c:pt idx="2">
                  <c:v>64</c:v>
                </c:pt>
                <c:pt idx="3">
                  <c:v>64</c:v>
                </c:pt>
                <c:pt idx="4">
                  <c:v>64</c:v>
                </c:pt>
                <c:pt idx="5">
                  <c:v>64</c:v>
                </c:pt>
                <c:pt idx="6">
                  <c:v>64</c:v>
                </c:pt>
                <c:pt idx="7">
                  <c:v>64</c:v>
                </c:pt>
                <c:pt idx="8">
                  <c:v>64</c:v>
                </c:pt>
                <c:pt idx="9">
                  <c:v>64</c:v>
                </c:pt>
                <c:pt idx="10">
                  <c:v>64</c:v>
                </c:pt>
                <c:pt idx="11">
                  <c:v>64</c:v>
                </c:pt>
                <c:pt idx="12">
                  <c:v>64</c:v>
                </c:pt>
                <c:pt idx="13">
                  <c:v>64</c:v>
                </c:pt>
                <c:pt idx="14">
                  <c:v>64</c:v>
                </c:pt>
                <c:pt idx="15">
                  <c:v>64</c:v>
                </c:pt>
                <c:pt idx="16">
                  <c:v>64</c:v>
                </c:pt>
                <c:pt idx="17">
                  <c:v>64</c:v>
                </c:pt>
                <c:pt idx="18">
                  <c:v>64</c:v>
                </c:pt>
                <c:pt idx="19">
                  <c:v>64</c:v>
                </c:pt>
                <c:pt idx="20">
                  <c:v>64</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Sheet1!$B$2:$B$22</c:f>
              <c:numCache>
                <c:formatCode>General</c:formatCode>
                <c:ptCount val="21"/>
                <c:pt idx="8">
                  <c:v>9.3000000000000007</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Sheet1!$C$2:$C$22</c:f>
              <c:numCache>
                <c:formatCode>General</c:formatCode>
                <c:ptCount val="21"/>
                <c:pt idx="0">
                  <c:v>13.108164201999999</c:v>
                </c:pt>
                <c:pt idx="1">
                  <c:v>12.009415382</c:v>
                </c:pt>
                <c:pt idx="2">
                  <c:v>11.681765825999999</c:v>
                </c:pt>
                <c:pt idx="3">
                  <c:v>10.548029167999999</c:v>
                </c:pt>
                <c:pt idx="4">
                  <c:v>10.081750312</c:v>
                </c:pt>
                <c:pt idx="5">
                  <c:v>10.067479321</c:v>
                </c:pt>
                <c:pt idx="6">
                  <c:v>9.7470326207000006</c:v>
                </c:pt>
                <c:pt idx="7">
                  <c:v>9.6957458912999996</c:v>
                </c:pt>
                <c:pt idx="9">
                  <c:v>9.0712989814</c:v>
                </c:pt>
                <c:pt idx="10">
                  <c:v>9.0073918830000004</c:v>
                </c:pt>
                <c:pt idx="11">
                  <c:v>8.5312004586000008</c:v>
                </c:pt>
                <c:pt idx="12">
                  <c:v>8.5164765914</c:v>
                </c:pt>
                <c:pt idx="13">
                  <c:v>8.2146456482999994</c:v>
                </c:pt>
                <c:pt idx="14">
                  <c:v>8.0699461962000001</c:v>
                </c:pt>
                <c:pt idx="15">
                  <c:v>7.9319822655000003</c:v>
                </c:pt>
                <c:pt idx="16">
                  <c:v>7.8091698067999999</c:v>
                </c:pt>
                <c:pt idx="17">
                  <c:v>7.3261623771000002</c:v>
                </c:pt>
                <c:pt idx="18">
                  <c:v>7.1945033994000003</c:v>
                </c:pt>
                <c:pt idx="19">
                  <c:v>6.6485482585</c:v>
                </c:pt>
                <c:pt idx="20">
                  <c:v>5.5980204447000004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8.5</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Sheet1!$D$2:$D$22</c:f>
              <c:numCache>
                <c:formatCode>General</c:formatCode>
                <c:ptCount val="21"/>
                <c:pt idx="0">
                  <c:v>8.5</c:v>
                </c:pt>
                <c:pt idx="1">
                  <c:v>8.5</c:v>
                </c:pt>
                <c:pt idx="2">
                  <c:v>8.5</c:v>
                </c:pt>
                <c:pt idx="3">
                  <c:v>8.5</c:v>
                </c:pt>
                <c:pt idx="4">
                  <c:v>8.5</c:v>
                </c:pt>
                <c:pt idx="5">
                  <c:v>8.5</c:v>
                </c:pt>
                <c:pt idx="6">
                  <c:v>8.5</c:v>
                </c:pt>
                <c:pt idx="7">
                  <c:v>8.5</c:v>
                </c:pt>
                <c:pt idx="8">
                  <c:v>8.5</c:v>
                </c:pt>
                <c:pt idx="9">
                  <c:v>8.5</c:v>
                </c:pt>
                <c:pt idx="10">
                  <c:v>8.5</c:v>
                </c:pt>
                <c:pt idx="11">
                  <c:v>8.5</c:v>
                </c:pt>
                <c:pt idx="12">
                  <c:v>8.5</c:v>
                </c:pt>
                <c:pt idx="13">
                  <c:v>8.5</c:v>
                </c:pt>
                <c:pt idx="14">
                  <c:v>8.5</c:v>
                </c:pt>
                <c:pt idx="15">
                  <c:v>8.5</c:v>
                </c:pt>
                <c:pt idx="16">
                  <c:v>8.5</c:v>
                </c:pt>
                <c:pt idx="17">
                  <c:v>8.5</c:v>
                </c:pt>
                <c:pt idx="18">
                  <c:v>8.5</c:v>
                </c:pt>
                <c:pt idx="19">
                  <c:v>8.5</c:v>
                </c:pt>
                <c:pt idx="20">
                  <c:v>8.5</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53510673634893058"/>
          <c:y val="0.87962459137687043"/>
          <c:w val="0.14600973819340818"/>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Sheet1!$B$2:$B$22</c:f>
              <c:numCache>
                <c:formatCode>General</c:formatCode>
                <c:ptCount val="21"/>
                <c:pt idx="0">
                  <c:v>641</c:v>
                </c:pt>
                <c:pt idx="1">
                  <c:v>796</c:v>
                </c:pt>
                <c:pt idx="3" formatCode="#,##0">
                  <c:v>1222</c:v>
                </c:pt>
                <c:pt idx="4" formatCode="#,##0">
                  <c:v>1364</c:v>
                </c:pt>
                <c:pt idx="5" formatCode="#,##0">
                  <c:v>1771</c:v>
                </c:pt>
                <c:pt idx="6" formatCode="#,##0">
                  <c:v>1947</c:v>
                </c:pt>
                <c:pt idx="7" formatCode="#,##0">
                  <c:v>2020</c:v>
                </c:pt>
                <c:pt idx="8" formatCode="#,##0">
                  <c:v>2034</c:v>
                </c:pt>
                <c:pt idx="9" formatCode="#,##0">
                  <c:v>2455</c:v>
                </c:pt>
                <c:pt idx="10">
                  <c:v>2492</c:v>
                </c:pt>
                <c:pt idx="11" formatCode="#,##0">
                  <c:v>2748</c:v>
                </c:pt>
                <c:pt idx="12" formatCode="#,##0">
                  <c:v>3377</c:v>
                </c:pt>
                <c:pt idx="13" formatCode="#,##0">
                  <c:v>3557</c:v>
                </c:pt>
                <c:pt idx="14" formatCode="#,##0">
                  <c:v>3596</c:v>
                </c:pt>
                <c:pt idx="15" formatCode="#,##0">
                  <c:v>3730</c:v>
                </c:pt>
                <c:pt idx="16" formatCode="#,##0">
                  <c:v>4096</c:v>
                </c:pt>
                <c:pt idx="17" formatCode="#,##0">
                  <c:v>4552</c:v>
                </c:pt>
                <c:pt idx="18" formatCode="#,##0">
                  <c:v>4783</c:v>
                </c:pt>
                <c:pt idx="19" formatCode="#,##0">
                  <c:v>7290</c:v>
                </c:pt>
                <c:pt idx="20" formatCode="#,##0">
                  <c:v>7377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Sheet1!$C$2:$C$22</c:f>
              <c:numCache>
                <c:formatCode>General</c:formatCode>
                <c:ptCount val="21"/>
                <c:pt idx="2">
                  <c:v>1210</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1175</c:v>
                </c:pt>
                <c:pt idx="1">
                  <c:v>1204</c:v>
                </c:pt>
                <c:pt idx="2">
                  <c:v>1225</c:v>
                </c:pt>
                <c:pt idx="3">
                  <c:v>1311</c:v>
                </c:pt>
                <c:pt idx="4">
                  <c:v>1210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0.12029713448833861"/>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11027309164993931"/>
                  <c:y val="-5.390624668391691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6529285398009219"/>
                  <c:y val="-0.1359374916377035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3.0164390388409727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5.614204880303611E-2"/>
                  <c:y val="-0.1097192353765234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6.7796167893776654E-2"/>
                  <c:y val="-6.79687458188517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Cyber Harassment</c:v>
                </c:pt>
                <c:pt idx="6">
                  <c:v>Other</c:v>
                </c:pt>
              </c:strCache>
            </c:strRef>
          </c:cat>
          <c:val>
            <c:numRef>
              <c:f>Sheet1!$B$2:$B$8</c:f>
              <c:numCache>
                <c:formatCode>General</c:formatCode>
                <c:ptCount val="7"/>
                <c:pt idx="0">
                  <c:v>801</c:v>
                </c:pt>
                <c:pt idx="1">
                  <c:v>371</c:v>
                </c:pt>
                <c:pt idx="2">
                  <c:v>51</c:v>
                </c:pt>
                <c:pt idx="3">
                  <c:v>28</c:v>
                </c:pt>
                <c:pt idx="4" formatCode="#,##0">
                  <c:v>25</c:v>
                </c:pt>
                <c:pt idx="5">
                  <c:v>6</c:v>
                </c:pt>
                <c:pt idx="6">
                  <c:v>18</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Sheet1!$B$2:$B$22</c:f>
              <c:numCache>
                <c:formatCode>General</c:formatCode>
                <c:ptCount val="21"/>
                <c:pt idx="8">
                  <c:v>71233</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Sheet1!$C$2:$C$22</c:f>
              <c:numCache>
                <c:formatCode>"$"#,##0_);[Red]\("$"#,##0\)</c:formatCode>
                <c:ptCount val="21"/>
                <c:pt idx="0">
                  <c:v>47208</c:v>
                </c:pt>
                <c:pt idx="1">
                  <c:v>56309</c:v>
                </c:pt>
                <c:pt idx="2">
                  <c:v>56955</c:v>
                </c:pt>
                <c:pt idx="3">
                  <c:v>61127</c:v>
                </c:pt>
                <c:pt idx="4">
                  <c:v>63045</c:v>
                </c:pt>
                <c:pt idx="5">
                  <c:v>64301</c:v>
                </c:pt>
                <c:pt idx="6">
                  <c:v>66345</c:v>
                </c:pt>
                <c:pt idx="7">
                  <c:v>70489</c:v>
                </c:pt>
                <c:pt idx="8">
                  <c:v>71233</c:v>
                </c:pt>
                <c:pt idx="9">
                  <c:v>71968</c:v>
                </c:pt>
                <c:pt idx="10">
                  <c:v>73197</c:v>
                </c:pt>
                <c:pt idx="11">
                  <c:v>74275</c:v>
                </c:pt>
                <c:pt idx="12" formatCode="_(&quot;$&quot;* #,##0_);_(&quot;$&quot;* \(#,##0\);_(&quot;$&quot;* &quot;-&quot;??_);_(@_)">
                  <c:v>75273</c:v>
                </c:pt>
                <c:pt idx="13">
                  <c:v>77564</c:v>
                </c:pt>
                <c:pt idx="14">
                  <c:v>79744</c:v>
                </c:pt>
                <c:pt idx="15">
                  <c:v>80381</c:v>
                </c:pt>
                <c:pt idx="16">
                  <c:v>82567</c:v>
                </c:pt>
                <c:pt idx="17">
                  <c:v>94496</c:v>
                </c:pt>
                <c:pt idx="18">
                  <c:v>96808</c:v>
                </c:pt>
                <c:pt idx="19">
                  <c:v>100478</c:v>
                </c:pt>
                <c:pt idx="20">
                  <c:v>100747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Sheet1!$D$2:$D$22</c:f>
              <c:numCache>
                <c:formatCode>"$"#,##0_);[Red]\("$"#,##0\)</c:formatCode>
                <c:ptCount val="21"/>
                <c:pt idx="0">
                  <c:v>42564</c:v>
                </c:pt>
                <c:pt idx="1">
                  <c:v>51716</c:v>
                </c:pt>
                <c:pt idx="2">
                  <c:v>50693</c:v>
                </c:pt>
                <c:pt idx="3">
                  <c:v>52461</c:v>
                </c:pt>
                <c:pt idx="4">
                  <c:v>55858</c:v>
                </c:pt>
                <c:pt idx="5">
                  <c:v>57123</c:v>
                </c:pt>
                <c:pt idx="6">
                  <c:v>59222</c:v>
                </c:pt>
                <c:pt idx="7">
                  <c:v>56046</c:v>
                </c:pt>
                <c:pt idx="8">
                  <c:v>51365</c:v>
                </c:pt>
                <c:pt idx="9">
                  <c:v>56563</c:v>
                </c:pt>
                <c:pt idx="10">
                  <c:v>61423</c:v>
                </c:pt>
                <c:pt idx="11">
                  <c:v>61394</c:v>
                </c:pt>
                <c:pt idx="12" formatCode="_(&quot;$&quot;* #,##0_);_(&quot;$&quot;* \(#,##0\);_(&quot;$&quot;* &quot;-&quot;??_);_(@_)">
                  <c:v>64227</c:v>
                </c:pt>
                <c:pt idx="13">
                  <c:v>61091</c:v>
                </c:pt>
                <c:pt idx="14">
                  <c:v>62809</c:v>
                </c:pt>
                <c:pt idx="15">
                  <c:v>64840</c:v>
                </c:pt>
                <c:pt idx="16">
                  <c:v>67546</c:v>
                </c:pt>
                <c:pt idx="17">
                  <c:v>68388</c:v>
                </c:pt>
                <c:pt idx="18">
                  <c:v>72752</c:v>
                </c:pt>
                <c:pt idx="19">
                  <c:v>72889</c:v>
                </c:pt>
                <c:pt idx="20">
                  <c:v>74984</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Sheet1!$E$2:$E$22</c:f>
              <c:numCache>
                <c:formatCode>General</c:formatCode>
                <c:ptCount val="21"/>
                <c:pt idx="8">
                  <c:v>51365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62090</c:v>
                </c:pt>
                <c:pt idx="1">
                  <c:v>71701</c:v>
                </c:pt>
                <c:pt idx="2">
                  <c:v>71622</c:v>
                </c:pt>
                <c:pt idx="3">
                  <c:v>71126</c:v>
                </c:pt>
                <c:pt idx="4">
                  <c:v>71233</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_("$"* #,##0_);_("$"* \(#,##0\);_("$"* "-"??_);_(@_)</c:formatCode>
                <c:ptCount val="5"/>
                <c:pt idx="0">
                  <c:v>50358</c:v>
                </c:pt>
                <c:pt idx="1">
                  <c:v>47023</c:v>
                </c:pt>
                <c:pt idx="2">
                  <c:v>54780</c:v>
                </c:pt>
                <c:pt idx="3">
                  <c:v>53876</c:v>
                </c:pt>
                <c:pt idx="4">
                  <c:v>51365</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Sheet1!$B$2:$B$22</c:f>
              <c:numCache>
                <c:formatCode>General</c:formatCode>
                <c:ptCount val="21"/>
                <c:pt idx="0">
                  <c:v>47</c:v>
                </c:pt>
                <c:pt idx="1">
                  <c:v>100</c:v>
                </c:pt>
                <c:pt idx="2">
                  <c:v>105</c:v>
                </c:pt>
                <c:pt idx="3">
                  <c:v>128</c:v>
                </c:pt>
                <c:pt idx="4">
                  <c:v>148</c:v>
                </c:pt>
                <c:pt idx="6">
                  <c:v>233</c:v>
                </c:pt>
                <c:pt idx="7">
                  <c:v>235</c:v>
                </c:pt>
                <c:pt idx="8">
                  <c:v>246</c:v>
                </c:pt>
                <c:pt idx="9">
                  <c:v>287</c:v>
                </c:pt>
                <c:pt idx="10">
                  <c:v>306</c:v>
                </c:pt>
                <c:pt idx="11">
                  <c:v>353</c:v>
                </c:pt>
                <c:pt idx="12">
                  <c:v>377</c:v>
                </c:pt>
                <c:pt idx="13">
                  <c:v>385</c:v>
                </c:pt>
                <c:pt idx="14">
                  <c:v>397</c:v>
                </c:pt>
                <c:pt idx="15">
                  <c:v>410</c:v>
                </c:pt>
                <c:pt idx="16">
                  <c:v>465</c:v>
                </c:pt>
                <c:pt idx="17">
                  <c:v>501</c:v>
                </c:pt>
                <c:pt idx="18">
                  <c:v>506</c:v>
                </c:pt>
                <c:pt idx="19">
                  <c:v>587</c:v>
                </c:pt>
                <c:pt idx="20">
                  <c:v>666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Sheet1!$C$2:$C$22</c:f>
              <c:numCache>
                <c:formatCode>General</c:formatCode>
                <c:ptCount val="21"/>
                <c:pt idx="5">
                  <c:v>157</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30</c:v>
                </c:pt>
                <c:pt idx="1">
                  <c:v>20</c:v>
                </c:pt>
                <c:pt idx="2">
                  <c:v>36</c:v>
                </c:pt>
                <c:pt idx="3">
                  <c:v>28</c:v>
                </c:pt>
                <c:pt idx="4">
                  <c:v>30</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Sheet1!$B$2:$B$22</c:f>
              <c:numCache>
                <c:formatCode>0%</c:formatCode>
                <c:ptCount val="21"/>
                <c:pt idx="0">
                  <c:v>0.35638297872340402</c:v>
                </c:pt>
                <c:pt idx="1">
                  <c:v>0.11764705882352899</c:v>
                </c:pt>
                <c:pt idx="2">
                  <c:v>0.105651105651106</c:v>
                </c:pt>
                <c:pt idx="4">
                  <c:v>5.6716417910447799E-2</c:v>
                </c:pt>
                <c:pt idx="5">
                  <c:v>-6.7901234567901203E-2</c:v>
                </c:pt>
                <c:pt idx="6">
                  <c:v>-7.7419354838709695E-2</c:v>
                </c:pt>
                <c:pt idx="7">
                  <c:v>-0.107142857142857</c:v>
                </c:pt>
                <c:pt idx="8">
                  <c:v>-0.12</c:v>
                </c:pt>
                <c:pt idx="9">
                  <c:v>-0.125</c:v>
                </c:pt>
                <c:pt idx="10">
                  <c:v>-0.13218390804597699</c:v>
                </c:pt>
                <c:pt idx="11">
                  <c:v>-0.15454545454545501</c:v>
                </c:pt>
                <c:pt idx="12">
                  <c:v>-0.17716535433070901</c:v>
                </c:pt>
                <c:pt idx="13">
                  <c:v>-0.19323671497584499</c:v>
                </c:pt>
                <c:pt idx="14">
                  <c:v>-0.20909090909090899</c:v>
                </c:pt>
                <c:pt idx="15">
                  <c:v>-0.21379310344827601</c:v>
                </c:pt>
                <c:pt idx="16">
                  <c:v>-0.217391304347826</c:v>
                </c:pt>
                <c:pt idx="17">
                  <c:v>-0.23140495867768601</c:v>
                </c:pt>
                <c:pt idx="18">
                  <c:v>-0.238095238095238</c:v>
                </c:pt>
                <c:pt idx="19">
                  <c:v>-0.30158730158730201</c:v>
                </c:pt>
                <c:pt idx="20">
                  <c:v>-0.4</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Sheet1!$C$2:$C$22</c:f>
              <c:numCache>
                <c:formatCode>General</c:formatCode>
                <c:ptCount val="21"/>
                <c:pt idx="3">
                  <c:v>7.1428571428571397E-2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Sheet1!$D$2:$D$22</c:f>
              <c:numCache>
                <c:formatCode>0%</c:formatCode>
                <c:ptCount val="2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pt idx="19">
                  <c:v>-0.05</c:v>
                </c:pt>
                <c:pt idx="20">
                  <c:v>-0.05</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Warren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4.6875E-2"/>
                  <c:y val="0.128906242070236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Heroin</c:v>
                </c:pt>
                <c:pt idx="2">
                  <c:v>Other Opiates</c:v>
                </c:pt>
                <c:pt idx="3">
                  <c:v>Cocaine</c:v>
                </c:pt>
                <c:pt idx="4">
                  <c:v>Marijuana</c:v>
                </c:pt>
                <c:pt idx="5">
                  <c:v>Methamphetamines</c:v>
                </c:pt>
                <c:pt idx="6">
                  <c:v>Other Drugs</c:v>
                </c:pt>
              </c:strCache>
            </c:strRef>
          </c:cat>
          <c:val>
            <c:numRef>
              <c:f>Sheet1!$B$2:$H$2</c:f>
              <c:numCache>
                <c:formatCode>0%</c:formatCode>
                <c:ptCount val="7"/>
                <c:pt idx="0">
                  <c:v>0.39</c:v>
                </c:pt>
                <c:pt idx="1">
                  <c:v>0.37</c:v>
                </c:pt>
                <c:pt idx="2">
                  <c:v>7.0000000000000007E-2</c:v>
                </c:pt>
                <c:pt idx="3">
                  <c:v>0.04</c:v>
                </c:pt>
                <c:pt idx="4">
                  <c:v>0.05</c:v>
                </c:pt>
                <c:pt idx="5">
                  <c:v>0.05</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8.3000000000000004E-2</c:v>
                </c:pt>
                <c:pt idx="1">
                  <c:v>9.2999999999999999E-2</c:v>
                </c:pt>
                <c:pt idx="2">
                  <c:v>9.2999999999999999E-2</c:v>
                </c:pt>
                <c:pt idx="3">
                  <c:v>9.5000000000000001E-2</c:v>
                </c:pt>
                <c:pt idx="4">
                  <c:v>0.11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Acute Care Family Support</c:v>
                </c:pt>
                <c:pt idx="1">
                  <c:v>Access Center</c:v>
                </c:pt>
                <c:pt idx="2">
                  <c:v>Certified Community Behavioral Health Clinic (CCBHC)</c:v>
                </c:pt>
                <c:pt idx="3">
                  <c:v>Crisis Diversion</c:v>
                </c:pt>
                <c:pt idx="4">
                  <c:v>Crisis House</c:v>
                </c:pt>
                <c:pt idx="5">
                  <c:v>Early Intervention Support Services (EISS)</c:v>
                </c:pt>
                <c:pt idx="6">
                  <c:v>County Mental Health Board</c:v>
                </c:pt>
                <c:pt idx="7">
                  <c:v>Emergency Services</c:v>
                </c:pt>
                <c:pt idx="8">
                  <c:v>Homeless Services (PATH)</c:v>
                </c:pt>
                <c:pt idx="9">
                  <c:v>Integrated Case Management Services</c:v>
                </c:pt>
                <c:pt idx="10">
                  <c:v>Intensive Family Support</c:v>
                </c:pt>
                <c:pt idx="11">
                  <c:v>Intensive Outpatient Tx and Support Services</c:v>
                </c:pt>
                <c:pt idx="12">
                  <c:v>Involuntary Outpatient Commitment</c:v>
                </c:pt>
                <c:pt idx="13">
                  <c:v>Justice Involved Services</c:v>
                </c:pt>
                <c:pt idx="14">
                  <c:v>Outpatient</c:v>
                </c:pt>
                <c:pt idx="15">
                  <c:v>Partial Care</c:v>
                </c:pt>
                <c:pt idx="16">
                  <c:v>Peer Respite Program</c:v>
                </c:pt>
                <c:pt idx="17">
                  <c:v>Program of Assertive Community Treatment (PACT)</c:v>
                </c:pt>
                <c:pt idx="18">
                  <c:v>Residential Intensive Support Team (RIST)</c:v>
                </c:pt>
                <c:pt idx="19">
                  <c:v>Residential Services</c:v>
                </c:pt>
                <c:pt idx="20">
                  <c:v>Self-Help Center</c:v>
                </c:pt>
                <c:pt idx="21">
                  <c:v>Short Term Care Facility</c:v>
                </c:pt>
                <c:pt idx="22">
                  <c:v>State and County Hospitals</c:v>
                </c:pt>
                <c:pt idx="23">
                  <c:v>Supported Education</c:v>
                </c:pt>
                <c:pt idx="24">
                  <c:v>Supported Employment</c:v>
                </c:pt>
                <c:pt idx="25">
                  <c:v>Community Support Services</c:v>
                </c:pt>
                <c:pt idx="26">
                  <c:v>Systems Advocacy</c:v>
                </c:pt>
                <c:pt idx="27">
                  <c:v>Voluntary Unit</c:v>
                </c:pt>
                <c:pt idx="28">
                  <c:v>Primary Screening Services</c:v>
                </c:pt>
              </c:strCache>
            </c:strRef>
          </c:cat>
          <c:val>
            <c:numRef>
              <c:f>Sheet1!$B$2:$B$30</c:f>
              <c:numCache>
                <c:formatCode>General</c:formatCode>
                <c:ptCount val="29"/>
                <c:pt idx="0">
                  <c:v>0</c:v>
                </c:pt>
                <c:pt idx="1">
                  <c:v>0</c:v>
                </c:pt>
                <c:pt idx="2">
                  <c:v>1</c:v>
                </c:pt>
                <c:pt idx="3">
                  <c:v>0</c:v>
                </c:pt>
                <c:pt idx="4">
                  <c:v>0</c:v>
                </c:pt>
                <c:pt idx="5">
                  <c:v>0</c:v>
                </c:pt>
                <c:pt idx="6">
                  <c:v>1</c:v>
                </c:pt>
                <c:pt idx="7">
                  <c:v>0</c:v>
                </c:pt>
                <c:pt idx="8">
                  <c:v>1</c:v>
                </c:pt>
                <c:pt idx="9">
                  <c:v>2</c:v>
                </c:pt>
                <c:pt idx="10">
                  <c:v>1</c:v>
                </c:pt>
                <c:pt idx="11">
                  <c:v>1</c:v>
                </c:pt>
                <c:pt idx="12">
                  <c:v>1</c:v>
                </c:pt>
                <c:pt idx="13">
                  <c:v>0</c:v>
                </c:pt>
                <c:pt idx="14">
                  <c:v>1</c:v>
                </c:pt>
                <c:pt idx="15">
                  <c:v>1</c:v>
                </c:pt>
                <c:pt idx="16">
                  <c:v>0</c:v>
                </c:pt>
                <c:pt idx="17">
                  <c:v>1</c:v>
                </c:pt>
                <c:pt idx="18">
                  <c:v>0</c:v>
                </c:pt>
                <c:pt idx="19">
                  <c:v>1</c:v>
                </c:pt>
                <c:pt idx="20">
                  <c:v>1</c:v>
                </c:pt>
                <c:pt idx="21">
                  <c:v>2</c:v>
                </c:pt>
                <c:pt idx="22">
                  <c:v>0</c:v>
                </c:pt>
                <c:pt idx="23">
                  <c:v>0</c:v>
                </c:pt>
                <c:pt idx="24">
                  <c:v>1</c:v>
                </c:pt>
                <c:pt idx="25">
                  <c:v>2</c:v>
                </c:pt>
                <c:pt idx="26">
                  <c:v>1</c:v>
                </c:pt>
                <c:pt idx="27">
                  <c:v>0</c:v>
                </c:pt>
                <c:pt idx="28">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Sheet1!$B$2:$B$22</c:f>
              <c:numCache>
                <c:formatCode>0.0%</c:formatCode>
                <c:ptCount val="21"/>
                <c:pt idx="0">
                  <c:v>9.0999999999999998E-2</c:v>
                </c:pt>
                <c:pt idx="1">
                  <c:v>9.8000000000000004E-2</c:v>
                </c:pt>
                <c:pt idx="2">
                  <c:v>0.10199999999999999</c:v>
                </c:pt>
                <c:pt idx="3">
                  <c:v>0.106</c:v>
                </c:pt>
                <c:pt idx="4">
                  <c:v>0.107</c:v>
                </c:pt>
                <c:pt idx="5">
                  <c:v>0.112</c:v>
                </c:pt>
                <c:pt idx="6">
                  <c:v>0.112</c:v>
                </c:pt>
                <c:pt idx="7">
                  <c:v>0.123</c:v>
                </c:pt>
                <c:pt idx="8">
                  <c:v>0.125</c:v>
                </c:pt>
                <c:pt idx="9">
                  <c:v>0.127</c:v>
                </c:pt>
                <c:pt idx="10">
                  <c:v>0.13300000000000001</c:v>
                </c:pt>
                <c:pt idx="11">
                  <c:v>0.13600000000000001</c:v>
                </c:pt>
                <c:pt idx="12">
                  <c:v>0.14099999999999999</c:v>
                </c:pt>
                <c:pt idx="13">
                  <c:v>0.14499999999999999</c:v>
                </c:pt>
                <c:pt idx="14">
                  <c:v>0.15</c:v>
                </c:pt>
                <c:pt idx="15">
                  <c:v>0.151</c:v>
                </c:pt>
                <c:pt idx="16">
                  <c:v>0.153</c:v>
                </c:pt>
                <c:pt idx="17">
                  <c:v>0.153</c:v>
                </c:pt>
                <c:pt idx="18">
                  <c:v>0.187</c:v>
                </c:pt>
                <c:pt idx="20">
                  <c:v>0.20499999999999999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Sheet1!$C$2:$C$22</c:f>
              <c:numCache>
                <c:formatCode>General</c:formatCode>
                <c:ptCount val="21"/>
                <c:pt idx="19">
                  <c:v>0.19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Sheet1!$D$2:$D$22</c:f>
              <c:numCache>
                <c:formatCode>0.0%</c:formatCode>
                <c:ptCount val="21"/>
                <c:pt idx="0">
                  <c:v>0.128</c:v>
                </c:pt>
                <c:pt idx="1">
                  <c:v>0.128</c:v>
                </c:pt>
                <c:pt idx="2">
                  <c:v>0.128</c:v>
                </c:pt>
                <c:pt idx="3">
                  <c:v>0.128</c:v>
                </c:pt>
                <c:pt idx="4">
                  <c:v>0.128</c:v>
                </c:pt>
                <c:pt idx="5">
                  <c:v>0.128</c:v>
                </c:pt>
                <c:pt idx="6">
                  <c:v>0.128</c:v>
                </c:pt>
                <c:pt idx="7">
                  <c:v>0.128</c:v>
                </c:pt>
                <c:pt idx="8">
                  <c:v>0.128</c:v>
                </c:pt>
                <c:pt idx="9">
                  <c:v>0.128</c:v>
                </c:pt>
                <c:pt idx="10">
                  <c:v>0.128</c:v>
                </c:pt>
                <c:pt idx="11">
                  <c:v>0.128</c:v>
                </c:pt>
                <c:pt idx="12">
                  <c:v>0.128</c:v>
                </c:pt>
                <c:pt idx="13">
                  <c:v>0.128</c:v>
                </c:pt>
                <c:pt idx="14">
                  <c:v>0.128</c:v>
                </c:pt>
                <c:pt idx="15">
                  <c:v>0.128</c:v>
                </c:pt>
                <c:pt idx="16">
                  <c:v>0.128</c:v>
                </c:pt>
                <c:pt idx="17">
                  <c:v>0.128</c:v>
                </c:pt>
                <c:pt idx="18">
                  <c:v>0.128</c:v>
                </c:pt>
                <c:pt idx="19">
                  <c:v>0.128</c:v>
                </c:pt>
                <c:pt idx="20">
                  <c:v>0.128</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0.107</c:v>
                </c:pt>
                <c:pt idx="1">
                  <c:v>0.12</c:v>
                </c:pt>
                <c:pt idx="2">
                  <c:v>0.14499999999999999</c:v>
                </c:pt>
                <c:pt idx="3">
                  <c:v>0.22</c:v>
                </c:pt>
                <c:pt idx="4">
                  <c:v>0.19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0.222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0.15</c:v>
                </c:pt>
                <c:pt idx="1">
                  <c:v>0.247</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Sheet1!$B$2:$B$22</c:f>
              <c:numCache>
                <c:formatCode>0.0%</c:formatCode>
                <c:ptCount val="21"/>
                <c:pt idx="0">
                  <c:v>0.11899999999999999</c:v>
                </c:pt>
                <c:pt idx="1">
                  <c:v>0.126</c:v>
                </c:pt>
                <c:pt idx="2">
                  <c:v>0.13900000000000001</c:v>
                </c:pt>
                <c:pt idx="3">
                  <c:v>0.14599999999999999</c:v>
                </c:pt>
                <c:pt idx="4">
                  <c:v>0.14599999999999999</c:v>
                </c:pt>
                <c:pt idx="6">
                  <c:v>0.14799999999999999</c:v>
                </c:pt>
                <c:pt idx="7">
                  <c:v>0.14899999999999999</c:v>
                </c:pt>
                <c:pt idx="8">
                  <c:v>0.157</c:v>
                </c:pt>
                <c:pt idx="9">
                  <c:v>0.16</c:v>
                </c:pt>
                <c:pt idx="10">
                  <c:v>0.16500000000000001</c:v>
                </c:pt>
                <c:pt idx="11">
                  <c:v>0.16700000000000001</c:v>
                </c:pt>
                <c:pt idx="12">
                  <c:v>0.17299999999999999</c:v>
                </c:pt>
                <c:pt idx="13">
                  <c:v>0.17299999999999999</c:v>
                </c:pt>
                <c:pt idx="14">
                  <c:v>0.17899999999999999</c:v>
                </c:pt>
                <c:pt idx="15">
                  <c:v>0.184</c:v>
                </c:pt>
                <c:pt idx="16">
                  <c:v>0.186</c:v>
                </c:pt>
                <c:pt idx="17">
                  <c:v>0.187</c:v>
                </c:pt>
                <c:pt idx="18">
                  <c:v>0.20399999999999999</c:v>
                </c:pt>
                <c:pt idx="19">
                  <c:v>0.21199999999999999</c:v>
                </c:pt>
                <c:pt idx="20">
                  <c:v>0.246</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Sheet1!$C$2:$C$22</c:f>
              <c:numCache>
                <c:formatCode>General</c:formatCode>
                <c:ptCount val="21"/>
                <c:pt idx="5">
                  <c:v>0.14599999999999999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Sheet1!$D$2:$D$22</c:f>
              <c:numCache>
                <c:formatCode>0.0%</c:formatCode>
                <c:ptCount val="21"/>
                <c:pt idx="0">
                  <c:v>0.158</c:v>
                </c:pt>
                <c:pt idx="1">
                  <c:v>0.158</c:v>
                </c:pt>
                <c:pt idx="2">
                  <c:v>0.158</c:v>
                </c:pt>
                <c:pt idx="3">
                  <c:v>0.158</c:v>
                </c:pt>
                <c:pt idx="4">
                  <c:v>0.158</c:v>
                </c:pt>
                <c:pt idx="5">
                  <c:v>0.158</c:v>
                </c:pt>
                <c:pt idx="6">
                  <c:v>0.158</c:v>
                </c:pt>
                <c:pt idx="7">
                  <c:v>0.158</c:v>
                </c:pt>
                <c:pt idx="8">
                  <c:v>0.158</c:v>
                </c:pt>
                <c:pt idx="9">
                  <c:v>0.158</c:v>
                </c:pt>
                <c:pt idx="10">
                  <c:v>0.158</c:v>
                </c:pt>
                <c:pt idx="11">
                  <c:v>0.158</c:v>
                </c:pt>
                <c:pt idx="12">
                  <c:v>0.158</c:v>
                </c:pt>
                <c:pt idx="13">
                  <c:v>0.158</c:v>
                </c:pt>
                <c:pt idx="14">
                  <c:v>0.158</c:v>
                </c:pt>
                <c:pt idx="15">
                  <c:v>0.158</c:v>
                </c:pt>
                <c:pt idx="16">
                  <c:v>0.158</c:v>
                </c:pt>
                <c:pt idx="17">
                  <c:v>0.158</c:v>
                </c:pt>
                <c:pt idx="18">
                  <c:v>0.158</c:v>
                </c:pt>
                <c:pt idx="19">
                  <c:v>0.158</c:v>
                </c:pt>
                <c:pt idx="20">
                  <c:v>0.158</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0.14899999999999999</c:v>
                </c:pt>
                <c:pt idx="1">
                  <c:v>0.14299999999999999</c:v>
                </c:pt>
                <c:pt idx="2">
                  <c:v>0.13600000000000001</c:v>
                </c:pt>
                <c:pt idx="3">
                  <c:v>0.16500000000000001</c:v>
                </c:pt>
                <c:pt idx="4">
                  <c:v>0.14599999999999999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0.14199999999999999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0.121</c:v>
                </c:pt>
                <c:pt idx="1">
                  <c:v>0.192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3">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4">
                  <c:v>9.4</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7393294783464566"/>
          <c:y val="0.91978137796620474"/>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Sheet1!$B$2:$B$22</c:f>
              <c:numCache>
                <c:formatCode>0%</c:formatCode>
                <c:ptCount val="21"/>
                <c:pt idx="0">
                  <c:v>3.5000000000000003E-2</c:v>
                </c:pt>
                <c:pt idx="1">
                  <c:v>0.05</c:v>
                </c:pt>
                <c:pt idx="2">
                  <c:v>6.0999999999999999E-2</c:v>
                </c:pt>
                <c:pt idx="3">
                  <c:v>8.2000000000000003E-2</c:v>
                </c:pt>
                <c:pt idx="4">
                  <c:v>8.5999999999999993E-2</c:v>
                </c:pt>
                <c:pt idx="5">
                  <c:v>9.8000000000000004E-2</c:v>
                </c:pt>
                <c:pt idx="6">
                  <c:v>0.107</c:v>
                </c:pt>
                <c:pt idx="7">
                  <c:v>0.109</c:v>
                </c:pt>
                <c:pt idx="9">
                  <c:v>0.11600000000000001</c:v>
                </c:pt>
                <c:pt idx="10">
                  <c:v>0.129</c:v>
                </c:pt>
                <c:pt idx="11">
                  <c:v>0.16</c:v>
                </c:pt>
                <c:pt idx="12">
                  <c:v>0.191</c:v>
                </c:pt>
                <c:pt idx="13">
                  <c:v>0.22500000000000001</c:v>
                </c:pt>
                <c:pt idx="14" formatCode="General">
                  <c:v>0.27800000000000002</c:v>
                </c:pt>
                <c:pt idx="15">
                  <c:v>0.29499999999999998</c:v>
                </c:pt>
                <c:pt idx="16">
                  <c:v>0.30499999999999999</c:v>
                </c:pt>
                <c:pt idx="17">
                  <c:v>0.308</c:v>
                </c:pt>
                <c:pt idx="18">
                  <c:v>0.32800000000000001</c:v>
                </c:pt>
                <c:pt idx="19" formatCode="General">
                  <c:v>0.34899999999999998</c:v>
                </c:pt>
                <c:pt idx="20" formatCode="General">
                  <c:v>0.42</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Sheet1!$C$2:$C$22</c:f>
              <c:numCache>
                <c:formatCode>General</c:formatCode>
                <c:ptCount val="21"/>
                <c:pt idx="8">
                  <c:v>0.11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formatCode="General">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9447551673228346"/>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Sheet1!$B$2:$B$22</c:f>
              <c:numCache>
                <c:formatCode>General</c:formatCode>
                <c:ptCount val="21"/>
                <c:pt idx="2">
                  <c:v>2934</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2020</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Sheet1!$C$2:$C$22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14498</c:v>
                </c:pt>
                <c:pt idx="15">
                  <c:v>14224</c:v>
                </c:pt>
                <c:pt idx="16">
                  <c:v>14532</c:v>
                </c:pt>
                <c:pt idx="17">
                  <c:v>16104</c:v>
                </c:pt>
                <c:pt idx="18">
                  <c:v>18120</c:v>
                </c:pt>
                <c:pt idx="19">
                  <c:v>22101</c:v>
                </c:pt>
                <c:pt idx="20">
                  <c:v>22961</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Sheet1!$D$2:$D$22</c:f>
              <c:numCache>
                <c:formatCode>0</c:formatCode>
                <c:ptCount val="21"/>
                <c:pt idx="0">
                  <c:v>1992</c:v>
                </c:pt>
                <c:pt idx="1">
                  <c:v>2173</c:v>
                </c:pt>
                <c:pt idx="2" formatCode="General">
                  <c:v>2893</c:v>
                </c:pt>
                <c:pt idx="3">
                  <c:v>3279</c:v>
                </c:pt>
                <c:pt idx="4">
                  <c:v>3985</c:v>
                </c:pt>
                <c:pt idx="5">
                  <c:v>4596</c:v>
                </c:pt>
                <c:pt idx="6">
                  <c:v>7392</c:v>
                </c:pt>
                <c:pt idx="7">
                  <c:v>8538</c:v>
                </c:pt>
                <c:pt idx="8">
                  <c:v>8784</c:v>
                </c:pt>
                <c:pt idx="9">
                  <c:v>9627</c:v>
                </c:pt>
                <c:pt idx="10">
                  <c:v>11683</c:v>
                </c:pt>
                <c:pt idx="11">
                  <c:v>12802</c:v>
                </c:pt>
                <c:pt idx="12">
                  <c:v>13088</c:v>
                </c:pt>
                <c:pt idx="13" formatCode="General">
                  <c:v>13204</c:v>
                </c:pt>
                <c:pt idx="14">
                  <c:v>13807</c:v>
                </c:pt>
                <c:pt idx="15">
                  <c:v>14099</c:v>
                </c:pt>
                <c:pt idx="16">
                  <c:v>14349</c:v>
                </c:pt>
                <c:pt idx="17">
                  <c:v>16770</c:v>
                </c:pt>
                <c:pt idx="18">
                  <c:v>18203</c:v>
                </c:pt>
                <c:pt idx="19">
                  <c:v>21484</c:v>
                </c:pt>
                <c:pt idx="20">
                  <c:v>22677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2021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Sheet1!$E$2:$E$22</c:f>
              <c:numCache>
                <c:formatCode>General</c:formatCode>
                <c:ptCount val="21"/>
                <c:pt idx="2">
                  <c:v>2893</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Sheet1!$B$2:$B$22</c:f>
              <c:numCache>
                <c:formatCode>General</c:formatCode>
                <c:ptCount val="21"/>
                <c:pt idx="0">
                  <c:v>77</c:v>
                </c:pt>
                <c:pt idx="1">
                  <c:v>83</c:v>
                </c:pt>
                <c:pt idx="3">
                  <c:v>121</c:v>
                </c:pt>
                <c:pt idx="4">
                  <c:v>153</c:v>
                </c:pt>
                <c:pt idx="5">
                  <c:v>190</c:v>
                </c:pt>
                <c:pt idx="6">
                  <c:v>312</c:v>
                </c:pt>
                <c:pt idx="7">
                  <c:v>346</c:v>
                </c:pt>
                <c:pt idx="8">
                  <c:v>374</c:v>
                </c:pt>
                <c:pt idx="9">
                  <c:v>394</c:v>
                </c:pt>
                <c:pt idx="10">
                  <c:v>511</c:v>
                </c:pt>
                <c:pt idx="11">
                  <c:v>582</c:v>
                </c:pt>
                <c:pt idx="12">
                  <c:v>657</c:v>
                </c:pt>
                <c:pt idx="13">
                  <c:v>760</c:v>
                </c:pt>
                <c:pt idx="14">
                  <c:v>784</c:v>
                </c:pt>
                <c:pt idx="15">
                  <c:v>843</c:v>
                </c:pt>
                <c:pt idx="16">
                  <c:v>872</c:v>
                </c:pt>
                <c:pt idx="17">
                  <c:v>1047</c:v>
                </c:pt>
                <c:pt idx="18">
                  <c:v>1129</c:v>
                </c:pt>
                <c:pt idx="19">
                  <c:v>1275</c:v>
                </c:pt>
                <c:pt idx="20">
                  <c:v>1434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Sheet1!$C$2:$C$22</c:f>
              <c:numCache>
                <c:formatCode>General</c:formatCode>
                <c:ptCount val="21"/>
                <c:pt idx="2">
                  <c:v>96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48</c:v>
                </c:pt>
                <c:pt idx="1">
                  <c:v>128</c:v>
                </c:pt>
                <c:pt idx="3">
                  <c:v>146</c:v>
                </c:pt>
                <c:pt idx="4">
                  <c:v>184</c:v>
                </c:pt>
                <c:pt idx="5">
                  <c:v>193</c:v>
                </c:pt>
                <c:pt idx="6">
                  <c:v>408</c:v>
                </c:pt>
                <c:pt idx="7">
                  <c:v>448</c:v>
                </c:pt>
                <c:pt idx="8">
                  <c:v>475</c:v>
                </c:pt>
                <c:pt idx="9">
                  <c:v>496</c:v>
                </c:pt>
                <c:pt idx="10">
                  <c:v>582</c:v>
                </c:pt>
                <c:pt idx="11">
                  <c:v>754</c:v>
                </c:pt>
                <c:pt idx="12">
                  <c:v>756</c:v>
                </c:pt>
                <c:pt idx="13">
                  <c:v>768</c:v>
                </c:pt>
                <c:pt idx="14">
                  <c:v>772</c:v>
                </c:pt>
                <c:pt idx="15">
                  <c:v>892</c:v>
                </c:pt>
                <c:pt idx="16">
                  <c:v>902</c:v>
                </c:pt>
                <c:pt idx="17" formatCode="#,##0">
                  <c:v>1009</c:v>
                </c:pt>
                <c:pt idx="18" formatCode="#,##0">
                  <c:v>1042</c:v>
                </c:pt>
                <c:pt idx="19" formatCode="#,##0">
                  <c:v>1103</c:v>
                </c:pt>
                <c:pt idx="20" formatCode="#,##0">
                  <c:v>1245</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2">
                  <c:v>145</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163</c:v>
                </c:pt>
                <c:pt idx="1">
                  <c:v>145</c:v>
                </c:pt>
                <c:pt idx="2">
                  <c:v>147</c:v>
                </c:pt>
                <c:pt idx="3">
                  <c:v>148</c:v>
                </c:pt>
                <c:pt idx="4">
                  <c:v>145</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Sheet1!$B$2:$B$22</c:f>
              <c:numCache>
                <c:formatCode>0.0%</c:formatCode>
                <c:ptCount val="21"/>
                <c:pt idx="0">
                  <c:v>4.0000000000000001E-3</c:v>
                </c:pt>
                <c:pt idx="1">
                  <c:v>4.0000000000000001E-3</c:v>
                </c:pt>
                <c:pt idx="2">
                  <c:v>0.01</c:v>
                </c:pt>
                <c:pt idx="3">
                  <c:v>1.0999999999999999E-2</c:v>
                </c:pt>
                <c:pt idx="4">
                  <c:v>1.2E-2</c:v>
                </c:pt>
                <c:pt idx="5" formatCode="General">
                  <c:v>1.2999999999999999E-2</c:v>
                </c:pt>
                <c:pt idx="6">
                  <c:v>1.2999999999999999E-2</c:v>
                </c:pt>
                <c:pt idx="7">
                  <c:v>1.4E-2</c:v>
                </c:pt>
                <c:pt idx="8">
                  <c:v>1.6E-2</c:v>
                </c:pt>
                <c:pt idx="9">
                  <c:v>1.7000000000000001E-2</c:v>
                </c:pt>
                <c:pt idx="10">
                  <c:v>1.9E-2</c:v>
                </c:pt>
                <c:pt idx="11">
                  <c:v>2.1000000000000001E-2</c:v>
                </c:pt>
                <c:pt idx="12">
                  <c:v>2.1999999999999999E-2</c:v>
                </c:pt>
                <c:pt idx="13">
                  <c:v>2.1999999999999999E-2</c:v>
                </c:pt>
                <c:pt idx="14">
                  <c:v>2.5000000000000001E-2</c:v>
                </c:pt>
                <c:pt idx="15">
                  <c:v>2.9000000000000001E-2</c:v>
                </c:pt>
                <c:pt idx="17">
                  <c:v>3.5000000000000003E-2</c:v>
                </c:pt>
                <c:pt idx="18">
                  <c:v>3.5999999999999997E-2</c:v>
                </c:pt>
                <c:pt idx="19">
                  <c:v>3.6999999999999998E-2</c:v>
                </c:pt>
                <c:pt idx="20">
                  <c:v>4.5999999999999999E-2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Sheet1!$C$2:$C$22</c:f>
              <c:numCache>
                <c:formatCode>General</c:formatCode>
                <c:ptCount val="21"/>
                <c:pt idx="16">
                  <c:v>3.3000000000000002E-2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Sheet1!$D$2:$D$22</c:f>
              <c:numCache>
                <c:formatCode>0.00%</c:formatCode>
                <c:ptCount val="21"/>
                <c:pt idx="0">
                  <c:v>2.1000000000000001E-2</c:v>
                </c:pt>
                <c:pt idx="1">
                  <c:v>2.1000000000000001E-2</c:v>
                </c:pt>
                <c:pt idx="2">
                  <c:v>2.1000000000000001E-2</c:v>
                </c:pt>
                <c:pt idx="3">
                  <c:v>2.1000000000000001E-2</c:v>
                </c:pt>
                <c:pt idx="4">
                  <c:v>2.1000000000000001E-2</c:v>
                </c:pt>
                <c:pt idx="5">
                  <c:v>2.1000000000000001E-2</c:v>
                </c:pt>
                <c:pt idx="6">
                  <c:v>2.1000000000000001E-2</c:v>
                </c:pt>
                <c:pt idx="7">
                  <c:v>2.1000000000000001E-2</c:v>
                </c:pt>
                <c:pt idx="8">
                  <c:v>2.1000000000000001E-2</c:v>
                </c:pt>
                <c:pt idx="9">
                  <c:v>2.1000000000000001E-2</c:v>
                </c:pt>
                <c:pt idx="10">
                  <c:v>2.1000000000000001E-2</c:v>
                </c:pt>
                <c:pt idx="11">
                  <c:v>2.1000000000000001E-2</c:v>
                </c:pt>
                <c:pt idx="12">
                  <c:v>2.1000000000000001E-2</c:v>
                </c:pt>
                <c:pt idx="13">
                  <c:v>2.1000000000000001E-2</c:v>
                </c:pt>
                <c:pt idx="14">
                  <c:v>2.1000000000000001E-2</c:v>
                </c:pt>
                <c:pt idx="15">
                  <c:v>2.1000000000000001E-2</c:v>
                </c:pt>
                <c:pt idx="16">
                  <c:v>2.1000000000000001E-2</c:v>
                </c:pt>
                <c:pt idx="17">
                  <c:v>2.1000000000000001E-2</c:v>
                </c:pt>
                <c:pt idx="18">
                  <c:v>2.1000000000000001E-2</c:v>
                </c:pt>
                <c:pt idx="19">
                  <c:v>2.1000000000000001E-2</c:v>
                </c:pt>
                <c:pt idx="20">
                  <c:v>2.1000000000000001E-2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1471412151465881"/>
          <c:y val="0.87545389326334211"/>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Sheet1!$B$2:$B$22</c:f>
              <c:numCache>
                <c:formatCode>General</c:formatCode>
                <c:ptCount val="21"/>
                <c:pt idx="0">
                  <c:v>62</c:v>
                </c:pt>
                <c:pt idx="1">
                  <c:v>78</c:v>
                </c:pt>
                <c:pt idx="2">
                  <c:v>94</c:v>
                </c:pt>
                <c:pt idx="3">
                  <c:v>162</c:v>
                </c:pt>
                <c:pt idx="5">
                  <c:v>190</c:v>
                </c:pt>
                <c:pt idx="6">
                  <c:v>272</c:v>
                </c:pt>
                <c:pt idx="7">
                  <c:v>278</c:v>
                </c:pt>
                <c:pt idx="8">
                  <c:v>280</c:v>
                </c:pt>
                <c:pt idx="9">
                  <c:v>327</c:v>
                </c:pt>
                <c:pt idx="10">
                  <c:v>345</c:v>
                </c:pt>
                <c:pt idx="11">
                  <c:v>394</c:v>
                </c:pt>
                <c:pt idx="12">
                  <c:v>411</c:v>
                </c:pt>
                <c:pt idx="13">
                  <c:v>472</c:v>
                </c:pt>
                <c:pt idx="14">
                  <c:v>520</c:v>
                </c:pt>
                <c:pt idx="15">
                  <c:v>538</c:v>
                </c:pt>
                <c:pt idx="16">
                  <c:v>548</c:v>
                </c:pt>
                <c:pt idx="17">
                  <c:v>583</c:v>
                </c:pt>
                <c:pt idx="18">
                  <c:v>604</c:v>
                </c:pt>
                <c:pt idx="19">
                  <c:v>623</c:v>
                </c:pt>
                <c:pt idx="20">
                  <c:v>717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Sheet1!$C$2:$C$22</c:f>
              <c:numCache>
                <c:formatCode>General</c:formatCode>
                <c:ptCount val="21"/>
                <c:pt idx="4" formatCode="0%">
                  <c:v>170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Sheet1!$C$2:$C$22</c:f>
              <c:numCache>
                <c:formatCode>General</c:formatCode>
                <c:ptCount val="21"/>
                <c:pt idx="0">
                  <c:v>216</c:v>
                </c:pt>
                <c:pt idx="1">
                  <c:v>324</c:v>
                </c:pt>
                <c:pt idx="2">
                  <c:v>371</c:v>
                </c:pt>
                <c:pt idx="3">
                  <c:v>372</c:v>
                </c:pt>
                <c:pt idx="4">
                  <c:v>574</c:v>
                </c:pt>
                <c:pt idx="5">
                  <c:v>669</c:v>
                </c:pt>
                <c:pt idx="6">
                  <c:v>786</c:v>
                </c:pt>
                <c:pt idx="7">
                  <c:v>1012</c:v>
                </c:pt>
                <c:pt idx="8">
                  <c:v>1030</c:v>
                </c:pt>
                <c:pt idx="9">
                  <c:v>1031</c:v>
                </c:pt>
                <c:pt idx="10">
                  <c:v>1236</c:v>
                </c:pt>
                <c:pt idx="11">
                  <c:v>1238</c:v>
                </c:pt>
                <c:pt idx="12">
                  <c:v>1285</c:v>
                </c:pt>
                <c:pt idx="13">
                  <c:v>1360</c:v>
                </c:pt>
                <c:pt idx="14">
                  <c:v>1445</c:v>
                </c:pt>
                <c:pt idx="15">
                  <c:v>1464</c:v>
                </c:pt>
                <c:pt idx="16">
                  <c:v>1753</c:v>
                </c:pt>
                <c:pt idx="17">
                  <c:v>1972</c:v>
                </c:pt>
                <c:pt idx="18">
                  <c:v>2091</c:v>
                </c:pt>
                <c:pt idx="19">
                  <c:v>2461</c:v>
                </c:pt>
                <c:pt idx="20">
                  <c:v>2669</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Sheet1!$D$2:$D$22</c:f>
              <c:numCache>
                <c:formatCode>General</c:formatCode>
                <c:ptCount val="21"/>
                <c:pt idx="0">
                  <c:v>13</c:v>
                </c:pt>
                <c:pt idx="1">
                  <c:v>22</c:v>
                </c:pt>
                <c:pt idx="2">
                  <c:v>58</c:v>
                </c:pt>
                <c:pt idx="3">
                  <c:v>91</c:v>
                </c:pt>
                <c:pt idx="4">
                  <c:v>30</c:v>
                </c:pt>
                <c:pt idx="5">
                  <c:v>39</c:v>
                </c:pt>
                <c:pt idx="6">
                  <c:v>55</c:v>
                </c:pt>
                <c:pt idx="7">
                  <c:v>175</c:v>
                </c:pt>
                <c:pt idx="8">
                  <c:v>81</c:v>
                </c:pt>
                <c:pt idx="9">
                  <c:v>218</c:v>
                </c:pt>
                <c:pt idx="10">
                  <c:v>190</c:v>
                </c:pt>
                <c:pt idx="11">
                  <c:v>130</c:v>
                </c:pt>
                <c:pt idx="12">
                  <c:v>150</c:v>
                </c:pt>
                <c:pt idx="13">
                  <c:v>87</c:v>
                </c:pt>
                <c:pt idx="14">
                  <c:v>158</c:v>
                </c:pt>
                <c:pt idx="15">
                  <c:v>154</c:v>
                </c:pt>
                <c:pt idx="16">
                  <c:v>169</c:v>
                </c:pt>
                <c:pt idx="17">
                  <c:v>176</c:v>
                </c:pt>
                <c:pt idx="18">
                  <c:v>194</c:v>
                </c:pt>
                <c:pt idx="19">
                  <c:v>378</c:v>
                </c:pt>
                <c:pt idx="20">
                  <c:v>373</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Sheet1!$E$2:$E$22</c:f>
              <c:numCache>
                <c:formatCode>General</c:formatCode>
                <c:ptCount val="21"/>
                <c:pt idx="0">
                  <c:v>229</c:v>
                </c:pt>
                <c:pt idx="1">
                  <c:v>346</c:v>
                </c:pt>
                <c:pt idx="2">
                  <c:v>429</c:v>
                </c:pt>
                <c:pt idx="3">
                  <c:v>463</c:v>
                </c:pt>
                <c:pt idx="4">
                  <c:v>604</c:v>
                </c:pt>
                <c:pt idx="5">
                  <c:v>708</c:v>
                </c:pt>
                <c:pt idx="6">
                  <c:v>841</c:v>
                </c:pt>
                <c:pt idx="7">
                  <c:v>1187</c:v>
                </c:pt>
                <c:pt idx="8">
                  <c:v>1111</c:v>
                </c:pt>
                <c:pt idx="9">
                  <c:v>1249</c:v>
                </c:pt>
                <c:pt idx="10">
                  <c:v>1426</c:v>
                </c:pt>
                <c:pt idx="11">
                  <c:v>1368</c:v>
                </c:pt>
                <c:pt idx="12">
                  <c:v>1435</c:v>
                </c:pt>
                <c:pt idx="13">
                  <c:v>1447</c:v>
                </c:pt>
                <c:pt idx="14">
                  <c:v>1603</c:v>
                </c:pt>
                <c:pt idx="15">
                  <c:v>1618</c:v>
                </c:pt>
                <c:pt idx="16">
                  <c:v>1922</c:v>
                </c:pt>
                <c:pt idx="17">
                  <c:v>2148</c:v>
                </c:pt>
                <c:pt idx="18">
                  <c:v>2285</c:v>
                </c:pt>
                <c:pt idx="19">
                  <c:v>2839</c:v>
                </c:pt>
                <c:pt idx="20">
                  <c:v>3042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Sheet1!$B$2:$B$22</c:f>
              <c:numCache>
                <c:formatCode>General</c:formatCode>
                <c:ptCount val="21"/>
                <c:pt idx="4">
                  <c:v>604</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Sheet1!$F$2:$F$22</c:f>
              <c:numCache>
                <c:formatCode>General</c:formatCode>
                <c:ptCount val="21"/>
                <c:pt idx="4">
                  <c:v>604</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4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34</c:v>
                </c:pt>
                <c:pt idx="1">
                  <c:v>24</c:v>
                </c:pt>
                <c:pt idx="2">
                  <c:v>26</c:v>
                </c:pt>
                <c:pt idx="3">
                  <c:v>21</c:v>
                </c:pt>
                <c:pt idx="4">
                  <c:v>14</c:v>
                </c:pt>
                <c:pt idx="5">
                  <c:v>20</c:v>
                </c:pt>
                <c:pt idx="6">
                  <c:v>23</c:v>
                </c:pt>
                <c:pt idx="7">
                  <c:v>18</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Sheet1!$C$2:$C$9</c:f>
              <c:numCache>
                <c:formatCode>General</c:formatCode>
                <c:ptCount val="8"/>
                <c:pt idx="0">
                  <c:v>62</c:v>
                </c:pt>
                <c:pt idx="1">
                  <c:v>65</c:v>
                </c:pt>
                <c:pt idx="2">
                  <c:v>61</c:v>
                </c:pt>
                <c:pt idx="3">
                  <c:v>58</c:v>
                </c:pt>
                <c:pt idx="4">
                  <c:v>28</c:v>
                </c:pt>
                <c:pt idx="7">
                  <c:v>12</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Sheet1!$B$2:$B$22</c:f>
              <c:numCache>
                <c:formatCode>General</c:formatCode>
                <c:ptCount val="21"/>
                <c:pt idx="0">
                  <c:v>161</c:v>
                </c:pt>
                <c:pt idx="1">
                  <c:v>421</c:v>
                </c:pt>
                <c:pt idx="3">
                  <c:v>660</c:v>
                </c:pt>
                <c:pt idx="4">
                  <c:v>748</c:v>
                </c:pt>
                <c:pt idx="5" formatCode="#,##0">
                  <c:v>983</c:v>
                </c:pt>
                <c:pt idx="6" formatCode="#,##0">
                  <c:v>985</c:v>
                </c:pt>
                <c:pt idx="7" formatCode="#,##0">
                  <c:v>1117</c:v>
                </c:pt>
                <c:pt idx="8" formatCode="#,##0">
                  <c:v>1713</c:v>
                </c:pt>
                <c:pt idx="9" formatCode="#,##0">
                  <c:v>1728</c:v>
                </c:pt>
                <c:pt idx="10" formatCode="#,##0">
                  <c:v>2011</c:v>
                </c:pt>
                <c:pt idx="11" formatCode="#,##0">
                  <c:v>2047</c:v>
                </c:pt>
                <c:pt idx="12" formatCode="#,##0">
                  <c:v>2718</c:v>
                </c:pt>
                <c:pt idx="13">
                  <c:v>2767</c:v>
                </c:pt>
                <c:pt idx="14" formatCode="#,##0">
                  <c:v>2912</c:v>
                </c:pt>
                <c:pt idx="15" formatCode="#,##0">
                  <c:v>2998</c:v>
                </c:pt>
                <c:pt idx="16" formatCode="#,##0">
                  <c:v>3015</c:v>
                </c:pt>
                <c:pt idx="17" formatCode="#,##0">
                  <c:v>3269</c:v>
                </c:pt>
                <c:pt idx="18" formatCode="#,##0">
                  <c:v>3728</c:v>
                </c:pt>
                <c:pt idx="19" formatCode="#,##0">
                  <c:v>3763</c:v>
                </c:pt>
                <c:pt idx="20" formatCode="#,##0">
                  <c:v>4510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Sheet1!$C$2:$C$22</c:f>
              <c:numCache>
                <c:formatCode>General</c:formatCode>
                <c:ptCount val="21"/>
                <c:pt idx="2">
                  <c:v>627</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10">
                  <c:v>4.91</c:v>
                </c:pt>
                <c:pt idx="11">
                  <c:v>4.91</c:v>
                </c:pt>
                <c:pt idx="12">
                  <c:v>5.16</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9">
                  <c:v>4.87</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Mansfield township</c:v>
                </c:pt>
                <c:pt idx="1">
                  <c:v>Hackettstown</c:v>
                </c:pt>
                <c:pt idx="2">
                  <c:v>Lopatcong township</c:v>
                </c:pt>
                <c:pt idx="3">
                  <c:v>Washington township</c:v>
                </c:pt>
                <c:pt idx="4">
                  <c:v>Washington borough</c:v>
                </c:pt>
                <c:pt idx="5">
                  <c:v>Pohatcong township</c:v>
                </c:pt>
                <c:pt idx="6">
                  <c:v>Phillipsburg town</c:v>
                </c:pt>
                <c:pt idx="7">
                  <c:v>Hope township</c:v>
                </c:pt>
                <c:pt idx="8">
                  <c:v>Hardwick township</c:v>
                </c:pt>
                <c:pt idx="9">
                  <c:v>Greenwich township</c:v>
                </c:pt>
              </c:strCache>
            </c:strRef>
          </c:cat>
          <c:val>
            <c:numRef>
              <c:f>Sheet1!$B$2:$B$11</c:f>
              <c:numCache>
                <c:formatCode>0.00%</c:formatCode>
                <c:ptCount val="10"/>
                <c:pt idx="0">
                  <c:v>0.16600000000000001</c:v>
                </c:pt>
                <c:pt idx="1">
                  <c:v>0.14799999999999999</c:v>
                </c:pt>
                <c:pt idx="2">
                  <c:v>0.123</c:v>
                </c:pt>
                <c:pt idx="3">
                  <c:v>0.112</c:v>
                </c:pt>
                <c:pt idx="4">
                  <c:v>9.8000000000000004E-2</c:v>
                </c:pt>
                <c:pt idx="5">
                  <c:v>9.4E-2</c:v>
                </c:pt>
                <c:pt idx="6">
                  <c:v>0.09</c:v>
                </c:pt>
                <c:pt idx="7">
                  <c:v>8.6999999999999994E-2</c:v>
                </c:pt>
                <c:pt idx="8">
                  <c:v>8.5999999999999993E-2</c:v>
                </c:pt>
                <c:pt idx="9">
                  <c:v>8.5000000000000006E-2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Warren County avg 9.1%</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Mansfield township</c:v>
                </c:pt>
                <c:pt idx="1">
                  <c:v>Hackettstown</c:v>
                </c:pt>
                <c:pt idx="2">
                  <c:v>Lopatcong township</c:v>
                </c:pt>
                <c:pt idx="3">
                  <c:v>Washington township</c:v>
                </c:pt>
                <c:pt idx="4">
                  <c:v>Washington borough</c:v>
                </c:pt>
                <c:pt idx="5">
                  <c:v>Pohatcong township</c:v>
                </c:pt>
                <c:pt idx="6">
                  <c:v>Phillipsburg town</c:v>
                </c:pt>
                <c:pt idx="7">
                  <c:v>Hope township</c:v>
                </c:pt>
                <c:pt idx="8">
                  <c:v>Hardwick township</c:v>
                </c:pt>
                <c:pt idx="9">
                  <c:v>Greenwich township</c:v>
                </c:pt>
              </c:strCache>
            </c:strRef>
          </c:cat>
          <c:val>
            <c:numRef>
              <c:f>Sheet1!$C$2:$C$11</c:f>
              <c:numCache>
                <c:formatCode>0%</c:formatCode>
                <c:ptCount val="10"/>
                <c:pt idx="0">
                  <c:v>9.0999999999999998E-2</c:v>
                </c:pt>
                <c:pt idx="1">
                  <c:v>9.0999999999999998E-2</c:v>
                </c:pt>
                <c:pt idx="2">
                  <c:v>9.0999999999999998E-2</c:v>
                </c:pt>
                <c:pt idx="3">
                  <c:v>9.0999999999999998E-2</c:v>
                </c:pt>
                <c:pt idx="4">
                  <c:v>9.0999999999999998E-2</c:v>
                </c:pt>
                <c:pt idx="5">
                  <c:v>9.0999999999999998E-2</c:v>
                </c:pt>
                <c:pt idx="6">
                  <c:v>9.0999999999999998E-2</c:v>
                </c:pt>
                <c:pt idx="7">
                  <c:v>9.0999999999999998E-2</c:v>
                </c:pt>
                <c:pt idx="8">
                  <c:v>9.0999999999999998E-2</c:v>
                </c:pt>
                <c:pt idx="9">
                  <c:v>9.0999999999999998E-2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705632381889763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0.42737</cdr:x>
      <cdr:y>0.77851</cdr:y>
    </cdr:from>
    <cdr:to>
      <cdr:x>0.58157</cdr:x>
      <cdr:y>0.81418</cdr:y>
    </cdr:to>
    <cdr:sp macro="" textlink="">
      <cdr:nvSpPr>
        <cdr:cNvPr id="2" name="TextBox 5"/>
        <cdr:cNvSpPr txBox="1"/>
      </cdr:nvSpPr>
      <cdr:spPr>
        <a:xfrm xmlns:a="http://schemas.openxmlformats.org/drawingml/2006/main">
          <a:off x="2596837" y="5038355"/>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6/20/2023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jhcare.org/broadway-respite-home-care-services/" TargetMode="External"/><Relationship Id="rId3" Type="http://schemas.openxmlformats.org/officeDocument/2006/relationships/hyperlink" Target="http://www.tricountyresourcenet.org/" TargetMode="External"/><Relationship Id="rId7" Type="http://schemas.openxmlformats.org/officeDocument/2006/relationships/hyperlink" Target="https://mentornj.org/"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aspennj.org/" TargetMode="External"/><Relationship Id="rId5" Type="http://schemas.openxmlformats.org/officeDocument/2006/relationships/hyperlink" Target="https://asapphealthcare.org/" TargetMode="External"/><Relationship Id="rId10" Type="http://schemas.openxmlformats.org/officeDocument/2006/relationships/hyperlink" Target="https://www.wcfamilypromise.org/" TargetMode="External"/><Relationship Id="rId4" Type="http://schemas.openxmlformats.org/officeDocument/2006/relationships/hyperlink" Target="https://www.arcwarren.org/" TargetMode="External"/><Relationship Id="rId9" Type="http://schemas.openxmlformats.org/officeDocument/2006/relationships/hyperlink" Target="http://warren.caresnj.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6/19/2023</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Mansfield and Hackettstown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Phillipsburg and Hackettstown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varied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White Township and Phillipsburg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about the same as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7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increase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Phillipsburg and Hope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increased for most counties from 2018-2020.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2017 and 2021.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2018 and 2022.</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middling for the state.</a:t>
            </a:r>
          </a:p>
          <a:p>
            <a:r>
              <a:rPr lang="en-US" sz="1200" kern="1200" dirty="0">
                <a:solidFill>
                  <a:schemeClr val="tx1"/>
                </a:solidFill>
                <a:effectLst/>
                <a:latin typeface="+mn-lt"/>
                <a:ea typeface="+mn-ea"/>
                <a:cs typeface="+mn-cs"/>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around as expected for infant and toddler childcare and lower than expected for Pre-K childcare.</a:t>
            </a:r>
          </a:p>
          <a:p>
            <a:r>
              <a:rPr lang="en-US" sz="1200" kern="1200" dirty="0">
                <a:solidFill>
                  <a:schemeClr val="tx1"/>
                </a:solidFill>
                <a:effectLst/>
                <a:latin typeface="+mn-lt"/>
                <a:ea typeface="+mn-ea"/>
                <a:cs typeface="+mn-cs"/>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28.6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a:t>
            </a:r>
            <a:r>
              <a:rPr lang="en-US" sz="1200" kern="1200" dirty="0" err="1">
                <a:solidFill>
                  <a:schemeClr val="tx1"/>
                </a:solidFill>
                <a:effectLst/>
                <a:latin typeface="+mn-lt"/>
                <a:ea typeface="+mn-ea"/>
                <a:cs typeface="+mn-cs"/>
              </a:rPr>
              <a:t>AllTransit</a:t>
            </a:r>
            <a:r>
              <a:rPr lang="en-US" sz="1200" kern="1200" dirty="0">
                <a:solidFill>
                  <a:schemeClr val="tx1"/>
                </a:solidFill>
                <a:effectLst/>
                <a:latin typeface="+mn-lt"/>
                <a:ea typeface="+mn-ea"/>
                <a:cs typeface="+mn-cs"/>
              </a:rPr>
              <a: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Hackettstown and Harmony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85.95% of Warren County’s population has received at least one dose of the COVID-19 vaccination.</a:t>
            </a:r>
          </a:p>
          <a:p>
            <a:pPr marL="171450" indent="-171450">
              <a:buFont typeface="Arial" panose="020B0604020202020204" pitchFamily="34" charset="0"/>
              <a:buChar char="•"/>
            </a:pPr>
            <a:r>
              <a:rPr lang="en-US" dirty="0"/>
              <a:t>70.32% of Warren County’s population has been fully vaccinated against COVID-19.  </a:t>
            </a:r>
          </a:p>
          <a:p>
            <a:pPr marL="171450" indent="-171450">
              <a:buFont typeface="Arial" panose="020B0604020202020204" pitchFamily="34" charset="0"/>
              <a:buChar char="•"/>
            </a:pPr>
            <a:r>
              <a:rPr lang="en-US" dirty="0"/>
              <a:t>Per the CDC, in general, people are considered fully vaccinated against COVID-19 two weeks after their second dose in a two-dose series, such as Pfizer-BioNTech or Moderna vaccines, or two weeks after a single-dose vaccine, such as Johnson &amp; Johnson.</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778764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most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varied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middling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Hackettstown and Warren Hills Regional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2019, 2020, 2021, and 2022. It may also include data for additional school district.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middling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vary over time and is generally similar to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increase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In each NJ county, men tend to have higher annual incomes than women.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remained mostly steady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$18K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(2021 to 2022), 5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7.14%&gt;&gt; change indicates an increase in suspected overdose deaths across 2021 to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2018 and 2022,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2021. In 2021, there were 87,745 treatment admissions and 86,626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April 2022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short term care facilities, and integrated case management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non-Hispanic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non-Hispanic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Black/African American, Asian, “Other” minority residents,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decrease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2022, this county had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14.1):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574</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30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2022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0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0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http://www.tricountyresourcenet.org/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https://www.arcwarren.org/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https://asapphealthcare.org/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https://aspennj.org/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https://mentornj.org/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http://jhcare.org/broadway-respite-home-care-services/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http://warren.caresnj.org/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https://www.wcfamilypromise.org/</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Hispanic/Latino residents has increased slightly. Other ethnic/racial groups </a:t>
            </a:r>
            <a:r>
              <a:rPr lang="en-US" sz="1200" kern="1200">
                <a:solidFill>
                  <a:schemeClr val="tx1"/>
                </a:solidFill>
                <a:effectLst/>
                <a:latin typeface="+mn-lt"/>
                <a:ea typeface="+mn-ea"/>
                <a:cs typeface="+mn-cs"/>
              </a:rPr>
              <a:t>appear fairly steady</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 (per 1,000 households) of same sex couples in this county is 10</a:t>
            </a:r>
            <a:r>
              <a:rPr lang="en-US" baseline="30000" dirty="0"/>
              <a:t>th</a:t>
            </a:r>
            <a:r>
              <a:rPr lang="en-US" dirty="0"/>
              <a:t> lowest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p>
          <a:p>
            <a:r>
              <a:rPr lang="en-US" sz="1200" kern="1200" dirty="0">
                <a:solidFill>
                  <a:schemeClr val="tx1"/>
                </a:solidFill>
                <a:effectLst/>
                <a:latin typeface="+mn-lt"/>
                <a:ea typeface="+mn-ea"/>
                <a:cs typeface="+mn-cs"/>
              </a:rPr>
              <a:t>https://www.tricountyresourcenet.org/community-services/legal-advocacy/advocacy/</a:t>
            </a:r>
            <a:endParaRPr lang="en-US" sz="1200" u="sng" kern="1200" dirty="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242145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1.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Warren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552A5C0B-D80F-8FE9-7A7C-03E74385472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56B8173E-1778-99E3-00D9-A4C9DC6C8A2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44985"/>
            <a:ext cx="457200" cy="86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6ADBAD07-084C-964A-93CC-4928C6FF32E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1195D955-E82C-37FD-7286-3982734ABDD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44985"/>
            <a:ext cx="457200" cy="86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9" name="Picture 8">
            <a:extLst>
              <a:ext uri="{FF2B5EF4-FFF2-40B4-BE49-F238E27FC236}">
                <a16:creationId xmlns:a16="http://schemas.microsoft.com/office/drawing/2014/main" id="{B090F2EF-A782-44DE-BA1D-1D77EB19B45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90600" y="954113"/>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41224DBB-A586-845F-1E11-E30FEF87A94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43800" y="4412555"/>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300C4F9B-6960-BBD4-86C1-E7F38310E32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57802" y="487099"/>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F5EA4BC5-730C-1060-0B45-6BB9878F747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57802" y="487099"/>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175BBBED-5FB5-4383-1767-E924DE3400D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69833" y="2684626"/>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362E2B23-63C4-DD8A-D738-A78AE20972E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97902" y="563299"/>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11C292A9-5F17-3DC1-C9D7-73BF36FAC82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03772" y="381000"/>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99567B7B-3672-E60D-A22C-CD2096C4096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45175" y="4906698"/>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B090F2EF-A782-44DE-BA1D-1D77EB19B45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44985"/>
            <a:ext cx="457200" cy="86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7F7C3FCE-A4E6-A25A-E3C8-888AFC898A7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0573" y="4830499"/>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A420D895-C7BE-E6F0-7D4A-2DEBC1D44DC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49781" y="410899"/>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0ED8F84D-B39B-927B-489F-05DB12FDA69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68634" y="318508"/>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95F1E388-9FBB-3BCA-04FD-4351C080899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15856" y="488384"/>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D7DD145B-1E32-57AC-2307-B25BCFFE7DB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98548" y="807976"/>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D75E946A-5D13-ADB3-1C50-03036C8AB68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26400" y="536105"/>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2D723021-6252-B08A-5FD0-CA0514BAD66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22316" y="385807"/>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62AEA6F9-A837-640D-2609-F58960EB2C9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21404" y="385807"/>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BDE9F678-1CBB-04B5-440A-9C3B69E355E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29856" y="312276"/>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2" name="Picture 1">
            <a:extLst>
              <a:ext uri="{FF2B5EF4-FFF2-40B4-BE49-F238E27FC236}">
                <a16:creationId xmlns:a16="http://schemas.microsoft.com/office/drawing/2014/main" id="{0FCD151C-E507-59BB-F707-F55C535D87F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90600" y="954113"/>
            <a:ext cx="786695" cy="1488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50th percentile monthly full-time rates for center providers, weighted</a:t>
            </a:r>
            <a:endParaRPr lang="en-US" sz="1400" dirty="0"/>
          </a:p>
          <a:p>
            <a:pPr lvl="1"/>
            <a:r>
              <a:rPr lang="en-US" sz="1400" dirty="0"/>
              <a:t>5.2: </a:t>
            </a:r>
            <a:r>
              <a:rPr lang="en-US" sz="1400" b="1" dirty="0">
                <a:ea typeface="+mn-lt"/>
                <a:cs typeface="+mn-lt"/>
              </a:rPr>
              <a:t>The 50th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256B060A-B90A-F53D-4A7D-0809CE17AC2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811879B6-85F9-8C16-4225-65A62F7EAAA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44985"/>
            <a:ext cx="457200" cy="86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709529"/>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err="1"/>
              <a:t>AllTransit</a:t>
            </a:r>
            <a:r>
              <a:rPr lang="en-US" sz="1200" b="1" dirty="0"/>
              <a: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3F95E9AD-503F-DCDD-D9AF-5416E69756D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E72888E3-8C41-62CC-49C0-2C9C6A73B5F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44985"/>
            <a:ext cx="457200" cy="86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5EABF7B4-27FA-DA57-FDCB-007C53DA37A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155F60B4-BE61-BFF5-A5D8-CA05D6EE290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44985"/>
            <a:ext cx="457200" cy="86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EA3E36E7-1B62-49E2-5816-7C0A57CDC10E}"/>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D5697EC2-D90A-2956-945A-68191E51725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44985"/>
            <a:ext cx="457200" cy="86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3" name="TextBox 14">
            <a:extLst>
              <a:ext uri="{FF2B5EF4-FFF2-40B4-BE49-F238E27FC236}">
                <a16:creationId xmlns:a16="http://schemas.microsoft.com/office/drawing/2014/main" id="{CF96F669-427D-ADBE-47F2-AE64A36F3249}"/>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21A07A62-D07A-838F-22FC-5952FF65F54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44985"/>
            <a:ext cx="457200" cy="86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F3EE5D00-0A67-AD96-C21D-7D8C4BA33C3E}"/>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3EA47DCB-4B8C-9546-6EFE-2B84DC276D7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44985"/>
            <a:ext cx="457200" cy="86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93C60418-8874-2F56-B4B7-999B929AC7F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4FA8B7D1-2AF5-60C1-5CDB-9883A753CB1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48409" y="144985"/>
            <a:ext cx="457200" cy="86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8.xml"/><Relationship Id="rId7" Type="http://schemas.openxmlformats.org/officeDocument/2006/relationships/image" Target="../media/image2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Layout" Target="../slideLayouts/slideLayout9.xml"/><Relationship Id="rId5" Type="http://schemas.openxmlformats.org/officeDocument/2006/relationships/tags" Target="../tags/tag187.xml"/><Relationship Id="rId4" Type="http://schemas.openxmlformats.org/officeDocument/2006/relationships/tags" Target="../tags/tag1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chart" Target="../charts/chart38.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notesSlide" Target="../notesSlides/notesSlide3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slideLayout" Target="../slideLayouts/slideLayout9.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0.xml"/><Relationship Id="rId7" Type="http://schemas.openxmlformats.org/officeDocument/2006/relationships/slideLayout" Target="../slideLayouts/slideLayout9.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6.xml"/><Relationship Id="rId7" Type="http://schemas.openxmlformats.org/officeDocument/2006/relationships/slideLayout" Target="../slideLayouts/slideLayout9.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9.xml"/><Relationship Id="rId5" Type="http://schemas.openxmlformats.org/officeDocument/2006/relationships/tags" Target="../tags/tag214.xml"/><Relationship Id="rId4" Type="http://schemas.openxmlformats.org/officeDocument/2006/relationships/tags" Target="../tags/tag213.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7.xml"/><Relationship Id="rId7" Type="http://schemas.openxmlformats.org/officeDocument/2006/relationships/slideLayout" Target="../slideLayouts/slideLayout9.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3.xml"/><Relationship Id="rId7" Type="http://schemas.openxmlformats.org/officeDocument/2006/relationships/slideLayout" Target="../slideLayouts/slideLayout9.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49.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8.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0.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1.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3.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4.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7.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6.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8.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0.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9.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4.xml"/><Relationship Id="rId7" Type="http://schemas.openxmlformats.org/officeDocument/2006/relationships/notesSlide" Target="../notesSlides/notesSlide50.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65.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9.xml"/><Relationship Id="rId7" Type="http://schemas.openxmlformats.org/officeDocument/2006/relationships/notesSlide" Target="../notesSlides/notesSlide51.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4.xml"/><Relationship Id="rId7" Type="http://schemas.openxmlformats.org/officeDocument/2006/relationships/notesSlide" Target="../notesSlides/notesSlide52.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10.xml"/><Relationship Id="rId5" Type="http://schemas.openxmlformats.org/officeDocument/2006/relationships/tags" Target="../tags/tag336.xml"/><Relationship Id="rId4" Type="http://schemas.openxmlformats.org/officeDocument/2006/relationships/tags" Target="../tags/tag335.xml"/></Relationships>
</file>

<file path=ppt/slides/_rels/slide68.xml.rels><?xml version="1.0" encoding="UTF-8" standalone="yes"?>
<Relationships xmlns="http://schemas.openxmlformats.org/package/2006/relationships"><Relationship Id="rId8" Type="http://schemas.openxmlformats.org/officeDocument/2006/relationships/tags" Target="../tags/tag344.xml"/><Relationship Id="rId3" Type="http://schemas.openxmlformats.org/officeDocument/2006/relationships/tags" Target="../tags/tag339.xml"/><Relationship Id="rId7" Type="http://schemas.openxmlformats.org/officeDocument/2006/relationships/tags" Target="../tags/tag343.xml"/><Relationship Id="rId12" Type="http://schemas.openxmlformats.org/officeDocument/2006/relationships/chart" Target="../charts/chart68.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chart" Target="../charts/chart67.xml"/><Relationship Id="rId5" Type="http://schemas.openxmlformats.org/officeDocument/2006/relationships/tags" Target="../tags/tag341.xml"/><Relationship Id="rId10" Type="http://schemas.openxmlformats.org/officeDocument/2006/relationships/notesSlide" Target="../notesSlides/notesSlide53.xml"/><Relationship Id="rId4" Type="http://schemas.openxmlformats.org/officeDocument/2006/relationships/tags" Target="../tags/tag340.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7.xml"/><Relationship Id="rId7" Type="http://schemas.openxmlformats.org/officeDocument/2006/relationships/chart" Target="../charts/chart69.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51.xml"/><Relationship Id="rId7" Type="http://schemas.openxmlformats.org/officeDocument/2006/relationships/slideLayout" Target="../slideLayouts/slideLayout10.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9" Type="http://schemas.openxmlformats.org/officeDocument/2006/relationships/chart" Target="../charts/chart70.xml"/></Relationships>
</file>

<file path=ppt/slides/_rels/slide72.xml.rels><?xml version="1.0" encoding="UTF-8" standalone="yes"?>
<Relationships xmlns="http://schemas.openxmlformats.org/package/2006/relationships"><Relationship Id="rId8" Type="http://schemas.openxmlformats.org/officeDocument/2006/relationships/tags" Target="../tags/tag362.xml"/><Relationship Id="rId3" Type="http://schemas.openxmlformats.org/officeDocument/2006/relationships/tags" Target="../tags/tag357.xml"/><Relationship Id="rId7" Type="http://schemas.openxmlformats.org/officeDocument/2006/relationships/tags" Target="../tags/tag361.xml"/><Relationship Id="rId12" Type="http://schemas.openxmlformats.org/officeDocument/2006/relationships/chart" Target="../charts/chart72.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chart" Target="../charts/chart71.xml"/><Relationship Id="rId5" Type="http://schemas.openxmlformats.org/officeDocument/2006/relationships/tags" Target="../tags/tag359.xml"/><Relationship Id="rId10" Type="http://schemas.openxmlformats.org/officeDocument/2006/relationships/notesSlide" Target="../notesSlides/notesSlide56.xml"/><Relationship Id="rId4" Type="http://schemas.openxmlformats.org/officeDocument/2006/relationships/tags" Target="../tags/tag358.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70.xml"/><Relationship Id="rId13" Type="http://schemas.openxmlformats.org/officeDocument/2006/relationships/chart" Target="../charts/chart73.xml"/><Relationship Id="rId3" Type="http://schemas.openxmlformats.org/officeDocument/2006/relationships/tags" Target="../tags/tag365.xml"/><Relationship Id="rId7" Type="http://schemas.openxmlformats.org/officeDocument/2006/relationships/tags" Target="../tags/tag369.xml"/><Relationship Id="rId12" Type="http://schemas.openxmlformats.org/officeDocument/2006/relationships/notesSlide" Target="../notesSlides/notesSlide57.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11" Type="http://schemas.openxmlformats.org/officeDocument/2006/relationships/slideLayout" Target="../slideLayouts/slideLayout10.xml"/><Relationship Id="rId5" Type="http://schemas.openxmlformats.org/officeDocument/2006/relationships/tags" Target="../tags/tag367.xml"/><Relationship Id="rId10" Type="http://schemas.openxmlformats.org/officeDocument/2006/relationships/tags" Target="../tags/tag372.xml"/><Relationship Id="rId4" Type="http://schemas.openxmlformats.org/officeDocument/2006/relationships/tags" Target="../tags/tag366.xml"/><Relationship Id="rId9" Type="http://schemas.openxmlformats.org/officeDocument/2006/relationships/tags" Target="../tags/tag371.xml"/><Relationship Id="rId14" Type="http://schemas.openxmlformats.org/officeDocument/2006/relationships/chart" Target="../charts/chart74.xml"/></Relationships>
</file>

<file path=ppt/slides/_rels/slide74.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chart" Target="../charts/chart76.xml"/><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chart" Target="../charts/chart75.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notesSlide" Target="../notesSlides/notesSlide58.xml"/><Relationship Id="rId5" Type="http://schemas.openxmlformats.org/officeDocument/2006/relationships/tags" Target="../tags/tag377.xml"/><Relationship Id="rId10" Type="http://schemas.openxmlformats.org/officeDocument/2006/relationships/slideLayout" Target="../slideLayouts/slideLayout10.xml"/><Relationship Id="rId4" Type="http://schemas.openxmlformats.org/officeDocument/2006/relationships/tags" Target="../tags/tag376.xml"/><Relationship Id="rId9" Type="http://schemas.openxmlformats.org/officeDocument/2006/relationships/tags" Target="../tags/tag381.xml"/></Relationships>
</file>

<file path=ppt/slides/_rels/slide75.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7.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59.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10.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8.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4.xml"/><Relationship Id="rId7" Type="http://schemas.openxmlformats.org/officeDocument/2006/relationships/slideLayout" Target="../slideLayouts/slideLayout10.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9" Type="http://schemas.openxmlformats.org/officeDocument/2006/relationships/chart" Target="../charts/chart7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tags" Target="../tags/tag400.xml"/><Relationship Id="rId7" Type="http://schemas.openxmlformats.org/officeDocument/2006/relationships/notesSlide" Target="../notesSlides/notesSlide61.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slideLayout" Target="../slideLayouts/slideLayout10.xml"/><Relationship Id="rId5" Type="http://schemas.openxmlformats.org/officeDocument/2006/relationships/tags" Target="../tags/tag402.xml"/><Relationship Id="rId4" Type="http://schemas.openxmlformats.org/officeDocument/2006/relationships/tags" Target="../tags/tag401.xml"/></Relationships>
</file>

<file path=ppt/slides/_rels/slide79.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notesSlide" Target="../notesSlides/notesSlide62.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slideLayout" Target="../slideLayouts/slideLayout10.xml"/><Relationship Id="rId5" Type="http://schemas.openxmlformats.org/officeDocument/2006/relationships/tags" Target="../tags/tag407.xml"/><Relationship Id="rId4" Type="http://schemas.openxmlformats.org/officeDocument/2006/relationships/tags" Target="../tags/tag40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12" Type="http://schemas.openxmlformats.org/officeDocument/2006/relationships/chart" Target="../charts/chart8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chart" Target="../charts/chart82.xml"/><Relationship Id="rId5" Type="http://schemas.openxmlformats.org/officeDocument/2006/relationships/tags" Target="../tags/tag412.xml"/><Relationship Id="rId10" Type="http://schemas.openxmlformats.org/officeDocument/2006/relationships/notesSlide" Target="../notesSlides/notesSlide63.xml"/><Relationship Id="rId4" Type="http://schemas.openxmlformats.org/officeDocument/2006/relationships/tags" Target="../tags/tag411.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4.xml"/><Relationship Id="rId3" Type="http://schemas.openxmlformats.org/officeDocument/2006/relationships/tags" Target="../tags/tag418.xml"/><Relationship Id="rId7" Type="http://schemas.openxmlformats.org/officeDocument/2006/relationships/notesSlide" Target="../notesSlides/notesSlide64.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Layout" Target="../slideLayouts/slideLayout10.xml"/><Relationship Id="rId5" Type="http://schemas.openxmlformats.org/officeDocument/2006/relationships/tags" Target="../tags/tag420.xml"/><Relationship Id="rId4" Type="http://schemas.openxmlformats.org/officeDocument/2006/relationships/tags" Target="../tags/tag419.xml"/></Relationships>
</file>

<file path=ppt/slides/_rels/slide82.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3.xml"/><Relationship Id="rId7" Type="http://schemas.openxmlformats.org/officeDocument/2006/relationships/notesSlide" Target="../notesSlides/notesSlide65.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Layout" Target="../slideLayouts/slideLayout10.xml"/><Relationship Id="rId5" Type="http://schemas.openxmlformats.org/officeDocument/2006/relationships/tags" Target="../tags/tag425.xml"/><Relationship Id="rId4" Type="http://schemas.openxmlformats.org/officeDocument/2006/relationships/tags" Target="../tags/tag4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5.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33.xml"/><Relationship Id="rId7" Type="http://schemas.openxmlformats.org/officeDocument/2006/relationships/notesSlide" Target="../notesSlides/notesSlide67.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slideLayout" Target="../slideLayouts/slideLayout9.xml"/><Relationship Id="rId5" Type="http://schemas.openxmlformats.org/officeDocument/2006/relationships/tags" Target="../tags/tag435.xml"/><Relationship Id="rId4" Type="http://schemas.openxmlformats.org/officeDocument/2006/relationships/tags" Target="../tags/tag434.xml"/></Relationships>
</file>

<file path=ppt/slides/_rels/slide86.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8.xml"/><Relationship Id="rId7" Type="http://schemas.openxmlformats.org/officeDocument/2006/relationships/notesSlide" Target="../notesSlides/notesSlide68.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slideLayout" Target="../slideLayouts/slideLayout9.xml"/><Relationship Id="rId5" Type="http://schemas.openxmlformats.org/officeDocument/2006/relationships/tags" Target="../tags/tag440.xml"/><Relationship Id="rId4" Type="http://schemas.openxmlformats.org/officeDocument/2006/relationships/tags" Target="../tags/tag439.xml"/></Relationships>
</file>

<file path=ppt/slides/_rels/slide87.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46.xml"/><Relationship Id="rId7" Type="http://schemas.openxmlformats.org/officeDocument/2006/relationships/notesSlide" Target="../notesSlides/notesSlide70.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slideLayout" Target="../slideLayouts/slideLayout9.xml"/><Relationship Id="rId5" Type="http://schemas.openxmlformats.org/officeDocument/2006/relationships/tags" Target="../tags/tag448.xml"/><Relationship Id="rId4" Type="http://schemas.openxmlformats.org/officeDocument/2006/relationships/tags" Target="../tags/tag44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56E7D9-9DCC-64D7-7F85-A8E1092F751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1780" y="-190500"/>
            <a:ext cx="12835561" cy="72390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Warren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a:solidFill>
                    <a:srgbClr val="C00000"/>
                  </a:solidFill>
                  <a:latin typeface="Franklin Gothic Medium Cond" panose="020B0606030402020204" pitchFamily="34" charset="0"/>
                </a:rPr>
                <a:t>A Profile of Family and Community Indicators
Updated June 2023</a:t>
              </a:r>
              <a:endParaRPr lang="en-US" b="1" dirty="0">
                <a:solidFill>
                  <a:srgbClr val="C00000"/>
                </a:solidFill>
                <a:latin typeface="Franklin Gothic Medium Cond" panose="020B0606030402020204" pitchFamily="34" charset="0"/>
              </a:endParaRPr>
            </a:p>
          </p:txBody>
        </p:sp>
      </p:grpSp>
      <p:pic>
        <p:nvPicPr>
          <p:cNvPr id="10" name="Picture 2">
            <a:extLst>
              <a:ext uri="{FF2B5EF4-FFF2-40B4-BE49-F238E27FC236}">
                <a16:creationId xmlns:a16="http://schemas.microsoft.com/office/drawing/2014/main" id="{EB005A90-3A84-14F1-719D-2156EE84918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69547" y="4735936"/>
            <a:ext cx="863216" cy="1633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492795832"/>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p>
          <a:p>
            <a:pPr algn="just"/>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2017-21.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4063323221"/>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963880422"/>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61923955"/>
              </p:ext>
            </p:extLst>
          </p:nvPr>
        </p:nvGraphicFramePr>
        <p:xfrm>
          <a:off x="3249706" y="567672"/>
          <a:ext cx="6275294"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2019-2023 </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512920351"/>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735915705"/>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030667267"/>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937307720"/>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75446625"/>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963669086"/>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239077307"/>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2021</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74035445"/>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2019-2023</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51717546"/>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426825748"/>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2023</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warren county municipality map">
            <a:extLst>
              <a:ext uri="{FF2B5EF4-FFF2-40B4-BE49-F238E27FC236}">
                <a16:creationId xmlns:a16="http://schemas.microsoft.com/office/drawing/2014/main" id="{77B1D57E-C73A-598A-9899-9A054C518D0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1066800"/>
            <a:ext cx="4781550" cy="50292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090F2EF-A782-44DE-BA1D-1D77EB19B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2171700" cy="410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974618104"/>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3875266457"/>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2017-2021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122000640"/>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4080476251"/>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2021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1639596991"/>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684327716"/>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591516610"/>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2933866176"/>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4033715636"/>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the American Community Survey 2017-2021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740173123"/>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2010-2019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https://map.feedingamerica.org/county/2020/overall/new-jersey/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731434853"/>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https://map.feedingamerica.org/county/2020/overall/new-jersey/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916775520"/>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669935882"/>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9565989"/>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293884019"/>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50th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930208436"/>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50th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 Median household income is sourced from ACS, Income in the past 12 months (in 2021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853207690"/>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019625771"/>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149716863"/>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552774" y="5990954"/>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28.6</a:t>
            </a:r>
          </a:p>
        </p:txBody>
      </p:sp>
      <p:sp>
        <p:nvSpPr>
          <p:cNvPr id="12" name="TextBox 11"/>
          <p:cNvSpPr txBox="1"/>
          <p:nvPr>
            <p:custDataLst>
              <p:tags r:id="rId9"/>
            </p:custDataLst>
          </p:nvPr>
        </p:nvSpPr>
        <p:spPr>
          <a:xfrm>
            <a:off x="6819536" y="6056091"/>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25.6</a:t>
            </a: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2416001043"/>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Neighborhood Technology 2019, AllTransitTM, alltransit.cnt.org</a:t>
            </a:r>
            <a:endParaRPr lang="en-US" sz="1200" dirty="0"/>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AllTransit™ Performance Score (by county)</a:t>
            </a:r>
            <a:endParaRPr lang="en-US" sz="2000" spc="-50" dirty="0"/>
          </a:p>
        </p:txBody>
      </p:sp>
      <p:graphicFrame>
        <p:nvGraphicFramePr>
          <p:cNvPr id="6" name="Chart 5"/>
          <p:cNvGraphicFramePr/>
          <p:nvPr>
            <p:custDataLst>
              <p:tags r:id="rId4"/>
            </p:custDataLst>
            <p:extLst>
              <p:ext uri="{D42A27DB-BD31-4B8C-83A1-F6EECF244321}">
                <p14:modId xmlns:p14="http://schemas.microsoft.com/office/powerpoint/2010/main" val="1732543421"/>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a:latin typeface="Franklin Gothic Book"/>
              </a:rPr>
              <a:t>Note: The AllTransitTM Performance Score (with values from 0 to 10) is a weighted sum of transit connectivity, access to land area and jobs, and frequency of service, where the higher the number the better the transit service.</a:t>
            </a:r>
            <a:endParaRPr lang="en-US" sz="1000" dirty="0">
              <a:latin typeface="Franklin Gothic Book"/>
            </a:endParaRP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040896235"/>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414767774"/>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6934200" y="5597883"/>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5.4%</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637712186"/>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January 2023</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378707829"/>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Reno Gazette Journal per the Centers for Disease Control and Prevention (CDC) and state health departments, December 7, 2022</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614930846"/>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2021-2022</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979190744"/>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7.7: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2016-2017 through 2021-2022</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901181703"/>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2286295820"/>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Jan 2022-Dec 2022: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608237795"/>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Jan 2022-Dec 2022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4227125052"/>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2021 (Based on American Community Survey 5-year estimates data, 2021); NJ average sourced from ACNJ Kids Count Data Dashboard,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913134299"/>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2017-2021 (Based on American Community Survey 5-year estimates data, 2017-2021)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804089823"/>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2022</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2022</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3237899569"/>
              </p:ext>
            </p:extLst>
          </p:nvPr>
        </p:nvGraphicFramePr>
        <p:xfrm>
          <a:off x="3144346" y="612485"/>
          <a:ext cx="8990959" cy="566953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Charter schools were included in county of address.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2017-2021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107684703"/>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997562079"/>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706614681"/>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Violent crime rates (per 100,000)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3901072741"/>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89675968"/>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2016-2020.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144996002"/>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330045574"/>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749330643"/>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2023</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761354348"/>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2019-2023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3597320422"/>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760254899"/>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2016-2020</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13852655"/>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3441069745"/>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2021,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946587299"/>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2017-2021</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7759584"/>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92285410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2021 and 2022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2018-2022</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634931084"/>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2937050417"/>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2021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58646101"/>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2022</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4071315482"/>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858709599"/>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3842809103"/>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033570296"/>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348858877"/>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087344552"/>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097258635"/>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1322377104"/>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447757113"/>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1913960245"/>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2020 and 2021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259693191"/>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2020-2021</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93078413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Warren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789133233"/>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a:latin typeface="Franklin Gothic Book" panose="020B0503020102020204" pitchFamily="34" charset="0"/>
                        </a:rPr>
                        <a:t>2.3</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a:latin typeface="Franklin Gothic Book" panose="020B0503020102020204" pitchFamily="34" charset="0"/>
                        </a:rPr>
                        <a:t>Median household income</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a:latin typeface="Franklin Gothic Book" panose="020B0503020102020204" pitchFamily="34" charset="0"/>
                        </a:rPr>
                        <a:t>2.6</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Families with children under the age of 18 living in poverty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a:latin typeface="Franklin Gothic Book" panose="020B0503020102020204" pitchFamily="34" charset="0"/>
                        </a:rPr>
                        <a:t>3.1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Household income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a:latin typeface="Franklin Gothic Book" panose="020B0503020102020204" pitchFamily="34" charset="0"/>
                        </a:rPr>
                        <a:t>6.3</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a:latin typeface="Franklin Gothic Book" panose="020B0503020102020204" pitchFamily="34" charset="0"/>
                        </a:rPr>
                        <a:t>Cost of transportation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a:latin typeface="Franklin Gothic Book" panose="020B0503020102020204" pitchFamily="34" charset="0"/>
                        </a:rPr>
                        <a:t>6.4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a:latin typeface="Franklin Gothic Book" panose="020B0503020102020204" pitchFamily="34" charset="0"/>
                        </a:rPr>
                        <a:t>AllTransit™ Performance Score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a:latin typeface="Franklin Gothic Book" panose="020B0503020102020204" pitchFamily="34" charset="0"/>
                        </a:rPr>
                        <a:t>7.1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Children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a:latin typeface="Franklin Gothic Book" panose="020B0503020102020204" pitchFamily="34" charset="0"/>
                        </a:rPr>
                        <a:t>7.6</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a:latin typeface="Franklin Gothic Book" panose="020B0503020102020204" pitchFamily="34" charset="0"/>
                        </a:rPr>
                        <a:t>7.8</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a:latin typeface="Franklin Gothic Book" panose="020B0503020102020204" pitchFamily="34" charset="0"/>
                        </a:rPr>
                        <a:t>Reports of late or lack of prenatal care</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a:latin typeface="Franklin Gothic Book" panose="020B0503020102020204" pitchFamily="34" charset="0"/>
                        </a:rPr>
                        <a:t>8.2</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a:latin typeface="Franklin Gothic Book" panose="020B0503020102020204" pitchFamily="34" charset="0"/>
                        </a:rPr>
                        <a:t>Median unemployment rates across counties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524203090"/>
              </p:ext>
            </p:extLst>
          </p:nvPr>
        </p:nvGraphicFramePr>
        <p:xfrm>
          <a:off x="7543801" y="952575"/>
          <a:ext cx="4648200" cy="613402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2021</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201074292"/>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2017-2021</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393364084"/>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2010 (Based on State Fiscal Year July 1, 2019 through June 30, 2020)</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965686253"/>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93774497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2257714476"/>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In order to protect the privacy of children and families represented in this report, when data is less than 10, values are not displayed in the chart.
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794104114"/>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268407866"/>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3" name="Rectangle 2">
            <a:extLst>
              <a:ext uri="{FF2B5EF4-FFF2-40B4-BE49-F238E27FC236}">
                <a16:creationId xmlns:a16="http://schemas.microsoft.com/office/drawing/2014/main" id="{EB9F7FD1-305B-F004-2BE8-693E5E31BCBD}"/>
              </a:ext>
            </a:extLst>
          </p:cNvPr>
          <p:cNvSpPr/>
          <p:nvPr/>
        </p:nvSpPr>
        <p:spPr>
          <a:xfrm>
            <a:off x="3471384" y="615553"/>
            <a:ext cx="8305800" cy="6242447"/>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latin typeface="Franklin Gothic Medium" panose="020B0603020102020204" pitchFamily="34" charset="0"/>
              </a:rPr>
              <a:t>Advancing Opportunities </a:t>
            </a:r>
            <a:r>
              <a:rPr lang="en-US" sz="1500" dirty="0">
                <a:solidFill>
                  <a:srgbClr val="C00000"/>
                </a:solidFill>
                <a:latin typeface="Franklin Gothic Medium" panose="020B0603020102020204" pitchFamily="34" charset="0"/>
              </a:rPr>
              <a:t>[Disabilities]</a:t>
            </a:r>
          </a:p>
          <a:p>
            <a:endParaRPr lang="en-US" sz="1500" dirty="0">
              <a:latin typeface="Franklin Gothic Medium" panose="020B0603020102020204" pitchFamily="34" charset="0"/>
            </a:endParaRPr>
          </a:p>
          <a:p>
            <a:r>
              <a:rPr lang="en-US" sz="1500" dirty="0">
                <a:latin typeface="Franklin Gothic Medium" panose="020B0603020102020204" pitchFamily="34" charset="0"/>
              </a:rPr>
              <a:t>Al-Anon/ </a:t>
            </a:r>
            <a:r>
              <a:rPr lang="en-US" sz="1500" dirty="0" err="1">
                <a:latin typeface="Franklin Gothic Medium" panose="020B0603020102020204" pitchFamily="34" charset="0"/>
              </a:rPr>
              <a:t>Alateen</a:t>
            </a:r>
            <a:r>
              <a:rPr lang="en-US" sz="1500" dirty="0">
                <a:latin typeface="Franklin Gothic Medium" panose="020B0603020102020204" pitchFamily="34" charset="0"/>
              </a:rPr>
              <a:t> </a:t>
            </a:r>
            <a:r>
              <a:rPr lang="en-US" sz="1500" dirty="0">
                <a:solidFill>
                  <a:srgbClr val="C00000"/>
                </a:solidFill>
                <a:latin typeface="Franklin Gothic Medium" panose="020B0603020102020204" pitchFamily="34" charset="0"/>
              </a:rPr>
              <a:t>[Addiction]</a:t>
            </a:r>
          </a:p>
          <a:p>
            <a:endParaRPr lang="en-US" sz="1500" dirty="0">
              <a:latin typeface="Franklin Gothic Medium" panose="020B0603020102020204" pitchFamily="34" charset="0"/>
            </a:endParaRPr>
          </a:p>
          <a:p>
            <a:r>
              <a:rPr lang="en-US" sz="1500" dirty="0">
                <a:latin typeface="Franklin Gothic Medium" panose="020B0603020102020204" pitchFamily="34" charset="0"/>
              </a:rPr>
              <a:t>The Arc of Warren County </a:t>
            </a:r>
            <a:r>
              <a:rPr lang="en-US" sz="1500" dirty="0">
                <a:solidFill>
                  <a:srgbClr val="C00000"/>
                </a:solidFill>
                <a:latin typeface="Franklin Gothic Medium" panose="020B0603020102020204" pitchFamily="34" charset="0"/>
              </a:rPr>
              <a:t>[Developmental Disabilities]</a:t>
            </a:r>
          </a:p>
          <a:p>
            <a:endParaRPr lang="en-US" sz="1500" dirty="0">
              <a:latin typeface="Franklin Gothic Medium" panose="020B0603020102020204" pitchFamily="34" charset="0"/>
            </a:endParaRPr>
          </a:p>
          <a:p>
            <a:r>
              <a:rPr lang="en-US" sz="1500" dirty="0">
                <a:latin typeface="Franklin Gothic Medium" panose="020B0603020102020204" pitchFamily="34" charset="0"/>
              </a:rPr>
              <a:t>ASAPP Healthcare, Inc. </a:t>
            </a:r>
            <a:r>
              <a:rPr lang="en-US" sz="1500" dirty="0">
                <a:solidFill>
                  <a:srgbClr val="C00000"/>
                </a:solidFill>
                <a:latin typeface="Franklin Gothic Medium" panose="020B0603020102020204" pitchFamily="34" charset="0"/>
              </a:rPr>
              <a:t>[Behavioral Health]</a:t>
            </a:r>
          </a:p>
          <a:p>
            <a:endParaRPr lang="en-US" sz="1500" dirty="0">
              <a:latin typeface="Franklin Gothic Medium" panose="020B0603020102020204" pitchFamily="34" charset="0"/>
            </a:endParaRPr>
          </a:p>
          <a:p>
            <a:r>
              <a:rPr lang="en-US" sz="1500" dirty="0">
                <a:latin typeface="Franklin Gothic Medium" panose="020B0603020102020204" pitchFamily="34" charset="0"/>
              </a:rPr>
              <a:t>Autism Spectrum Education Network (Aspen)</a:t>
            </a:r>
          </a:p>
          <a:p>
            <a:endParaRPr lang="en-US" sz="1500" dirty="0">
              <a:latin typeface="Franklin Gothic Medium" panose="020B0603020102020204" pitchFamily="34" charset="0"/>
            </a:endParaRPr>
          </a:p>
          <a:p>
            <a:r>
              <a:rPr lang="en-US" sz="1500" dirty="0">
                <a:latin typeface="Franklin Gothic Medium" panose="020B0603020102020204" pitchFamily="34" charset="0"/>
              </a:rPr>
              <a:t>Big Brothers Big Sisters of Northern NJ </a:t>
            </a:r>
            <a:r>
              <a:rPr lang="en-US" sz="1500" dirty="0">
                <a:solidFill>
                  <a:srgbClr val="C00000"/>
                </a:solidFill>
                <a:latin typeface="Franklin Gothic Medium" panose="020B0603020102020204" pitchFamily="34" charset="0"/>
              </a:rPr>
              <a:t>[Youth]</a:t>
            </a:r>
          </a:p>
          <a:p>
            <a:endParaRPr lang="en-US" sz="1500" dirty="0">
              <a:latin typeface="Franklin Gothic Medium" panose="020B0603020102020204" pitchFamily="34" charset="0"/>
            </a:endParaRPr>
          </a:p>
          <a:p>
            <a:r>
              <a:rPr lang="en-US" sz="1500" dirty="0">
                <a:latin typeface="Franklin Gothic Medium" panose="020B0603020102020204" pitchFamily="34" charset="0"/>
              </a:rPr>
              <a:t>Broadway Respite and Home Care </a:t>
            </a:r>
            <a:r>
              <a:rPr lang="en-US" sz="1500" dirty="0">
                <a:solidFill>
                  <a:srgbClr val="C00000"/>
                </a:solidFill>
                <a:latin typeface="Franklin Gothic Medium" panose="020B0603020102020204" pitchFamily="34" charset="0"/>
              </a:rPr>
              <a:t>[End of Life]</a:t>
            </a:r>
          </a:p>
          <a:p>
            <a:endParaRPr lang="en-US" sz="1500" dirty="0">
              <a:latin typeface="Franklin Gothic Medium" panose="020B0603020102020204" pitchFamily="34" charset="0"/>
            </a:endParaRPr>
          </a:p>
          <a:p>
            <a:r>
              <a:rPr lang="en-US" sz="1500" dirty="0">
                <a:latin typeface="Franklin Gothic Medium" panose="020B0603020102020204" pitchFamily="34" charset="0"/>
              </a:rPr>
              <a:t>CARES </a:t>
            </a:r>
            <a:r>
              <a:rPr lang="en-US" sz="1500" dirty="0">
                <a:solidFill>
                  <a:srgbClr val="C00000"/>
                </a:solidFill>
                <a:latin typeface="Franklin Gothic Medium" panose="020B0603020102020204" pitchFamily="34" charset="0"/>
              </a:rPr>
              <a:t>[Addiction]</a:t>
            </a:r>
          </a:p>
          <a:p>
            <a:endParaRPr lang="en-US" sz="1500" dirty="0">
              <a:latin typeface="Franklin Gothic Medium" panose="020B0603020102020204" pitchFamily="34" charset="0"/>
            </a:endParaRPr>
          </a:p>
          <a:p>
            <a:r>
              <a:rPr lang="en-US" sz="1500" dirty="0">
                <a:latin typeface="Franklin Gothic Medium" panose="020B0603020102020204" pitchFamily="34" charset="0"/>
              </a:rPr>
              <a:t>Center for Discovery </a:t>
            </a:r>
            <a:r>
              <a:rPr lang="en-US" sz="1500" dirty="0">
                <a:solidFill>
                  <a:srgbClr val="C00000"/>
                </a:solidFill>
                <a:latin typeface="Franklin Gothic Medium" panose="020B0603020102020204" pitchFamily="34" charset="0"/>
              </a:rPr>
              <a:t>[Eating Disorders]</a:t>
            </a:r>
          </a:p>
          <a:p>
            <a:endParaRPr lang="en-US" sz="1500" dirty="0">
              <a:latin typeface="Franklin Gothic Medium" panose="020B0603020102020204" pitchFamily="34" charset="0"/>
            </a:endParaRPr>
          </a:p>
          <a:p>
            <a:r>
              <a:rPr lang="en-US" sz="1500" dirty="0">
                <a:latin typeface="Franklin Gothic Medium" panose="020B0603020102020204" pitchFamily="34" charset="0"/>
              </a:rPr>
              <a:t>Contextual Family Services (CFS) </a:t>
            </a:r>
            <a:r>
              <a:rPr lang="en-US" sz="1500" dirty="0">
                <a:solidFill>
                  <a:srgbClr val="C00000"/>
                </a:solidFill>
                <a:latin typeface="Franklin Gothic Medium" panose="020B0603020102020204" pitchFamily="34" charset="0"/>
              </a:rPr>
              <a:t>[Therapies]</a:t>
            </a:r>
          </a:p>
          <a:p>
            <a:endParaRPr lang="en-US" sz="1500" dirty="0">
              <a:latin typeface="Franklin Gothic Medium" panose="020B0603020102020204" pitchFamily="34" charset="0"/>
            </a:endParaRPr>
          </a:p>
          <a:p>
            <a:r>
              <a:rPr lang="en-US" sz="1500" dirty="0">
                <a:latin typeface="Franklin Gothic Medium" panose="020B0603020102020204" pitchFamily="34" charset="0"/>
              </a:rPr>
              <a:t>Family Crisis Intervention Unit </a:t>
            </a:r>
            <a:r>
              <a:rPr lang="en-US" sz="1500" dirty="0">
                <a:solidFill>
                  <a:srgbClr val="C00000"/>
                </a:solidFill>
                <a:latin typeface="Franklin Gothic Medium" panose="020B0603020102020204" pitchFamily="34" charset="0"/>
              </a:rPr>
              <a:t>[Family Services]</a:t>
            </a:r>
          </a:p>
          <a:p>
            <a:endParaRPr lang="en-US" sz="1500" dirty="0">
              <a:latin typeface="Franklin Gothic Medium" panose="020B0603020102020204" pitchFamily="34" charset="0"/>
            </a:endParaRPr>
          </a:p>
          <a:p>
            <a:r>
              <a:rPr lang="en-US" sz="1500" dirty="0">
                <a:latin typeface="Franklin Gothic Medium" panose="020B0603020102020204" pitchFamily="34" charset="0"/>
              </a:rPr>
              <a:t>Family Promise of Warren County </a:t>
            </a:r>
            <a:r>
              <a:rPr lang="en-US" sz="1500" dirty="0">
                <a:solidFill>
                  <a:srgbClr val="C00000"/>
                </a:solidFill>
                <a:latin typeface="Franklin Gothic Medium" panose="020B0603020102020204" pitchFamily="34" charset="0"/>
              </a:rPr>
              <a:t>[Homelessness]</a:t>
            </a:r>
          </a:p>
          <a:p>
            <a:endParaRPr lang="en-US" sz="1500" dirty="0">
              <a:latin typeface="Franklin Gothic Medium" panose="020B0603020102020204" pitchFamily="34" charset="0"/>
            </a:endParaRPr>
          </a:p>
          <a:p>
            <a:r>
              <a:rPr lang="en-US" sz="1500" dirty="0">
                <a:latin typeface="Franklin Gothic Medium" panose="020B0603020102020204" pitchFamily="34" charset="0"/>
              </a:rPr>
              <a:t>Family Support Organization (FSO) </a:t>
            </a:r>
            <a:r>
              <a:rPr lang="en-US" sz="1500" dirty="0">
                <a:solidFill>
                  <a:srgbClr val="C00000"/>
                </a:solidFill>
                <a:latin typeface="Franklin Gothic Medium" panose="020B0603020102020204" pitchFamily="34" charset="0"/>
              </a:rPr>
              <a:t>[Emotional, Behavioral and Mental Health]</a:t>
            </a:r>
          </a:p>
          <a:p>
            <a:endParaRPr lang="en-US" sz="1500" dirty="0">
              <a:solidFill>
                <a:srgbClr val="C00000"/>
              </a:solidFill>
              <a:latin typeface="Franklin Gothic Medium" panose="020B0603020102020204" pitchFamily="34" charset="0"/>
            </a:endParaRPr>
          </a:p>
          <a:p>
            <a:r>
              <a:rPr lang="en-US" sz="1500" dirty="0">
                <a:latin typeface="Franklin Gothic Medium" panose="020B0603020102020204" pitchFamily="34" charset="0"/>
              </a:rPr>
              <a:t>Traditions Family Success Center</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9200745-9686-2162-7C2B-8AA4DD2155B7}"/>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8" name="TextBox 7">
            <a:extLst>
              <a:ext uri="{FF2B5EF4-FFF2-40B4-BE49-F238E27FC236}">
                <a16:creationId xmlns:a16="http://schemas.microsoft.com/office/drawing/2014/main" id="{0AAFF697-BA03-FFB6-4B8D-E363AF44075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www.tricountyresourcenet.org</a:t>
            </a:r>
          </a:p>
        </p:txBody>
      </p:sp>
    </p:spTree>
    <p:extLst>
      <p:ext uri="{BB962C8B-B14F-4D97-AF65-F5344CB8AC3E}">
        <p14:creationId xmlns:p14="http://schemas.microsoft.com/office/powerpoint/2010/main" val="1975793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Same sex couples (per 1,000 households), by county</a:t>
            </a:r>
            <a:endParaRPr lang="en-US" sz="2000" spc="-50" dirty="0"/>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1575482287"/>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Warren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56657298"/>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839106439"/>
              </p:ext>
            </p:extLst>
          </p:nvPr>
        </p:nvGraphicFramePr>
        <p:xfrm>
          <a:off x="7033732" y="1181100"/>
          <a:ext cx="5177318" cy="59055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15.2: Pro Bono Legal/Advocacy Services</a:t>
            </a:r>
            <a:endParaRPr lang="en-US" sz="16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Rectangle 4">
            <a:extLst>
              <a:ext uri="{FF2B5EF4-FFF2-40B4-BE49-F238E27FC236}">
                <a16:creationId xmlns:a16="http://schemas.microsoft.com/office/drawing/2014/main" id="{4D5A06C7-0CFE-11A5-8100-2177F3279D26}"/>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Legal Services of Northwest Jersey</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ACLU of New Jersey</a:t>
            </a:r>
          </a:p>
          <a:p>
            <a:r>
              <a:rPr lang="en-US" sz="1400" spc="-20" dirty="0">
                <a:latin typeface="Franklin Gothic Medium" panose="020B0603020102020204" pitchFamily="34" charset="0"/>
              </a:rPr>
              <a:t>  Project Self-Sufficiency</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endParaRPr lang="en-US" sz="1400" spc="-2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Tree>
    <p:extLst>
      <p:ext uri="{BB962C8B-B14F-4D97-AF65-F5344CB8AC3E}">
        <p14:creationId xmlns:p14="http://schemas.microsoft.com/office/powerpoint/2010/main" val="13816730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491526b41314175e8eff9c3&quot;,&quot;SmartGridHorizontal&quot;:0,&quot;LinkedExcelSources&quot;:{&quot;6463e187363939443c0312ea&quot;:&quot;{{Desktop}}\\2023 Data Hub\\template\\County PPT_stage 1\\workbooks\\Warren_County_2023_04_18.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wTEraz4ocYiPBs805Mf_1684253001&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U9LpHaeiUiWoLkBHxxz_168425302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DIVpTUArzXcjNNqMjsH_168425302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ot1aB1VDQgDeLaigAEH_168425302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85KoJbmSOizjc0v14nd_168425302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MblmiVQM10Q2dKogKx_1684253029&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VRWCnaIDWRCxaUeQXZ1_1684253032&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v5WOVEFdZETmacdaelY_1684253033&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Mo5DLXAbmQBormVXegD_168425303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W9cu1UlEc8b1yCYBd2s_168425303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8N5gn1FzshWTwVWbpTl_168425303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xtFqjYMCW00ET5wSxV_1684253001&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mtZ1UUPtPEeeMPqkNd2_168425303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5Kev7k4QI0s5wNUyEYu_168425303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oz779EfULIut1QDTJv_168425303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CJptVkvrSEy0gqp2Kq_168425303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yogEInJ1ViPFHcb9CPE_1684253034&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inMgr7Ve4ROAZWWxYh_1684253034&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wIFTXVwheAmhCsRVly8_168425303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Evm62YgQEeaEL6WzxSD_168425303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IjGo6cuu5hhu1SBExY2_1684253035&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y10IGDy06FRT7aecOOt_1684253035&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278Yva22kvwJmlU4kUX_1684253001&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IY2w7ONx7s2iCiqFWnT_168425303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0wk40GVKWCXDb5cEuo_1684253039&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nRfLeRu0rZufCj17iUl_1684253039&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7fpNHPLEimY3VXRO3T_1684253039&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drDmOguLQuDbftVdRdy_1684253039&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YP2eiqndsMPZSvHZnjk_168425303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WYzZlospW6DrDIteiOO_1684253039&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xsrUKn22s5swlhNZ2IY_1684253039&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HPLA3N7nnJT2mPcCsH_1684253040&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nrHXqdH5Qw0Bbky6ob3_1684253040&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lu2xnCpE6E5XncHeOsM_1684253001&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seCXGstxzHD817aEIJD_1684253041&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jUe7g7TEO6kVoenYnG_1684253041&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3Wma8sSs6XQZzdnoqbq_1684253041&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wpAKr99tbXnA0dBe2Z3_168425304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vdJs3ihBEFzP5tUNqYf_168425304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mUQ0dnYHl32G8RSOAc_168425304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MJv1y57ETp0bboshPNY_168425304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ok2H0oVDcLoRTUECjca_168425304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lsyFAQIum9u7lMUJH_1684253043&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gS7cI7KtjkApfl0mnUH_1684253043&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Xp08VqFVwRlYjGwkVu_1684253001&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Dy7SQsyNx0TGdXAdIn_168425304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p8QICM8rhxgx9grhur_168425304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1Ytzfixof6kWis2cA4P_168425304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StZF3kqX4NmFZpaIYZ_168425304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4SaDD2hb1KM4Qbw2DcO_1684253044&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gLIat7yZxDvOsN46dED_1684253047&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foIFXnlSl05siTC7hNr_1684253048&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bd4KcSZ05dTFP6OFVxn_1684253048&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vt9MloNGDvEMxlzzo2h_1684253049&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CDFRxBNKZceDK9qakpU_1684253049&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ymVyPkaT3N2la8C5gj_1684253002&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A7KRAkkyvIRNO3Pgq2_1684253049&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wXZBuM5XpG8bxuWcW_1684253049&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75oDBboGOhYkWXjCPb_1684253049&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4QF4YpqZP3gZYjCHsBk_1684253049&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bjK1y0h8MC0vanruqoR_1684253049&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EMbsNvMo3lROj0ZyQ4n_1684253050&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jRlIN3hFwII2SDv0KS2_1684253050&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2dBlF4hI1Xl7gNtTyR_1684253050&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5sOvudEdLzAmQndMr1k_1684253051&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LwS3lahIDSWSXmyRa9b_1684253051&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FtORIyjlvbYbMqhqUSG_1684253002&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H7EUgiwr8gpIC0nFJO_1684253051&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PiozWAsXf7YqUhWG76_1684253051&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q2vLPOwbqs1NeODkY1S_1684253051&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V2TqPrkyvwnL0bGq7I6_1684253051&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8YhMttwKjRwE9vkQph_1684253052&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yrowVUDE03lvXxu99Cs_1684253052&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qG9pPEKH0F1vlYNqWy_1684253052&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a0dFojilnrKfJoqftJ_168425305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6JrYf0BAIQK601WEIN3_168425305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6ViwartBocUjfcra7cM_168425305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QWXICKceq4NXwcz3uYF_1684253002&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Q78X54XK61FKNdlsmXS_168425305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9ooiA5AfmJPdXs3PqMf_168425305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1UgUqmTgs3dWDkRmwO_168425305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OS7elYnHs1zYbOu5IR6_168425305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fLqhe8bzKu8MAdxNc4_1684253061&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BZx6GcQg7zPE2pA7qjj_1684253061&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98JcAKg6ZxXSnAJx6OV_1684253061&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rJSNB9U4TTYcI77pXW_1684253061&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v42glk0IT8bQ2vwiDvy_1684253062&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95am62BNL0RLrCtIKCW_1684253062&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88w7TwSmISQ0xh8ODaC_1684253002&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D6aQN9RTv3sNLCJbwFt_1684253062&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7JLgI5mfWJL2wiuAjiy_1684253062&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k8QBlNb2GCUAF7dMNWy_1684253062&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YZwj532UmQ6SwWD33bk_1684253065&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x1wzJQGLc5Xvxk6LDBR_1684253065&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zQQ0TY0KAxiO2XnU8ne_1684253065&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mqZF22Sa0nTv2yUy0df_1684253065&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UjPn16rAxMm7670wbn_1684253067&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SsYpAKflMEfgKV7yyOZ_168425306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CgJoY5m1Amo8NJ6hePE_168425306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Ky0cbyPgJxvXSpQaHE_1684253002&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Xc2x7qJxyMqyUL4rN1A_1684253067&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c4Yonq4DqihV69h3JXG_1684253067&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ku0V3ahlWcyw2WuoeRq_1684253067&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KAyoACF0dlHcAcY16C_1684253067&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2zNn40lMIcSllvktJFN_168425307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GlmPpt4zrTIFRU9zlK2_168425307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wm3tt6xnCMh6qgKYoc_1684253071&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3vkS9HsvGeoqokCbD9F_1684253072&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DXxx5kFFRdQYlfzFgcS_1684253072&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mQArDYk8KVBXZMBpgEt_1684253072&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cO2GZhSvq7nq3q0EiaZ_1684253000&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cmUOA7u92dJnTa1V4lN_168425300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5JLaRK1fo311kg39Fhg_1684253072&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mcP9dXMZl2smT3cbXD_1684253072&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ViEeyWBHQSbAA8aCzG_1684253073&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8bb2BjbXvNj2fXxMZEx_1684253073&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86JFXXogeMxgO3pybS_1684253073&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r5zHJGVBBZtlmeoxqLf_1684253073&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iC4bcnhFSMT5xuq7gzL_1684253074&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qURMZlCyY8q7KcWC7Hm_1684253074&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2FtURhvu78R2lNpxlSs_1684253074&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tYpbTtw6PqAgttUWT8U_1684253077&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neSUK2sKUV2OB4NGmeP_1684253003&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KLOp1mvEfJbFCZFvegv_1684253078&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8rFWNOsR5Ut4eE2zL4Q_1684253078&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drLvNF2UFVGWqYs8cd0_1684253081&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V5E1JmQRMZ0ohiF3bs_1684253081&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i3xC7b8txldSfWju4ze_1684253081&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2VEVEEZszUefO5N2h_1684253081&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MnUeZmeR04sltoxkDu_1684253082&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UWb5utv6rxygiiEcS7T_1684253082&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nwbl1jIZqIrQZcpPQRE_1684253082&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wABpCLqehRPQMheWXrD_1684253082&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zM1Yjm88xuDlb0fWAvc_168425300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ZkxA4wb0c8p6gaOho8h_1684253085&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vqFiyWCCxjtruLQMkPO_1684253085&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68mCvHG4QfcPEY8GMlh_1684253085&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jGeuLwiEN480sEWNN0r_1684253085&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iaYhR7pPAEhr0GweaJy_1684253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wOd2GfFDSrAJzGKeRJ_1684253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IU28OdTC7opzaY2Slju_1684253086&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wwu9ns4BOTrDUU4c2f5_1684253086&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QKc3Hwfhy1AUkb8szf1_1684253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V6MFI8EkSmpiXoAKA53_1684253086&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eqkQBOWSBkvNVh6ixDO_168425300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298Vfm4SE2Z05TVqZ5C_1684253086&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oIh6zRwXEWZP0y0H2Pe_1684253086&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QZL3DkJYHyeavT3uQw_168425308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fhcl9aR90KB5eCjFcLY_1684253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vX9RDkK66CH4zrstiD_168425308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PqAyNG7k9UU7Jed8yE_168425308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SMqPseaqa6TCvj14Evg_168425308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An9EtkUCbB6KKM6IzNg_168425308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kJShb9oW5io5958ejyj_1684253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DMKIff2e4XOKof0HFS_1684253090&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r4w5EUy5eE67Kvrzefj_168425300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jvSyet1pNryCPTYxoFx_1684253090&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ZPlzIYL3GkCDUwn7Io_1684253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vdOvx45zJ93WdQIDcr_1684253091&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XwoZQUtyJRmdHUTbwW_1684253091&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h7lmCXvlDm4OCZ4XByH_1684253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cF8vT1wdcDfxmp83arN_1684253094&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GipQKHTYRf8AKs10jDy_1684253094&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W948zZcEeaEW0jubEuG_1684253094&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TBtwn8pO3IGQQFBCjQ_1684253096&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oJvDfOVgiBwXEIjNrpT_1684253096&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7WGKXkhXDzUDre2j1Qc_168425300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ufAKlZ8dM79f4Lzoqot_1684253097&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sPmHjp7GP9F25y7to0S_1684253097&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dTh52PGUsTUQ5cJfTN_1684253097&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pN0r5fv6bOXj82kF4e_1684253097&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20IoQmaC4nnfONTGiSz_1684253098&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ORaICoyUDJ4sDkEy7b_1684253098&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td4oZApeOl2X0ALDeK_1684253098&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jC7k3pBfdpyEQF5i5Ps_1684253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HY54pdzHsmSqVpWOosN_1684253100&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mnH8CJJ7bqcAVtSWscZ_1684253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jcabtCH1ygaRxL90hU_1684253003&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p9gTxmc7q44ayJKURj_1684253100&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ZLD2IqtzaG57mHCoSWA_1684253100&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cDQwbyQL87To4nxEYx_1684253100&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oKMfzNjl7wQsERsDzr_1684253101&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JOjtjWDKe2jz1m7T9Ja_1684253103&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mJ8xtpQsJPOC4NxRO0e_168425310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2m4zrDJyoadMLPcnEs_168425310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gxGmlg3cow7xmyHgY0c_168425310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CzjVgWZkzOpqBEOsYEa_168425310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GGeo7ZRUItZyK2eEtWA_168425310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bZ4GmribydrQY364OIs_1684253003&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Hr47ytdffVxrIKP7rVO_1684253105&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YITOn9eXuyEEVVuSY3_168425310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oJP43ks9MXrxxCWbr8_1684253107&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Ht6nl9D9Q7FpmtectF0_1684253107&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Vff8aZCulxTWNA1BOU_1684253107&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fKxBgWdpX8wB4uKI2e_1684253107&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rmv0OLl22dqqhoI7jdv_1684253107&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Nf1D77JK6FdLJaTmK_1684253108&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tOFndturIFMaIfVbEKx_1684253108&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dFslhMHMlai2HcIVkd2_1684253108&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ALgh2JlydDNg9f4fTqI_168425300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BmTXtdW0rUCJTUuxuEC_1684253108&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1fmkTbYKyEk8dPurMAv_1684253109&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4QqzIA1CXpLNrSetXG_1684253109&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uhZN5DaTKDRNAWU1hKi_1684253109&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k3tMz498OP5UheqzXw_1684253109&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nv9gZt5KpqV7e6NVLbZ_1684253109&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gL4yACo5rKuzwluDRS_1684253109&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sFblBzT74Er19u6BNp7_1684253109&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mN4OVTJLSSnYYGDeOsK_1684253110&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0y8upXJXTczlRi15Syh_1684253113&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HlnAS3LO6JxfFbqhcn_168425300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ioikAzqSCKxJoIEmM7k_1684253113&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J2ZysjjyUB1mgYNXAUz_1684253114&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NMBm2UchPGummAoWHnt_1684253114&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4Yt2wR34QvhdL500Jg_1684253117&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SK9obtZ2rmHQsBk0aq9_1684253117&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eTjIpGTyWYtuNRM7N9z_1684253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0QRAsdY8GVCCt2t8Q8_1684253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SrlqAhdiCv8O604lTT0_1684253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WI7Uc6U2V4a4nDdMJCA_168425311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jPuwUx6BiyF5VKxcIs4_1684253000&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bHBB4yHvejGKkWNwDFK_1684253005&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YshQvbXNEs7NfAR4yYX_1684253118&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dFVRkS6G7yhFkFCu6z_1684253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whv6So0Vz05uwUkBXBX_1684253118&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xIbyQn55jNBhKiZk5GP_1684253118&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6jcW4fLp7Z5CmHkwej_1684253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S91JSYMbQY4vvS9BPJN_1684253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bueU5isoIbdURUNkkfr_1684253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Kqoy8f4tC4EgXrEqoN_1684253123&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nhLVRNBla4TUdHFdRC1_1684253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fSejoSq5s1lVRnvr9O2_1684253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M4uR3V3HT33VccHZPJ_1684253006&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LGRCG9XGbgsvX8DRpZt_1684253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wamHVRf3HvjrLGTDtp_1684253123&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QMaAWptJhzewQoHz36_1684253125&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y2lL5vGUm7zkTrtFmN_1684253126&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Fjn84JmETlAp7S44QrQ_1684253126&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4dlQd07quQo1NYye1A_1684253126&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PVw6y0rFnfBt3LcJ27F_1684253126&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0LR7H1Oo289bx7xvV7X_1684253126&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wGf2XzMwMjUsgUdIspc_1684253126&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v66kAnU9KocehjMeFI_1684253127&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QZcPQRSbsWiGtn0C8KX_1684253006&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PXcMeYkcxGKBzdIB1g_1684253127&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59B4b4I2ZP6KeEO0L8s_1684253127&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q1PfxPph1vMYpwQ2fTR_1684253127&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UeEEnl81w76VNcdeaiN_1684253127&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btEW5DbyonAHR6gzsBQ_1684253130&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i0wxvJgktVVoxjCpddZ_1684253130&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hhp91j0pU0pjSMusAO_1684253131&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8xarF9DwsY1JAtuGVhQ_1684253131&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lhiPh5obbACbbeQlYw7_1684253131&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QIuVDQEPQxBxSTzsOb_1684253006&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V3LeD1rJonsA2GBk7vg_1684253132&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Y0hVypcLDEOyOBAW1Tx_1684253132&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nymP98tfpPrmarBxfp3_1684253132&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fps7IRrw7SlghuqRbMb_1684253132&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6LeJtCYXB3Wsu9ISivl_1684253133&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RIpf7ltdvkTJJvalaMP_168425313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3JBHoGN0acNyES8JVak_1684253135&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4IBpolqURz9VzKddnkj_1684253135&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roEILqof6mqhewhu3KO_1684253135&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5g3wuSrCG3nWBl3Cfk_1684253135&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8eNA1kBSqoOgNUxpcme_168425300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ZoTe73fJ51CAKUZfoh_1684253135&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ojHG6dLungFPq7ELfSC_1684253135&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7h8RXeNc6L2ggT2bcR5_168425313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BoX9tBw9zkpD3BoKtd_1684253136&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qrJJNXpOi9POUilef8r_1684253139&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UwZB0fQ3LKrSR0aFdGo_1684253140&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onUAKQupdUd3KljABfb_1684253140&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RnzNjSqaFd5CxWj07_1684253140&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LY8LuHQAIn4YF1tYrC_1684253140&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fgs6s0mJM4HYqwhpkSK_1684253141&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Js7dhj9X7RT9l7H3tyc_168425300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ekZaygbqqO6kjF9Hduy_1684253141&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C1OtgR6H0vBkOZ2VuL_1684253141&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mReDq9MlM8wrC7wRa5_1684253141&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efwieqNC9De24UrSjPF_1684253142&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oQ0iASkczZK8zN2PWG_1684253143&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0xyn12qdKOnVUvoyV7Q_1684253144&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VB2Gd9GKccoPJ8VACtE_1684253144&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m4udM84FDmh5A8p2xcW_1684253144&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ExfkHIcxGkQezoymRg_1684253145&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gifjJsdYz34qweHutI_168425314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WYA9YwJ26Ugl0o4CxN_168425300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AAjT2bMmi1XWOGvUln5_1684253147&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Q4wTm9ECeAhGZq7j39X_1684253147&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10fxItuD0W17iUQAXR_168425314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aRAfZ0uWRxIQDXI7xtB_168425314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Kko0cVLxgo6Lbi4v3j_168425314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la4xMnV68HtTs8dBEt_168425314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rQ7s8DzF2VPWYNnq39I_168425314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pLOaT2WO9cLrbMuMBL_168425314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pzyN4bcOOT8vbFLddQt_1684253149&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15d6ZnKPJycSqjOZiQ_168425314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GEpPQtitLKvEB0sKHp_168425300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6fb7j8RzAXKqKYfotdR_168425314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siH2jzUTgRzjFKpbKF5_168425314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mg3MjpPAIJUPdiuMrAH_168425315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yv7r53MbB0MsYPS4rM_168425315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jPYkM7IPa9u4p1BO2yl_1684253150&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98KSHf7Tzb4CrPv0sD_1684253150&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Q6J3unSi3qsoZKTonwr_1684253150&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KbbxJ9622od0uJcgAEn_168425315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Lp1n8IcaN5eG4zagju_168425315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41YYgJ4SyY8Gc6Oz5oH_1684253153&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O4uLBGaV4y9YS8tS3p_1684253007&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Zqzn3ZvHPK31pzZIcpH_1684253154&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mdmFvVP8n0vGqDMHpKI_1684253154&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jH9WtmdxFBTaBETZgU_1684253155&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sWCnGBuAwq3ANUwwbRy_1684253155&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5uepE9SUei1NhrJq6f_1684253155&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ztKgdkdmTBpRGF4bf34_1684253155&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pzZmcMZYfxJ4MbQcSTe_1684253155&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ocKJSoAMoFhvAQEEfmx_1684253156&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Xy50GJ5342rP9CaIdCQ_1684253156&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Ivmqm394N9KQh5ux8nb_1684253156&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YJLYGLaZnihoiNBFKKX_168425300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n92yHkUzZaXRokDvpha_1684253156&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6FLl5ZZJI28IMzaWIgh_1684253156&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ow6pddQcStKk3UGLSym_1684253157&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QB4uPNFfmQRWsVmBVne_1684253157&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Wg8UlNczu8Fu0Sjf4d_1684253157&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avxOkTveOUeDtXoay42_1684253157&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ZJ1Tk7IQMBqcUGuDlpH_1684253160&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lvtgTKLJokCvKkUJUht_1684253161&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wAqll3mM2EexUXWkcqq_1684253161&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HZXzQMakcQfuESXIHFm_1684253161&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Zsx1XUKBGnQl1ks1Nl_1684253000&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NIZ4sENAIE0i4rCQsB0_1684253007&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kPPR80pmMXB3rtUud_1684253161&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pYSqtCiCS7GpUi3V2br_1684253161&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wK83Okcgg3ZlSUwf4fY_1684253161&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JRKwbwsATN40gWY8f7h_168425316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h0tZVVDEUtVFsfTFNr8_168425316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02BGfdfA7FZgHiKzHg0_1684253165&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HBkfVFlrjErm2YerJp_1684253167&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JPHOCiejjpy2FCXpuw_1684253167&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f0Oap90Rc3qUL7EGOs2_1684253168&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Ktc9fDpA8aAhr9rMZS_1684253168&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TQLt5Fo0Je5lOLq7jLU_1684253007&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RKs486OFQITYL7x93x_1684253168&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OOXi3KA2yuEU2Jr1Lv6_1684253170&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wp0Ym4NYGV6Vc9gzFf4_1684253170&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x6zMO7iJ4gzgR1qWZ8j_1684253170&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ylk1gCLioZDx5LetA0M_1684253170&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Z4VuUyWPR60Eb52PvvR_1684253171&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EQKfscoske6v6eFnqGR_1684253171&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5Ao668SFqHroWuflxDs_1684253171&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niSmcOZKFIZmq35i4M_1684253171&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wm3SUO9bdz0CWRtxAzq_168425317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LevXObOxLxJDJ9v5KL_1684253007&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Viq4d6ib8y2zPKfaP7_1684253174&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zInMeEkSCDptw9jzRvd_1684253174&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9dgxEgN5f6n0QnUwf8i_1684253175&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IZNULZBcHrFxlqNIzlg_1684253175&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ftSBE548k59CkrY4d8q_1684253176&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nKGhdBCSrmSf8drrMHd_1684253177&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BuAsxJIEaKfn0g8vI9_1684253177&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HLB6L1OLfUCZ0OYzDzB_1684253177&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epCX18rZrZwbzKVUY3_1684253177&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IfiIUaNrQnBn42GjYr_1684253177&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HSb6S1KhAs8VNULWgT0_1684253007&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VbKwH1W77vxWPMV60Q7_1684253181&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WSE4AW4SUPNFYu6LMp_1684253182&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rQLKdltvFlxQdJfAx4V_1684253182&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SHrPmt8kOGNabXTEO0d_1684253182&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NhW1PaOyBMyYezMEH4U_1684253183&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3ntYbt7WizquVxqTuz5_1684253183&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Zp4lBlKXmbgUL3ZgR7_1684253184&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psf3EJfH0aROSdIjy9_1684253184&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qWkVbU6q30ydQburm7_1684253185&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Ery9Ao5z2MIWgN8UsWr_1684253186&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DZ10tQbaYnXVmkshaTK_1684253007&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TXESX2sr9q0h2jlVpF_1684253186&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UMtij5MR6th6liVyHJo_1684253187&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ZTRKymYVwKezmV6r3tk_1684253187&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zbXKg9gJ3DTwiaqrhl_1684253187&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vKCh6e35NKN2hypNEnI_1684253187&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uI2XW8pdTUZmHXIFJYu_1684253190&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4v5CSzQEy1fcdyH4VL4_1684253190&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G8SrVuWXBg5hYkPFZse_1684253191&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xMLgiymGPwREq9OfLWm_1684253007&quot;,&quot;DataType&quot;:1,&quot;ImageAutosize&quot;:1,&quot;ZIndexPreserved&quot;:true,&quot;ValueBgColor&quot;:false,&quot;ValueFont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mJSAgTSv3J6tiBwEHzP_1684253191&quot;,&quot;DataType&quot;:1,&quot;ImageAutosize&quot;:1,&quot;ZIndexPreserved&quot;:true,&quot;ValueBgColor&quot;:false,&quot;ValueFont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Jxz9rGU7dcX4BnU6La_168425319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OoZ2HavDgKcZVZUzdl_16842530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QIeMprqD6lULYjLtTdl_16842530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z9g3Dk9xm4sF5BzmFg_16842530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3lgPG7XpA6Gbiibeoic_16842530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3Y71hBsSwqLGqEbvyeW_1684253000&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ySRynsV5R7glkfNEoA7_16842530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JcZ2cWajEnQB8idWwg7_16842530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oqQrh4s9YnerX3Oor5A_16842530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UYBeUOZWh422QQZnFpf_168425301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AfNvE0Ga9EmT7rJswVE_168425301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2crqg9bqto8IP0Pv9K_1684253013&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0MpVQMEbGw0cY8D2jv_1684253013&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0GGe42XhDLx150hNEeJ_1684253013&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HncF7X0u78pPesvf5Jt_1684253013&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vCybyntYa460WaG1Ku_1684253013&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6ikVOmtdGPtkfoyY3qn_1684253000&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T0uG7pFLXybzz7Da6Pg_1684253014&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7xkWJTuF4C8uQdgGCl6_1684253016&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hKSu0AcOJbE1p1rzP6_1684253016&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QuaH5JlYgsB2Mvzqr51_1684253016&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wRD2jG2tnexufRsanj_1684253016&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P1doP6hlOk7Sw8GcOHv_1684253016&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YxeEJhQegwG3L9r0bt_1684253016&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odrQNizQoMV1hlPsUqj_1684253018&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ClPp1y35rHMTPVrKSPf_1684253018&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tByX8WW1J8rCeRCazi_1684253018&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kq89ZaZSpUVpgYsboS7_1684253000&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HbzzLBIzBg4yIbTSVf_1684253018&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h8VKn3mjai76UmX2lzq_1684253019&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XNagAyji3KXGiCWG32E_1684253019&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OqbFj6LfuFbei30wND6_1684253019&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r6hsJe8EZZa2MMpdmbD_1684253019&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z6TGV9jVw5GuAYy9K5n_1684253019&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T9qTHTVw73lA3H0tOJ_1684253019&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kOddlXNSfuUwQnSIpCx_1684253021&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Rm4YwY5k69kmRPIzssv_1684253021&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WpX7WV8Gi9XOzuNTm53_1684253021&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Mdqk23WtP7QpeWuR9F_1684253000&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NXmi4CFj979cBUlELw_1684253021&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fTij9hwS3rCWiKUhV4d_1684253023&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aKWszNke1wmQ2sPu8DC_1684253023&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J6mPP4mihR4w0s4Jy3Y_1684253024&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VJ0qcQvtrFFR7Jn0sLF_1684253024&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tZaBG8cyoyoS4HE0w7_1684253024&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08qK4a1RPAvN7SDhfb6_1684253024&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5iXMb5qoc33WXPLRBqI_1684253024&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sagDv1kKHHmLyL0c2Sf_1684253024&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0Gj3x0JQ752TiApec3_1684253024&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51xzHxUA0ooK19jf52v_1684253000&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4HHZfcSnDvr9qShoeoI_168425302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72CNwFfPPqxC6n2XdRF_1684253025&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9Wd9gykexWopnTdyOk7_1684253025&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PXhRy6uJFfx5DljALjH_1684253025&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CUzYx3xRouFKp4XYSDm_168425302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h82keUopJ26EYjG6ink_168425302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Crhpck27OJSNS6XMSL_1684253028&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6lLTypjnh5VizWiJck_168425302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7wiFtpYxnmaqCbMogsp_168425302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Vesjapcq3fZuh6kRQCz_168425302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27635</TotalTime>
  <Words>9868</Words>
  <Application>Microsoft Office PowerPoint</Application>
  <PresentationFormat>Widescreen</PresentationFormat>
  <Paragraphs>817</Paragraphs>
  <Slides>90</Slides>
  <Notes>71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1637</cp:revision>
  <dcterms:created xsi:type="dcterms:W3CDTF">2006-08-16T00:00:00Z</dcterms:created>
  <dcterms:modified xsi:type="dcterms:W3CDTF">2023-06-20T07:16:59Z</dcterms:modified>
</cp:coreProperties>
</file>