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drawings/drawing1.xml" ContentType="application/vnd.openxmlformats-officedocument.drawingml.chartshapes+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drawings/drawing2.xml" ContentType="application/vnd.openxmlformats-officedocument.drawingml.chartshapes+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 id="2147483696" r:id="rId3"/>
  </p:sldMasterIdLst>
  <p:notesMasterIdLst>
    <p:notesMasterId r:id="rId98"/>
  </p:notesMasterIdLst>
  <p:handoutMasterIdLst>
    <p:handoutMasterId r:id="rId99"/>
  </p:handoutMasterIdLst>
  <p:sldIdLst>
    <p:sldId id="260" r:id="rId4"/>
    <p:sldId id="256" r:id="rId5"/>
    <p:sldId id="454" r:id="rId6"/>
    <p:sldId id="455" r:id="rId7"/>
    <p:sldId id="456" r:id="rId8"/>
    <p:sldId id="457" r:id="rId9"/>
    <p:sldId id="458" r:id="rId10"/>
    <p:sldId id="258" r:id="rId11"/>
    <p:sldId id="459" r:id="rId12"/>
    <p:sldId id="379" r:id="rId13"/>
    <p:sldId id="259" r:id="rId14"/>
    <p:sldId id="364" r:id="rId15"/>
    <p:sldId id="467" r:id="rId16"/>
    <p:sldId id="366" r:id="rId17"/>
    <p:sldId id="367" r:id="rId18"/>
    <p:sldId id="368" r:id="rId19"/>
    <p:sldId id="371" r:id="rId20"/>
    <p:sldId id="373" r:id="rId21"/>
    <p:sldId id="468" r:id="rId22"/>
    <p:sldId id="380" r:id="rId23"/>
    <p:sldId id="465" r:id="rId24"/>
    <p:sldId id="461" r:id="rId25"/>
    <p:sldId id="381" r:id="rId26"/>
    <p:sldId id="382" r:id="rId27"/>
    <p:sldId id="375" r:id="rId28"/>
    <p:sldId id="378" r:id="rId29"/>
    <p:sldId id="383" r:id="rId30"/>
    <p:sldId id="393" r:id="rId31"/>
    <p:sldId id="418" r:id="rId32"/>
    <p:sldId id="388" r:id="rId33"/>
    <p:sldId id="386" r:id="rId34"/>
    <p:sldId id="387" r:id="rId35"/>
    <p:sldId id="396" r:id="rId36"/>
    <p:sldId id="394" r:id="rId37"/>
    <p:sldId id="395" r:id="rId38"/>
    <p:sldId id="397" r:id="rId39"/>
    <p:sldId id="401" r:id="rId40"/>
    <p:sldId id="415" r:id="rId41"/>
    <p:sldId id="402" r:id="rId42"/>
    <p:sldId id="403" r:id="rId43"/>
    <p:sldId id="404" r:id="rId44"/>
    <p:sldId id="405" r:id="rId45"/>
    <p:sldId id="406" r:id="rId46"/>
    <p:sldId id="407" r:id="rId47"/>
    <p:sldId id="408" r:id="rId48"/>
    <p:sldId id="492" r:id="rId49"/>
    <p:sldId id="493" r:id="rId50"/>
    <p:sldId id="410" r:id="rId51"/>
    <p:sldId id="412" r:id="rId52"/>
    <p:sldId id="462" r:id="rId53"/>
    <p:sldId id="471" r:id="rId54"/>
    <p:sldId id="472" r:id="rId55"/>
    <p:sldId id="473" r:id="rId56"/>
    <p:sldId id="423" r:id="rId57"/>
    <p:sldId id="424" r:id="rId58"/>
    <p:sldId id="426" r:id="rId59"/>
    <p:sldId id="427" r:id="rId60"/>
    <p:sldId id="489" r:id="rId61"/>
    <p:sldId id="474" r:id="rId62"/>
    <p:sldId id="431" r:id="rId63"/>
    <p:sldId id="436" r:id="rId64"/>
    <p:sldId id="437" r:id="rId65"/>
    <p:sldId id="441" r:id="rId66"/>
    <p:sldId id="494" r:id="rId67"/>
    <p:sldId id="425" r:id="rId68"/>
    <p:sldId id="420" r:id="rId69"/>
    <p:sldId id="432" r:id="rId70"/>
    <p:sldId id="488" r:id="rId71"/>
    <p:sldId id="442" r:id="rId72"/>
    <p:sldId id="466" r:id="rId73"/>
    <p:sldId id="433" r:id="rId74"/>
    <p:sldId id="445" r:id="rId75"/>
    <p:sldId id="446" r:id="rId76"/>
    <p:sldId id="447" r:id="rId77"/>
    <p:sldId id="448" r:id="rId78"/>
    <p:sldId id="463" r:id="rId79"/>
    <p:sldId id="486" r:id="rId80"/>
    <p:sldId id="434" r:id="rId81"/>
    <p:sldId id="449" r:id="rId82"/>
    <p:sldId id="452" r:id="rId83"/>
    <p:sldId id="483" r:id="rId84"/>
    <p:sldId id="484" r:id="rId85"/>
    <p:sldId id="490" r:id="rId86"/>
    <p:sldId id="475" r:id="rId87"/>
    <p:sldId id="477" r:id="rId88"/>
    <p:sldId id="478" r:id="rId89"/>
    <p:sldId id="476" r:id="rId90"/>
    <p:sldId id="480" r:id="rId91"/>
    <p:sldId id="499" r:id="rId92"/>
    <p:sldId id="495" r:id="rId93"/>
    <p:sldId id="496" r:id="rId94"/>
    <p:sldId id="497" r:id="rId95"/>
    <p:sldId id="479" r:id="rId96"/>
    <p:sldId id="481" r:id="rId97"/>
  </p:sldIdLst>
  <p:sldSz cx="12192000" cy="6858000"/>
  <p:notesSz cx="6858000" cy="9144000"/>
  <p:custDataLst>
    <p:tags r:id="rId10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67" autoAdjust="0"/>
    <p:restoredTop sz="77138" autoAdjust="0"/>
  </p:normalViewPr>
  <p:slideViewPr>
    <p:cSldViewPr>
      <p:cViewPr varScale="1">
        <p:scale>
          <a:sx n="73" d="100"/>
          <a:sy n="73" d="100"/>
        </p:scale>
        <p:origin x="1362" y="7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handoutMaster" Target="handoutMasters/handoutMaster1.xml"/><Relationship Id="rId10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ags" Target="tags/tag1.xml"/><Relationship Id="rId105"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Warren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chartUserShapes" Target="../drawings/drawing1.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chartUserShapes" Target="../drawings/drawing2.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2.xml"/><Relationship Id="rId1" Type="http://schemas.microsoft.com/office/2011/relationships/chartStyle" Target="style9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1000">
                  <a:srgbClr val="FFFF00"/>
                </a:gs>
                <a:gs pos="100000">
                  <a:srgbClr val="FF0000"/>
                </a:gs>
              </a:gsLst>
              <a:path path="circle">
                <a:fillToRect l="100000" t="100000"/>
              </a:path>
              <a:tileRect r="-100000" b="-100000"/>
            </a:gradFill>
            <a:ln>
              <a:noFill/>
            </a:ln>
            <a:effectLst/>
          </c:spPr>
          <c:invertIfNegative val="0"/>
          <c:cat>
            <c:strRef>
              <c:f>('0. Overview'!$A$212,'0. Overview'!$A$244,'0. Overview'!$A$265,'0. Overview'!$A$282,'0. Overview'!$A$306,'0. Overview'!$A$336,'0. Overview'!$A$340,'0. Overview'!$A$363,'0. Overview'!$A$387)</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('0. Overview'!$C$212,'0. Overview'!$C$244,'0. Overview'!$C$265,'0. Overview'!$C$282,'0. Overview'!$C$306,'0. Overview'!$C$336,'0. Overview'!$C$340,'0. Overview'!$C$363,'0. Overview'!$C$387)</c:f>
              <c:numCache>
                <c:formatCode>General</c:formatCode>
                <c:ptCount val="9"/>
                <c:pt idx="0">
                  <c:v>22</c:v>
                </c:pt>
                <c:pt idx="1">
                  <c:v>22</c:v>
                </c:pt>
                <c:pt idx="2">
                  <c:v>22</c:v>
                </c:pt>
                <c:pt idx="3">
                  <c:v>22</c:v>
                </c:pt>
                <c:pt idx="4">
                  <c:v>22</c:v>
                </c:pt>
                <c:pt idx="6">
                  <c:v>22</c:v>
                </c:pt>
                <c:pt idx="7">
                  <c:v>22</c:v>
                </c:pt>
                <c:pt idx="8">
                  <c:v>22</c:v>
                </c:pt>
              </c:numCache>
            </c:numRef>
          </c:val>
          <c:extLst>
            <c:ext xmlns:c16="http://schemas.microsoft.com/office/drawing/2014/chart" uri="{C3380CC4-5D6E-409C-BE32-E72D297353CC}">
              <c16:uniqueId val="{00000000-6327-493F-8F72-6A0FEF5281F7}"/>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Overview'!$A$212,'0. Overview'!$A$244,'0. Overview'!$A$265,'0. Overview'!$A$282,'0. Overview'!$A$306,'0. Overview'!$A$336,'0. Overview'!$A$340,'0. Overview'!$A$363,'0. Overview'!$A$387)</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('0. Overview'!$D$212,'0. Overview'!$D$244,'0. Overview'!$D$265,'0. Overview'!$D$282,'0. Overview'!$D$306,'0. Overview'!$D$336,'0. Overview'!$D$340,'0. Overview'!$D$363,'0. Overview'!$D$387)</c:f>
              <c:numCache>
                <c:formatCode>General</c:formatCode>
                <c:ptCount val="9"/>
                <c:pt idx="0">
                  <c:v>14.875</c:v>
                </c:pt>
                <c:pt idx="1">
                  <c:v>4.875</c:v>
                </c:pt>
                <c:pt idx="2">
                  <c:v>5.875</c:v>
                </c:pt>
                <c:pt idx="3">
                  <c:v>10.875</c:v>
                </c:pt>
                <c:pt idx="4">
                  <c:v>6.875</c:v>
                </c:pt>
                <c:pt idx="6">
                  <c:v>18.875</c:v>
                </c:pt>
                <c:pt idx="7">
                  <c:v>17.875</c:v>
                </c:pt>
                <c:pt idx="8">
                  <c:v>15.875</c:v>
                </c:pt>
              </c:numCache>
            </c:numRef>
          </c:val>
          <c:extLst>
            <c:ext xmlns:c16="http://schemas.microsoft.com/office/drawing/2014/chart" uri="{C3380CC4-5D6E-409C-BE32-E72D297353CC}">
              <c16:uniqueId val="{00000001-6327-493F-8F72-6A0FEF5281F7}"/>
            </c:ext>
          </c:extLst>
        </c:ser>
        <c:ser>
          <c:idx val="3"/>
          <c:order val="2"/>
          <c:spPr>
            <a:solidFill>
              <a:schemeClr val="bg1">
                <a:lumMod val="65000"/>
              </a:schemeClr>
            </a:solidFill>
            <a:ln>
              <a:solidFill>
                <a:schemeClr val="tx1"/>
              </a:solidFill>
            </a:ln>
            <a:effectLst/>
          </c:spPr>
          <c:invertIfNegative val="0"/>
          <c:cat>
            <c:strRef>
              <c:f>('0. Overview'!$A$212,'0. Overview'!$A$244,'0. Overview'!$A$265,'0. Overview'!$A$282,'0. Overview'!$A$306,'0. Overview'!$A$336,'0. Overview'!$A$340,'0. Overview'!$A$363,'0. Overview'!$A$387)</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('0. Overview'!$E$212,'0. Overview'!$E$244,'0. Overview'!$E$265,'0. Overview'!$E$282,'0. Overview'!$E$306,'0. Overview'!$E$336,'0. Overview'!$E$340,'0. Overview'!$E$363,'0. Overview'!$E$387)</c:f>
              <c:numCache>
                <c:formatCode>General</c:formatCode>
                <c:ptCount val="9"/>
                <c:pt idx="0">
                  <c:v>0.25</c:v>
                </c:pt>
                <c:pt idx="1">
                  <c:v>0.25</c:v>
                </c:pt>
                <c:pt idx="2">
                  <c:v>0.25</c:v>
                </c:pt>
                <c:pt idx="3">
                  <c:v>0.25</c:v>
                </c:pt>
                <c:pt idx="4">
                  <c:v>0.25</c:v>
                </c:pt>
                <c:pt idx="6">
                  <c:v>0.25</c:v>
                </c:pt>
                <c:pt idx="7">
                  <c:v>0.25</c:v>
                </c:pt>
                <c:pt idx="8">
                  <c:v>0.25</c:v>
                </c:pt>
              </c:numCache>
            </c:numRef>
          </c:val>
          <c:extLst>
            <c:ext xmlns:c16="http://schemas.microsoft.com/office/drawing/2014/chart" uri="{C3380CC4-5D6E-409C-BE32-E72D297353CC}">
              <c16:uniqueId val="{00000002-6327-493F-8F72-6A0FEF5281F7}"/>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13">
                  <c:v>0.83099999999999996</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3">
                  <c:v>24700</c:v>
                </c:pt>
                <c:pt idx="4">
                  <c:v>28066</c:v>
                </c:pt>
                <c:pt idx="5">
                  <c:v>36936</c:v>
                </c:pt>
                <c:pt idx="6">
                  <c:v>56576</c:v>
                </c:pt>
                <c:pt idx="7">
                  <c:v>65193</c:v>
                </c:pt>
                <c:pt idx="8">
                  <c:v>72571</c:v>
                </c:pt>
                <c:pt idx="9">
                  <c:v>83499</c:v>
                </c:pt>
                <c:pt idx="10">
                  <c:v>95459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2">
                  <c:v>21375</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5346</c:v>
                </c:pt>
                <c:pt idx="1">
                  <c:v>7569</c:v>
                </c:pt>
                <c:pt idx="2">
                  <c:v>8460</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
          <c:y val="0.88694641230867255"/>
          <c:w val="1"/>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Phillipsburg town</c:v>
                </c:pt>
                <c:pt idx="1">
                  <c:v>Hackettstown town</c:v>
                </c:pt>
                <c:pt idx="2">
                  <c:v>Washington borough</c:v>
                </c:pt>
                <c:pt idx="3">
                  <c:v>Mansfield township</c:v>
                </c:pt>
                <c:pt idx="4">
                  <c:v>Lopatcong township</c:v>
                </c:pt>
                <c:pt idx="5">
                  <c:v>Greenwich township</c:v>
                </c:pt>
                <c:pt idx="6">
                  <c:v>Washington township</c:v>
                </c:pt>
                <c:pt idx="7">
                  <c:v>Allamuchy township</c:v>
                </c:pt>
                <c:pt idx="8">
                  <c:v>Blairstown township</c:v>
                </c:pt>
                <c:pt idx="9">
                  <c:v>Independence township</c:v>
                </c:pt>
                <c:pt idx="10">
                  <c:v>Knowlton township</c:v>
                </c:pt>
                <c:pt idx="11">
                  <c:v>Franklin township</c:v>
                </c:pt>
                <c:pt idx="12">
                  <c:v>White township</c:v>
                </c:pt>
                <c:pt idx="13">
                  <c:v>Oxford township</c:v>
                </c:pt>
                <c:pt idx="14">
                  <c:v>Pohatcong township</c:v>
                </c:pt>
                <c:pt idx="15">
                  <c:v>Liberty township</c:v>
                </c:pt>
                <c:pt idx="16">
                  <c:v>Harmony township</c:v>
                </c:pt>
                <c:pt idx="17">
                  <c:v>Alpha borough</c:v>
                </c:pt>
                <c:pt idx="18">
                  <c:v>Belvidere town</c:v>
                </c:pt>
                <c:pt idx="19">
                  <c:v>Hardwick township</c:v>
                </c:pt>
              </c:strCache>
            </c:strRef>
          </c:cat>
          <c:val>
            <c:numRef>
              <c:f>Sheet1!$B$2:$B$21</c:f>
              <c:numCache>
                <c:formatCode>0</c:formatCode>
                <c:ptCount val="20"/>
                <c:pt idx="0">
                  <c:v>2911</c:v>
                </c:pt>
                <c:pt idx="1">
                  <c:v>2046</c:v>
                </c:pt>
                <c:pt idx="2">
                  <c:v>1915</c:v>
                </c:pt>
                <c:pt idx="3">
                  <c:v>1909</c:v>
                </c:pt>
                <c:pt idx="4">
                  <c:v>1628</c:v>
                </c:pt>
                <c:pt idx="5">
                  <c:v>1514</c:v>
                </c:pt>
                <c:pt idx="6">
                  <c:v>1345</c:v>
                </c:pt>
                <c:pt idx="7">
                  <c:v>946</c:v>
                </c:pt>
                <c:pt idx="8">
                  <c:v>944</c:v>
                </c:pt>
                <c:pt idx="9">
                  <c:v>893</c:v>
                </c:pt>
                <c:pt idx="10">
                  <c:v>655</c:v>
                </c:pt>
                <c:pt idx="11">
                  <c:v>568</c:v>
                </c:pt>
                <c:pt idx="12">
                  <c:v>560</c:v>
                </c:pt>
                <c:pt idx="13">
                  <c:v>524</c:v>
                </c:pt>
                <c:pt idx="14">
                  <c:v>483</c:v>
                </c:pt>
                <c:pt idx="15">
                  <c:v>441</c:v>
                </c:pt>
                <c:pt idx="16">
                  <c:v>433</c:v>
                </c:pt>
                <c:pt idx="17">
                  <c:v>413</c:v>
                </c:pt>
                <c:pt idx="18">
                  <c:v>386</c:v>
                </c:pt>
                <c:pt idx="19">
                  <c:v>324</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0.25</c:v>
                </c:pt>
                <c:pt idx="1">
                  <c:v>0.19</c:v>
                </c:pt>
                <c:pt idx="2">
                  <c:v>0.19</c:v>
                </c:pt>
                <c:pt idx="3">
                  <c:v>0.19881513271000001</c:v>
                </c:pt>
                <c:pt idx="4">
                  <c:v>0.18003489414000001</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1">
                  <c:v>0.19926797071999999</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2">
                  <c:v>0.18003489414000001</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8866738746842664"/>
          <c:y val="0.91644234465954599"/>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Warren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1540</c:v>
                </c:pt>
                <c:pt idx="1">
                  <c:v>1068</c:v>
                </c:pt>
                <c:pt idx="2">
                  <c:v>1673</c:v>
                </c:pt>
                <c:pt idx="3">
                  <c:v>1425</c:v>
                </c:pt>
                <c:pt idx="4">
                  <c:v>877</c:v>
                </c:pt>
                <c:pt idx="5">
                  <c:v>2004</c:v>
                </c:pt>
                <c:pt idx="6">
                  <c:v>1371</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5">
                  <c:v>120253</c:v>
                </c:pt>
                <c:pt idx="6">
                  <c:v>122499</c:v>
                </c:pt>
                <c:pt idx="7">
                  <c:v>122979</c:v>
                </c:pt>
                <c:pt idx="8">
                  <c:v>125916</c:v>
                </c:pt>
                <c:pt idx="9">
                  <c:v>127925</c:v>
                </c:pt>
                <c:pt idx="10">
                  <c:v>128030</c:v>
                </c:pt>
                <c:pt idx="11">
                  <c:v>129044</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4">
                  <c:v>119487</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84479</c:v>
                </c:pt>
                <c:pt idx="1">
                  <c:v>83497</c:v>
                </c:pt>
                <c:pt idx="2">
                  <c:v>81159</c:v>
                </c:pt>
                <c:pt idx="3">
                  <c:v>98867</c:v>
                </c:pt>
                <c:pt idx="4">
                  <c:v>100532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9">
                  <c:v>96152</c:v>
                </c:pt>
                <c:pt idx="10">
                  <c:v>97474</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11" formatCode="_(&quot;$&quot;* #,##0_);_(&quot;$&quot;* \(#,##0\);_(&quot;$&quot;* &quot;-&quot;??_);_(@_)">
                  <c:v>100532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Warren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0.84099999999999997</c:v>
                </c:pt>
                <c:pt idx="1">
                  <c:v>6.7000000000000004E-2</c:v>
                </c:pt>
                <c:pt idx="2">
                  <c:v>2.7E-2</c:v>
                </c:pt>
                <c:pt idx="3">
                  <c:v>3.9E-2</c:v>
                </c:pt>
                <c:pt idx="5">
                  <c:v>0.11</c:v>
                </c:pt>
                <c:pt idx="6">
                  <c:v>0.13700000000000001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0.22700000000000001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Phillipsburg town</c:v>
                </c:pt>
                <c:pt idx="1">
                  <c:v>White township</c:v>
                </c:pt>
                <c:pt idx="2">
                  <c:v>Washington borough</c:v>
                </c:pt>
                <c:pt idx="3">
                  <c:v>Alpha borough</c:v>
                </c:pt>
                <c:pt idx="4">
                  <c:v>Lopatcong township</c:v>
                </c:pt>
                <c:pt idx="5">
                  <c:v>Hackettstown town</c:v>
                </c:pt>
                <c:pt idx="6">
                  <c:v>Harmony township</c:v>
                </c:pt>
                <c:pt idx="7">
                  <c:v>Mansfield township</c:v>
                </c:pt>
                <c:pt idx="8">
                  <c:v>Knowlton township</c:v>
                </c:pt>
                <c:pt idx="9">
                  <c:v>Belvidere town</c:v>
                </c:pt>
              </c:strCache>
            </c:strRef>
          </c:cat>
          <c:val>
            <c:numRef>
              <c:f>Sheet1!$B$2:$B$11</c:f>
              <c:numCache>
                <c:formatCode>_("$"* #,##0_);_("$"* \(#,##0\);_("$"* "-"??_);_(@_)</c:formatCode>
                <c:ptCount val="10"/>
                <c:pt idx="0">
                  <c:v>67782</c:v>
                </c:pt>
                <c:pt idx="1">
                  <c:v>69519</c:v>
                </c:pt>
                <c:pt idx="2">
                  <c:v>79280</c:v>
                </c:pt>
                <c:pt idx="3">
                  <c:v>83125</c:v>
                </c:pt>
                <c:pt idx="4">
                  <c:v>88388</c:v>
                </c:pt>
                <c:pt idx="5">
                  <c:v>91250</c:v>
                </c:pt>
                <c:pt idx="6">
                  <c:v>93478</c:v>
                </c:pt>
                <c:pt idx="7">
                  <c:v>94432</c:v>
                </c:pt>
                <c:pt idx="8">
                  <c:v>98750</c:v>
                </c:pt>
                <c:pt idx="9">
                  <c:v>100334</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Warren Median $99596</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Phillipsburg town</c:v>
                </c:pt>
                <c:pt idx="1">
                  <c:v>White township</c:v>
                </c:pt>
                <c:pt idx="2">
                  <c:v>Washington borough</c:v>
                </c:pt>
                <c:pt idx="3">
                  <c:v>Alpha borough</c:v>
                </c:pt>
                <c:pt idx="4">
                  <c:v>Lopatcong township</c:v>
                </c:pt>
                <c:pt idx="5">
                  <c:v>Hackettstown town</c:v>
                </c:pt>
                <c:pt idx="6">
                  <c:v>Harmony township</c:v>
                </c:pt>
                <c:pt idx="7">
                  <c:v>Mansfield township</c:v>
                </c:pt>
                <c:pt idx="8">
                  <c:v>Knowlton township</c:v>
                </c:pt>
                <c:pt idx="9">
                  <c:v>Belvidere town</c:v>
                </c:pt>
              </c:strCache>
            </c:strRef>
          </c:cat>
          <c:val>
            <c:numRef>
              <c:f>Sheet1!$C$2:$C$11</c:f>
              <c:numCache>
                <c:formatCode>"$"#,##0</c:formatCode>
                <c:ptCount val="10"/>
                <c:pt idx="0">
                  <c:v>87137</c:v>
                </c:pt>
                <c:pt idx="1">
                  <c:v>87137</c:v>
                </c:pt>
                <c:pt idx="2">
                  <c:v>87137</c:v>
                </c:pt>
                <c:pt idx="3">
                  <c:v>99596</c:v>
                </c:pt>
                <c:pt idx="4">
                  <c:v>87137</c:v>
                </c:pt>
                <c:pt idx="5">
                  <c:v>87137</c:v>
                </c:pt>
                <c:pt idx="6">
                  <c:v>87137</c:v>
                </c:pt>
                <c:pt idx="7">
                  <c:v>87137</c:v>
                </c:pt>
                <c:pt idx="8">
                  <c:v>87137</c:v>
                </c:pt>
                <c:pt idx="9">
                  <c:v>87137</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5558060644317453"/>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9">
                  <c:v>8.4000000000000005E-2</c:v>
                </c:pt>
                <c:pt idx="10">
                  <c:v>8.6999999999999994E-2</c:v>
                </c:pt>
                <c:pt idx="11">
                  <c:v>8.7999999999999995E-2</c:v>
                </c:pt>
                <c:pt idx="12">
                  <c:v>0.107</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8" formatCode="0%">
                  <c:v>8.1000000000000003E-2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0.00%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0.00%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2981119566765893"/>
          <c:y val="0.80010682823564527"/>
          <c:w val="0.30191533860447956"/>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7.0999999999999994E-2</c:v>
                </c:pt>
                <c:pt idx="1">
                  <c:v>7.5999999999999998E-2</c:v>
                </c:pt>
                <c:pt idx="2">
                  <c:v>0.11799999999999999</c:v>
                </c:pt>
                <c:pt idx="3">
                  <c:v>6.5000000000000002E-2</c:v>
                </c:pt>
                <c:pt idx="4">
                  <c:v>8.1000000000000003E-2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Phillipsburg town</c:v>
                </c:pt>
                <c:pt idx="1">
                  <c:v>Hope township</c:v>
                </c:pt>
                <c:pt idx="2">
                  <c:v>White township</c:v>
                </c:pt>
                <c:pt idx="3">
                  <c:v>Pohatcong township</c:v>
                </c:pt>
                <c:pt idx="4">
                  <c:v>Washington borough</c:v>
                </c:pt>
                <c:pt idx="5">
                  <c:v>Franklin township</c:v>
                </c:pt>
                <c:pt idx="6">
                  <c:v>Liberty township</c:v>
                </c:pt>
                <c:pt idx="7">
                  <c:v>Hackettstown town</c:v>
                </c:pt>
                <c:pt idx="8">
                  <c:v>Alpha borough</c:v>
                </c:pt>
                <c:pt idx="9">
                  <c:v>Independence township</c:v>
                </c:pt>
              </c:strCache>
            </c:strRef>
          </c:cat>
          <c:val>
            <c:numRef>
              <c:f>Sheet1!$B$2:$B$11</c:f>
              <c:numCache>
                <c:formatCode>0%</c:formatCode>
                <c:ptCount val="10"/>
                <c:pt idx="0">
                  <c:v>0.24299999999999999</c:v>
                </c:pt>
                <c:pt idx="1">
                  <c:v>0.17899999999999999</c:v>
                </c:pt>
                <c:pt idx="2">
                  <c:v>0.17899999999999999</c:v>
                </c:pt>
                <c:pt idx="3">
                  <c:v>0.13</c:v>
                </c:pt>
                <c:pt idx="4">
                  <c:v>0.121</c:v>
                </c:pt>
                <c:pt idx="5">
                  <c:v>0.105</c:v>
                </c:pt>
                <c:pt idx="6">
                  <c:v>0.10299999999999999</c:v>
                </c:pt>
                <c:pt idx="7">
                  <c:v>9.2999999999999999E-2</c:v>
                </c:pt>
                <c:pt idx="8">
                  <c:v>7.6999999999999999E-2</c:v>
                </c:pt>
                <c:pt idx="9">
                  <c:v>6.2E-2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Warren Avg. 8.10%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Phillipsburg town</c:v>
                </c:pt>
                <c:pt idx="1">
                  <c:v>Hope township</c:v>
                </c:pt>
                <c:pt idx="2">
                  <c:v>White township</c:v>
                </c:pt>
                <c:pt idx="3">
                  <c:v>Pohatcong township</c:v>
                </c:pt>
                <c:pt idx="4">
                  <c:v>Washington borough</c:v>
                </c:pt>
                <c:pt idx="5">
                  <c:v>Franklin township</c:v>
                </c:pt>
                <c:pt idx="6">
                  <c:v>Liberty township</c:v>
                </c:pt>
                <c:pt idx="7">
                  <c:v>Hackettstown town</c:v>
                </c:pt>
                <c:pt idx="8">
                  <c:v>Alpha borough</c:v>
                </c:pt>
                <c:pt idx="9">
                  <c:v>Independence township</c:v>
                </c:pt>
              </c:strCache>
            </c:strRef>
          </c:cat>
          <c:val>
            <c:numRef>
              <c:f>Sheet1!$C$2:$C$11</c:f>
              <c:numCache>
                <c:formatCode>0%</c:formatCode>
                <c:ptCount val="10"/>
                <c:pt idx="0">
                  <c:v>8.1000000000000003E-2</c:v>
                </c:pt>
                <c:pt idx="1">
                  <c:v>8.1000000000000003E-2</c:v>
                </c:pt>
                <c:pt idx="2">
                  <c:v>8.1000000000000003E-2</c:v>
                </c:pt>
                <c:pt idx="3">
                  <c:v>8.1000000000000003E-2</c:v>
                </c:pt>
                <c:pt idx="4">
                  <c:v>8.1000000000000003E-2</c:v>
                </c:pt>
                <c:pt idx="5">
                  <c:v>8.1000000000000003E-2</c:v>
                </c:pt>
                <c:pt idx="6">
                  <c:v>8.1000000000000003E-2</c:v>
                </c:pt>
                <c:pt idx="7">
                  <c:v>8.1000000000000003E-2</c:v>
                </c:pt>
                <c:pt idx="8">
                  <c:v>8.1000000000000003E-2</c:v>
                </c:pt>
                <c:pt idx="9">
                  <c:v>8.1000000000000003E-2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2309022231850701"/>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6">
                  <c:v>0.14530348488</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760051673228347"/>
          <c:y val="0.88199670181494139"/>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0.17</c:v>
                </c:pt>
                <c:pt idx="1">
                  <c:v>0.16</c:v>
                </c:pt>
                <c:pt idx="2">
                  <c:v>0.15</c:v>
                </c:pt>
                <c:pt idx="3">
                  <c:v>0.14449818621999999</c:v>
                </c:pt>
                <c:pt idx="4">
                  <c:v>0.14000000000000001</c:v>
                </c:pt>
                <c:pt idx="5">
                  <c:v>0.13</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2" formatCode="General">
                  <c:v>0.106</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1" formatCode="0.0%">
                  <c:v>9.7000000000000003E-2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8.8999999999999996E-2</c:v>
                </c:pt>
                <c:pt idx="1">
                  <c:v>7.5999999999999998E-2</c:v>
                </c:pt>
                <c:pt idx="2">
                  <c:v>9.7000000000000003E-2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1207</c:v>
                </c:pt>
                <c:pt idx="1">
                  <c:v>1274</c:v>
                </c:pt>
                <c:pt idx="2">
                  <c:v>1184</c:v>
                </c:pt>
                <c:pt idx="3">
                  <c:v>1080</c:v>
                </c:pt>
                <c:pt idx="4">
                  <c:v>1167</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3339</c:v>
                </c:pt>
                <c:pt idx="3" formatCode="#,##0">
                  <c:v>2944</c:v>
                </c:pt>
                <c:pt idx="4" formatCode="#,##0">
                  <c:v>3321</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0.90300000000000002</c:v>
                </c:pt>
                <c:pt idx="1">
                  <c:v>0.9</c:v>
                </c:pt>
                <c:pt idx="2">
                  <c:v>0.873</c:v>
                </c:pt>
                <c:pt idx="3">
                  <c:v>0.88300000000000001</c:v>
                </c:pt>
                <c:pt idx="4">
                  <c:v>0.84099999999999997</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6.0999999999999999E-2</c:v>
                </c:pt>
                <c:pt idx="1">
                  <c:v>6.2E-2</c:v>
                </c:pt>
                <c:pt idx="2">
                  <c:v>6.9000000000000006E-2</c:v>
                </c:pt>
                <c:pt idx="3">
                  <c:v>7.1999999999999995E-2</c:v>
                </c:pt>
                <c:pt idx="4">
                  <c:v>6.7000000000000004E-2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0</c:v>
                </c:pt>
                <c:pt idx="1">
                  <c:v>6.0000000000000001E-3</c:v>
                </c:pt>
                <c:pt idx="2">
                  <c:v>6.0000000000000001E-3</c:v>
                </c:pt>
                <c:pt idx="3">
                  <c:v>1.7999999999999999E-2</c:v>
                </c:pt>
                <c:pt idx="4">
                  <c:v>2.7E-2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3.5000000000000003E-2</c:v>
                </c:pt>
                <c:pt idx="1">
                  <c:v>3.5999999999999997E-2</c:v>
                </c:pt>
                <c:pt idx="2">
                  <c:v>3.6999999999999998E-2</c:v>
                </c:pt>
                <c:pt idx="3">
                  <c:v>4.9000000000000002E-2</c:v>
                </c:pt>
                <c:pt idx="4">
                  <c:v>3.9E-2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0.10199999999999999</c:v>
                </c:pt>
                <c:pt idx="1">
                  <c:v>9.7000000000000003E-2</c:v>
                </c:pt>
                <c:pt idx="2">
                  <c:v>0.114</c:v>
                </c:pt>
                <c:pt idx="3">
                  <c:v>0.124</c:v>
                </c:pt>
                <c:pt idx="4">
                  <c:v>0.13700000000000001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3079</c:v>
                </c:pt>
                <c:pt idx="1">
                  <c:v>3788</c:v>
                </c:pt>
                <c:pt idx="2">
                  <c:v>2952</c:v>
                </c:pt>
                <c:pt idx="3">
                  <c:v>3084</c:v>
                </c:pt>
                <c:pt idx="4">
                  <c:v>3203</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Warren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1375</c:v>
                </c:pt>
                <c:pt idx="1">
                  <c:v>1275</c:v>
                </c:pt>
                <c:pt idx="2">
                  <c:v>1200</c:v>
                </c:pt>
                <c:pt idx="3">
                  <c:v>900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11">
                  <c:v>1375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11" formatCode="&quot;$&quot;#,##0_);[Red]\(&quot;$&quot;#,##0\)">
                  <c:v>900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5">
                  <c:v>33.4</c:v>
                </c:pt>
                <c:pt idx="6">
                  <c:v>33.1</c:v>
                </c:pt>
                <c:pt idx="7">
                  <c:v>32</c:v>
                </c:pt>
                <c:pt idx="8">
                  <c:v>32</c:v>
                </c:pt>
                <c:pt idx="9">
                  <c:v>31.7</c:v>
                </c:pt>
                <c:pt idx="10">
                  <c:v>30.2</c:v>
                </c:pt>
                <c:pt idx="11">
                  <c:v>30.1</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4">
                  <c:v>34.1</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37.200000000000003</c:v>
                </c:pt>
                <c:pt idx="1">
                  <c:v>35.6</c:v>
                </c:pt>
                <c:pt idx="2">
                  <c:v>33.299999999999997</c:v>
                </c:pt>
                <c:pt idx="3" formatCode="0.0">
                  <c:v>33.1</c:v>
                </c:pt>
                <c:pt idx="4" formatCode="0.0">
                  <c:v>34.1</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3">
                  <c:v>0.19</c:v>
                </c:pt>
                <c:pt idx="4" formatCode="General">
                  <c:v>0.19</c:v>
                </c:pt>
                <c:pt idx="5">
                  <c:v>0.19</c:v>
                </c:pt>
                <c:pt idx="6">
                  <c:v>0.19</c:v>
                </c:pt>
                <c:pt idx="7">
                  <c:v>0.19</c:v>
                </c:pt>
                <c:pt idx="8">
                  <c:v>0.18</c:v>
                </c:pt>
                <c:pt idx="9">
                  <c:v>0.17</c:v>
                </c:pt>
                <c:pt idx="10">
                  <c:v>0.17</c:v>
                </c:pt>
                <c:pt idx="11">
                  <c:v>0.17</c:v>
                </c:pt>
                <c:pt idx="12">
                  <c:v>0.17</c:v>
                </c:pt>
                <c:pt idx="13">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2">
                  <c:v>0.2</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17" formatCode="0.0%">
                  <c:v>1.2999999999999999E-2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1.4999999999999999E-2</c:v>
                </c:pt>
                <c:pt idx="1">
                  <c:v>3.6999999999999998E-2</c:v>
                </c:pt>
                <c:pt idx="2">
                  <c:v>6.9000000000000006E-2</c:v>
                </c:pt>
                <c:pt idx="3">
                  <c:v>2.1000000000000001E-2</c:v>
                </c:pt>
                <c:pt idx="4">
                  <c:v>1.2999999999999999E-2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Hackettstown town</c:v>
                </c:pt>
                <c:pt idx="1">
                  <c:v>Pohatcong township</c:v>
                </c:pt>
                <c:pt idx="2">
                  <c:v>Hardwick township</c:v>
                </c:pt>
                <c:pt idx="3">
                  <c:v>Franklin township</c:v>
                </c:pt>
                <c:pt idx="4">
                  <c:v>Oxford township</c:v>
                </c:pt>
                <c:pt idx="5">
                  <c:v>Washington township</c:v>
                </c:pt>
                <c:pt idx="6">
                  <c:v>Harmony township</c:v>
                </c:pt>
                <c:pt idx="7">
                  <c:v>Phillipsburg town</c:v>
                </c:pt>
                <c:pt idx="8">
                  <c:v>Hope township</c:v>
                </c:pt>
                <c:pt idx="9">
                  <c:v>Blairstown township</c:v>
                </c:pt>
              </c:strCache>
            </c:strRef>
          </c:cat>
          <c:val>
            <c:numRef>
              <c:f>Sheet1!$B$2:$B$11</c:f>
              <c:numCache>
                <c:formatCode>0.0%</c:formatCode>
                <c:ptCount val="10"/>
                <c:pt idx="0">
                  <c:v>0.15</c:v>
                </c:pt>
                <c:pt idx="1">
                  <c:v>6.2E-2</c:v>
                </c:pt>
                <c:pt idx="2">
                  <c:v>5.3999999999999999E-2</c:v>
                </c:pt>
                <c:pt idx="3">
                  <c:v>4.2999999999999997E-2</c:v>
                </c:pt>
                <c:pt idx="4">
                  <c:v>4.2000000000000003E-2</c:v>
                </c:pt>
                <c:pt idx="5">
                  <c:v>4.1000000000000002E-2</c:v>
                </c:pt>
                <c:pt idx="6">
                  <c:v>2.8000000000000001E-2</c:v>
                </c:pt>
                <c:pt idx="7">
                  <c:v>2.7E-2</c:v>
                </c:pt>
                <c:pt idx="8">
                  <c:v>2.5000000000000001E-2</c:v>
                </c:pt>
                <c:pt idx="9">
                  <c:v>1.6E-2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Warren County Avg. 3.0%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Hackettstown town</c:v>
                </c:pt>
                <c:pt idx="1">
                  <c:v>Pohatcong township</c:v>
                </c:pt>
                <c:pt idx="2">
                  <c:v>Hardwick township</c:v>
                </c:pt>
                <c:pt idx="3">
                  <c:v>Franklin township</c:v>
                </c:pt>
                <c:pt idx="4">
                  <c:v>Oxford township</c:v>
                </c:pt>
                <c:pt idx="5">
                  <c:v>Washington township</c:v>
                </c:pt>
                <c:pt idx="6">
                  <c:v>Harmony township</c:v>
                </c:pt>
                <c:pt idx="7">
                  <c:v>Phillipsburg town</c:v>
                </c:pt>
                <c:pt idx="8">
                  <c:v>Hope township</c:v>
                </c:pt>
                <c:pt idx="9">
                  <c:v>Blairstown township</c:v>
                </c:pt>
              </c:strCache>
            </c:strRef>
          </c:cat>
          <c:val>
            <c:numRef>
              <c:f>Sheet1!$C$2:$C$11</c:f>
              <c:numCache>
                <c:formatCode>0.00%</c:formatCode>
                <c:ptCount val="10"/>
                <c:pt idx="0">
                  <c:v>0.03</c:v>
                </c:pt>
                <c:pt idx="1">
                  <c:v>0.03</c:v>
                </c:pt>
                <c:pt idx="2">
                  <c:v>0.03</c:v>
                </c:pt>
                <c:pt idx="3">
                  <c:v>0.03</c:v>
                </c:pt>
                <c:pt idx="4">
                  <c:v>0.03</c:v>
                </c:pt>
                <c:pt idx="5">
                  <c:v>0.03</c:v>
                </c:pt>
                <c:pt idx="6">
                  <c:v>0.03</c:v>
                </c:pt>
                <c:pt idx="7">
                  <c:v>0.03</c:v>
                </c:pt>
                <c:pt idx="8">
                  <c:v>0.03</c:v>
                </c:pt>
                <c:pt idx="9">
                  <c:v>0.03</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3.1800319881889763E-2"/>
          <c:y val="0.90357907793587688"/>
          <c:w val="0.2520243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17">
                  <c:v>4479</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17">
                  <c:v>1517</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42</c:v>
                </c:pt>
                <c:pt idx="1">
                  <c:v>39</c:v>
                </c:pt>
                <c:pt idx="2">
                  <c:v>45</c:v>
                </c:pt>
                <c:pt idx="3">
                  <c:v>47</c:v>
                </c:pt>
                <c:pt idx="4">
                  <c:v>45.926842835000002</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3">
                  <c:v>0.90600000000000003</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76"/>
          <c:y val="0.35194191572792394"/>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0.95599999999999996</c:v>
                </c:pt>
                <c:pt idx="1">
                  <c:v>0.94499999999999995</c:v>
                </c:pt>
                <c:pt idx="2">
                  <c:v>0.93799999999999994</c:v>
                </c:pt>
                <c:pt idx="3">
                  <c:v>0.93500000000000005</c:v>
                </c:pt>
                <c:pt idx="4">
                  <c:v>0.90900000000000003</c:v>
                </c:pt>
                <c:pt idx="5">
                  <c:v>0.90600000000000003</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8">
                  <c:v>0.84</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9">
                  <c:v>0.75</c:v>
                </c:pt>
                <c:pt idx="10">
                  <c:v>0.75</c:v>
                </c:pt>
                <c:pt idx="11">
                  <c:v>0.76</c:v>
                </c:pt>
                <c:pt idx="12">
                  <c:v>0.79</c:v>
                </c:pt>
                <c:pt idx="13">
                  <c:v>0.8</c:v>
                </c:pt>
                <c:pt idx="14">
                  <c:v>0.81</c:v>
                </c:pt>
                <c:pt idx="15">
                  <c:v>0.82</c:v>
                </c:pt>
                <c:pt idx="16">
                  <c:v>0.82</c:v>
                </c:pt>
                <c:pt idx="17">
                  <c:v>0.83</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7774672833727951"/>
          <c:y val="0.32451787034652729"/>
          <c:w val="0.12225327166272049"/>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0.77</c:v>
                </c:pt>
                <c:pt idx="1">
                  <c:v>0.68</c:v>
                </c:pt>
                <c:pt idx="2">
                  <c:v>0.76</c:v>
                </c:pt>
                <c:pt idx="3">
                  <c:v>0.88</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68432"/>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81510104069159195"/>
          <c:y val="0.36565393841862232"/>
          <c:w val="0.16887331828276708"/>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1">
                  <c:v>0.33100000000000002</c:v>
                </c:pt>
                <c:pt idx="12">
                  <c:v>0.32800000000000001</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10" formatCode="0.0%">
                  <c:v>0.34300000000000003</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c:formatCode>
                <c:ptCount val="5"/>
                <c:pt idx="0">
                  <c:v>0.26200000000000001</c:v>
                </c:pt>
                <c:pt idx="1">
                  <c:v>0.36099999999999999</c:v>
                </c:pt>
                <c:pt idx="2">
                  <c:v>0.38700000000000001</c:v>
                </c:pt>
                <c:pt idx="3">
                  <c:v>0.38100000000000001</c:v>
                </c:pt>
                <c:pt idx="4">
                  <c:v>0.34300000000000003</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Warren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0.04</c:v>
                </c:pt>
                <c:pt idx="1">
                  <c:v>3.9E-2</c:v>
                </c:pt>
                <c:pt idx="2">
                  <c:v>3.7999999999999999E-2</c:v>
                </c:pt>
                <c:pt idx="3">
                  <c:v>4.1000000000000002E-2</c:v>
                </c:pt>
                <c:pt idx="4">
                  <c:v>0.05</c:v>
                </c:pt>
                <c:pt idx="5">
                  <c:v>4.8000000000000001E-2</c:v>
                </c:pt>
                <c:pt idx="6">
                  <c:v>4.4999999999999998E-2</c:v>
                </c:pt>
                <c:pt idx="7">
                  <c:v>3.6999999999999998E-2</c:v>
                </c:pt>
                <c:pt idx="8">
                  <c:v>0.04</c:v>
                </c:pt>
                <c:pt idx="9">
                  <c:v>4.3999999999999997E-2</c:v>
                </c:pt>
                <c:pt idx="10">
                  <c:v>5.1999999999999998E-2</c:v>
                </c:pt>
                <c:pt idx="11">
                  <c:v>4.9000000000000002E-2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8">
                  <c:v>4.3499999999999997E-2</c:v>
                </c:pt>
                <c:pt idx="9">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7" formatCode="0.0">
                  <c:v>4.2500000000000003E-2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4767673843627129"/>
          <c:y val="0.87088889843321138"/>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5" formatCode="0.0%">
                  <c:v>6.7063300000000006E-2</c:v>
                </c:pt>
              </c:numCache>
            </c:numRef>
          </c:val>
          <c:extLst>
            <c:ext xmlns:c16="http://schemas.microsoft.com/office/drawing/2014/chart" uri="{C3380CC4-5D6E-409C-BE32-E72D297353CC}">
              <c16:uniqueId val="{00000001-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2.8504399999999999E-2</c:v>
                </c:pt>
                <c:pt idx="1">
                  <c:v>4.2222599999999999E-2</c:v>
                </c:pt>
                <c:pt idx="2">
                  <c:v>5.34146E-2</c:v>
                </c:pt>
                <c:pt idx="3">
                  <c:v>5.5009799999999998E-2</c:v>
                </c:pt>
                <c:pt idx="4">
                  <c:v>6.7063300000000006E-2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020363720571445"/>
          <c:y val="2.352282592575337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17" formatCode="0.00">
                  <c:v>45.926842835000002</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Warren Hills Regional School District</c:v>
                </c:pt>
                <c:pt idx="1">
                  <c:v>Phillipsburg School District</c:v>
                </c:pt>
                <c:pt idx="2">
                  <c:v>Hackettstown Public School District</c:v>
                </c:pt>
                <c:pt idx="3">
                  <c:v>Belvidere School District</c:v>
                </c:pt>
                <c:pt idx="4">
                  <c:v>North Warren Regional School District</c:v>
                </c:pt>
                <c:pt idx="5">
                  <c:v>Warren County Vocational Technical School</c:v>
                </c:pt>
              </c:strCache>
            </c:strRef>
          </c:cat>
          <c:val>
            <c:numRef>
              <c:f>Sheet1!$B$2:$B$7</c:f>
              <c:numCache>
                <c:formatCode>General</c:formatCode>
                <c:ptCount val="6"/>
                <c:pt idx="0">
                  <c:v>85.7</c:v>
                </c:pt>
                <c:pt idx="1">
                  <c:v>89.1</c:v>
                </c:pt>
                <c:pt idx="2">
                  <c:v>91.3</c:v>
                </c:pt>
                <c:pt idx="3">
                  <c:v>92.1</c:v>
                </c:pt>
                <c:pt idx="4">
                  <c:v>94.2</c:v>
                </c:pt>
                <c:pt idx="5">
                  <c:v>100</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4-Year Cohort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Sheet1!$A$2:$A$7</c:f>
              <c:strCache>
                <c:ptCount val="6"/>
                <c:pt idx="0">
                  <c:v>Warren Hills Regional School District</c:v>
                </c:pt>
                <c:pt idx="1">
                  <c:v>Phillipsburg School District</c:v>
                </c:pt>
                <c:pt idx="2">
                  <c:v>Hackettstown Public School District</c:v>
                </c:pt>
                <c:pt idx="3">
                  <c:v>Belvidere School District</c:v>
                </c:pt>
                <c:pt idx="4">
                  <c:v>North Warren Regional School District</c:v>
                </c:pt>
                <c:pt idx="5">
                  <c:v>Warren County Vocational Technical School</c:v>
                </c:pt>
              </c:strCache>
            </c:strRef>
          </c:cat>
          <c:val>
            <c:numRef>
              <c:f>Sheet1!$C$2:$C$7</c:f>
              <c:numCache>
                <c:formatCode>General</c:formatCode>
                <c:ptCount val="6"/>
                <c:pt idx="0">
                  <c:v>91.1</c:v>
                </c:pt>
                <c:pt idx="1">
                  <c:v>91.1</c:v>
                </c:pt>
                <c:pt idx="2">
                  <c:v>91.1</c:v>
                </c:pt>
                <c:pt idx="3">
                  <c:v>91.1</c:v>
                </c:pt>
                <c:pt idx="4">
                  <c:v>91.1</c:v>
                </c:pt>
                <c:pt idx="5">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8006425121057722"/>
          <c:y val="0.88216768892364272"/>
          <c:w val="0.27980563586153601"/>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0.89300000000000002</c:v>
                </c:pt>
                <c:pt idx="1">
                  <c:v>0.88200000000000001</c:v>
                </c:pt>
                <c:pt idx="2">
                  <c:v>0.91200000000000003</c:v>
                </c:pt>
                <c:pt idx="3">
                  <c:v>0.91</c:v>
                </c:pt>
                <c:pt idx="4">
                  <c:v>0.93100000000000005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5">
                  <c:v>0.93100000000000005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0698442780354045"/>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6">
                  <c:v>11.92</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7">
                  <c:v>13.6995486004603</c:v>
                </c:pt>
                <c:pt idx="8">
                  <c:v>14.419292484687601</c:v>
                </c:pt>
                <c:pt idx="9">
                  <c:v>15.3824528068675</c:v>
                </c:pt>
                <c:pt idx="10">
                  <c:v>17.154399448221501</c:v>
                </c:pt>
                <c:pt idx="11">
                  <c:v>18.7673468825543</c:v>
                </c:pt>
                <c:pt idx="12">
                  <c:v>19.2884387274574</c:v>
                </c:pt>
                <c:pt idx="13">
                  <c:v>20.153219864234199</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2.3078223176648281E-2"/>
                  <c:y val="-3.5671343152914307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0.16984331504016542"/>
                  <c:y val="-2.59259334867115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7.3324584426946629E-2"/>
                  <c:y val="-0.14510123799977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0</c:v>
                </c:pt>
                <c:pt idx="1">
                  <c:v>29</c:v>
                </c:pt>
                <c:pt idx="2">
                  <c:v>15</c:v>
                </c:pt>
                <c:pt idx="3">
                  <c:v>26</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10199770426596451"/>
                  <c:y val="-4.3184614518697734E-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93</c:v>
                </c:pt>
                <c:pt idx="1">
                  <c:v>743</c:v>
                </c:pt>
                <c:pt idx="2">
                  <c:v>37</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16">
                  <c:v>4.2699999999999996</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4490206692913388"/>
          <c:y val="0.87893986242298117"/>
          <c:w val="0.166705462598425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Warren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7.5271400000000002</c:v>
                </c:pt>
                <c:pt idx="1">
                  <c:v>8.6473700000000004</c:v>
                </c:pt>
                <c:pt idx="2">
                  <c:v>5.3</c:v>
                </c:pt>
                <c:pt idx="4">
                  <c:v>4.2708700000000004</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0">
                  <c:v>8</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0">
                  <c:v>86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9.6</c:v>
                </c:pt>
                <c:pt idx="1">
                  <c:v>9.5</c:v>
                </c:pt>
                <c:pt idx="2">
                  <c:v>9.4</c:v>
                </c:pt>
                <c:pt idx="3">
                  <c:v>9.2781943497999997</c:v>
                </c:pt>
                <c:pt idx="4">
                  <c:v>8.6696589031000002</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9.2999999999999999E-2</c:v>
                </c:pt>
                <c:pt idx="1">
                  <c:v>9.5000000000000001E-2</c:v>
                </c:pt>
                <c:pt idx="2">
                  <c:v>0.11</c:v>
                </c:pt>
                <c:pt idx="3">
                  <c:v>0.11899999999999999</c:v>
                </c:pt>
                <c:pt idx="4">
                  <c:v>0.11799999999999999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8">
                  <c:v>8.6999999999999993</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strCache>
            </c:strRef>
          </c:cat>
          <c:val>
            <c:numRef>
              <c:f>Sheet1!$B$2:$B$22</c:f>
              <c:numCache>
                <c:formatCode>0.00</c:formatCode>
                <c:ptCount val="21"/>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6">
                  <c:v>12.6844503936004</c:v>
                </c:pt>
                <c:pt idx="17">
                  <c:v>13.440392971849599</c:v>
                </c:pt>
                <c:pt idx="18">
                  <c:v>14.3866151195628</c:v>
                </c:pt>
                <c:pt idx="19">
                  <c:v>14.7139728805515</c:v>
                </c:pt>
                <c:pt idx="20">
                  <c:v>16.6039244428157</c:v>
                </c:pt>
              </c:numCache>
            </c:numRef>
          </c:val>
          <c:extLst>
            <c:ext xmlns:c16="http://schemas.microsoft.com/office/drawing/2014/chart" uri="{C3380CC4-5D6E-409C-BE32-E72D297353CC}">
              <c16:uniqueId val="{00000001-C741-456B-9E2D-1E7DCD41CD62}"/>
            </c:ext>
          </c:extLst>
        </c:ser>
        <c:dLbls>
          <c:showLegendKey val="0"/>
          <c:showVal val="0"/>
          <c:showCatName val="0"/>
          <c:showSerName val="0"/>
          <c:showPercent val="0"/>
          <c:showBubbleSize val="0"/>
        </c:dLbls>
        <c:gapWidth val="30"/>
        <c:overlap val="-26"/>
        <c:axId val="378091760"/>
        <c:axId val="378092152"/>
      </c:barChart>
      <c:barChart>
        <c:barDir val="bar"/>
        <c:grouping val="clustered"/>
        <c:varyColors val="0"/>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strCache>
            </c:strRef>
          </c:cat>
          <c:val>
            <c:numRef>
              <c:f>Sheet1!$C$2:$C$22</c:f>
              <c:numCache>
                <c:formatCode>General</c:formatCode>
                <c:ptCount val="21"/>
                <c:pt idx="15" formatCode="0.00">
                  <c:v>11.4442447744254</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30"/>
        <c:overlap val="-26"/>
        <c:axId val="1604975023"/>
        <c:axId val="1604976943"/>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valAx>
        <c:axId val="1604976943"/>
        <c:scaling>
          <c:orientation val="minMax"/>
        </c:scaling>
        <c:delete val="1"/>
        <c:axPos val="t"/>
        <c:numFmt formatCode="General" sourceLinked="1"/>
        <c:majorTickMark val="out"/>
        <c:minorTickMark val="none"/>
        <c:tickLblPos val="nextTo"/>
        <c:crossAx val="1604975023"/>
        <c:crosses val="max"/>
        <c:crossBetween val="between"/>
      </c:valAx>
      <c:catAx>
        <c:axId val="1604975023"/>
        <c:scaling>
          <c:orientation val="minMax"/>
        </c:scaling>
        <c:delete val="1"/>
        <c:axPos val="l"/>
        <c:numFmt formatCode="General" sourceLinked="1"/>
        <c:majorTickMark val="out"/>
        <c:minorTickMark val="none"/>
        <c:tickLblPos val="nextTo"/>
        <c:crossAx val="160497694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1175</c:v>
                </c:pt>
                <c:pt idx="1">
                  <c:v>1204</c:v>
                </c:pt>
                <c:pt idx="2">
                  <c:v>1225</c:v>
                </c:pt>
                <c:pt idx="3">
                  <c:v>1311</c:v>
                </c:pt>
                <c:pt idx="4">
                  <c:v>1210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13394431972653209"/>
                  <c:y val="-5.390624668391691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8.5402459221591703E-2"/>
                  <c:y val="-5.390624668391691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1.1912731917167997E-2"/>
                  <c:y val="-0.1171874927911237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0330301000866586"/>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Cyber Harassment</c:v>
                </c:pt>
                <c:pt idx="6">
                  <c:v>Other</c:v>
                </c:pt>
              </c:strCache>
            </c:strRef>
          </c:cat>
          <c:val>
            <c:numRef>
              <c:f>Sheet1!$B$2:$B$8</c:f>
              <c:numCache>
                <c:formatCode>General</c:formatCode>
                <c:ptCount val="7"/>
                <c:pt idx="0">
                  <c:v>801</c:v>
                </c:pt>
                <c:pt idx="1">
                  <c:v>371</c:v>
                </c:pt>
                <c:pt idx="2">
                  <c:v>51</c:v>
                </c:pt>
                <c:pt idx="3">
                  <c:v>28</c:v>
                </c:pt>
                <c:pt idx="4" formatCode="#,##0">
                  <c:v>25</c:v>
                </c:pt>
                <c:pt idx="5">
                  <c:v>6</c:v>
                </c:pt>
                <c:pt idx="6">
                  <c:v>18</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3">
                  <c:v>540</c:v>
                </c:pt>
                <c:pt idx="4">
                  <c:v>552</c:v>
                </c:pt>
                <c:pt idx="5">
                  <c:v>919</c:v>
                </c:pt>
                <c:pt idx="6">
                  <c:v>1193</c:v>
                </c:pt>
                <c:pt idx="7">
                  <c:v>1382</c:v>
                </c:pt>
                <c:pt idx="8">
                  <c:v>1735</c:v>
                </c:pt>
                <c:pt idx="9">
                  <c:v>1750</c:v>
                </c:pt>
                <c:pt idx="10">
                  <c:v>1828</c:v>
                </c:pt>
                <c:pt idx="11">
                  <c:v>1856</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2">
                  <c:v>522</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7">
                  <c:v>71319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7">
                  <c:v>62848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71622</c:v>
                </c:pt>
                <c:pt idx="1">
                  <c:v>71126</c:v>
                </c:pt>
                <c:pt idx="2">
                  <c:v>71233</c:v>
                </c:pt>
                <c:pt idx="3">
                  <c:v>68806</c:v>
                </c:pt>
                <c:pt idx="4">
                  <c:v>71319</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54780</c:v>
                </c:pt>
                <c:pt idx="1">
                  <c:v>53876</c:v>
                </c:pt>
                <c:pt idx="2">
                  <c:v>51365</c:v>
                </c:pt>
                <c:pt idx="3">
                  <c:v>57146</c:v>
                </c:pt>
                <c:pt idx="4">
                  <c:v>62848</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2">
                  <c:v>132</c:v>
                </c:pt>
                <c:pt idx="3">
                  <c:v>141</c:v>
                </c:pt>
                <c:pt idx="4">
                  <c:v>149</c:v>
                </c:pt>
                <c:pt idx="5">
                  <c:v>268</c:v>
                </c:pt>
                <c:pt idx="6">
                  <c:v>326</c:v>
                </c:pt>
                <c:pt idx="7">
                  <c:v>358</c:v>
                </c:pt>
                <c:pt idx="8">
                  <c:v>376</c:v>
                </c:pt>
                <c:pt idx="9">
                  <c:v>403</c:v>
                </c:pt>
                <c:pt idx="10">
                  <c:v>443</c:v>
                </c:pt>
                <c:pt idx="11">
                  <c:v>501</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
                  <c:v>130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20</c:v>
                </c:pt>
                <c:pt idx="1">
                  <c:v>36</c:v>
                </c:pt>
                <c:pt idx="2">
                  <c:v>28</c:v>
                </c:pt>
                <c:pt idx="3">
                  <c:v>30</c:v>
                </c:pt>
                <c:pt idx="4">
                  <c:v>27</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10">
                  <c:v>-0.1</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6.0951145739504421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7">
                  <c:v>0.11799999999999999</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572551673228342"/>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Warren</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7.6562500000000033E-2"/>
                  <c:y val="-8.437499480960909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0.42</c:v>
                </c:pt>
                <c:pt idx="1">
                  <c:v>0.05</c:v>
                </c:pt>
                <c:pt idx="2">
                  <c:v>0.3</c:v>
                </c:pt>
                <c:pt idx="3">
                  <c:v>0.08</c:v>
                </c:pt>
                <c:pt idx="4">
                  <c:v>0.05</c:v>
                </c:pt>
                <c:pt idx="5">
                  <c:v>0.06</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Community Support Services (CSS)</c:v>
                </c:pt>
                <c:pt idx="1">
                  <c:v>Integrated Case Management Services (ICMS)</c:v>
                </c:pt>
                <c:pt idx="2">
                  <c:v>Short Term Care Facility (STCF)</c:v>
                </c:pt>
                <c:pt idx="3">
                  <c:v>County Mental Health Board</c:v>
                </c:pt>
                <c:pt idx="4">
                  <c:v>Deaf Enhanced Screening Center</c:v>
                </c:pt>
                <c:pt idx="5">
                  <c:v>Early Intervention Support Services (EISS)</c:v>
                </c:pt>
                <c:pt idx="6">
                  <c:v>Homeless Services (PATH)</c:v>
                </c:pt>
                <c:pt idx="7">
                  <c:v>Intensive Family Support Services (IFSS)</c:v>
                </c:pt>
                <c:pt idx="8">
                  <c:v>Intensive Outpatient Tx and Support Services (IOTSS)</c:v>
                </c:pt>
                <c:pt idx="9">
                  <c:v>Involuntary Outpatient Commitment (IOC)</c:v>
                </c:pt>
                <c:pt idx="10">
                  <c:v>Outpatient</c:v>
                </c:pt>
                <c:pt idx="11">
                  <c:v>Partial Care</c:v>
                </c:pt>
                <c:pt idx="12">
                  <c:v>Primary Screening Services</c:v>
                </c:pt>
                <c:pt idx="13">
                  <c:v>Program of Assertive Community Treatment (PACT)</c:v>
                </c:pt>
                <c:pt idx="14">
                  <c:v>Residential Services</c:v>
                </c:pt>
                <c:pt idx="15">
                  <c:v>Self-Help Center/Community Wellness Center</c:v>
                </c:pt>
                <c:pt idx="16">
                  <c:v>Supported Employment Services</c:v>
                </c:pt>
                <c:pt idx="17">
                  <c:v>Systems Advocacy</c:v>
                </c:pt>
              </c:strCache>
            </c:strRef>
          </c:cat>
          <c:val>
            <c:numRef>
              <c:f>Sheet1!$B$2:$B$19</c:f>
              <c:numCache>
                <c:formatCode>General</c:formatCode>
                <c:ptCount val="18"/>
                <c:pt idx="0">
                  <c:v>2</c:v>
                </c:pt>
                <c:pt idx="1">
                  <c:v>2</c:v>
                </c:pt>
                <c:pt idx="2">
                  <c:v>2</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12">
                  <c:v>0.15</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0.14499999999999999</c:v>
                </c:pt>
                <c:pt idx="1">
                  <c:v>0.22</c:v>
                </c:pt>
                <c:pt idx="2">
                  <c:v>0.19</c:v>
                </c:pt>
                <c:pt idx="3">
                  <c:v>0.20799999999999999</c:v>
                </c:pt>
                <c:pt idx="4">
                  <c:v>0.15</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3" formatCode="0.0%">
                  <c:v>0</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General</c:formatCode>
                <c:ptCount val="2"/>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General"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010029869282908"/>
          <c:y val="0.92911058617672793"/>
          <c:w val="0.25184378080312175"/>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0.13600000000000001</c:v>
                </c:pt>
                <c:pt idx="1">
                  <c:v>0.16500000000000001</c:v>
                </c:pt>
                <c:pt idx="2">
                  <c:v>0.14599999999999999</c:v>
                </c:pt>
                <c:pt idx="3">
                  <c:v>0.22900000000000001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3" formatCode="0.0%">
                  <c:v>0</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General</c:formatCode>
                <c:ptCount val="2"/>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General"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Washington borough</c:v>
                </c:pt>
                <c:pt idx="1">
                  <c:v>Hackettstown town</c:v>
                </c:pt>
                <c:pt idx="2">
                  <c:v>Mansfield township</c:v>
                </c:pt>
                <c:pt idx="3">
                  <c:v>Lopatcong township</c:v>
                </c:pt>
                <c:pt idx="4">
                  <c:v>Greenwich township</c:v>
                </c:pt>
                <c:pt idx="5">
                  <c:v>Independence township</c:v>
                </c:pt>
                <c:pt idx="6">
                  <c:v>Phillipsburg town</c:v>
                </c:pt>
                <c:pt idx="7">
                  <c:v>White township</c:v>
                </c:pt>
                <c:pt idx="8">
                  <c:v>Hope township</c:v>
                </c:pt>
                <c:pt idx="9">
                  <c:v>Pohatcong township</c:v>
                </c:pt>
              </c:strCache>
            </c:strRef>
          </c:cat>
          <c:val>
            <c:numRef>
              <c:f>Sheet1!$B$2:$B$11</c:f>
              <c:numCache>
                <c:formatCode>0.00%</c:formatCode>
                <c:ptCount val="10"/>
                <c:pt idx="0">
                  <c:v>0.184</c:v>
                </c:pt>
                <c:pt idx="1">
                  <c:v>0.17299999999999999</c:v>
                </c:pt>
                <c:pt idx="2">
                  <c:v>0.16500000000000001</c:v>
                </c:pt>
                <c:pt idx="3">
                  <c:v>0.14699999999999999</c:v>
                </c:pt>
                <c:pt idx="4">
                  <c:v>0.107</c:v>
                </c:pt>
                <c:pt idx="5">
                  <c:v>0.09</c:v>
                </c:pt>
                <c:pt idx="6">
                  <c:v>8.6999999999999994E-2</c:v>
                </c:pt>
                <c:pt idx="7">
                  <c:v>8.5000000000000006E-2</c:v>
                </c:pt>
                <c:pt idx="8">
                  <c:v>8.3000000000000004E-2</c:v>
                </c:pt>
                <c:pt idx="9">
                  <c:v>8.3000000000000004E-2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Warren County avg 10.3%</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Washington borough</c:v>
                </c:pt>
                <c:pt idx="1">
                  <c:v>Hackettstown town</c:v>
                </c:pt>
                <c:pt idx="2">
                  <c:v>Mansfield township</c:v>
                </c:pt>
                <c:pt idx="3">
                  <c:v>Lopatcong township</c:v>
                </c:pt>
                <c:pt idx="4">
                  <c:v>Greenwich township</c:v>
                </c:pt>
                <c:pt idx="5">
                  <c:v>Independence township</c:v>
                </c:pt>
                <c:pt idx="6">
                  <c:v>Phillipsburg town</c:v>
                </c:pt>
                <c:pt idx="7">
                  <c:v>White township</c:v>
                </c:pt>
                <c:pt idx="8">
                  <c:v>Hope township</c:v>
                </c:pt>
                <c:pt idx="9">
                  <c:v>Pohatcong township</c:v>
                </c:pt>
              </c:strCache>
            </c:strRef>
          </c:cat>
          <c:val>
            <c:numRef>
              <c:f>Sheet1!$C$2:$C$11</c:f>
              <c:numCache>
                <c:formatCode>0%</c:formatCode>
                <c:ptCount val="10"/>
                <c:pt idx="0">
                  <c:v>0.10299999999999999</c:v>
                </c:pt>
                <c:pt idx="1">
                  <c:v>0.10299999999999999</c:v>
                </c:pt>
                <c:pt idx="2">
                  <c:v>0.10299999999999999</c:v>
                </c:pt>
                <c:pt idx="3">
                  <c:v>0.10299999999999999</c:v>
                </c:pt>
                <c:pt idx="4">
                  <c:v>0.10299999999999999</c:v>
                </c:pt>
                <c:pt idx="5">
                  <c:v>0.10299999999999999</c:v>
                </c:pt>
                <c:pt idx="6">
                  <c:v>0.10299999999999999</c:v>
                </c:pt>
                <c:pt idx="7">
                  <c:v>0.10299999999999999</c:v>
                </c:pt>
                <c:pt idx="8">
                  <c:v>0.10299999999999999</c:v>
                </c:pt>
                <c:pt idx="9">
                  <c:v>0.10299999999999999</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393132381889763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3">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4">
                  <c:v>9.4</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7393294783464566"/>
          <c:y val="0.89400012955215757"/>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2">
                  <c:v>2963</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2">
                  <c:v>3001</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44498774745577935"/>
          <c:y val="0.9556610653174662"/>
          <c:w val="0.10428888726304447"/>
          <c:h val="3.551654484648260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4">
                  <c:v>212</c:v>
                </c:pt>
                <c:pt idx="5">
                  <c:v>213</c:v>
                </c:pt>
                <c:pt idx="6">
                  <c:v>382</c:v>
                </c:pt>
                <c:pt idx="7">
                  <c:v>451</c:v>
                </c:pt>
                <c:pt idx="8">
                  <c:v>472</c:v>
                </c:pt>
                <c:pt idx="9">
                  <c:v>643</c:v>
                </c:pt>
                <c:pt idx="10">
                  <c:v>803</c:v>
                </c:pt>
                <c:pt idx="11">
                  <c:v>815</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3">
                  <c:v>136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Bergen</c:v>
                </c:pt>
              </c:strCache>
            </c:strRef>
          </c:cat>
          <c:val>
            <c:numRef>
              <c:f>Sheet1!$B$2:$B$22</c:f>
              <c:numCache>
                <c:formatCode>General</c:formatCode>
                <c:ptCount val="21"/>
                <c:pt idx="0">
                  <c:v>50</c:v>
                </c:pt>
                <c:pt idx="1">
                  <c:v>147</c:v>
                </c:pt>
                <c:pt idx="2">
                  <c:v>149</c:v>
                </c:pt>
                <c:pt idx="4">
                  <c:v>182</c:v>
                </c:pt>
                <c:pt idx="5">
                  <c:v>210</c:v>
                </c:pt>
                <c:pt idx="6">
                  <c:v>428</c:v>
                </c:pt>
                <c:pt idx="7">
                  <c:v>460</c:v>
                </c:pt>
                <c:pt idx="8">
                  <c:v>511</c:v>
                </c:pt>
                <c:pt idx="9">
                  <c:v>515</c:v>
                </c:pt>
                <c:pt idx="10">
                  <c:v>633</c:v>
                </c:pt>
                <c:pt idx="11">
                  <c:v>803</c:v>
                </c:pt>
                <c:pt idx="12">
                  <c:v>808</c:v>
                </c:pt>
                <c:pt idx="13">
                  <c:v>833</c:v>
                </c:pt>
                <c:pt idx="14">
                  <c:v>834</c:v>
                </c:pt>
                <c:pt idx="15">
                  <c:v>919</c:v>
                </c:pt>
                <c:pt idx="16">
                  <c:v>955</c:v>
                </c:pt>
                <c:pt idx="17" formatCode="#,##0">
                  <c:v>1131</c:v>
                </c:pt>
                <c:pt idx="18" formatCode="#,##0">
                  <c:v>1152</c:v>
                </c:pt>
                <c:pt idx="19" formatCode="#,##0">
                  <c:v>1242</c:v>
                </c:pt>
                <c:pt idx="20"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Bergen</c:v>
                </c:pt>
              </c:strCache>
            </c:strRef>
          </c:cat>
          <c:val>
            <c:numRef>
              <c:f>Sheet1!$C$2:$C$22</c:f>
              <c:numCache>
                <c:formatCode>General</c:formatCode>
                <c:ptCount val="21"/>
                <c:pt idx="3">
                  <c:v>163</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147</c:v>
                </c:pt>
                <c:pt idx="1">
                  <c:v>148</c:v>
                </c:pt>
                <c:pt idx="2">
                  <c:v>145</c:v>
                </c:pt>
                <c:pt idx="3">
                  <c:v>152</c:v>
                </c:pt>
                <c:pt idx="4">
                  <c:v>163</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8">
                  <c:v>1.2999999999999999E-2</c:v>
                </c:pt>
                <c:pt idx="9">
                  <c:v>1.2999999999999999E-2</c:v>
                </c:pt>
                <c:pt idx="10">
                  <c:v>1.4E-2</c:v>
                </c:pt>
                <c:pt idx="11">
                  <c:v>1.4999999999999999E-2</c:v>
                </c:pt>
                <c:pt idx="12">
                  <c:v>1.6E-2</c:v>
                </c:pt>
                <c:pt idx="13">
                  <c:v>1.7999999999999999E-2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14" formatCode="0.0%">
                  <c:v>0.02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73394893897625"/>
          <c:y val="0.8932316710411196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5">
                  <c:v>228</c:v>
                </c:pt>
                <c:pt idx="6">
                  <c:v>260</c:v>
                </c:pt>
                <c:pt idx="7">
                  <c:v>320</c:v>
                </c:pt>
                <c:pt idx="8">
                  <c:v>336</c:v>
                </c:pt>
                <c:pt idx="9">
                  <c:v>369</c:v>
                </c:pt>
                <c:pt idx="10">
                  <c:v>432</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4">
                  <c:v>213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Sheet1!$C$2:$C$22</c:f>
              <c:numCache>
                <c:formatCode>General</c:formatCode>
                <c:ptCount val="21"/>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Sheet1!$D$2:$D$22</c:f>
              <c:numCache>
                <c:formatCode>General</c:formatCode>
                <c:ptCount val="21"/>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Sheet1!$E$2:$E$22</c:f>
              <c:numCache>
                <c:formatCode>General</c:formatCode>
                <c:ptCount val="21"/>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Sheet1!$B$2:$B$22</c:f>
              <c:numCache>
                <c:formatCode>General</c:formatCode>
                <c:ptCount val="21"/>
                <c:pt idx="5">
                  <c:v>600</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Sheet1!$F$2:$F$22</c:f>
              <c:numCache>
                <c:formatCode>General</c:formatCode>
                <c:ptCount val="21"/>
                <c:pt idx="5">
                  <c:v>600</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24</c:v>
                </c:pt>
                <c:pt idx="1">
                  <c:v>26</c:v>
                </c:pt>
                <c:pt idx="2">
                  <c:v>21</c:v>
                </c:pt>
                <c:pt idx="3">
                  <c:v>14</c:v>
                </c:pt>
                <c:pt idx="4">
                  <c:v>20</c:v>
                </c:pt>
                <c:pt idx="5">
                  <c:v>23</c:v>
                </c:pt>
                <c:pt idx="6">
                  <c:v>18</c:v>
                </c:pt>
                <c:pt idx="7">
                  <c:v>14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60</c:v>
                </c:pt>
                <c:pt idx="1">
                  <c:v>49</c:v>
                </c:pt>
                <c:pt idx="2">
                  <c:v>53</c:v>
                </c:pt>
                <c:pt idx="3">
                  <c:v>26</c:v>
                </c:pt>
                <c:pt idx="7">
                  <c:v>18</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Bergen</c:v>
                </c:pt>
                <c:pt idx="2">
                  <c:v>Essex</c:v>
                </c:pt>
                <c:pt idx="3">
                  <c:v>Passaic</c:v>
                </c:pt>
                <c:pt idx="4">
                  <c:v>Hudson</c:v>
                </c:pt>
                <c:pt idx="5">
                  <c:v>Union</c:v>
                </c:pt>
                <c:pt idx="6">
                  <c:v>Camden</c:v>
                </c:pt>
                <c:pt idx="7">
                  <c:v>Burlington</c:v>
                </c:pt>
                <c:pt idx="8">
                  <c:v>Ocean</c:v>
                </c:pt>
                <c:pt idx="9">
                  <c:v>Monmouth</c:v>
                </c:pt>
                <c:pt idx="10">
                  <c:v>Morris</c:v>
                </c:pt>
                <c:pt idx="11">
                  <c:v>Somerset</c:v>
                </c:pt>
                <c:pt idx="12">
                  <c:v>Mercer</c:v>
                </c:pt>
                <c:pt idx="13">
                  <c:v>Gloucester</c:v>
                </c:pt>
                <c:pt idx="14">
                  <c:v>Atlantic</c:v>
                </c:pt>
                <c:pt idx="15">
                  <c:v>Cumberland</c:v>
                </c:pt>
                <c:pt idx="16">
                  <c:v>Sussex</c:v>
                </c:pt>
                <c:pt idx="17">
                  <c:v>Hunterdon</c:v>
                </c:pt>
                <c:pt idx="18">
                  <c:v>Cape May</c:v>
                </c:pt>
                <c:pt idx="19">
                  <c:v>Salem</c:v>
                </c:pt>
                <c:pt idx="20">
                  <c:v>Warren</c:v>
                </c:pt>
              </c:strCache>
            </c:strRef>
          </c:cat>
          <c:val>
            <c:numRef>
              <c:f>Sheet1!$B$2:$B$22</c:f>
              <c:numCache>
                <c:formatCode>General</c:formatCode>
                <c:ptCount val="21"/>
                <c:pt idx="0" formatCode="#,##0">
                  <c:v>18630</c:v>
                </c:pt>
                <c:pt idx="1">
                  <c:v>14159</c:v>
                </c:pt>
                <c:pt idx="2" formatCode="#,##0">
                  <c:v>13410</c:v>
                </c:pt>
                <c:pt idx="3" formatCode="#,##0">
                  <c:v>11999</c:v>
                </c:pt>
                <c:pt idx="4" formatCode="#,##0">
                  <c:v>11849</c:v>
                </c:pt>
                <c:pt idx="5" formatCode="#,##0">
                  <c:v>11368</c:v>
                </c:pt>
                <c:pt idx="6">
                  <c:v>7759</c:v>
                </c:pt>
                <c:pt idx="7">
                  <c:v>6608</c:v>
                </c:pt>
                <c:pt idx="8" formatCode="#,##0">
                  <c:v>6603</c:v>
                </c:pt>
                <c:pt idx="9" formatCode="#,##0">
                  <c:v>6371</c:v>
                </c:pt>
                <c:pt idx="10">
                  <c:v>5953</c:v>
                </c:pt>
                <c:pt idx="11" formatCode="#,##0">
                  <c:v>5417</c:v>
                </c:pt>
                <c:pt idx="12" formatCode="#,##0">
                  <c:v>4872</c:v>
                </c:pt>
                <c:pt idx="13" formatCode="#,##0">
                  <c:v>4722</c:v>
                </c:pt>
                <c:pt idx="14">
                  <c:v>4132</c:v>
                </c:pt>
                <c:pt idx="15" formatCode="#,##0">
                  <c:v>2916</c:v>
                </c:pt>
                <c:pt idx="16" formatCode="#,##0">
                  <c:v>1744</c:v>
                </c:pt>
                <c:pt idx="17" formatCode="#,##0">
                  <c:v>1562</c:v>
                </c:pt>
                <c:pt idx="18">
                  <c:v>1251</c:v>
                </c:pt>
                <c:pt idx="19" formatCode="#,##0">
                  <c:v>947</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Bergen</c:v>
                </c:pt>
                <c:pt idx="2">
                  <c:v>Essex</c:v>
                </c:pt>
                <c:pt idx="3">
                  <c:v>Passaic</c:v>
                </c:pt>
                <c:pt idx="4">
                  <c:v>Hudson</c:v>
                </c:pt>
                <c:pt idx="5">
                  <c:v>Union</c:v>
                </c:pt>
                <c:pt idx="6">
                  <c:v>Camden</c:v>
                </c:pt>
                <c:pt idx="7">
                  <c:v>Burlington</c:v>
                </c:pt>
                <c:pt idx="8">
                  <c:v>Ocean</c:v>
                </c:pt>
                <c:pt idx="9">
                  <c:v>Monmouth</c:v>
                </c:pt>
                <c:pt idx="10">
                  <c:v>Morris</c:v>
                </c:pt>
                <c:pt idx="11">
                  <c:v>Somerset</c:v>
                </c:pt>
                <c:pt idx="12">
                  <c:v>Mercer</c:v>
                </c:pt>
                <c:pt idx="13">
                  <c:v>Gloucester</c:v>
                </c:pt>
                <c:pt idx="14">
                  <c:v>Atlantic</c:v>
                </c:pt>
                <c:pt idx="15">
                  <c:v>Cumberland</c:v>
                </c:pt>
                <c:pt idx="16">
                  <c:v>Sussex</c:v>
                </c:pt>
                <c:pt idx="17">
                  <c:v>Hunterdon</c:v>
                </c:pt>
                <c:pt idx="18">
                  <c:v>Cape May</c:v>
                </c:pt>
                <c:pt idx="19">
                  <c:v>Salem</c:v>
                </c:pt>
                <c:pt idx="20">
                  <c:v>Warren</c:v>
                </c:pt>
              </c:strCache>
            </c:strRef>
          </c:cat>
          <c:val>
            <c:numRef>
              <c:f>Sheet1!$C$2:$C$22</c:f>
              <c:numCache>
                <c:formatCode>General</c:formatCode>
                <c:ptCount val="21"/>
                <c:pt idx="20">
                  <c:v>903</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0"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0.88800000000000001</c:v>
                </c:pt>
                <c:pt idx="1">
                  <c:v>0.878</c:v>
                </c:pt>
                <c:pt idx="2">
                  <c:v>0.84699999999999998</c:v>
                </c:pt>
                <c:pt idx="3">
                  <c:v>0.84399999999999997</c:v>
                </c:pt>
                <c:pt idx="4">
                  <c:v>0.83099999999999996</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5">
                  <c:v>0.32</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5">
                  <c:v>0.33</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7">
                  <c:v>0.4</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7" formatCode="0%">
                  <c:v>0.39</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2406737540242"/>
          <c:y val="1.9275378108812139E-2"/>
          <c:w val="0.66997468044024966"/>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6">
                  <c:v>0.16</c:v>
                </c:pt>
                <c:pt idx="7">
                  <c:v>0.14000000000000001</c:v>
                </c:pt>
                <c:pt idx="8">
                  <c:v>0.14000000000000001</c:v>
                </c:pt>
                <c:pt idx="9">
                  <c:v>0.12</c:v>
                </c:pt>
                <c:pt idx="10">
                  <c:v>0.11</c:v>
                </c:pt>
                <c:pt idx="11">
                  <c:v>0.1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5">
                  <c:v>0.22</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3612822465354833"/>
          <c:y val="0.93443835860661806"/>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jhcare.org/broadway-respite-home-care-services/" TargetMode="External"/><Relationship Id="rId3" Type="http://schemas.openxmlformats.org/officeDocument/2006/relationships/hyperlink" Target="http://www.tricountyresourcenet.org/" TargetMode="External"/><Relationship Id="rId7" Type="http://schemas.openxmlformats.org/officeDocument/2006/relationships/hyperlink" Target="https://mentornj.org/"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aspennj.org/" TargetMode="External"/><Relationship Id="rId5" Type="http://schemas.openxmlformats.org/officeDocument/2006/relationships/hyperlink" Target="https://asapphealthcare.org/" TargetMode="External"/><Relationship Id="rId10" Type="http://schemas.openxmlformats.org/officeDocument/2006/relationships/hyperlink" Target="https://www.wcfamilypromise.org/" TargetMode="External"/><Relationship Id="rId4" Type="http://schemas.openxmlformats.org/officeDocument/2006/relationships/hyperlink" Target="https://www.arcwarren.org/" TargetMode="External"/><Relationship Id="rId9" Type="http://schemas.openxmlformats.org/officeDocument/2006/relationships/hyperlink" Target="http://warren.caresnj.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4/3/2025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Washington and Hackettstown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Phillipsburg and Hackettstown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similar to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Phillipsburg and White Township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Phillipsburg and Hope Township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a:t>
            </a:r>
          </a:p>
          <a:p>
            <a:pPr marL="0" lvl="0" indent="0">
              <a:buFont typeface="Arial" panose="020B0604020202020204" pitchFamily="34" charset="0"/>
              <a:buNone/>
            </a:pPr>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pre-K, and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Hackettstown and </a:t>
            </a:r>
            <a:r>
              <a:rPr lang="en-US" sz="1200" kern="1200" dirty="0" err="1">
                <a:solidFill>
                  <a:schemeClr val="tx1"/>
                </a:solidFill>
                <a:effectLst/>
                <a:latin typeface="+mn-lt"/>
                <a:ea typeface="+mn-ea"/>
                <a:cs typeface="+mn-cs"/>
              </a:rPr>
              <a:t>Pohatcong</a:t>
            </a:r>
            <a:r>
              <a:rPr lang="en-US" sz="1200" kern="1200" dirty="0">
                <a:solidFill>
                  <a:schemeClr val="tx1"/>
                </a:solidFill>
                <a:effectLst/>
                <a:latin typeface="+mn-lt"/>
                <a:ea typeface="+mn-ea"/>
                <a:cs typeface="+mn-cs"/>
              </a:rPr>
              <a:t>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decrease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Hispanic, and Black residents.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is unavailable for Other Single Race, Two or More Races, and Unknown Race/Ethnicity.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higher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6th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increase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Warren Hills Regional School District and Phillipsburg School District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rape and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800" b="0" i="1" u="none" strike="noStrike" dirty="0">
                <a:solidFill>
                  <a:srgbClr val="000000"/>
                </a:solidFill>
                <a:effectLst/>
                <a:latin typeface="Calibri" panose="020F0502020204030204" pitchFamily="34" charset="0"/>
              </a:rPr>
              <a:t>The 2021 data is in two different formats, making it difficult to compile, and not very accurate.</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decrease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remained mostly steady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$15K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-10.00%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(CSS), integrated case management services (ICMS), and short-term care facility (STCF).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Data by race/ethnicity is not available for this county.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Data by gender is not available for this county.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This county did not have enough data to reliably report frequency for 2022.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 Data is unavailable for 2022.</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and American Indian/Alaska Native residents, and lower proportions of all other residents in this county.  </a:t>
            </a:r>
          </a:p>
          <a:p>
            <a:r>
              <a:rPr lang="en-US" sz="1200" kern="1200" dirty="0">
                <a:solidFill>
                  <a:schemeClr val="tx1"/>
                </a:solidFill>
                <a:effectLst/>
                <a:latin typeface="+mn-lt"/>
                <a:ea typeface="+mn-ea"/>
                <a:cs typeface="+mn-cs"/>
              </a:rPr>
              <a:t>Data is unavailable for Native Hawaiian/Other PI.</a:t>
            </a: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kern="1200" dirty="0">
                <a:solidFill>
                  <a:schemeClr val="tx1"/>
                </a:solidFill>
                <a:effectLst/>
                <a:latin typeface="+mn-lt"/>
                <a:ea typeface="+mn-ea"/>
                <a:cs typeface="+mn-cs"/>
              </a:rPr>
              <a:t>Data is not available by race/ethnicity for this county.</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Data is not available by gender for this county. </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568</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Non-Kinship Placement data is suppressed for 2020-2022 in order to protect the privacy of children and families represented in this report.</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American Indian/Alaska Native and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http://www.tricountyresourcenet.org/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https://www.arcwarren.org/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https://asapphealthcare.org/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https://aspennj.org/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https://mentornj.org/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http://jhcare.org/broadway-respite-home-care-services/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http://warren.caresnj.org/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https://www.wcfamilypromise.org/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pPr marL="0" marR="0">
              <a:lnSpc>
                <a:spcPct val="107000"/>
              </a:lnSpc>
              <a:spcBef>
                <a:spcPts val="0"/>
              </a:spcBef>
              <a:spcAft>
                <a:spcPts val="800"/>
              </a:spcAft>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348A3-7091-4FB3-AE37-CB43F4A5F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22%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https://www.tricountyresourcenet.org/community-services/legal-advocacy/advocacy/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index of Black/White residential segregation in this county has varied over time.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Warren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C8773330-A823-362D-3F79-69E20B61A455}"/>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CE5E6D3C-C5FA-C5B6-85F3-7D207F2F3E2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025E137D-5B20-5A5D-3148-CE2680A0A845}"/>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400F5290-1C0E-2A82-92FB-587DFAA51B9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B090F2EF-A782-44DE-BA1D-1D77EB19B45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98686" y="887972"/>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960055BA-D773-DC03-45F6-E18C284E852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25488" y="4356228"/>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4D49EBCA-3E88-414D-1438-5B53FD52DD8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8038" y="430772"/>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4339E900-3BE9-5358-2376-1C72463185A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8038" y="430772"/>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87AF5F96-8340-E6A5-2A11-799B04CA382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86856" y="2628299"/>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C269124F-0A1C-5985-0D9E-FD883F19AA2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8138" y="506972"/>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1F2E6B33-8118-4297-F766-B7BC0CC5D02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5799" y="377864"/>
            <a:ext cx="766009" cy="144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CFC2A192-AEAD-6D95-7B09-1CD1EB9472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11399" y="4850371"/>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B090F2EF-A782-44DE-BA1D-1D77EB19B45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7CB5EAFF-D3B6-98A4-2B35-EE2D0F39ACA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8997" y="4761066"/>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A075847C-B505-B5B3-791D-0956F894F2EC}"/>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882732" y="356455"/>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66E2724D-AA92-618A-28D3-BC47EB83682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69184" y="264539"/>
            <a:ext cx="766895" cy="145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BA427D59-BEA0-C8E0-8982-40D831A5D85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4902" y="327890"/>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C409574A-44E5-DFC3-8990-9F968E5B9DD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78157" y="730794"/>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97D0E475-91AF-B360-60BC-A74B76F508B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98898" y="430923"/>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23510F1F-DABA-88E3-7C46-785719CEAC0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73476" y="329480"/>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9B0C4151-1618-425C-2B22-A8551EC5E32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71400" y="316954"/>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4A455D80-239A-25F6-C278-7B4F8F994B5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98686" y="887972"/>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8803E8B8-0CFD-87E0-76EC-9D209249AD9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07832" y="235479"/>
            <a:ext cx="807144" cy="1527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1AA4BE90-F5A9-2E6E-C3C8-7AE48996169D}"/>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C6B7A06E-CC06-91B7-4AE0-626C9163A00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74F1E076-5E65-DDF0-2845-9A689442FDC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0200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3AC65820-F611-5310-41CD-2FDC29A9D58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D972BC78-2D4D-7425-C5A9-41009AC8866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A2117F01-0531-AFEA-789F-AAB9458B8212}"/>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0CEA15E2-8C00-9BEB-B6A8-7833A7DDF4B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BAC6C525-1704-5D3B-C178-B8D5098452FD}"/>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257B0E70-6610-2657-84D1-334F6545B52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2B8BD8CD-26C7-C9A0-04AA-89DE61CF01C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50787127-7A72-35F8-8333-0180EEDB31D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118BE843-8ABA-6B9D-0DC0-DA19FCCDB09E}"/>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190F9536-CD74-3507-F3C6-30AA5034AC5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E8332B9D-959D-28DE-F55E-22D9A856001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DAF18401-2F4A-87BE-224A-8422D80DFF2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62993411"/>
      </p:ext>
    </p:extLst>
  </p:cSld>
  <p:clrMap bg1="lt1" tx1="dk1" bg2="lt2" tx2="dk2" accent1="accent1" accent2="accent2" accent3="accent3" accent4="accent4" accent5="accent5" accent6="accent6" hlink="hlink" folHlink="folHlink"/>
  <p:sldLayoutIdLst>
    <p:sldLayoutId id="214748370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18.xml"/><Relationship Id="rId7" Type="http://schemas.openxmlformats.org/officeDocument/2006/relationships/image" Target="../media/image23.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xml"/><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2.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3.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5.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4.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7.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6.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0.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2.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1.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3.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5.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4.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6.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7.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8.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19.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0.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1.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7.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6.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38.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6.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7.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8.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39.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0.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1.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2.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3.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5.xml"/><Relationship Id="rId4" Type="http://schemas.openxmlformats.org/officeDocument/2006/relationships/tags" Target="../tags/tag230.xml"/><Relationship Id="rId9" Type="http://schemas.openxmlformats.org/officeDocument/2006/relationships/chart" Target="../charts/chart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49.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8.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0.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1.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3.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4.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7.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6.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8.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0.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9.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4.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69.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8.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0.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1.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3.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2.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4.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5.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7.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6.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8.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79.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10" Type="http://schemas.openxmlformats.org/officeDocument/2006/relationships/image" Target="../media/image29.svg"/><Relationship Id="rId4" Type="http://schemas.openxmlformats.org/officeDocument/2006/relationships/tags" Target="../tags/tag8.xml"/><Relationship Id="rId9" Type="http://schemas.openxmlformats.org/officeDocument/2006/relationships/image" Target="../media/image28.png"/></Relationships>
</file>

<file path=ppt/slides/_rels/slide80.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4.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3.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30.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1.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0.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1.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2.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5" Type="http://schemas.openxmlformats.org/officeDocument/2006/relationships/notesSlide" Target="../notesSlides/notesSlide74.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7310DC-0B49-643D-6DA7-78AF3D55EEE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 y="-381000"/>
            <a:ext cx="13123380" cy="72390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Warren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a:t>
              </a:r>
              <a:r>
                <a:rPr lang="en-US" b="1">
                  <a:solidFill>
                    <a:srgbClr val="C00000"/>
                  </a:solidFill>
                  <a:latin typeface="Franklin Gothic Medium Cond" panose="020B0606030402020204" pitchFamily="34" charset="0"/>
                </a:rPr>
                <a:t>Updated April </a:t>
              </a:r>
              <a:r>
                <a:rPr lang="en-US" b="1" dirty="0">
                  <a:solidFill>
                    <a:srgbClr val="C00000"/>
                  </a:solidFill>
                  <a:latin typeface="Franklin Gothic Medium Cond" panose="020B0606030402020204" pitchFamily="34" charset="0"/>
                </a:rPr>
                <a:t>2025</a:t>
              </a:r>
            </a:p>
          </p:txBody>
        </p:sp>
      </p:grpSp>
      <p:pic>
        <p:nvPicPr>
          <p:cNvPr id="2" name="Picture 2">
            <a:extLst>
              <a:ext uri="{FF2B5EF4-FFF2-40B4-BE49-F238E27FC236}">
                <a16:creationId xmlns:a16="http://schemas.microsoft.com/office/drawing/2014/main" id="{3BACB95B-6638-1E36-F923-F70B2522A53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71712" y="4908600"/>
            <a:ext cx="819150" cy="1550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276600" y="6330069"/>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64922421"/>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96057871"/>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523389891"/>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767537677"/>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757776287"/>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179295482"/>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a:p>
            <a:r>
              <a:rPr lang="en-US" sz="1000" dirty="0">
                <a:latin typeface="Franklin Gothic Book" panose="020B0503020102020204" pitchFamily="34" charset="0"/>
              </a:rPr>
              <a:t>*Note: 2020 1-yr estimates are not available. 2020 data is based on 5-yr ACS estimates.</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766128993"/>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532907654"/>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82724864"/>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902002336"/>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036395405"/>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701394594"/>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3031468854"/>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7665584"/>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warren county municipality map">
            <a:extLst>
              <a:ext uri="{FF2B5EF4-FFF2-40B4-BE49-F238E27FC236}">
                <a16:creationId xmlns:a16="http://schemas.microsoft.com/office/drawing/2014/main" id="{E616A76A-D045-29F1-3EFF-F653427EA6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05400" y="914399"/>
            <a:ext cx="4781550" cy="50292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66802134-8E77-B720-9623-AA054C53B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2114550" cy="400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496069269"/>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2801225706"/>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364984861"/>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1124989127"/>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669045488"/>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750759006"/>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519921481"/>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2660799745"/>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4070763602"/>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1476969856"/>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716725176"/>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4086823359"/>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118731446"/>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32919568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10601690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047481183"/>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757878765"/>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3030649774"/>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807114149"/>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1325622371"/>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697995971"/>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73255720"/>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5.4%</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963520161"/>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95563042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40642725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895625464"/>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36281709"/>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107282340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2288855598"/>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4198992067"/>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2552920619"/>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683792901"/>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261023965"/>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2819304485"/>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4063868216"/>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45515"/>
            <a:ext cx="9024576" cy="612485"/>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Graduation rates in this file represent the state calculation of the graduation rate and include all students receiving a state-endorsed diploma.</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134913691"/>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948722171"/>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984010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586897789"/>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821491919"/>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703989008"/>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536812324"/>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222570559"/>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4269006150"/>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3064642310"/>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3193123081"/>
              </p:ext>
            </p:extLst>
          </p:nvPr>
        </p:nvGraphicFramePr>
        <p:xfrm>
          <a:off x="3127022" y="847340"/>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720065319"/>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102093499"/>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3341672803"/>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Administrative Office of the Courts, Report on the Prevention of Domestic Violence Act, Domestic Violence Annual Report, 2022</a:t>
            </a:r>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1987626839"/>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794914736"/>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76290519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659164880"/>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501562534"/>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928958147"/>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746671087"/>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187682217"/>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4031272481"/>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912101874"/>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83394457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678895491"/>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1702086775"/>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1917817331"/>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172294343"/>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814589882"/>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3334109343"/>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DA50EDD-B408-07D4-9013-07E89B0CBA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84283" y="867539"/>
            <a:ext cx="4506339" cy="5937647"/>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Warren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515515581"/>
              </p:ext>
            </p:extLst>
          </p:nvPr>
        </p:nvGraphicFramePr>
        <p:xfrm>
          <a:off x="3276600" y="544375"/>
          <a:ext cx="4419600" cy="6410840"/>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6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600">
                          <a:latin typeface="Franklin Gothic Book" panose="020B0503020102020204" pitchFamily="34" charset="0"/>
                        </a:rPr>
                        <a:t>Median household income</a:t>
                      </a:r>
                      <a:endParaRPr lang="en-US" sz="16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600">
                          <a:latin typeface="Franklin Gothic Book" panose="020B0503020102020204" pitchFamily="34" charset="0"/>
                        </a:rPr>
                        <a:t>2.6</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600">
                          <a:latin typeface="Franklin Gothic Book" panose="020B0503020102020204" pitchFamily="34" charset="0"/>
                        </a:rPr>
                        <a:t>Families with children under the age of 18 living in poverty</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600">
                          <a:latin typeface="Franklin Gothic Book" panose="020B0503020102020204" pitchFamily="34" charset="0"/>
                        </a:rPr>
                        <a:t>3.1</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600">
                          <a:latin typeface="Franklin Gothic Book" panose="020B0503020102020204" pitchFamily="34" charset="0"/>
                        </a:rPr>
                        <a:t>Household income spent on housing</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401639">
                <a:tc>
                  <a:txBody>
                    <a:bodyPr/>
                    <a:lstStyle/>
                    <a:p>
                      <a:r>
                        <a:rPr lang="en-US" sz="1600">
                          <a:latin typeface="Franklin Gothic Book" panose="020B0503020102020204" pitchFamily="34" charset="0"/>
                        </a:rPr>
                        <a:t>4.1</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600" dirty="0">
                          <a:latin typeface="Franklin Gothic Book" panose="020B0503020102020204" pitchFamily="34" charset="0"/>
                        </a:rPr>
                        <a:t>Food insecurity</a:t>
                      </a:r>
                    </a:p>
                    <a:p>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600">
                          <a:latin typeface="Franklin Gothic Book" panose="020B0503020102020204" pitchFamily="34" charset="0"/>
                        </a:rPr>
                        <a:t>6.3</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600">
                          <a:latin typeface="Franklin Gothic Book" panose="020B0503020102020204" pitchFamily="34" charset="0"/>
                        </a:rPr>
                        <a:t>Cost of transportation as a percentage of income in NJ</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600">
                          <a:latin typeface="Franklin Gothic Book" panose="020B0503020102020204" pitchFamily="34" charset="0"/>
                        </a:rPr>
                        <a:t>7.1</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Franklin Gothic Book" panose="020B0503020102020204" pitchFamily="34" charset="0"/>
                        </a:rPr>
                        <a:t>Children under the age of 18 without health insurance</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600">
                          <a:latin typeface="Franklin Gothic Book" panose="020B0503020102020204" pitchFamily="34" charset="0"/>
                        </a:rPr>
                        <a:t>7.6</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Franklin Gothic Book" panose="020B0503020102020204" pitchFamily="34" charset="0"/>
                        </a:rPr>
                        <a:t>Percent of children meeting all immunization requirements</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600">
                          <a:latin typeface="Franklin Gothic Book" panose="020B0503020102020204" pitchFamily="34" charset="0"/>
                        </a:rPr>
                        <a:t>7.7</a:t>
                      </a:r>
                      <a:endParaRPr lang="en-US" sz="16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600" baseline="0" dirty="0">
                          <a:latin typeface="Franklin Gothic Book" panose="020B0503020102020204" pitchFamily="34" charset="0"/>
                        </a:rPr>
                        <a:t>Women Receiving Early Prenatal Care</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600">
                          <a:latin typeface="Franklin Gothic Book" panose="020B0503020102020204" pitchFamily="34" charset="0"/>
                        </a:rPr>
                        <a:t>8.2</a:t>
                      </a:r>
                      <a:endParaRPr lang="en-US" sz="16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latin typeface="Franklin Gothic Book" panose="020B0503020102020204" pitchFamily="34" charset="0"/>
                        </a:rPr>
                        <a:t>Median unemployment rates across counties</a:t>
                      </a:r>
                    </a:p>
                    <a:p>
                      <a:endParaRPr lang="en-US" sz="12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54520233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372515957"/>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682237786"/>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707436232"/>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02805384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513539739"/>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804182245"/>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300193168"/>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338554"/>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Advancing Opportunities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Al-Anon/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Alateen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[Addiction]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Arc of Warren County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ASAPP Healthcare, Inc. [Behavioral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Autism Spectrum Education Network (Aspen)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Big Brothers Big Sisters of Northern NJ [Youth]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Broadway Respite and Home Care [End of Life]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CARES [Addiction]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Center for Discovery [Eating Disorders]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Contextual Family Services (CFS) [Therapies]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Crisis Intervention Unit [Family Services]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Promise of Warren County [Homelessness]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Support Organization (FSO) [Emotional, Behavioral and Mental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Traditions Family Success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2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kumimoji="0" lang="en-US" sz="20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rPr>
              <a:t>14.4: Support for Families including Kinship</a:t>
            </a:r>
            <a:endParaRPr kumimoji="0" lang="en-US" sz="16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Source: tricountyresourcenet.org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Franklin Gothic Demi" panose="020B0703020102020204" pitchFamily="34" charset="0"/>
                <a:ea typeface="+mn-ea"/>
                <a:cs typeface="+mn-cs"/>
              </a:rPr>
              <a:t>Caring for Kin or Foster Children</a:t>
            </a:r>
            <a:endParaRPr kumimoji="0" lang="en-US" sz="36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59014F20-2DEC-40CF-A658-35D2CA696692}"/>
              </a:ext>
            </a:extLst>
          </p:cNvPr>
          <p:cNvGraphicFramePr>
            <a:graphicFrameLocks/>
          </p:cNvGraphicFramePr>
          <p:nvPr>
            <p:extLst>
              <p:ext uri="{D42A27DB-BD31-4B8C-83A1-F6EECF244321}">
                <p14:modId xmlns:p14="http://schemas.microsoft.com/office/powerpoint/2010/main" val="1391367089"/>
              </p:ext>
            </p:extLst>
          </p:nvPr>
        </p:nvGraphicFramePr>
        <p:xfrm>
          <a:off x="7028757" y="1183875"/>
          <a:ext cx="5313589" cy="5970631"/>
        </p:xfrm>
        <a:graphic>
          <a:graphicData uri="http://schemas.openxmlformats.org/drawingml/2006/chart">
            <c:chart xmlns:c="http://schemas.openxmlformats.org/drawingml/2006/chart" xmlns:r="http://schemas.openxmlformats.org/officeDocument/2006/relationships" r:id="rId9"/>
          </a:graphicData>
        </a:graphic>
      </p:graphicFrame>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Warren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647010969"/>
              </p:ext>
            </p:extLst>
          </p:nvPr>
        </p:nvGraphicFramePr>
        <p:xfrm>
          <a:off x="3221870" y="772985"/>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1505823481"/>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749415178"/>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1682991887"/>
              </p:ext>
            </p:extLst>
          </p:nvPr>
        </p:nvGraphicFramePr>
        <p:xfrm>
          <a:off x="3164074" y="800220"/>
          <a:ext cx="7046726" cy="605778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Rectangle 4">
            <a:extLst>
              <a:ext uri="{FF2B5EF4-FFF2-40B4-BE49-F238E27FC236}">
                <a16:creationId xmlns:a16="http://schemas.microsoft.com/office/drawing/2014/main" id="{4D5A06C7-0CFE-11A5-8100-2177F3279D26}"/>
              </a:ext>
            </a:extLst>
          </p:cNvPr>
          <p:cNvSpPr/>
          <p:nvPr/>
        </p:nvSpPr>
        <p:spPr>
          <a:xfrm>
            <a:off x="3124200" y="738664"/>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Legal Services of Northwest Jersey</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ACLU of New Jersey</a:t>
            </a:r>
          </a:p>
          <a:p>
            <a:r>
              <a:rPr lang="en-US" sz="1400" spc="-20" dirty="0">
                <a:latin typeface="Franklin Gothic Medium" panose="020B0603020102020204" pitchFamily="34" charset="0"/>
              </a:rPr>
              <a:t>  Project Self-Sufficiency</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endParaRPr lang="en-US" sz="1400" spc="-2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a43f44394387d82fd73e&quot;,&quot;SmartGridHorizontal&quot;:0,&quot;LinkedExcelSources&quot;:{&quot;67cefed43842343a900c2c16&quot;:&quot;{{Desktop}}\\hsac 25\\engage\\archive\\Warren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R6oFBo96QzPyctWvo7u_17415999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S8T22zcFUblOp8PCYdw_17415999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uhmxTKRGoeI2TWF89ge_1741599939&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TBEzyL1CsvICni3le76_1741599939&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28512</TotalTime>
  <Words>10247</Words>
  <Application>Microsoft Office PowerPoint</Application>
  <PresentationFormat>Widescreen</PresentationFormat>
  <Paragraphs>823</Paragraphs>
  <Slides>94</Slides>
  <Notes>74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94</vt:i4>
      </vt:variant>
    </vt:vector>
  </HeadingPairs>
  <TitlesOfParts>
    <vt:vector size="104" baseType="lpstr">
      <vt:lpstr>Aptos</vt:lpstr>
      <vt:lpstr>Arial</vt:lpstr>
      <vt:lpstr>Calibri</vt:lpstr>
      <vt:lpstr>Franklin Gothic Book</vt:lpstr>
      <vt:lpstr>Franklin Gothic Demi</vt:lpstr>
      <vt:lpstr>Franklin Gothic Medium</vt:lpstr>
      <vt:lpstr>Franklin Gothic Medium Cond</vt:lpstr>
      <vt:lpstr>Charts</vt:lpstr>
      <vt:lpstr>1_Charts</vt:lpstr>
      <vt:lpstr>2_Charts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1651</cp:revision>
  <dcterms:created xsi:type="dcterms:W3CDTF">2006-08-16T00:00:00Z</dcterms:created>
  <dcterms:modified xsi:type="dcterms:W3CDTF">2025-04-03T15:07:43Z</dcterms:modified>
</cp:coreProperties>
</file>