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86307" autoAdjust="0"/>
  </p:normalViewPr>
  <p:slideViewPr>
    <p:cSldViewPr>
      <p:cViewPr varScale="1">
        <p:scale>
          <a:sx n="74" d="100"/>
          <a:sy n="74" d="100"/>
        </p:scale>
        <p:origin x="922" y="5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Union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Union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Overview'!$A$13,'0. Overview'!$A$34,'0. Overview'!$A$62,'0. Overview'!$A$78,'0. Overview'!$A$94,'0. Overview'!$A$116,'0. Overview'!$A$154,'0. Overview'!$A$172,'0. Overview'!$A$195,'0. Overview'!$A$214)</c:f>
              <c:strCache>
                <c:ptCount val="10"/>
                <c:pt idx="0">
                  <c:v>Union</c:v>
                </c:pt>
                <c:pt idx="1">
                  <c:v>Union</c:v>
                </c:pt>
                <c:pt idx="2">
                  <c:v>Union</c:v>
                </c:pt>
                <c:pt idx="3">
                  <c:v>Union</c:v>
                </c:pt>
                <c:pt idx="4">
                  <c:v>Union</c:v>
                </c:pt>
                <c:pt idx="5">
                  <c:v>Union</c:v>
                </c:pt>
                <c:pt idx="6">
                  <c:v>Union</c:v>
                </c:pt>
                <c:pt idx="7">
                  <c:v>Union </c:v>
                </c:pt>
                <c:pt idx="8">
                  <c:v>Union</c:v>
                </c:pt>
                <c:pt idx="9">
                  <c:v>Union</c:v>
                </c:pt>
              </c:strCache>
            </c:strRef>
          </c:cat>
          <c:val>
            <c:numRef>
              <c:f>('0. Overview'!$C$13,'0. Overview'!$C$34,'0. Overview'!$C$62,'0. Overview'!$C$78,'0. Overview'!$C$94,'0. Overview'!$C$116,'0. Overview'!$C$154,'0. Overview'!$C$172,'0. Overview'!$C$195,'0. Overview'!$C$214)</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27D9-4851-B09B-CA2182453054}"/>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Overview'!$A$13,'0. Overview'!$A$34,'0. Overview'!$A$62,'0. Overview'!$A$78,'0. Overview'!$A$94,'0. Overview'!$A$116,'0. Overview'!$A$154,'0. Overview'!$A$172,'0. Overview'!$A$195,'0. Overview'!$A$214)</c:f>
              <c:strCache>
                <c:ptCount val="10"/>
                <c:pt idx="0">
                  <c:v>Union</c:v>
                </c:pt>
                <c:pt idx="1">
                  <c:v>Union</c:v>
                </c:pt>
                <c:pt idx="2">
                  <c:v>Union</c:v>
                </c:pt>
                <c:pt idx="3">
                  <c:v>Union</c:v>
                </c:pt>
                <c:pt idx="4">
                  <c:v>Union</c:v>
                </c:pt>
                <c:pt idx="5">
                  <c:v>Union</c:v>
                </c:pt>
                <c:pt idx="6">
                  <c:v>Union</c:v>
                </c:pt>
                <c:pt idx="7">
                  <c:v>Union </c:v>
                </c:pt>
                <c:pt idx="8">
                  <c:v>Union</c:v>
                </c:pt>
                <c:pt idx="9">
                  <c:v>Union</c:v>
                </c:pt>
              </c:strCache>
            </c:strRef>
          </c:cat>
          <c:val>
            <c:numRef>
              <c:f>('0. Overview'!$D$13,'0. Overview'!$D$34,'0. Overview'!$D$62,'0. Overview'!$D$78,'0. Overview'!$D$94,'0. Overview'!$D$116,'0. Overview'!$D$154,'0. Overview'!$D$172,'0. Overview'!$D$195,'0. Overview'!$D$214)</c:f>
              <c:numCache>
                <c:formatCode>General</c:formatCode>
                <c:ptCount val="10"/>
                <c:pt idx="0">
                  <c:v>10.875</c:v>
                </c:pt>
                <c:pt idx="1">
                  <c:v>11.875</c:v>
                </c:pt>
                <c:pt idx="2">
                  <c:v>5.875</c:v>
                </c:pt>
                <c:pt idx="3">
                  <c:v>11.875</c:v>
                </c:pt>
                <c:pt idx="4">
                  <c:v>17.875</c:v>
                </c:pt>
                <c:pt idx="5">
                  <c:v>17.875</c:v>
                </c:pt>
                <c:pt idx="6">
                  <c:v>1.875</c:v>
                </c:pt>
                <c:pt idx="7">
                  <c:v>5.875</c:v>
                </c:pt>
                <c:pt idx="8">
                  <c:v>2.875</c:v>
                </c:pt>
                <c:pt idx="9">
                  <c:v>7.875</c:v>
                </c:pt>
              </c:numCache>
            </c:numRef>
          </c:val>
          <c:extLst>
            <c:ext xmlns:c16="http://schemas.microsoft.com/office/drawing/2014/chart" uri="{C3380CC4-5D6E-409C-BE32-E72D297353CC}">
              <c16:uniqueId val="{00000001-27D9-4851-B09B-CA2182453054}"/>
            </c:ext>
          </c:extLst>
        </c:ser>
        <c:ser>
          <c:idx val="3"/>
          <c:order val="2"/>
          <c:spPr>
            <a:solidFill>
              <a:schemeClr val="bg1">
                <a:lumMod val="65000"/>
              </a:schemeClr>
            </a:solidFill>
            <a:ln>
              <a:solidFill>
                <a:schemeClr val="tx1">
                  <a:lumMod val="95000"/>
                  <a:lumOff val="5000"/>
                </a:schemeClr>
              </a:solidFill>
            </a:ln>
            <a:effectLst/>
          </c:spPr>
          <c:invertIfNegative val="0"/>
          <c:cat>
            <c:strRef>
              <c:f>('0. Overview'!$A$13,'0. Overview'!$A$34,'0. Overview'!$A$62,'0. Overview'!$A$78,'0. Overview'!$A$94,'0. Overview'!$A$116,'0. Overview'!$A$154,'0. Overview'!$A$172,'0. Overview'!$A$195,'0. Overview'!$A$214)</c:f>
              <c:strCache>
                <c:ptCount val="10"/>
                <c:pt idx="0">
                  <c:v>Union</c:v>
                </c:pt>
                <c:pt idx="1">
                  <c:v>Union</c:v>
                </c:pt>
                <c:pt idx="2">
                  <c:v>Union</c:v>
                </c:pt>
                <c:pt idx="3">
                  <c:v>Union</c:v>
                </c:pt>
                <c:pt idx="4">
                  <c:v>Union</c:v>
                </c:pt>
                <c:pt idx="5">
                  <c:v>Union</c:v>
                </c:pt>
                <c:pt idx="6">
                  <c:v>Union</c:v>
                </c:pt>
                <c:pt idx="7">
                  <c:v>Union </c:v>
                </c:pt>
                <c:pt idx="8">
                  <c:v>Union</c:v>
                </c:pt>
                <c:pt idx="9">
                  <c:v>Union</c:v>
                </c:pt>
              </c:strCache>
            </c:strRef>
          </c:cat>
          <c:val>
            <c:numRef>
              <c:f>('0. Overview'!$E$13,'0. Overview'!$E$34,'0. Overview'!$E$62,'0. Overview'!$E$78,'0. Overview'!$E$94,'0. Overview'!$E$116,'0. Overview'!$E$154,'0. Overview'!$E$172,'0. Overview'!$E$195,'0. Overview'!$E$214)</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27D9-4851-B09B-CA2182453054}"/>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0.56299999999999994</c:v>
                </c:pt>
                <c:pt idx="1">
                  <c:v>0.55900000000000005</c:v>
                </c:pt>
                <c:pt idx="2">
                  <c:v>0.54</c:v>
                </c:pt>
                <c:pt idx="3">
                  <c:v>0.55800000000000005</c:v>
                </c:pt>
                <c:pt idx="4">
                  <c:v>0.53700000000000003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3">
                  <c:v>0.53700000000000003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151524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9">
                  <c:v>81648</c:v>
                </c:pt>
                <c:pt idx="10">
                  <c:v>94772</c:v>
                </c:pt>
                <c:pt idx="11">
                  <c:v>104949</c:v>
                </c:pt>
                <c:pt idx="12">
                  <c:v>118648</c:v>
                </c:pt>
                <c:pt idx="13">
                  <c:v>122270</c:v>
                </c:pt>
                <c:pt idx="14">
                  <c:v>133774</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5">
                  <c:v>133785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41211</c:v>
                </c:pt>
                <c:pt idx="1">
                  <c:v>45183</c:v>
                </c:pt>
                <c:pt idx="2">
                  <c:v>47391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3026994699413604E-2"/>
          <c:y val="0.88694641230867255"/>
          <c:w val="0.9469730053005863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1368110236221"/>
          <c:y val="2.6953335422200752E-2"/>
          <c:w val="0.76256988188976382"/>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Elizabeth city</c:v>
                </c:pt>
                <c:pt idx="1">
                  <c:v>Plainfield city</c:v>
                </c:pt>
                <c:pt idx="2">
                  <c:v>Union township</c:v>
                </c:pt>
                <c:pt idx="3">
                  <c:v>Westfield town</c:v>
                </c:pt>
                <c:pt idx="4">
                  <c:v>Linden city</c:v>
                </c:pt>
                <c:pt idx="5">
                  <c:v>Scotch Plains township</c:v>
                </c:pt>
                <c:pt idx="6">
                  <c:v>Summit city</c:v>
                </c:pt>
                <c:pt idx="7">
                  <c:v>Rahway city</c:v>
                </c:pt>
                <c:pt idx="8">
                  <c:v>Cranford township</c:v>
                </c:pt>
                <c:pt idx="9">
                  <c:v>Hillside township</c:v>
                </c:pt>
                <c:pt idx="10">
                  <c:v>Roselle borough</c:v>
                </c:pt>
                <c:pt idx="11">
                  <c:v>New Providence borough</c:v>
                </c:pt>
                <c:pt idx="12">
                  <c:v>Springfield township</c:v>
                </c:pt>
                <c:pt idx="13">
                  <c:v>Clark township</c:v>
                </c:pt>
                <c:pt idx="14">
                  <c:v>Berkeley Heights township</c:v>
                </c:pt>
                <c:pt idx="15">
                  <c:v>Roselle Park borough</c:v>
                </c:pt>
                <c:pt idx="16">
                  <c:v>Kenilworth borough</c:v>
                </c:pt>
                <c:pt idx="17">
                  <c:v>Fanwood borough</c:v>
                </c:pt>
                <c:pt idx="18">
                  <c:v>Mountainside borough</c:v>
                </c:pt>
                <c:pt idx="19">
                  <c:v>Garwood borough</c:v>
                </c:pt>
              </c:strCache>
            </c:strRef>
          </c:cat>
          <c:val>
            <c:numRef>
              <c:f>Sheet1!$B$2:$B$21</c:f>
              <c:numCache>
                <c:formatCode>0</c:formatCode>
                <c:ptCount val="20"/>
                <c:pt idx="0">
                  <c:v>35315</c:v>
                </c:pt>
                <c:pt idx="1">
                  <c:v>14470</c:v>
                </c:pt>
                <c:pt idx="2">
                  <c:v>10633</c:v>
                </c:pt>
                <c:pt idx="3">
                  <c:v>9004</c:v>
                </c:pt>
                <c:pt idx="4">
                  <c:v>8745</c:v>
                </c:pt>
                <c:pt idx="5">
                  <c:v>6276</c:v>
                </c:pt>
                <c:pt idx="6">
                  <c:v>6260</c:v>
                </c:pt>
                <c:pt idx="7">
                  <c:v>6043</c:v>
                </c:pt>
                <c:pt idx="8">
                  <c:v>5688</c:v>
                </c:pt>
                <c:pt idx="9">
                  <c:v>4875</c:v>
                </c:pt>
                <c:pt idx="10">
                  <c:v>4712</c:v>
                </c:pt>
                <c:pt idx="11">
                  <c:v>3603</c:v>
                </c:pt>
                <c:pt idx="12">
                  <c:v>3454</c:v>
                </c:pt>
                <c:pt idx="13">
                  <c:v>3287</c:v>
                </c:pt>
                <c:pt idx="14">
                  <c:v>3087</c:v>
                </c:pt>
                <c:pt idx="15">
                  <c:v>2967</c:v>
                </c:pt>
                <c:pt idx="16">
                  <c:v>2132</c:v>
                </c:pt>
                <c:pt idx="17">
                  <c:v>1861</c:v>
                </c:pt>
                <c:pt idx="18">
                  <c:v>1542</c:v>
                </c:pt>
                <c:pt idx="19">
                  <c:v>701</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0.33</c:v>
                </c:pt>
                <c:pt idx="1">
                  <c:v>0.34</c:v>
                </c:pt>
                <c:pt idx="2">
                  <c:v>0.23</c:v>
                </c:pt>
                <c:pt idx="3">
                  <c:v>0.24</c:v>
                </c:pt>
                <c:pt idx="4">
                  <c:v>0.23577603798999999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9">
                  <c:v>0.21532273269999999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8">
                  <c:v>0.23577603798999999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590583707916949"/>
          <c:y val="0.91850339692247573"/>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1674</c:v>
                </c:pt>
                <c:pt idx="1">
                  <c:v>892</c:v>
                </c:pt>
                <c:pt idx="2">
                  <c:v>1087</c:v>
                </c:pt>
                <c:pt idx="3">
                  <c:v>1197</c:v>
                </c:pt>
                <c:pt idx="4">
                  <c:v>930</c:v>
                </c:pt>
                <c:pt idx="5">
                  <c:v>1699</c:v>
                </c:pt>
                <c:pt idx="6">
                  <c:v>1061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8">
                  <c:v>98245</c:v>
                </c:pt>
                <c:pt idx="9">
                  <c:v>99110</c:v>
                </c:pt>
                <c:pt idx="10">
                  <c:v>100387</c:v>
                </c:pt>
                <c:pt idx="11">
                  <c:v>101568</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12" formatCode="&quot;$&quot;#,##0_);[Red]\(&quot;$&quot;#,##0\)">
                  <c:v>102475</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77326</c:v>
                </c:pt>
                <c:pt idx="1">
                  <c:v>82186</c:v>
                </c:pt>
                <c:pt idx="2">
                  <c:v>80339</c:v>
                </c:pt>
                <c:pt idx="3">
                  <c:v>82644</c:v>
                </c:pt>
                <c:pt idx="4">
                  <c:v>86764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Overview'!$A$241,'0. Overview'!$A$256,'0. Overview'!$A$286,'0. Overview'!$A$299,'0. Overview'!$A$319,'0. Overview'!$A$340,'0. Overview'!$A$377,'0. Overview'!$A$399,'0. Overview'!$A$422)</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Overview'!$C$241,'0. Overview'!$C$256,'0. Overview'!$C$286,'0. Overview'!$C$299,'0. Overview'!$C$319,'0. Overview'!$C$340,'0. Overview'!$C$377,'0. Overview'!$C$399,'0. Overview'!$C$422)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D895-429F-9A74-0D2E3269D3D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Overview'!$A$241,'0. Overview'!$A$256,'0. Overview'!$A$286,'0. Overview'!$A$299,'0. Overview'!$A$319,'0. Overview'!$A$340,'0. Overview'!$A$377,'0. Overview'!$A$399,'0. Overview'!$A$422)</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Overview'!$D$241,'0. Overview'!$D$256,'0. Overview'!$D$286,'0. Overview'!$D$299,'0. Overview'!$D$319,'0. Overview'!$D$340,'0. Overview'!$D$377,'0. Overview'!$D$399,'0. Overview'!$D$422)</c:f>
              <c:numCache>
                <c:formatCode>General</c:formatCode>
                <c:ptCount val="9"/>
                <c:pt idx="0">
                  <c:v>7.875</c:v>
                </c:pt>
                <c:pt idx="1">
                  <c:v>14.875</c:v>
                </c:pt>
                <c:pt idx="2">
                  <c:v>6.875</c:v>
                </c:pt>
                <c:pt idx="3">
                  <c:v>15.875</c:v>
                </c:pt>
                <c:pt idx="4">
                  <c:v>18.875</c:v>
                </c:pt>
                <c:pt idx="5">
                  <c:v>19.875</c:v>
                </c:pt>
                <c:pt idx="6">
                  <c:v>4.875</c:v>
                </c:pt>
                <c:pt idx="7">
                  <c:v>6.875</c:v>
                </c:pt>
                <c:pt idx="8">
                  <c:v>5.875</c:v>
                </c:pt>
              </c:numCache>
            </c:numRef>
          </c:val>
          <c:extLst>
            <c:ext xmlns:c16="http://schemas.microsoft.com/office/drawing/2014/chart" uri="{C3380CC4-5D6E-409C-BE32-E72D297353CC}">
              <c16:uniqueId val="{00000001-D895-429F-9A74-0D2E3269D3DB}"/>
            </c:ext>
          </c:extLst>
        </c:ser>
        <c:ser>
          <c:idx val="3"/>
          <c:order val="2"/>
          <c:spPr>
            <a:solidFill>
              <a:schemeClr val="bg2">
                <a:lumMod val="75000"/>
              </a:schemeClr>
            </a:solidFill>
            <a:ln>
              <a:solidFill>
                <a:schemeClr val="tx1"/>
              </a:solidFill>
            </a:ln>
            <a:effectLst/>
          </c:spPr>
          <c:invertIfNegative val="0"/>
          <c:cat>
            <c:strRef>
              <c:f>('0. Overview'!$A$241,'0. Overview'!$A$256,'0. Overview'!$A$286,'0. Overview'!$A$299,'0. Overview'!$A$319,'0. Overview'!$A$340,'0. Overview'!$A$377,'0. Overview'!$A$399,'0. Overview'!$A$422)</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Overview'!$E$241,'0. Overview'!$E$256,'0. Overview'!$E$286,'0. Overview'!$E$299,'0. Overview'!$E$319,'0. Overview'!$E$340,'0. Overview'!$E$377,'0. Overview'!$E$399,'0. Overview'!$E$422)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D895-429F-9A74-0D2E3269D3D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1">
                  <c:v>87662</c:v>
                </c:pt>
                <c:pt idx="12">
                  <c:v>94397</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0" formatCode="_(&quot;$&quot;* #,##0_);_(&quot;$&quot;* \(#,##0\);_(&quot;$&quot;* &quot;-&quot;??_);_(@_)">
                  <c:v>86764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Elizabeth city</c:v>
                </c:pt>
                <c:pt idx="1">
                  <c:v>Winfield township</c:v>
                </c:pt>
                <c:pt idx="2">
                  <c:v>Plainfield city</c:v>
                </c:pt>
                <c:pt idx="3">
                  <c:v>Roselle borough</c:v>
                </c:pt>
                <c:pt idx="4">
                  <c:v>Linden city</c:v>
                </c:pt>
                <c:pt idx="5">
                  <c:v>Rahway city</c:v>
                </c:pt>
                <c:pt idx="6">
                  <c:v>Hillside township</c:v>
                </c:pt>
                <c:pt idx="7">
                  <c:v>Roselle Park borough</c:v>
                </c:pt>
                <c:pt idx="8">
                  <c:v>Garwood borough</c:v>
                </c:pt>
                <c:pt idx="9">
                  <c:v>Union township</c:v>
                </c:pt>
              </c:strCache>
            </c:strRef>
          </c:cat>
          <c:val>
            <c:numRef>
              <c:f>Sheet1!$B$2:$B$11</c:f>
              <c:numCache>
                <c:formatCode>_("$"* #,##0_);_("$"* \(#,##0\);_("$"* "-"??_);_(@_)</c:formatCode>
                <c:ptCount val="10"/>
                <c:pt idx="0">
                  <c:v>54415</c:v>
                </c:pt>
                <c:pt idx="1">
                  <c:v>59348</c:v>
                </c:pt>
                <c:pt idx="2">
                  <c:v>63750</c:v>
                </c:pt>
                <c:pt idx="3">
                  <c:v>68369</c:v>
                </c:pt>
                <c:pt idx="4">
                  <c:v>80200</c:v>
                </c:pt>
                <c:pt idx="5">
                  <c:v>81368</c:v>
                </c:pt>
                <c:pt idx="6">
                  <c:v>82850</c:v>
                </c:pt>
                <c:pt idx="7">
                  <c:v>85427</c:v>
                </c:pt>
                <c:pt idx="8">
                  <c:v>92981</c:v>
                </c:pt>
                <c:pt idx="9">
                  <c:v>103567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Union County avg. $87,369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Elizabeth city</c:v>
                </c:pt>
                <c:pt idx="1">
                  <c:v>Winfield township</c:v>
                </c:pt>
                <c:pt idx="2">
                  <c:v>Plainfield city</c:v>
                </c:pt>
                <c:pt idx="3">
                  <c:v>Roselle borough</c:v>
                </c:pt>
                <c:pt idx="4">
                  <c:v>Linden city</c:v>
                </c:pt>
                <c:pt idx="5">
                  <c:v>Rahway city</c:v>
                </c:pt>
                <c:pt idx="6">
                  <c:v>Hillside township</c:v>
                </c:pt>
                <c:pt idx="7">
                  <c:v>Roselle Park borough</c:v>
                </c:pt>
                <c:pt idx="8">
                  <c:v>Garwood borough</c:v>
                </c:pt>
                <c:pt idx="9">
                  <c:v>Union township</c:v>
                </c:pt>
              </c:strCache>
            </c:strRef>
          </c:cat>
          <c:val>
            <c:numRef>
              <c:f>Sheet1!$C$2:$C$11</c:f>
              <c:numCache>
                <c:formatCode>"$"#,##0</c:formatCode>
                <c:ptCount val="10"/>
                <c:pt idx="0">
                  <c:v>87369</c:v>
                </c:pt>
                <c:pt idx="1">
                  <c:v>87369</c:v>
                </c:pt>
                <c:pt idx="2">
                  <c:v>87369</c:v>
                </c:pt>
                <c:pt idx="3">
                  <c:v>87369</c:v>
                </c:pt>
                <c:pt idx="4">
                  <c:v>87369</c:v>
                </c:pt>
                <c:pt idx="5">
                  <c:v>87369</c:v>
                </c:pt>
                <c:pt idx="6">
                  <c:v>87369</c:v>
                </c:pt>
                <c:pt idx="7">
                  <c:v>87369</c:v>
                </c:pt>
                <c:pt idx="8">
                  <c:v>87369</c:v>
                </c:pt>
                <c:pt idx="9">
                  <c:v>87369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1332802717827852"/>
          <c:y val="0.9608046931091585"/>
          <c:w val="0.1937207565851088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9" formatCode="0%">
                  <c:v>9.4E-2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2305388436990001"/>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0.106</c:v>
                </c:pt>
                <c:pt idx="1">
                  <c:v>7.9000000000000001E-2</c:v>
                </c:pt>
                <c:pt idx="2">
                  <c:v>9.2999999999999999E-2</c:v>
                </c:pt>
                <c:pt idx="3">
                  <c:v>9.2999999999999999E-2</c:v>
                </c:pt>
                <c:pt idx="4">
                  <c:v>9.4E-2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Plainfield </c:v>
                </c:pt>
                <c:pt idx="1">
                  <c:v>Elizabeth </c:v>
                </c:pt>
                <c:pt idx="2">
                  <c:v>Kenilworth </c:v>
                </c:pt>
                <c:pt idx="3">
                  <c:v>Hillside </c:v>
                </c:pt>
                <c:pt idx="4">
                  <c:v>Linden </c:v>
                </c:pt>
                <c:pt idx="5">
                  <c:v>Rahway </c:v>
                </c:pt>
                <c:pt idx="6">
                  <c:v>Roselle</c:v>
                </c:pt>
                <c:pt idx="7">
                  <c:v>Roselle Park</c:v>
                </c:pt>
                <c:pt idx="8">
                  <c:v>Summit</c:v>
                </c:pt>
                <c:pt idx="9">
                  <c:v>Garwood </c:v>
                </c:pt>
              </c:strCache>
            </c:strRef>
          </c:cat>
          <c:val>
            <c:numRef>
              <c:f>Sheet1!$B$2:$B$11</c:f>
              <c:numCache>
                <c:formatCode>0%</c:formatCode>
                <c:ptCount val="10"/>
                <c:pt idx="0">
                  <c:v>0.191</c:v>
                </c:pt>
                <c:pt idx="1">
                  <c:v>0.16900000000000001</c:v>
                </c:pt>
                <c:pt idx="2">
                  <c:v>0.113</c:v>
                </c:pt>
                <c:pt idx="3">
                  <c:v>9.1999999999999998E-2</c:v>
                </c:pt>
                <c:pt idx="4">
                  <c:v>8.4000000000000005E-2</c:v>
                </c:pt>
                <c:pt idx="5">
                  <c:v>8.2000000000000003E-2</c:v>
                </c:pt>
                <c:pt idx="6">
                  <c:v>7.2999999999999995E-2</c:v>
                </c:pt>
                <c:pt idx="7">
                  <c:v>6.4000000000000001E-2</c:v>
                </c:pt>
                <c:pt idx="8">
                  <c:v>5.2999999999999999E-2</c:v>
                </c:pt>
                <c:pt idx="9">
                  <c:v>4.8000000000000001E-2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Union County avg. 9.1%</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Plainfield </c:v>
                </c:pt>
                <c:pt idx="1">
                  <c:v>Elizabeth </c:v>
                </c:pt>
                <c:pt idx="2">
                  <c:v>Kenilworth </c:v>
                </c:pt>
                <c:pt idx="3">
                  <c:v>Hillside </c:v>
                </c:pt>
                <c:pt idx="4">
                  <c:v>Linden </c:v>
                </c:pt>
                <c:pt idx="5">
                  <c:v>Rahway </c:v>
                </c:pt>
                <c:pt idx="6">
                  <c:v>Roselle</c:v>
                </c:pt>
                <c:pt idx="7">
                  <c:v>Roselle Park</c:v>
                </c:pt>
                <c:pt idx="8">
                  <c:v>Summit</c:v>
                </c:pt>
                <c:pt idx="9">
                  <c:v>Garwood </c:v>
                </c:pt>
              </c:strCache>
            </c:strRef>
          </c:cat>
          <c:val>
            <c:numRef>
              <c:f>Sheet1!$C$2:$C$11</c:f>
              <c:numCache>
                <c:formatCode>0%</c:formatCode>
                <c:ptCount val="10"/>
                <c:pt idx="0">
                  <c:v>9.0999999999999998E-2</c:v>
                </c:pt>
                <c:pt idx="1">
                  <c:v>9.0999999999999998E-2</c:v>
                </c:pt>
                <c:pt idx="2">
                  <c:v>9.0999999999999998E-2</c:v>
                </c:pt>
                <c:pt idx="3">
                  <c:v>9.0999999999999998E-2</c:v>
                </c:pt>
                <c:pt idx="4">
                  <c:v>9.0999999999999998E-2</c:v>
                </c:pt>
                <c:pt idx="5">
                  <c:v>9.0999999999999998E-2</c:v>
                </c:pt>
                <c:pt idx="6">
                  <c:v>9.0999999999999998E-2</c:v>
                </c:pt>
                <c:pt idx="7">
                  <c:v>9.0999999999999998E-2</c:v>
                </c:pt>
                <c:pt idx="8">
                  <c:v>9.0999999999999998E-2</c:v>
                </c:pt>
                <c:pt idx="9">
                  <c:v>9.0999999999999998E-2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7.837725492423557E-2"/>
          <c:y val="0.91743458204088124"/>
          <c:w val="0.20420388737589801"/>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5">
                  <c:v>0.18494132639999999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0.28000000000000003</c:v>
                </c:pt>
                <c:pt idx="1">
                  <c:v>0.28000000000000003</c:v>
                </c:pt>
                <c:pt idx="2">
                  <c:v>0.26</c:v>
                </c:pt>
                <c:pt idx="3">
                  <c:v>0.25</c:v>
                </c:pt>
                <c:pt idx="4">
                  <c:v>0.2377701934</c:v>
                </c:pt>
                <c:pt idx="5">
                  <c:v>0.23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9" formatCode="0.0%">
                  <c:v>8.3000000000000004E-2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37078591731195931"/>
          <c:y val="0.90455624468478535"/>
          <c:w val="0.5050431888664967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8.2000000000000003E-2</c:v>
                </c:pt>
                <c:pt idx="1">
                  <c:v>7.2999999999999995E-2</c:v>
                </c:pt>
                <c:pt idx="2">
                  <c:v>8.3000000000000004E-2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11582</c:v>
                </c:pt>
                <c:pt idx="1">
                  <c:v>11441</c:v>
                </c:pt>
                <c:pt idx="2">
                  <c:v>11658</c:v>
                </c:pt>
                <c:pt idx="3">
                  <c:v>10983</c:v>
                </c:pt>
                <c:pt idx="4">
                  <c:v>11500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Union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0.52100000000000002</c:v>
                </c:pt>
                <c:pt idx="1">
                  <c:v>0.23</c:v>
                </c:pt>
                <c:pt idx="2">
                  <c:v>1.2E-2</c:v>
                </c:pt>
                <c:pt idx="3">
                  <c:v>6.2E-2</c:v>
                </c:pt>
                <c:pt idx="4">
                  <c:v>2E-3</c:v>
                </c:pt>
                <c:pt idx="5">
                  <c:v>0.31900000000000001</c:v>
                </c:pt>
                <c:pt idx="6">
                  <c:v>0.33600000000000002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34156</c:v>
                </c:pt>
                <c:pt idx="1">
                  <c:v>34921</c:v>
                </c:pt>
                <c:pt idx="2">
                  <c:v>35290</c:v>
                </c:pt>
                <c:pt idx="3">
                  <c:v>33275</c:v>
                </c:pt>
                <c:pt idx="4">
                  <c:v>33773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20188</c:v>
                </c:pt>
                <c:pt idx="1">
                  <c:v>18300</c:v>
                </c:pt>
                <c:pt idx="2">
                  <c:v>17364</c:v>
                </c:pt>
                <c:pt idx="3">
                  <c:v>23528</c:v>
                </c:pt>
                <c:pt idx="4">
                  <c:v>20230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Union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1200</c:v>
                </c:pt>
                <c:pt idx="1">
                  <c:v>1265</c:v>
                </c:pt>
                <c:pt idx="2">
                  <c:v>1095</c:v>
                </c:pt>
                <c:pt idx="3">
                  <c:v>515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0">
                  <c:v>1200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0" formatCode="&quot;$&quot;#,##0_);[Red]\(&quot;$&quot;#,##0\)">
                  <c:v>515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8">
                  <c:v>28.9</c:v>
                </c:pt>
                <c:pt idx="9">
                  <c:v>28.8</c:v>
                </c:pt>
                <c:pt idx="10">
                  <c:v>28.8</c:v>
                </c:pt>
                <c:pt idx="11">
                  <c:v>28.7</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7">
                  <c:v>29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31.1</c:v>
                </c:pt>
                <c:pt idx="1">
                  <c:v>31.7</c:v>
                </c:pt>
                <c:pt idx="2">
                  <c:v>32.4</c:v>
                </c:pt>
                <c:pt idx="3" formatCode="0.0">
                  <c:v>31.3</c:v>
                </c:pt>
                <c:pt idx="4" formatCode="0.0">
                  <c:v>29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8">
                  <c:v>0.21</c:v>
                </c:pt>
                <c:pt idx="9">
                  <c:v>0.2</c:v>
                </c:pt>
                <c:pt idx="10">
                  <c:v>0.2</c:v>
                </c:pt>
                <c:pt idx="11">
                  <c:v>0.2</c:v>
                </c:pt>
                <c:pt idx="12">
                  <c:v>0.19</c:v>
                </c:pt>
                <c:pt idx="13">
                  <c:v>0.19</c:v>
                </c:pt>
                <c:pt idx="14" formatCode="General">
                  <c:v>0.18</c:v>
                </c:pt>
                <c:pt idx="15">
                  <c:v>0.18</c:v>
                </c:pt>
                <c:pt idx="16">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17" formatCode="0%">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7" formatCode="0%">
                  <c:v>6.4</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General</c:formatCode>
                <c:ptCount val="21"/>
                <c:pt idx="0" formatCode="0.0%">
                  <c:v>6.9000000000000006E-2</c:v>
                </c:pt>
                <c:pt idx="2" formatCode="0.0%">
                  <c:v>5.7000000000000002E-2</c:v>
                </c:pt>
                <c:pt idx="3" formatCode="0.0%">
                  <c:v>5.0999999999999997E-2</c:v>
                </c:pt>
                <c:pt idx="4" formatCode="0.0%">
                  <c:v>4.5999999999999999E-2</c:v>
                </c:pt>
                <c:pt idx="5" formatCode="0.0%">
                  <c:v>4.4999999999999998E-2</c:v>
                </c:pt>
                <c:pt idx="6" formatCode="0.0%">
                  <c:v>4.2999999999999997E-2</c:v>
                </c:pt>
                <c:pt idx="7" formatCode="0.0%">
                  <c:v>0.04</c:v>
                </c:pt>
                <c:pt idx="8" formatCode="0.0%">
                  <c:v>3.9E-2</c:v>
                </c:pt>
                <c:pt idx="9" formatCode="0.0%">
                  <c:v>3.7999999999999999E-2</c:v>
                </c:pt>
                <c:pt idx="10" formatCode="0.0%">
                  <c:v>3.6999999999999998E-2</c:v>
                </c:pt>
                <c:pt idx="11" formatCode="0.0%">
                  <c:v>3.2000000000000001E-2</c:v>
                </c:pt>
                <c:pt idx="12" formatCode="0.0%">
                  <c:v>2.7E-2</c:v>
                </c:pt>
                <c:pt idx="13" formatCode="0.0%">
                  <c:v>2.1999999999999999E-2</c:v>
                </c:pt>
                <c:pt idx="14" formatCode="0.0%">
                  <c:v>2.1000000000000001E-2</c:v>
                </c:pt>
                <c:pt idx="15" formatCode="0.0%">
                  <c:v>1.9E-2</c:v>
                </c:pt>
                <c:pt idx="16" formatCode="0.0%">
                  <c:v>1.9E-2</c:v>
                </c:pt>
                <c:pt idx="17" formatCode="0.0%">
                  <c:v>1.7000000000000001E-2</c:v>
                </c:pt>
                <c:pt idx="18" formatCode="0.0%">
                  <c:v>1.4999999999999999E-2</c:v>
                </c:pt>
                <c:pt idx="19" formatCode="0.0%">
                  <c:v>1.4999999999999999E-2</c:v>
                </c:pt>
                <c:pt idx="20" formatCode="0.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0.0%</c:formatCode>
                <c:ptCount val="21"/>
                <c:pt idx="1">
                  <c:v>5.8000000000000003E-2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4.2000000000000003E-2</c:v>
                </c:pt>
                <c:pt idx="1">
                  <c:v>5.2999999999999999E-2</c:v>
                </c:pt>
                <c:pt idx="2">
                  <c:v>6.4000000000000001E-2</c:v>
                </c:pt>
                <c:pt idx="3">
                  <c:v>5.8999999999999997E-2</c:v>
                </c:pt>
                <c:pt idx="4">
                  <c:v>5.8000000000000003E-2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0.56899999999999995</c:v>
                </c:pt>
                <c:pt idx="1">
                  <c:v>0.55300000000000005</c:v>
                </c:pt>
                <c:pt idx="2">
                  <c:v>0.52400000000000002</c:v>
                </c:pt>
                <c:pt idx="3">
                  <c:v>0.56599999999999995</c:v>
                </c:pt>
                <c:pt idx="4">
                  <c:v>0.52100000000000002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0.22800000000000001</c:v>
                </c:pt>
                <c:pt idx="1">
                  <c:v>0.22900000000000001</c:v>
                </c:pt>
                <c:pt idx="2">
                  <c:v>0.23</c:v>
                </c:pt>
                <c:pt idx="3">
                  <c:v>0.22900000000000001</c:v>
                </c:pt>
                <c:pt idx="4">
                  <c:v>0.23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6.0000000000000001E-3</c:v>
                </c:pt>
                <c:pt idx="1">
                  <c:v>8.0000000000000002E-3</c:v>
                </c:pt>
                <c:pt idx="2">
                  <c:v>5.0000000000000001E-3</c:v>
                </c:pt>
                <c:pt idx="3">
                  <c:v>8.0000000000000002E-3</c:v>
                </c:pt>
                <c:pt idx="4">
                  <c:v>1.2E-2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5.8000000000000003E-2</c:v>
                </c:pt>
                <c:pt idx="1">
                  <c:v>6.2E-2</c:v>
                </c:pt>
                <c:pt idx="2">
                  <c:v>6.5000000000000002E-2</c:v>
                </c:pt>
                <c:pt idx="3">
                  <c:v>6.2E-2</c:v>
                </c:pt>
                <c:pt idx="4">
                  <c:v>6.2E-2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0.32</c:v>
                </c:pt>
                <c:pt idx="1">
                  <c:v>0.32300000000000001</c:v>
                </c:pt>
                <c:pt idx="2">
                  <c:v>0.32800000000000001</c:v>
                </c:pt>
                <c:pt idx="3">
                  <c:v>0.32</c:v>
                </c:pt>
                <c:pt idx="4">
                  <c:v>0.33600000000000002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Hillside township</c:v>
                </c:pt>
                <c:pt idx="1">
                  <c:v>Plainfield city</c:v>
                </c:pt>
                <c:pt idx="2">
                  <c:v>Elizabeth city</c:v>
                </c:pt>
                <c:pt idx="3">
                  <c:v>Linden city</c:v>
                </c:pt>
                <c:pt idx="4">
                  <c:v>Union township</c:v>
                </c:pt>
                <c:pt idx="5">
                  <c:v>Roselle Park borough</c:v>
                </c:pt>
                <c:pt idx="6">
                  <c:v>Roselle borough</c:v>
                </c:pt>
                <c:pt idx="7">
                  <c:v>New Providence borough</c:v>
                </c:pt>
                <c:pt idx="8">
                  <c:v>Springfield township</c:v>
                </c:pt>
                <c:pt idx="9">
                  <c:v>Westfield town</c:v>
                </c:pt>
              </c:strCache>
            </c:strRef>
          </c:cat>
          <c:val>
            <c:numRef>
              <c:f>Sheet1!$B$2:$B$11</c:f>
              <c:numCache>
                <c:formatCode>0.0%</c:formatCode>
                <c:ptCount val="10"/>
                <c:pt idx="0">
                  <c:v>0.13300000000000001</c:v>
                </c:pt>
                <c:pt idx="1">
                  <c:v>0.113</c:v>
                </c:pt>
                <c:pt idx="2">
                  <c:v>0.10199999999999999</c:v>
                </c:pt>
                <c:pt idx="3">
                  <c:v>6.0999999999999999E-2</c:v>
                </c:pt>
                <c:pt idx="4">
                  <c:v>4.3999999999999997E-2</c:v>
                </c:pt>
                <c:pt idx="5">
                  <c:v>3.9E-2</c:v>
                </c:pt>
                <c:pt idx="6">
                  <c:v>3.4000000000000002E-2</c:v>
                </c:pt>
                <c:pt idx="7">
                  <c:v>3.2000000000000001E-2</c:v>
                </c:pt>
                <c:pt idx="8">
                  <c:v>2.9000000000000001E-2</c:v>
                </c:pt>
                <c:pt idx="9">
                  <c:v>2.3E-2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Union County avg. 6.0%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Hillside township</c:v>
                </c:pt>
                <c:pt idx="1">
                  <c:v>Plainfield city</c:v>
                </c:pt>
                <c:pt idx="2">
                  <c:v>Elizabeth city</c:v>
                </c:pt>
                <c:pt idx="3">
                  <c:v>Linden city</c:v>
                </c:pt>
                <c:pt idx="4">
                  <c:v>Union township</c:v>
                </c:pt>
                <c:pt idx="5">
                  <c:v>Roselle Park borough</c:v>
                </c:pt>
                <c:pt idx="6">
                  <c:v>Roselle borough</c:v>
                </c:pt>
                <c:pt idx="7">
                  <c:v>New Providence borough</c:v>
                </c:pt>
                <c:pt idx="8">
                  <c:v>Springfield township</c:v>
                </c:pt>
                <c:pt idx="9">
                  <c:v>Westfield town</c:v>
                </c:pt>
              </c:strCache>
            </c:strRef>
          </c:cat>
          <c:val>
            <c:numRef>
              <c:f>Sheet1!$C$2:$C$11</c:f>
              <c:numCache>
                <c:formatCode>0.00%</c:formatCode>
                <c:ptCount val="10"/>
                <c:pt idx="0">
                  <c:v>0.06</c:v>
                </c:pt>
                <c:pt idx="1">
                  <c:v>0.06</c:v>
                </c:pt>
                <c:pt idx="2">
                  <c:v>0.06</c:v>
                </c:pt>
                <c:pt idx="3">
                  <c:v>0.06</c:v>
                </c:pt>
                <c:pt idx="4">
                  <c:v>0.06</c:v>
                </c:pt>
                <c:pt idx="5">
                  <c:v>0.06</c:v>
                </c:pt>
                <c:pt idx="6">
                  <c:v>0.06</c:v>
                </c:pt>
                <c:pt idx="7">
                  <c:v>0.06</c:v>
                </c:pt>
                <c:pt idx="8">
                  <c:v>0.06</c:v>
                </c:pt>
                <c:pt idx="9">
                  <c:v>0.06</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6">
                  <c:v>43613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6">
                  <c:v>15591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12" formatCode="_(&quot;$&quot;* #,##0_);_(&quot;$&quot;* \(#,##0\);_(&quot;$&quot;* &quot;-&quot;??_);_(@_)">
                  <c:v>0.92030000000000001</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12" formatCode="_(&quot;$&quot;* #,##0_);_(&quot;$&quot;* \(#,##0\);_(&quot;$&quot;* &quot;-&quot;??_);_(@_)">
                  <c:v>0.74970000000000003</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5">
                  <c:v>0.92200000000000004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0.94099999999999995</c:v>
                </c:pt>
                <c:pt idx="1">
                  <c:v>0.94399999999999995</c:v>
                </c:pt>
                <c:pt idx="2">
                  <c:v>0.95199999999999996</c:v>
                </c:pt>
                <c:pt idx="3">
                  <c:v>0.93600000000000005</c:v>
                </c:pt>
                <c:pt idx="4">
                  <c:v>0.90800000000000003</c:v>
                </c:pt>
                <c:pt idx="5">
                  <c:v>0.92200000000000004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17">
                  <c:v>461</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9">
                  <c:v>210</c:v>
                </c:pt>
                <c:pt idx="10">
                  <c:v>308</c:v>
                </c:pt>
                <c:pt idx="11">
                  <c:v>323</c:v>
                </c:pt>
                <c:pt idx="12">
                  <c:v>328</c:v>
                </c:pt>
                <c:pt idx="13">
                  <c:v>336</c:v>
                </c:pt>
                <c:pt idx="14">
                  <c:v>403</c:v>
                </c:pt>
                <c:pt idx="15">
                  <c:v>441</c:v>
                </c:pt>
                <c:pt idx="16">
                  <c:v>456</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Union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2.49066657616074E-2"/>
                  <c:y val="1.8058218882978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08-4CF4-8272-CF4B43D8018D}"/>
                </c:ext>
              </c:extLst>
            </c:dLbl>
            <c:dLbl>
              <c:idx val="1"/>
              <c:layout>
                <c:manualLayout>
                  <c:x val="-2.4906665761607386E-2"/>
                  <c:y val="2.5912486553947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08-4CF4-8272-CF4B43D8018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5.2999999999999999E-2</c:v>
                </c:pt>
                <c:pt idx="1">
                  <c:v>4.8000000000000001E-2</c:v>
                </c:pt>
                <c:pt idx="2">
                  <c:v>4.3999999999999997E-2</c:v>
                </c:pt>
                <c:pt idx="3">
                  <c:v>3.7999999999999999E-2</c:v>
                </c:pt>
                <c:pt idx="4">
                  <c:v>3.5999999999999997E-2</c:v>
                </c:pt>
                <c:pt idx="5">
                  <c:v>3.9E-2</c:v>
                </c:pt>
                <c:pt idx="6">
                  <c:v>0.04</c:v>
                </c:pt>
                <c:pt idx="7">
                  <c:v>3.9E-2</c:v>
                </c:pt>
                <c:pt idx="8">
                  <c:v>0.03</c:v>
                </c:pt>
                <c:pt idx="9">
                  <c:v>3.1E-2</c:v>
                </c:pt>
                <c:pt idx="10">
                  <c:v>3.2000000000000001E-2</c:v>
                </c:pt>
                <c:pt idx="11" formatCode="0.00%">
                  <c:v>3.3000000000000002E-2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0"/>
              <c:layout>
                <c:manualLayout>
                  <c:x val="-2.4766607837813377E-2"/>
                  <c:y val="-3.26343790984949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08-4CF4-8272-CF4B43D8018D}"/>
                </c:ext>
              </c:extLst>
            </c:dLbl>
            <c:dLbl>
              <c:idx val="1"/>
              <c:layout>
                <c:manualLayout>
                  <c:x val="-1.7582699791836392E-2"/>
                  <c:y val="-1.9543932980214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08-4CF4-8272-CF4B43D8018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7">
                  <c:v>3.2000000000000001E-2</c:v>
                </c:pt>
                <c:pt idx="8">
                  <c:v>3.3500000000000002E-2</c:v>
                </c:pt>
                <c:pt idx="9">
                  <c:v>3.4000000000000002E-2</c:v>
                </c:pt>
                <c:pt idx="10">
                  <c:v>3.4000000000000002E-2</c:v>
                </c:pt>
                <c:pt idx="11">
                  <c:v>3.5000000000000003E-2</c:v>
                </c:pt>
                <c:pt idx="12">
                  <c:v>3.7499999999999999E-2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3" formatCode="0.0">
                  <c:v>3.85E-2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8465260813441363"/>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6" formatCode="0.0%">
                  <c:v>7.0121699999999995E-2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45179008433090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6.9086800000000004E-2</c:v>
                </c:pt>
                <c:pt idx="1">
                  <c:v>6.4293400000000001E-2</c:v>
                </c:pt>
                <c:pt idx="2">
                  <c:v>7.2376499999999996E-2</c:v>
                </c:pt>
                <c:pt idx="3">
                  <c:v>6.6703499999999999E-2</c:v>
                </c:pt>
                <c:pt idx="4">
                  <c:v>7.0121699999999995E-2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56</c:v>
                </c:pt>
                <c:pt idx="1">
                  <c:v>56</c:v>
                </c:pt>
                <c:pt idx="2">
                  <c:v>55</c:v>
                </c:pt>
                <c:pt idx="3">
                  <c:v>57</c:v>
                </c:pt>
                <c:pt idx="4">
                  <c:v>58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016534498711428"/>
          <c:y val="2.2254750892818548E-2"/>
          <c:w val="0.775772083934539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Plainfield Public School District</c:v>
                </c:pt>
                <c:pt idx="1">
                  <c:v>Roselle Public School District</c:v>
                </c:pt>
                <c:pt idx="2">
                  <c:v>Elizabeth Public Schools</c:v>
                </c:pt>
                <c:pt idx="3">
                  <c:v>Hillside Public School District</c:v>
                </c:pt>
                <c:pt idx="4">
                  <c:v>The Barack Obama Green Charter High School District</c:v>
                </c:pt>
                <c:pt idx="5">
                  <c:v>Rahway Public School District</c:v>
                </c:pt>
                <c:pt idx="6">
                  <c:v>Roselle Park Public School District</c:v>
                </c:pt>
                <c:pt idx="7">
                  <c:v>Linden Public School District</c:v>
                </c:pt>
                <c:pt idx="8">
                  <c:v>Township of Union School District</c:v>
                </c:pt>
                <c:pt idx="9">
                  <c:v>Springfield Public School District</c:v>
                </c:pt>
                <c:pt idx="10">
                  <c:v>Summit Public School District</c:v>
                </c:pt>
                <c:pt idx="11">
                  <c:v>New Providence School District</c:v>
                </c:pt>
                <c:pt idx="12">
                  <c:v>Westfield Public School District</c:v>
                </c:pt>
                <c:pt idx="13">
                  <c:v>Scotch Plains-Fanwood School District</c:v>
                </c:pt>
                <c:pt idx="14">
                  <c:v>Union County TEAMS Charter School-High School/College LA</c:v>
                </c:pt>
                <c:pt idx="15">
                  <c:v>Clark Township Public School District</c:v>
                </c:pt>
                <c:pt idx="16">
                  <c:v>Berkeley Heights School District</c:v>
                </c:pt>
                <c:pt idx="17">
                  <c:v>College Achieve Central Charter School</c:v>
                </c:pt>
                <c:pt idx="18">
                  <c:v>Cranford Public School District</c:v>
                </c:pt>
                <c:pt idx="19">
                  <c:v>Kenilworth School District</c:v>
                </c:pt>
              </c:strCache>
            </c:strRef>
          </c:cat>
          <c:val>
            <c:numRef>
              <c:f>Sheet1!$B$2:$B$21</c:f>
              <c:numCache>
                <c:formatCode>0%</c:formatCode>
                <c:ptCount val="20"/>
                <c:pt idx="0">
                  <c:v>72.2</c:v>
                </c:pt>
                <c:pt idx="1">
                  <c:v>79.8</c:v>
                </c:pt>
                <c:pt idx="2">
                  <c:v>84.4</c:v>
                </c:pt>
                <c:pt idx="3">
                  <c:v>84.9</c:v>
                </c:pt>
                <c:pt idx="4">
                  <c:v>85.2</c:v>
                </c:pt>
                <c:pt idx="5">
                  <c:v>88.2</c:v>
                </c:pt>
                <c:pt idx="6">
                  <c:v>91.1</c:v>
                </c:pt>
                <c:pt idx="7">
                  <c:v>91.9</c:v>
                </c:pt>
                <c:pt idx="8">
                  <c:v>92.2</c:v>
                </c:pt>
                <c:pt idx="9">
                  <c:v>92.6</c:v>
                </c:pt>
                <c:pt idx="10">
                  <c:v>95.3</c:v>
                </c:pt>
                <c:pt idx="11">
                  <c:v>95.5</c:v>
                </c:pt>
                <c:pt idx="12">
                  <c:v>95.5</c:v>
                </c:pt>
                <c:pt idx="13">
                  <c:v>96.9</c:v>
                </c:pt>
                <c:pt idx="14">
                  <c:v>97.2</c:v>
                </c:pt>
                <c:pt idx="15">
                  <c:v>97.3</c:v>
                </c:pt>
                <c:pt idx="16">
                  <c:v>97.7</c:v>
                </c:pt>
                <c:pt idx="17">
                  <c:v>97.7</c:v>
                </c:pt>
                <c:pt idx="18">
                  <c:v>97.9</c:v>
                </c:pt>
                <c:pt idx="19">
                  <c:v>98.5</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Sheet1!$A$2:$A$21</c:f>
              <c:strCache>
                <c:ptCount val="20"/>
                <c:pt idx="0">
                  <c:v>Plainfield Public School District</c:v>
                </c:pt>
                <c:pt idx="1">
                  <c:v>Roselle Public School District</c:v>
                </c:pt>
                <c:pt idx="2">
                  <c:v>Elizabeth Public Schools</c:v>
                </c:pt>
                <c:pt idx="3">
                  <c:v>Hillside Public School District</c:v>
                </c:pt>
                <c:pt idx="4">
                  <c:v>The Barack Obama Green Charter High School District</c:v>
                </c:pt>
                <c:pt idx="5">
                  <c:v>Rahway Public School District</c:v>
                </c:pt>
                <c:pt idx="6">
                  <c:v>Roselle Park Public School District</c:v>
                </c:pt>
                <c:pt idx="7">
                  <c:v>Linden Public School District</c:v>
                </c:pt>
                <c:pt idx="8">
                  <c:v>Township of Union School District</c:v>
                </c:pt>
                <c:pt idx="9">
                  <c:v>Springfield Public School District</c:v>
                </c:pt>
                <c:pt idx="10">
                  <c:v>Summit Public School District</c:v>
                </c:pt>
                <c:pt idx="11">
                  <c:v>New Providence School District</c:v>
                </c:pt>
                <c:pt idx="12">
                  <c:v>Westfield Public School District</c:v>
                </c:pt>
                <c:pt idx="13">
                  <c:v>Scotch Plains-Fanwood School District</c:v>
                </c:pt>
                <c:pt idx="14">
                  <c:v>Union County TEAMS Charter School-High School/College LA</c:v>
                </c:pt>
                <c:pt idx="15">
                  <c:v>Clark Township Public School District</c:v>
                </c:pt>
                <c:pt idx="16">
                  <c:v>Berkeley Heights School District</c:v>
                </c:pt>
                <c:pt idx="17">
                  <c:v>College Achieve Central Charter School</c:v>
                </c:pt>
                <c:pt idx="18">
                  <c:v>Cranford Public School District</c:v>
                </c:pt>
                <c:pt idx="19">
                  <c:v>Kenilworth School District</c:v>
                </c:pt>
              </c:strCache>
            </c:strRef>
          </c:cat>
          <c:val>
            <c:numRef>
              <c:f>Sheet1!$C$2:$C$21</c:f>
              <c:numCache>
                <c:formatCode>0%</c:formatCode>
                <c:ptCount val="20"/>
                <c:pt idx="0">
                  <c:v>90.9</c:v>
                </c:pt>
                <c:pt idx="1">
                  <c:v>90.9</c:v>
                </c:pt>
                <c:pt idx="2">
                  <c:v>90.9</c:v>
                </c:pt>
                <c:pt idx="3">
                  <c:v>90.9</c:v>
                </c:pt>
                <c:pt idx="4">
                  <c:v>90.9</c:v>
                </c:pt>
                <c:pt idx="5">
                  <c:v>90.9</c:v>
                </c:pt>
                <c:pt idx="6">
                  <c:v>90.9</c:v>
                </c:pt>
                <c:pt idx="7">
                  <c:v>90.9</c:v>
                </c:pt>
                <c:pt idx="8">
                  <c:v>90.9</c:v>
                </c:pt>
                <c:pt idx="9">
                  <c:v>90.9</c:v>
                </c:pt>
                <c:pt idx="10">
                  <c:v>90.9</c:v>
                </c:pt>
                <c:pt idx="11">
                  <c:v>90.9</c:v>
                </c:pt>
                <c:pt idx="12">
                  <c:v>90.9</c:v>
                </c:pt>
                <c:pt idx="13">
                  <c:v>90.9</c:v>
                </c:pt>
                <c:pt idx="14">
                  <c:v>90.9</c:v>
                </c:pt>
                <c:pt idx="15">
                  <c:v>90.9</c:v>
                </c:pt>
                <c:pt idx="16">
                  <c:v>90.9</c:v>
                </c:pt>
                <c:pt idx="17">
                  <c:v>90.9</c:v>
                </c:pt>
                <c:pt idx="18">
                  <c:v>90.9</c:v>
                </c:pt>
                <c:pt idx="19">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401915677388003"/>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0.83</c:v>
                </c:pt>
                <c:pt idx="1">
                  <c:v>0.86599999999999999</c:v>
                </c:pt>
                <c:pt idx="2">
                  <c:v>0.89300000000000002</c:v>
                </c:pt>
                <c:pt idx="3">
                  <c:v>0.86699999999999999</c:v>
                </c:pt>
                <c:pt idx="4">
                  <c:v>0.92600000000000005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2">
                  <c:v>0.92900000000000005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1">
                  <c:v>0.92600000000000005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dLbl>
              <c:idx val="13"/>
              <c:layout>
                <c:manualLayout>
                  <c:x val="1.4084191526373703E-2"/>
                  <c:y val="-2.31481523673368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F4-4393-ADD6-BAED6A4411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3">
                  <c:v>253.3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tx>
                <c:rich>
                  <a:bodyPr/>
                  <a:lstStyle/>
                  <a:p>
                    <a:fld id="{9333E47E-0842-403C-A37C-3AF78A8AA52F}" type="CATEGORYNAME">
                      <a:rPr lang="en-US"/>
                      <a:pPr/>
                      <a:t>[CATEGORY NAME]</a:t>
                    </a:fld>
                    <a:r>
                      <a:rPr lang="en-US" baseline="0" dirty="0"/>
                      <a:t>, </a:t>
                    </a:r>
                    <a:fld id="{7B08DA3C-7F31-4932-B478-A4AB37709B37}" type="VALUE">
                      <a:rPr lang="en-US" baseline="0"/>
                      <a:pPr/>
                      <a:t>[VALUE]</a:t>
                    </a:fld>
                    <a:r>
                      <a:rPr lang="en-US" baseline="0" dirty="0"/>
                      <a:t>, 59%</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31</c:v>
                </c:pt>
                <c:pt idx="1">
                  <c:v>89</c:v>
                </c:pt>
                <c:pt idx="2">
                  <c:v>455</c:v>
                </c:pt>
                <c:pt idx="3">
                  <c:v>843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tx>
                <c:rich>
                  <a:bodyPr/>
                  <a:lstStyle/>
                  <a:p>
                    <a:fld id="{783AFCB6-75ED-4E9A-A07F-81EDFD5B5138}" type="CATEGORYNAME">
                      <a:rPr lang="en-US"/>
                      <a:pPr/>
                      <a:t>[CATEGORY NAME]</a:t>
                    </a:fld>
                    <a:r>
                      <a:rPr lang="en-US" baseline="0" dirty="0"/>
                      <a:t>, </a:t>
                    </a:r>
                    <a:fld id="{729A16D2-CF72-42C4-AB57-6F0B79C3C628}" type="VALUE">
                      <a:rPr lang="en-US" baseline="0"/>
                      <a:pPr/>
                      <a:t>[VALUE]</a:t>
                    </a:fld>
                    <a:r>
                      <a:rPr lang="en-US" baseline="0" dirty="0"/>
                      <a:t>, 10%</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745</c:v>
                </c:pt>
                <c:pt idx="1">
                  <c:v>5832</c:v>
                </c:pt>
                <c:pt idx="2">
                  <c:v>1229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6">
                  <c:v>3.10765</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9958956692913388"/>
          <c:y val="0.87893986242298117"/>
          <c:w val="0.1307679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Union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5.8200500000000002</c:v>
                </c:pt>
                <c:pt idx="1">
                  <c:v>5.9609199999999998</c:v>
                </c:pt>
                <c:pt idx="2">
                  <c:v>5.2390499999999998</c:v>
                </c:pt>
                <c:pt idx="3">
                  <c:v>5.59842</c:v>
                </c:pt>
                <c:pt idx="4">
                  <c:v>3.1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18">
                  <c:v>143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18">
                  <c:v>1211</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8.5</c:v>
                </c:pt>
                <c:pt idx="1">
                  <c:v>8.5</c:v>
                </c:pt>
                <c:pt idx="2">
                  <c:v>8.6</c:v>
                </c:pt>
                <c:pt idx="3">
                  <c:v>8.5</c:v>
                </c:pt>
                <c:pt idx="4">
                  <c:v>8.5164765914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9" formatCode="0.00">
                  <c:v>57.810663214000002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12">
                  <c:v>8.5164765914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6940375694904743"/>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14">
                  <c:v>3596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3858</c:v>
                </c:pt>
                <c:pt idx="1">
                  <c:v>3164</c:v>
                </c:pt>
                <c:pt idx="2">
                  <c:v>3143</c:v>
                </c:pt>
                <c:pt idx="3">
                  <c:v>3054</c:v>
                </c:pt>
                <c:pt idx="4">
                  <c:v>3596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410450823897368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Cyber Harassment</c:v>
                </c:pt>
                <c:pt idx="6">
                  <c:v>Other</c:v>
                </c:pt>
              </c:strCache>
            </c:strRef>
          </c:cat>
          <c:val>
            <c:numRef>
              <c:f>Sheet1!$B$2:$B$8</c:f>
              <c:numCache>
                <c:formatCode>General</c:formatCode>
                <c:ptCount val="7"/>
                <c:pt idx="0">
                  <c:v>1652</c:v>
                </c:pt>
                <c:pt idx="1">
                  <c:v>1486</c:v>
                </c:pt>
                <c:pt idx="2">
                  <c:v>298</c:v>
                </c:pt>
                <c:pt idx="3">
                  <c:v>88</c:v>
                </c:pt>
                <c:pt idx="4" formatCode="#,##0">
                  <c:v>82</c:v>
                </c:pt>
                <c:pt idx="5">
                  <c:v>26</c:v>
                </c:pt>
                <c:pt idx="6">
                  <c:v>70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7">
                  <c:v>70489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7">
                  <c:v>56046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55892</c:v>
                </c:pt>
                <c:pt idx="1">
                  <c:v>60190</c:v>
                </c:pt>
                <c:pt idx="2">
                  <c:v>57069</c:v>
                </c:pt>
                <c:pt idx="3">
                  <c:v>60993</c:v>
                </c:pt>
                <c:pt idx="4">
                  <c:v>70489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48110</c:v>
                </c:pt>
                <c:pt idx="1">
                  <c:v>51551</c:v>
                </c:pt>
                <c:pt idx="2">
                  <c:v>50585</c:v>
                </c:pt>
                <c:pt idx="3">
                  <c:v>52864</c:v>
                </c:pt>
                <c:pt idx="4">
                  <c:v>56046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7">
                  <c:v>235</c:v>
                </c:pt>
                <c:pt idx="8">
                  <c:v>246</c:v>
                </c:pt>
                <c:pt idx="9">
                  <c:v>287</c:v>
                </c:pt>
                <c:pt idx="10">
                  <c:v>306</c:v>
                </c:pt>
                <c:pt idx="11">
                  <c:v>353</c:v>
                </c:pt>
                <c:pt idx="12">
                  <c:v>377</c:v>
                </c:pt>
                <c:pt idx="13">
                  <c:v>385</c:v>
                </c:pt>
                <c:pt idx="14">
                  <c:v>397</c:v>
                </c:pt>
                <c:pt idx="15">
                  <c:v>410</c:v>
                </c:pt>
                <c:pt idx="16">
                  <c:v>465</c:v>
                </c:pt>
                <c:pt idx="17">
                  <c:v>501</c:v>
                </c:pt>
                <c:pt idx="18">
                  <c:v>506</c:v>
                </c:pt>
                <c:pt idx="19">
                  <c:v>587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20">
                  <c:v>666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138</c:v>
                </c:pt>
                <c:pt idx="1">
                  <c:v>147</c:v>
                </c:pt>
                <c:pt idx="2">
                  <c:v>143</c:v>
                </c:pt>
                <c:pt idx="3">
                  <c:v>145</c:v>
                </c:pt>
                <c:pt idx="4">
                  <c:v>114</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81470626039095273"/>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9">
                  <c:v>-0.125</c:v>
                </c:pt>
                <c:pt idx="10">
                  <c:v>-0.13218390804597699</c:v>
                </c:pt>
                <c:pt idx="11">
                  <c:v>-0.15454545454545501</c:v>
                </c:pt>
                <c:pt idx="12">
                  <c:v>-0.17716535433070901</c:v>
                </c:pt>
                <c:pt idx="13">
                  <c:v>-0.19323671497584499</c:v>
                </c:pt>
                <c:pt idx="14">
                  <c:v>-0.20909090909090899</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5">
                  <c:v>-0.21379310344827601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7.6562500000000006E-2"/>
                  <c:y val="0.135937491637703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3.90625E-2"/>
                  <c:y val="-0.103124993656188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0.38</c:v>
                </c:pt>
                <c:pt idx="1">
                  <c:v>0.36</c:v>
                </c:pt>
                <c:pt idx="2">
                  <c:v>0.05</c:v>
                </c:pt>
                <c:pt idx="3">
                  <c:v>0.04</c:v>
                </c:pt>
                <c:pt idx="4">
                  <c:v>0.12</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0.28299999999999997</c:v>
                </c:pt>
                <c:pt idx="1">
                  <c:v>0.29899999999999999</c:v>
                </c:pt>
                <c:pt idx="2">
                  <c:v>0.32</c:v>
                </c:pt>
                <c:pt idx="3">
                  <c:v>0.30099999999999999</c:v>
                </c:pt>
                <c:pt idx="4">
                  <c:v>0.32800000000000001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1</c:v>
                </c:pt>
                <c:pt idx="1">
                  <c:v>0</c:v>
                </c:pt>
                <c:pt idx="2">
                  <c:v>1</c:v>
                </c:pt>
                <c:pt idx="3">
                  <c:v>0</c:v>
                </c:pt>
                <c:pt idx="4">
                  <c:v>0</c:v>
                </c:pt>
                <c:pt idx="5">
                  <c:v>0</c:v>
                </c:pt>
                <c:pt idx="6">
                  <c:v>1</c:v>
                </c:pt>
                <c:pt idx="7">
                  <c:v>2</c:v>
                </c:pt>
                <c:pt idx="8">
                  <c:v>0</c:v>
                </c:pt>
                <c:pt idx="9">
                  <c:v>1</c:v>
                </c:pt>
                <c:pt idx="10">
                  <c:v>1</c:v>
                </c:pt>
                <c:pt idx="11">
                  <c:v>1</c:v>
                </c:pt>
                <c:pt idx="12">
                  <c:v>1</c:v>
                </c:pt>
                <c:pt idx="13">
                  <c:v>1</c:v>
                </c:pt>
                <c:pt idx="14">
                  <c:v>3</c:v>
                </c:pt>
                <c:pt idx="15">
                  <c:v>5</c:v>
                </c:pt>
                <c:pt idx="16">
                  <c:v>0</c:v>
                </c:pt>
                <c:pt idx="17">
                  <c:v>3</c:v>
                </c:pt>
                <c:pt idx="18">
                  <c:v>0</c:v>
                </c:pt>
                <c:pt idx="19">
                  <c:v>2</c:v>
                </c:pt>
                <c:pt idx="20">
                  <c:v>2</c:v>
                </c:pt>
                <c:pt idx="21">
                  <c:v>2</c:v>
                </c:pt>
                <c:pt idx="22">
                  <c:v>0</c:v>
                </c:pt>
                <c:pt idx="23">
                  <c:v>1</c:v>
                </c:pt>
                <c:pt idx="24">
                  <c:v>1</c:v>
                </c:pt>
                <c:pt idx="25">
                  <c:v>2</c:v>
                </c:pt>
                <c:pt idx="26">
                  <c:v>2</c:v>
                </c:pt>
                <c:pt idx="27">
                  <c:v>1</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3">
                  <c:v>0.106</c:v>
                </c:pt>
                <c:pt idx="4">
                  <c:v>0.107</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2">
                  <c:v>0.10199999999999999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87575527383351"/>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0.122</c:v>
                </c:pt>
                <c:pt idx="1">
                  <c:v>8.8999999999999996E-2</c:v>
                </c:pt>
                <c:pt idx="2">
                  <c:v>0.14299999999999999</c:v>
                </c:pt>
                <c:pt idx="3">
                  <c:v>0.13200000000000001</c:v>
                </c:pt>
                <c:pt idx="4">
                  <c:v>0.10199999999999999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0.11700000000000001</c:v>
                </c:pt>
                <c:pt idx="1">
                  <c:v>0.106</c:v>
                </c:pt>
                <c:pt idx="2" formatCode="0.0%">
                  <c:v>8.5000000000000006E-2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0.112</c:v>
                </c:pt>
                <c:pt idx="1">
                  <c:v>9.7000000000000003E-2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General</c:formatCode>
                <c:ptCount val="21"/>
                <c:pt idx="0" formatCode="0.0%">
                  <c:v>0.11899999999999999</c:v>
                </c:pt>
                <c:pt idx="2" formatCode="0.0%">
                  <c:v>0.13900000000000001</c:v>
                </c:pt>
                <c:pt idx="3" formatCode="0.0%">
                  <c:v>0.14599999999999999</c:v>
                </c:pt>
                <c:pt idx="4" formatCode="0.0%">
                  <c:v>0.14599999999999999</c:v>
                </c:pt>
                <c:pt idx="5" formatCode="0.0%">
                  <c:v>0.14599999999999999</c:v>
                </c:pt>
                <c:pt idx="6" formatCode="0.0%">
                  <c:v>0.14799999999999999</c:v>
                </c:pt>
                <c:pt idx="7" formatCode="0.0%">
                  <c:v>0.14899999999999999</c:v>
                </c:pt>
                <c:pt idx="8" formatCode="0.0%">
                  <c:v>0.157</c:v>
                </c:pt>
                <c:pt idx="9" formatCode="0.0%">
                  <c:v>0.16</c:v>
                </c:pt>
                <c:pt idx="10" formatCode="0.0%">
                  <c:v>0.16500000000000001</c:v>
                </c:pt>
                <c:pt idx="11" formatCode="0.0%">
                  <c:v>0.16700000000000001</c:v>
                </c:pt>
                <c:pt idx="12" formatCode="0.0%">
                  <c:v>0.17299999999999999</c:v>
                </c:pt>
                <c:pt idx="13" formatCode="0.0%">
                  <c:v>0.17299999999999999</c:v>
                </c:pt>
                <c:pt idx="14" formatCode="0.0%">
                  <c:v>0.17899999999999999</c:v>
                </c:pt>
                <c:pt idx="15" formatCode="0.0%">
                  <c:v>0.184</c:v>
                </c:pt>
                <c:pt idx="16" formatCode="0.0%">
                  <c:v>0.186</c:v>
                </c:pt>
                <c:pt idx="17" formatCode="0.0%">
                  <c:v>0.187</c:v>
                </c:pt>
                <c:pt idx="18" formatCode="0.0%">
                  <c:v>0.20399999999999999</c:v>
                </c:pt>
                <c:pt idx="19" formatCode="0.0%">
                  <c:v>0.21199999999999999</c:v>
                </c:pt>
                <c:pt idx="20" formatCode="0.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1">
                  <c:v>0.126</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0175802355646493"/>
          <c:y val="0.933555030621172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0.14000000000000001</c:v>
                </c:pt>
                <c:pt idx="1">
                  <c:v>9.6000000000000002E-2</c:v>
                </c:pt>
                <c:pt idx="2">
                  <c:v>0.14899999999999999</c:v>
                </c:pt>
                <c:pt idx="3">
                  <c:v>0.14699999999999999</c:v>
                </c:pt>
                <c:pt idx="4">
                  <c:v>0.126</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0.186</c:v>
                </c:pt>
                <c:pt idx="1">
                  <c:v>0.08</c:v>
                </c:pt>
                <c:pt idx="2" formatCode="0.0%">
                  <c:v>0.106</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0.13</c:v>
                </c:pt>
                <c:pt idx="1">
                  <c:v>0.122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2">
                  <c:v>6.5</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6829478346457"/>
          <c:y val="0.91978137796620474"/>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18">
                  <c:v>0.32800000000000001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16" formatCode="0">
                  <c:v>14532</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16">
                  <c:v>14349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9">
                  <c:v>394</c:v>
                </c:pt>
                <c:pt idx="10">
                  <c:v>511</c:v>
                </c:pt>
                <c:pt idx="11">
                  <c:v>582</c:v>
                </c:pt>
                <c:pt idx="12">
                  <c:v>657</c:v>
                </c:pt>
                <c:pt idx="13">
                  <c:v>760</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4">
                  <c:v>784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8">
                  <c:v>475</c:v>
                </c:pt>
                <c:pt idx="9">
                  <c:v>496</c:v>
                </c:pt>
                <c:pt idx="10">
                  <c:v>582</c:v>
                </c:pt>
                <c:pt idx="11">
                  <c:v>754</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2">
                  <c:v>756</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715</c:v>
                </c:pt>
                <c:pt idx="1">
                  <c:v>691</c:v>
                </c:pt>
                <c:pt idx="2">
                  <c:v>729</c:v>
                </c:pt>
                <c:pt idx="3">
                  <c:v>746</c:v>
                </c:pt>
                <c:pt idx="4">
                  <c:v>756</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3">
                  <c:v>2.1999999999999999E-2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14">
                  <c:v>2.5000000000000001E-2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8434278215223083"/>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8">
                  <c:v>280</c:v>
                </c:pt>
                <c:pt idx="9">
                  <c:v>327</c:v>
                </c:pt>
                <c:pt idx="10">
                  <c:v>345</c:v>
                </c:pt>
                <c:pt idx="11">
                  <c:v>394</c:v>
                </c:pt>
                <c:pt idx="12">
                  <c:v>411</c:v>
                </c:pt>
                <c:pt idx="13">
                  <c:v>472</c:v>
                </c:pt>
                <c:pt idx="14">
                  <c:v>520</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5">
                  <c:v>538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15">
                  <c:v>1618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15">
                  <c:v>1618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74</c:v>
                </c:pt>
                <c:pt idx="1">
                  <c:v>80</c:v>
                </c:pt>
                <c:pt idx="2">
                  <c:v>96</c:v>
                </c:pt>
                <c:pt idx="3">
                  <c:v>77</c:v>
                </c:pt>
                <c:pt idx="4">
                  <c:v>81</c:v>
                </c:pt>
                <c:pt idx="5">
                  <c:v>88</c:v>
                </c:pt>
                <c:pt idx="6">
                  <c:v>88</c:v>
                </c:pt>
                <c:pt idx="7">
                  <c:v>61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285</c:v>
                </c:pt>
                <c:pt idx="1">
                  <c:v>244</c:v>
                </c:pt>
                <c:pt idx="2">
                  <c:v>222</c:v>
                </c:pt>
                <c:pt idx="3">
                  <c:v>189</c:v>
                </c:pt>
                <c:pt idx="4">
                  <c:v>162</c:v>
                </c:pt>
                <c:pt idx="5">
                  <c:v>115</c:v>
                </c:pt>
                <c:pt idx="6">
                  <c:v>86</c:v>
                </c:pt>
                <c:pt idx="7">
                  <c:v>93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6" formatCode="#,##0">
                  <c:v>985</c:v>
                </c:pt>
                <c:pt idx="7" formatCode="#,##0">
                  <c:v>1117</c:v>
                </c:pt>
                <c:pt idx="8" formatCode="#,##0">
                  <c:v>1713</c:v>
                </c:pt>
                <c:pt idx="9" formatCode="#,##0">
                  <c:v>1728</c:v>
                </c:pt>
                <c:pt idx="10" formatCode="#,##0">
                  <c:v>2011</c:v>
                </c:pt>
                <c:pt idx="11" formatCode="#,##0">
                  <c:v>2047</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2">
                  <c:v>2718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2">
                  <c:v>5.16</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Elizabeth city</c:v>
                </c:pt>
                <c:pt idx="1">
                  <c:v>Plainfield city</c:v>
                </c:pt>
                <c:pt idx="2">
                  <c:v>Hillside township</c:v>
                </c:pt>
                <c:pt idx="3">
                  <c:v>Union township</c:v>
                </c:pt>
                <c:pt idx="4">
                  <c:v>Linden city</c:v>
                </c:pt>
                <c:pt idx="5">
                  <c:v>Roselle Park borough</c:v>
                </c:pt>
                <c:pt idx="6">
                  <c:v>Roselle borough</c:v>
                </c:pt>
                <c:pt idx="7">
                  <c:v>Springfield township</c:v>
                </c:pt>
                <c:pt idx="8">
                  <c:v>Summit city</c:v>
                </c:pt>
                <c:pt idx="9">
                  <c:v>Rahway city</c:v>
                </c:pt>
              </c:strCache>
            </c:strRef>
          </c:cat>
          <c:val>
            <c:numRef>
              <c:f>Sheet1!$B$2:$B$11</c:f>
              <c:numCache>
                <c:formatCode>0.00%</c:formatCode>
                <c:ptCount val="10"/>
                <c:pt idx="0">
                  <c:v>0.48199999999999998</c:v>
                </c:pt>
                <c:pt idx="1">
                  <c:v>0.372</c:v>
                </c:pt>
                <c:pt idx="2">
                  <c:v>0.34200000000000003</c:v>
                </c:pt>
                <c:pt idx="3">
                  <c:v>0.34100000000000003</c:v>
                </c:pt>
                <c:pt idx="4">
                  <c:v>0.33300000000000002</c:v>
                </c:pt>
                <c:pt idx="5">
                  <c:v>0.33100000000000002</c:v>
                </c:pt>
                <c:pt idx="6">
                  <c:v>0.316</c:v>
                </c:pt>
                <c:pt idx="7">
                  <c:v>0.245</c:v>
                </c:pt>
                <c:pt idx="8">
                  <c:v>0.214</c:v>
                </c:pt>
                <c:pt idx="9">
                  <c:v>0.20599999999999999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Union County avg 30.8%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Elizabeth city</c:v>
                </c:pt>
                <c:pt idx="1">
                  <c:v>Plainfield city</c:v>
                </c:pt>
                <c:pt idx="2">
                  <c:v>Hillside township</c:v>
                </c:pt>
                <c:pt idx="3">
                  <c:v>Union township</c:v>
                </c:pt>
                <c:pt idx="4">
                  <c:v>Linden city</c:v>
                </c:pt>
                <c:pt idx="5">
                  <c:v>Roselle Park borough</c:v>
                </c:pt>
                <c:pt idx="6">
                  <c:v>Roselle borough</c:v>
                </c:pt>
                <c:pt idx="7">
                  <c:v>Springfield township</c:v>
                </c:pt>
                <c:pt idx="8">
                  <c:v>Summit city</c:v>
                </c:pt>
                <c:pt idx="9">
                  <c:v>Rahway city</c:v>
                </c:pt>
              </c:strCache>
            </c:strRef>
          </c:cat>
          <c:val>
            <c:numRef>
              <c:f>Sheet1!$C$2:$C$11</c:f>
              <c:numCache>
                <c:formatCode>0%</c:formatCode>
                <c:ptCount val="10"/>
                <c:pt idx="0">
                  <c:v>0.308</c:v>
                </c:pt>
                <c:pt idx="1">
                  <c:v>0.308</c:v>
                </c:pt>
                <c:pt idx="2">
                  <c:v>0.308</c:v>
                </c:pt>
                <c:pt idx="3">
                  <c:v>0.308</c:v>
                </c:pt>
                <c:pt idx="4">
                  <c:v>0.308</c:v>
                </c:pt>
                <c:pt idx="5">
                  <c:v>0.308</c:v>
                </c:pt>
                <c:pt idx="6">
                  <c:v>0.308</c:v>
                </c:pt>
                <c:pt idx="7">
                  <c:v>0.308</c:v>
                </c:pt>
                <c:pt idx="8">
                  <c:v>0.308</c:v>
                </c:pt>
                <c:pt idx="9">
                  <c:v>0.308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3931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0.43568</cdr:x>
      <cdr:y>0.77653</cdr:y>
    </cdr:from>
    <cdr:to>
      <cdr:x>0.58988</cdr:x>
      <cdr:y>0.8122</cdr:y>
    </cdr:to>
    <cdr:sp macro="" textlink="">
      <cdr:nvSpPr>
        <cdr:cNvPr id="2" name="TextBox 5"/>
        <cdr:cNvSpPr txBox="1"/>
      </cdr:nvSpPr>
      <cdr:spPr>
        <a:xfrm xmlns:a="http://schemas.openxmlformats.org/drawingml/2006/main">
          <a:off x="2647336" y="5025557"/>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hyacinth.org/" TargetMode="External"/><Relationship Id="rId3" Type="http://schemas.openxmlformats.org/officeDocument/2006/relationships/hyperlink" Target="https://www.unionresourcenet.org/community-services/family-support-services/" TargetMode="External"/><Relationship Id="rId7" Type="http://schemas.openxmlformats.org/officeDocument/2006/relationships/hyperlink" Target="https://rwjms.rutgers.edu/boggscenter/"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rcunion.org/" TargetMode="External"/><Relationship Id="rId5" Type="http://schemas.openxmlformats.org/officeDocument/2006/relationships/hyperlink" Target="https://www.ccccunion.org/" TargetMode="External"/><Relationship Id="rId4" Type="http://schemas.openxmlformats.org/officeDocument/2006/relationships/hyperlink" Target="https://www.casaofunioncounty.org/" TargetMode="External"/><Relationship Id="rId9" Type="http://schemas.openxmlformats.org/officeDocument/2006/relationships/hyperlink" Target="https://www.theelizabethcoalitio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Plainfield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Plainfield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 and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Winfield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Plainfield and Elizabeth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childcare costs tend to be middling for the state and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and around as expected for pre-K childcare.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Hillside and Plainfield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92.03% of Union County’s population has received at least one dose of the COVID-19 vaccination.</a:t>
            </a:r>
          </a:p>
          <a:p>
            <a:r>
              <a:rPr lang="en-US" dirty="0"/>
              <a:t>•   74.97% of Union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3568064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Plainfield and Roselle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middling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$9K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-21.38%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partial care services, followed by Program of Assertive Community Treatment (PACT) and outpatient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non-Hispanic residents reported symptoms of mental health distress most frequently, followed by Black/African American, then Hispanic/Latino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non-Hispanic residents reported diagnosed depression most frequently, followed by Hispanic/Latino, then Black/African American residents.</a:t>
            </a:r>
          </a:p>
          <a:p>
            <a:pPr lvl="0"/>
            <a:r>
              <a:rPr lang="en-US" sz="1200" kern="1200" dirty="0">
                <a:solidFill>
                  <a:schemeClr val="tx1"/>
                </a:solidFill>
                <a:effectLst/>
                <a:latin typeface="+mn-lt"/>
                <a:ea typeface="+mn-ea"/>
                <a:cs typeface="+mn-cs"/>
              </a:rPr>
              <a:t>Diagnosed depression was reported by women at a lower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“Other” minority residents, and Hispanic/Latino residents, and lower proportions of White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1,464</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154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https://www.unionresourcenet.org/community-services/family-support-services/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https://www.casaofunioncounty.org/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https://www.ccccunion.org/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https://arcunion.org/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https://rwjms.rutgers.edu/boggscenter/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https://www.hyacinth.org/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https://www.theelizabethcoalition.org/</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varied,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8</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r>
              <a:rPr lang="en-US"/>
              <a:t>https://www.unionresourcenet.org/community-services/legal-advocacy/advocacy/</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a middling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Union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0F372873-593E-BC3F-8E3D-3F2CD243BC5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EDD55E46-4702-7398-4A04-76B82252474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C2D5E61E-08D3-D2A5-1617-A4C025B079B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55892E2F-85B9-DC58-68F9-9DB948A061D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9" name="Picture 2">
            <a:extLst>
              <a:ext uri="{FF2B5EF4-FFF2-40B4-BE49-F238E27FC236}">
                <a16:creationId xmlns:a16="http://schemas.microsoft.com/office/drawing/2014/main" id="{BC46FC23-7CF9-6A03-145F-C44B079DDEA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400" y="866947"/>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2">
            <a:extLst>
              <a:ext uri="{FF2B5EF4-FFF2-40B4-BE49-F238E27FC236}">
                <a16:creationId xmlns:a16="http://schemas.microsoft.com/office/drawing/2014/main" id="{4CA4AABB-94D1-4142-DFA1-FED2E3E7F62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4376990"/>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2">
            <a:extLst>
              <a:ext uri="{FF2B5EF4-FFF2-40B4-BE49-F238E27FC236}">
                <a16:creationId xmlns:a16="http://schemas.microsoft.com/office/drawing/2014/main" id="{49F1434A-C9A8-464B-1F68-375AF733F21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9155" y="451534"/>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2">
            <a:extLst>
              <a:ext uri="{FF2B5EF4-FFF2-40B4-BE49-F238E27FC236}">
                <a16:creationId xmlns:a16="http://schemas.microsoft.com/office/drawing/2014/main" id="{E8F78830-5A2B-623D-B040-EFDC500AE4B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9155" y="420973"/>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576DB61F-3E74-0A2F-0A3E-A239CB4B9E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09090" y="2649061"/>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2">
            <a:extLst>
              <a:ext uri="{FF2B5EF4-FFF2-40B4-BE49-F238E27FC236}">
                <a16:creationId xmlns:a16="http://schemas.microsoft.com/office/drawing/2014/main" id="{A522BFCA-96F1-083B-9036-FDB53058B38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3302" y="527734"/>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A8A57415-8629-6A23-F911-40A4EE7509A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13554" y="329913"/>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2">
            <a:extLst>
              <a:ext uri="{FF2B5EF4-FFF2-40B4-BE49-F238E27FC236}">
                <a16:creationId xmlns:a16="http://schemas.microsoft.com/office/drawing/2014/main" id="{47D40E07-748F-98C5-7599-A15785EFFB6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6527" y="4871133"/>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31391888-8577-93BA-2B4E-7011D27CB3C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2ABFD4A7-7E70-0293-411B-155FB9D33F1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2279" y="4794934"/>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C429AC43-15B1-7859-20C5-9559A1C14EC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49610" y="376819"/>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2A456C95-36CB-7411-84C9-95CB840A9FC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94920" y="299621"/>
            <a:ext cx="768131" cy="145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B4F6A30C-BA97-31EC-6C9D-AAECE483A25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07136" y="417254"/>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CE79FC15-8C1A-2EBF-0C06-4747CE03699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79900" y="760285"/>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2">
            <a:extLst>
              <a:ext uri="{FF2B5EF4-FFF2-40B4-BE49-F238E27FC236}">
                <a16:creationId xmlns:a16="http://schemas.microsoft.com/office/drawing/2014/main" id="{5F58F6E8-C95E-5CAA-0083-B68F0EF47FC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26400" y="473325"/>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EAA1DF3C-4A58-BD6E-94A7-393331A2BE0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0530" y="312004"/>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5A2E3F50-03E3-D364-65A1-2E0445831B8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09615" y="350242"/>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FAA32863-3FAD-3032-E6FC-D96F4445654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27081" y="256240"/>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2">
            <a:extLst>
              <a:ext uri="{FF2B5EF4-FFF2-40B4-BE49-F238E27FC236}">
                <a16:creationId xmlns:a16="http://schemas.microsoft.com/office/drawing/2014/main" id="{605E32E7-D604-B0D3-D900-0610C778A73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400" y="866947"/>
            <a:ext cx="823990" cy="155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3F2733A-F636-8689-5967-FBDA57F6CE9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88BFFA64-30C6-4496-C5B9-2083B9BCE02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A3D60FE7-3AFC-3F93-49D2-BEEC60CF2BB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D119872-2605-2F9B-0C30-4974A820EC2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73D3317D-B517-110D-1916-4D2D5DBC4D1F}"/>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25B26C2-2B96-9211-FAF6-6FB487DDCF1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FBA7A51-7232-B216-0F5B-B23FA57CDA9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56BA8BA-6E1F-2367-802B-F16F5FAEA1B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3" name="TextBox 14">
            <a:extLst>
              <a:ext uri="{FF2B5EF4-FFF2-40B4-BE49-F238E27FC236}">
                <a16:creationId xmlns:a16="http://schemas.microsoft.com/office/drawing/2014/main" id="{59C6FCAE-79F5-C901-853D-0DECEE6B805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684D42E-02BA-31BE-9C27-552078DFFB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FA4B02CE-458E-0E3B-8987-F53BEB66CD2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20827AEC-7ECB-7010-5736-B8CEC8D9DF3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74CE483-B957-E7CA-49F9-BDD6312B06F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28257BA-15AF-4686-2908-B4EB24F5E68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1884" y="0"/>
            <a:ext cx="513250" cy="9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8.xml"/><Relationship Id="rId7" Type="http://schemas.openxmlformats.org/officeDocument/2006/relationships/image" Target="../media/image2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1.xml"/><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67D5DC-A5FF-F309-1178-8C88E03179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0934" y="-381000"/>
            <a:ext cx="13140265" cy="7391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Union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0" name="Picture 2">
            <a:extLst>
              <a:ext uri="{FF2B5EF4-FFF2-40B4-BE49-F238E27FC236}">
                <a16:creationId xmlns:a16="http://schemas.microsoft.com/office/drawing/2014/main" id="{8C3938F9-1770-D53B-6ED5-C346A78115C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7187" y="4753319"/>
            <a:ext cx="907449" cy="171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65582950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70410461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137259187"/>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18045801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01671626"/>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74509840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686965711"/>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66708565"/>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773005192"/>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95165331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036839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1980292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316753052"/>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185676179"/>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FDB99-24F8-E3DB-8166-A5DC519987D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4934" y="146957"/>
            <a:ext cx="8708955" cy="6062116"/>
          </a:xfrm>
          <a:prstGeom prst="rect">
            <a:avLst/>
          </a:prstGeom>
        </p:spPr>
      </p:pic>
      <p:pic>
        <p:nvPicPr>
          <p:cNvPr id="5" name="Picture 2">
            <a:extLst>
              <a:ext uri="{FF2B5EF4-FFF2-40B4-BE49-F238E27FC236}">
                <a16:creationId xmlns:a16="http://schemas.microsoft.com/office/drawing/2014/main" id="{DB2BC411-94F7-B35C-D4B9-0717FF22B9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33400"/>
            <a:ext cx="2229975" cy="422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18743727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79029709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571170276"/>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73227195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09161751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62517823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14961178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49547814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55153429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29531798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22127786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4740571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68543108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26478601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411441339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95443768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55928347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23509966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24710722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543800" y="6163751"/>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870801" y="6151187"/>
            <a:ext cx="1524000" cy="230832"/>
          </a:xfrm>
          <a:prstGeom prst="rect">
            <a:avLst/>
          </a:prstGeom>
          <a:noFill/>
        </p:spPr>
        <p:txBody>
          <a:bodyPr wrap="square" rtlCol="0">
            <a:spAutoFit/>
          </a:bodyPr>
          <a:lstStyle/>
          <a:p>
            <a:r>
              <a:rPr lang="en-US" sz="900">
                <a:latin typeface="Franklin Gothic Medium" panose="020B0603020102020204" pitchFamily="34" charset="0"/>
              </a:rPr>
              <a:t>US avg. 25.6</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01578883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756407010"/>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79614552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10709463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6934200" y="5597883"/>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00223909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14305182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189264876"/>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89906377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44772537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400144130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94379906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51081050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335735174"/>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386629093"/>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837198141"/>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547280620"/>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32713603"/>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835892377"/>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43121344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29954069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4077888071"/>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693700482"/>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67152025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295893815"/>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091883543"/>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18845646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03152153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259876380"/>
              </p:ext>
            </p:extLst>
          </p:nvPr>
        </p:nvGraphicFramePr>
        <p:xfrm>
          <a:off x="3340670"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109423822"/>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57903869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51034567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38161936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4032455762"/>
              </p:ext>
            </p:extLst>
          </p:nvPr>
        </p:nvGraphicFramePr>
        <p:xfrm>
          <a:off x="3164074" y="914400"/>
          <a:ext cx="6208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52034246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1201691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63562881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45407919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411586932"/>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52980948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90885856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077654798"/>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59891883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06547146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87882150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18164825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6004769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Union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253227231"/>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91569589"/>
              </p:ext>
            </p:extLst>
          </p:nvPr>
        </p:nvGraphicFramePr>
        <p:xfrm>
          <a:off x="7543801" y="969430"/>
          <a:ext cx="4648200" cy="604894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7880598"/>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82210883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6872987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20345896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57204269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83649766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648463865"/>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97DA8EFA-59A8-4C80-E97B-BBD680068539}"/>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Union County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CCCC of Union County, Inc.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of Union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Village Family Success Centers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Elizabeth Coalition to House the Homeless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Resource Network</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Hyacinth AIDS Foundation</a:t>
            </a:r>
          </a:p>
          <a:p>
            <a:endParaRPr lang="en-US" sz="12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Union County</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76C24095-93EE-F813-7CC5-541763881D1F}"/>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8" name="TextBox 7">
            <a:extLst>
              <a:ext uri="{FF2B5EF4-FFF2-40B4-BE49-F238E27FC236}">
                <a16:creationId xmlns:a16="http://schemas.microsoft.com/office/drawing/2014/main" id="{E30E7752-E4F0-938E-A98F-146B306B4D99}"/>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www.unionresourcenet.org</a:t>
            </a: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2875920680"/>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Union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102237131"/>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77190423"/>
              </p:ext>
            </p:extLst>
          </p:nvPr>
        </p:nvGraphicFramePr>
        <p:xfrm>
          <a:off x="7024323" y="1117735"/>
          <a:ext cx="5167678" cy="5968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7C6209-88EE-456E-B8D9-14ED38F43877}"/>
              </a:ext>
            </a:extLst>
          </p:cNvPr>
          <p:cNvSpPr txBox="1"/>
          <p:nvPr>
            <p:custDataLst>
              <p:tags r:id="rId1"/>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D33BF64C-EE2D-D2E5-B3B7-C1771DD6F8AA}"/>
              </a:ext>
            </a:extLst>
          </p:cNvPr>
          <p:cNvSpPr txBox="1"/>
          <p:nvPr>
            <p:custDataLst>
              <p:tags r:id="rId2"/>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7" name="Rectangle 6">
            <a:extLst>
              <a:ext uri="{FF2B5EF4-FFF2-40B4-BE49-F238E27FC236}">
                <a16:creationId xmlns:a16="http://schemas.microsoft.com/office/drawing/2014/main" id="{A4EF4D83-54C0-DF8F-4E3D-C25633A469E2}"/>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Central Jersey Legal Services, Inc. </a:t>
            </a:r>
          </a:p>
          <a:p>
            <a:r>
              <a:rPr lang="en-US" sz="1400" spc="-20" dirty="0">
                <a:latin typeface="Franklin Gothic Medium" panose="020B0603020102020204" pitchFamily="34" charset="0"/>
              </a:rPr>
              <a:t>  Legal Services of NJ  </a:t>
            </a:r>
          </a:p>
          <a:p>
            <a:r>
              <a:rPr lang="en-US" sz="1400" spc="-20" dirty="0">
                <a:latin typeface="Franklin Gothic Medium" panose="020B0603020102020204" pitchFamily="34" charset="0"/>
              </a:rPr>
              <a:t>  ACLU of New Jersey </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Partners for Women &amp; Justice </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8" name="TextBox 7">
            <a:extLst>
              <a:ext uri="{FF2B5EF4-FFF2-40B4-BE49-F238E27FC236}">
                <a16:creationId xmlns:a16="http://schemas.microsoft.com/office/drawing/2014/main" id="{2A9E45B2-6684-A1C7-368F-17013A2BC53C}"/>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51d941314175e8eff9c1&quot;,&quot;SmartGridHorizontal&quot;:0,&quot;LinkedExcelSources&quot;:{&quot;6463e187363939443c0312ea&quot;:&quot;{{Desktop}}\\2023 Data Hub\\template\\County PPT_stage 1\\workbooks\\Union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27626</TotalTime>
  <Words>9883</Words>
  <Application>Microsoft Office PowerPoint</Application>
  <PresentationFormat>Widescreen</PresentationFormat>
  <Paragraphs>810</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1645</cp:revision>
  <dcterms:created xsi:type="dcterms:W3CDTF">2006-08-16T00:00:00Z</dcterms:created>
  <dcterms:modified xsi:type="dcterms:W3CDTF">2023-06-20T07:14:34Z</dcterms:modified>
</cp:coreProperties>
</file>