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1.xml" ContentType="application/vnd.openxmlformats-officedocument.drawingml.chartshapes+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drawings/drawing2.xml" ContentType="application/vnd.openxmlformats-officedocument.drawingml.chartshapes+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notesSlides/notesSlide70.xml" ContentType="application/vnd.openxmlformats-officedocument.presentationml.notesSlide+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notesSlides/notesSlide72.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notesSlides/notesSlide73.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856" dt="2025-03-10T18:50:49.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1.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chartUserShapes" Target="../drawings/drawing2.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Sussex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0.89</c:v>
                </c:pt>
                <c:pt idx="1">
                  <c:v>3.5999999999999997E-2</c:v>
                </c:pt>
                <c:pt idx="2">
                  <c:v>1.4E-2</c:v>
                </c:pt>
                <c:pt idx="3">
                  <c:v>3.1E-2</c:v>
                </c:pt>
                <c:pt idx="5">
                  <c:v>0.115</c:v>
                </c:pt>
                <c:pt idx="6">
                  <c:v>0.127</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4">
                  <c:v>28066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8513</c:v>
                </c:pt>
                <c:pt idx="1">
                  <c:v>9239</c:v>
                </c:pt>
                <c:pt idx="2">
                  <c:v>10314</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261811023622"/>
          <c:y val="2.6953335422200752E-2"/>
          <c:w val="0.792257381889763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Sparta township</c:v>
                </c:pt>
                <c:pt idx="1">
                  <c:v>Vernon township</c:v>
                </c:pt>
                <c:pt idx="2">
                  <c:v>Hopatcong borough</c:v>
                </c:pt>
                <c:pt idx="3">
                  <c:v>Wantage township</c:v>
                </c:pt>
                <c:pt idx="4">
                  <c:v>Byram township</c:v>
                </c:pt>
                <c:pt idx="5">
                  <c:v>Newton town</c:v>
                </c:pt>
                <c:pt idx="6">
                  <c:v>Hardyston township</c:v>
                </c:pt>
                <c:pt idx="7">
                  <c:v>Andover township</c:v>
                </c:pt>
                <c:pt idx="8">
                  <c:v>Hampton township</c:v>
                </c:pt>
                <c:pt idx="9">
                  <c:v>Frankford township</c:v>
                </c:pt>
                <c:pt idx="10">
                  <c:v>Stanhope borough</c:v>
                </c:pt>
                <c:pt idx="11">
                  <c:v>Franklin borough</c:v>
                </c:pt>
                <c:pt idx="12">
                  <c:v>Montague township</c:v>
                </c:pt>
                <c:pt idx="13">
                  <c:v>Green township</c:v>
                </c:pt>
                <c:pt idx="14">
                  <c:v>Fredon township</c:v>
                </c:pt>
                <c:pt idx="15">
                  <c:v>Stillwater township</c:v>
                </c:pt>
                <c:pt idx="16">
                  <c:v>Lafayette township</c:v>
                </c:pt>
                <c:pt idx="17">
                  <c:v>Hamburg borough</c:v>
                </c:pt>
                <c:pt idx="18">
                  <c:v>Ogdensburg borough</c:v>
                </c:pt>
                <c:pt idx="19">
                  <c:v>Sandyston township</c:v>
                </c:pt>
              </c:strCache>
            </c:strRef>
          </c:cat>
          <c:val>
            <c:numRef>
              <c:f>Sheet1!$B$2:$B$21</c:f>
              <c:numCache>
                <c:formatCode>0</c:formatCode>
                <c:ptCount val="20"/>
                <c:pt idx="0">
                  <c:v>4900</c:v>
                </c:pt>
                <c:pt idx="1">
                  <c:v>4053</c:v>
                </c:pt>
                <c:pt idx="2">
                  <c:v>2689</c:v>
                </c:pt>
                <c:pt idx="3">
                  <c:v>2249</c:v>
                </c:pt>
                <c:pt idx="4">
                  <c:v>1630</c:v>
                </c:pt>
                <c:pt idx="5">
                  <c:v>1602</c:v>
                </c:pt>
                <c:pt idx="6">
                  <c:v>1460</c:v>
                </c:pt>
                <c:pt idx="7">
                  <c:v>988</c:v>
                </c:pt>
                <c:pt idx="8">
                  <c:v>951</c:v>
                </c:pt>
                <c:pt idx="9">
                  <c:v>914</c:v>
                </c:pt>
                <c:pt idx="10">
                  <c:v>883</c:v>
                </c:pt>
                <c:pt idx="11">
                  <c:v>804</c:v>
                </c:pt>
                <c:pt idx="12">
                  <c:v>738</c:v>
                </c:pt>
                <c:pt idx="13">
                  <c:v>732</c:v>
                </c:pt>
                <c:pt idx="14">
                  <c:v>711</c:v>
                </c:pt>
                <c:pt idx="15">
                  <c:v>676</c:v>
                </c:pt>
                <c:pt idx="16">
                  <c:v>502</c:v>
                </c:pt>
                <c:pt idx="17">
                  <c:v>485</c:v>
                </c:pt>
                <c:pt idx="18">
                  <c:v>441</c:v>
                </c:pt>
                <c:pt idx="19">
                  <c:v>384</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0.19</c:v>
                </c:pt>
                <c:pt idx="1">
                  <c:v>0.13</c:v>
                </c:pt>
                <c:pt idx="2">
                  <c:v>0.16</c:v>
                </c:pt>
                <c:pt idx="3">
                  <c:v>0.16878351679</c:v>
                </c:pt>
                <c:pt idx="4">
                  <c:v>0.17218613946</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4">
                  <c:v>0.17218613946</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1828</c:v>
                </c:pt>
                <c:pt idx="1">
                  <c:v>1084</c:v>
                </c:pt>
                <c:pt idx="2">
                  <c:v>1732</c:v>
                </c:pt>
                <c:pt idx="3">
                  <c:v>1425</c:v>
                </c:pt>
                <c:pt idx="4">
                  <c:v>980</c:v>
                </c:pt>
                <c:pt idx="5">
                  <c:v>2117</c:v>
                </c:pt>
                <c:pt idx="6">
                  <c:v>1588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1">
                  <c:v>129044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CE-4F0B-B8B6-801880A109E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101130</c:v>
                </c:pt>
                <c:pt idx="1">
                  <c:v>96222</c:v>
                </c:pt>
                <c:pt idx="2">
                  <c:v>99904</c:v>
                </c:pt>
                <c:pt idx="3">
                  <c:v>113640</c:v>
                </c:pt>
                <c:pt idx="4">
                  <c:v>110785</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5" formatCode="_(&quot;$&quot;* #,##0_);_(&quot;$&quot;* \(#,##0\);_(&quot;$&quot;* &quot;-&quot;??_);_(@_)">
                  <c:v>110785</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 borough</c:v>
                </c:pt>
                <c:pt idx="1">
                  <c:v>Newton town</c:v>
                </c:pt>
                <c:pt idx="2">
                  <c:v>Andover borough</c:v>
                </c:pt>
                <c:pt idx="3">
                  <c:v>Franklin borough</c:v>
                </c:pt>
                <c:pt idx="4">
                  <c:v>Hamburg borough</c:v>
                </c:pt>
                <c:pt idx="5">
                  <c:v>Montague township</c:v>
                </c:pt>
                <c:pt idx="6">
                  <c:v>Wantage township</c:v>
                </c:pt>
                <c:pt idx="7">
                  <c:v>Sandyston township</c:v>
                </c:pt>
                <c:pt idx="8">
                  <c:v>Ogdensburg borough</c:v>
                </c:pt>
                <c:pt idx="9">
                  <c:v>Hampton township</c:v>
                </c:pt>
              </c:strCache>
            </c:strRef>
          </c:cat>
          <c:val>
            <c:numRef>
              <c:f>Sheet1!$B$2:$B$11</c:f>
              <c:numCache>
                <c:formatCode>_("$"* #,##0_);_("$"* \(#,##0\);_("$"* "-"??_);_(@_)</c:formatCode>
                <c:ptCount val="10"/>
                <c:pt idx="0">
                  <c:v>72601</c:v>
                </c:pt>
                <c:pt idx="1">
                  <c:v>73679</c:v>
                </c:pt>
                <c:pt idx="2">
                  <c:v>78750</c:v>
                </c:pt>
                <c:pt idx="3">
                  <c:v>90152</c:v>
                </c:pt>
                <c:pt idx="4">
                  <c:v>90655</c:v>
                </c:pt>
                <c:pt idx="5">
                  <c:v>99521</c:v>
                </c:pt>
                <c:pt idx="6">
                  <c:v>103672</c:v>
                </c:pt>
                <c:pt idx="7">
                  <c:v>104609</c:v>
                </c:pt>
                <c:pt idx="8">
                  <c:v>104946</c:v>
                </c:pt>
                <c:pt idx="9">
                  <c:v>105636</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Sussex Median $114316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Sussex borough</c:v>
                </c:pt>
                <c:pt idx="1">
                  <c:v>Newton town</c:v>
                </c:pt>
                <c:pt idx="2">
                  <c:v>Andover borough</c:v>
                </c:pt>
                <c:pt idx="3">
                  <c:v>Franklin borough</c:v>
                </c:pt>
                <c:pt idx="4">
                  <c:v>Hamburg borough</c:v>
                </c:pt>
                <c:pt idx="5">
                  <c:v>Montague township</c:v>
                </c:pt>
                <c:pt idx="6">
                  <c:v>Wantage township</c:v>
                </c:pt>
                <c:pt idx="7">
                  <c:v>Sandyston township</c:v>
                </c:pt>
                <c:pt idx="8">
                  <c:v>Ogdensburg borough</c:v>
                </c:pt>
                <c:pt idx="9">
                  <c:v>Hampton township</c:v>
                </c:pt>
              </c:strCache>
            </c:strRef>
          </c:cat>
          <c:val>
            <c:numRef>
              <c:f>Sheet1!$C$2:$C$11</c:f>
              <c:numCache>
                <c:formatCode>"$"#,##0</c:formatCode>
                <c:ptCount val="10"/>
                <c:pt idx="0">
                  <c:v>114316</c:v>
                </c:pt>
                <c:pt idx="1">
                  <c:v>114316</c:v>
                </c:pt>
                <c:pt idx="2">
                  <c:v>114316</c:v>
                </c:pt>
                <c:pt idx="3">
                  <c:v>114316</c:v>
                </c:pt>
                <c:pt idx="4">
                  <c:v>114316</c:v>
                </c:pt>
                <c:pt idx="5">
                  <c:v>114316</c:v>
                </c:pt>
                <c:pt idx="6">
                  <c:v>114316</c:v>
                </c:pt>
                <c:pt idx="7">
                  <c:v>114316</c:v>
                </c:pt>
                <c:pt idx="8">
                  <c:v>114316</c:v>
                </c:pt>
                <c:pt idx="9">
                  <c:v>114316</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062837015610498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0.95099999999999996</c:v>
                </c:pt>
                <c:pt idx="1">
                  <c:v>0.94399999999999995</c:v>
                </c:pt>
                <c:pt idx="2">
                  <c:v>0.92500000000000004</c:v>
                </c:pt>
                <c:pt idx="3">
                  <c:v>0.91800000000000004</c:v>
                </c:pt>
                <c:pt idx="4">
                  <c:v>0.89</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3.1E-2</c:v>
                </c:pt>
                <c:pt idx="1">
                  <c:v>3.1E-2</c:v>
                </c:pt>
                <c:pt idx="2">
                  <c:v>3.4000000000000002E-2</c:v>
                </c:pt>
                <c:pt idx="3">
                  <c:v>3.5999999999999997E-2</c:v>
                </c:pt>
                <c:pt idx="4">
                  <c:v>3.5999999999999997E-2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2E-3</c:v>
                </c:pt>
                <c:pt idx="1">
                  <c:v>5.0000000000000001E-3</c:v>
                </c:pt>
                <c:pt idx="2">
                  <c:v>1.7000000000000001E-2</c:v>
                </c:pt>
                <c:pt idx="3">
                  <c:v>6.0000000000000001E-3</c:v>
                </c:pt>
                <c:pt idx="4">
                  <c:v>1.4E-2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2.9000000000000001E-2</c:v>
                </c:pt>
                <c:pt idx="1">
                  <c:v>2.7E-2</c:v>
                </c:pt>
                <c:pt idx="2">
                  <c:v>2.1999999999999999E-2</c:v>
                </c:pt>
                <c:pt idx="3">
                  <c:v>0.03</c:v>
                </c:pt>
                <c:pt idx="4">
                  <c:v>3.1E-2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9.1999999999999998E-2</c:v>
                </c:pt>
                <c:pt idx="1">
                  <c:v>8.5999999999999993E-2</c:v>
                </c:pt>
                <c:pt idx="2">
                  <c:v>0.105</c:v>
                </c:pt>
                <c:pt idx="3">
                  <c:v>0.11600000000000001</c:v>
                </c:pt>
                <c:pt idx="4">
                  <c:v>0.127</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4" formatCode="0%">
                  <c:v>6.5000000000000002E-2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373371910309194"/>
          <c:y val="0.80010682823564527"/>
          <c:w val="0.23265289780245055"/>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6.2E-2</c:v>
                </c:pt>
                <c:pt idx="1">
                  <c:v>5.6000000000000001E-2</c:v>
                </c:pt>
                <c:pt idx="2">
                  <c:v>6.5000000000000002E-2</c:v>
                </c:pt>
                <c:pt idx="3">
                  <c:v>8.2000000000000003E-2</c:v>
                </c:pt>
                <c:pt idx="4">
                  <c:v>6.5000000000000002E-2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Newton town</c:v>
                </c:pt>
                <c:pt idx="1">
                  <c:v>Montague township</c:v>
                </c:pt>
                <c:pt idx="2">
                  <c:v>Hamburg borough</c:v>
                </c:pt>
                <c:pt idx="3">
                  <c:v>Hardyston township</c:v>
                </c:pt>
                <c:pt idx="4">
                  <c:v>Lafayette township</c:v>
                </c:pt>
                <c:pt idx="5">
                  <c:v>Sussex borough</c:v>
                </c:pt>
                <c:pt idx="6">
                  <c:v>Stillwater township</c:v>
                </c:pt>
                <c:pt idx="7">
                  <c:v>Ogdensburg borough</c:v>
                </c:pt>
                <c:pt idx="8">
                  <c:v>Franklin borough</c:v>
                </c:pt>
                <c:pt idx="9">
                  <c:v>Andover township</c:v>
                </c:pt>
              </c:strCache>
            </c:strRef>
          </c:cat>
          <c:val>
            <c:numRef>
              <c:f>Sheet1!$B$2:$B$11</c:f>
              <c:numCache>
                <c:formatCode>0%</c:formatCode>
                <c:ptCount val="10"/>
                <c:pt idx="0">
                  <c:v>0.218</c:v>
                </c:pt>
                <c:pt idx="1">
                  <c:v>0.17800000000000002</c:v>
                </c:pt>
                <c:pt idx="2">
                  <c:v>0.17499999999999999</c:v>
                </c:pt>
                <c:pt idx="3">
                  <c:v>0.13300000000000001</c:v>
                </c:pt>
                <c:pt idx="4">
                  <c:v>9.9000000000000005E-2</c:v>
                </c:pt>
                <c:pt idx="5">
                  <c:v>8.6999999999999994E-2</c:v>
                </c:pt>
                <c:pt idx="6">
                  <c:v>7.9000000000000001E-2</c:v>
                </c:pt>
                <c:pt idx="7">
                  <c:v>7.6999999999999999E-2</c:v>
                </c:pt>
                <c:pt idx="8">
                  <c:v>7.5999999999999998E-2</c:v>
                </c:pt>
                <c:pt idx="9">
                  <c:v>6.8000000000000005E-2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Sussex Avg. 6.3%</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Newton town</c:v>
                </c:pt>
                <c:pt idx="1">
                  <c:v>Montague township</c:v>
                </c:pt>
                <c:pt idx="2">
                  <c:v>Hamburg borough</c:v>
                </c:pt>
                <c:pt idx="3">
                  <c:v>Hardyston township</c:v>
                </c:pt>
                <c:pt idx="4">
                  <c:v>Lafayette township</c:v>
                </c:pt>
                <c:pt idx="5">
                  <c:v>Sussex borough</c:v>
                </c:pt>
                <c:pt idx="6">
                  <c:v>Stillwater township</c:v>
                </c:pt>
                <c:pt idx="7">
                  <c:v>Ogdensburg borough</c:v>
                </c:pt>
                <c:pt idx="8">
                  <c:v>Franklin borough</c:v>
                </c:pt>
                <c:pt idx="9">
                  <c:v>Andover township</c:v>
                </c:pt>
              </c:strCache>
            </c:strRef>
          </c:cat>
          <c:val>
            <c:numRef>
              <c:f>Sheet1!$C$2:$C$11</c:f>
              <c:numCache>
                <c:formatCode>0%</c:formatCode>
                <c:ptCount val="10"/>
                <c:pt idx="0">
                  <c:v>6.3E-2</c:v>
                </c:pt>
                <c:pt idx="1">
                  <c:v>6.3E-2</c:v>
                </c:pt>
                <c:pt idx="2">
                  <c:v>6.3E-2</c:v>
                </c:pt>
                <c:pt idx="3">
                  <c:v>6.3E-2</c:v>
                </c:pt>
                <c:pt idx="4">
                  <c:v>6.3E-2</c:v>
                </c:pt>
                <c:pt idx="5">
                  <c:v>6.3E-2</c:v>
                </c:pt>
                <c:pt idx="6">
                  <c:v>6.3E-2</c:v>
                </c:pt>
                <c:pt idx="7">
                  <c:v>6.3E-2</c:v>
                </c:pt>
                <c:pt idx="8">
                  <c:v>6.3E-2</c:v>
                </c:pt>
                <c:pt idx="9">
                  <c:v>6.3E-2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9.6262441881944147E-2"/>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General</c:formatCode>
                <c:ptCount val="21"/>
                <c:pt idx="0" formatCode="0%">
                  <c:v>0.11843377708</c:v>
                </c:pt>
                <c:pt idx="2" formatCode="0%">
                  <c:v>0.13336631646</c:v>
                </c:pt>
                <c:pt idx="3" formatCode="0%">
                  <c:v>0.13711081952000001</c:v>
                </c:pt>
                <c:pt idx="4" formatCode="0%">
                  <c:v>0.13728832297999999</c:v>
                </c:pt>
                <c:pt idx="5" formatCode="0%">
                  <c:v>0.13837917212</c:v>
                </c:pt>
                <c:pt idx="6" formatCode="0%">
                  <c:v>0.14530348488</c:v>
                </c:pt>
                <c:pt idx="7" formatCode="0%">
                  <c:v>0.15554969057000001</c:v>
                </c:pt>
                <c:pt idx="8" formatCode="0%">
                  <c:v>0.15887685328000001</c:v>
                </c:pt>
                <c:pt idx="9" formatCode="0%">
                  <c:v>0.15973886456</c:v>
                </c:pt>
                <c:pt idx="10" formatCode="0%">
                  <c:v>0.16085989621999999</c:v>
                </c:pt>
                <c:pt idx="11" formatCode="0%">
                  <c:v>0.16304435818999999</c:v>
                </c:pt>
                <c:pt idx="12" formatCode="0%">
                  <c:v>0.16459204867999999</c:v>
                </c:pt>
                <c:pt idx="13" formatCode="0%">
                  <c:v>0.16995598247999999</c:v>
                </c:pt>
                <c:pt idx="14" formatCode="0%">
                  <c:v>0.17817396567999999</c:v>
                </c:pt>
                <c:pt idx="15" formatCode="0%">
                  <c:v>0.17919722900999999</c:v>
                </c:pt>
                <c:pt idx="16" formatCode="0%">
                  <c:v>0.18702891863000001</c:v>
                </c:pt>
                <c:pt idx="17" formatCode="0%">
                  <c:v>0.20053653952</c:v>
                </c:pt>
                <c:pt idx="18" formatCode="0%">
                  <c:v>0.20567278222999999</c:v>
                </c:pt>
                <c:pt idx="19" formatCode="0%">
                  <c:v>0.21890538624</c:v>
                </c:pt>
                <c:pt idx="20" formatCode="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
                  <c:v>0.12911939491999999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0.17</c:v>
                </c:pt>
                <c:pt idx="1">
                  <c:v>0.16</c:v>
                </c:pt>
                <c:pt idx="2">
                  <c:v>0.15</c:v>
                </c:pt>
                <c:pt idx="3">
                  <c:v>0.14383433282999999</c:v>
                </c:pt>
                <c:pt idx="4">
                  <c:v>0.13</c:v>
                </c:pt>
                <c:pt idx="5">
                  <c:v>0.13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5" formatCode="0.0%">
                  <c:v>8.4000000000000005E-2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8412404638893856"/>
          <c:y val="0.90222293488742389"/>
          <c:w val="0.33981071634609133"/>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7.5999999999999998E-2</c:v>
                </c:pt>
                <c:pt idx="1">
                  <c:v>6.0999999999999999E-2</c:v>
                </c:pt>
                <c:pt idx="2">
                  <c:v>8.4000000000000005E-2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734</c:v>
                </c:pt>
                <c:pt idx="1">
                  <c:v>782</c:v>
                </c:pt>
                <c:pt idx="2">
                  <c:v>774</c:v>
                </c:pt>
                <c:pt idx="3">
                  <c:v>717</c:v>
                </c:pt>
                <c:pt idx="4">
                  <c:v>767</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2185</c:v>
                </c:pt>
                <c:pt idx="3" formatCode="#,##0">
                  <c:v>1751</c:v>
                </c:pt>
                <c:pt idx="4" formatCode="#,##0">
                  <c:v>2211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1500</c:v>
                </c:pt>
                <c:pt idx="1">
                  <c:v>1674</c:v>
                </c:pt>
                <c:pt idx="2">
                  <c:v>1457</c:v>
                </c:pt>
                <c:pt idx="3">
                  <c:v>1539</c:v>
                </c:pt>
                <c:pt idx="4">
                  <c:v>1456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49</c:v>
                </c:pt>
                <c:pt idx="1">
                  <c:v>50</c:v>
                </c:pt>
                <c:pt idx="2">
                  <c:v>52</c:v>
                </c:pt>
                <c:pt idx="3">
                  <c:v>52</c:v>
                </c:pt>
                <c:pt idx="4">
                  <c:v>53.260226760000002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Sussex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1575</c:v>
                </c:pt>
                <c:pt idx="1">
                  <c:v>1504</c:v>
                </c:pt>
                <c:pt idx="2">
                  <c:v>1213</c:v>
                </c:pt>
                <c:pt idx="3">
                  <c:v>780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5">
                  <c:v>1575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5" formatCode="&quot;$&quot;#,##0_);[Red]\(&quot;$&quot;#,##0\)">
                  <c:v>780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
                  <c:v>35.6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37.9</c:v>
                </c:pt>
                <c:pt idx="1">
                  <c:v>38</c:v>
                </c:pt>
                <c:pt idx="2">
                  <c:v>34.299999999999997</c:v>
                </c:pt>
                <c:pt idx="3" formatCode="0.0">
                  <c:v>35.9</c:v>
                </c:pt>
                <c:pt idx="4" formatCode="0.0">
                  <c:v>35.6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7" formatCode="0%">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1" formatCode="0.0%">
                  <c:v>3.1E-2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1.4E-2</c:v>
                </c:pt>
                <c:pt idx="1">
                  <c:v>2.4E-2</c:v>
                </c:pt>
                <c:pt idx="2">
                  <c:v>0.04</c:v>
                </c:pt>
                <c:pt idx="3">
                  <c:v>3.9E-2</c:v>
                </c:pt>
                <c:pt idx="4">
                  <c:v>3.1E-2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Branchville borough</c:v>
                </c:pt>
                <c:pt idx="1">
                  <c:v>Hampton township</c:v>
                </c:pt>
                <c:pt idx="2">
                  <c:v>Wantage township</c:v>
                </c:pt>
                <c:pt idx="3">
                  <c:v>Sandyston township</c:v>
                </c:pt>
                <c:pt idx="4">
                  <c:v>Sparta township</c:v>
                </c:pt>
                <c:pt idx="5">
                  <c:v>Stillwater township</c:v>
                </c:pt>
                <c:pt idx="6">
                  <c:v>Lafayette township</c:v>
                </c:pt>
                <c:pt idx="7">
                  <c:v>Vernon township</c:v>
                </c:pt>
                <c:pt idx="8">
                  <c:v>Andover township</c:v>
                </c:pt>
                <c:pt idx="9">
                  <c:v>Hopatcong borough</c:v>
                </c:pt>
              </c:strCache>
            </c:strRef>
          </c:cat>
          <c:val>
            <c:numRef>
              <c:f>Sheet1!$B$2:$B$11</c:f>
              <c:numCache>
                <c:formatCode>0%</c:formatCode>
                <c:ptCount val="10"/>
                <c:pt idx="0">
                  <c:v>7.8E-2</c:v>
                </c:pt>
                <c:pt idx="1">
                  <c:v>7.2999999999999995E-2</c:v>
                </c:pt>
                <c:pt idx="2">
                  <c:v>6.6000000000000003E-2</c:v>
                </c:pt>
                <c:pt idx="3">
                  <c:v>5.7999999999999996E-2</c:v>
                </c:pt>
                <c:pt idx="4">
                  <c:v>5.0999999999999997E-2</c:v>
                </c:pt>
                <c:pt idx="5">
                  <c:v>4.9000000000000002E-2</c:v>
                </c:pt>
                <c:pt idx="6">
                  <c:v>4.4000000000000004E-2</c:v>
                </c:pt>
                <c:pt idx="7">
                  <c:v>3.7999999999999999E-2</c:v>
                </c:pt>
                <c:pt idx="8">
                  <c:v>3.4000000000000002E-2</c:v>
                </c:pt>
                <c:pt idx="9">
                  <c:v>2.7000000000000003E-2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Sussex County Avg. 3.2%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Branchville borough</c:v>
                </c:pt>
                <c:pt idx="1">
                  <c:v>Hampton township</c:v>
                </c:pt>
                <c:pt idx="2">
                  <c:v>Wantage township</c:v>
                </c:pt>
                <c:pt idx="3">
                  <c:v>Sandyston township</c:v>
                </c:pt>
                <c:pt idx="4">
                  <c:v>Sparta township</c:v>
                </c:pt>
                <c:pt idx="5">
                  <c:v>Stillwater township</c:v>
                </c:pt>
                <c:pt idx="6">
                  <c:v>Lafayette township</c:v>
                </c:pt>
                <c:pt idx="7">
                  <c:v>Vernon township</c:v>
                </c:pt>
                <c:pt idx="8">
                  <c:v>Andover township</c:v>
                </c:pt>
                <c:pt idx="9">
                  <c:v>Hopatcong borough</c:v>
                </c:pt>
              </c:strCache>
            </c:strRef>
          </c:cat>
          <c:val>
            <c:numRef>
              <c:f>Sheet1!$C$2:$C$11</c:f>
              <c:numCache>
                <c:formatCode>0.00%</c:formatCode>
                <c:ptCount val="10"/>
                <c:pt idx="0">
                  <c:v>3.2000000000000001E-2</c:v>
                </c:pt>
                <c:pt idx="1">
                  <c:v>3.2000000000000001E-2</c:v>
                </c:pt>
                <c:pt idx="2">
                  <c:v>3.2000000000000001E-2</c:v>
                </c:pt>
                <c:pt idx="3">
                  <c:v>3.2000000000000001E-2</c:v>
                </c:pt>
                <c:pt idx="4">
                  <c:v>3.2000000000000001E-2</c:v>
                </c:pt>
                <c:pt idx="5">
                  <c:v>3.2000000000000001E-2</c:v>
                </c:pt>
                <c:pt idx="6">
                  <c:v>3.2000000000000001E-2</c:v>
                </c:pt>
                <c:pt idx="7">
                  <c:v>3.2000000000000001E-2</c:v>
                </c:pt>
                <c:pt idx="8">
                  <c:v>3.2000000000000001E-2</c:v>
                </c:pt>
                <c:pt idx="9">
                  <c:v>3.2000000000000001E-2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4.1175319881889764E-2"/>
          <c:y val="0.90357907793587688"/>
          <c:w val="0.24264936023622047"/>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9">
                  <c:v>3264</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9">
                  <c:v>1246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6">
                  <c:v>0.91400000000000003</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4" formatCode="0.00">
                  <c:v>53.260226760000002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0.94099999999999995</c:v>
                </c:pt>
                <c:pt idx="1">
                  <c:v>0.94399999999999995</c:v>
                </c:pt>
                <c:pt idx="2">
                  <c:v>0.94</c:v>
                </c:pt>
                <c:pt idx="3">
                  <c:v>0.93799999999999994</c:v>
                </c:pt>
                <c:pt idx="4">
                  <c:v>0.91700000000000004</c:v>
                </c:pt>
                <c:pt idx="5">
                  <c:v>0.91400000000000003</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9">
                  <c:v>0.85</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1-FE87-4538-958E-C7278B0E8881}"/>
                </c:ext>
              </c:extLst>
            </c:dLbl>
            <c:dLbl>
              <c:idx val="5"/>
              <c:delete val="1"/>
              <c:extLst>
                <c:ext xmlns:c15="http://schemas.microsoft.com/office/drawing/2012/chart" uri="{CE6537A1-D6FC-4f65-9D91-7224C49458BB}"/>
                <c:ext xmlns:c16="http://schemas.microsoft.com/office/drawing/2014/chart" uri="{C3380CC4-5D6E-409C-BE32-E72D297353CC}">
                  <c16:uniqueId val="{00000002-FE87-4538-958E-C7278B0E888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0.83</c:v>
                </c:pt>
                <c:pt idx="1">
                  <c:v>0.69</c:v>
                </c:pt>
                <c:pt idx="2">
                  <c:v>0.73</c:v>
                </c:pt>
                <c:pt idx="3">
                  <c:v>0.88</c:v>
                </c:pt>
                <c:pt idx="4">
                  <c:v>0</c:v>
                </c:pt>
                <c:pt idx="5">
                  <c:v>0</c:v>
                </c:pt>
                <c:pt idx="6">
                  <c:v>0.93</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6843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85297982857037979"/>
          <c:y val="0.36565393841862232"/>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formatCode="General">
                  <c:v>0.40699999999999997</c:v>
                </c:pt>
                <c:pt idx="1">
                  <c:v>0.38</c:v>
                </c:pt>
                <c:pt idx="2">
                  <c:v>0.379</c:v>
                </c:pt>
                <c:pt idx="3">
                  <c:v>0.373</c:v>
                </c:pt>
                <c:pt idx="4">
                  <c:v>0.36399999999999999</c:v>
                </c:pt>
                <c:pt idx="5">
                  <c:v>0.35799999999999998</c:v>
                </c:pt>
                <c:pt idx="6">
                  <c:v>0.35</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7" formatCode="0.0%">
                  <c:v>0.34799999999999998</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General"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0.26300000000000001</c:v>
                </c:pt>
                <c:pt idx="1">
                  <c:v>0.36799999999999999</c:v>
                </c:pt>
                <c:pt idx="2">
                  <c:v>0.40600000000000003</c:v>
                </c:pt>
                <c:pt idx="3">
                  <c:v>0.372</c:v>
                </c:pt>
                <c:pt idx="4">
                  <c:v>0.34799999999999998</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Sussex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4.2000000000000003E-2</c:v>
                </c:pt>
                <c:pt idx="1">
                  <c:v>4.1000000000000002E-2</c:v>
                </c:pt>
                <c:pt idx="2">
                  <c:v>0.04</c:v>
                </c:pt>
                <c:pt idx="3">
                  <c:v>4.2999999999999997E-2</c:v>
                </c:pt>
                <c:pt idx="4">
                  <c:v>5.1999999999999998E-2</c:v>
                </c:pt>
                <c:pt idx="5">
                  <c:v>5.1999999999999998E-2</c:v>
                </c:pt>
                <c:pt idx="6">
                  <c:v>4.8000000000000001E-2</c:v>
                </c:pt>
                <c:pt idx="7">
                  <c:v>3.9E-2</c:v>
                </c:pt>
                <c:pt idx="8">
                  <c:v>4.2000000000000003E-2</c:v>
                </c:pt>
                <c:pt idx="9">
                  <c:v>4.4999999999999998E-2</c:v>
                </c:pt>
                <c:pt idx="10">
                  <c:v>5.1999999999999998E-2</c:v>
                </c:pt>
                <c:pt idx="11">
                  <c:v>0.05</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0" formatCode="0.0">
                  <c:v>4.3999999999999997E-2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7" formatCode="0.0%">
                  <c:v>6.1415400000000002E-2</c:v>
                </c:pt>
              </c:numCache>
            </c:numRef>
          </c:val>
          <c:extLst>
            <c:ext xmlns:c16="http://schemas.microsoft.com/office/drawing/2014/chart" uri="{C3380CC4-5D6E-409C-BE32-E72D297353CC}">
              <c16:uniqueId val="{00000001-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3.2932900000000001E-2</c:v>
                </c:pt>
                <c:pt idx="1">
                  <c:v>4.4349699999999999E-2</c:v>
                </c:pt>
                <c:pt idx="2">
                  <c:v>4.68019E-2</c:v>
                </c:pt>
                <c:pt idx="3">
                  <c:v>4.8317499999999999E-2</c:v>
                </c:pt>
                <c:pt idx="4">
                  <c:v>6.1415400000000002E-2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Lenape Valley Regional High School District</c:v>
                </c:pt>
                <c:pt idx="1">
                  <c:v>Newton Public School District</c:v>
                </c:pt>
                <c:pt idx="2">
                  <c:v>Hopatcong Borough School District</c:v>
                </c:pt>
                <c:pt idx="3">
                  <c:v>Wallkill Valley Regional High School</c:v>
                </c:pt>
                <c:pt idx="4">
                  <c:v>Vernon Township School District</c:v>
                </c:pt>
                <c:pt idx="5">
                  <c:v>High Point Regional High School District</c:v>
                </c:pt>
                <c:pt idx="6">
                  <c:v>Kittatinny Regional School District</c:v>
                </c:pt>
                <c:pt idx="7">
                  <c:v>Sussex County Technical School District</c:v>
                </c:pt>
                <c:pt idx="8">
                  <c:v>Sparta Township Public School District</c:v>
                </c:pt>
              </c:strCache>
            </c:strRef>
          </c:cat>
          <c:val>
            <c:numRef>
              <c:f>Sheet1!$B$2:$B$10</c:f>
              <c:numCache>
                <c:formatCode>General</c:formatCode>
                <c:ptCount val="9"/>
                <c:pt idx="0">
                  <c:v>88.7</c:v>
                </c:pt>
                <c:pt idx="1">
                  <c:v>90.3</c:v>
                </c:pt>
                <c:pt idx="2">
                  <c:v>90.6</c:v>
                </c:pt>
                <c:pt idx="3">
                  <c:v>91</c:v>
                </c:pt>
                <c:pt idx="4">
                  <c:v>92.6</c:v>
                </c:pt>
                <c:pt idx="5">
                  <c:v>93.2</c:v>
                </c:pt>
                <c:pt idx="6">
                  <c:v>94.9</c:v>
                </c:pt>
                <c:pt idx="7">
                  <c:v>97.4</c:v>
                </c:pt>
                <c:pt idx="8">
                  <c:v>97.6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4-Year Cohort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Sheet1!$A$2:$A$10</c:f>
              <c:strCache>
                <c:ptCount val="9"/>
                <c:pt idx="0">
                  <c:v>Lenape Valley Regional High School District</c:v>
                </c:pt>
                <c:pt idx="1">
                  <c:v>Newton Public School District</c:v>
                </c:pt>
                <c:pt idx="2">
                  <c:v>Hopatcong Borough School District</c:v>
                </c:pt>
                <c:pt idx="3">
                  <c:v>Wallkill Valley Regional High School</c:v>
                </c:pt>
                <c:pt idx="4">
                  <c:v>Vernon Township School District</c:v>
                </c:pt>
                <c:pt idx="5">
                  <c:v>High Point Regional High School District</c:v>
                </c:pt>
                <c:pt idx="6">
                  <c:v>Kittatinny Regional School District</c:v>
                </c:pt>
                <c:pt idx="7">
                  <c:v>Sussex County Technical School District</c:v>
                </c:pt>
                <c:pt idx="8">
                  <c:v>Sparta Township Public School District</c:v>
                </c:pt>
              </c:strCache>
            </c:strRef>
          </c:cat>
          <c:val>
            <c:numRef>
              <c:f>Sheet1!$C$2:$C$10</c:f>
              <c:numCache>
                <c:formatCode>General</c:formatCode>
                <c:ptCount val="9"/>
                <c:pt idx="0">
                  <c:v>91.1</c:v>
                </c:pt>
                <c:pt idx="1">
                  <c:v>91.1</c:v>
                </c:pt>
                <c:pt idx="2">
                  <c:v>91.1</c:v>
                </c:pt>
                <c:pt idx="3">
                  <c:v>91.1</c:v>
                </c:pt>
                <c:pt idx="4">
                  <c:v>91.1</c:v>
                </c:pt>
                <c:pt idx="5">
                  <c:v>91.1</c:v>
                </c:pt>
                <c:pt idx="6">
                  <c:v>91.1</c:v>
                </c:pt>
                <c:pt idx="7">
                  <c:v>91.1</c:v>
                </c:pt>
                <c:pt idx="8">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37694955565919047"/>
          <c:y val="0.93704631027694407"/>
          <c:w val="0.26426780502502567"/>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7.9000000000000001E-2</c:v>
                </c:pt>
                <c:pt idx="1">
                  <c:v>7.8E-2</c:v>
                </c:pt>
                <c:pt idx="2">
                  <c:v>8.5999999999999993E-2</c:v>
                </c:pt>
                <c:pt idx="3">
                  <c:v>8.5999999999999993E-2</c:v>
                </c:pt>
                <c:pt idx="4">
                  <c:v>0.10199999999999999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0.92900000000000005</c:v>
                </c:pt>
                <c:pt idx="1">
                  <c:v>0.90900000000000003</c:v>
                </c:pt>
                <c:pt idx="2">
                  <c:v>0.94799999999999995</c:v>
                </c:pt>
                <c:pt idx="3">
                  <c:v>0.94799999999999995</c:v>
                </c:pt>
                <c:pt idx="4">
                  <c:v>0.96</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7">
                  <c:v>0.96</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269085576958939"/>
          <c:y val="0.88423754476362459"/>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0" formatCode="0.00">
                  <c:v>4.64669619900251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5.4014554998806042E-3"/>
                  <c:y val="-1.715281923383471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8.2271534240038174E-3"/>
                  <c:y val="3.258851927340894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2819533921896125E-2"/>
                  <c:y val="-0.54880505943571289"/>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10</c:v>
                </c:pt>
                <c:pt idx="2">
                  <c:v>3</c:v>
                </c:pt>
                <c:pt idx="3">
                  <c:v>29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2.021629778544555E-2"/>
                  <c:y val="5.07958736645884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1.1871514928480712E-2"/>
                  <c:y val="-4.1965599873315801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49</c:v>
                </c:pt>
                <c:pt idx="1">
                  <c:v>342</c:v>
                </c:pt>
                <c:pt idx="2">
                  <c:v>17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2">
                  <c:v>1.07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0740206692913387"/>
          <c:y val="0.91178344639602815"/>
          <c:w val="0.1588929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Sussex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2"/>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C9-414D-A081-DE7A04D2B5CC}"/>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C9-414D-A081-DE7A04D2B5C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6.7880599999999998</c:v>
                </c:pt>
                <c:pt idx="1">
                  <c:v>6.2396799999999999</c:v>
                </c:pt>
                <c:pt idx="2">
                  <c:v>2.5</c:v>
                </c:pt>
                <c:pt idx="4">
                  <c:v>1.0717000000000001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4">
                  <c:v>42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4">
                  <c:v>177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8.6</c:v>
                </c:pt>
                <c:pt idx="1">
                  <c:v>8.9</c:v>
                </c:pt>
                <c:pt idx="2">
                  <c:v>9.3000000000000007</c:v>
                </c:pt>
                <c:pt idx="3">
                  <c:v>9.0712989814</c:v>
                </c:pt>
                <c:pt idx="4">
                  <c:v>8.1762778010999995</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1" formatCode="0.0">
                  <c:v>8.1762778010999995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4">
                  <c:v>0.10199999999999999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2260899360236220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dLbls>
          <c:showLegendKey val="0"/>
          <c:showVal val="0"/>
          <c:showCatName val="0"/>
          <c:showSerName val="0"/>
          <c:showPercent val="0"/>
          <c:showBubbleSize val="0"/>
        </c:dLbls>
        <c:gapWidth val="180"/>
        <c:overlap val="-26"/>
        <c:axId val="378091760"/>
        <c:axId val="378092152"/>
      </c:barChart>
      <c:barChart>
        <c:barDir val="bar"/>
        <c:grouping val="clustered"/>
        <c:varyColors val="0"/>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2" formatCode="0.00">
                  <c:v>8.6669125365258601</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170"/>
        <c:overlap val="-26"/>
        <c:axId val="1264572495"/>
        <c:axId val="1264571055"/>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valAx>
        <c:axId val="1264571055"/>
        <c:scaling>
          <c:orientation val="minMax"/>
        </c:scaling>
        <c:delete val="1"/>
        <c:axPos val="t"/>
        <c:numFmt formatCode="General" sourceLinked="1"/>
        <c:majorTickMark val="out"/>
        <c:minorTickMark val="none"/>
        <c:tickLblPos val="nextTo"/>
        <c:crossAx val="1264572495"/>
        <c:crosses val="max"/>
        <c:crossBetween val="between"/>
      </c:valAx>
      <c:catAx>
        <c:axId val="1264572495"/>
        <c:scaling>
          <c:orientation val="minMax"/>
        </c:scaling>
        <c:delete val="1"/>
        <c:axPos val="l"/>
        <c:numFmt formatCode="General" sourceLinked="1"/>
        <c:majorTickMark val="out"/>
        <c:minorTickMark val="none"/>
        <c:tickLblPos val="nextTo"/>
        <c:crossAx val="126457105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B2-4F4F-925A-9EB599A5B6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1231</c:v>
                </c:pt>
                <c:pt idx="1">
                  <c:v>1214</c:v>
                </c:pt>
                <c:pt idx="2">
                  <c:v>1103</c:v>
                </c:pt>
                <c:pt idx="3">
                  <c:v>1265</c:v>
                </c:pt>
                <c:pt idx="4">
                  <c:v>1222</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8081315328133666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9.4279169750313974E-2"/>
                  <c:y val="-6.32812461072068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8986298296382179E-2"/>
                  <c:y val="-7.49999953863191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0360213884456683E-3"/>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7.0755071403350855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Cyber Harassment</c:v>
                </c:pt>
                <c:pt idx="6">
                  <c:v>Other</c:v>
                </c:pt>
              </c:strCache>
            </c:strRef>
          </c:cat>
          <c:val>
            <c:numRef>
              <c:f>Sheet1!$B$2:$B$8</c:f>
              <c:numCache>
                <c:formatCode>General</c:formatCode>
                <c:ptCount val="7"/>
                <c:pt idx="0">
                  <c:v>741</c:v>
                </c:pt>
                <c:pt idx="1">
                  <c:v>429</c:v>
                </c:pt>
                <c:pt idx="2">
                  <c:v>52</c:v>
                </c:pt>
                <c:pt idx="3">
                  <c:v>42</c:v>
                </c:pt>
                <c:pt idx="4" formatCode="#,##0">
                  <c:v>24</c:v>
                </c:pt>
                <c:pt idx="5">
                  <c:v>11</c:v>
                </c:pt>
                <c:pt idx="6">
                  <c:v>24</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4">
                  <c:v>552</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1">
                  <c:v>80397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1">
                  <c:v>62436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73782</c:v>
                </c:pt>
                <c:pt idx="1">
                  <c:v>74328</c:v>
                </c:pt>
                <c:pt idx="2">
                  <c:v>75273</c:v>
                </c:pt>
                <c:pt idx="3">
                  <c:v>82497</c:v>
                </c:pt>
                <c:pt idx="4">
                  <c:v>80397</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57163</c:v>
                </c:pt>
                <c:pt idx="1">
                  <c:v>57839</c:v>
                </c:pt>
                <c:pt idx="2">
                  <c:v>64227</c:v>
                </c:pt>
                <c:pt idx="3">
                  <c:v>63364</c:v>
                </c:pt>
                <c:pt idx="4">
                  <c:v>62436</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3">
                  <c:v>141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41</c:v>
                </c:pt>
                <c:pt idx="1">
                  <c:v>48</c:v>
                </c:pt>
                <c:pt idx="2">
                  <c:v>32</c:v>
                </c:pt>
                <c:pt idx="3">
                  <c:v>28</c:v>
                </c:pt>
                <c:pt idx="4">
                  <c:v>23</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1E-4C7E-BD78-0573D70F3CB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5">
                  <c:v>-0.25</c:v>
                </c:pt>
                <c:pt idx="16">
                  <c:v>-0.29803921568627501</c:v>
                </c:pt>
                <c:pt idx="17" formatCode="General">
                  <c:v>-0.30107526881720398</c:v>
                </c:pt>
                <c:pt idx="18">
                  <c:v>-0.30622009569378</c:v>
                </c:pt>
                <c:pt idx="19">
                  <c:v>-0.38</c:v>
                </c:pt>
                <c:pt idx="20">
                  <c:v>-0.38888888888888901</c:v>
                </c:pt>
              </c:numCache>
            </c:numRef>
          </c:val>
          <c:extLst>
            <c:ext xmlns:c16="http://schemas.microsoft.com/office/drawing/2014/chart" uri="{C3380CC4-5D6E-409C-BE32-E72D297353CC}">
              <c16:uniqueId val="{00000001-CB1E-4C7E-BD78-0573D70F3CBB}"/>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4" formatCode="0%">
                  <c:v>-0.17857142857142899</c:v>
                </c:pt>
              </c:numCache>
            </c:numRef>
          </c:val>
          <c:extLst>
            <c:ext xmlns:c16="http://schemas.microsoft.com/office/drawing/2014/chart" uri="{C3380CC4-5D6E-409C-BE32-E72D297353CC}">
              <c16:uniqueId val="{00000002-CB1E-4C7E-BD78-0573D70F3CBB}"/>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4-CB1E-4C7E-BD78-0573D70F3CBB}"/>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8.6600522975562796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3.5937499999999997E-2"/>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1.7187500000000001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0.46</c:v>
                </c:pt>
                <c:pt idx="1">
                  <c:v>7.0000000000000007E-2</c:v>
                </c:pt>
                <c:pt idx="2">
                  <c:v>0.25</c:v>
                </c:pt>
                <c:pt idx="3">
                  <c:v>0.04</c:v>
                </c:pt>
                <c:pt idx="4">
                  <c:v>0.13</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Hamburg borough</c:v>
                </c:pt>
                <c:pt idx="1">
                  <c:v>Hopatcong borough</c:v>
                </c:pt>
                <c:pt idx="2">
                  <c:v>Hardyston township</c:v>
                </c:pt>
                <c:pt idx="3">
                  <c:v>Andover borough</c:v>
                </c:pt>
                <c:pt idx="4">
                  <c:v>Franklin borough</c:v>
                </c:pt>
                <c:pt idx="5">
                  <c:v>Sparta township</c:v>
                </c:pt>
                <c:pt idx="6">
                  <c:v>Vernon township</c:v>
                </c:pt>
                <c:pt idx="7">
                  <c:v>Newton town</c:v>
                </c:pt>
                <c:pt idx="8">
                  <c:v>Stanhope borough</c:v>
                </c:pt>
                <c:pt idx="9">
                  <c:v>Green township</c:v>
                </c:pt>
              </c:strCache>
            </c:strRef>
          </c:cat>
          <c:val>
            <c:numRef>
              <c:f>Sheet1!$B$2:$B$11</c:f>
              <c:numCache>
                <c:formatCode>0.00%</c:formatCode>
                <c:ptCount val="10"/>
                <c:pt idx="0">
                  <c:v>0.193</c:v>
                </c:pt>
                <c:pt idx="1">
                  <c:v>0.14099999999999999</c:v>
                </c:pt>
                <c:pt idx="2">
                  <c:v>0.107</c:v>
                </c:pt>
                <c:pt idx="3">
                  <c:v>0.105</c:v>
                </c:pt>
                <c:pt idx="4">
                  <c:v>9.7000000000000003E-2</c:v>
                </c:pt>
                <c:pt idx="5">
                  <c:v>9.5000000000000001E-2</c:v>
                </c:pt>
                <c:pt idx="6">
                  <c:v>8.5999999999999993E-2</c:v>
                </c:pt>
                <c:pt idx="7">
                  <c:v>8.3000000000000004E-2</c:v>
                </c:pt>
                <c:pt idx="8">
                  <c:v>8.3000000000000004E-2</c:v>
                </c:pt>
                <c:pt idx="9">
                  <c:v>0.08</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Sussex County avg 8.6%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Hamburg borough</c:v>
                </c:pt>
                <c:pt idx="1">
                  <c:v>Hopatcong borough</c:v>
                </c:pt>
                <c:pt idx="2">
                  <c:v>Hardyston township</c:v>
                </c:pt>
                <c:pt idx="3">
                  <c:v>Andover borough</c:v>
                </c:pt>
                <c:pt idx="4">
                  <c:v>Franklin borough</c:v>
                </c:pt>
                <c:pt idx="5">
                  <c:v>Sparta township</c:v>
                </c:pt>
                <c:pt idx="6">
                  <c:v>Vernon township</c:v>
                </c:pt>
                <c:pt idx="7">
                  <c:v>Newton town</c:v>
                </c:pt>
                <c:pt idx="8">
                  <c:v>Stanhope borough</c:v>
                </c:pt>
                <c:pt idx="9">
                  <c:v>Green township</c:v>
                </c:pt>
              </c:strCache>
            </c:strRef>
          </c:cat>
          <c:val>
            <c:numRef>
              <c:f>Sheet1!$C$2:$C$11</c:f>
              <c:numCache>
                <c:formatCode>0%</c:formatCode>
                <c:ptCount val="10"/>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8618823818897637"/>
          <c:y val="0.93304995490588372"/>
          <c:w val="0.3553121309055118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Community Support Services (CSS)</c:v>
                </c:pt>
                <c:pt idx="1">
                  <c:v>Outpatient</c:v>
                </c:pt>
                <c:pt idx="2">
                  <c:v>Primary Screening Services</c:v>
                </c:pt>
                <c:pt idx="3">
                  <c:v>Short Term Care Facility (STCF)</c:v>
                </c:pt>
                <c:pt idx="4">
                  <c:v>Supported Employment Services</c:v>
                </c:pt>
                <c:pt idx="5">
                  <c:v>County Mental Health Board</c:v>
                </c:pt>
                <c:pt idx="6">
                  <c:v>Early Intervention Support Services (EISS)</c:v>
                </c:pt>
                <c:pt idx="7">
                  <c:v>Homeless Services (PATH)</c:v>
                </c:pt>
                <c:pt idx="8">
                  <c:v>Integrated Case Management Services (ICMS)</c:v>
                </c:pt>
                <c:pt idx="9">
                  <c:v>Intensive Family Support Services (IFSS)</c:v>
                </c:pt>
                <c:pt idx="10">
                  <c:v>Involuntary Outpatient Commitment (IOC)</c:v>
                </c:pt>
                <c:pt idx="11">
                  <c:v>Program of Assertive Community Treatment (PACT)</c:v>
                </c:pt>
                <c:pt idx="12">
                  <c:v>Residential Services</c:v>
                </c:pt>
                <c:pt idx="13">
                  <c:v>Self-Help Center/Community Wellness Center</c:v>
                </c:pt>
                <c:pt idx="14">
                  <c:v>Systems Advocacy</c:v>
                </c:pt>
              </c:strCache>
            </c:strRef>
          </c:cat>
          <c:val>
            <c:numRef>
              <c:f>Sheet1!$B$2:$B$16</c:f>
              <c:numCache>
                <c:formatCode>General</c:formatCode>
                <c:ptCount val="15"/>
                <c:pt idx="0">
                  <c:v>3</c:v>
                </c:pt>
                <c:pt idx="1">
                  <c:v>2</c:v>
                </c:pt>
                <c:pt idx="2">
                  <c:v>2</c:v>
                </c:pt>
                <c:pt idx="3">
                  <c:v>2</c:v>
                </c:pt>
                <c:pt idx="4">
                  <c:v>2</c:v>
                </c:pt>
                <c:pt idx="5">
                  <c:v>1</c:v>
                </c:pt>
                <c:pt idx="6">
                  <c:v>1</c:v>
                </c:pt>
                <c:pt idx="7">
                  <c:v>1</c:v>
                </c:pt>
                <c:pt idx="8">
                  <c:v>1</c:v>
                </c:pt>
                <c:pt idx="9">
                  <c:v>1</c:v>
                </c:pt>
                <c:pt idx="10">
                  <c:v>1</c:v>
                </c:pt>
                <c:pt idx="11">
                  <c:v>1</c:v>
                </c:pt>
                <c:pt idx="12">
                  <c:v>1</c:v>
                </c:pt>
                <c:pt idx="13">
                  <c:v>1</c:v>
                </c:pt>
                <c:pt idx="14">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8">
                  <c:v>0.189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739253434463882"/>
          <c:y val="0.92449965159618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0.124</c:v>
                </c:pt>
                <c:pt idx="1">
                  <c:v>0.17199999999999999</c:v>
                </c:pt>
                <c:pt idx="2">
                  <c:v>0.123</c:v>
                </c:pt>
                <c:pt idx="3">
                  <c:v>0.19</c:v>
                </c:pt>
                <c:pt idx="4">
                  <c:v>0.189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45796407129863E-2"/>
          <c:y val="4.6075091515290038E-2"/>
          <c:w val="0.38673054405188406"/>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31263421617753E-2"/>
          <c:y val="6.3646879639969151E-2"/>
          <c:w val="0.83350554760200435"/>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pt idx="0" formatCode="0.0%">
                  <c:v>0.30499999999999999</c:v>
                </c:pt>
              </c:numCache>
            </c:numRef>
          </c:val>
          <c:extLst>
            <c:ext xmlns:c16="http://schemas.microsoft.com/office/drawing/2014/chart" uri="{C3380CC4-5D6E-409C-BE32-E72D297353CC}">
              <c16:uniqueId val="{00000000-22CC-4E1F-891A-AB117FB994A7}"/>
            </c:ext>
          </c:extLst>
        </c:ser>
        <c:dLbls>
          <c:dLblPos val="outEnd"/>
          <c:showLegendKey val="0"/>
          <c:showVal val="1"/>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scaling>
        <c:delete val="1"/>
        <c:axPos val="b"/>
        <c:numFmt formatCode="0.0%" sourceLinked="1"/>
        <c:majorTickMark val="out"/>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7">
                  <c:v>0.23</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5324206457351193"/>
          <c:y val="0.93355499226980188"/>
          <c:w val="0.36161644613834781"/>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0.16600000000000001</c:v>
                </c:pt>
                <c:pt idx="1">
                  <c:v>0.159</c:v>
                </c:pt>
                <c:pt idx="2">
                  <c:v>0.187</c:v>
                </c:pt>
                <c:pt idx="3">
                  <c:v>0.254</c:v>
                </c:pt>
                <c:pt idx="4">
                  <c:v>0.23</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0.20300000000000001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pt idx="0" formatCode="0.0%">
                  <c:v>0.33300000000000002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scaling>
        <c:delete val="1"/>
        <c:axPos val="b"/>
        <c:numFmt formatCode="0.0%" sourceLinked="1"/>
        <c:majorTickMark val="out"/>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0">
                  <c:v>8.6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330794783464557"/>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0.89600000000000002</c:v>
                </c:pt>
                <c:pt idx="1">
                  <c:v>0.9</c:v>
                </c:pt>
                <c:pt idx="2">
                  <c:v>0.88400000000000001</c:v>
                </c:pt>
                <c:pt idx="3">
                  <c:v>0.88700000000000001</c:v>
                </c:pt>
                <c:pt idx="4">
                  <c:v>0.85899999999999999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4" formatCode="0">
                  <c:v>4046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4">
                  <c:v>4204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5">
                  <c:v>213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Bergen</c:v>
                </c:pt>
              </c:strCache>
            </c:strRef>
          </c:cat>
          <c:val>
            <c:numRef>
              <c:f>Sheet1!$B$2:$B$22</c:f>
              <c:numCache>
                <c:formatCode>General</c:formatCode>
                <c:ptCount val="21"/>
                <c:pt idx="0">
                  <c:v>50</c:v>
                </c:pt>
                <c:pt idx="1">
                  <c:v>147</c:v>
                </c:pt>
                <c:pt idx="2">
                  <c:v>149</c:v>
                </c:pt>
                <c:pt idx="3">
                  <c:v>163</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Bergen</c:v>
                </c:pt>
              </c:strCache>
            </c:strRef>
          </c:cat>
          <c:val>
            <c:numRef>
              <c:f>Sheet1!$C$2:$C$22</c:f>
              <c:numCache>
                <c:formatCode>General</c:formatCode>
                <c:ptCount val="21"/>
                <c:pt idx="4">
                  <c:v>182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59-4859-9E02-07FC57B1C846}"/>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59-4859-9E02-07FC57B1C8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185</c:v>
                </c:pt>
                <c:pt idx="1">
                  <c:v>181</c:v>
                </c:pt>
                <c:pt idx="2">
                  <c:v>184</c:v>
                </c:pt>
                <c:pt idx="3">
                  <c:v>185</c:v>
                </c:pt>
                <c:pt idx="4">
                  <c:v>182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3">
                  <c:v>8.9999999999999993E-3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1766397436461733"/>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3">
                  <c:v>188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Sheet1!$C$2:$C$22</c:f>
              <c:numCache>
                <c:formatCode>General</c:formatCode>
                <c:ptCount val="21"/>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Sheet1!$D$2:$D$22</c:f>
              <c:numCache>
                <c:formatCode>General</c:formatCode>
                <c:ptCount val="21"/>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Sheet1!$E$2:$E$22</c:f>
              <c:numCache>
                <c:formatCode>General</c:formatCode>
                <c:ptCount val="21"/>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Sheet1!$B$2:$B$22</c:f>
              <c:numCache>
                <c:formatCode>General</c:formatCode>
                <c:ptCount val="21"/>
                <c:pt idx="1">
                  <c:v>362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Sheet1!$F$2:$F$22</c:f>
              <c:numCache>
                <c:formatCode>General</c:formatCode>
                <c:ptCount val="21"/>
                <c:pt idx="1">
                  <c:v>362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25</c:v>
                </c:pt>
                <c:pt idx="1">
                  <c:v>10</c:v>
                </c:pt>
                <c:pt idx="2">
                  <c:v>16</c:v>
                </c:pt>
                <c:pt idx="3">
                  <c:v>15</c:v>
                </c:pt>
                <c:pt idx="4">
                  <c:v>0</c:v>
                </c:pt>
                <c:pt idx="5">
                  <c:v>17</c:v>
                </c:pt>
                <c:pt idx="6">
                  <c:v>0</c:v>
                </c:pt>
                <c:pt idx="7">
                  <c:v>13</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34</c:v>
                </c:pt>
                <c:pt idx="1">
                  <c:v>35</c:v>
                </c:pt>
                <c:pt idx="2">
                  <c:v>27</c:v>
                </c:pt>
                <c:pt idx="3">
                  <c:v>29</c:v>
                </c:pt>
                <c:pt idx="4">
                  <c:v>22</c:v>
                </c:pt>
                <c:pt idx="5">
                  <c:v>0</c:v>
                </c:pt>
                <c:pt idx="6">
                  <c:v>12</c:v>
                </c:pt>
                <c:pt idx="7">
                  <c:v>12</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4">
                  <c:v>1744</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1">
                  <c:v>0.41</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1">
                  <c:v>0.38</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5">
                  <c:v>0.85899999999999999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2">
                  <c:v>0.46</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2" formatCode="0%">
                  <c:v>0.45</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0">
                  <c:v>0.11</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9465879718558214"/>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ginnieshouse.org/" TargetMode="External"/><Relationship Id="rId3" Type="http://schemas.openxmlformats.org/officeDocument/2006/relationships/hyperlink" Target="http://www.morrissussexresourcenet.org/" TargetMode="External"/><Relationship Id="rId7" Type="http://schemas.openxmlformats.org/officeDocument/2006/relationships/hyperlink" Target="https://centerforprevention.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ascfamily.org/" TargetMode="External"/><Relationship Id="rId5" Type="http://schemas.openxmlformats.org/officeDocument/2006/relationships/hyperlink" Target="https://norwescap.org/" TargetMode="External"/><Relationship Id="rId10" Type="http://schemas.openxmlformats.org/officeDocument/2006/relationships/hyperlink" Target="https://www.projectselfsufficiency.org/" TargetMode="External"/><Relationship Id="rId4" Type="http://schemas.openxmlformats.org/officeDocument/2006/relationships/hyperlink" Target="https://www.casamsc.org/" TargetMode="External"/><Relationship Id="rId9" Type="http://schemas.openxmlformats.org/officeDocument/2006/relationships/hyperlink" Target="https://www.sussexcountyfamilysuccesscenter.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Hamburg and Hopatcong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Sparta township and Vernon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varied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Sussex borough and Newton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Newton and Montague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slightly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decreased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on the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Branchville borough and Hampton township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Unknown women reported receiving early prenatal care most frequently, followed White, then Asian, then Hispanic, then Black women.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for Other Single Race and Two or More Races are unavailable.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similar to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similar to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Lenape Valley Regional High School District and Newton Public School District have the lowest graduation rate.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The 2021 data is in two different formats, making it difficult to compile, and not very accurate.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vary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$16K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-17.86%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there was no data available for frequency of mental health distress 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males at a higher/more available rate than females.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all other residents in this county.  </a:t>
            </a:r>
          </a:p>
          <a:p>
            <a:r>
              <a:rPr lang="en-US" sz="1200" kern="1200" dirty="0">
                <a:solidFill>
                  <a:schemeClr val="tx1"/>
                </a:solidFill>
                <a:effectLst/>
                <a:latin typeface="+mn-lt"/>
                <a:ea typeface="+mn-ea"/>
                <a:cs typeface="+mn-cs"/>
              </a:rPr>
              <a:t>Data for Native Hawaiian/Other PI is unavailable.</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the highest diagnosed depression rates.</a:t>
            </a:r>
          </a:p>
          <a:p>
            <a:pPr lvl="0"/>
            <a:r>
              <a:rPr lang="en-US" sz="1200" kern="1200" dirty="0">
                <a:solidFill>
                  <a:schemeClr val="tx1"/>
                </a:solidFill>
                <a:effectLst/>
                <a:latin typeface="+mn-lt"/>
                <a:ea typeface="+mn-ea"/>
                <a:cs typeface="+mn-cs"/>
              </a:rPr>
              <a:t>Diagnosed depression was reported by Men at a higher rate as compared to Women.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332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than 2016-2019 but higher than 2021-2022 in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Note: Data for Kinship Resource Family in 2020 and 2022 has been suppressed to protect the privacy of children and families represented in this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www.morrissussexresourcenet.org/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https://www.casamsc.org/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https://norwescap.org/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https://ascfamily.org/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https://centerforprevention.org/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http://ginnieshouse.org/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https://www.sussexcountyfamilysuccesscenter.org/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https://www.projectselfsufficiency.org/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11%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https://www.morrissussexresourcenet.org/community-services/legal-advocacy/advocacy/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index of Black/White residential segregation in this county has slightly increased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Sussex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8173C53E-CE55-80E5-A394-27DA6D5A786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FD984ABE-477F-84F2-7A9D-A8772BD0684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5C38CEC6-D293-5AE1-9F73-F9A4053654D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944AA0D2-3C3F-AC2A-B07E-8E269812853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E48CEF40-79F9-90C6-B7AC-A409E44B652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3641" y="862378"/>
            <a:ext cx="873274" cy="165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B9025E7F-AA22-AC12-2689-924638B571E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50063" y="4330634"/>
            <a:ext cx="873274" cy="165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7671E5E0-48C3-D681-4C26-7E50CF70934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14625" y="405178"/>
            <a:ext cx="873274" cy="165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B78AE413-ACD8-653E-8974-60489B2B44A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14513" y="405178"/>
            <a:ext cx="873274" cy="165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0BE0E43-D4B3-946B-ED4E-4DCFF5EFF1C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59806" y="2602705"/>
            <a:ext cx="873274" cy="165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D0852AF7-28F5-243E-D939-10BD961859C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4613" y="481378"/>
            <a:ext cx="873274" cy="165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4B3B6712-F2CF-2AC6-6517-C03C2682484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03691" y="405179"/>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04C0C90B-0573-8C17-98E4-0D8000C22EC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0468" y="4943201"/>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E48CEF40-79F9-90C6-B7AC-A409E44B652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F620754-3B1E-02E9-4498-D1385BDE96E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6276" y="4889083"/>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8072F2F5-2E97-B85D-8380-128908E895E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5008" y="461656"/>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C540B168-602E-B375-B4C2-D24C15D098C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97687" y="328649"/>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F2AAFFDE-1073-4FF1-AF42-C2DC9C85C54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83009" y="469761"/>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9C300E4C-9189-B21B-5BC2-0EFAFCCAC42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17837" y="782157"/>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921DBFAA-A473-4745-EDDA-854B7E7F05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7005" y="525829"/>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EF6D7528-E51A-1BA9-8097-9EC29C01585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88942" y="437683"/>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0735B023-5650-3050-92E1-6361F80194F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69507" y="422310"/>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702420B2-9334-6866-C5AF-BD2DA54A793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251" y="980802"/>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F4F35705-92C9-3026-140A-46C2F608597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02954" y="347182"/>
            <a:ext cx="748117" cy="14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5E8E7FE4-C8AA-3D3B-BC55-D6452955F96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3E79772F-869C-57E1-EDB3-DBFDB7DED1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C1FB0AD3-FC9D-241F-7823-B3B21D48866B}"/>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96F360FA-5FF5-0757-E946-A8157A1BB62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09E485DD-7E75-FB05-90AB-7C4E7F805F2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BCA00FD8-F78F-5909-1A28-9F22D36B85F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10B812C1-D29D-8968-A967-2589090AAF02}"/>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AAAC0EA0-C86D-863E-A394-ACF4E51D919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ABBF8DA8-1759-1896-4346-8DA5D5B49D9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7DC5800F-CCA2-37FF-8994-3B0F43048B6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493A41D5-6E75-A3B9-42F4-A084F34AC7A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E8C486B0-F4A7-AC15-E311-411CCE31EE3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6927D717-76EA-B7BA-B651-D2F5F415C7F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D6085A62-4120-9909-19D2-D1B673C7093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2931"/>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8.xml"/><Relationship Id="rId7" Type="http://schemas.openxmlformats.org/officeDocument/2006/relationships/image" Target="../media/image2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1.xml"/><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4.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6.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7.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9.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8.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1.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0.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4.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3.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5.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7.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18.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19.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0.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1.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6.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5.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2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8.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1.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2.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3.xml"/></Relationships>
</file>

<file path=ppt/slides/_rels/slide38.xml.rels><?xml version="1.0" encoding="UTF-8" standalone="yes"?>
<Relationships xmlns="http://schemas.openxmlformats.org/package/2006/relationships"><Relationship Id="rId8" Type="http://schemas.openxmlformats.org/officeDocument/2006/relationships/chart" Target="../charts/chart34.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5.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6.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7.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38.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39.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1.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2.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4.xml"/><Relationship Id="rId4" Type="http://schemas.openxmlformats.org/officeDocument/2006/relationships/tags" Target="../tags/tag230.xml"/><Relationship Id="rId9" Type="http://schemas.openxmlformats.org/officeDocument/2006/relationships/chart" Target="../charts/chart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6.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8.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7.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4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1.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0.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2.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4.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3.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6.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5.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7.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59.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8.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0.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3.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68.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7.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69.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0.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2.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1.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3.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4.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6.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5.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7.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78.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7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28.svg"/><Relationship Id="rId4" Type="http://schemas.openxmlformats.org/officeDocument/2006/relationships/tags" Target="../tags/tag8.xml"/><Relationship Id="rId9"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3.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2.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45.xml"/><Relationship Id="rId1" Type="http://schemas.openxmlformats.org/officeDocument/2006/relationships/tags" Target="../tags/tag444.xml"/><Relationship Id="rId4" Type="http://schemas.openxmlformats.org/officeDocument/2006/relationships/notesSlide" Target="../notesSlides/notesSlide7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image" Target="../media/image30.svg"/><Relationship Id="rId4" Type="http://schemas.openxmlformats.org/officeDocument/2006/relationships/tags" Target="../tags/tag14.xml"/><Relationship Id="rId9"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tags" Target="../tags/tag448.xml"/><Relationship Id="rId7" Type="http://schemas.openxmlformats.org/officeDocument/2006/relationships/chart" Target="../charts/chart89.xml"/><Relationship Id="rId2" Type="http://schemas.openxmlformats.org/officeDocument/2006/relationships/tags" Target="../tags/tag447.xml"/><Relationship Id="rId1" Type="http://schemas.openxmlformats.org/officeDocument/2006/relationships/tags" Target="../tags/tag446.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49.xml"/></Relationships>
</file>

<file path=ppt/slides/_rels/slide91.xml.rels><?xml version="1.0" encoding="UTF-8" standalone="yes"?>
<Relationships xmlns="http://schemas.openxmlformats.org/package/2006/relationships"><Relationship Id="rId3" Type="http://schemas.openxmlformats.org/officeDocument/2006/relationships/tags" Target="../tags/tag452.xml"/><Relationship Id="rId7" Type="http://schemas.openxmlformats.org/officeDocument/2006/relationships/chart" Target="../charts/chart90.xml"/><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3.xml"/></Relationships>
</file>

<file path=ppt/slides/_rels/slide92.xml.rels><?xml version="1.0" encoding="UTF-8" standalone="yes"?>
<Relationships xmlns="http://schemas.openxmlformats.org/package/2006/relationships"><Relationship Id="rId3" Type="http://schemas.openxmlformats.org/officeDocument/2006/relationships/tags" Target="../tags/tag456.xml"/><Relationship Id="rId7" Type="http://schemas.openxmlformats.org/officeDocument/2006/relationships/chart" Target="../charts/chart91.xml"/><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0.xml"/><Relationship Id="rId2" Type="http://schemas.openxmlformats.org/officeDocument/2006/relationships/tags" Target="../tags/tag459.xml"/><Relationship Id="rId1" Type="http://schemas.openxmlformats.org/officeDocument/2006/relationships/tags" Target="../tags/tag458.xml"/><Relationship Id="rId5" Type="http://schemas.openxmlformats.org/officeDocument/2006/relationships/notesSlide" Target="../notesSlides/notesSlide74.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CA25E-276E-46CC-BB07-94222B695B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25600" y="-1257300"/>
            <a:ext cx="14427200" cy="81153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Sussex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0" name="Picture 2">
            <a:extLst>
              <a:ext uri="{FF2B5EF4-FFF2-40B4-BE49-F238E27FC236}">
                <a16:creationId xmlns:a16="http://schemas.microsoft.com/office/drawing/2014/main" id="{E0AE21C6-6704-477E-762C-8B223CD1CDE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4929" y="4888837"/>
            <a:ext cx="760028" cy="143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946231980"/>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38173679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739096004"/>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983533446"/>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984969268"/>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37430391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2266460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33400080"/>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374576809"/>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48167820"/>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139679035"/>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80595448"/>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45074041"/>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748117555"/>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A0787C-6D95-45C1-8795-533626F1AA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3400" y="358635"/>
            <a:ext cx="6494429" cy="6140729"/>
          </a:xfrm>
          <a:prstGeom prst="rect">
            <a:avLst/>
          </a:prstGeom>
        </p:spPr>
      </p:pic>
      <p:pic>
        <p:nvPicPr>
          <p:cNvPr id="2" name="Picture 2">
            <a:extLst>
              <a:ext uri="{FF2B5EF4-FFF2-40B4-BE49-F238E27FC236}">
                <a16:creationId xmlns:a16="http://schemas.microsoft.com/office/drawing/2014/main" id="{0DC322E1-1EF5-E869-A833-646B04127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5572"/>
            <a:ext cx="2286000" cy="432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35683466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31400714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253061329"/>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955821746"/>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70186913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2891189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311880068"/>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36017601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576224315"/>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74940440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768165351"/>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54864981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99394570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122414002"/>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91054417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58391485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61207279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426921372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658741899"/>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4057197649"/>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08620878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94176127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010400" y="5520658"/>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730554997"/>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318623787"/>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44152779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27250034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41274193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15183926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3877991995"/>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1418148368"/>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7.10: Cesarean Delivery Rate (%) (within county), over time</a:t>
            </a:r>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817652346"/>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751682517"/>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322264914"/>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4062785119"/>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2948909411"/>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214159086"/>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622922326"/>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17566397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765742442"/>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13276177"/>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854970019"/>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807770877"/>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81597868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565557218"/>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56431299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2020.  Rate is calculated using American Community Survey, DP05, 2020, 5-year population estimates.</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845471858"/>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78417372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341760251"/>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725376589"/>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461569103"/>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12913130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00280520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86876671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custDataLst>
              <p:tags r:id="rId7"/>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graphicFrame>
        <p:nvGraphicFramePr>
          <p:cNvPr id="3" name="Chart 2">
            <a:extLst>
              <a:ext uri="{FF2B5EF4-FFF2-40B4-BE49-F238E27FC236}">
                <a16:creationId xmlns:a16="http://schemas.microsoft.com/office/drawing/2014/main" id="{379929DE-C755-3B54-0B38-D4692A8796BE}"/>
              </a:ext>
            </a:extLst>
          </p:cNvPr>
          <p:cNvGraphicFramePr/>
          <p:nvPr>
            <p:custDataLst>
              <p:tags r:id="rId8"/>
            </p:custDataLst>
            <p:extLst>
              <p:ext uri="{D42A27DB-BD31-4B8C-83A1-F6EECF244321}">
                <p14:modId xmlns:p14="http://schemas.microsoft.com/office/powerpoint/2010/main" val="857046051"/>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355325324"/>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95273454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18514230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09577962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896357961"/>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857894591"/>
              </p:ext>
            </p:extLst>
          </p:nvPr>
        </p:nvGraphicFramePr>
        <p:xfrm>
          <a:off x="4800600" y="4148425"/>
          <a:ext cx="71882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88230130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573688191"/>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411596253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857881840"/>
              </p:ext>
            </p:extLst>
          </p:nvPr>
        </p:nvGraphicFramePr>
        <p:xfrm>
          <a:off x="4165600" y="4148415"/>
          <a:ext cx="6060368"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27442388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72129929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441C2F4-7355-CEB5-DBE5-B1389C93C6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8956" y="794345"/>
            <a:ext cx="4603044" cy="6063655"/>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Sussex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19544408"/>
              </p:ext>
            </p:extLst>
          </p:nvPr>
        </p:nvGraphicFramePr>
        <p:xfrm>
          <a:off x="3276600" y="544375"/>
          <a:ext cx="4419600" cy="6358244"/>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sz="1600">
                          <a:latin typeface="Franklin Gothic Book" panose="020B0503020102020204" pitchFamily="34" charset="0"/>
                        </a:rPr>
                        <a:t>Chart #</a:t>
                      </a:r>
                      <a:endParaRPr lang="en-US" sz="1600"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latin typeface="Franklin Gothic Book" panose="020B0503020102020204" pitchFamily="34" charset="0"/>
                        </a:rPr>
                        <a:t>Data Description</a:t>
                      </a:r>
                      <a:endParaRPr lang="en-US" sz="1600"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600">
                          <a:latin typeface="Franklin Gothic Book" panose="020B0503020102020204" pitchFamily="34" charset="0"/>
                        </a:rPr>
                        <a:t>2.3</a:t>
                      </a:r>
                      <a:endParaRPr lang="en-US" sz="16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600">
                          <a:latin typeface="Franklin Gothic Book" panose="020B0503020102020204" pitchFamily="34" charset="0"/>
                        </a:rPr>
                        <a:t>Median household income</a:t>
                      </a:r>
                      <a:endParaRPr lang="en-US" sz="16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600">
                          <a:latin typeface="Franklin Gothic Book" panose="020B0503020102020204" pitchFamily="34" charset="0"/>
                        </a:rPr>
                        <a:t>2.6</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600">
                          <a:latin typeface="Franklin Gothic Book" panose="020B0503020102020204" pitchFamily="34" charset="0"/>
                        </a:rPr>
                        <a:t>Families with children under the age of 18 living in poverty</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600">
                          <a:latin typeface="Franklin Gothic Book" panose="020B0503020102020204" pitchFamily="34" charset="0"/>
                        </a:rPr>
                        <a:t>3.1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600">
                          <a:latin typeface="Franklin Gothic Book" panose="020B0503020102020204" pitchFamily="34" charset="0"/>
                        </a:rPr>
                        <a:t>Household income spent on housing</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401639">
                <a:tc>
                  <a:txBody>
                    <a:bodyPr/>
                    <a:lstStyle/>
                    <a:p>
                      <a:r>
                        <a:rPr lang="en-US" sz="1600">
                          <a:latin typeface="Franklin Gothic Book" panose="020B0503020102020204" pitchFamily="34" charset="0"/>
                        </a:rPr>
                        <a:t>4.1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600" dirty="0">
                          <a:latin typeface="Franklin Gothic Book" panose="020B0503020102020204" pitchFamily="34" charset="0"/>
                        </a:rPr>
                        <a:t>Food insecurity</a:t>
                      </a:r>
                    </a:p>
                    <a:p>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600">
                          <a:latin typeface="Franklin Gothic Book" panose="020B0503020102020204" pitchFamily="34" charset="0"/>
                        </a:rPr>
                        <a:t>6.3</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600">
                          <a:latin typeface="Franklin Gothic Book" panose="020B0503020102020204" pitchFamily="34" charset="0"/>
                        </a:rPr>
                        <a:t>Cost of transportation as a percentage of income in NJ</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600">
                          <a:latin typeface="Franklin Gothic Book" panose="020B0503020102020204" pitchFamily="34" charset="0"/>
                        </a:rPr>
                        <a:t>7.1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Franklin Gothic Book" panose="020B0503020102020204" pitchFamily="34" charset="0"/>
                        </a:rPr>
                        <a:t>Children under the age of 18 without health insurance</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600">
                          <a:latin typeface="Franklin Gothic Book" panose="020B0503020102020204" pitchFamily="34" charset="0"/>
                        </a:rPr>
                        <a:t>7.6</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Franklin Gothic Book" panose="020B0503020102020204" pitchFamily="34" charset="0"/>
                        </a:rPr>
                        <a:t>Percent of children meeting all immunization requirements</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600">
                          <a:latin typeface="Franklin Gothic Book" panose="020B0503020102020204" pitchFamily="34" charset="0"/>
                        </a:rPr>
                        <a:t>7.7</a:t>
                      </a:r>
                      <a:endParaRPr lang="en-US" sz="16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600" baseline="0">
                          <a:latin typeface="Franklin Gothic Book" panose="020B0503020102020204" pitchFamily="34" charset="0"/>
                        </a:rPr>
                        <a:t>Women Receiving Early Prenatal Care</a:t>
                      </a:r>
                      <a:endParaRPr lang="en-US" sz="16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600">
                          <a:latin typeface="Franklin Gothic Book" panose="020B0503020102020204" pitchFamily="34" charset="0"/>
                        </a:rPr>
                        <a:t>8.2</a:t>
                      </a:r>
                      <a:endParaRPr lang="en-US" sz="16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Franklin Gothic Book" panose="020B0503020102020204" pitchFamily="34" charset="0"/>
                        </a:rPr>
                        <a:t>Median unemployment rates across counties</a:t>
                      </a:r>
                    </a:p>
                    <a:p>
                      <a:endParaRPr lang="en-US" sz="12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7483036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8586279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4078868453"/>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4917553"/>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68298892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553895139"/>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480891330"/>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192825720"/>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6" name="TextBox 5">
            <a:extLst>
              <a:ext uri="{FF2B5EF4-FFF2-40B4-BE49-F238E27FC236}">
                <a16:creationId xmlns:a16="http://schemas.microsoft.com/office/drawing/2014/main" id="{637C6209-88EE-456E-B8D9-14ED38F43877}"/>
              </a:ext>
            </a:extLst>
          </p:cNvPr>
          <p:cNvSpPr txBox="1"/>
          <p:nvPr>
            <p:custDataLst>
              <p:tags r:id="rId2"/>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B7F4936C-AC00-42C1-9899-4AA31A1224A1}"/>
              </a:ext>
            </a:extLst>
          </p:cNvPr>
          <p:cNvSpPr/>
          <p:nvPr/>
        </p:nvSpPr>
        <p:spPr>
          <a:xfrm>
            <a:off x="3471384" y="99060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of Morris and Sussex Counties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NORWESCAP </a:t>
            </a:r>
            <a:r>
              <a:rPr lang="en-US" sz="1200" dirty="0">
                <a:solidFill>
                  <a:srgbClr val="C00000"/>
                </a:solidFill>
                <a:latin typeface="Franklin Gothic Medium" panose="020B0603020102020204" pitchFamily="34" charset="0"/>
              </a:rPr>
              <a:t>[Childcare &amp; Family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Association for Special Children and Families </a:t>
            </a:r>
            <a:r>
              <a:rPr lang="en-US" sz="1200" dirty="0">
                <a:solidFill>
                  <a:srgbClr val="C00000"/>
                </a:solidFill>
                <a:latin typeface="Franklin Gothic Medium" panose="020B0603020102020204" pitchFamily="34" charset="0"/>
              </a:rPr>
              <a:t>[Special Needs]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Center for Prevention and Counseling</a:t>
            </a:r>
          </a:p>
          <a:p>
            <a:endParaRPr lang="en-US" sz="1600" dirty="0">
              <a:latin typeface="Franklin Gothic Medium" panose="020B0603020102020204" pitchFamily="34" charset="0"/>
            </a:endParaRPr>
          </a:p>
          <a:p>
            <a:r>
              <a:rPr lang="en-US" sz="1600" dirty="0" err="1">
                <a:latin typeface="Franklin Gothic Medium" panose="020B0603020102020204" pitchFamily="34" charset="0"/>
              </a:rPr>
              <a:t>Ginnie’s</a:t>
            </a:r>
            <a:r>
              <a:rPr lang="en-US" sz="1600" dirty="0">
                <a:latin typeface="Franklin Gothic Medium" panose="020B0603020102020204" pitchFamily="34" charset="0"/>
              </a:rPr>
              <a:t> House, Sussex County Child Advocacy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Sussex County Family Success Center at Project Self-Sufficiency</a:t>
            </a:r>
          </a:p>
          <a:p>
            <a:endParaRPr lang="en-US" sz="1200" dirty="0">
              <a:latin typeface="Franklin Gothic Medium" panose="020B0603020102020204" pitchFamily="34" charset="0"/>
            </a:endParaRPr>
          </a:p>
        </p:txBody>
      </p:sp>
      <p:sp>
        <p:nvSpPr>
          <p:cNvPr id="7" name="TextBox 7">
            <a:extLst>
              <a:ext uri="{FF2B5EF4-FFF2-40B4-BE49-F238E27FC236}">
                <a16:creationId xmlns:a16="http://schemas.microsoft.com/office/drawing/2014/main" id="{1324768F-0A19-A380-77D5-56511EF6C42A}"/>
              </a:ext>
            </a:extLst>
          </p:cNvPr>
          <p:cNvSpPr txBox="1"/>
          <p:nvPr/>
        </p:nvSpPr>
        <p:spPr>
          <a:xfrm>
            <a:off x="3124200" y="444021"/>
            <a:ext cx="840067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www.morrissussexresourcenet.org</a:t>
            </a: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D9F56CA-1A17-672D-C84F-CC4712C1E6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0400" y="1167546"/>
            <a:ext cx="5181600" cy="5919054"/>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Sussex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752767146"/>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206157177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3870419059"/>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1236913577"/>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37A99891-64B7-F309-A9A5-6C7A2DDCD314}"/>
              </a:ext>
            </a:extLst>
          </p:cNvPr>
          <p:cNvSpPr/>
          <p:nvPr/>
        </p:nvSpPr>
        <p:spPr>
          <a:xfrm>
            <a:off x="3276600" y="738664"/>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Services of Northwest Jersey</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Project Self-Sufficiency</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a056443943305c5d96fc&quot;,&quot;SmartGridHorizontal&quot;:0,&quot;LinkedExcelSources&quot;:{&quot;67cefed43842343a900c2c16&quot;:&quot;{{Desktop}}\\hsac 25\\engage\\archive\\Sussex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Up5qXGgipBvAeB9G73y_1741602662&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28287</TotalTime>
  <Words>10256</Words>
  <Application>Microsoft Office PowerPoint</Application>
  <PresentationFormat>Widescreen</PresentationFormat>
  <Paragraphs>816</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1647</cp:revision>
  <dcterms:created xsi:type="dcterms:W3CDTF">2006-08-16T00:00:00Z</dcterms:created>
  <dcterms:modified xsi:type="dcterms:W3CDTF">2025-04-03T14:51:02Z</dcterms:modified>
</cp:coreProperties>
</file>