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767" dt="2025-03-10T18:45:05.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omerset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Somerset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Overview'!$A$3,'0. Overview'!$A$26,'0. Overview'!$A$50,'0. Overview'!$A$70,'0. Overview'!$A$102,'0. Overview'!$A$119,'0. Overview'!$A$135,'0. Overview'!$A$165,'0. Overview'!$A$185)</c:f>
              <c:strCache>
                <c:ptCount val="9"/>
                <c:pt idx="0">
                  <c:v>Somerset</c:v>
                </c:pt>
                <c:pt idx="1">
                  <c:v>Somerset</c:v>
                </c:pt>
                <c:pt idx="2">
                  <c:v>Somerset</c:v>
                </c:pt>
                <c:pt idx="3">
                  <c:v>Somerset</c:v>
                </c:pt>
                <c:pt idx="4">
                  <c:v>Somerset</c:v>
                </c:pt>
                <c:pt idx="5">
                  <c:v>Somerset</c:v>
                </c:pt>
                <c:pt idx="6">
                  <c:v>Somerset </c:v>
                </c:pt>
                <c:pt idx="7">
                  <c:v>Somerset</c:v>
                </c:pt>
                <c:pt idx="8">
                  <c:v>Somerset</c:v>
                </c:pt>
              </c:strCache>
            </c:strRef>
          </c:cat>
          <c:val>
            <c:numRef>
              <c:f>('0. Overview'!$C$3,'0. Overview'!$C$26,'0. Overview'!$C$50,'0. Overview'!$C$70,'0. Overview'!$C$102,'0. Overview'!$C$119,'0. Overview'!$C$135,'0. Overview'!$C$165,'0. Overview'!$C$185)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C758-43DF-B8D7-47F2FEE078BF}"/>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Overview'!$A$3,'0. Overview'!$A$26,'0. Overview'!$A$50,'0. Overview'!$A$70,'0. Overview'!$A$102,'0. Overview'!$A$119,'0. Overview'!$A$135,'0. Overview'!$A$165,'0. Overview'!$A$185)</c:f>
              <c:strCache>
                <c:ptCount val="9"/>
                <c:pt idx="0">
                  <c:v>Somerset</c:v>
                </c:pt>
                <c:pt idx="1">
                  <c:v>Somerset</c:v>
                </c:pt>
                <c:pt idx="2">
                  <c:v>Somerset</c:v>
                </c:pt>
                <c:pt idx="3">
                  <c:v>Somerset</c:v>
                </c:pt>
                <c:pt idx="4">
                  <c:v>Somerset</c:v>
                </c:pt>
                <c:pt idx="5">
                  <c:v>Somerset</c:v>
                </c:pt>
                <c:pt idx="6">
                  <c:v>Somerset </c:v>
                </c:pt>
                <c:pt idx="7">
                  <c:v>Somerset</c:v>
                </c:pt>
                <c:pt idx="8">
                  <c:v>Somerset</c:v>
                </c:pt>
              </c:strCache>
            </c:strRef>
          </c:cat>
          <c:val>
            <c:numRef>
              <c:f>('0. Overview'!$D$3,'0. Overview'!$D$26,'0. Overview'!$D$50,'0. Overview'!$D$70,'0. Overview'!$D$102,'0. Overview'!$D$119,'0. Overview'!$D$135,'0. Overview'!$D$165,'0. Overview'!$D$185)</c:f>
              <c:numCache>
                <c:formatCode>General</c:formatCode>
                <c:ptCount val="9"/>
                <c:pt idx="0">
                  <c:v>20.875</c:v>
                </c:pt>
                <c:pt idx="1">
                  <c:v>19.875</c:v>
                </c:pt>
                <c:pt idx="2">
                  <c:v>17.875</c:v>
                </c:pt>
                <c:pt idx="3">
                  <c:v>19.875</c:v>
                </c:pt>
                <c:pt idx="4">
                  <c:v>9.875</c:v>
                </c:pt>
                <c:pt idx="5">
                  <c:v>14.875</c:v>
                </c:pt>
                <c:pt idx="6">
                  <c:v>20.875</c:v>
                </c:pt>
                <c:pt idx="7">
                  <c:v>12.875</c:v>
                </c:pt>
                <c:pt idx="8">
                  <c:v>14.875</c:v>
                </c:pt>
              </c:numCache>
            </c:numRef>
          </c:val>
          <c:extLst>
            <c:ext xmlns:c16="http://schemas.microsoft.com/office/drawing/2014/chart" uri="{C3380CC4-5D6E-409C-BE32-E72D297353CC}">
              <c16:uniqueId val="{00000001-C758-43DF-B8D7-47F2FEE078BF}"/>
            </c:ext>
          </c:extLst>
        </c:ser>
        <c:ser>
          <c:idx val="3"/>
          <c:order val="2"/>
          <c:spPr>
            <a:solidFill>
              <a:schemeClr val="bg1">
                <a:lumMod val="65000"/>
              </a:schemeClr>
            </a:solidFill>
            <a:ln>
              <a:solidFill>
                <a:schemeClr val="tx1">
                  <a:lumMod val="95000"/>
                  <a:lumOff val="5000"/>
                </a:schemeClr>
              </a:solidFill>
            </a:ln>
            <a:effectLst/>
          </c:spPr>
          <c:invertIfNegative val="0"/>
          <c:cat>
            <c:strRef>
              <c:f>('0. Overview'!$A$3,'0. Overview'!$A$26,'0. Overview'!$A$50,'0. Overview'!$A$70,'0. Overview'!$A$102,'0. Overview'!$A$119,'0. Overview'!$A$135,'0. Overview'!$A$165,'0. Overview'!$A$185)</c:f>
              <c:strCache>
                <c:ptCount val="9"/>
                <c:pt idx="0">
                  <c:v>Somerset</c:v>
                </c:pt>
                <c:pt idx="1">
                  <c:v>Somerset</c:v>
                </c:pt>
                <c:pt idx="2">
                  <c:v>Somerset</c:v>
                </c:pt>
                <c:pt idx="3">
                  <c:v>Somerset</c:v>
                </c:pt>
                <c:pt idx="4">
                  <c:v>Somerset</c:v>
                </c:pt>
                <c:pt idx="5">
                  <c:v>Somerset</c:v>
                </c:pt>
                <c:pt idx="6">
                  <c:v>Somerset </c:v>
                </c:pt>
                <c:pt idx="7">
                  <c:v>Somerset</c:v>
                </c:pt>
                <c:pt idx="8">
                  <c:v>Somerset</c:v>
                </c:pt>
              </c:strCache>
            </c:strRef>
          </c:cat>
          <c:val>
            <c:numRef>
              <c:f>('0. Overview'!$E$3,'0. Overview'!$E$26,'0. Overview'!$E$50,'0. Overview'!$E$70,'0. Overview'!$E$102,'0. Overview'!$E$119,'0. Overview'!$E$135,'0. Overview'!$E$165,'0. Overview'!$E$185)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C758-43DF-B8D7-47F2FEE078BF}"/>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0.64800000000000002</c:v>
                </c:pt>
                <c:pt idx="1">
                  <c:v>0.68400000000000005</c:v>
                </c:pt>
                <c:pt idx="2">
                  <c:v>0.65500000000000003</c:v>
                </c:pt>
                <c:pt idx="3">
                  <c:v>0.65400000000000003</c:v>
                </c:pt>
                <c:pt idx="4">
                  <c:v>0.65600000000000003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7">
                  <c:v>0.65600000000000003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8">
                  <c:v>72571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22032</c:v>
                </c:pt>
                <c:pt idx="1">
                  <c:v>23438</c:v>
                </c:pt>
                <c:pt idx="2">
                  <c:v>27101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0181953930105"/>
          <c:y val="0.88694641230867255"/>
          <c:w val="0.8981804606989498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Franklin township</c:v>
                </c:pt>
                <c:pt idx="1">
                  <c:v>Bridgewater township</c:v>
                </c:pt>
                <c:pt idx="2">
                  <c:v>Hillsborough township</c:v>
                </c:pt>
                <c:pt idx="3">
                  <c:v>Bernards township</c:v>
                </c:pt>
                <c:pt idx="4">
                  <c:v>Montgomery township</c:v>
                </c:pt>
                <c:pt idx="5">
                  <c:v>North Plainfield borough</c:v>
                </c:pt>
                <c:pt idx="6">
                  <c:v>Warren township</c:v>
                </c:pt>
                <c:pt idx="7">
                  <c:v>Branchburg township</c:v>
                </c:pt>
                <c:pt idx="8">
                  <c:v>Bound Brook borough</c:v>
                </c:pt>
                <c:pt idx="9">
                  <c:v>Somerville borough</c:v>
                </c:pt>
                <c:pt idx="10">
                  <c:v>Manville borough</c:v>
                </c:pt>
                <c:pt idx="11">
                  <c:v>Bernardsville borough</c:v>
                </c:pt>
                <c:pt idx="12">
                  <c:v>Green Brook township</c:v>
                </c:pt>
                <c:pt idx="13">
                  <c:v>Watchung borough</c:v>
                </c:pt>
                <c:pt idx="14">
                  <c:v>Raritan borough</c:v>
                </c:pt>
                <c:pt idx="15">
                  <c:v>South Bound Brook borough</c:v>
                </c:pt>
                <c:pt idx="16">
                  <c:v>Bedminster township</c:v>
                </c:pt>
                <c:pt idx="17">
                  <c:v>Peapack and Gladstone borough</c:v>
                </c:pt>
                <c:pt idx="18">
                  <c:v>Rocky Hill borough</c:v>
                </c:pt>
                <c:pt idx="19">
                  <c:v>Far Hills borough</c:v>
                </c:pt>
              </c:strCache>
            </c:strRef>
          </c:cat>
          <c:val>
            <c:numRef>
              <c:f>Sheet1!$B$2:$B$21</c:f>
              <c:numCache>
                <c:formatCode>0</c:formatCode>
                <c:ptCount val="20"/>
                <c:pt idx="0">
                  <c:v>13725</c:v>
                </c:pt>
                <c:pt idx="1">
                  <c:v>10621</c:v>
                </c:pt>
                <c:pt idx="2">
                  <c:v>9388</c:v>
                </c:pt>
                <c:pt idx="3">
                  <c:v>6842</c:v>
                </c:pt>
                <c:pt idx="4">
                  <c:v>5686</c:v>
                </c:pt>
                <c:pt idx="5">
                  <c:v>5197</c:v>
                </c:pt>
                <c:pt idx="6">
                  <c:v>3655</c:v>
                </c:pt>
                <c:pt idx="7">
                  <c:v>2781</c:v>
                </c:pt>
                <c:pt idx="8">
                  <c:v>2674</c:v>
                </c:pt>
                <c:pt idx="9">
                  <c:v>2150</c:v>
                </c:pt>
                <c:pt idx="10">
                  <c:v>2043</c:v>
                </c:pt>
                <c:pt idx="11">
                  <c:v>2034</c:v>
                </c:pt>
                <c:pt idx="12">
                  <c:v>1434</c:v>
                </c:pt>
                <c:pt idx="13">
                  <c:v>1353</c:v>
                </c:pt>
                <c:pt idx="14">
                  <c:v>1240</c:v>
                </c:pt>
                <c:pt idx="15">
                  <c:v>1106</c:v>
                </c:pt>
                <c:pt idx="16">
                  <c:v>1080</c:v>
                </c:pt>
                <c:pt idx="17">
                  <c:v>438</c:v>
                </c:pt>
                <c:pt idx="18">
                  <c:v>168</c:v>
                </c:pt>
                <c:pt idx="19">
                  <c:v>165</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0.17</c:v>
                </c:pt>
                <c:pt idx="1">
                  <c:v>0.14000000000000001</c:v>
                </c:pt>
                <c:pt idx="2">
                  <c:v>0.15</c:v>
                </c:pt>
                <c:pt idx="3">
                  <c:v>0.14345373976</c:v>
                </c:pt>
                <c:pt idx="4">
                  <c:v>0.13894751174</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7">
                  <c:v>0.13894751174</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834655084526674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2391</c:v>
                </c:pt>
                <c:pt idx="1">
                  <c:v>1147</c:v>
                </c:pt>
                <c:pt idx="2">
                  <c:v>1648</c:v>
                </c:pt>
                <c:pt idx="3">
                  <c:v>1403</c:v>
                </c:pt>
                <c:pt idx="4">
                  <c:v>1190</c:v>
                </c:pt>
                <c:pt idx="5">
                  <c:v>2270</c:v>
                </c:pt>
                <c:pt idx="6">
                  <c:v>1936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20">
                  <c:v>143308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111587</c:v>
                </c:pt>
                <c:pt idx="1">
                  <c:v>116510</c:v>
                </c:pt>
                <c:pt idx="2">
                  <c:v>124764</c:v>
                </c:pt>
                <c:pt idx="3">
                  <c:v>135577</c:v>
                </c:pt>
                <c:pt idx="4">
                  <c:v>142092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Overview'!$A$209,'0. Overview'!$A$229,'0. Overview'!$A$257,'0. Overview'!$A$273,'0. Overview'!$A$305,'0. Overview'!$A$321,'0. Overview'!$A$345,'0. Overview'!$A$368,'0. Overview'!$A$386)</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Overview'!$C$209,'0. Overview'!$C$229,'0. Overview'!$C$257,'0. Overview'!$C$273,'0. Overview'!$C$305,'0. Overview'!$C$321,'0. Overview'!$C$345,'0. Overview'!$C$368,'0. Overview'!$C$386)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3A85-45FE-A96F-9E55FD29BD02}"/>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Overview'!$A$209,'0. Overview'!$A$229,'0. Overview'!$A$257,'0. Overview'!$A$273,'0. Overview'!$A$305,'0. Overview'!$A$321,'0. Overview'!$A$345,'0. Overview'!$A$368,'0. Overview'!$A$386)</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Overview'!$D$209,'0. Overview'!$D$229,'0. Overview'!$D$257,'0. Overview'!$D$273,'0. Overview'!$D$305,'0. Overview'!$D$321,'0. Overview'!$D$345,'0. Overview'!$D$368,'0. Overview'!$D$386)</c:f>
              <c:numCache>
                <c:formatCode>General</c:formatCode>
                <c:ptCount val="9"/>
                <c:pt idx="0">
                  <c:v>17.875</c:v>
                </c:pt>
                <c:pt idx="1">
                  <c:v>19.875</c:v>
                </c:pt>
                <c:pt idx="2">
                  <c:v>13.875</c:v>
                </c:pt>
                <c:pt idx="3">
                  <c:v>19.875</c:v>
                </c:pt>
                <c:pt idx="4">
                  <c:v>7.875</c:v>
                </c:pt>
                <c:pt idx="5">
                  <c:v>13.875</c:v>
                </c:pt>
                <c:pt idx="6">
                  <c:v>13.875</c:v>
                </c:pt>
                <c:pt idx="7">
                  <c:v>12.875</c:v>
                </c:pt>
                <c:pt idx="8">
                  <c:v>16.875</c:v>
                </c:pt>
              </c:numCache>
            </c:numRef>
          </c:val>
          <c:extLst>
            <c:ext xmlns:c16="http://schemas.microsoft.com/office/drawing/2014/chart" uri="{C3380CC4-5D6E-409C-BE32-E72D297353CC}">
              <c16:uniqueId val="{00000001-3A85-45FE-A96F-9E55FD29BD02}"/>
            </c:ext>
          </c:extLst>
        </c:ser>
        <c:ser>
          <c:idx val="3"/>
          <c:order val="2"/>
          <c:spPr>
            <a:solidFill>
              <a:schemeClr val="bg1">
                <a:lumMod val="65000"/>
              </a:schemeClr>
            </a:solidFill>
            <a:ln>
              <a:solidFill>
                <a:schemeClr val="tx1">
                  <a:lumMod val="95000"/>
                  <a:lumOff val="5000"/>
                </a:schemeClr>
              </a:solidFill>
            </a:ln>
            <a:effectLst/>
          </c:spPr>
          <c:invertIfNegative val="0"/>
          <c:cat>
            <c:strRef>
              <c:f>('0. Overview'!$A$209,'0. Overview'!$A$229,'0. Overview'!$A$257,'0. Overview'!$A$273,'0. Overview'!$A$305,'0. Overview'!$A$321,'0. Overview'!$A$345,'0. Overview'!$A$368,'0. Overview'!$A$386)</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('0. Overview'!$E$209,'0. Overview'!$E$229,'0. Overview'!$E$257,'0. Overview'!$E$273,'0. Overview'!$E$305,'0. Overview'!$E$321,'0. Overview'!$E$345,'0. Overview'!$E$368,'0. Overview'!$E$386)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3A85-45FE-A96F-9E55FD29BD02}"/>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20" formatCode="_(&quot;$&quot;* #,##0_);_(&quot;$&quot;* \(#,##0\);_(&quot;$&quot;* &quot;-&quot;??_);_(@_)">
                  <c:v>142092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 borough</c:v>
                </c:pt>
                <c:pt idx="1">
                  <c:v>North Plainfield borough</c:v>
                </c:pt>
                <c:pt idx="2">
                  <c:v>Manville borough</c:v>
                </c:pt>
                <c:pt idx="3">
                  <c:v>South Bound Brook borough</c:v>
                </c:pt>
                <c:pt idx="4">
                  <c:v>Raritan borough</c:v>
                </c:pt>
                <c:pt idx="5">
                  <c:v>Somerville borough</c:v>
                </c:pt>
                <c:pt idx="6">
                  <c:v>Bedminster township</c:v>
                </c:pt>
                <c:pt idx="7">
                  <c:v>Franklin township</c:v>
                </c:pt>
                <c:pt idx="8">
                  <c:v>Rocky Hill borough</c:v>
                </c:pt>
                <c:pt idx="9">
                  <c:v>Millstone borough</c:v>
                </c:pt>
              </c:strCache>
            </c:strRef>
          </c:cat>
          <c:val>
            <c:numRef>
              <c:f>Sheet1!$B$2:$B$11</c:f>
              <c:numCache>
                <c:formatCode>_("$"* #,##0_);_("$"* \(#,##0\);_("$"* "-"??_);_(@_)</c:formatCode>
                <c:ptCount val="10"/>
                <c:pt idx="0">
                  <c:v>80876</c:v>
                </c:pt>
                <c:pt idx="1">
                  <c:v>83529</c:v>
                </c:pt>
                <c:pt idx="2">
                  <c:v>93872</c:v>
                </c:pt>
                <c:pt idx="3">
                  <c:v>102019</c:v>
                </c:pt>
                <c:pt idx="4">
                  <c:v>103699</c:v>
                </c:pt>
                <c:pt idx="5">
                  <c:v>103869</c:v>
                </c:pt>
                <c:pt idx="6">
                  <c:v>113292</c:v>
                </c:pt>
                <c:pt idx="7">
                  <c:v>118034</c:v>
                </c:pt>
                <c:pt idx="8">
                  <c:v>127344</c:v>
                </c:pt>
                <c:pt idx="9">
                  <c:v>139209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Somerset Median $135960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Bound Brook borough</c:v>
                </c:pt>
                <c:pt idx="1">
                  <c:v>North Plainfield borough</c:v>
                </c:pt>
                <c:pt idx="2">
                  <c:v>Manville borough</c:v>
                </c:pt>
                <c:pt idx="3">
                  <c:v>South Bound Brook borough</c:v>
                </c:pt>
                <c:pt idx="4">
                  <c:v>Raritan borough</c:v>
                </c:pt>
                <c:pt idx="5">
                  <c:v>Somerville borough</c:v>
                </c:pt>
                <c:pt idx="6">
                  <c:v>Bedminster township</c:v>
                </c:pt>
                <c:pt idx="7">
                  <c:v>Franklin township</c:v>
                </c:pt>
                <c:pt idx="8">
                  <c:v>Rocky Hill borough</c:v>
                </c:pt>
                <c:pt idx="9">
                  <c:v>Millstone borough</c:v>
                </c:pt>
              </c:strCache>
            </c:strRef>
          </c:cat>
          <c:val>
            <c:numRef>
              <c:f>Sheet1!$C$2:$C$11</c:f>
              <c:numCache>
                <c:formatCode>"$"#,##0</c:formatCode>
                <c:ptCount val="10"/>
                <c:pt idx="0">
                  <c:v>135960</c:v>
                </c:pt>
                <c:pt idx="1">
                  <c:v>135960</c:v>
                </c:pt>
                <c:pt idx="2">
                  <c:v>135960</c:v>
                </c:pt>
                <c:pt idx="3">
                  <c:v>135960</c:v>
                </c:pt>
                <c:pt idx="4">
                  <c:v>135960</c:v>
                </c:pt>
                <c:pt idx="5">
                  <c:v>135960</c:v>
                </c:pt>
                <c:pt idx="6">
                  <c:v>135960</c:v>
                </c:pt>
                <c:pt idx="7">
                  <c:v>135960</c:v>
                </c:pt>
                <c:pt idx="8">
                  <c:v>135960</c:v>
                </c:pt>
                <c:pt idx="9">
                  <c:v>135960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3163524911998747"/>
          <c:y val="0.93692243003343145"/>
          <c:w val="0.2204807234528763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General</c:formatCode>
                <c:ptCount val="21"/>
                <c:pt idx="0" formatCode="0%">
                  <c:v>3.6999999999999998E-2</c:v>
                </c:pt>
                <c:pt idx="2" formatCode="0%">
                  <c:v>4.2999999999999997E-2</c:v>
                </c:pt>
                <c:pt idx="3" formatCode="0%">
                  <c:v>0.05</c:v>
                </c:pt>
                <c:pt idx="4" formatCode="0%">
                  <c:v>6.5000000000000002E-2</c:v>
                </c:pt>
                <c:pt idx="5" formatCode="0%">
                  <c:v>6.7000000000000004E-2</c:v>
                </c:pt>
                <c:pt idx="6" formatCode="0%">
                  <c:v>6.7000000000000004E-2</c:v>
                </c:pt>
                <c:pt idx="7" formatCode="0%">
                  <c:v>7.2999999999999995E-2</c:v>
                </c:pt>
                <c:pt idx="8" formatCode="0%">
                  <c:v>8.1000000000000003E-2</c:v>
                </c:pt>
                <c:pt idx="9" formatCode="0%">
                  <c:v>8.4000000000000005E-2</c:v>
                </c:pt>
                <c:pt idx="10" formatCode="0%">
                  <c:v>8.6999999999999994E-2</c:v>
                </c:pt>
                <c:pt idx="11" formatCode="0%">
                  <c:v>8.7999999999999995E-2</c:v>
                </c:pt>
                <c:pt idx="12" formatCode="0%">
                  <c:v>0.107</c:v>
                </c:pt>
                <c:pt idx="13" formatCode="0%">
                  <c:v>0.111</c:v>
                </c:pt>
                <c:pt idx="14" formatCode="0%">
                  <c:v>0.11799999999999999</c:v>
                </c:pt>
                <c:pt idx="15" formatCode="0%">
                  <c:v>0.14899999999999999</c:v>
                </c:pt>
                <c:pt idx="16" formatCode="0%">
                  <c:v>0.151</c:v>
                </c:pt>
                <c:pt idx="17" formatCode="0%">
                  <c:v>0.153</c:v>
                </c:pt>
                <c:pt idx="18" formatCode="0%">
                  <c:v>0.17499999999999999</c:v>
                </c:pt>
                <c:pt idx="19" formatCode="0%">
                  <c:v>0.20499999999999999</c:v>
                </c:pt>
                <c:pt idx="20" formatCode="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0%</c:formatCode>
                <c:ptCount val="21"/>
                <c:pt idx="1">
                  <c:v>3.9E-2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79298120537485173"/>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4.2000000000000003E-2</c:v>
                </c:pt>
                <c:pt idx="1">
                  <c:v>4.2999999999999997E-2</c:v>
                </c:pt>
                <c:pt idx="2">
                  <c:v>3.6999999999999998E-2</c:v>
                </c:pt>
                <c:pt idx="3">
                  <c:v>4.4999999999999998E-2</c:v>
                </c:pt>
                <c:pt idx="4">
                  <c:v>3.9E-2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South Bound Brook borough</c:v>
                </c:pt>
                <c:pt idx="1">
                  <c:v>Manville borough</c:v>
                </c:pt>
                <c:pt idx="2">
                  <c:v>North Plainfield borough</c:v>
                </c:pt>
                <c:pt idx="3">
                  <c:v>Raritan borough</c:v>
                </c:pt>
                <c:pt idx="4">
                  <c:v>Bound Brook borough</c:v>
                </c:pt>
                <c:pt idx="5">
                  <c:v>Franklin township</c:v>
                </c:pt>
                <c:pt idx="6">
                  <c:v>Branchburg township</c:v>
                </c:pt>
                <c:pt idx="7">
                  <c:v>Bridgewater township</c:v>
                </c:pt>
                <c:pt idx="8">
                  <c:v>Far Hills borough</c:v>
                </c:pt>
                <c:pt idx="9">
                  <c:v>Montgomery township</c:v>
                </c:pt>
              </c:strCache>
            </c:strRef>
          </c:cat>
          <c:val>
            <c:numRef>
              <c:f>Sheet1!$B$2:$B$11</c:f>
              <c:numCache>
                <c:formatCode>0%</c:formatCode>
                <c:ptCount val="10"/>
                <c:pt idx="0">
                  <c:v>0.22</c:v>
                </c:pt>
                <c:pt idx="1">
                  <c:v>0.217</c:v>
                </c:pt>
                <c:pt idx="2">
                  <c:v>0.14000000000000001</c:v>
                </c:pt>
                <c:pt idx="3">
                  <c:v>0.09</c:v>
                </c:pt>
                <c:pt idx="4">
                  <c:v>8.6999999999999994E-2</c:v>
                </c:pt>
                <c:pt idx="5">
                  <c:v>0.06</c:v>
                </c:pt>
                <c:pt idx="6">
                  <c:v>3.4000000000000002E-2</c:v>
                </c:pt>
                <c:pt idx="7">
                  <c:v>3.3000000000000002E-2</c:v>
                </c:pt>
                <c:pt idx="8">
                  <c:v>3.2000000000000001E-2</c:v>
                </c:pt>
                <c:pt idx="9">
                  <c:v>2.3E-2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Somerset Avg. 4.4%</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South Bound Brook borough</c:v>
                </c:pt>
                <c:pt idx="1">
                  <c:v>Manville borough</c:v>
                </c:pt>
                <c:pt idx="2">
                  <c:v>North Plainfield borough</c:v>
                </c:pt>
                <c:pt idx="3">
                  <c:v>Raritan borough</c:v>
                </c:pt>
                <c:pt idx="4">
                  <c:v>Bound Brook borough</c:v>
                </c:pt>
                <c:pt idx="5">
                  <c:v>Franklin township</c:v>
                </c:pt>
                <c:pt idx="6">
                  <c:v>Branchburg township</c:v>
                </c:pt>
                <c:pt idx="7">
                  <c:v>Bridgewater township</c:v>
                </c:pt>
                <c:pt idx="8">
                  <c:v>Far Hills borough</c:v>
                </c:pt>
                <c:pt idx="9">
                  <c:v>Montgomery township</c:v>
                </c:pt>
              </c:strCache>
            </c:strRef>
          </c:cat>
          <c:val>
            <c:numRef>
              <c:f>Sheet1!$C$2:$C$11</c:f>
              <c:numCache>
                <c:formatCode>0%</c:formatCode>
                <c:ptCount val="10"/>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1609813522281023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3">
                  <c:v>0.13711081952000001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0.17</c:v>
                </c:pt>
                <c:pt idx="1">
                  <c:v>0.16</c:v>
                </c:pt>
                <c:pt idx="2">
                  <c:v>0.16</c:v>
                </c:pt>
                <c:pt idx="3">
                  <c:v>0.15605503803000001</c:v>
                </c:pt>
                <c:pt idx="4">
                  <c:v>0.16</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General</c:formatCode>
                <c:ptCount val="21"/>
                <c:pt idx="0" formatCode="0.0%">
                  <c:v>6.8000000000000005E-2</c:v>
                </c:pt>
                <c:pt idx="2" formatCode="0.0%">
                  <c:v>7.8E-2</c:v>
                </c:pt>
                <c:pt idx="3" formatCode="0.0%">
                  <c:v>7.9000000000000001E-2</c:v>
                </c:pt>
                <c:pt idx="4" formatCode="0.0%">
                  <c:v>8.4000000000000005E-2</c:v>
                </c:pt>
                <c:pt idx="5" formatCode="0.0%">
                  <c:v>8.4000000000000005E-2</c:v>
                </c:pt>
                <c:pt idx="6" formatCode="0.0%">
                  <c:v>8.8999999999999996E-2</c:v>
                </c:pt>
                <c:pt idx="7" formatCode="0.0%">
                  <c:v>8.8999999999999996E-2</c:v>
                </c:pt>
                <c:pt idx="8" formatCode="0.0%">
                  <c:v>9.2999999999999999E-2</c:v>
                </c:pt>
                <c:pt idx="9" formatCode="0.0%">
                  <c:v>9.4E-2</c:v>
                </c:pt>
                <c:pt idx="10" formatCode="0.0%">
                  <c:v>9.7000000000000003E-2</c:v>
                </c:pt>
                <c:pt idx="11" formatCode="0.0%">
                  <c:v>9.7000000000000003E-2</c:v>
                </c:pt>
                <c:pt idx="12">
                  <c:v>0.106</c:v>
                </c:pt>
                <c:pt idx="13" formatCode="0.0%">
                  <c:v>0.113</c:v>
                </c:pt>
                <c:pt idx="14" formatCode="0.0%">
                  <c:v>0.11600000000000001</c:v>
                </c:pt>
                <c:pt idx="15" formatCode="0.0%">
                  <c:v>0.11899999999999999</c:v>
                </c:pt>
                <c:pt idx="16" formatCode="0.0%">
                  <c:v>0.121</c:v>
                </c:pt>
                <c:pt idx="17" formatCode="0.0%">
                  <c:v>0.122</c:v>
                </c:pt>
                <c:pt idx="18" formatCode="0.0%">
                  <c:v>0.124</c:v>
                </c:pt>
                <c:pt idx="19" formatCode="0.0%">
                  <c:v>0.13</c:v>
                </c:pt>
                <c:pt idx="20" formatCode="0.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0.0%</c:formatCode>
                <c:ptCount val="21"/>
                <c:pt idx="1">
                  <c:v>7.1999999999999995E-2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5.7000000000000002E-2</c:v>
                </c:pt>
                <c:pt idx="1">
                  <c:v>4.9000000000000002E-2</c:v>
                </c:pt>
                <c:pt idx="2">
                  <c:v>7.1999999999999995E-2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2796</c:v>
                </c:pt>
                <c:pt idx="1">
                  <c:v>2826</c:v>
                </c:pt>
                <c:pt idx="2">
                  <c:v>2697</c:v>
                </c:pt>
                <c:pt idx="3">
                  <c:v>2815</c:v>
                </c:pt>
                <c:pt idx="4">
                  <c:v>2999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Somerset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0.59799999999999998</c:v>
                </c:pt>
                <c:pt idx="1">
                  <c:v>0.109</c:v>
                </c:pt>
                <c:pt idx="2">
                  <c:v>6.0000000000000001E-3</c:v>
                </c:pt>
                <c:pt idx="3">
                  <c:v>0.221</c:v>
                </c:pt>
                <c:pt idx="4">
                  <c:v>1E-3</c:v>
                </c:pt>
                <c:pt idx="5">
                  <c:v>0.17799999999999999</c:v>
                </c:pt>
                <c:pt idx="6">
                  <c:v>0.18</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7897</c:v>
                </c:pt>
                <c:pt idx="3" formatCode="#,##0">
                  <c:v>7414</c:v>
                </c:pt>
                <c:pt idx="4" formatCode="#,##0">
                  <c:v>8504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4143</c:v>
                </c:pt>
                <c:pt idx="1">
                  <c:v>4974</c:v>
                </c:pt>
                <c:pt idx="2">
                  <c:v>4226</c:v>
                </c:pt>
                <c:pt idx="3">
                  <c:v>4553</c:v>
                </c:pt>
                <c:pt idx="4">
                  <c:v>4875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Somerset</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1820</c:v>
                </c:pt>
                <c:pt idx="1">
                  <c:v>1800</c:v>
                </c:pt>
                <c:pt idx="2">
                  <c:v>1668</c:v>
                </c:pt>
                <c:pt idx="3">
                  <c:v>1525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20">
                  <c:v>1820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20" formatCode="&quot;$&quot;#,##0_);[Red]\(&quot;$&quot;#,##0\)">
                  <c:v>1525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6">
                  <c:v>33.1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32.9</c:v>
                </c:pt>
                <c:pt idx="1">
                  <c:v>32.4</c:v>
                </c:pt>
                <c:pt idx="2">
                  <c:v>28.8</c:v>
                </c:pt>
                <c:pt idx="3" formatCode="0.0">
                  <c:v>29.6</c:v>
                </c:pt>
                <c:pt idx="4" formatCode="0.0">
                  <c:v>33.1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3"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4" formatCode="0.0%">
                  <c:v>2.1000000000000001E-2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6.3E-2</c:v>
                </c:pt>
                <c:pt idx="1">
                  <c:v>3.7999999999999999E-2</c:v>
                </c:pt>
                <c:pt idx="2">
                  <c:v>1.4999999999999999E-2</c:v>
                </c:pt>
                <c:pt idx="3">
                  <c:v>2.5999999999999999E-2</c:v>
                </c:pt>
                <c:pt idx="4">
                  <c:v>2.1000000000000001E-2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Peapack and Gladstone borough</c:v>
                </c:pt>
                <c:pt idx="1">
                  <c:v>Green Brook township</c:v>
                </c:pt>
                <c:pt idx="2">
                  <c:v>North Plainfield borough</c:v>
                </c:pt>
                <c:pt idx="3">
                  <c:v>South Bound Brook borough</c:v>
                </c:pt>
                <c:pt idx="4">
                  <c:v>Franklin township</c:v>
                </c:pt>
                <c:pt idx="5">
                  <c:v>Bound Brook borough</c:v>
                </c:pt>
                <c:pt idx="6">
                  <c:v>Bedminster township</c:v>
                </c:pt>
                <c:pt idx="7">
                  <c:v>Raritan borough</c:v>
                </c:pt>
                <c:pt idx="8">
                  <c:v>Hillsborough township</c:v>
                </c:pt>
                <c:pt idx="9">
                  <c:v>Manville borough</c:v>
                </c:pt>
              </c:strCache>
            </c:strRef>
          </c:cat>
          <c:val>
            <c:numRef>
              <c:f>Sheet1!$B$2:$B$11</c:f>
              <c:numCache>
                <c:formatCode>0.0%</c:formatCode>
                <c:ptCount val="10"/>
                <c:pt idx="0">
                  <c:v>0.16900000000000001</c:v>
                </c:pt>
                <c:pt idx="1">
                  <c:v>0.154</c:v>
                </c:pt>
                <c:pt idx="2">
                  <c:v>0.127</c:v>
                </c:pt>
                <c:pt idx="3">
                  <c:v>8.7999999999999995E-2</c:v>
                </c:pt>
                <c:pt idx="4">
                  <c:v>0.08</c:v>
                </c:pt>
                <c:pt idx="5">
                  <c:v>7.2999999999999995E-2</c:v>
                </c:pt>
                <c:pt idx="6">
                  <c:v>4.3999999999999997E-2</c:v>
                </c:pt>
                <c:pt idx="7">
                  <c:v>3.7999999999999999E-2</c:v>
                </c:pt>
                <c:pt idx="8">
                  <c:v>2.3E-2</c:v>
                </c:pt>
                <c:pt idx="9">
                  <c:v>2.1999999999999999E-2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Somerset County Avg 3.90%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Peapack and Gladstone borough</c:v>
                </c:pt>
                <c:pt idx="1">
                  <c:v>Green Brook township</c:v>
                </c:pt>
                <c:pt idx="2">
                  <c:v>North Plainfield borough</c:v>
                </c:pt>
                <c:pt idx="3">
                  <c:v>South Bound Brook borough</c:v>
                </c:pt>
                <c:pt idx="4">
                  <c:v>Franklin township</c:v>
                </c:pt>
                <c:pt idx="5">
                  <c:v>Bound Brook borough</c:v>
                </c:pt>
                <c:pt idx="6">
                  <c:v>Bedminster township</c:v>
                </c:pt>
                <c:pt idx="7">
                  <c:v>Raritan borough</c:v>
                </c:pt>
                <c:pt idx="8">
                  <c:v>Hillsborough township</c:v>
                </c:pt>
                <c:pt idx="9">
                  <c:v>Manville borough</c:v>
                </c:pt>
              </c:strCache>
            </c:strRef>
          </c:cat>
          <c:val>
            <c:numRef>
              <c:f>Sheet1!$C$2:$C$11</c:f>
              <c:numCache>
                <c:formatCode>0.00%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6.6175319881889766E-2"/>
          <c:y val="0.90571016066685772"/>
          <c:w val="0.2520243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0.628</c:v>
                </c:pt>
                <c:pt idx="1">
                  <c:v>0.67100000000000004</c:v>
                </c:pt>
                <c:pt idx="2">
                  <c:v>0.61299999999999999</c:v>
                </c:pt>
                <c:pt idx="3">
                  <c:v>0.63</c:v>
                </c:pt>
                <c:pt idx="4">
                  <c:v>0.59799999999999998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0.108</c:v>
                </c:pt>
                <c:pt idx="1">
                  <c:v>0.108</c:v>
                </c:pt>
                <c:pt idx="2">
                  <c:v>0.115</c:v>
                </c:pt>
                <c:pt idx="3">
                  <c:v>0.114</c:v>
                </c:pt>
                <c:pt idx="4">
                  <c:v>0.109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8.0000000000000002E-3</c:v>
                </c:pt>
                <c:pt idx="1">
                  <c:v>7.0000000000000001E-3</c:v>
                </c:pt>
                <c:pt idx="2">
                  <c:v>1.4E-2</c:v>
                </c:pt>
                <c:pt idx="3">
                  <c:v>1.7999999999999999E-2</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0.19600000000000001</c:v>
                </c:pt>
                <c:pt idx="1">
                  <c:v>0.19500000000000001</c:v>
                </c:pt>
                <c:pt idx="2">
                  <c:v>0.21299999999999999</c:v>
                </c:pt>
                <c:pt idx="3">
                  <c:v>0.217</c:v>
                </c:pt>
                <c:pt idx="4">
                  <c:v>0.221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0.152</c:v>
                </c:pt>
                <c:pt idx="1">
                  <c:v>0.14699999999999999</c:v>
                </c:pt>
                <c:pt idx="2">
                  <c:v>0.158</c:v>
                </c:pt>
                <c:pt idx="3">
                  <c:v>0.16400000000000001</c:v>
                </c:pt>
                <c:pt idx="4">
                  <c:v>0.17899999999999999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5">
                  <c:v>9756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5">
                  <c:v>2889</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20">
                  <c:v>0.94199999999999995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0.95699999999999996</c:v>
                </c:pt>
                <c:pt idx="1">
                  <c:v>0.95399999999999996</c:v>
                </c:pt>
                <c:pt idx="2">
                  <c:v>0.94199999999999995</c:v>
                </c:pt>
                <c:pt idx="3">
                  <c:v>0.93300000000000005</c:v>
                </c:pt>
                <c:pt idx="4">
                  <c:v>0.93500000000000005</c:v>
                </c:pt>
                <c:pt idx="5">
                  <c:v>0.94199999999999995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2">
                  <c:v>0.79</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0.87</c:v>
                </c:pt>
                <c:pt idx="1">
                  <c:v>0.76</c:v>
                </c:pt>
                <c:pt idx="2">
                  <c:v>0.61</c:v>
                </c:pt>
                <c:pt idx="3">
                  <c:v>0.89</c:v>
                </c:pt>
                <c:pt idx="4">
                  <c:v>0.6</c:v>
                </c:pt>
                <c:pt idx="5">
                  <c:v>0.75</c:v>
                </c:pt>
                <c:pt idx="6">
                  <c:v>0.8</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1" formatCode="0.0%">
                  <c:v>0.33100000000000002</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0.28000000000000003</c:v>
                </c:pt>
                <c:pt idx="1">
                  <c:v>0.35799999999999998</c:v>
                </c:pt>
                <c:pt idx="2">
                  <c:v>0.39900000000000002</c:v>
                </c:pt>
                <c:pt idx="3">
                  <c:v>0.36199999999999999</c:v>
                </c:pt>
                <c:pt idx="4">
                  <c:v>0.33100000000000002</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Somerset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3.9E-2</c:v>
                </c:pt>
                <c:pt idx="1">
                  <c:v>3.9E-2</c:v>
                </c:pt>
                <c:pt idx="2">
                  <c:v>3.6999999999999998E-2</c:v>
                </c:pt>
                <c:pt idx="3">
                  <c:v>3.7999999999999999E-2</c:v>
                </c:pt>
                <c:pt idx="4">
                  <c:v>4.3999999999999997E-2</c:v>
                </c:pt>
                <c:pt idx="5">
                  <c:v>4.3999999999999997E-2</c:v>
                </c:pt>
                <c:pt idx="6">
                  <c:v>4.2000000000000003E-2</c:v>
                </c:pt>
                <c:pt idx="7">
                  <c:v>3.5999999999999997E-2</c:v>
                </c:pt>
                <c:pt idx="8">
                  <c:v>0.04</c:v>
                </c:pt>
                <c:pt idx="9">
                  <c:v>4.2999999999999997E-2</c:v>
                </c:pt>
                <c:pt idx="10">
                  <c:v>4.8000000000000001E-2</c:v>
                </c:pt>
                <c:pt idx="11">
                  <c:v>4.7E-2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6" formatCode="0.0">
                  <c:v>4.1000000000000002E-2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4767673843627129"/>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1" formatCode="0.0%">
                  <c:v>5.1183100000000002E-2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61</c:v>
                </c:pt>
                <c:pt idx="1">
                  <c:v>61</c:v>
                </c:pt>
                <c:pt idx="2">
                  <c:v>62</c:v>
                </c:pt>
                <c:pt idx="3">
                  <c:v>63</c:v>
                </c:pt>
                <c:pt idx="4">
                  <c:v>62.887250549999997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4.5295000000000002E-2</c:v>
                </c:pt>
                <c:pt idx="1">
                  <c:v>5.2327699999999998E-2</c:v>
                </c:pt>
                <c:pt idx="2">
                  <c:v>4.8206499999999999E-2</c:v>
                </c:pt>
                <c:pt idx="3">
                  <c:v>4.5549699999999999E-2</c:v>
                </c:pt>
                <c:pt idx="4">
                  <c:v>5.1183100000000002E-2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Somerset Hills Regional School District</c:v>
                </c:pt>
                <c:pt idx="1">
                  <c:v>North Plainfield School District</c:v>
                </c:pt>
                <c:pt idx="2">
                  <c:v>Franklin Township Public School District</c:v>
                </c:pt>
                <c:pt idx="3">
                  <c:v>Bound Brook School District</c:v>
                </c:pt>
                <c:pt idx="4">
                  <c:v>Somerville Public School District</c:v>
                </c:pt>
                <c:pt idx="5">
                  <c:v>Manville School District</c:v>
                </c:pt>
                <c:pt idx="6">
                  <c:v>Bridgewater-Raritan Regional School District</c:v>
                </c:pt>
                <c:pt idx="7">
                  <c:v>Bernards Township School District</c:v>
                </c:pt>
                <c:pt idx="8">
                  <c:v>Thomas Edison Energysmart Charter School</c:v>
                </c:pt>
                <c:pt idx="9">
                  <c:v>Hillsborough Township Public School District</c:v>
                </c:pt>
                <c:pt idx="10">
                  <c:v>Montgomery Township School District</c:v>
                </c:pt>
                <c:pt idx="11">
                  <c:v>Watchung Hills Regional High School District</c:v>
                </c:pt>
                <c:pt idx="12">
                  <c:v>Somerset County Vocational And Technical School District</c:v>
                </c:pt>
                <c:pt idx="13">
                  <c:v>Central Jersey College Prep Charter School</c:v>
                </c:pt>
              </c:strCache>
            </c:strRef>
          </c:cat>
          <c:val>
            <c:numRef>
              <c:f>Sheet1!$B$2:$B$15</c:f>
              <c:numCache>
                <c:formatCode>General</c:formatCode>
                <c:ptCount val="14"/>
                <c:pt idx="0">
                  <c:v>86.4</c:v>
                </c:pt>
                <c:pt idx="1">
                  <c:v>87.8</c:v>
                </c:pt>
                <c:pt idx="2">
                  <c:v>88</c:v>
                </c:pt>
                <c:pt idx="3">
                  <c:v>88.9</c:v>
                </c:pt>
                <c:pt idx="4">
                  <c:v>90.6</c:v>
                </c:pt>
                <c:pt idx="5">
                  <c:v>90.8</c:v>
                </c:pt>
                <c:pt idx="6">
                  <c:v>93.8</c:v>
                </c:pt>
                <c:pt idx="7">
                  <c:v>94</c:v>
                </c:pt>
                <c:pt idx="8">
                  <c:v>95</c:v>
                </c:pt>
                <c:pt idx="9">
                  <c:v>95.3</c:v>
                </c:pt>
                <c:pt idx="10">
                  <c:v>96.8</c:v>
                </c:pt>
                <c:pt idx="11">
                  <c:v>97.8</c:v>
                </c:pt>
                <c:pt idx="12">
                  <c:v>98.8</c:v>
                </c:pt>
                <c:pt idx="13">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Somerset Hills Regional School District</c:v>
                </c:pt>
                <c:pt idx="1">
                  <c:v>North Plainfield School District</c:v>
                </c:pt>
                <c:pt idx="2">
                  <c:v>Franklin Township Public School District</c:v>
                </c:pt>
                <c:pt idx="3">
                  <c:v>Bound Brook School District</c:v>
                </c:pt>
                <c:pt idx="4">
                  <c:v>Somerville Public School District</c:v>
                </c:pt>
                <c:pt idx="5">
                  <c:v>Manville School District</c:v>
                </c:pt>
                <c:pt idx="6">
                  <c:v>Bridgewater-Raritan Regional School District</c:v>
                </c:pt>
                <c:pt idx="7">
                  <c:v>Bernards Township School District</c:v>
                </c:pt>
                <c:pt idx="8">
                  <c:v>Thomas Edison Energysmart Charter School</c:v>
                </c:pt>
                <c:pt idx="9">
                  <c:v>Hillsborough Township Public School District</c:v>
                </c:pt>
                <c:pt idx="10">
                  <c:v>Montgomery Township School District</c:v>
                </c:pt>
                <c:pt idx="11">
                  <c:v>Watchung Hills Regional High School District</c:v>
                </c:pt>
                <c:pt idx="12">
                  <c:v>Somerset County Vocational And Technical School District</c:v>
                </c:pt>
                <c:pt idx="13">
                  <c:v>Central Jersey College Prep Charter School</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939051440452557"/>
          <c:y val="0.90960699960029345"/>
          <c:w val="0.186578650842474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0.94499999999999995</c:v>
                </c:pt>
                <c:pt idx="1">
                  <c:v>0.93400000000000005</c:v>
                </c:pt>
                <c:pt idx="2">
                  <c:v>0.95699999999999996</c:v>
                </c:pt>
                <c:pt idx="3">
                  <c:v>0.95699999999999996</c:v>
                </c:pt>
                <c:pt idx="4">
                  <c:v>0.95799999999999996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6">
                  <c:v>0.95799999999999996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698442780354045"/>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3">
                  <c:v>8.17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0799331901694101E-2"/>
                  <c:y val="0.195639602111286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c:v>
                </c:pt>
                <c:pt idx="1">
                  <c:v>23</c:v>
                </c:pt>
                <c:pt idx="2">
                  <c:v>47</c:v>
                </c:pt>
                <c:pt idx="3">
                  <c:v>112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304</c:v>
                </c:pt>
                <c:pt idx="1">
                  <c:v>2056</c:v>
                </c:pt>
                <c:pt idx="2">
                  <c:v>265</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73056102362212E-2"/>
          <c:y val="1.0105718145552977E-2"/>
          <c:w val="0.88658944389763783"/>
          <c:h val="0.95931712400014557"/>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
                  <c:v>1.04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1677706692913385"/>
          <c:y val="0.94715345990546385"/>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Somerset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5.1432099999999998</c:v>
                </c:pt>
                <c:pt idx="1">
                  <c:v>5.8228299999999997</c:v>
                </c:pt>
                <c:pt idx="2">
                  <c:v>4.0999999999999996</c:v>
                </c:pt>
                <c:pt idx="4">
                  <c:v>1.0397700000000001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0711519393409155"/>
          <c:y val="6.8140319163664999E-3"/>
          <c:w val="0.8412974628171479"/>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0">
                  <c:v>91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0">
                  <c:v>308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4" formatCode="0.00">
                  <c:v>62.887250549999997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9.6</c:v>
                </c:pt>
                <c:pt idx="1">
                  <c:v>9.9</c:v>
                </c:pt>
                <c:pt idx="2">
                  <c:v>10</c:v>
                </c:pt>
                <c:pt idx="3">
                  <c:v>9.7470326207000006</c:v>
                </c:pt>
                <c:pt idx="4">
                  <c:v>9.2869314648000003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7">
                  <c:v>9.3000000000000007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1079299932696222"/>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7" formatCode="0.00">
                  <c:v>5.8973015377811997</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2048</c:v>
                </c:pt>
                <c:pt idx="1">
                  <c:v>1858</c:v>
                </c:pt>
                <c:pt idx="2">
                  <c:v>1849</c:v>
                </c:pt>
                <c:pt idx="3">
                  <c:v>1840</c:v>
                </c:pt>
                <c:pt idx="4">
                  <c:v>1947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20051964869194913"/>
                  <c:y val="-5.624999653973940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8008737152796264"/>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0413697812776201"/>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4.8744790029100989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2105643106611041"/>
                  <c:y val="-7.96874950979641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Cyber Harassment</c:v>
                </c:pt>
                <c:pt idx="6">
                  <c:v>Other</c:v>
                </c:pt>
              </c:strCache>
            </c:strRef>
          </c:cat>
          <c:val>
            <c:numRef>
              <c:f>Sheet1!$B$2:$B$8</c:f>
              <c:numCache>
                <c:formatCode>General</c:formatCode>
                <c:ptCount val="7"/>
                <c:pt idx="0">
                  <c:v>1137</c:v>
                </c:pt>
                <c:pt idx="1">
                  <c:v>589</c:v>
                </c:pt>
                <c:pt idx="2">
                  <c:v>102</c:v>
                </c:pt>
                <c:pt idx="3">
                  <c:v>92</c:v>
                </c:pt>
                <c:pt idx="4" formatCode="#,##0">
                  <c:v>10</c:v>
                </c:pt>
                <c:pt idx="5">
                  <c:v>9</c:v>
                </c:pt>
                <c:pt idx="6">
                  <c:v>22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5">
                  <c:v>919</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9">
                  <c:v>101760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9">
                  <c:v>77864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90100</c:v>
                </c:pt>
                <c:pt idx="1">
                  <c:v>90410</c:v>
                </c:pt>
                <c:pt idx="2">
                  <c:v>100478</c:v>
                </c:pt>
                <c:pt idx="3">
                  <c:v>98454</c:v>
                </c:pt>
                <c:pt idx="4">
                  <c:v>101760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65402</c:v>
                </c:pt>
                <c:pt idx="1">
                  <c:v>66389</c:v>
                </c:pt>
                <c:pt idx="2">
                  <c:v>72889</c:v>
                </c:pt>
                <c:pt idx="3">
                  <c:v>78931</c:v>
                </c:pt>
                <c:pt idx="4">
                  <c:v>77864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5">
                  <c:v>268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47</c:v>
                </c:pt>
                <c:pt idx="1">
                  <c:v>63</c:v>
                </c:pt>
                <c:pt idx="2">
                  <c:v>56</c:v>
                </c:pt>
                <c:pt idx="3">
                  <c:v>50</c:v>
                </c:pt>
                <c:pt idx="4">
                  <c:v>31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0.26100000000000001</c:v>
                </c:pt>
                <c:pt idx="1">
                  <c:v>0.25900000000000001</c:v>
                </c:pt>
                <c:pt idx="2">
                  <c:v>0.27800000000000002</c:v>
                </c:pt>
                <c:pt idx="3">
                  <c:v>0.26700000000000002</c:v>
                </c:pt>
                <c:pt idx="4">
                  <c:v>0.28100000000000003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93749557057105"/>
          <c:y val="3.5222572864112581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9">
                  <c:v>-0.38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3124999999999943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40625"/>
                  <c:y val="-2.343749855822474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0.1109375000000000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3.5937499999999997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0.52</c:v>
                </c:pt>
                <c:pt idx="1">
                  <c:v>0.06</c:v>
                </c:pt>
                <c:pt idx="2">
                  <c:v>0.23</c:v>
                </c:pt>
                <c:pt idx="3">
                  <c:v>0.06</c:v>
                </c:pt>
                <c:pt idx="4">
                  <c:v>0.09</c:v>
                </c:pt>
                <c:pt idx="5">
                  <c:v>0.02</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Community Support Services (CSS)</c:v>
                </c:pt>
                <c:pt idx="1">
                  <c:v>Short Term Care Facility (STCF)</c:v>
                </c:pt>
                <c:pt idx="2">
                  <c:v>County Mental Health Board</c:v>
                </c:pt>
                <c:pt idx="3">
                  <c:v>Early Intervention Support Services (EISS)</c:v>
                </c:pt>
                <c:pt idx="4">
                  <c:v>Homeless Services (PATH)</c:v>
                </c:pt>
                <c:pt idx="5">
                  <c:v>Integrated Case Management Services (ICMS)</c:v>
                </c:pt>
                <c:pt idx="6">
                  <c:v>Intensive Outpatient Tx and Support Services (IOTSS)</c:v>
                </c:pt>
                <c:pt idx="7">
                  <c:v>Involuntary Outpatient Commitment (IOC)</c:v>
                </c:pt>
                <c:pt idx="8">
                  <c:v>Outpatient</c:v>
                </c:pt>
                <c:pt idx="9">
                  <c:v>Primary Screening Services</c:v>
                </c:pt>
                <c:pt idx="10">
                  <c:v>Program of Assertive Community Treatment (PACT)</c:v>
                </c:pt>
                <c:pt idx="11">
                  <c:v>Residential Services</c:v>
                </c:pt>
                <c:pt idx="12">
                  <c:v>Self-Help Center/Community Wellness Center</c:v>
                </c:pt>
                <c:pt idx="13">
                  <c:v>Supported Employment Services</c:v>
                </c:pt>
              </c:strCache>
            </c:strRef>
          </c:cat>
          <c:val>
            <c:numRef>
              <c:f>Sheet1!$B$2:$B$15</c:f>
              <c:numCache>
                <c:formatCode>General</c:formatCode>
                <c:ptCount val="14"/>
                <c:pt idx="0">
                  <c:v>5</c:v>
                </c:pt>
                <c:pt idx="1">
                  <c:v>3</c:v>
                </c:pt>
                <c:pt idx="2">
                  <c:v>1</c:v>
                </c:pt>
                <c:pt idx="3">
                  <c:v>1</c:v>
                </c:pt>
                <c:pt idx="4">
                  <c:v>1</c:v>
                </c:pt>
                <c:pt idx="5">
                  <c:v>1</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1">
                  <c:v>0.15</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0.13900000000000001</c:v>
                </c:pt>
                <c:pt idx="2" formatCode="0.0%">
                  <c:v>0.14099999999999999</c:v>
                </c:pt>
                <c:pt idx="3" formatCode="0.0%">
                  <c:v>0.125</c:v>
                </c:pt>
                <c:pt idx="4" formatCode="0.0%">
                  <c:v>0.15</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0.192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9.1999999999999998E-2</c:v>
                </c:pt>
                <c:pt idx="1">
                  <c:v>0.189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5">
                  <c:v>0.13700000000000001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3072865186896564"/>
          <c:y val="0.93133280839895016"/>
          <c:w val="0.27121542762698519"/>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0.185</c:v>
                </c:pt>
                <c:pt idx="1">
                  <c:v>0.186</c:v>
                </c:pt>
                <c:pt idx="2">
                  <c:v>0.16500000000000001</c:v>
                </c:pt>
                <c:pt idx="3">
                  <c:v>0.186</c:v>
                </c:pt>
                <c:pt idx="4">
                  <c:v>0.13700000000000001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4" formatCode="0%">
                  <c:v>0.28100000000000003</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8858993602362203"/>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1">
                  <c:v>0.16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6">
                  <c:v>7.1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7" formatCode="0">
                  <c:v>8606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7">
                  <c:v>8863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8">
                  <c:v>472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7">
                  <c:v>460</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470</c:v>
                </c:pt>
                <c:pt idx="1">
                  <c:v>461</c:v>
                </c:pt>
                <c:pt idx="2">
                  <c:v>448</c:v>
                </c:pt>
                <c:pt idx="3">
                  <c:v>451</c:v>
                </c:pt>
                <c:pt idx="4">
                  <c:v>460</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7" formatCode="0.00%">
                  <c:v>1.2E-2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881441581474182"/>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9">
                  <c:v>369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4">
                  <c:v>587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4">
                  <c:v>587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50</c:v>
                </c:pt>
                <c:pt idx="1">
                  <c:v>49</c:v>
                </c:pt>
                <c:pt idx="2">
                  <c:v>36</c:v>
                </c:pt>
                <c:pt idx="3">
                  <c:v>26</c:v>
                </c:pt>
                <c:pt idx="4">
                  <c:v>22</c:v>
                </c:pt>
                <c:pt idx="5">
                  <c:v>22</c:v>
                </c:pt>
                <c:pt idx="6">
                  <c:v>15</c:v>
                </c:pt>
                <c:pt idx="7">
                  <c:v>11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65</c:v>
                </c:pt>
                <c:pt idx="1">
                  <c:v>37</c:v>
                </c:pt>
                <c:pt idx="2">
                  <c:v>26</c:v>
                </c:pt>
                <c:pt idx="3">
                  <c:v>22</c:v>
                </c:pt>
                <c:pt idx="4">
                  <c:v>16</c:v>
                </c:pt>
                <c:pt idx="5">
                  <c:v>21</c:v>
                </c:pt>
                <c:pt idx="6">
                  <c:v>18</c:v>
                </c:pt>
                <c:pt idx="7">
                  <c:v>15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North Plainfield borough</c:v>
                </c:pt>
                <c:pt idx="1">
                  <c:v>Bound Brook borough</c:v>
                </c:pt>
                <c:pt idx="2">
                  <c:v>Franklin township</c:v>
                </c:pt>
                <c:pt idx="3">
                  <c:v>Montgomery township</c:v>
                </c:pt>
                <c:pt idx="4">
                  <c:v>Raritan borough</c:v>
                </c:pt>
                <c:pt idx="5">
                  <c:v>Green Brook township</c:v>
                </c:pt>
                <c:pt idx="6">
                  <c:v>Millstone borough</c:v>
                </c:pt>
                <c:pt idx="7">
                  <c:v>Bridgewater township</c:v>
                </c:pt>
                <c:pt idx="8">
                  <c:v>Somerville borough</c:v>
                </c:pt>
                <c:pt idx="9">
                  <c:v>Watchung borough</c:v>
                </c:pt>
              </c:strCache>
            </c:strRef>
          </c:cat>
          <c:val>
            <c:numRef>
              <c:f>Sheet1!$B$2:$B$11</c:f>
              <c:numCache>
                <c:formatCode>0.00%</c:formatCode>
                <c:ptCount val="10"/>
                <c:pt idx="0">
                  <c:v>0.432</c:v>
                </c:pt>
                <c:pt idx="1">
                  <c:v>0.36699999999999999</c:v>
                </c:pt>
                <c:pt idx="2">
                  <c:v>0.34</c:v>
                </c:pt>
                <c:pt idx="3">
                  <c:v>0.33200000000000002</c:v>
                </c:pt>
                <c:pt idx="4">
                  <c:v>0.32500000000000001</c:v>
                </c:pt>
                <c:pt idx="5">
                  <c:v>0.311</c:v>
                </c:pt>
                <c:pt idx="6">
                  <c:v>0.26200000000000001</c:v>
                </c:pt>
                <c:pt idx="7">
                  <c:v>0.26</c:v>
                </c:pt>
                <c:pt idx="8">
                  <c:v>0.25600000000000001</c:v>
                </c:pt>
                <c:pt idx="9">
                  <c:v>0.24</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Somerset County avg 27.5%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North Plainfield borough</c:v>
                </c:pt>
                <c:pt idx="1">
                  <c:v>Bound Brook borough</c:v>
                </c:pt>
                <c:pt idx="2">
                  <c:v>Franklin township</c:v>
                </c:pt>
                <c:pt idx="3">
                  <c:v>Montgomery township</c:v>
                </c:pt>
                <c:pt idx="4">
                  <c:v>Raritan borough</c:v>
                </c:pt>
                <c:pt idx="5">
                  <c:v>Green Brook township</c:v>
                </c:pt>
                <c:pt idx="6">
                  <c:v>Millstone borough</c:v>
                </c:pt>
                <c:pt idx="7">
                  <c:v>Bridgewater township</c:v>
                </c:pt>
                <c:pt idx="8">
                  <c:v>Somerville borough</c:v>
                </c:pt>
                <c:pt idx="9">
                  <c:v>Watchung borough</c:v>
                </c:pt>
              </c:strCache>
            </c:strRef>
          </c:cat>
          <c:val>
            <c:numRef>
              <c:f>Sheet1!$C$2:$C$11</c:f>
              <c:numCache>
                <c:formatCode>0%</c:formatCode>
                <c:ptCount val="10"/>
                <c:pt idx="0">
                  <c:v>0.27500000000000002</c:v>
                </c:pt>
                <c:pt idx="1">
                  <c:v>0.27500000000000002</c:v>
                </c:pt>
                <c:pt idx="2">
                  <c:v>0.27500000000000002</c:v>
                </c:pt>
                <c:pt idx="3">
                  <c:v>0.27500000000000002</c:v>
                </c:pt>
                <c:pt idx="4">
                  <c:v>0.27500000000000002</c:v>
                </c:pt>
                <c:pt idx="5">
                  <c:v>0.27500000000000002</c:v>
                </c:pt>
                <c:pt idx="6">
                  <c:v>0.27500000000000002</c:v>
                </c:pt>
                <c:pt idx="7">
                  <c:v>0.27500000000000002</c:v>
                </c:pt>
                <c:pt idx="8">
                  <c:v>0.27500000000000002</c:v>
                </c:pt>
                <c:pt idx="9">
                  <c:v>0.27500000000000002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674382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9">
                  <c:v>5417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8">
                  <c:v>0.49</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8">
                  <c:v>0.5</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8">
                  <c:v>0.56000000000000005</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8" formatCode="0%">
                  <c:v>0.56999999999999995</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1">
                  <c:v>0.1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casashaw.org/" TargetMode="External"/><Relationship Id="rId3" Type="http://schemas.openxmlformats.org/officeDocument/2006/relationships/hyperlink" Target="https://www.thearcofsomerset.org/" TargetMode="External"/><Relationship Id="rId7" Type="http://schemas.openxmlformats.org/officeDocument/2006/relationships/hyperlink" Target="http://jhcare.org/broadway-respite-home-care-services/"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mentornj.org/" TargetMode="External"/><Relationship Id="rId5" Type="http://schemas.openxmlformats.org/officeDocument/2006/relationships/hyperlink" Target="https://aspennj.org/" TargetMode="External"/><Relationship Id="rId10" Type="http://schemas.openxmlformats.org/officeDocument/2006/relationships/hyperlink" Target="https://www.caunj.org/" TargetMode="External"/><Relationship Id="rId4" Type="http://schemas.openxmlformats.org/officeDocument/2006/relationships/hyperlink" Target="https://asapphealthcare.org/" TargetMode="External"/><Relationship Id="rId9" Type="http://schemas.openxmlformats.org/officeDocument/2006/relationships/hyperlink" Target="https://www.cge-nj.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North Plainfield and Bound Brook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about the same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Franklin Township and Bridgewater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Bound Brook and North Plainfield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South Bound Brook and Manville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a:t>
            </a:r>
          </a:p>
          <a:p>
            <a:pPr marL="0" lvl="0" indent="0">
              <a:buFont typeface="Arial" panose="020B0604020202020204" pitchFamily="34" charset="0"/>
              <a:buNone/>
            </a:pPr>
            <a:r>
              <a:rPr lang="en-US" sz="1200" kern="1200" dirty="0">
                <a:solidFill>
                  <a:schemeClr val="tx1"/>
                </a:solidFill>
                <a:effectLst/>
                <a:latin typeface="+mn-lt"/>
                <a:ea typeface="+mn-ea"/>
                <a:cs typeface="+mn-cs"/>
              </a:rPr>
              <a:t>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Peapack and Gladstone and Green Brook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similar to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Somerset Hills Regional and North Plainfield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remain mostly steady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$24K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-38%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and short-term care facility (STCF).</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remain mostly steady over time.  Data is unavailable for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residents, and lower proportions of White, Black/African American, American Indian/Alaska Natives,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diagnosed depression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558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Asian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https://www.thearcofsomerset.org/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https://aspennj.org/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https://mentornj.org/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http://jhcare.org/broadway-respite-home-care-services/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https://casashaw.org/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https://www.cge-nj.org/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https://www.caunj.org/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10%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https://www.tricountyresourcenet.org/community-services/legal-advocacy/advocacy/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Somerset </a:t>
            </a:r>
          </a:p>
          <a:p>
            <a:pPr algn="ctr"/>
            <a:r>
              <a:rPr lang="en-US" sz="3400" b="0" dirty="0">
                <a:solidFill>
                  <a:schemeClr val="bg1"/>
                </a:solidFill>
                <a:latin typeface="Franklin Gothic Demi" panose="020B0703020102020204" pitchFamily="34" charset="0"/>
              </a:rPr>
              <a:t>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descr="Image result for somerset county nj map wikipedia">
            <a:extLst>
              <a:ext uri="{FF2B5EF4-FFF2-40B4-BE49-F238E27FC236}">
                <a16:creationId xmlns:a16="http://schemas.microsoft.com/office/drawing/2014/main" id="{9BD5C95F-0C69-1399-1D61-E751E1B9339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7" name="TextBox 14">
            <a:extLst>
              <a:ext uri="{FF2B5EF4-FFF2-40B4-BE49-F238E27FC236}">
                <a16:creationId xmlns:a16="http://schemas.microsoft.com/office/drawing/2014/main" id="{2630A891-9569-A36F-6FC4-273B7F7E12D7}"/>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3" name="Picture 2" descr="Image result for somerset county nj map wikipedia">
            <a:extLst>
              <a:ext uri="{FF2B5EF4-FFF2-40B4-BE49-F238E27FC236}">
                <a16:creationId xmlns:a16="http://schemas.microsoft.com/office/drawing/2014/main" id="{A7BFAA81-2F87-C26D-F005-12A2DA0DF676}"/>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4" name="TextBox 14">
            <a:extLst>
              <a:ext uri="{FF2B5EF4-FFF2-40B4-BE49-F238E27FC236}">
                <a16:creationId xmlns:a16="http://schemas.microsoft.com/office/drawing/2014/main" id="{3C4ACD7B-6E78-5482-3F87-98F5878D7C3C}"/>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somerset county nj map wikipedia">
            <a:extLst>
              <a:ext uri="{FF2B5EF4-FFF2-40B4-BE49-F238E27FC236}">
                <a16:creationId xmlns:a16="http://schemas.microsoft.com/office/drawing/2014/main" id="{2173DA6D-E2CD-2D39-FEA2-2B6F1498E6D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87252" y="867403"/>
            <a:ext cx="1019628" cy="1642537"/>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somerset county nj map wikipedia">
            <a:extLst>
              <a:ext uri="{FF2B5EF4-FFF2-40B4-BE49-F238E27FC236}">
                <a16:creationId xmlns:a16="http://schemas.microsoft.com/office/drawing/2014/main" id="{3D5AE7B6-B78E-C88D-9006-2F62F4BD337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2770" y="4335659"/>
            <a:ext cx="1019628" cy="1642537"/>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somerset county nj map wikipedia">
            <a:extLst>
              <a:ext uri="{FF2B5EF4-FFF2-40B4-BE49-F238E27FC236}">
                <a16:creationId xmlns:a16="http://schemas.microsoft.com/office/drawing/2014/main" id="{895C4804-32C3-ECE1-D468-D37C78BA812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3000" y="410203"/>
            <a:ext cx="1019628" cy="1642537"/>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somerset county nj map wikipedia">
            <a:extLst>
              <a:ext uri="{FF2B5EF4-FFF2-40B4-BE49-F238E27FC236}">
                <a16:creationId xmlns:a16="http://schemas.microsoft.com/office/drawing/2014/main" id="{45B86C5F-8AE9-51B2-47A9-935315E15C0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6800" y="410203"/>
            <a:ext cx="1019628" cy="1642537"/>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4101F9B0-C944-50B9-4687-02DBD7F58F2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17152" y="2607730"/>
            <a:ext cx="1019628" cy="1642537"/>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somerset county nj map wikipedia">
            <a:extLst>
              <a:ext uri="{FF2B5EF4-FFF2-40B4-BE49-F238E27FC236}">
                <a16:creationId xmlns:a16="http://schemas.microsoft.com/office/drawing/2014/main" id="{AA3CDBAD-DE8B-ED5A-55E8-2CE0FDB8B44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3533" y="456554"/>
            <a:ext cx="1019628" cy="1642537"/>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DBFC853E-0452-84D8-E06C-C169DF3156F0}"/>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23402" y="520044"/>
            <a:ext cx="728407" cy="1191723"/>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somerset county nj map wikipedia">
            <a:extLst>
              <a:ext uri="{FF2B5EF4-FFF2-40B4-BE49-F238E27FC236}">
                <a16:creationId xmlns:a16="http://schemas.microsoft.com/office/drawing/2014/main" id="{D76DDBC4-9503-29E3-D729-EF2721CB0B8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89816" y="4829802"/>
            <a:ext cx="1019628" cy="1642537"/>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314132A3-568C-B8BB-7D6D-84117E3EAFC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A8A20069-A204-B9DD-B49C-9EFCAB06544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17319" y="4753603"/>
            <a:ext cx="1019628" cy="1642537"/>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5577A6FB-EC1C-B20D-CFC8-3A9B0A230EA5}"/>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749504" y="334003"/>
            <a:ext cx="1019628" cy="1642537"/>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somerset county nj map wikipedia">
            <a:extLst>
              <a:ext uri="{FF2B5EF4-FFF2-40B4-BE49-F238E27FC236}">
                <a16:creationId xmlns:a16="http://schemas.microsoft.com/office/drawing/2014/main" id="{F8F40780-2DF8-C99F-D430-5FEE8E8ACA2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86171" y="366575"/>
            <a:ext cx="888208" cy="1233625"/>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somerset county nj map wikipedia">
            <a:extLst>
              <a:ext uri="{FF2B5EF4-FFF2-40B4-BE49-F238E27FC236}">
                <a16:creationId xmlns:a16="http://schemas.microsoft.com/office/drawing/2014/main" id="{57E0620D-2F07-D296-4870-14F65248F80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04276" y="433702"/>
            <a:ext cx="926849" cy="1413699"/>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somerset county nj map wikipedia">
            <a:extLst>
              <a:ext uri="{FF2B5EF4-FFF2-40B4-BE49-F238E27FC236}">
                <a16:creationId xmlns:a16="http://schemas.microsoft.com/office/drawing/2014/main" id="{0A53BAA6-18F7-D659-060D-86EB7ADB575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78632" y="697333"/>
            <a:ext cx="933999" cy="1512467"/>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somerset county nj map wikipedia">
            <a:extLst>
              <a:ext uri="{FF2B5EF4-FFF2-40B4-BE49-F238E27FC236}">
                <a16:creationId xmlns:a16="http://schemas.microsoft.com/office/drawing/2014/main" id="{73DBEE31-6296-95A1-282F-B3FE23A737B1}"/>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27294" y="447872"/>
            <a:ext cx="917828" cy="1525775"/>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somerset county nj map wikipedia">
            <a:extLst>
              <a:ext uri="{FF2B5EF4-FFF2-40B4-BE49-F238E27FC236}">
                <a16:creationId xmlns:a16="http://schemas.microsoft.com/office/drawing/2014/main" id="{33FE20AA-BD61-A2DC-335F-5C7F0C22076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51691" y="415231"/>
            <a:ext cx="765348" cy="1342397"/>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somerset county nj map wikipedia">
            <a:extLst>
              <a:ext uri="{FF2B5EF4-FFF2-40B4-BE49-F238E27FC236}">
                <a16:creationId xmlns:a16="http://schemas.microsoft.com/office/drawing/2014/main" id="{33776000-2363-9760-5C4C-987A4ECDAE6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76076" y="425417"/>
            <a:ext cx="841548" cy="1342397"/>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somerset county nj map wikipedia">
            <a:extLst>
              <a:ext uri="{FF2B5EF4-FFF2-40B4-BE49-F238E27FC236}">
                <a16:creationId xmlns:a16="http://schemas.microsoft.com/office/drawing/2014/main" id="{BEEDE4FC-8C3E-8E87-16DA-5915FD220E0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87252" y="867403"/>
            <a:ext cx="1019628" cy="1642537"/>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somerset county nj map wikipedia">
            <a:extLst>
              <a:ext uri="{FF2B5EF4-FFF2-40B4-BE49-F238E27FC236}">
                <a16:creationId xmlns:a16="http://schemas.microsoft.com/office/drawing/2014/main" id="{4510BAB4-1E15-7208-BD6E-B23588AD6CF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23493" y="265062"/>
            <a:ext cx="876021" cy="1480927"/>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415DCEE5-23AA-F85A-C87B-D7DDADE1884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B03DEF58-8C9D-C1AE-5DD7-715F99ED94CE}"/>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somerset county nj map wikipedia">
            <a:extLst>
              <a:ext uri="{FF2B5EF4-FFF2-40B4-BE49-F238E27FC236}">
                <a16:creationId xmlns:a16="http://schemas.microsoft.com/office/drawing/2014/main" id="{19DAB134-270E-406D-4934-F11F1622160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A7433806-510D-8D0F-2CC3-223E0EA3E2C8}"/>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69F862E0-B026-FB82-BF73-087CED06E3C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99DD0B09-8F7C-0B09-313F-34AF19C4E25D}"/>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AF96E8C4-B32B-2580-2E9E-96C6F54E619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6" name="TextBox 14">
            <a:extLst>
              <a:ext uri="{FF2B5EF4-FFF2-40B4-BE49-F238E27FC236}">
                <a16:creationId xmlns:a16="http://schemas.microsoft.com/office/drawing/2014/main" id="{2B9576FE-24FA-4D8D-4321-200B4FE3F13D}"/>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somerset county nj map wikipedia">
            <a:extLst>
              <a:ext uri="{FF2B5EF4-FFF2-40B4-BE49-F238E27FC236}">
                <a16:creationId xmlns:a16="http://schemas.microsoft.com/office/drawing/2014/main" id="{8105CBAD-F95D-DF21-7897-2082AD80EA6A}"/>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9" name="TextBox 14">
            <a:extLst>
              <a:ext uri="{FF2B5EF4-FFF2-40B4-BE49-F238E27FC236}">
                <a16:creationId xmlns:a16="http://schemas.microsoft.com/office/drawing/2014/main" id="{01F2CCDC-C5BE-8ACC-96D1-BC4CEC131C81}"/>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descr="Image result for somerset county nj map wikipedia">
            <a:extLst>
              <a:ext uri="{FF2B5EF4-FFF2-40B4-BE49-F238E27FC236}">
                <a16:creationId xmlns:a16="http://schemas.microsoft.com/office/drawing/2014/main" id="{09156249-72D0-C13A-E9E1-20991CFE5AF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4" name="TextBox 14">
            <a:extLst>
              <a:ext uri="{FF2B5EF4-FFF2-40B4-BE49-F238E27FC236}">
                <a16:creationId xmlns:a16="http://schemas.microsoft.com/office/drawing/2014/main" id="{B8714C85-D320-1A42-FD45-6C545A811123}"/>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descr="Image result for somerset county nj map wikipedia">
            <a:extLst>
              <a:ext uri="{FF2B5EF4-FFF2-40B4-BE49-F238E27FC236}">
                <a16:creationId xmlns:a16="http://schemas.microsoft.com/office/drawing/2014/main" id="{19421650-A72A-A27D-798C-D8C20C574F0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04203"/>
            <a:ext cx="404388" cy="812254"/>
          </a:xfrm>
          <a:prstGeom prst="rect">
            <a:avLst/>
          </a:prstGeom>
          <a:noFill/>
          <a:ln>
            <a:noFill/>
          </a:ln>
        </p:spPr>
      </p:pic>
      <p:sp>
        <p:nvSpPr>
          <p:cNvPr id="7" name="TextBox 14">
            <a:extLst>
              <a:ext uri="{FF2B5EF4-FFF2-40B4-BE49-F238E27FC236}">
                <a16:creationId xmlns:a16="http://schemas.microsoft.com/office/drawing/2014/main" id="{4F718DAF-4E2F-993B-D2C2-E8699ED32986}"/>
              </a:ext>
            </a:extLst>
          </p:cNvPr>
          <p:cNvSpPr txBox="1"/>
          <p:nvPr userDrawn="1"/>
        </p:nvSpPr>
        <p:spPr>
          <a:xfrm>
            <a:off x="705609" y="323444"/>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Somerset</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C3C20-2773-B335-0031-BE7F52501B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381000"/>
            <a:ext cx="12877800" cy="72411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Somerset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descr="Image result for somerset county nj map wikipedia">
            <a:extLst>
              <a:ext uri="{FF2B5EF4-FFF2-40B4-BE49-F238E27FC236}">
                <a16:creationId xmlns:a16="http://schemas.microsoft.com/office/drawing/2014/main" id="{9D642952-0135-0CD4-13F4-08E1D35B982F}"/>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10812" y="4898402"/>
            <a:ext cx="846580" cy="133631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4036378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31572898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62156095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90922445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888197250"/>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24676008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13222389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24055521"/>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18281987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53346114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948890855"/>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62336861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475771282"/>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67355197"/>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somerset county nj map wikipedia">
            <a:extLst>
              <a:ext uri="{FF2B5EF4-FFF2-40B4-BE49-F238E27FC236}">
                <a16:creationId xmlns:a16="http://schemas.microsoft.com/office/drawing/2014/main" id="{F3473E4E-05EF-9884-A3E4-1E9E1C37955E}"/>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04800"/>
            <a:ext cx="2311400" cy="4495800"/>
          </a:xfrm>
          <a:prstGeom prst="rect">
            <a:avLst/>
          </a:prstGeom>
          <a:noFill/>
          <a:ln>
            <a:noFill/>
          </a:ln>
        </p:spPr>
      </p:pic>
      <p:pic>
        <p:nvPicPr>
          <p:cNvPr id="5" name="Picture 2" descr="https://biondoroofing.com/wp-content/themes/html5blank-stable/img/sections/county/Somerset.jpg">
            <a:extLst>
              <a:ext uri="{FF2B5EF4-FFF2-40B4-BE49-F238E27FC236}">
                <a16:creationId xmlns:a16="http://schemas.microsoft.com/office/drawing/2014/main" id="{1A8635DE-1F3A-7386-2F4F-672581C174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506469"/>
            <a:ext cx="4953000" cy="584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56028020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56781759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146344569"/>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78630479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22118726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0334821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8048752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9671793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416037428"/>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83315124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514754820"/>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02830930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98173530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86371361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4923121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409985368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25469203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93855708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75600926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09375306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254155696"/>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506562026"/>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78234862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52696689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65015018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4307431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23368980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8890621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450071677"/>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2842584170"/>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63276462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52997376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408394276"/>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502694835"/>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708071831"/>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26053858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756188779"/>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85276778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66218224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87860909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41724564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411991575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93072442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385319956"/>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999570455"/>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575603492"/>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17587586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361662320"/>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1305264189"/>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11953989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15593573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60447172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2022 and 2023</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68415492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36755588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89486892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93141132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89691857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045634502"/>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275791788"/>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3455588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05084268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408779963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59721888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42010891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90940124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49327755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Somerset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702936827"/>
              </p:ext>
            </p:extLst>
          </p:nvPr>
        </p:nvGraphicFramePr>
        <p:xfrm>
          <a:off x="3276600" y="544375"/>
          <a:ext cx="4419600" cy="66929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C4A848A1-75A3-4E5C-A1B0-83147A22EBB3}"/>
              </a:ext>
            </a:extLst>
          </p:cNvPr>
          <p:cNvGraphicFramePr>
            <a:graphicFrameLocks/>
          </p:cNvGraphicFramePr>
          <p:nvPr>
            <p:extLst>
              <p:ext uri="{D42A27DB-BD31-4B8C-83A1-F6EECF244321}">
                <p14:modId xmlns:p14="http://schemas.microsoft.com/office/powerpoint/2010/main" val="709376999"/>
              </p:ext>
            </p:extLst>
          </p:nvPr>
        </p:nvGraphicFramePr>
        <p:xfrm>
          <a:off x="7543801" y="828667"/>
          <a:ext cx="4648200" cy="622957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74840424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08133939"/>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93014031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25087204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594437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60956262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554356927"/>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07239842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644648"/>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Agape House – Volunteers of America Delaware Valley [Community-based Assistance]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Al-Anon /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Alateen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of Somerset County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Autism Spectrum Education Network (Aspen)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Big Brothers Big Sisters of Northern NJ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Broadway Respite and Home Care [End of Life]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SHaW</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[Advocacy for Court Involved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Catholic Charities [Adoption]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Discovery [Eating Disorders]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Great Expectations [Maternal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Central Jersey Family Health Consortium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Community Access Unlimited  [Disabilities]</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tricountyresourcenet.org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Somerset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115629263"/>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3A6C47D2-2797-478A-997E-B5FFEC15DFB4}"/>
              </a:ext>
            </a:extLst>
          </p:cNvPr>
          <p:cNvGraphicFramePr>
            <a:graphicFrameLocks/>
          </p:cNvGraphicFramePr>
          <p:nvPr>
            <p:extLst>
              <p:ext uri="{D42A27DB-BD31-4B8C-83A1-F6EECF244321}">
                <p14:modId xmlns:p14="http://schemas.microsoft.com/office/powerpoint/2010/main" val="3456487355"/>
              </p:ext>
            </p:extLst>
          </p:nvPr>
        </p:nvGraphicFramePr>
        <p:xfrm>
          <a:off x="7010400" y="1086327"/>
          <a:ext cx="5362575" cy="61070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25376474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5587312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160696709"/>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Northwest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Princeton Justice Initiative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Resource Center of Somerset</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e9d443943948cad9305&quot;,&quot;SmartGridHorizontal&quot;:0,&quot;LinkedExcelSources&quot;:{&quot;67cefed43842343a900c2c16&quot;:&quot;{{Desktop}}\\hsac 25\\engage\\archive\\Somerset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28257</TotalTime>
  <Words>10339</Words>
  <Application>Microsoft Office PowerPoint</Application>
  <PresentationFormat>Widescreen</PresentationFormat>
  <Paragraphs>821</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1647</cp:revision>
  <dcterms:created xsi:type="dcterms:W3CDTF">2006-08-16T00:00:00Z</dcterms:created>
  <dcterms:modified xsi:type="dcterms:W3CDTF">2025-04-03T14:43:41Z</dcterms:modified>
</cp:coreProperties>
</file>