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86558" autoAdjust="0"/>
  </p:normalViewPr>
  <p:slideViewPr>
    <p:cSldViewPr>
      <p:cViewPr varScale="1">
        <p:scale>
          <a:sx n="74" d="100"/>
          <a:sy n="74" d="100"/>
        </p:scale>
        <p:origin x="922"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Salem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Salem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Overview'!$A$20,'0. Overview'!$A$42,'0. Overview'!$A$54,'0. Overview'!$A$83,'0. Overview'!$A$108,'0. Overview'!$A$129,'0. Overview'!$A$139,'0. Overview'!$A$157,'0. Overview'!$A$198,'0. Overview'!$A$216)</c:f>
              <c:strCache>
                <c:ptCount val="10"/>
                <c:pt idx="0">
                  <c:v>Salem</c:v>
                </c:pt>
                <c:pt idx="1">
                  <c:v>Salem</c:v>
                </c:pt>
                <c:pt idx="2">
                  <c:v>Salem</c:v>
                </c:pt>
                <c:pt idx="3">
                  <c:v>Salem</c:v>
                </c:pt>
                <c:pt idx="4">
                  <c:v>Salem</c:v>
                </c:pt>
                <c:pt idx="5">
                  <c:v>Salem</c:v>
                </c:pt>
                <c:pt idx="6">
                  <c:v>Salem</c:v>
                </c:pt>
                <c:pt idx="7">
                  <c:v>Salem </c:v>
                </c:pt>
                <c:pt idx="9">
                  <c:v>Salem</c:v>
                </c:pt>
              </c:strCache>
            </c:strRef>
          </c:cat>
          <c:val>
            <c:numRef>
              <c:f>('0. Overview'!$C$20,'0. Overview'!$C$42,'0. Overview'!$C$54,'0. Overview'!$C$83,'0. Overview'!$C$108,'0. Overview'!$C$129,'0. Overview'!$C$139,'0. Overview'!$C$157,'0. Overview'!$C$198,'0. Overview'!$C$216)</c:f>
              <c:numCache>
                <c:formatCode>General</c:formatCode>
                <c:ptCount val="10"/>
                <c:pt idx="0">
                  <c:v>22</c:v>
                </c:pt>
                <c:pt idx="1">
                  <c:v>22</c:v>
                </c:pt>
                <c:pt idx="2">
                  <c:v>22</c:v>
                </c:pt>
                <c:pt idx="3">
                  <c:v>22</c:v>
                </c:pt>
                <c:pt idx="4">
                  <c:v>22</c:v>
                </c:pt>
                <c:pt idx="5">
                  <c:v>22</c:v>
                </c:pt>
                <c:pt idx="6">
                  <c:v>22</c:v>
                </c:pt>
                <c:pt idx="7">
                  <c:v>22</c:v>
                </c:pt>
                <c:pt idx="9">
                  <c:v>22</c:v>
                </c:pt>
              </c:numCache>
            </c:numRef>
          </c:val>
          <c:extLst>
            <c:ext xmlns:c16="http://schemas.microsoft.com/office/drawing/2014/chart" uri="{C3380CC4-5D6E-409C-BE32-E72D297353CC}">
              <c16:uniqueId val="{00000000-685D-4FE4-AD77-7E5DA76DAE0A}"/>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Overview'!$A$20,'0. Overview'!$A$42,'0. Overview'!$A$54,'0. Overview'!$A$83,'0. Overview'!$A$108,'0. Overview'!$A$129,'0. Overview'!$A$139,'0. Overview'!$A$157,'0. Overview'!$A$198,'0. Overview'!$A$216)</c:f>
              <c:strCache>
                <c:ptCount val="10"/>
                <c:pt idx="0">
                  <c:v>Salem</c:v>
                </c:pt>
                <c:pt idx="1">
                  <c:v>Salem</c:v>
                </c:pt>
                <c:pt idx="2">
                  <c:v>Salem</c:v>
                </c:pt>
                <c:pt idx="3">
                  <c:v>Salem</c:v>
                </c:pt>
                <c:pt idx="4">
                  <c:v>Salem</c:v>
                </c:pt>
                <c:pt idx="5">
                  <c:v>Salem</c:v>
                </c:pt>
                <c:pt idx="6">
                  <c:v>Salem</c:v>
                </c:pt>
                <c:pt idx="7">
                  <c:v>Salem </c:v>
                </c:pt>
                <c:pt idx="9">
                  <c:v>Salem</c:v>
                </c:pt>
              </c:strCache>
            </c:strRef>
          </c:cat>
          <c:val>
            <c:numRef>
              <c:f>('0. Overview'!$D$20,'0. Overview'!$D$42,'0. Overview'!$D$54,'0. Overview'!$D$83,'0. Overview'!$D$108,'0. Overview'!$D$129,'0. Overview'!$D$139,'0. Overview'!$D$157,'0. Overview'!$D$198,'0. Overview'!$D$216)</c:f>
              <c:numCache>
                <c:formatCode>General</c:formatCode>
                <c:ptCount val="10"/>
                <c:pt idx="0">
                  <c:v>3.875</c:v>
                </c:pt>
                <c:pt idx="1">
                  <c:v>3.875</c:v>
                </c:pt>
                <c:pt idx="2">
                  <c:v>13.875</c:v>
                </c:pt>
                <c:pt idx="3">
                  <c:v>5.875</c:v>
                </c:pt>
                <c:pt idx="4">
                  <c:v>3.875</c:v>
                </c:pt>
                <c:pt idx="5">
                  <c:v>4.875</c:v>
                </c:pt>
                <c:pt idx="6">
                  <c:v>16.875</c:v>
                </c:pt>
                <c:pt idx="7">
                  <c:v>20.875</c:v>
                </c:pt>
                <c:pt idx="9">
                  <c:v>5.875</c:v>
                </c:pt>
              </c:numCache>
            </c:numRef>
          </c:val>
          <c:extLst>
            <c:ext xmlns:c16="http://schemas.microsoft.com/office/drawing/2014/chart" uri="{C3380CC4-5D6E-409C-BE32-E72D297353CC}">
              <c16:uniqueId val="{00000001-685D-4FE4-AD77-7E5DA76DAE0A}"/>
            </c:ext>
          </c:extLst>
        </c:ser>
        <c:ser>
          <c:idx val="3"/>
          <c:order val="2"/>
          <c:spPr>
            <a:solidFill>
              <a:schemeClr val="bg1">
                <a:lumMod val="65000"/>
              </a:schemeClr>
            </a:solidFill>
            <a:ln>
              <a:solidFill>
                <a:schemeClr val="tx1">
                  <a:lumMod val="95000"/>
                  <a:lumOff val="5000"/>
                </a:schemeClr>
              </a:solidFill>
            </a:ln>
            <a:effectLst/>
          </c:spPr>
          <c:invertIfNegative val="0"/>
          <c:cat>
            <c:strRef>
              <c:f>('0. Overview'!$A$20,'0. Overview'!$A$42,'0. Overview'!$A$54,'0. Overview'!$A$83,'0. Overview'!$A$108,'0. Overview'!$A$129,'0. Overview'!$A$139,'0. Overview'!$A$157,'0. Overview'!$A$198,'0. Overview'!$A$216)</c:f>
              <c:strCache>
                <c:ptCount val="10"/>
                <c:pt idx="0">
                  <c:v>Salem</c:v>
                </c:pt>
                <c:pt idx="1">
                  <c:v>Salem</c:v>
                </c:pt>
                <c:pt idx="2">
                  <c:v>Salem</c:v>
                </c:pt>
                <c:pt idx="3">
                  <c:v>Salem</c:v>
                </c:pt>
                <c:pt idx="4">
                  <c:v>Salem</c:v>
                </c:pt>
                <c:pt idx="5">
                  <c:v>Salem</c:v>
                </c:pt>
                <c:pt idx="6">
                  <c:v>Salem</c:v>
                </c:pt>
                <c:pt idx="7">
                  <c:v>Salem </c:v>
                </c:pt>
                <c:pt idx="9">
                  <c:v>Salem</c:v>
                </c:pt>
              </c:strCache>
            </c:strRef>
          </c:cat>
          <c:val>
            <c:numRef>
              <c:f>('0. Overview'!$E$20,'0. Overview'!$E$42,'0. Overview'!$E$54,'0. Overview'!$E$83,'0. Overview'!$E$108,'0. Overview'!$E$129,'0. Overview'!$E$139,'0. Overview'!$E$157,'0. Overview'!$E$198,'0. Overview'!$E$216)</c:f>
              <c:numCache>
                <c:formatCode>General</c:formatCode>
                <c:ptCount val="10"/>
                <c:pt idx="0">
                  <c:v>0.25</c:v>
                </c:pt>
                <c:pt idx="1">
                  <c:v>0.25</c:v>
                </c:pt>
                <c:pt idx="2">
                  <c:v>0.25</c:v>
                </c:pt>
                <c:pt idx="3">
                  <c:v>0.25</c:v>
                </c:pt>
                <c:pt idx="4">
                  <c:v>0.25</c:v>
                </c:pt>
                <c:pt idx="5">
                  <c:v>0.25</c:v>
                </c:pt>
                <c:pt idx="6">
                  <c:v>0.25</c:v>
                </c:pt>
                <c:pt idx="7">
                  <c:v>0.25</c:v>
                </c:pt>
                <c:pt idx="9">
                  <c:v>0.25</c:v>
                </c:pt>
              </c:numCache>
            </c:numRef>
          </c:val>
          <c:extLst>
            <c:ext xmlns:c16="http://schemas.microsoft.com/office/drawing/2014/chart" uri="{C3380CC4-5D6E-409C-BE32-E72D297353CC}">
              <c16:uniqueId val="{00000002-685D-4FE4-AD77-7E5DA76DAE0A}"/>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0.90400000000000003</c:v>
                </c:pt>
                <c:pt idx="1">
                  <c:v>0.94199999999999995</c:v>
                </c:pt>
                <c:pt idx="2">
                  <c:v>0.91300000000000003</c:v>
                </c:pt>
                <c:pt idx="3">
                  <c:v>0.91900000000000004</c:v>
                </c:pt>
                <c:pt idx="4">
                  <c:v>0.92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1.4836500595212366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20">
                  <c:v>0.92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228801673228349"/>
          <c:y val="0.89411061020073668"/>
          <c:w val="0.13546493602362206"/>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1">
                  <c:v>16160</c:v>
                </c:pt>
                <c:pt idx="2">
                  <c:v>21188</c:v>
                </c:pt>
                <c:pt idx="3">
                  <c:v>23629</c:v>
                </c:pt>
                <c:pt idx="4">
                  <c:v>27894</c:v>
                </c:pt>
                <c:pt idx="5">
                  <c:v>37180</c:v>
                </c:pt>
                <c:pt idx="6">
                  <c:v>57290</c:v>
                </c:pt>
                <c:pt idx="7">
                  <c:v>65324</c:v>
                </c:pt>
                <c:pt idx="8">
                  <c:v>73090</c:v>
                </c:pt>
                <c:pt idx="9">
                  <c:v>81648</c:v>
                </c:pt>
                <c:pt idx="10">
                  <c:v>94772</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0">
                  <c:v>14185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3810</c:v>
                </c:pt>
                <c:pt idx="1">
                  <c:v>5193</c:v>
                </c:pt>
                <c:pt idx="2">
                  <c:v>5182</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7500835620350461"/>
          <c:y val="0.88694641230867255"/>
          <c:w val="0.8249916437964952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261811023622"/>
          <c:y val="2.6953335422200752E-2"/>
          <c:w val="0.792257381889763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Pennsville township</c:v>
                </c:pt>
                <c:pt idx="1">
                  <c:v>Penns Grove borough</c:v>
                </c:pt>
                <c:pt idx="2">
                  <c:v>Pittsgrove township</c:v>
                </c:pt>
                <c:pt idx="3">
                  <c:v>Salem city</c:v>
                </c:pt>
                <c:pt idx="4">
                  <c:v>Carneys Point township</c:v>
                </c:pt>
                <c:pt idx="5">
                  <c:v>Woodstown borough</c:v>
                </c:pt>
                <c:pt idx="6">
                  <c:v>Pilesgrove township</c:v>
                </c:pt>
                <c:pt idx="7">
                  <c:v>Alloway township</c:v>
                </c:pt>
                <c:pt idx="8">
                  <c:v>Quinton township</c:v>
                </c:pt>
                <c:pt idx="9">
                  <c:v>Upper Pittsgrove township</c:v>
                </c:pt>
                <c:pt idx="10">
                  <c:v>Oldmans township</c:v>
                </c:pt>
                <c:pt idx="11">
                  <c:v>Mannington township</c:v>
                </c:pt>
                <c:pt idx="12">
                  <c:v>Lower Alloways Creek township</c:v>
                </c:pt>
                <c:pt idx="13">
                  <c:v>Elmer borough</c:v>
                </c:pt>
                <c:pt idx="14">
                  <c:v>Elsinboro township</c:v>
                </c:pt>
              </c:strCache>
            </c:strRef>
          </c:cat>
          <c:val>
            <c:numRef>
              <c:f>Sheet1!$B$2:$B$16</c:f>
              <c:numCache>
                <c:formatCode>0</c:formatCode>
                <c:ptCount val="15"/>
                <c:pt idx="0">
                  <c:v>2647</c:v>
                </c:pt>
                <c:pt idx="1">
                  <c:v>1801</c:v>
                </c:pt>
                <c:pt idx="2">
                  <c:v>1679</c:v>
                </c:pt>
                <c:pt idx="3">
                  <c:v>1669</c:v>
                </c:pt>
                <c:pt idx="4">
                  <c:v>1450</c:v>
                </c:pt>
                <c:pt idx="5">
                  <c:v>808</c:v>
                </c:pt>
                <c:pt idx="6">
                  <c:v>751</c:v>
                </c:pt>
                <c:pt idx="7">
                  <c:v>638</c:v>
                </c:pt>
                <c:pt idx="8">
                  <c:v>574</c:v>
                </c:pt>
                <c:pt idx="9">
                  <c:v>546</c:v>
                </c:pt>
                <c:pt idx="10">
                  <c:v>417</c:v>
                </c:pt>
                <c:pt idx="11">
                  <c:v>302</c:v>
                </c:pt>
                <c:pt idx="12">
                  <c:v>284</c:v>
                </c:pt>
                <c:pt idx="13">
                  <c:v>245</c:v>
                </c:pt>
                <c:pt idx="14">
                  <c:v>143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0.42</c:v>
                </c:pt>
                <c:pt idx="1">
                  <c:v>0.39</c:v>
                </c:pt>
                <c:pt idx="2">
                  <c:v>0.28000000000000003</c:v>
                </c:pt>
                <c:pt idx="3">
                  <c:v>0.34</c:v>
                </c:pt>
                <c:pt idx="4">
                  <c:v>0.33717930343000002</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General</c:formatCode>
                <c:ptCount val="21"/>
                <c:pt idx="0" formatCode="0%">
                  <c:v>0.34524904007000001</c:v>
                </c:pt>
                <c:pt idx="2" formatCode="0%">
                  <c:v>0.32476735480000002</c:v>
                </c:pt>
                <c:pt idx="3" formatCode="0%">
                  <c:v>0.30908051676999998</c:v>
                </c:pt>
                <c:pt idx="4" formatCode="0%">
                  <c:v>0.27787588813000003</c:v>
                </c:pt>
                <c:pt idx="5" formatCode="0%">
                  <c:v>0.27580533842999999</c:v>
                </c:pt>
                <c:pt idx="6">
                  <c:v>0.26993485398</c:v>
                </c:pt>
                <c:pt idx="7" formatCode="0%">
                  <c:v>0.26440937049000002</c:v>
                </c:pt>
                <c:pt idx="8" formatCode="0%">
                  <c:v>0.23577603798999999</c:v>
                </c:pt>
                <c:pt idx="9" formatCode="0%">
                  <c:v>0.21532273269999999</c:v>
                </c:pt>
                <c:pt idx="10" formatCode="0%">
                  <c:v>0.21041752161999999</c:v>
                </c:pt>
                <c:pt idx="11" formatCode="0%">
                  <c:v>0.20543212818000001</c:v>
                </c:pt>
                <c:pt idx="12" formatCode="0%">
                  <c:v>0.19881513271000001</c:v>
                </c:pt>
                <c:pt idx="13" formatCode="0%">
                  <c:v>0.17797867458</c:v>
                </c:pt>
                <c:pt idx="14" formatCode="0%">
                  <c:v>0.16878351679</c:v>
                </c:pt>
                <c:pt idx="15" formatCode="0%">
                  <c:v>0.15932402644999999</c:v>
                </c:pt>
                <c:pt idx="16" formatCode="0%">
                  <c:v>0.15372594258</c:v>
                </c:pt>
                <c:pt idx="17" formatCode="0%">
                  <c:v>0.14345373976</c:v>
                </c:pt>
                <c:pt idx="18" formatCode="0%">
                  <c:v>0.12303843087000001</c:v>
                </c:pt>
                <c:pt idx="19" formatCode="0%">
                  <c:v>0.12282585355</c:v>
                </c:pt>
                <c:pt idx="20" formatCode="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
                  <c:v>0.33717930343000002</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91439631322776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0080321285140562E-2"/>
                  <c:y val="-4.05405436217845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1126</c:v>
                </c:pt>
                <c:pt idx="1">
                  <c:v>944</c:v>
                </c:pt>
                <c:pt idx="2">
                  <c:v>1311</c:v>
                </c:pt>
                <c:pt idx="3">
                  <c:v>1197</c:v>
                </c:pt>
                <c:pt idx="4">
                  <c:v>750</c:v>
                </c:pt>
                <c:pt idx="5">
                  <c:v>1401</c:v>
                </c:pt>
                <c:pt idx="6">
                  <c:v>831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General</c:formatCode>
                <c:ptCount val="21"/>
                <c:pt idx="0" formatCode="&quot;$&quot;#,##0_);[Red]\(&quot;$&quot;#,##0\)">
                  <c:v>89083</c:v>
                </c:pt>
                <c:pt idx="2" formatCode="&quot;$&quot;#,##0_);[Red]\(&quot;$&quot;#,##0\)">
                  <c:v>92337</c:v>
                </c:pt>
                <c:pt idx="3" formatCode="&quot;$&quot;#,##0_);[Red]\(&quot;$&quot;#,##0\)">
                  <c:v>93098</c:v>
                </c:pt>
                <c:pt idx="4" formatCode="&quot;$&quot;#,##0_);[Red]\(&quot;$&quot;#,##0\)">
                  <c:v>94530</c:v>
                </c:pt>
                <c:pt idx="5" formatCode="&quot;$&quot;#,##0_);[Red]\(&quot;$&quot;#,##0\)">
                  <c:v>95292</c:v>
                </c:pt>
                <c:pt idx="6" formatCode="&quot;$&quot;#,##0_);[Red]\(&quot;$&quot;#,##0\)">
                  <c:v>95925</c:v>
                </c:pt>
                <c:pt idx="7" formatCode="&quot;$&quot;#,##0_);[Red]\(&quot;$&quot;#,##0\)">
                  <c:v>97939</c:v>
                </c:pt>
                <c:pt idx="8" formatCode="&quot;$&quot;#,##0_);[Red]\(&quot;$&quot;#,##0\)">
                  <c:v>98245</c:v>
                </c:pt>
                <c:pt idx="9" formatCode="&quot;$&quot;#,##0_);[Red]\(&quot;$&quot;#,##0\)">
                  <c:v>99110</c:v>
                </c:pt>
                <c:pt idx="10" formatCode="&quot;$&quot;#,##0_);[Red]\(&quot;$&quot;#,##0\)">
                  <c:v>100387</c:v>
                </c:pt>
                <c:pt idx="11" formatCode="&quot;$&quot;#,##0_);[Red]\(&quot;$&quot;#,##0\)">
                  <c:v>101568</c:v>
                </c:pt>
                <c:pt idx="12" formatCode="&quot;$&quot;#,##0_);[Red]\(&quot;$&quot;#,##0\)">
                  <c:v>102475</c:v>
                </c:pt>
                <c:pt idx="13" formatCode="&quot;$&quot;#,##0_);[Red]\(&quot;$&quot;#,##0\)">
                  <c:v>102891</c:v>
                </c:pt>
                <c:pt idx="14" formatCode="&quot;$&quot;#,##0_);[Red]\(&quot;$&quot;#,##0\)">
                  <c:v>103893</c:v>
                </c:pt>
                <c:pt idx="15" formatCode="&quot;$&quot;#,##0_);[Red]\(&quot;$&quot;#,##0\)">
                  <c:v>105309</c:v>
                </c:pt>
                <c:pt idx="16" formatCode="&quot;$&quot;#,##0_);[Red]\(&quot;$&quot;#,##0\)">
                  <c:v>106074</c:v>
                </c:pt>
                <c:pt idx="17" formatCode="&quot;$&quot;#,##0_);[Red]\(&quot;$&quot;#,##0\)">
                  <c:v>109625</c:v>
                </c:pt>
                <c:pt idx="18" formatCode="&quot;$&quot;#,##0_);[Red]\(&quot;$&quot;#,##0\)">
                  <c:v>110623</c:v>
                </c:pt>
                <c:pt idx="19" formatCode="&quot;$&quot;#,##0_);[Red]\(&quot;$&quot;#,##0\)">
                  <c:v>111404</c:v>
                </c:pt>
                <c:pt idx="20" formatCode="&quot;$&quot;#,##0_);[Red]\(&quot;$&quot;#,##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1">
                  <c:v>90726</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61250</c:v>
                </c:pt>
                <c:pt idx="1">
                  <c:v>65733</c:v>
                </c:pt>
                <c:pt idx="2">
                  <c:v>68531</c:v>
                </c:pt>
                <c:pt idx="3">
                  <c:v>64234</c:v>
                </c:pt>
                <c:pt idx="4">
                  <c:v>69886</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Overview'!$A$244,'0. Overview'!$A$267,'0. Overview'!$A$273,'0. Overview'!$A$306,'0. Overview'!$A$337,'0. Overview'!$A$357,'0. Overview'!$A$361,'0. Overview'!$A$386,'0. Overview'!$A$409)</c:f>
              <c:strCache>
                <c:ptCount val="9"/>
                <c:pt idx="0">
                  <c:v>Salem</c:v>
                </c:pt>
                <c:pt idx="1">
                  <c:v>Salem</c:v>
                </c:pt>
                <c:pt idx="2">
                  <c:v>Salem</c:v>
                </c:pt>
                <c:pt idx="3">
                  <c:v>Salem</c:v>
                </c:pt>
                <c:pt idx="4">
                  <c:v>Salem</c:v>
                </c:pt>
                <c:pt idx="5">
                  <c:v>Salem</c:v>
                </c:pt>
                <c:pt idx="6">
                  <c:v>Salem</c:v>
                </c:pt>
                <c:pt idx="7">
                  <c:v>Salem</c:v>
                </c:pt>
                <c:pt idx="8">
                  <c:v>Salem</c:v>
                </c:pt>
              </c:strCache>
            </c:strRef>
          </c:cat>
          <c:val>
            <c:numRef>
              <c:f>('0. Overview'!$C$244,'0. Overview'!$C$267,'0. Overview'!$C$273,'0. Overview'!$C$306,'0. Overview'!$C$337,'0. Overview'!$C$357,'0. Overview'!$C$361,'0. Overview'!$C$386,'0. Overview'!$C$409)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6B0-45E8-8AC2-BD7EA6E98F30}"/>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Overview'!$A$244,'0. Overview'!$A$267,'0. Overview'!$A$273,'0. Overview'!$A$306,'0. Overview'!$A$337,'0. Overview'!$A$357,'0. Overview'!$A$361,'0. Overview'!$A$386,'0. Overview'!$A$409)</c:f>
              <c:strCache>
                <c:ptCount val="9"/>
                <c:pt idx="0">
                  <c:v>Salem</c:v>
                </c:pt>
                <c:pt idx="1">
                  <c:v>Salem</c:v>
                </c:pt>
                <c:pt idx="2">
                  <c:v>Salem</c:v>
                </c:pt>
                <c:pt idx="3">
                  <c:v>Salem</c:v>
                </c:pt>
                <c:pt idx="4">
                  <c:v>Salem</c:v>
                </c:pt>
                <c:pt idx="5">
                  <c:v>Salem</c:v>
                </c:pt>
                <c:pt idx="6">
                  <c:v>Salem</c:v>
                </c:pt>
                <c:pt idx="7">
                  <c:v>Salem</c:v>
                </c:pt>
                <c:pt idx="8">
                  <c:v>Salem</c:v>
                </c:pt>
              </c:strCache>
            </c:strRef>
          </c:cat>
          <c:val>
            <c:numRef>
              <c:f>('0. Overview'!$D$244,'0. Overview'!$D$267,'0. Overview'!$D$273,'0. Overview'!$D$306,'0. Overview'!$D$337,'0. Overview'!$D$357,'0. Overview'!$D$361,'0. Overview'!$D$386,'0. Overview'!$D$409)</c:f>
              <c:numCache>
                <c:formatCode>General</c:formatCode>
                <c:ptCount val="9"/>
                <c:pt idx="0">
                  <c:v>4.875</c:v>
                </c:pt>
                <c:pt idx="1">
                  <c:v>3.875</c:v>
                </c:pt>
                <c:pt idx="2">
                  <c:v>19.875</c:v>
                </c:pt>
                <c:pt idx="3">
                  <c:v>8.875</c:v>
                </c:pt>
                <c:pt idx="4">
                  <c:v>0.875</c:v>
                </c:pt>
                <c:pt idx="5">
                  <c:v>2.875</c:v>
                </c:pt>
                <c:pt idx="6">
                  <c:v>20.875</c:v>
                </c:pt>
                <c:pt idx="7">
                  <c:v>19.875</c:v>
                </c:pt>
                <c:pt idx="8">
                  <c:v>18.875</c:v>
                </c:pt>
              </c:numCache>
            </c:numRef>
          </c:val>
          <c:extLst>
            <c:ext xmlns:c16="http://schemas.microsoft.com/office/drawing/2014/chart" uri="{C3380CC4-5D6E-409C-BE32-E72D297353CC}">
              <c16:uniqueId val="{00000001-96B0-45E8-8AC2-BD7EA6E98F30}"/>
            </c:ext>
          </c:extLst>
        </c:ser>
        <c:ser>
          <c:idx val="3"/>
          <c:order val="2"/>
          <c:spPr>
            <a:solidFill>
              <a:schemeClr val="bg2">
                <a:lumMod val="75000"/>
              </a:schemeClr>
            </a:solidFill>
            <a:ln>
              <a:solidFill>
                <a:schemeClr val="tx1"/>
              </a:solidFill>
            </a:ln>
            <a:effectLst/>
          </c:spPr>
          <c:invertIfNegative val="0"/>
          <c:cat>
            <c:strRef>
              <c:f>('0. Overview'!$A$244,'0. Overview'!$A$267,'0. Overview'!$A$273,'0. Overview'!$A$306,'0. Overview'!$A$337,'0. Overview'!$A$357,'0. Overview'!$A$361,'0. Overview'!$A$386,'0. Overview'!$A$409)</c:f>
              <c:strCache>
                <c:ptCount val="9"/>
                <c:pt idx="0">
                  <c:v>Salem</c:v>
                </c:pt>
                <c:pt idx="1">
                  <c:v>Salem</c:v>
                </c:pt>
                <c:pt idx="2">
                  <c:v>Salem</c:v>
                </c:pt>
                <c:pt idx="3">
                  <c:v>Salem</c:v>
                </c:pt>
                <c:pt idx="4">
                  <c:v>Salem</c:v>
                </c:pt>
                <c:pt idx="5">
                  <c:v>Salem</c:v>
                </c:pt>
                <c:pt idx="6">
                  <c:v>Salem</c:v>
                </c:pt>
                <c:pt idx="7">
                  <c:v>Salem</c:v>
                </c:pt>
                <c:pt idx="8">
                  <c:v>Salem</c:v>
                </c:pt>
              </c:strCache>
            </c:strRef>
          </c:cat>
          <c:val>
            <c:numRef>
              <c:f>('0. Overview'!$E$244,'0. Overview'!$E$267,'0. Overview'!$E$273,'0. Overview'!$E$306,'0. Overview'!$E$337,'0. Overview'!$E$357,'0. Overview'!$E$361,'0. Overview'!$E$386,'0. Overview'!$E$409)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6B0-45E8-8AC2-BD7EA6E98F30}"/>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3" formatCode="_(&quot;$&quot;* #,##0_);_(&quot;$&quot;* \(#,##0\);_(&quot;$&quot;* &quot;-&quot;??_);_(@_)">
                  <c:v>69886</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6517507660139087"/>
          <c:y val="0.92721709786276718"/>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 borough</c:v>
                </c:pt>
                <c:pt idx="2">
                  <c:v>Carneys Point township</c:v>
                </c:pt>
                <c:pt idx="3">
                  <c:v>Pennsville township</c:v>
                </c:pt>
                <c:pt idx="4">
                  <c:v>Lower Alloways Creek township</c:v>
                </c:pt>
                <c:pt idx="5">
                  <c:v>Pittsgrove township</c:v>
                </c:pt>
                <c:pt idx="6">
                  <c:v>Quinton township</c:v>
                </c:pt>
                <c:pt idx="7">
                  <c:v>Elsinboro township</c:v>
                </c:pt>
                <c:pt idx="8">
                  <c:v>Elmer borough</c:v>
                </c:pt>
                <c:pt idx="9">
                  <c:v>Upper Pittsgrove township</c:v>
                </c:pt>
              </c:strCache>
            </c:strRef>
          </c:cat>
          <c:val>
            <c:numRef>
              <c:f>Sheet1!$B$2:$B$11</c:f>
              <c:numCache>
                <c:formatCode>_("$"* #,##0_);_("$"* \(#,##0\);_("$"* "-"??_);_(@_)</c:formatCode>
                <c:ptCount val="10"/>
                <c:pt idx="0">
                  <c:v>26667</c:v>
                </c:pt>
                <c:pt idx="1">
                  <c:v>26975</c:v>
                </c:pt>
                <c:pt idx="2">
                  <c:v>64554</c:v>
                </c:pt>
                <c:pt idx="3">
                  <c:v>70039</c:v>
                </c:pt>
                <c:pt idx="4">
                  <c:v>71071</c:v>
                </c:pt>
                <c:pt idx="5">
                  <c:v>71907</c:v>
                </c:pt>
                <c:pt idx="6">
                  <c:v>74655</c:v>
                </c:pt>
                <c:pt idx="7">
                  <c:v>77813</c:v>
                </c:pt>
                <c:pt idx="8">
                  <c:v>82292</c:v>
                </c:pt>
                <c:pt idx="9">
                  <c:v>84034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Salem median $67,898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Salem city</c:v>
                </c:pt>
                <c:pt idx="1">
                  <c:v>Penns Grove borough</c:v>
                </c:pt>
                <c:pt idx="2">
                  <c:v>Carneys Point township</c:v>
                </c:pt>
                <c:pt idx="3">
                  <c:v>Pennsville township</c:v>
                </c:pt>
                <c:pt idx="4">
                  <c:v>Lower Alloways Creek township</c:v>
                </c:pt>
                <c:pt idx="5">
                  <c:v>Pittsgrove township</c:v>
                </c:pt>
                <c:pt idx="6">
                  <c:v>Quinton township</c:v>
                </c:pt>
                <c:pt idx="7">
                  <c:v>Elsinboro township</c:v>
                </c:pt>
                <c:pt idx="8">
                  <c:v>Elmer borough</c:v>
                </c:pt>
                <c:pt idx="9">
                  <c:v>Upper Pittsgrove township</c:v>
                </c:pt>
              </c:strCache>
            </c:strRef>
          </c:cat>
          <c:val>
            <c:numRef>
              <c:f>Sheet1!$C$2:$C$11</c:f>
              <c:numCache>
                <c:formatCode>"$"#,##0</c:formatCode>
                <c:ptCount val="10"/>
                <c:pt idx="0">
                  <c:v>67898</c:v>
                </c:pt>
                <c:pt idx="1">
                  <c:v>67898</c:v>
                </c:pt>
                <c:pt idx="2">
                  <c:v>67898</c:v>
                </c:pt>
                <c:pt idx="3">
                  <c:v>67898</c:v>
                </c:pt>
                <c:pt idx="4">
                  <c:v>67898</c:v>
                </c:pt>
                <c:pt idx="5">
                  <c:v>67898</c:v>
                </c:pt>
                <c:pt idx="6">
                  <c:v>67898</c:v>
                </c:pt>
                <c:pt idx="7">
                  <c:v>67898</c:v>
                </c:pt>
                <c:pt idx="8">
                  <c:v>67898</c:v>
                </c:pt>
                <c:pt idx="9">
                  <c:v>67898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4713009059019535"/>
          <c:y val="0.9369224300334314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5">
                  <c:v>0.152</c:v>
                </c:pt>
                <c:pt idx="16">
                  <c:v>0.17199999999999999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17" formatCode="0%">
                  <c:v>0.17399999999999999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2474321219433971"/>
          <c:y val="0.78110516727352919"/>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0.24299999999999999</c:v>
                </c:pt>
                <c:pt idx="1">
                  <c:v>0.13500000000000001</c:v>
                </c:pt>
                <c:pt idx="2">
                  <c:v>0.16900000000000001</c:v>
                </c:pt>
                <c:pt idx="3">
                  <c:v>0.16800000000000001</c:v>
                </c:pt>
                <c:pt idx="4">
                  <c:v>0.17399999999999999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c:v>
                </c:pt>
                <c:pt idx="1">
                  <c:v>Salem City</c:v>
                </c:pt>
                <c:pt idx="2">
                  <c:v>Carneys Point Township</c:v>
                </c:pt>
                <c:pt idx="3">
                  <c:v>Pennsville Township</c:v>
                </c:pt>
                <c:pt idx="4">
                  <c:v>Oldmans Township</c:v>
                </c:pt>
                <c:pt idx="5">
                  <c:v>Woodstown</c:v>
                </c:pt>
                <c:pt idx="6">
                  <c:v>Elsinboro Township</c:v>
                </c:pt>
                <c:pt idx="7">
                  <c:v>Upper Pittsgrove Township</c:v>
                </c:pt>
                <c:pt idx="8">
                  <c:v>Elmer</c:v>
                </c:pt>
                <c:pt idx="9">
                  <c:v>Pilesgrove Township</c:v>
                </c:pt>
              </c:strCache>
            </c:strRef>
          </c:cat>
          <c:val>
            <c:numRef>
              <c:f>Sheet1!$B$2:$B$11</c:f>
              <c:numCache>
                <c:formatCode>0%</c:formatCode>
                <c:ptCount val="10"/>
                <c:pt idx="0">
                  <c:v>0.53600000000000003</c:v>
                </c:pt>
                <c:pt idx="1">
                  <c:v>0.317</c:v>
                </c:pt>
                <c:pt idx="2">
                  <c:v>0.189</c:v>
                </c:pt>
                <c:pt idx="3">
                  <c:v>0.161</c:v>
                </c:pt>
                <c:pt idx="4">
                  <c:v>0.11899999999999999</c:v>
                </c:pt>
                <c:pt idx="5">
                  <c:v>0.11700000000000001</c:v>
                </c:pt>
                <c:pt idx="6">
                  <c:v>5.5E-2</c:v>
                </c:pt>
                <c:pt idx="7">
                  <c:v>3.2000000000000001E-2</c:v>
                </c:pt>
                <c:pt idx="8">
                  <c:v>3.1E-2</c:v>
                </c:pt>
                <c:pt idx="9">
                  <c:v>0.03</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Salem avg. 15.2%</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Penns Grove</c:v>
                </c:pt>
                <c:pt idx="1">
                  <c:v>Salem City</c:v>
                </c:pt>
                <c:pt idx="2">
                  <c:v>Carneys Point Township</c:v>
                </c:pt>
                <c:pt idx="3">
                  <c:v>Pennsville Township</c:v>
                </c:pt>
                <c:pt idx="4">
                  <c:v>Oldmans Township</c:v>
                </c:pt>
                <c:pt idx="5">
                  <c:v>Woodstown</c:v>
                </c:pt>
                <c:pt idx="6">
                  <c:v>Elsinboro Township</c:v>
                </c:pt>
                <c:pt idx="7">
                  <c:v>Upper Pittsgrove Township</c:v>
                </c:pt>
                <c:pt idx="8">
                  <c:v>Elmer</c:v>
                </c:pt>
                <c:pt idx="9">
                  <c:v>Pilesgrove Township</c:v>
                </c:pt>
              </c:strCache>
            </c:strRef>
          </c:cat>
          <c:val>
            <c:numRef>
              <c:f>Sheet1!$C$2:$C$11</c:f>
              <c:numCache>
                <c:formatCode>0%</c:formatCode>
                <c:ptCount val="10"/>
                <c:pt idx="0">
                  <c:v>0.152</c:v>
                </c:pt>
                <c:pt idx="1">
                  <c:v>0.152</c:v>
                </c:pt>
                <c:pt idx="2">
                  <c:v>0.152</c:v>
                </c:pt>
                <c:pt idx="3">
                  <c:v>0.152</c:v>
                </c:pt>
                <c:pt idx="4">
                  <c:v>0.152</c:v>
                </c:pt>
                <c:pt idx="5">
                  <c:v>0.152</c:v>
                </c:pt>
                <c:pt idx="6">
                  <c:v>0.152</c:v>
                </c:pt>
                <c:pt idx="7">
                  <c:v>0.152</c:v>
                </c:pt>
                <c:pt idx="8">
                  <c:v>0.152</c:v>
                </c:pt>
                <c:pt idx="9">
                  <c:v>0.152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9463097014934128"/>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7">
                  <c:v>0.15592077538999999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0.18</c:v>
                </c:pt>
                <c:pt idx="1">
                  <c:v>0.18</c:v>
                </c:pt>
                <c:pt idx="2">
                  <c:v>0.18</c:v>
                </c:pt>
                <c:pt idx="3">
                  <c:v>0.18</c:v>
                </c:pt>
                <c:pt idx="4">
                  <c:v>0.17691342534999999</c:v>
                </c:pt>
                <c:pt idx="5">
                  <c:v>0.17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14" formatCode="0.0%">
                  <c:v>0.11700000000000001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2307467443866992"/>
          <c:y val="0.87889072791410627"/>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0.113</c:v>
                </c:pt>
                <c:pt idx="1">
                  <c:v>0.107</c:v>
                </c:pt>
                <c:pt idx="2">
                  <c:v>0.11700000000000001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1001</c:v>
                </c:pt>
                <c:pt idx="1">
                  <c:v>919</c:v>
                </c:pt>
                <c:pt idx="2">
                  <c:v>1127</c:v>
                </c:pt>
                <c:pt idx="3">
                  <c:v>1032</c:v>
                </c:pt>
                <c:pt idx="4">
                  <c:v>996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Salem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0.78400000000000003</c:v>
                </c:pt>
                <c:pt idx="1">
                  <c:v>0.16900000000000001</c:v>
                </c:pt>
                <c:pt idx="2">
                  <c:v>5.0000000000000001E-3</c:v>
                </c:pt>
                <c:pt idx="3">
                  <c:v>1.6E-2</c:v>
                </c:pt>
                <c:pt idx="4">
                  <c:v>1.2999999999999999E-2</c:v>
                </c:pt>
                <c:pt idx="5">
                  <c:v>8.7999999999999995E-2</c:v>
                </c:pt>
                <c:pt idx="6">
                  <c:v>0.105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4049</c:v>
                </c:pt>
                <c:pt idx="1">
                  <c:v>3885</c:v>
                </c:pt>
                <c:pt idx="2">
                  <c:v>3861</c:v>
                </c:pt>
                <c:pt idx="3">
                  <c:v>3786</c:v>
                </c:pt>
                <c:pt idx="4">
                  <c:v>3933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3730</c:v>
                </c:pt>
                <c:pt idx="1">
                  <c:v>3503</c:v>
                </c:pt>
                <c:pt idx="2">
                  <c:v>3720</c:v>
                </c:pt>
                <c:pt idx="3">
                  <c:v>4212</c:v>
                </c:pt>
                <c:pt idx="4">
                  <c:v>3706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Salem</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700</c:v>
                </c:pt>
                <c:pt idx="1">
                  <c:v>700</c:v>
                </c:pt>
                <c:pt idx="2">
                  <c:v>840</c:v>
                </c:pt>
                <c:pt idx="3">
                  <c:v>700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3">
                  <c:v>700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3" formatCode="&quot;$&quot;#,##0_);[Red]\(&quot;$&quot;#,##0\)">
                  <c:v>700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7">
                  <c:v>29</c:v>
                </c:pt>
                <c:pt idx="8">
                  <c:v>28.9</c:v>
                </c:pt>
                <c:pt idx="9">
                  <c:v>28.8</c:v>
                </c:pt>
                <c:pt idx="10">
                  <c:v>28.8</c:v>
                </c:pt>
                <c:pt idx="11">
                  <c:v>28.7</c:v>
                </c:pt>
                <c:pt idx="12">
                  <c:v>26.9</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3">
                  <c:v>26.6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25.2</c:v>
                </c:pt>
                <c:pt idx="1">
                  <c:v>27.5</c:v>
                </c:pt>
                <c:pt idx="2">
                  <c:v>27.8</c:v>
                </c:pt>
                <c:pt idx="3" formatCode="0.0">
                  <c:v>26.7</c:v>
                </c:pt>
                <c:pt idx="4" formatCode="0.0">
                  <c:v>26.6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4" formatCode="General">
                  <c:v>0.22</c:v>
                </c:pt>
                <c:pt idx="5">
                  <c:v>0.21</c:v>
                </c:pt>
                <c:pt idx="6">
                  <c:v>0.21</c:v>
                </c:pt>
                <c:pt idx="7">
                  <c:v>0.21</c:v>
                </c:pt>
                <c:pt idx="8">
                  <c:v>0.21</c:v>
                </c:pt>
                <c:pt idx="9">
                  <c:v>0.2</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3">
                  <c:v>0.22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4" formatCode="0.0">
                  <c:v>1.8</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2">
                  <c:v>2.7E-2</c:v>
                </c:pt>
                <c:pt idx="13">
                  <c:v>2.1999999999999999E-2</c:v>
                </c:pt>
                <c:pt idx="14">
                  <c:v>2.1000000000000001E-2</c:v>
                </c:pt>
                <c:pt idx="15">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16" formatCode="0.0%">
                  <c:v>1.9E-2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4.0195175071201204E-2"/>
                  <c:y val="-7.97800269494347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77-40A8-B280-42700865E8B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7.6999999999999999E-2</c:v>
                </c:pt>
                <c:pt idx="1">
                  <c:v>2.1999999999999999E-2</c:v>
                </c:pt>
                <c:pt idx="2">
                  <c:v>2.1999999999999999E-2</c:v>
                </c:pt>
                <c:pt idx="3">
                  <c:v>2.8000000000000001E-2</c:v>
                </c:pt>
                <c:pt idx="4">
                  <c:v>1.9E-2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0.83</c:v>
                </c:pt>
                <c:pt idx="1">
                  <c:v>0.80600000000000005</c:v>
                </c:pt>
                <c:pt idx="2">
                  <c:v>0.82599999999999996</c:v>
                </c:pt>
                <c:pt idx="3">
                  <c:v>0.82099999999999995</c:v>
                </c:pt>
                <c:pt idx="4">
                  <c:v>0.78400000000000003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0.158</c:v>
                </c:pt>
                <c:pt idx="1">
                  <c:v>0.158</c:v>
                </c:pt>
                <c:pt idx="2">
                  <c:v>0.158</c:v>
                </c:pt>
                <c:pt idx="3">
                  <c:v>0.158</c:v>
                </c:pt>
                <c:pt idx="4">
                  <c:v>0.16900000000000001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4"/>
              <c:layout>
                <c:manualLayout>
                  <c:x val="-5.6445620078739009E-3"/>
                  <c:y val="-4.92778020867493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3C-4C23-AAF9-C61DC33A2E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8.0000000000000002E-3</c:v>
                </c:pt>
                <c:pt idx="1">
                  <c:v>7.0000000000000001E-3</c:v>
                </c:pt>
                <c:pt idx="2">
                  <c:v>8.9999999999999993E-3</c:v>
                </c:pt>
                <c:pt idx="3">
                  <c:v>8.9999999999999993E-3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4"/>
              <c:layout>
                <c:manualLayout>
                  <c:x val="-1.5625000000000114E-2"/>
                  <c:y val="-2.1093748702402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3C-4C23-AAF9-C61DC33A2E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7.0000000000000001E-3</c:v>
                </c:pt>
                <c:pt idx="1">
                  <c:v>1.2999999999999999E-2</c:v>
                </c:pt>
                <c:pt idx="2">
                  <c:v>1.7000000000000001E-2</c:v>
                </c:pt>
                <c:pt idx="3">
                  <c:v>1.4E-2</c:v>
                </c:pt>
                <c:pt idx="4">
                  <c:v>1.6E-2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0.09</c:v>
                </c:pt>
                <c:pt idx="1">
                  <c:v>9.5000000000000001E-2</c:v>
                </c:pt>
                <c:pt idx="2">
                  <c:v>9.8000000000000004E-2</c:v>
                </c:pt>
                <c:pt idx="3">
                  <c:v>9.5000000000000001E-2</c:v>
                </c:pt>
                <c:pt idx="4">
                  <c:v>0.105</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 borough</c:v>
                </c:pt>
                <c:pt idx="1">
                  <c:v>Elsinboro township</c:v>
                </c:pt>
                <c:pt idx="2">
                  <c:v>Mannington township</c:v>
                </c:pt>
                <c:pt idx="3">
                  <c:v>Salem city</c:v>
                </c:pt>
                <c:pt idx="4">
                  <c:v>Lower Alloways Creek township</c:v>
                </c:pt>
                <c:pt idx="5">
                  <c:v>Pittsgrove township</c:v>
                </c:pt>
                <c:pt idx="6">
                  <c:v>Pennsville township</c:v>
                </c:pt>
                <c:pt idx="7">
                  <c:v>Pilesgrove township</c:v>
                </c:pt>
                <c:pt idx="8">
                  <c:v>Upper Pittsgrove township</c:v>
                </c:pt>
                <c:pt idx="9">
                  <c:v>Woodstown borough</c:v>
                </c:pt>
              </c:strCache>
            </c:strRef>
          </c:cat>
          <c:val>
            <c:numRef>
              <c:f>Sheet1!$B$2:$B$11</c:f>
              <c:numCache>
                <c:formatCode>0.0%</c:formatCode>
                <c:ptCount val="10"/>
                <c:pt idx="0">
                  <c:v>6.3E-2</c:v>
                </c:pt>
                <c:pt idx="1">
                  <c:v>5.5E-2</c:v>
                </c:pt>
                <c:pt idx="2">
                  <c:v>0.05</c:v>
                </c:pt>
                <c:pt idx="3">
                  <c:v>4.2999999999999997E-2</c:v>
                </c:pt>
                <c:pt idx="4">
                  <c:v>3.7999999999999999E-2</c:v>
                </c:pt>
                <c:pt idx="5">
                  <c:v>2.5000000000000001E-2</c:v>
                </c:pt>
                <c:pt idx="6">
                  <c:v>1.7000000000000001E-2</c:v>
                </c:pt>
                <c:pt idx="7">
                  <c:v>1.2999999999999999E-2</c:v>
                </c:pt>
                <c:pt idx="8">
                  <c:v>0.01</c:v>
                </c:pt>
                <c:pt idx="9">
                  <c:v>0.01</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Salem avg. 2.40%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Penns Grove borough</c:v>
                </c:pt>
                <c:pt idx="1">
                  <c:v>Elsinboro township</c:v>
                </c:pt>
                <c:pt idx="2">
                  <c:v>Mannington township</c:v>
                </c:pt>
                <c:pt idx="3">
                  <c:v>Salem city</c:v>
                </c:pt>
                <c:pt idx="4">
                  <c:v>Lower Alloways Creek township</c:v>
                </c:pt>
                <c:pt idx="5">
                  <c:v>Pittsgrove township</c:v>
                </c:pt>
                <c:pt idx="6">
                  <c:v>Pennsville township</c:v>
                </c:pt>
                <c:pt idx="7">
                  <c:v>Pilesgrove township</c:v>
                </c:pt>
                <c:pt idx="8">
                  <c:v>Upper Pittsgrove township</c:v>
                </c:pt>
                <c:pt idx="9">
                  <c:v>Woodstown borough</c:v>
                </c:pt>
              </c:strCache>
            </c:strRef>
          </c:cat>
          <c:val>
            <c:numRef>
              <c:f>Sheet1!$C$2:$C$11</c:f>
              <c:numCache>
                <c:formatCode>0.00%</c:formatCode>
                <c:ptCount val="10"/>
                <c:pt idx="0">
                  <c:v>2.4E-2</c:v>
                </c:pt>
                <c:pt idx="1">
                  <c:v>2.4E-2</c:v>
                </c:pt>
                <c:pt idx="2">
                  <c:v>2.4E-2</c:v>
                </c:pt>
                <c:pt idx="3">
                  <c:v>2.4E-2</c:v>
                </c:pt>
                <c:pt idx="4">
                  <c:v>2.4E-2</c:v>
                </c:pt>
                <c:pt idx="5">
                  <c:v>2.4E-2</c:v>
                </c:pt>
                <c:pt idx="6">
                  <c:v>2.4E-2</c:v>
                </c:pt>
                <c:pt idx="7">
                  <c:v>2.4E-2</c:v>
                </c:pt>
                <c:pt idx="8">
                  <c:v>2.4E-2</c:v>
                </c:pt>
                <c:pt idx="9">
                  <c:v>2.4E-2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7">
                  <c:v>5645</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7">
                  <c:v>2244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1">
                  <c:v>0.71289999999999998</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1">
                  <c:v>0.57069999999999999</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20">
                  <c:v>0.96399999999999997</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0.96299999999999997</c:v>
                </c:pt>
                <c:pt idx="1">
                  <c:v>0.96799999999999997</c:v>
                </c:pt>
                <c:pt idx="2">
                  <c:v>0.95699999999999996</c:v>
                </c:pt>
                <c:pt idx="3">
                  <c:v>0.96899999999999997</c:v>
                </c:pt>
                <c:pt idx="4">
                  <c:v>0.93899999999999995</c:v>
                </c:pt>
                <c:pt idx="5">
                  <c:v>0.96399999999999997</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21">
                  <c:v>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9">
                  <c:v>210</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Salem</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6.2E-2</c:v>
                </c:pt>
                <c:pt idx="1">
                  <c:v>5.6000000000000001E-2</c:v>
                </c:pt>
                <c:pt idx="2">
                  <c:v>5.0999999999999997E-2</c:v>
                </c:pt>
                <c:pt idx="3">
                  <c:v>4.2999999999999997E-2</c:v>
                </c:pt>
                <c:pt idx="4">
                  <c:v>4.2999999999999997E-2</c:v>
                </c:pt>
                <c:pt idx="5">
                  <c:v>4.7E-2</c:v>
                </c:pt>
                <c:pt idx="6">
                  <c:v>0.05</c:v>
                </c:pt>
                <c:pt idx="7">
                  <c:v>4.9000000000000002E-2</c:v>
                </c:pt>
                <c:pt idx="8">
                  <c:v>3.5999999999999997E-2</c:v>
                </c:pt>
                <c:pt idx="9">
                  <c:v>3.6999999999999998E-2</c:v>
                </c:pt>
                <c:pt idx="10">
                  <c:v>3.9E-2</c:v>
                </c:pt>
                <c:pt idx="11" formatCode="0.00%">
                  <c:v>4.2999999999999997E-2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7">
                  <c:v>3.2000000000000001E-2</c:v>
                </c:pt>
                <c:pt idx="8">
                  <c:v>3.3500000000000002E-2</c:v>
                </c:pt>
                <c:pt idx="9">
                  <c:v>3.4000000000000002E-2</c:v>
                </c:pt>
                <c:pt idx="10">
                  <c:v>3.4000000000000002E-2</c:v>
                </c:pt>
                <c:pt idx="11">
                  <c:v>3.5000000000000003E-2</c:v>
                </c:pt>
                <c:pt idx="12">
                  <c:v>3.7499999999999999E-2</c:v>
                </c:pt>
                <c:pt idx="13">
                  <c:v>3.85E-2</c:v>
                </c:pt>
                <c:pt idx="14">
                  <c:v>3.9E-2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5" formatCode="0.0%">
                  <c:v>4.4999999999999998E-2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714973547943057"/>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4" formatCode="0.0%">
                  <c:v>7.8090400000000004E-2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6531599544037302"/>
          <c:y val="0.90928719694954019"/>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8.2728099999999999E-2</c:v>
                </c:pt>
                <c:pt idx="1">
                  <c:v>5.4493300000000001E-2</c:v>
                </c:pt>
                <c:pt idx="2">
                  <c:v>5.88604E-2</c:v>
                </c:pt>
                <c:pt idx="3">
                  <c:v>7.4548400000000001E-2</c:v>
                </c:pt>
                <c:pt idx="4">
                  <c:v>7.8090400000000004E-2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52</c:v>
                </c:pt>
                <c:pt idx="1">
                  <c:v>55</c:v>
                </c:pt>
                <c:pt idx="2">
                  <c:v>52</c:v>
                </c:pt>
                <c:pt idx="3">
                  <c:v>60</c:v>
                </c:pt>
                <c:pt idx="4">
                  <c:v>61</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Pennsville School District</c:v>
                </c:pt>
                <c:pt idx="1">
                  <c:v>Pittsgrove Township School District</c:v>
                </c:pt>
                <c:pt idx="2">
                  <c:v>Salem City School District</c:v>
                </c:pt>
                <c:pt idx="3">
                  <c:v>Woodstown-Pilesgrove Regional School District</c:v>
                </c:pt>
                <c:pt idx="4">
                  <c:v>Salem County Vocational Technical School District</c:v>
                </c:pt>
                <c:pt idx="5">
                  <c:v>Penns Grove-Carneys Point Regional School District</c:v>
                </c:pt>
              </c:strCache>
            </c:strRef>
          </c:cat>
          <c:val>
            <c:numRef>
              <c:f>Sheet1!$B$2:$B$7</c:f>
              <c:numCache>
                <c:formatCode>0%</c:formatCode>
                <c:ptCount val="6"/>
                <c:pt idx="0">
                  <c:v>87.6</c:v>
                </c:pt>
                <c:pt idx="1">
                  <c:v>91.1</c:v>
                </c:pt>
                <c:pt idx="2">
                  <c:v>91.4</c:v>
                </c:pt>
                <c:pt idx="3">
                  <c:v>94.4</c:v>
                </c:pt>
                <c:pt idx="4">
                  <c:v>95.8</c:v>
                </c:pt>
                <c:pt idx="5">
                  <c:v>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6"/>
                <c:pt idx="0">
                  <c:v>Pennsville School District</c:v>
                </c:pt>
                <c:pt idx="1">
                  <c:v>Pittsgrove Township School District</c:v>
                </c:pt>
                <c:pt idx="2">
                  <c:v>Salem City School District</c:v>
                </c:pt>
                <c:pt idx="3">
                  <c:v>Woodstown-Pilesgrove Regional School District</c:v>
                </c:pt>
                <c:pt idx="4">
                  <c:v>Salem County Vocational Technical School District</c:v>
                </c:pt>
                <c:pt idx="5">
                  <c:v>Penns Grove-Carneys Point Regional School District</c:v>
                </c:pt>
              </c:strCache>
            </c:strRef>
          </c:cat>
          <c:val>
            <c:numRef>
              <c:f>Sheet1!$C$2:$C$7</c:f>
              <c:numCache>
                <c:formatCode>0%</c:formatCode>
                <c:ptCount val="6"/>
                <c:pt idx="0">
                  <c:v>90.9</c:v>
                </c:pt>
                <c:pt idx="1">
                  <c:v>90.9</c:v>
                </c:pt>
                <c:pt idx="2">
                  <c:v>90.9</c:v>
                </c:pt>
                <c:pt idx="3">
                  <c:v>90.9</c:v>
                </c:pt>
                <c:pt idx="4">
                  <c:v>90.9</c:v>
                </c:pt>
                <c:pt idx="5">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091533394824719"/>
          <c:y val="0.88867058762314721"/>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0.81100000000000005</c:v>
                </c:pt>
                <c:pt idx="1">
                  <c:v>0.85399999999999998</c:v>
                </c:pt>
                <c:pt idx="2">
                  <c:v>0.86099999999999999</c:v>
                </c:pt>
                <c:pt idx="3">
                  <c:v>0.83199999999999996</c:v>
                </c:pt>
                <c:pt idx="4">
                  <c:v>0.90200000000000002</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4">
                  <c:v>0.90200000000000002</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944182641134512"/>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dLbl>
              <c:idx val="16"/>
              <c:layout>
                <c:manualLayout>
                  <c:x val="1.2675772373736332E-2"/>
                  <c:y val="-6.944445710200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6B-4F7A-9D35-B0FC40E147C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6">
                  <c:v>323.7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17979002624672"/>
          <c:y val="0.1774593693378155"/>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0597311699673901E-2"/>
                  <c:y val="0.2734174025714211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16</c:v>
                </c:pt>
                <c:pt idx="1">
                  <c:v>24</c:v>
                </c:pt>
                <c:pt idx="2">
                  <c:v>53</c:v>
                </c:pt>
                <c:pt idx="3">
                  <c:v>106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65371685625861242"/>
                  <c:y val="-0.10041764374967739"/>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8834776847707266"/>
                      <c:h val="0.13485189117873758"/>
                    </c:manualLayout>
                  </c15:layout>
                </c:ext>
                <c:ext xmlns:c16="http://schemas.microsoft.com/office/drawing/2014/chart" uri="{C3380CC4-5D6E-409C-BE32-E72D297353CC}">
                  <c16:uniqueId val="{00000002-5E99-47CB-AD62-97A1DF6719AF}"/>
                </c:ext>
              </c:extLst>
            </c:dLbl>
            <c:dLbl>
              <c:idx val="2"/>
              <c:layout>
                <c:manualLayout>
                  <c:x val="-0.13740442150569029"/>
                  <c:y val="2.2342088755348131E-2"/>
                </c:manualLayout>
              </c:layout>
              <c:tx>
                <c:rich>
                  <a:bodyPr/>
                  <a:lstStyle/>
                  <a:p>
                    <a:fld id="{7ACB5ADC-C4E4-461A-806D-96C376C17ABB}" type="CATEGORYNAME">
                      <a:rPr lang="en-US"/>
                      <a:pPr/>
                      <a:t>[CATEGORY NAME]</a:t>
                    </a:fld>
                    <a:r>
                      <a:rPr lang="en-US" baseline="0" dirty="0"/>
                      <a:t>, </a:t>
                    </a:r>
                    <a:fld id="{26962628-B2A5-470D-AD2D-9C88A9A32B72}" type="VALUE">
                      <a:rPr lang="en-US" baseline="0"/>
                      <a:pPr/>
                      <a:t>[VALUE]</a:t>
                    </a:fld>
                    <a:r>
                      <a:rPr lang="en-US" baseline="0" dirty="0"/>
                      <a:t>, 8%</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223</c:v>
                </c:pt>
                <c:pt idx="1">
                  <c:v>615</c:v>
                </c:pt>
                <c:pt idx="2">
                  <c:v>77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17" formatCode="0.00">
                  <c:v>7.8728999999999996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9177706692913388"/>
          <c:y val="0.87893986242298117"/>
          <c:w val="0.129205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Salem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16.786570000000001</c:v>
                </c:pt>
                <c:pt idx="1">
                  <c:v>16.11234</c:v>
                </c:pt>
                <c:pt idx="2">
                  <c:v>12.23128</c:v>
                </c:pt>
                <c:pt idx="3">
                  <c:v>15.599220000000001</c:v>
                </c:pt>
                <c:pt idx="4">
                  <c:v>7.9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0">
                  <c:v>15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0">
                  <c:v>99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13.2</c:v>
                </c:pt>
                <c:pt idx="1">
                  <c:v>12.6</c:v>
                </c:pt>
                <c:pt idx="2">
                  <c:v>12.5</c:v>
                </c:pt>
                <c:pt idx="3">
                  <c:v>12.2</c:v>
                </c:pt>
                <c:pt idx="4">
                  <c:v>12.009415382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6" formatCode="0.00">
                  <c:v>60.815573332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3974418253352991"/>
          <c:y val="0.9296354886676812"/>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0.0</c:formatCode>
                <c:ptCount val="21"/>
                <c:pt idx="1">
                  <c:v>12.009415382</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2">
                  <c:v>11.681765825999999</c:v>
                </c:pt>
                <c:pt idx="3">
                  <c:v>10.548029167999999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3510673634893058"/>
          <c:y val="0.87749238912926064"/>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1">
                  <c:v>796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735</c:v>
                </c:pt>
                <c:pt idx="1">
                  <c:v>713</c:v>
                </c:pt>
                <c:pt idx="2">
                  <c:v>662</c:v>
                </c:pt>
                <c:pt idx="3">
                  <c:v>773</c:v>
                </c:pt>
                <c:pt idx="4">
                  <c:v>796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1203259080775853"/>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3668491673307698"/>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422</c:v>
                </c:pt>
                <c:pt idx="1">
                  <c:v>178</c:v>
                </c:pt>
                <c:pt idx="2">
                  <c:v>81</c:v>
                </c:pt>
                <c:pt idx="3">
                  <c:v>72</c:v>
                </c:pt>
                <c:pt idx="4" formatCode="#,##0">
                  <c:v>19</c:v>
                </c:pt>
                <c:pt idx="5">
                  <c:v>10</c:v>
                </c:pt>
                <c:pt idx="6">
                  <c:v>27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4">
                  <c:v>63045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4">
                  <c:v>55858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62581</c:v>
                </c:pt>
                <c:pt idx="1">
                  <c:v>52310</c:v>
                </c:pt>
                <c:pt idx="2">
                  <c:v>68365</c:v>
                </c:pt>
                <c:pt idx="3">
                  <c:v>61161</c:v>
                </c:pt>
                <c:pt idx="4">
                  <c:v>63045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49188</c:v>
                </c:pt>
                <c:pt idx="1">
                  <c:v>37592</c:v>
                </c:pt>
                <c:pt idx="2">
                  <c:v>40948</c:v>
                </c:pt>
                <c:pt idx="3">
                  <c:v>43285</c:v>
                </c:pt>
                <c:pt idx="4">
                  <c:v>55858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1">
                  <c:v>100</c:v>
                </c:pt>
                <c:pt idx="2">
                  <c:v>105</c:v>
                </c:pt>
                <c:pt idx="3">
                  <c:v>128</c:v>
                </c:pt>
                <c:pt idx="4">
                  <c:v>148</c:v>
                </c:pt>
                <c:pt idx="5">
                  <c:v>157</c:v>
                </c:pt>
                <c:pt idx="6">
                  <c:v>233</c:v>
                </c:pt>
                <c:pt idx="7">
                  <c:v>235</c:v>
                </c:pt>
                <c:pt idx="8">
                  <c:v>246</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0">
                  <c:v>47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31</c:v>
                </c:pt>
                <c:pt idx="1">
                  <c:v>43</c:v>
                </c:pt>
                <c:pt idx="2">
                  <c:v>36</c:v>
                </c:pt>
                <c:pt idx="3">
                  <c:v>25</c:v>
                </c:pt>
                <c:pt idx="4">
                  <c:v>22</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6.9952847007431892E-3"/>
                  <c:y val="3.012209866742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9">
                  <c:v>-0.125</c:v>
                </c:pt>
                <c:pt idx="10">
                  <c:v>-0.13218390804597699</c:v>
                </c:pt>
                <c:pt idx="11">
                  <c:v>-0.15454545454545501</c:v>
                </c:pt>
                <c:pt idx="12">
                  <c:v>-0.17716535433070901</c:v>
                </c:pt>
                <c:pt idx="13">
                  <c:v>-0.19323671497584499</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8">
                  <c:v>-0.12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5312500000000054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0.31</c:v>
                </c:pt>
                <c:pt idx="1">
                  <c:v>0.4</c:v>
                </c:pt>
                <c:pt idx="2">
                  <c:v>0.1</c:v>
                </c:pt>
                <c:pt idx="3">
                  <c:v>0.05</c:v>
                </c:pt>
                <c:pt idx="4">
                  <c:v>7.0000000000000007E-2</c:v>
                </c:pt>
                <c:pt idx="5">
                  <c:v>0.02</c:v>
                </c:pt>
                <c:pt idx="6">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5.6000000000000001E-2</c:v>
                </c:pt>
                <c:pt idx="1">
                  <c:v>3.6999999999999998E-2</c:v>
                </c:pt>
                <c:pt idx="2">
                  <c:v>2.5999999999999999E-2</c:v>
                </c:pt>
                <c:pt idx="3">
                  <c:v>3.5999999999999997E-2</c:v>
                </c:pt>
                <c:pt idx="4">
                  <c:v>3.5000000000000003E-2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2</c:v>
                </c:pt>
                <c:pt idx="2">
                  <c:v>1</c:v>
                </c:pt>
                <c:pt idx="3">
                  <c:v>0</c:v>
                </c:pt>
                <c:pt idx="4">
                  <c:v>0</c:v>
                </c:pt>
                <c:pt idx="5">
                  <c:v>0</c:v>
                </c:pt>
                <c:pt idx="6">
                  <c:v>1</c:v>
                </c:pt>
                <c:pt idx="7">
                  <c:v>0</c:v>
                </c:pt>
                <c:pt idx="8">
                  <c:v>1</c:v>
                </c:pt>
                <c:pt idx="9">
                  <c:v>1</c:v>
                </c:pt>
                <c:pt idx="10">
                  <c:v>1</c:v>
                </c:pt>
                <c:pt idx="11">
                  <c:v>1</c:v>
                </c:pt>
                <c:pt idx="12">
                  <c:v>1</c:v>
                </c:pt>
                <c:pt idx="13">
                  <c:v>0</c:v>
                </c:pt>
                <c:pt idx="14">
                  <c:v>1</c:v>
                </c:pt>
                <c:pt idx="15">
                  <c:v>1</c:v>
                </c:pt>
                <c:pt idx="16">
                  <c:v>0</c:v>
                </c:pt>
                <c:pt idx="17">
                  <c:v>1</c:v>
                </c:pt>
                <c:pt idx="18">
                  <c:v>0</c:v>
                </c:pt>
                <c:pt idx="19">
                  <c:v>1</c:v>
                </c:pt>
                <c:pt idx="20">
                  <c:v>1</c:v>
                </c:pt>
                <c:pt idx="21">
                  <c:v>1</c:v>
                </c:pt>
                <c:pt idx="22">
                  <c:v>0</c:v>
                </c:pt>
                <c:pt idx="23">
                  <c:v>0</c:v>
                </c:pt>
                <c:pt idx="24">
                  <c:v>1</c:v>
                </c:pt>
                <c:pt idx="25">
                  <c:v>0</c:v>
                </c:pt>
                <c:pt idx="26">
                  <c:v>0</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20">
                  <c:v>0.20499999999999999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87575527383351"/>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0.10299999999999999</c:v>
                </c:pt>
                <c:pt idx="1">
                  <c:v>8.6999999999999994E-2</c:v>
                </c:pt>
                <c:pt idx="2">
                  <c:v>0.14000000000000001</c:v>
                </c:pt>
                <c:pt idx="3">
                  <c:v>0.13</c:v>
                </c:pt>
                <c:pt idx="4">
                  <c:v>0.20499999999999999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0.187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General"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18">
                  <c:v>0.20399999999999999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404410159623728"/>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0.17499999999999999</c:v>
                </c:pt>
                <c:pt idx="1">
                  <c:v>0.16500000000000001</c:v>
                </c:pt>
                <c:pt idx="2">
                  <c:v>0.16400000000000001</c:v>
                </c:pt>
                <c:pt idx="3">
                  <c:v>0.124</c:v>
                </c:pt>
                <c:pt idx="4">
                  <c:v>0.20399999999999999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General"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8">
                  <c:v>10.7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1">
                  <c:v>0.05</c:v>
                </c:pt>
                <c:pt idx="2">
                  <c:v>6.0999999999999999E-2</c:v>
                </c:pt>
                <c:pt idx="3">
                  <c:v>8.2000000000000003E-2</c:v>
                </c:pt>
                <c:pt idx="4">
                  <c:v>8.5999999999999993E-2</c:v>
                </c:pt>
                <c:pt idx="5">
                  <c:v>9.8000000000000004E-2</c:v>
                </c:pt>
                <c:pt idx="6">
                  <c:v>0.107</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0">
                  <c:v>3.5000000000000003E-2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8850516732283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0" formatCode="0">
                  <c:v>1976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0">
                  <c:v>1992</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2">
                  <c:v>96</c:v>
                </c:pt>
                <c:pt idx="3">
                  <c:v>121</c:v>
                </c:pt>
                <c:pt idx="4">
                  <c:v>153</c:v>
                </c:pt>
                <c:pt idx="5">
                  <c:v>190</c:v>
                </c:pt>
                <c:pt idx="6">
                  <c:v>312</c:v>
                </c:pt>
                <c:pt idx="7">
                  <c:v>346</c:v>
                </c:pt>
                <c:pt idx="8">
                  <c:v>374</c:v>
                </c:pt>
                <c:pt idx="9">
                  <c:v>394</c:v>
                </c:pt>
                <c:pt idx="10">
                  <c:v>511</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
                  <c:v>83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1">
                  <c:v>128</c:v>
                </c:pt>
                <c:pt idx="2">
                  <c:v>145</c:v>
                </c:pt>
                <c:pt idx="3">
                  <c:v>146</c:v>
                </c:pt>
                <c:pt idx="4">
                  <c:v>184</c:v>
                </c:pt>
                <c:pt idx="5">
                  <c:v>193</c:v>
                </c:pt>
                <c:pt idx="6">
                  <c:v>408</c:v>
                </c:pt>
                <c:pt idx="7">
                  <c:v>448</c:v>
                </c:pt>
                <c:pt idx="8">
                  <c:v>475</c:v>
                </c:pt>
                <c:pt idx="9">
                  <c:v>496</c:v>
                </c:pt>
                <c:pt idx="10">
                  <c:v>582</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0">
                  <c:v>48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57</c:v>
                </c:pt>
                <c:pt idx="1">
                  <c:v>52</c:v>
                </c:pt>
                <c:pt idx="2">
                  <c:v>47</c:v>
                </c:pt>
                <c:pt idx="3">
                  <c:v>46</c:v>
                </c:pt>
                <c:pt idx="4">
                  <c:v>48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19">
                  <c:v>3.6999999999999998E-2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20" formatCode="0.0%">
                  <c:v>4.5999999999999999E-2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438963653980398"/>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2">
                  <c:v>94</c:v>
                </c:pt>
                <c:pt idx="3">
                  <c:v>162</c:v>
                </c:pt>
                <c:pt idx="4">
                  <c:v>170</c:v>
                </c:pt>
                <c:pt idx="5">
                  <c:v>190</c:v>
                </c:pt>
                <c:pt idx="6">
                  <c:v>272</c:v>
                </c:pt>
                <c:pt idx="7">
                  <c:v>278</c:v>
                </c:pt>
                <c:pt idx="8">
                  <c:v>280</c:v>
                </c:pt>
                <c:pt idx="9">
                  <c:v>327</c:v>
                </c:pt>
                <c:pt idx="10">
                  <c:v>345</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
                  <c:v>78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2">
                  <c:v>429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2">
                  <c:v>429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41</c:v>
                </c:pt>
                <c:pt idx="1">
                  <c:v>38</c:v>
                </c:pt>
                <c:pt idx="2">
                  <c:v>58</c:v>
                </c:pt>
                <c:pt idx="3">
                  <c:v>47</c:v>
                </c:pt>
                <c:pt idx="4">
                  <c:v>44</c:v>
                </c:pt>
                <c:pt idx="5">
                  <c:v>23</c:v>
                </c:pt>
                <c:pt idx="6">
                  <c:v>26</c:v>
                </c:pt>
                <c:pt idx="7">
                  <c:v>29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36</c:v>
                </c:pt>
                <c:pt idx="1">
                  <c:v>28</c:v>
                </c:pt>
                <c:pt idx="2">
                  <c:v>53</c:v>
                </c:pt>
                <c:pt idx="3">
                  <c:v>70</c:v>
                </c:pt>
                <c:pt idx="4">
                  <c:v>39</c:v>
                </c:pt>
                <c:pt idx="5">
                  <c:v>35</c:v>
                </c:pt>
                <c:pt idx="6">
                  <c:v>30</c:v>
                </c:pt>
                <c:pt idx="7">
                  <c:v>29</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2">
                  <c:v>627</c:v>
                </c:pt>
                <c:pt idx="3">
                  <c:v>660</c:v>
                </c:pt>
                <c:pt idx="4">
                  <c:v>748</c:v>
                </c:pt>
                <c:pt idx="5" formatCode="#,##0">
                  <c:v>983</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
                  <c:v>421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0"/>
              <c:tx>
                <c:rich>
                  <a:bodyPr/>
                  <a:lstStyle/>
                  <a:p>
                    <a:r>
                      <a:rPr lang="en-US"/>
                      <a:t>3.53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AEE-4F85-A31F-131D061DE24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0" formatCode="0.00">
                  <c:v>3.53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Carneys Point township</c:v>
                </c:pt>
                <c:pt idx="1">
                  <c:v>Penns Grove borough</c:v>
                </c:pt>
                <c:pt idx="2">
                  <c:v>Elmer borough</c:v>
                </c:pt>
                <c:pt idx="3">
                  <c:v>Pilesgrove township</c:v>
                </c:pt>
                <c:pt idx="4">
                  <c:v>Pennsville township</c:v>
                </c:pt>
                <c:pt idx="5">
                  <c:v>Mannington township</c:v>
                </c:pt>
                <c:pt idx="6">
                  <c:v>Woodstown borough</c:v>
                </c:pt>
                <c:pt idx="7">
                  <c:v>Elsinboro township</c:v>
                </c:pt>
                <c:pt idx="8">
                  <c:v>Oldmans township</c:v>
                </c:pt>
                <c:pt idx="9">
                  <c:v>Alloway township</c:v>
                </c:pt>
              </c:strCache>
            </c:strRef>
          </c:cat>
          <c:val>
            <c:numRef>
              <c:f>Sheet1!$B$2:$B$11</c:f>
              <c:numCache>
                <c:formatCode>0.00%</c:formatCode>
                <c:ptCount val="10"/>
                <c:pt idx="0">
                  <c:v>8.6999999999999994E-2</c:v>
                </c:pt>
                <c:pt idx="1">
                  <c:v>7.1999999999999995E-2</c:v>
                </c:pt>
                <c:pt idx="2">
                  <c:v>6.2E-2</c:v>
                </c:pt>
                <c:pt idx="3">
                  <c:v>4.3999999999999997E-2</c:v>
                </c:pt>
                <c:pt idx="4">
                  <c:v>3.6999999999999998E-2</c:v>
                </c:pt>
                <c:pt idx="5">
                  <c:v>0.03</c:v>
                </c:pt>
                <c:pt idx="6">
                  <c:v>2.8000000000000001E-2</c:v>
                </c:pt>
                <c:pt idx="7">
                  <c:v>2.7E-2</c:v>
                </c:pt>
                <c:pt idx="8">
                  <c:v>2.5000000000000001E-2</c:v>
                </c:pt>
                <c:pt idx="9">
                  <c:v>2.3E-2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Salem County avg 3.8%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Carneys Point township</c:v>
                </c:pt>
                <c:pt idx="1">
                  <c:v>Penns Grove borough</c:v>
                </c:pt>
                <c:pt idx="2">
                  <c:v>Elmer borough</c:v>
                </c:pt>
                <c:pt idx="3">
                  <c:v>Pilesgrove township</c:v>
                </c:pt>
                <c:pt idx="4">
                  <c:v>Pennsville township</c:v>
                </c:pt>
                <c:pt idx="5">
                  <c:v>Mannington township</c:v>
                </c:pt>
                <c:pt idx="6">
                  <c:v>Woodstown borough</c:v>
                </c:pt>
                <c:pt idx="7">
                  <c:v>Elsinboro township</c:v>
                </c:pt>
                <c:pt idx="8">
                  <c:v>Oldmans township</c:v>
                </c:pt>
                <c:pt idx="9">
                  <c:v>Alloway township</c:v>
                </c:pt>
              </c:strCache>
            </c:strRef>
          </c:cat>
          <c:val>
            <c:numRef>
              <c:f>Sheet1!$C$2:$C$11</c:f>
              <c:numCache>
                <c:formatCode>0%</c:formatCode>
                <c:ptCount val="10"/>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pt idx="9">
                  <c:v>3.7999999999999999E-2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846257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0.44055</cdr:x>
      <cdr:y>0.76958</cdr:y>
    </cdr:from>
    <cdr:to>
      <cdr:x>0.59475</cdr:x>
      <cdr:y>0.80525</cdr:y>
    </cdr:to>
    <cdr:sp macro="" textlink="">
      <cdr:nvSpPr>
        <cdr:cNvPr id="2" name="TextBox 5"/>
        <cdr:cNvSpPr txBox="1"/>
      </cdr:nvSpPr>
      <cdr:spPr>
        <a:xfrm xmlns:a="http://schemas.openxmlformats.org/drawingml/2006/main">
          <a:off x="2676906" y="498057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cgsresourcenet.org/" TargetMode="External"/><Relationship Id="rId7" Type="http://schemas.openxmlformats.org/officeDocument/2006/relationships/hyperlink" Target="https://www.hcommons.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spanadvocacy.org/programs/start/county/" TargetMode="External"/><Relationship Id="rId5" Type="http://schemas.openxmlformats.org/officeDocument/2006/relationships/hyperlink" Target="https://www.rusouthernccrr.org/" TargetMode="External"/><Relationship Id="rId4" Type="http://schemas.openxmlformats.org/officeDocument/2006/relationships/hyperlink" Target="https://www.wespeakupforchildre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Carneys Point and </a:t>
            </a:r>
            <a:r>
              <a:rPr lang="en-US" sz="1200" kern="1200" dirty="0" err="1">
                <a:solidFill>
                  <a:schemeClr val="tx1"/>
                </a:solidFill>
                <a:effectLst/>
                <a:latin typeface="+mn-lt"/>
                <a:ea typeface="+mn-ea"/>
                <a:cs typeface="+mn-cs"/>
              </a:rPr>
              <a:t>Penns</a:t>
            </a:r>
            <a:r>
              <a:rPr lang="en-US" sz="1200" kern="1200" dirty="0">
                <a:solidFill>
                  <a:schemeClr val="tx1"/>
                </a:solidFill>
                <a:effectLst/>
                <a:latin typeface="+mn-lt"/>
                <a:ea typeface="+mn-ea"/>
                <a:cs typeface="+mn-cs"/>
              </a:rPr>
              <a:t> Grove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slightly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Pennsville and </a:t>
            </a:r>
            <a:r>
              <a:rPr lang="en-US" sz="1200" kern="1200" dirty="0" err="1">
                <a:solidFill>
                  <a:schemeClr val="tx1"/>
                </a:solidFill>
                <a:effectLst/>
                <a:latin typeface="+mn-lt"/>
                <a:ea typeface="+mn-ea"/>
                <a:cs typeface="+mn-cs"/>
              </a:rPr>
              <a:t>Penns</a:t>
            </a:r>
            <a:r>
              <a:rPr lang="en-US" sz="1200" kern="1200" dirty="0">
                <a:solidFill>
                  <a:schemeClr val="tx1"/>
                </a:solidFill>
                <a:effectLst/>
                <a:latin typeface="+mn-lt"/>
                <a:ea typeface="+mn-ea"/>
                <a:cs typeface="+mn-cs"/>
              </a:rPr>
              <a:t> Grove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similar to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Salem and </a:t>
            </a:r>
            <a:r>
              <a:rPr lang="en-US" sz="1200" kern="1200" dirty="0" err="1">
                <a:solidFill>
                  <a:schemeClr val="tx1"/>
                </a:solidFill>
                <a:effectLst/>
                <a:latin typeface="+mn-lt"/>
                <a:ea typeface="+mn-ea"/>
                <a:cs typeface="+mn-cs"/>
              </a:rPr>
              <a:t>Penns</a:t>
            </a:r>
            <a:r>
              <a:rPr lang="en-US" sz="1200" kern="1200" dirty="0">
                <a:solidFill>
                  <a:schemeClr val="tx1"/>
                </a:solidFill>
                <a:effectLst/>
                <a:latin typeface="+mn-lt"/>
                <a:ea typeface="+mn-ea"/>
                <a:cs typeface="+mn-cs"/>
              </a:rPr>
              <a:t> Grove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a:solidFill>
                  <a:schemeClr val="tx1"/>
                </a:solidFill>
                <a:effectLst/>
                <a:latin typeface="+mn-lt"/>
                <a:ea typeface="+mn-ea"/>
                <a:cs typeface="+mn-cs"/>
              </a:rPr>
              <a:t>Penns</a:t>
            </a:r>
            <a:r>
              <a:rPr lang="en-US" sz="1200" kern="1200" dirty="0">
                <a:solidFill>
                  <a:schemeClr val="tx1"/>
                </a:solidFill>
                <a:effectLst/>
                <a:latin typeface="+mn-lt"/>
                <a:ea typeface="+mn-ea"/>
                <a:cs typeface="+mn-cs"/>
              </a:rPr>
              <a:t> Grove and Salem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remain mostly steady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remain mostly steady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 side for the state.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 childcare.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5th lowest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a:solidFill>
                  <a:schemeClr val="tx1"/>
                </a:solidFill>
                <a:effectLst/>
                <a:latin typeface="+mn-lt"/>
                <a:ea typeface="+mn-ea"/>
                <a:cs typeface="+mn-cs"/>
              </a:rPr>
              <a:t>Penns</a:t>
            </a:r>
            <a:r>
              <a:rPr lang="en-US" sz="1200" kern="1200" dirty="0">
                <a:solidFill>
                  <a:schemeClr val="tx1"/>
                </a:solidFill>
                <a:effectLst/>
                <a:latin typeface="+mn-lt"/>
                <a:ea typeface="+mn-ea"/>
                <a:cs typeface="+mn-cs"/>
              </a:rPr>
              <a:t> Grove and </a:t>
            </a:r>
            <a:r>
              <a:rPr lang="en-US" sz="1200" kern="1200" dirty="0" err="1">
                <a:solidFill>
                  <a:schemeClr val="tx1"/>
                </a:solidFill>
                <a:effectLst/>
                <a:latin typeface="+mn-lt"/>
                <a:ea typeface="+mn-ea"/>
                <a:cs typeface="+mn-cs"/>
              </a:rPr>
              <a:t>Elsinboro</a:t>
            </a:r>
            <a:r>
              <a:rPr lang="en-US" sz="1200" kern="1200" dirty="0">
                <a:solidFill>
                  <a:schemeClr val="tx1"/>
                </a:solidFill>
                <a:effectLst/>
                <a:latin typeface="+mn-lt"/>
                <a:ea typeface="+mn-ea"/>
                <a:cs typeface="+mn-cs"/>
              </a:rPr>
              <a:t>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71.29% of Salem County’s population has received at least one dose of the COVID-19 vaccination.</a:t>
            </a:r>
          </a:p>
          <a:p>
            <a:r>
              <a:rPr lang="en-US" dirty="0"/>
              <a:t>•   57.07% of Salem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176902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Salem County does not have individual data available.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Pennsville and </a:t>
            </a:r>
            <a:r>
              <a:rPr lang="en-US" sz="1200" kern="1200" dirty="0" err="1">
                <a:solidFill>
                  <a:schemeClr val="tx1"/>
                </a:solidFill>
                <a:effectLst/>
                <a:latin typeface="+mn-lt"/>
                <a:ea typeface="+mn-ea"/>
                <a:cs typeface="+mn-cs"/>
              </a:rPr>
              <a:t>Pittsgrove</a:t>
            </a:r>
            <a:r>
              <a:rPr lang="en-US" sz="1200" kern="1200" dirty="0">
                <a:solidFill>
                  <a:schemeClr val="tx1"/>
                </a:solidFill>
                <a:effectLst/>
                <a:latin typeface="+mn-lt"/>
                <a:ea typeface="+mn-ea"/>
                <a:cs typeface="+mn-cs"/>
              </a:rPr>
              <a:t>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-12.00%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access center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non-Hispanic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was not reported for women and men.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non-Hispanic residents reported diagnosed depression most frequently.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Diagnosed depression was not reported for women and men.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Black/African American, and Native Hawaiian/Other PI residents, and lower proportions of Asian,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371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58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about the same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www.cgsresourcenet.org/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https://www.rusouthernccrr.org/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https://spanadvocacy.org/programs/start/county/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https://www.hcommons.com/</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Black/African American and Hispanic/Latino residents has increased slightly. Proportions of other ethnic/racial groups appear fairly steady.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r>
              <a:rPr lang="en-US" sz="1200" kern="1200">
                <a:solidFill>
                  <a:schemeClr val="tx1"/>
                </a:solidFill>
                <a:effectLst/>
                <a:latin typeface="+mn-lt"/>
                <a:ea typeface="+mn-ea"/>
                <a:cs typeface="+mn-cs"/>
              </a:rPr>
              <a:t>https://www.cgsresourcenet.org/community-services/legal-advocacy/advocacy/</a:t>
            </a:r>
            <a:endParaRPr lang="en-US" sz="1200" u="sng" kern="120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decrease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Salem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33BB6B5A-B431-00AB-19CA-7F121AC370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6CA71396-C12A-750C-6618-7793B803C0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94604562-E7B1-C7E1-DABD-83E438D7CC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6315" y="1008252"/>
            <a:ext cx="718595" cy="1360839"/>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13D60442-6D39-293F-2DF4-6DEBAAA97E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513452"/>
            <a:ext cx="718595" cy="1360839"/>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CF02AE7E-831B-F5BD-2A27-8AB1444B26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69304" y="470782"/>
            <a:ext cx="718595" cy="1360839"/>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A19F9053-DDC3-3587-7D0B-FA644766E7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69304" y="470782"/>
            <a:ext cx="718595" cy="1360839"/>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8C1AF88-EB25-1EB4-1960-26B3A27731F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13540" y="2816812"/>
            <a:ext cx="718595" cy="1360839"/>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46028075-6CB8-6EFF-2D90-DA8EFCA923F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0445" y="627252"/>
            <a:ext cx="718595" cy="1360839"/>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63D148CF-40B2-CD03-FBE8-059637FFA3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7162" y="446017"/>
            <a:ext cx="718595" cy="1360839"/>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8782852C-7026-1917-D157-DFCF29FB95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58192" y="4970651"/>
            <a:ext cx="718595" cy="1360839"/>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9C97511E-79E7-00FC-1020-E0C9F40EA1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884B62C-5B47-7174-9B56-C59CFBAB2D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5798" y="4916533"/>
            <a:ext cx="718595" cy="1360839"/>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72929D98-39E5-C77F-6E4E-BB90DD7376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46456" y="421401"/>
            <a:ext cx="718595" cy="1360839"/>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B40F4D37-590F-6CA4-3484-22DE8341B1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63000" y="317692"/>
            <a:ext cx="718595" cy="1360839"/>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9A3C0AE2-275C-6200-4C80-F9CA2ED57FF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46668" y="501991"/>
            <a:ext cx="718595" cy="1360839"/>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B504F231-75EA-861D-AB0F-36FF7FC3403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41971" y="788005"/>
            <a:ext cx="718595" cy="1360839"/>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18AB2F01-6086-2435-97B7-C6FAD1C5D7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28299" y="572843"/>
            <a:ext cx="718595" cy="1360839"/>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3698682-7475-796E-6FC4-23C66ECD95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2316" y="417644"/>
            <a:ext cx="718595" cy="1360839"/>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7A5D99A0-8BC4-3F4A-55AC-FD46718F80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9029" y="369506"/>
            <a:ext cx="718595" cy="1360839"/>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DE7893A2-B231-02F8-C2CE-DD2922689C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2476" y="355758"/>
            <a:ext cx="718595" cy="1360839"/>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a:extLst>
              <a:ext uri="{FF2B5EF4-FFF2-40B4-BE49-F238E27FC236}">
                <a16:creationId xmlns:a16="http://schemas.microsoft.com/office/drawing/2014/main" id="{E2C8CC33-E03A-751B-99E4-653685DE88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6315" y="1008252"/>
            <a:ext cx="718595" cy="1360839"/>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321EA543-791A-76CE-FC28-59AD0E01C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a:extLst>
              <a:ext uri="{FF2B5EF4-FFF2-40B4-BE49-F238E27FC236}">
                <a16:creationId xmlns:a16="http://schemas.microsoft.com/office/drawing/2014/main" id="{62163C0C-991B-547E-8778-7BDF0D7283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DC5DCC03-029B-19AB-CB1D-FE4F9ADDB8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B8D7D615-C97C-8874-255E-F3D9F58695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 County</a:t>
            </a:r>
          </a:p>
        </p:txBody>
      </p:sp>
      <p:pic>
        <p:nvPicPr>
          <p:cNvPr id="3" name="Picture 2">
            <a:extLst>
              <a:ext uri="{FF2B5EF4-FFF2-40B4-BE49-F238E27FC236}">
                <a16:creationId xmlns:a16="http://schemas.microsoft.com/office/drawing/2014/main" id="{C2BF4EC4-A857-9F3F-52B8-7DE9834330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538982E3-075B-B8E8-3432-9B72F9F36D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760CA9FE-1898-EF60-6539-5E666EF495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297" y="8378"/>
            <a:ext cx="557644" cy="1056039"/>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38CC03-3506-2906-15F7-641DF0CAFB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Salem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2" name="Picture 1">
            <a:extLst>
              <a:ext uri="{FF2B5EF4-FFF2-40B4-BE49-F238E27FC236}">
                <a16:creationId xmlns:a16="http://schemas.microsoft.com/office/drawing/2014/main" id="{5F21E6F0-01A2-B552-9D00-C5C8911D28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09310" y="4808851"/>
            <a:ext cx="848478" cy="1606806"/>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41523905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80955860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14466114"/>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5250196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1875616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676316410"/>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27677312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3092932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50240885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554435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45654084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4209174197"/>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917865703"/>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07559963"/>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D610E-7A2F-3CC1-5056-966B3B9E5F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314" y="838200"/>
            <a:ext cx="1850930" cy="3505200"/>
          </a:xfrm>
          <a:prstGeom prst="rect">
            <a:avLst/>
          </a:prstGeom>
        </p:spPr>
      </p:pic>
      <p:pic>
        <p:nvPicPr>
          <p:cNvPr id="5" name="Picture 4">
            <a:extLst>
              <a:ext uri="{FF2B5EF4-FFF2-40B4-BE49-F238E27FC236}">
                <a16:creationId xmlns:a16="http://schemas.microsoft.com/office/drawing/2014/main" id="{DE5D6348-D6A6-F968-3CB6-DBB115C645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5400" y="743605"/>
            <a:ext cx="5303237" cy="537079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569554892"/>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6140331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599851632"/>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21022411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23603387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40203286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66826301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62619295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64315166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5943734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10414540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48893588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780655979"/>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97980415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24239281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0726205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94447690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35489822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3792141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468506" y="5960831"/>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629702" y="6031266"/>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67895253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562526600"/>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639275449"/>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65200617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11247548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98433534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748156085"/>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76692189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69945789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416464991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50332970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36488080"/>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65381124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48261359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109081847"/>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947225170"/>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692843274"/>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2875815"/>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6975082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95669554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69327534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21763913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795304148"/>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838145283"/>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214693871"/>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75465437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074384551"/>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151316"/>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514512751"/>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90495089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6578820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68728013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67695060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580626509"/>
              </p:ext>
            </p:extLst>
          </p:nvPr>
        </p:nvGraphicFramePr>
        <p:xfrm>
          <a:off x="3568801" y="848395"/>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7351930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441162058"/>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63899757"/>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20814763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3094864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00586825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96601681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90792891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44743292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77327875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38178306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78285141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Salem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879302687"/>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800488965"/>
              </p:ext>
            </p:extLst>
          </p:nvPr>
        </p:nvGraphicFramePr>
        <p:xfrm>
          <a:off x="7543800" y="939928"/>
          <a:ext cx="4648200" cy="607047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4352256"/>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118892600"/>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60687714"/>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8382904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59846356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61036129"/>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43482217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EC2BC587-664F-A0E3-44B8-462A15686FC8}"/>
              </a:ext>
            </a:extLst>
          </p:cNvPr>
          <p:cNvSpPr/>
          <p:nvPr/>
        </p:nvSpPr>
        <p:spPr>
          <a:xfrm>
            <a:off x="3219075" y="81161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Arc of Salem County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CASA-CGS of New Jersey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Southern Regional CCR&amp;R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Salem, Riverview and Birdseye Family Success Centers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SPAN Parent Advocacy Network</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Children’s Alliance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Healthcare Commons Family Health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Healthcare Commons: Adult Partial 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Salem County</a:t>
            </a:r>
          </a:p>
          <a:p>
            <a:endParaRPr lang="en-US" sz="1600" dirty="0">
              <a:latin typeface="Franklin Gothic Medium" panose="020B0603020102020204" pitchFamily="34" charset="0"/>
            </a:endParaRPr>
          </a:p>
          <a:p>
            <a:endParaRPr lang="en-US" sz="1600" dirty="0">
              <a:latin typeface="Franklin Gothic Medium" panose="020B0603020102020204" pitchFamily="34" charset="0"/>
            </a:endParaRP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777192103"/>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Salem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34583681"/>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108925924"/>
              </p:ext>
            </p:extLst>
          </p:nvPr>
        </p:nvGraphicFramePr>
        <p:xfrm>
          <a:off x="7026022" y="1117734"/>
          <a:ext cx="5165978" cy="596886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C24CDAFD-18E0-31FF-C249-60F98ABD557C}"/>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400" spc="-20" dirty="0">
                <a:latin typeface="Franklin Gothic Medium" panose="020B0603020102020204" pitchFamily="34" charset="0"/>
              </a:rPr>
              <a:t> </a:t>
            </a:r>
            <a:r>
              <a:rPr lang="en-US" sz="1400" spc="-20" dirty="0">
                <a:solidFill>
                  <a:srgbClr val="C00000"/>
                </a:solidFill>
                <a:latin typeface="Franklin Gothic Medium" panose="020B0603020102020204" pitchFamily="34" charset="0"/>
              </a:rPr>
              <a:t>[Women’s Rights]</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acf41314175e8eff9bb&quot;,&quot;SmartGridHorizontal&quot;:0,&quot;LinkedExcelSources&quot;:{&quot;6463e187363939443c0312ea&quot;:&quot;{{Desktop}}\\2023 Data Hub\\template\\County PPT_stage 1\\workbooks\\Salem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27612</TotalTime>
  <Words>9779</Words>
  <Application>Microsoft Office PowerPoint</Application>
  <PresentationFormat>Widescreen</PresentationFormat>
  <Paragraphs>804</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1636</cp:revision>
  <dcterms:created xsi:type="dcterms:W3CDTF">2006-08-16T00:00:00Z</dcterms:created>
  <dcterms:modified xsi:type="dcterms:W3CDTF">2023-06-20T06:44:31Z</dcterms:modified>
</cp:coreProperties>
</file>