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500" dt="2025-03-10T18:23:16.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alem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alem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Overview'!$C$16,'0. Overview'!$C$28,'0. Overview'!$C$56,'0. Overview'!$C$85,'0. Overview'!$C$107,'0. Overview'!$C$113,'0. Overview'!$C$138,'0. Overview'!$C$169,'0. Overview'!$C$196)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805-43EC-86A3-59B5C1F73B2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Overview'!$D$16,'0. Overview'!$D$28,'0. Overview'!$D$56,'0. Overview'!$D$85,'0. Overview'!$D$107,'0. Overview'!$D$113,'0. Overview'!$D$138,'0. Overview'!$D$169,'0. Overview'!$D$196)</c:f>
              <c:numCache>
                <c:formatCode>General</c:formatCode>
                <c:ptCount val="9"/>
                <c:pt idx="0">
                  <c:v>7.875</c:v>
                </c:pt>
                <c:pt idx="1">
                  <c:v>17.875</c:v>
                </c:pt>
                <c:pt idx="2">
                  <c:v>11.875</c:v>
                </c:pt>
                <c:pt idx="3">
                  <c:v>3.875</c:v>
                </c:pt>
                <c:pt idx="4">
                  <c:v>4.875</c:v>
                </c:pt>
                <c:pt idx="5">
                  <c:v>20.875</c:v>
                </c:pt>
                <c:pt idx="6">
                  <c:v>17.875</c:v>
                </c:pt>
                <c:pt idx="7">
                  <c:v>8.875</c:v>
                </c:pt>
                <c:pt idx="8">
                  <c:v>3.875</c:v>
                </c:pt>
              </c:numCache>
            </c:numRef>
          </c:val>
          <c:extLst>
            <c:ext xmlns:c16="http://schemas.microsoft.com/office/drawing/2014/chart" uri="{C3380CC4-5D6E-409C-BE32-E72D297353CC}">
              <c16:uniqueId val="{00000001-9805-43EC-86A3-59B5C1F73B29}"/>
            </c:ext>
          </c:extLst>
        </c:ser>
        <c:ser>
          <c:idx val="3"/>
          <c:order val="2"/>
          <c:spPr>
            <a:solidFill>
              <a:schemeClr val="bg1">
                <a:lumMod val="65000"/>
              </a:schemeClr>
            </a:solidFill>
            <a:ln>
              <a:solidFill>
                <a:schemeClr val="tx1">
                  <a:lumMod val="95000"/>
                  <a:lumOff val="5000"/>
                </a:schemeClr>
              </a:solidFill>
            </a:ln>
            <a:effectLst/>
          </c:spPr>
          <c:invertIfNegative val="0"/>
          <c:cat>
            <c:strRef>
              <c:f>('0. Overview'!$A$16,'0. Overview'!$A$28,'0. Overview'!$A$56,'0. Overview'!$A$85,'0. Overview'!$A$107,'0. Overview'!$A$113,'0. Overview'!$A$138,'0. Overview'!$A$169,'0. Overview'!$A$196)</c:f>
              <c:strCache>
                <c:ptCount val="9"/>
                <c:pt idx="0">
                  <c:v>Salem</c:v>
                </c:pt>
                <c:pt idx="1">
                  <c:v>Salem</c:v>
                </c:pt>
                <c:pt idx="2">
                  <c:v>Salem</c:v>
                </c:pt>
                <c:pt idx="3">
                  <c:v>Salem</c:v>
                </c:pt>
                <c:pt idx="4">
                  <c:v>Salem</c:v>
                </c:pt>
                <c:pt idx="5">
                  <c:v>Salem</c:v>
                </c:pt>
                <c:pt idx="6">
                  <c:v>Salem </c:v>
                </c:pt>
                <c:pt idx="7">
                  <c:v>Salem</c:v>
                </c:pt>
                <c:pt idx="8">
                  <c:v>Salem</c:v>
                </c:pt>
              </c:strCache>
            </c:strRef>
          </c:cat>
          <c:val>
            <c:numRef>
              <c:f>('0. Overview'!$E$16,'0. Overview'!$E$28,'0. Overview'!$E$56,'0. Overview'!$E$85,'0. Overview'!$E$107,'0. Overview'!$E$113,'0. Overview'!$E$138,'0. Overview'!$E$169,'0. Overview'!$E$196)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805-43EC-86A3-59B5C1F73B2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0.91300000000000003</c:v>
                </c:pt>
                <c:pt idx="1">
                  <c:v>0.91900000000000004</c:v>
                </c:pt>
                <c:pt idx="2">
                  <c:v>0.92</c:v>
                </c:pt>
                <c:pt idx="3">
                  <c:v>0.92200000000000004</c:v>
                </c:pt>
                <c:pt idx="4">
                  <c:v>0.90800000000000003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1.9782000793616489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20">
                  <c:v>0.90800000000000003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28801673228352"/>
          <c:y val="0.886692359903130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0">
                  <c:v>14457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4903</c:v>
                </c:pt>
                <c:pt idx="1">
                  <c:v>5150</c:v>
                </c:pt>
                <c:pt idx="2">
                  <c:v>4404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621581160186821"/>
          <c:y val="0.88694641230867255"/>
          <c:w val="0.873784188398131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Pennsville township</c:v>
                </c:pt>
                <c:pt idx="1">
                  <c:v>Penns Grove borough</c:v>
                </c:pt>
                <c:pt idx="2">
                  <c:v>Pittsgrove township</c:v>
                </c:pt>
                <c:pt idx="3">
                  <c:v>Carneys Point township</c:v>
                </c:pt>
                <c:pt idx="4">
                  <c:v>Salem city</c:v>
                </c:pt>
                <c:pt idx="5">
                  <c:v>Woodstown borough</c:v>
                </c:pt>
                <c:pt idx="6">
                  <c:v>Pilesgrove township</c:v>
                </c:pt>
                <c:pt idx="7">
                  <c:v>Alloway township</c:v>
                </c:pt>
                <c:pt idx="8">
                  <c:v>Upper Pittsgrove township</c:v>
                </c:pt>
                <c:pt idx="9">
                  <c:v>Quinton township</c:v>
                </c:pt>
                <c:pt idx="10">
                  <c:v>Oldmans township</c:v>
                </c:pt>
                <c:pt idx="11">
                  <c:v>Mannington township</c:v>
                </c:pt>
                <c:pt idx="12">
                  <c:v>Lower Alloways Creek township</c:v>
                </c:pt>
                <c:pt idx="13">
                  <c:v>Elmer borough</c:v>
                </c:pt>
                <c:pt idx="14">
                  <c:v>Elsinboro township</c:v>
                </c:pt>
              </c:strCache>
            </c:strRef>
          </c:cat>
          <c:val>
            <c:numRef>
              <c:f>Sheet1!$B$2:$B$16</c:f>
              <c:numCache>
                <c:formatCode>0</c:formatCode>
                <c:ptCount val="15"/>
                <c:pt idx="0">
                  <c:v>2558</c:v>
                </c:pt>
                <c:pt idx="1">
                  <c:v>1928</c:v>
                </c:pt>
                <c:pt idx="2">
                  <c:v>1670</c:v>
                </c:pt>
                <c:pt idx="3">
                  <c:v>1474</c:v>
                </c:pt>
                <c:pt idx="4">
                  <c:v>1454</c:v>
                </c:pt>
                <c:pt idx="5">
                  <c:v>1073</c:v>
                </c:pt>
                <c:pt idx="6">
                  <c:v>927</c:v>
                </c:pt>
                <c:pt idx="7">
                  <c:v>709</c:v>
                </c:pt>
                <c:pt idx="8">
                  <c:v>615</c:v>
                </c:pt>
                <c:pt idx="9">
                  <c:v>432</c:v>
                </c:pt>
                <c:pt idx="10">
                  <c:v>417</c:v>
                </c:pt>
                <c:pt idx="11">
                  <c:v>320</c:v>
                </c:pt>
                <c:pt idx="12">
                  <c:v>255</c:v>
                </c:pt>
                <c:pt idx="13">
                  <c:v>186</c:v>
                </c:pt>
                <c:pt idx="14">
                  <c:v>178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0.39</c:v>
                </c:pt>
                <c:pt idx="1">
                  <c:v>0.28000000000000003</c:v>
                </c:pt>
                <c:pt idx="2">
                  <c:v>0.34</c:v>
                </c:pt>
                <c:pt idx="3">
                  <c:v>0.33717930343000002</c:v>
                </c:pt>
                <c:pt idx="4">
                  <c:v>0.31455365452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General</c:formatCode>
                <c:ptCount val="21"/>
                <c:pt idx="0" formatCode="0%">
                  <c:v>0.33580115287000001</c:v>
                </c:pt>
                <c:pt idx="2" formatCode="0%">
                  <c:v>0.31106109706000001</c:v>
                </c:pt>
                <c:pt idx="3" formatCode="0%">
                  <c:v>0.29588823882999998</c:v>
                </c:pt>
                <c:pt idx="4" formatCode="0%">
                  <c:v>0.27035108629999999</c:v>
                </c:pt>
                <c:pt idx="5" formatCode="0%">
                  <c:v>0.26977240166999999</c:v>
                </c:pt>
                <c:pt idx="6">
                  <c:v>0.26496799756</c:v>
                </c:pt>
                <c:pt idx="7" formatCode="0%">
                  <c:v>0.24598409300999999</c:v>
                </c:pt>
                <c:pt idx="8" formatCode="0%">
                  <c:v>0.23243611942</c:v>
                </c:pt>
                <c:pt idx="9" formatCode="0%">
                  <c:v>0.20649138521999999</c:v>
                </c:pt>
                <c:pt idx="10" formatCode="0%">
                  <c:v>0.20253164557</c:v>
                </c:pt>
                <c:pt idx="11" formatCode="0%">
                  <c:v>0.19926797071999999</c:v>
                </c:pt>
                <c:pt idx="12" formatCode="0%">
                  <c:v>0.18003489414000001</c:v>
                </c:pt>
                <c:pt idx="13" formatCode="0%">
                  <c:v>0.17385718296</c:v>
                </c:pt>
                <c:pt idx="14" formatCode="0%">
                  <c:v>0.17218613946</c:v>
                </c:pt>
                <c:pt idx="15" formatCode="0%">
                  <c:v>0.15980490282000001</c:v>
                </c:pt>
                <c:pt idx="16" formatCode="0%">
                  <c:v>0.14838393241</c:v>
                </c:pt>
                <c:pt idx="17" formatCode="0%">
                  <c:v>0.13894751174</c:v>
                </c:pt>
                <c:pt idx="18" formatCode="0%">
                  <c:v>0.12793593281000001</c:v>
                </c:pt>
                <c:pt idx="19" formatCode="0%">
                  <c:v>0.12302857088999999</c:v>
                </c:pt>
                <c:pt idx="20" formatCode="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
                  <c:v>0.31455365452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1448</c:v>
                </c:pt>
                <c:pt idx="1">
                  <c:v>1136</c:v>
                </c:pt>
                <c:pt idx="2">
                  <c:v>1684</c:v>
                </c:pt>
                <c:pt idx="3">
                  <c:v>1425</c:v>
                </c:pt>
                <c:pt idx="4">
                  <c:v>869</c:v>
                </c:pt>
                <c:pt idx="5">
                  <c:v>1963</c:v>
                </c:pt>
                <c:pt idx="6">
                  <c:v>1349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2">
                  <c:v>118487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68531</c:v>
                </c:pt>
                <c:pt idx="1">
                  <c:v>64234</c:v>
                </c:pt>
                <c:pt idx="2">
                  <c:v>69886</c:v>
                </c:pt>
                <c:pt idx="3">
                  <c:v>77898</c:v>
                </c:pt>
                <c:pt idx="4">
                  <c:v>87294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2073250523016886E-2"/>
          <c:w val="0.94703137793680581"/>
          <c:h val="0.95496855293201621"/>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Overview'!$C$222,'0. Overview'!$C$241,'0. Overview'!$C$266,'0. Overview'!$C$292,'0. Overview'!$C$338,'0. Overview'!$C$360,'0. Overview'!$C$384)</c:f>
              <c:numCache>
                <c:formatCode>General</c:formatCode>
                <c:ptCount val="7"/>
                <c:pt idx="0">
                  <c:v>22</c:v>
                </c:pt>
                <c:pt idx="1">
                  <c:v>22</c:v>
                </c:pt>
                <c:pt idx="2">
                  <c:v>22</c:v>
                </c:pt>
                <c:pt idx="3">
                  <c:v>22</c:v>
                </c:pt>
                <c:pt idx="4">
                  <c:v>22</c:v>
                </c:pt>
                <c:pt idx="5">
                  <c:v>22</c:v>
                </c:pt>
                <c:pt idx="6">
                  <c:v>22</c:v>
                </c:pt>
              </c:numCache>
            </c:numRef>
          </c:val>
          <c:extLst>
            <c:ext xmlns:c16="http://schemas.microsoft.com/office/drawing/2014/chart" uri="{C3380CC4-5D6E-409C-BE32-E72D297353CC}">
              <c16:uniqueId val="{00000000-FB7A-4008-8B60-6233E7C77B3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Overview'!$D$222,'0. Overview'!$D$241,'0. Overview'!$D$266,'0. Overview'!$D$292,'0. Overview'!$D$338,'0. Overview'!$D$360,'0. Overview'!$D$384)</c:f>
              <c:numCache>
                <c:formatCode>General</c:formatCode>
                <c:ptCount val="7"/>
                <c:pt idx="0">
                  <c:v>4.875</c:v>
                </c:pt>
                <c:pt idx="1">
                  <c:v>7.875</c:v>
                </c:pt>
                <c:pt idx="2">
                  <c:v>4.875</c:v>
                </c:pt>
                <c:pt idx="3">
                  <c:v>0.875</c:v>
                </c:pt>
                <c:pt idx="4">
                  <c:v>20.875</c:v>
                </c:pt>
                <c:pt idx="5">
                  <c:v>20.875</c:v>
                </c:pt>
                <c:pt idx="6">
                  <c:v>18.875</c:v>
                </c:pt>
              </c:numCache>
            </c:numRef>
          </c:val>
          <c:extLst>
            <c:ext xmlns:c16="http://schemas.microsoft.com/office/drawing/2014/chart" uri="{C3380CC4-5D6E-409C-BE32-E72D297353CC}">
              <c16:uniqueId val="{00000001-FB7A-4008-8B60-6233E7C77B3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Overview'!$A$222,'0. Overview'!$A$241,'0. Overview'!$A$266,'0. Overview'!$A$292,'0. Overview'!$A$338,'0. Overview'!$A$360,'0. Overview'!$A$384)</c:f>
              <c:strCache>
                <c:ptCount val="7"/>
                <c:pt idx="0">
                  <c:v>Salem</c:v>
                </c:pt>
                <c:pt idx="1">
                  <c:v>Salem</c:v>
                </c:pt>
                <c:pt idx="2">
                  <c:v>Salem</c:v>
                </c:pt>
                <c:pt idx="3">
                  <c:v>Salem</c:v>
                </c:pt>
                <c:pt idx="4">
                  <c:v>Salem</c:v>
                </c:pt>
                <c:pt idx="5">
                  <c:v>Salem</c:v>
                </c:pt>
                <c:pt idx="6">
                  <c:v>Salem</c:v>
                </c:pt>
              </c:strCache>
            </c:strRef>
          </c:cat>
          <c:val>
            <c:numRef>
              <c:f>('0. Overview'!$E$222,'0. Overview'!$E$241,'0. Overview'!$E$266,'0. Overview'!$E$292,'0. Overview'!$E$338,'0. Overview'!$E$360,'0. Overview'!$E$384)</c:f>
              <c:numCache>
                <c:formatCode>General</c:formatCode>
                <c:ptCount val="7"/>
                <c:pt idx="0">
                  <c:v>0.25</c:v>
                </c:pt>
                <c:pt idx="1">
                  <c:v>0.25</c:v>
                </c:pt>
                <c:pt idx="2">
                  <c:v>0.25</c:v>
                </c:pt>
                <c:pt idx="3">
                  <c:v>0.25</c:v>
                </c:pt>
                <c:pt idx="4">
                  <c:v>0.25</c:v>
                </c:pt>
                <c:pt idx="5">
                  <c:v>0.25</c:v>
                </c:pt>
                <c:pt idx="6">
                  <c:v>0.25</c:v>
                </c:pt>
              </c:numCache>
            </c:numRef>
          </c:val>
          <c:extLst>
            <c:ext xmlns:c16="http://schemas.microsoft.com/office/drawing/2014/chart" uri="{C3380CC4-5D6E-409C-BE32-E72D297353CC}">
              <c16:uniqueId val="{00000002-FB7A-4008-8B60-6233E7C77B3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7" formatCode="_(&quot;$&quot;* #,##0_);_(&quot;$&quot;* \(#,##0\);_(&quot;$&quot;* &quot;-&quot;??_);_(@_)">
                  <c:v>87294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 borough</c:v>
                </c:pt>
                <c:pt idx="2">
                  <c:v>Pennsville township</c:v>
                </c:pt>
                <c:pt idx="3">
                  <c:v>Carneys Point township</c:v>
                </c:pt>
                <c:pt idx="4">
                  <c:v>Lower Alloways Creek township</c:v>
                </c:pt>
                <c:pt idx="5">
                  <c:v>Quinton township</c:v>
                </c:pt>
                <c:pt idx="6">
                  <c:v>Pittsgrove township</c:v>
                </c:pt>
                <c:pt idx="7">
                  <c:v>Upper Pittsgrove township</c:v>
                </c:pt>
                <c:pt idx="8">
                  <c:v>Elsinboro township</c:v>
                </c:pt>
                <c:pt idx="9">
                  <c:v>Elmer borough</c:v>
                </c:pt>
              </c:strCache>
            </c:strRef>
          </c:cat>
          <c:val>
            <c:numRef>
              <c:f>Sheet1!$B$2:$B$11</c:f>
              <c:numCache>
                <c:formatCode>_("$"* #,##0_);_("$"* \(#,##0\);_("$"* "-"??_);_(@_)</c:formatCode>
                <c:ptCount val="10"/>
                <c:pt idx="0">
                  <c:v>40650</c:v>
                </c:pt>
                <c:pt idx="1">
                  <c:v>43889</c:v>
                </c:pt>
                <c:pt idx="2">
                  <c:v>74219</c:v>
                </c:pt>
                <c:pt idx="3">
                  <c:v>74925</c:v>
                </c:pt>
                <c:pt idx="4">
                  <c:v>75000</c:v>
                </c:pt>
                <c:pt idx="5">
                  <c:v>82500</c:v>
                </c:pt>
                <c:pt idx="6">
                  <c:v>83808</c:v>
                </c:pt>
                <c:pt idx="7">
                  <c:v>84405</c:v>
                </c:pt>
                <c:pt idx="8">
                  <c:v>91985</c:v>
                </c:pt>
                <c:pt idx="9">
                  <c:v>92757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$78412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 borough</c:v>
                </c:pt>
                <c:pt idx="2">
                  <c:v>Pennsville township</c:v>
                </c:pt>
                <c:pt idx="3">
                  <c:v>Carneys Point township</c:v>
                </c:pt>
                <c:pt idx="4">
                  <c:v>Lower Alloways Creek township</c:v>
                </c:pt>
                <c:pt idx="5">
                  <c:v>Quinton township</c:v>
                </c:pt>
                <c:pt idx="6">
                  <c:v>Pittsgrove township</c:v>
                </c:pt>
                <c:pt idx="7">
                  <c:v>Upper Pittsgrove township</c:v>
                </c:pt>
                <c:pt idx="8">
                  <c:v>Elsinboro township</c:v>
                </c:pt>
                <c:pt idx="9">
                  <c:v>Elmer borough</c:v>
                </c:pt>
              </c:strCache>
            </c:strRef>
          </c:cat>
          <c:val>
            <c:numRef>
              <c:f>Sheet1!$C$2:$C$11</c:f>
              <c:numCache>
                <c:formatCode>"$"#,##0</c:formatCode>
                <c:ptCount val="10"/>
                <c:pt idx="0">
                  <c:v>78412</c:v>
                </c:pt>
                <c:pt idx="1">
                  <c:v>78412</c:v>
                </c:pt>
                <c:pt idx="2">
                  <c:v>78412</c:v>
                </c:pt>
                <c:pt idx="3">
                  <c:v>78412</c:v>
                </c:pt>
                <c:pt idx="4">
                  <c:v>78412</c:v>
                </c:pt>
                <c:pt idx="5">
                  <c:v>78412</c:v>
                </c:pt>
                <c:pt idx="6">
                  <c:v>78412</c:v>
                </c:pt>
                <c:pt idx="7">
                  <c:v>78412</c:v>
                </c:pt>
                <c:pt idx="8">
                  <c:v>78412</c:v>
                </c:pt>
                <c:pt idx="9">
                  <c:v>78412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8093215400211218"/>
          <c:y val="0.95602824049401303"/>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3" formatCode="0%">
                  <c:v>0.05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0.16900000000000001</c:v>
                </c:pt>
                <c:pt idx="1">
                  <c:v>0.16800000000000001</c:v>
                </c:pt>
                <c:pt idx="2">
                  <c:v>0.17399999999999999</c:v>
                </c:pt>
                <c:pt idx="3">
                  <c:v>0.14099999999999999</c:v>
                </c:pt>
                <c:pt idx="4">
                  <c:v>0.05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borough</c:v>
                </c:pt>
                <c:pt idx="1">
                  <c:v>Salem city</c:v>
                </c:pt>
                <c:pt idx="2">
                  <c:v>Pennsville township</c:v>
                </c:pt>
                <c:pt idx="3">
                  <c:v>Carneys Point township</c:v>
                </c:pt>
                <c:pt idx="4">
                  <c:v>Elsinboro township</c:v>
                </c:pt>
                <c:pt idx="5">
                  <c:v>Pittsgrove township</c:v>
                </c:pt>
                <c:pt idx="6">
                  <c:v>Oldmans township</c:v>
                </c:pt>
                <c:pt idx="7">
                  <c:v>Woodstown borough</c:v>
                </c:pt>
                <c:pt idx="8">
                  <c:v>Lower Alloways Creek township</c:v>
                </c:pt>
                <c:pt idx="9">
                  <c:v>Elmer borough</c:v>
                </c:pt>
              </c:strCache>
            </c:strRef>
          </c:cat>
          <c:val>
            <c:numRef>
              <c:f>Sheet1!$B$2:$B$11</c:f>
              <c:numCache>
                <c:formatCode>0%</c:formatCode>
                <c:ptCount val="10"/>
                <c:pt idx="0">
                  <c:v>0.51</c:v>
                </c:pt>
                <c:pt idx="1">
                  <c:v>0.29699999999999999</c:v>
                </c:pt>
                <c:pt idx="2">
                  <c:v>0.156</c:v>
                </c:pt>
                <c:pt idx="3">
                  <c:v>0.15</c:v>
                </c:pt>
                <c:pt idx="4">
                  <c:v>0.11799999999999999</c:v>
                </c:pt>
                <c:pt idx="5">
                  <c:v>0.11600000000000001</c:v>
                </c:pt>
                <c:pt idx="6">
                  <c:v>0.112</c:v>
                </c:pt>
                <c:pt idx="7">
                  <c:v>8.1000000000000003E-2</c:v>
                </c:pt>
                <c:pt idx="8">
                  <c:v>5.2999999999999999E-2</c:v>
                </c:pt>
                <c:pt idx="9">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Salem Avg. 14.20%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Penns Grove borough</c:v>
                </c:pt>
                <c:pt idx="1">
                  <c:v>Salem city</c:v>
                </c:pt>
                <c:pt idx="2">
                  <c:v>Pennsville township</c:v>
                </c:pt>
                <c:pt idx="3">
                  <c:v>Carneys Point township</c:v>
                </c:pt>
                <c:pt idx="4">
                  <c:v>Elsinboro township</c:v>
                </c:pt>
                <c:pt idx="5">
                  <c:v>Pittsgrove township</c:v>
                </c:pt>
                <c:pt idx="6">
                  <c:v>Oldmans township</c:v>
                </c:pt>
                <c:pt idx="7">
                  <c:v>Woodstown borough</c:v>
                </c:pt>
                <c:pt idx="8">
                  <c:v>Lower Alloways Creek township</c:v>
                </c:pt>
                <c:pt idx="9">
                  <c:v>Elmer borough</c:v>
                </c:pt>
              </c:strCache>
            </c:strRef>
          </c:cat>
          <c:val>
            <c:numRef>
              <c:f>Sheet1!$C$2:$C$11</c:f>
              <c:numCache>
                <c:formatCode>0%</c:formatCode>
                <c:ptCount val="10"/>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856883766704870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9">
                  <c:v>0.15973886456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0.18</c:v>
                </c:pt>
                <c:pt idx="1">
                  <c:v>0.18</c:v>
                </c:pt>
                <c:pt idx="2">
                  <c:v>0.18</c:v>
                </c:pt>
                <c:pt idx="3">
                  <c:v>0.17691342534999999</c:v>
                </c:pt>
                <c:pt idx="4">
                  <c:v>0.17</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6" formatCode="0.0%">
                  <c:v>0.121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0.11700000000000001</c:v>
                </c:pt>
                <c:pt idx="1">
                  <c:v>0.1</c:v>
                </c:pt>
                <c:pt idx="2">
                  <c:v>0.121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919</c:v>
                </c:pt>
                <c:pt idx="1">
                  <c:v>1127</c:v>
                </c:pt>
                <c:pt idx="2">
                  <c:v>1032</c:v>
                </c:pt>
                <c:pt idx="3">
                  <c:v>996</c:v>
                </c:pt>
                <c:pt idx="4">
                  <c:v>961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0.81</c:v>
                </c:pt>
                <c:pt idx="1">
                  <c:v>0.17</c:v>
                </c:pt>
                <c:pt idx="2">
                  <c:v>0</c:v>
                </c:pt>
                <c:pt idx="3">
                  <c:v>0.02</c:v>
                </c:pt>
                <c:pt idx="5">
                  <c:v>0.1</c:v>
                </c:pt>
                <c:pt idx="6">
                  <c:v>0.12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3933</c:v>
                </c:pt>
                <c:pt idx="3" formatCode="#,##0">
                  <c:v>3371</c:v>
                </c:pt>
                <c:pt idx="4" formatCode="#,##0">
                  <c:v>3656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3720</c:v>
                </c:pt>
                <c:pt idx="1">
                  <c:v>4212</c:v>
                </c:pt>
                <c:pt idx="2">
                  <c:v>3706</c:v>
                </c:pt>
                <c:pt idx="3">
                  <c:v>3746</c:v>
                </c:pt>
                <c:pt idx="4">
                  <c:v>3918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1310</c:v>
                </c:pt>
                <c:pt idx="1">
                  <c:v>1310</c:v>
                </c:pt>
                <c:pt idx="2">
                  <c:v>1215</c:v>
                </c:pt>
                <c:pt idx="3">
                  <c:v>735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7">
                  <c:v>1310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7" formatCode="&quot;$&quot;#,##0_);[Red]\(&quot;$&quot;#,##0\)">
                  <c:v>735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8">
                  <c:v>26.3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27.8</c:v>
                </c:pt>
                <c:pt idx="1">
                  <c:v>26.7</c:v>
                </c:pt>
                <c:pt idx="2">
                  <c:v>26.6</c:v>
                </c:pt>
                <c:pt idx="3" formatCode="0.0">
                  <c:v>25.7</c:v>
                </c:pt>
                <c:pt idx="4" formatCode="0.0">
                  <c:v>26.3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6">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20" formatCode="0.0%">
                  <c:v>7.0000000000000001E-3</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2.1999999999999999E-2</c:v>
                </c:pt>
                <c:pt idx="1">
                  <c:v>2.8000000000000001E-2</c:v>
                </c:pt>
                <c:pt idx="2">
                  <c:v>1.9E-2</c:v>
                </c:pt>
                <c:pt idx="3">
                  <c:v>4.3999999999999997E-2</c:v>
                </c:pt>
                <c:pt idx="4">
                  <c:v>7.0000000000000001E-3</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Elsinboro township</c:v>
                </c:pt>
                <c:pt idx="1">
                  <c:v>Pennsville township</c:v>
                </c:pt>
                <c:pt idx="2">
                  <c:v>Lower Alloways Creek township</c:v>
                </c:pt>
                <c:pt idx="3">
                  <c:v>Woodstown borough</c:v>
                </c:pt>
                <c:pt idx="4">
                  <c:v>Pittsgrove township</c:v>
                </c:pt>
                <c:pt idx="5">
                  <c:v>Pilesgrove township</c:v>
                </c:pt>
                <c:pt idx="6">
                  <c:v>Upper Pittsgrove township</c:v>
                </c:pt>
                <c:pt idx="7">
                  <c:v>Alloway township</c:v>
                </c:pt>
                <c:pt idx="8">
                  <c:v>Carneys Point township</c:v>
                </c:pt>
                <c:pt idx="9">
                  <c:v>Elmer borough</c:v>
                </c:pt>
              </c:strCache>
            </c:strRef>
          </c:cat>
          <c:val>
            <c:numRef>
              <c:f>Sheet1!$B$2:$B$11</c:f>
              <c:numCache>
                <c:formatCode>0.0%</c:formatCode>
                <c:ptCount val="10"/>
                <c:pt idx="0">
                  <c:v>5.5E-2</c:v>
                </c:pt>
                <c:pt idx="1">
                  <c:v>4.4999999999999998E-2</c:v>
                </c:pt>
                <c:pt idx="2">
                  <c:v>4.2000000000000003E-2</c:v>
                </c:pt>
                <c:pt idx="3">
                  <c:v>1.9E-2</c:v>
                </c:pt>
                <c:pt idx="4">
                  <c:v>0.01</c:v>
                </c:pt>
                <c:pt idx="5">
                  <c:v>8.9999999999999993E-3</c:v>
                </c:pt>
                <c:pt idx="6">
                  <c:v>2E-3</c:v>
                </c:pt>
                <c:pt idx="7">
                  <c:v>0</c:v>
                </c:pt>
                <c:pt idx="8">
                  <c:v>0</c:v>
                </c:pt>
                <c:pt idx="9">
                  <c:v>0</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County Avg. 1.3%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Elsinboro township</c:v>
                </c:pt>
                <c:pt idx="1">
                  <c:v>Pennsville township</c:v>
                </c:pt>
                <c:pt idx="2">
                  <c:v>Lower Alloways Creek township</c:v>
                </c:pt>
                <c:pt idx="3">
                  <c:v>Woodstown borough</c:v>
                </c:pt>
                <c:pt idx="4">
                  <c:v>Pittsgrove township</c:v>
                </c:pt>
                <c:pt idx="5">
                  <c:v>Pilesgrove township</c:v>
                </c:pt>
                <c:pt idx="6">
                  <c:v>Upper Pittsgrove township</c:v>
                </c:pt>
                <c:pt idx="7">
                  <c:v>Alloway township</c:v>
                </c:pt>
                <c:pt idx="8">
                  <c:v>Carneys Point township</c:v>
                </c:pt>
                <c:pt idx="9">
                  <c:v>Elmer borough</c:v>
                </c:pt>
              </c:strCache>
            </c:strRef>
          </c:cat>
          <c:val>
            <c:numRef>
              <c:f>Sheet1!$C$2:$C$11</c:f>
              <c:numCache>
                <c:formatCode>0.00%</c:formatCode>
                <c:ptCount val="10"/>
                <c:pt idx="0">
                  <c:v>1.2999999999999999E-2</c:v>
                </c:pt>
                <c:pt idx="1">
                  <c:v>1.2999999999999999E-2</c:v>
                </c:pt>
                <c:pt idx="2">
                  <c:v>1.2999999999999999E-2</c:v>
                </c:pt>
                <c:pt idx="3">
                  <c:v>1.2999999999999999E-2</c:v>
                </c:pt>
                <c:pt idx="4">
                  <c:v>1.2999999999999999E-2</c:v>
                </c:pt>
                <c:pt idx="5">
                  <c:v>1.2999999999999999E-2</c:v>
                </c:pt>
                <c:pt idx="6">
                  <c:v>1.2999999999999999E-2</c:v>
                </c:pt>
                <c:pt idx="7">
                  <c:v>1.2999999999999999E-2</c:v>
                </c:pt>
                <c:pt idx="8">
                  <c:v>1.2999999999999999E-2</c:v>
                </c:pt>
                <c:pt idx="9">
                  <c:v>1.2999999999999999E-2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0.82599999999999996</c:v>
                </c:pt>
                <c:pt idx="1">
                  <c:v>0.82099999999999995</c:v>
                </c:pt>
                <c:pt idx="2">
                  <c:v>0.78400000000000003</c:v>
                </c:pt>
                <c:pt idx="3">
                  <c:v>0.77300000000000002</c:v>
                </c:pt>
                <c:pt idx="4">
                  <c:v>0.80900000000000005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0.158</c:v>
                </c:pt>
                <c:pt idx="1">
                  <c:v>0.158</c:v>
                </c:pt>
                <c:pt idx="2">
                  <c:v>0.16900000000000001</c:v>
                </c:pt>
                <c:pt idx="3">
                  <c:v>0.16</c:v>
                </c:pt>
                <c:pt idx="4">
                  <c:v>0.16600000000000001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8.9999999999999993E-3</c:v>
                </c:pt>
                <c:pt idx="1">
                  <c:v>8.9999999999999993E-3</c:v>
                </c:pt>
                <c:pt idx="2">
                  <c:v>5.0000000000000001E-3</c:v>
                </c:pt>
                <c:pt idx="3">
                  <c:v>0.01</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1.7000000000000001E-2</c:v>
                </c:pt>
                <c:pt idx="1">
                  <c:v>1.4E-2</c:v>
                </c:pt>
                <c:pt idx="2">
                  <c:v>1.6E-2</c:v>
                </c:pt>
                <c:pt idx="3">
                  <c:v>1.4999999999999999E-2</c:v>
                </c:pt>
                <c:pt idx="4">
                  <c:v>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9.8000000000000004E-2</c:v>
                </c:pt>
                <c:pt idx="1">
                  <c:v>9.5000000000000001E-2</c:v>
                </c:pt>
                <c:pt idx="2">
                  <c:v>0.105</c:v>
                </c:pt>
                <c:pt idx="3">
                  <c:v>0.112</c:v>
                </c:pt>
                <c:pt idx="4">
                  <c:v>0.11899999999999999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6">
                  <c:v>4678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6">
                  <c:v>1576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8">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0.95699999999999996</c:v>
                </c:pt>
                <c:pt idx="1">
                  <c:v>0.96899999999999997</c:v>
                </c:pt>
                <c:pt idx="2">
                  <c:v>0.93899999999999995</c:v>
                </c:pt>
                <c:pt idx="3">
                  <c:v>0.96399999999999997</c:v>
                </c:pt>
                <c:pt idx="4">
                  <c:v>0.94899999999999995</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0">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1">
                  <c:v>0.65</c:v>
                </c:pt>
                <c:pt idx="2">
                  <c:v>0.68</c:v>
                </c:pt>
                <c:pt idx="3">
                  <c:v>0.81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5" formatCode="0.0%">
                  <c:v>0.32100000000000001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0.23899999999999999</c:v>
                </c:pt>
                <c:pt idx="1">
                  <c:v>0.32600000000000001</c:v>
                </c:pt>
                <c:pt idx="2">
                  <c:v>0.35099999999999998</c:v>
                </c:pt>
                <c:pt idx="3">
                  <c:v>0.33500000000000002</c:v>
                </c:pt>
                <c:pt idx="4">
                  <c:v>0.32100000000000001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5.3999999999999999E-2</c:v>
                </c:pt>
                <c:pt idx="1">
                  <c:v>5.2999999999999999E-2</c:v>
                </c:pt>
                <c:pt idx="2">
                  <c:v>5.3999999999999999E-2</c:v>
                </c:pt>
                <c:pt idx="3">
                  <c:v>0.06</c:v>
                </c:pt>
                <c:pt idx="4">
                  <c:v>6.6000000000000003E-2</c:v>
                </c:pt>
                <c:pt idx="5">
                  <c:v>6.4000000000000001E-2</c:v>
                </c:pt>
                <c:pt idx="6">
                  <c:v>5.8999999999999997E-2</c:v>
                </c:pt>
                <c:pt idx="7">
                  <c:v>5.0999999999999997E-2</c:v>
                </c:pt>
                <c:pt idx="8">
                  <c:v>5.5E-2</c:v>
                </c:pt>
                <c:pt idx="9">
                  <c:v>5.8000000000000003E-2</c:v>
                </c:pt>
                <c:pt idx="10">
                  <c:v>6.8000000000000005E-2</c:v>
                </c:pt>
                <c:pt idx="11">
                  <c:v>6.7000000000000004E-2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7" formatCode="0.0">
                  <c:v>5.8500000000000003E-2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0" formatCode="0.0%">
                  <c:v>5.39216E-2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55</c:v>
                </c:pt>
                <c:pt idx="1">
                  <c:v>52</c:v>
                </c:pt>
                <c:pt idx="2">
                  <c:v>60</c:v>
                </c:pt>
                <c:pt idx="3">
                  <c:v>61</c:v>
                </c:pt>
                <c:pt idx="4">
                  <c:v>61.769553412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5.88604E-2</c:v>
                </c:pt>
                <c:pt idx="1">
                  <c:v>7.4548400000000001E-2</c:v>
                </c:pt>
                <c:pt idx="2">
                  <c:v>7.8090400000000004E-2</c:v>
                </c:pt>
                <c:pt idx="3">
                  <c:v>5.5805E-2</c:v>
                </c:pt>
                <c:pt idx="4">
                  <c:v>5.39216E-2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Pennsville School District</c:v>
                </c:pt>
                <c:pt idx="1">
                  <c:v>Pittsgrove Township School District</c:v>
                </c:pt>
                <c:pt idx="2">
                  <c:v>Woodstown-Pilesgrove Regional School District</c:v>
                </c:pt>
                <c:pt idx="3">
                  <c:v>Salem City School District</c:v>
                </c:pt>
                <c:pt idx="4">
                  <c:v>Penns Grove-Carneys Point Regional School District</c:v>
                </c:pt>
                <c:pt idx="5">
                  <c:v>Salem County Vocational Technical School District</c:v>
                </c:pt>
              </c:strCache>
            </c:strRef>
          </c:cat>
          <c:val>
            <c:numRef>
              <c:f>Sheet1!$B$2:$B$7</c:f>
              <c:numCache>
                <c:formatCode>General</c:formatCode>
                <c:ptCount val="6"/>
                <c:pt idx="0">
                  <c:v>89.1</c:v>
                </c:pt>
                <c:pt idx="1">
                  <c:v>90.9</c:v>
                </c:pt>
                <c:pt idx="2">
                  <c:v>91.5</c:v>
                </c:pt>
                <c:pt idx="3">
                  <c:v>91.9</c:v>
                </c:pt>
                <c:pt idx="4">
                  <c:v>94.2</c:v>
                </c:pt>
                <c:pt idx="5">
                  <c:v>98.3</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Pennsville School District</c:v>
                </c:pt>
                <c:pt idx="1">
                  <c:v>Pittsgrove Township School District</c:v>
                </c:pt>
                <c:pt idx="2">
                  <c:v>Woodstown-Pilesgrove Regional School District</c:v>
                </c:pt>
                <c:pt idx="3">
                  <c:v>Salem City School District</c:v>
                </c:pt>
                <c:pt idx="4">
                  <c:v>Penns Grove-Carneys Point Regional School District</c:v>
                </c:pt>
                <c:pt idx="5">
                  <c:v>Salem County Vocational Technical School District</c:v>
                </c:pt>
              </c:strCache>
            </c:strRef>
          </c:cat>
          <c:val>
            <c:numRef>
              <c:f>Sheet1!$C$2:$C$7</c:f>
              <c:numCache>
                <c:formatCode>General</c:formatCode>
                <c:ptCount val="6"/>
                <c:pt idx="0">
                  <c:v>91.1</c:v>
                </c:pt>
                <c:pt idx="1">
                  <c:v>91.1</c:v>
                </c:pt>
                <c:pt idx="2">
                  <c:v>91.1</c:v>
                </c:pt>
                <c:pt idx="3">
                  <c:v>91.1</c:v>
                </c:pt>
                <c:pt idx="4">
                  <c:v>91.1</c:v>
                </c:pt>
                <c:pt idx="5">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5605123991778856"/>
          <c:y val="0.87372482410005792"/>
          <c:w val="0.2035290117550308"/>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0.86099999999999999</c:v>
                </c:pt>
                <c:pt idx="1">
                  <c:v>0.83199999999999996</c:v>
                </c:pt>
                <c:pt idx="2">
                  <c:v>0.90200000000000002</c:v>
                </c:pt>
                <c:pt idx="3">
                  <c:v>0.88100000000000001</c:v>
                </c:pt>
                <c:pt idx="4">
                  <c:v>0.91900000000000004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2">
                  <c:v>0.91900000000000004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6">
                  <c:v>23.68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9752644555794067E-2"/>
                  <c:y val="2.518110970577704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6680187703809634E-3"/>
                  <c:y val="1.786177248812262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16</c:v>
                </c:pt>
                <c:pt idx="2">
                  <c:v>28</c:v>
                </c:pt>
                <c:pt idx="3">
                  <c:v>131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5.3815929170344834E-2"/>
                  <c:y val="3.598105452932472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890510112710965"/>
                  <c:y val="2.604579353916405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69</c:v>
                </c:pt>
                <c:pt idx="1">
                  <c:v>551</c:v>
                </c:pt>
                <c:pt idx="2">
                  <c:v>49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3" formatCode="0.00">
                  <c:v>3.4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990206692913387"/>
          <c:y val="0.889045580568534"/>
          <c:w val="0.18701796259842521"/>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12.23128</c:v>
                </c:pt>
                <c:pt idx="1">
                  <c:v>15.599220000000001</c:v>
                </c:pt>
                <c:pt idx="2">
                  <c:v>7.9</c:v>
                </c:pt>
                <c:pt idx="4">
                  <c:v>3.4020800000000002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2">
                  <c:v>17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2">
                  <c:v>93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6" formatCode="0.00">
                  <c:v>61.769553412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12.6</c:v>
                </c:pt>
                <c:pt idx="1">
                  <c:v>12.5</c:v>
                </c:pt>
                <c:pt idx="2">
                  <c:v>12.2</c:v>
                </c:pt>
                <c:pt idx="3">
                  <c:v>12.009415382</c:v>
                </c:pt>
                <c:pt idx="4">
                  <c:v>11.222826921999999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
                  <c:v>11.22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993606591269232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6" formatCode="0.00">
                  <c:v>12.6844503936004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735</c:v>
                </c:pt>
                <c:pt idx="1">
                  <c:v>713</c:v>
                </c:pt>
                <c:pt idx="2">
                  <c:v>662</c:v>
                </c:pt>
                <c:pt idx="3">
                  <c:v>773</c:v>
                </c:pt>
                <c:pt idx="4">
                  <c:v>796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8.5402459221591703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2780820620435471"/>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2981218767695901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422</c:v>
                </c:pt>
                <c:pt idx="1">
                  <c:v>178</c:v>
                </c:pt>
                <c:pt idx="2">
                  <c:v>81</c:v>
                </c:pt>
                <c:pt idx="3">
                  <c:v>72</c:v>
                </c:pt>
                <c:pt idx="4" formatCode="#,##0">
                  <c:v>19</c:v>
                </c:pt>
                <c:pt idx="5">
                  <c:v>10</c:v>
                </c:pt>
                <c:pt idx="6">
                  <c:v>27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
                  <c:v>517</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4">
                  <c:v>67089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4">
                  <c:v>56942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68365</c:v>
                </c:pt>
                <c:pt idx="1">
                  <c:v>61161</c:v>
                </c:pt>
                <c:pt idx="2">
                  <c:v>63045</c:v>
                </c:pt>
                <c:pt idx="3">
                  <c:v>54265</c:v>
                </c:pt>
                <c:pt idx="4">
                  <c:v>67089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40948</c:v>
                </c:pt>
                <c:pt idx="1">
                  <c:v>43285</c:v>
                </c:pt>
                <c:pt idx="2">
                  <c:v>55858</c:v>
                </c:pt>
                <c:pt idx="3">
                  <c:v>54727</c:v>
                </c:pt>
                <c:pt idx="4">
                  <c:v>56942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0">
                  <c:v>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43</c:v>
                </c:pt>
                <c:pt idx="1">
                  <c:v>36</c:v>
                </c:pt>
                <c:pt idx="2">
                  <c:v>25</c:v>
                </c:pt>
                <c:pt idx="3">
                  <c:v>22</c:v>
                </c:pt>
                <c:pt idx="4">
                  <c:v>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2.5999999999999999E-2</c:v>
                </c:pt>
                <c:pt idx="1">
                  <c:v>3.5999999999999997E-2</c:v>
                </c:pt>
                <c:pt idx="2">
                  <c:v>3.5000000000000003E-2</c:v>
                </c:pt>
                <c:pt idx="3">
                  <c:v>3.5000000000000003E-2</c:v>
                </c:pt>
                <c:pt idx="4">
                  <c:v>2.9000000000000001E-2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0">
                  <c:v>0.27272727272727298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0624999999999989"/>
                  <c:y val="7.49999953863190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5.3124999999999999E-2"/>
                  <c:y val="-0.13828124149352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9062499999999944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0.33</c:v>
                </c:pt>
                <c:pt idx="1">
                  <c:v>0.1</c:v>
                </c:pt>
                <c:pt idx="2">
                  <c:v>0.31</c:v>
                </c:pt>
                <c:pt idx="3">
                  <c:v>0.08</c:v>
                </c:pt>
                <c:pt idx="4">
                  <c:v>0.05</c:v>
                </c:pt>
                <c:pt idx="5">
                  <c:v>7.0000000000000007E-2</c:v>
                </c:pt>
                <c:pt idx="6">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Integrated Case Management Services (ICMS)</c:v>
                </c:pt>
                <c:pt idx="1">
                  <c:v>County Mental Health Board</c:v>
                </c:pt>
                <c:pt idx="2">
                  <c:v>Early Intervention Support Services (EISS)</c:v>
                </c:pt>
                <c:pt idx="3">
                  <c:v>Homeless Services (PATH)</c:v>
                </c:pt>
                <c:pt idx="4">
                  <c:v>Intensive Outpatient Tx and Support Services (IOTSS)</c:v>
                </c:pt>
                <c:pt idx="5">
                  <c:v>Involuntary Outpatient Commitment (IOC)</c:v>
                </c:pt>
                <c:pt idx="6">
                  <c:v>Outpatient</c:v>
                </c:pt>
                <c:pt idx="7">
                  <c:v>Partial Care</c:v>
                </c:pt>
                <c:pt idx="8">
                  <c:v>Primary Screening Services</c:v>
                </c:pt>
                <c:pt idx="9">
                  <c:v>Program of Assertive Community Treatment (PACT)</c:v>
                </c:pt>
                <c:pt idx="10">
                  <c:v>Residential Services</c:v>
                </c:pt>
                <c:pt idx="11">
                  <c:v>Self-Help Center/Community Wellness Center</c:v>
                </c:pt>
                <c:pt idx="12">
                  <c:v>Short Term Care Facility (STCF)</c:v>
                </c:pt>
                <c:pt idx="13">
                  <c:v>Supported Employment Services</c:v>
                </c:pt>
              </c:strCache>
            </c:strRef>
          </c:cat>
          <c:val>
            <c:numRef>
              <c:f>Sheet1!$B$2:$B$15</c:f>
              <c:numCache>
                <c:formatCode>General</c:formatCode>
                <c:ptCount val="14"/>
                <c:pt idx="0">
                  <c:v>2</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0.14000000000000001</c:v>
                </c:pt>
                <c:pt idx="2" formatCode="0.0%">
                  <c:v>0.20499999999999999</c:v>
                </c:pt>
                <c:pt idx="3" formatCode="0.0%">
                  <c:v>0.33700000000000002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6947194551669247"/>
          <c:y val="0.92911058617672793"/>
          <c:w val="0.2195577027633493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0.16400000000000001</c:v>
                </c:pt>
                <c:pt idx="1">
                  <c:v>0.124</c:v>
                </c:pt>
                <c:pt idx="2">
                  <c:v>0.20399999999999999</c:v>
                </c:pt>
                <c:pt idx="3">
                  <c:v>0.33300000000000002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0">
                  <c:v>2.9000000000000001E-2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322551673228356"/>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8">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0" formatCode="0">
                  <c:v>2014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0">
                  <c:v>2096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0">
                  <c:v>91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0">
                  <c:v>50</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c:v>
                </c:pt>
                <c:pt idx="1">
                  <c:v>46</c:v>
                </c:pt>
                <c:pt idx="2">
                  <c:v>48</c:v>
                </c:pt>
                <c:pt idx="3">
                  <c:v>45</c:v>
                </c:pt>
                <c:pt idx="4">
                  <c:v>50</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7" formatCode="0.0%">
                  <c:v>0.03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
                  <c:v>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2">
                  <c:v>371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2">
                  <c:v>371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38</c:v>
                </c:pt>
                <c:pt idx="1">
                  <c:v>58</c:v>
                </c:pt>
                <c:pt idx="2">
                  <c:v>47</c:v>
                </c:pt>
                <c:pt idx="3">
                  <c:v>44</c:v>
                </c:pt>
                <c:pt idx="4">
                  <c:v>23</c:v>
                </c:pt>
                <c:pt idx="5">
                  <c:v>26</c:v>
                </c:pt>
                <c:pt idx="6">
                  <c:v>29</c:v>
                </c:pt>
                <c:pt idx="7">
                  <c:v>15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23</c:v>
                </c:pt>
                <c:pt idx="1">
                  <c:v>45</c:v>
                </c:pt>
                <c:pt idx="2">
                  <c:v>59</c:v>
                </c:pt>
                <c:pt idx="3">
                  <c:v>33</c:v>
                </c:pt>
                <c:pt idx="4">
                  <c:v>29</c:v>
                </c:pt>
                <c:pt idx="5">
                  <c:v>24</c:v>
                </c:pt>
                <c:pt idx="6">
                  <c:v>22</c:v>
                </c:pt>
                <c:pt idx="7">
                  <c:v>21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Pilesgrove township</c:v>
                </c:pt>
                <c:pt idx="1">
                  <c:v>Carneys Point township</c:v>
                </c:pt>
                <c:pt idx="2">
                  <c:v>Quinton township</c:v>
                </c:pt>
                <c:pt idx="3">
                  <c:v>Oldmans township</c:v>
                </c:pt>
                <c:pt idx="4">
                  <c:v>Elmer borough</c:v>
                </c:pt>
                <c:pt idx="5">
                  <c:v>Penns Grove borough</c:v>
                </c:pt>
                <c:pt idx="6">
                  <c:v>Pennsville township</c:v>
                </c:pt>
                <c:pt idx="7">
                  <c:v>Lower Alloways Creek township</c:v>
                </c:pt>
                <c:pt idx="8">
                  <c:v>Salem city</c:v>
                </c:pt>
                <c:pt idx="9">
                  <c:v>Woodstown borough</c:v>
                </c:pt>
              </c:strCache>
            </c:strRef>
          </c:cat>
          <c:val>
            <c:numRef>
              <c:f>Sheet1!$B$2:$B$11</c:f>
              <c:numCache>
                <c:formatCode>0.00%</c:formatCode>
                <c:ptCount val="10"/>
                <c:pt idx="0">
                  <c:v>0.114</c:v>
                </c:pt>
                <c:pt idx="1">
                  <c:v>5.8999999999999997E-2</c:v>
                </c:pt>
                <c:pt idx="2">
                  <c:v>4.2000000000000003E-2</c:v>
                </c:pt>
                <c:pt idx="3">
                  <c:v>3.6999999999999998E-2</c:v>
                </c:pt>
                <c:pt idx="4">
                  <c:v>3.5000000000000003E-2</c:v>
                </c:pt>
                <c:pt idx="5">
                  <c:v>3.2000000000000001E-2</c:v>
                </c:pt>
                <c:pt idx="6">
                  <c:v>2.5000000000000001E-2</c:v>
                </c:pt>
                <c:pt idx="7">
                  <c:v>0.02</c:v>
                </c:pt>
                <c:pt idx="8">
                  <c:v>1.4E-2</c:v>
                </c:pt>
                <c:pt idx="9">
                  <c:v>1.2999999999999999E-2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County avg 3.0%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Pilesgrove township</c:v>
                </c:pt>
                <c:pt idx="1">
                  <c:v>Carneys Point township</c:v>
                </c:pt>
                <c:pt idx="2">
                  <c:v>Quinton township</c:v>
                </c:pt>
                <c:pt idx="3">
                  <c:v>Oldmans township</c:v>
                </c:pt>
                <c:pt idx="4">
                  <c:v>Elmer borough</c:v>
                </c:pt>
                <c:pt idx="5">
                  <c:v>Penns Grove borough</c:v>
                </c:pt>
                <c:pt idx="6">
                  <c:v>Pennsville township</c:v>
                </c:pt>
                <c:pt idx="7">
                  <c:v>Lower Alloways Creek township</c:v>
                </c:pt>
                <c:pt idx="8">
                  <c:v>Salem city</c:v>
                </c:pt>
                <c:pt idx="9">
                  <c:v>Woodstown borough</c:v>
                </c:pt>
              </c:strCache>
            </c:strRef>
          </c:cat>
          <c:val>
            <c:numRef>
              <c:f>Sheet1!$C$2:$C$11</c:f>
              <c:numCache>
                <c:formatCode>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
                  <c:v>947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4">
                  <c:v>0.34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4">
                  <c:v>0.32</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4">
                  <c:v>0.34</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4" formatCode="0%">
                  <c:v>0.35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4">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hcommons.com/"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spanadvocacy.org/programs/start/county/" TargetMode="External"/><Relationship Id="rId5" Type="http://schemas.openxmlformats.org/officeDocument/2006/relationships/hyperlink" Target="https://www.rusouthernccrr.org/" TargetMode="External"/><Relationship Id="rId4" Type="http://schemas.openxmlformats.org/officeDocument/2006/relationships/hyperlink" Target="https://www.wespeakupforchildre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Pilesgrove</a:t>
            </a:r>
            <a:r>
              <a:rPr lang="en-US" sz="1200" kern="1200" dirty="0">
                <a:solidFill>
                  <a:schemeClr val="tx1"/>
                </a:solidFill>
                <a:effectLst/>
                <a:latin typeface="+mn-lt"/>
                <a:ea typeface="+mn-ea"/>
                <a:cs typeface="+mn-cs"/>
              </a:rPr>
              <a:t> and Carneys Point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Pennsville and Penns Grove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Salem and Penns Grove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Penns Grove and Salem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a:t>
            </a:r>
          </a:p>
          <a:p>
            <a:pPr marL="0" lvl="0" indent="0">
              <a:buFont typeface="Arial" panose="020B0604020202020204" pitchFamily="34" charset="0"/>
              <a:buNone/>
            </a:pPr>
            <a:r>
              <a:rPr lang="en-US" sz="1200" kern="1200" dirty="0">
                <a:solidFill>
                  <a:schemeClr val="tx1"/>
                </a:solidFill>
                <a:effectLst/>
                <a:latin typeface="+mn-lt"/>
                <a:ea typeface="+mn-ea"/>
                <a:cs typeface="+mn-cs"/>
              </a:rPr>
              <a:t>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remain mostly steady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and pre-K median monthly childcare costs in this county tend to be on the low side for the state, whereas toddler and school-age childcare costs tends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Elsinboro</a:t>
            </a:r>
            <a:r>
              <a:rPr lang="en-US" sz="1200" kern="1200" dirty="0">
                <a:solidFill>
                  <a:schemeClr val="tx1"/>
                </a:solidFill>
                <a:effectLst/>
                <a:latin typeface="+mn-lt"/>
                <a:ea typeface="+mn-ea"/>
                <a:cs typeface="+mn-cs"/>
              </a:rPr>
              <a:t> and Pennsville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Hispanic, then Black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or suppressed for Asian,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Pennsville and </a:t>
            </a:r>
            <a:r>
              <a:rPr lang="en-US" sz="1200" kern="1200" dirty="0" err="1">
                <a:solidFill>
                  <a:schemeClr val="tx1"/>
                </a:solidFill>
                <a:effectLst/>
                <a:latin typeface="+mn-lt"/>
                <a:ea typeface="+mn-ea"/>
                <a:cs typeface="+mn-cs"/>
              </a:rPr>
              <a:t>Pittsgrove</a:t>
            </a:r>
            <a:r>
              <a:rPr lang="en-US" sz="1200" kern="1200" dirty="0">
                <a:solidFill>
                  <a:schemeClr val="tx1"/>
                </a:solidFill>
                <a:effectLst/>
                <a:latin typeface="+mn-lt"/>
                <a:ea typeface="+mn-ea"/>
                <a:cs typeface="+mn-cs"/>
              </a:rPr>
              <a:t>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27.27% change indicates an increase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integrated case management services (ICMS).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not available.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 Data for 2018 and 2022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gender.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not available.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 Data for 2022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American Indian/Alaska Native, Asian, “Other”, and Hispanic/Latino residents in this county.  </a:t>
            </a:r>
          </a:p>
          <a:p>
            <a:r>
              <a:rPr lang="en-US" sz="1200" kern="1200" dirty="0">
                <a:solidFill>
                  <a:schemeClr val="tx1"/>
                </a:solidFill>
                <a:effectLst/>
                <a:latin typeface="+mn-lt"/>
                <a:ea typeface="+mn-ea"/>
                <a:cs typeface="+mn-cs"/>
              </a:rPr>
              <a:t>Data for Native Hawaiian/Other PI is unavailable.</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data is not available by gender.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322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www.cgsresourcenet.org/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https://www.rusouthernccrr.org/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https://spanadvocacy.org/programs/start/county/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https://www.hcommons.com/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https://www.cgsresourcenet.org/community-services/legal-advocacy/advocacy/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Salem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B8CBF7C-BA02-0693-44FE-0001707D838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A41E499-D3BB-8AF2-CDB9-4C037C391C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20860DDA-03A4-A3B9-453A-CDBB5EE7339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62D9D094-B8AB-C845-ED43-50D960BF00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FFBFEE7B-976B-5BC8-9490-CD4BFBBB37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4044" y="795678"/>
            <a:ext cx="850866" cy="1611330"/>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B79B2A47-BF1F-3356-BED9-044650DCB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56363" y="4388207"/>
            <a:ext cx="850866" cy="1611330"/>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590B3517-11B8-1520-D849-E1053107B4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5025" y="425807"/>
            <a:ext cx="850866" cy="1611330"/>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5EA533F2-E518-0A07-A267-33D72B1383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7033" y="425807"/>
            <a:ext cx="850866" cy="1611330"/>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F18342F-5925-C17A-2C58-F1AEAF4562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7747" y="2623334"/>
            <a:ext cx="850866" cy="1611330"/>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DB4D7786-033D-9952-7422-91D477CEFE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2295" y="502007"/>
            <a:ext cx="850866" cy="1611330"/>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BF71656-6924-2D65-0F06-04C8E042CD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8852" y="454357"/>
            <a:ext cx="721615" cy="1366561"/>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0AB23A59-D350-F272-9960-6FC05F084E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8600" y="4845406"/>
            <a:ext cx="850866" cy="1611330"/>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1F298D1E-87B1-321C-89B2-AC84F0B7B3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E4026E5-54DF-BACE-11CA-C1D6B708E0B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4355" y="4763167"/>
            <a:ext cx="850866" cy="1611330"/>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EED3A070-B37A-7954-C332-CD203442393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17912" y="322016"/>
            <a:ext cx="850866" cy="1611330"/>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0D24965-2042-5231-52BD-AA1C646D05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53194" y="354895"/>
            <a:ext cx="682356" cy="1292214"/>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8E2143C-A596-840A-0EE6-CDB99A62C7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03706" y="332369"/>
            <a:ext cx="850866" cy="1611330"/>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3D3451BA-DC0F-E664-11AD-D12DA944DD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75836" y="712937"/>
            <a:ext cx="850866" cy="1611330"/>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5CCF847-8F46-20E7-EBF1-EF9E432CC0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4256" y="402334"/>
            <a:ext cx="850866" cy="16113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8D8E192-3485-3E29-0F68-A4C1B201A7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71876" y="292399"/>
            <a:ext cx="850866" cy="1611330"/>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D22D17AE-2514-1041-1615-B43D068A28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65826" y="385019"/>
            <a:ext cx="786967" cy="149032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08FEEB26-098E-233B-DF6B-65A47ACCAB7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1103" y="883007"/>
            <a:ext cx="850866" cy="1611330"/>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4FEB0F4A-E36F-1E41-EC7F-3D5543E5523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1000" y="245767"/>
            <a:ext cx="834756" cy="158082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5C5BF29-5420-7FEB-1B04-25016FE5AEF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CB75B5F-63F0-1E99-C288-7E79B53E12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D147469-7000-1422-0F3A-B533AA96BC3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004DFC8-9537-900B-B263-75D8AE66C7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BEFBA30-377E-C2E5-B0FF-A712FAA12E9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A5F1C8B-7586-1E99-73E4-FA83086563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5D6D9CB-2EC9-ED8F-C8A3-7C12E64E948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2890865-770A-6BAC-2A6F-E2B5E0CC40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9A7D62C-9E09-3CC2-B94F-BD247BD516D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DD6FBCB7-3647-D416-9BF1-3DD4693F6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E3C4801-21F8-A21B-9211-553225D58FC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0D9B75F8-F3B2-3AC4-523C-DBFE15833B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735424F-5A59-C767-AD50-56C2712B362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CF601AD-5835-5430-7210-A3ACC47FC1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09" y="137069"/>
            <a:ext cx="439712" cy="832706"/>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5399BC-D646-BE64-626B-EE1B8AB2D0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685800"/>
            <a:ext cx="12877800" cy="75438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Salem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2" name="Picture 1">
            <a:extLst>
              <a:ext uri="{FF2B5EF4-FFF2-40B4-BE49-F238E27FC236}">
                <a16:creationId xmlns:a16="http://schemas.microsoft.com/office/drawing/2014/main" id="{5F19E5BF-87D4-63E8-D997-1B148B3060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6760" y="4722482"/>
            <a:ext cx="914400" cy="1731645"/>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69967605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50517092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44779249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78063387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6117257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368071886"/>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33968600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36870559"/>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12207079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18418128"/>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3175352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2023</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88878550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60088732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60601356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F4495-9E85-8EAE-42E7-FE88B5676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5766" y="928271"/>
            <a:ext cx="5303237" cy="5370790"/>
          </a:xfrm>
          <a:prstGeom prst="rect">
            <a:avLst/>
          </a:prstGeom>
        </p:spPr>
      </p:pic>
      <p:pic>
        <p:nvPicPr>
          <p:cNvPr id="5" name="Picture 4">
            <a:extLst>
              <a:ext uri="{FF2B5EF4-FFF2-40B4-BE49-F238E27FC236}">
                <a16:creationId xmlns:a16="http://schemas.microsoft.com/office/drawing/2014/main" id="{B482AB92-BD57-80BE-A885-BECCE07A1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28600"/>
            <a:ext cx="2223679" cy="4211093"/>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18564070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63957616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55497578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17455251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7664502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67711736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86444306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67020338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90779764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69560362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9431295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43161792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72600448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9414111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89736229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2295358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7434851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10076441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75759430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6542199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0899419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35045357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74743755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33516976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53891408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91119806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3963014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28870501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286325241"/>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85230523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79675336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950579713"/>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423465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38617044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780937686"/>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5702208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0284365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5974423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58149185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93280267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929654750"/>
              </p:ext>
            </p:extLst>
          </p:nvPr>
        </p:nvGraphicFramePr>
        <p:xfrm>
          <a:off x="3139165" y="830357"/>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437534315"/>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22915161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662609378"/>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56531747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017187885"/>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16138437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8226838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21932983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83294955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79628399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1004830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69124038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45758951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24836344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03133979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07186744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07627" y="2977978"/>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1170" y="3430547"/>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2017-2022. 2019 data not available.</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887066067"/>
              </p:ext>
            </p:extLst>
          </p:nvPr>
        </p:nvGraphicFramePr>
        <p:xfrm>
          <a:off x="8407400" y="3953767"/>
          <a:ext cx="3581400" cy="269044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91082262"/>
              </p:ext>
            </p:extLst>
          </p:nvPr>
        </p:nvGraphicFramePr>
        <p:xfrm>
          <a:off x="86432" y="1045633"/>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708082101"/>
              </p:ext>
            </p:extLst>
          </p:nvPr>
        </p:nvGraphicFramePr>
        <p:xfrm>
          <a:off x="4838801" y="4174771"/>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63684591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22323691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216687808"/>
              </p:ext>
            </p:extLst>
          </p:nvPr>
        </p:nvGraphicFramePr>
        <p:xfrm>
          <a:off x="316391" y="796193"/>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15937400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08214108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42119402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Salem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7854465"/>
              </p:ext>
            </p:extLst>
          </p:nvPr>
        </p:nvGraphicFramePr>
        <p:xfrm>
          <a:off x="3276600" y="544375"/>
          <a:ext cx="4419600" cy="65117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7343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E33070F-3752-41E1-9A60-0854667BEC7F}"/>
              </a:ext>
            </a:extLst>
          </p:cNvPr>
          <p:cNvGraphicFramePr>
            <a:graphicFrameLocks/>
          </p:cNvGraphicFramePr>
          <p:nvPr>
            <p:extLst>
              <p:ext uri="{D42A27DB-BD31-4B8C-83A1-F6EECF244321}">
                <p14:modId xmlns:p14="http://schemas.microsoft.com/office/powerpoint/2010/main" val="3765049359"/>
              </p:ext>
            </p:extLst>
          </p:nvPr>
        </p:nvGraphicFramePr>
        <p:xfrm>
          <a:off x="7543801" y="867539"/>
          <a:ext cx="4648200" cy="599046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2770008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4241450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579155513"/>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9516355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1200349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617203085"/>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313077043"/>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52094893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12367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 of Salem County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CASA-CGS of New Jersey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Southern Regional CCR&amp;R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Salem, Riverview and Birdseye Family Success Centers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SPAN Parent Advocacy Network</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Children’s Alliance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Healthcare Commons Family Health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Healthcare Commons: Adult Partial 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Salem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Salem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670889195"/>
              </p:ext>
            </p:extLst>
          </p:nvPr>
        </p:nvGraphicFramePr>
        <p:xfrm>
          <a:off x="3124200" y="772985"/>
          <a:ext cx="4041957" cy="6085013"/>
        </p:xfrm>
        <a:graphic>
          <a:graphicData uri="http://schemas.openxmlformats.org/drawingml/2006/table">
            <a:tbl>
              <a:tblPr firstRow="1" bandRow="1">
                <a:tableStyleId>{C083E6E3-FA7D-4D7B-A595-EF9225AFEA82}</a:tableStyleId>
              </a:tblPr>
              <a:tblGrid>
                <a:gridCol w="109976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86422">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761690">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81507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906774">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844089">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761690">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761690">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47585">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7FF569C2-D89D-4BA6-A3DE-766D9D14DD83}"/>
              </a:ext>
            </a:extLst>
          </p:cNvPr>
          <p:cNvGraphicFramePr>
            <a:graphicFrameLocks/>
          </p:cNvGraphicFramePr>
          <p:nvPr>
            <p:extLst>
              <p:ext uri="{D42A27DB-BD31-4B8C-83A1-F6EECF244321}">
                <p14:modId xmlns:p14="http://schemas.microsoft.com/office/powerpoint/2010/main" val="1198626744"/>
              </p:ext>
            </p:extLst>
          </p:nvPr>
        </p:nvGraphicFramePr>
        <p:xfrm>
          <a:off x="7187929" y="1053210"/>
          <a:ext cx="5004072" cy="58809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036975406"/>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76579700"/>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10519873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d7844394327187bbcc4&quot;,&quot;SmartGridHorizontal&quot;:0,&quot;LinkedExcelSources&quot;:{&quot;67cefed43842343a900c2c16&quot;:&quot;{{Desktop}}\\hsac 25\\engage\\archive\\Salem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28222</TotalTime>
  <Words>10221</Words>
  <Application>Microsoft Office PowerPoint</Application>
  <PresentationFormat>Widescreen</PresentationFormat>
  <Paragraphs>806</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1650</cp:revision>
  <dcterms:created xsi:type="dcterms:W3CDTF">2006-08-16T00:00:00Z</dcterms:created>
  <dcterms:modified xsi:type="dcterms:W3CDTF">2025-04-03T14:38:48Z</dcterms:modified>
</cp:coreProperties>
</file>