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2122" dt="2025-03-10T19:12:34.7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65" autoAdjust="0"/>
    <p:restoredTop sz="77138" autoAdjust="0"/>
  </p:normalViewPr>
  <p:slideViewPr>
    <p:cSldViewPr>
      <p:cViewPr varScale="1">
        <p:scale>
          <a:sx n="73" d="100"/>
          <a:sy n="73" d="100"/>
        </p:scale>
        <p:origin x="1374" y="78"/>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Passaic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Passaic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054644808743168E-2"/>
          <c:y val="2.341029516745818E-2"/>
          <c:w val="0.93989071038251371"/>
          <c:h val="0.97658970483254182"/>
        </c:manualLayout>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Overview'!$A$20,'0. Overview'!$A$43,'0. Overview'!$A$66,'0. Overview'!$A$87,'0. Overview'!$A$95,'0. Overview'!$A$128,'0. Overview'!$A$146,'0. Overview'!$A$175,'0. Overview'!$A$194)</c:f>
              <c:strCache>
                <c:ptCount val="9"/>
                <c:pt idx="0">
                  <c:v>Passaic</c:v>
                </c:pt>
                <c:pt idx="1">
                  <c:v>Passaic</c:v>
                </c:pt>
                <c:pt idx="2">
                  <c:v>Passaic</c:v>
                </c:pt>
                <c:pt idx="3">
                  <c:v>Passaic</c:v>
                </c:pt>
                <c:pt idx="4">
                  <c:v>Passaic</c:v>
                </c:pt>
                <c:pt idx="5">
                  <c:v>Passaic  </c:v>
                </c:pt>
                <c:pt idx="6">
                  <c:v>Passaic </c:v>
                </c:pt>
                <c:pt idx="7">
                  <c:v>Passaic</c:v>
                </c:pt>
                <c:pt idx="8">
                  <c:v>Passaic</c:v>
                </c:pt>
              </c:strCache>
            </c:strRef>
          </c:cat>
          <c:val>
            <c:numRef>
              <c:f>('0. Overview'!$C$20,'0. Overview'!$C$43,'0. Overview'!$C$66,'0. Overview'!$C$87,'0. Overview'!$C$95,'0. Overview'!$C$128,'0. Overview'!$C$146,'0. Overview'!$C$175,'0. Overview'!$C$194)</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B190-4906-A4CF-6AC15500D808}"/>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Overview'!$A$20,'0. Overview'!$A$43,'0. Overview'!$A$66,'0. Overview'!$A$87,'0. Overview'!$A$95,'0. Overview'!$A$128,'0. Overview'!$A$146,'0. Overview'!$A$175,'0. Overview'!$A$194)</c:f>
              <c:strCache>
                <c:ptCount val="9"/>
                <c:pt idx="0">
                  <c:v>Passaic</c:v>
                </c:pt>
                <c:pt idx="1">
                  <c:v>Passaic</c:v>
                </c:pt>
                <c:pt idx="2">
                  <c:v>Passaic</c:v>
                </c:pt>
                <c:pt idx="3">
                  <c:v>Passaic</c:v>
                </c:pt>
                <c:pt idx="4">
                  <c:v>Passaic</c:v>
                </c:pt>
                <c:pt idx="5">
                  <c:v>Passaic  </c:v>
                </c:pt>
                <c:pt idx="6">
                  <c:v>Passaic </c:v>
                </c:pt>
                <c:pt idx="7">
                  <c:v>Passaic</c:v>
                </c:pt>
                <c:pt idx="8">
                  <c:v>Passaic</c:v>
                </c:pt>
              </c:strCache>
            </c:strRef>
          </c:cat>
          <c:val>
            <c:numRef>
              <c:f>('0. Overview'!$D$20,'0. Overview'!$D$43,'0. Overview'!$D$66,'0. Overview'!$D$87,'0. Overview'!$D$95,'0. Overview'!$D$128,'0. Overview'!$D$146,'0. Overview'!$D$175,'0. Overview'!$D$194)</c:f>
              <c:numCache>
                <c:formatCode>General</c:formatCode>
                <c:ptCount val="9"/>
                <c:pt idx="0">
                  <c:v>3.875</c:v>
                </c:pt>
                <c:pt idx="1">
                  <c:v>2.875</c:v>
                </c:pt>
                <c:pt idx="2">
                  <c:v>1.875</c:v>
                </c:pt>
                <c:pt idx="3">
                  <c:v>0.875</c:v>
                </c:pt>
                <c:pt idx="4">
                  <c:v>16.875</c:v>
                </c:pt>
                <c:pt idx="5">
                  <c:v>5.875</c:v>
                </c:pt>
                <c:pt idx="6">
                  <c:v>9.875</c:v>
                </c:pt>
                <c:pt idx="7">
                  <c:v>2.875</c:v>
                </c:pt>
                <c:pt idx="8">
                  <c:v>5.875</c:v>
                </c:pt>
              </c:numCache>
            </c:numRef>
          </c:val>
          <c:extLst>
            <c:ext xmlns:c16="http://schemas.microsoft.com/office/drawing/2014/chart" uri="{C3380CC4-5D6E-409C-BE32-E72D297353CC}">
              <c16:uniqueId val="{00000001-B190-4906-A4CF-6AC15500D808}"/>
            </c:ext>
          </c:extLst>
        </c:ser>
        <c:ser>
          <c:idx val="3"/>
          <c:order val="2"/>
          <c:spPr>
            <a:solidFill>
              <a:schemeClr val="bg1">
                <a:lumMod val="65000"/>
              </a:schemeClr>
            </a:solidFill>
            <a:ln>
              <a:solidFill>
                <a:schemeClr val="tx1">
                  <a:lumMod val="95000"/>
                  <a:lumOff val="5000"/>
                </a:schemeClr>
              </a:solidFill>
            </a:ln>
            <a:effectLst/>
          </c:spPr>
          <c:invertIfNegative val="0"/>
          <c:cat>
            <c:strRef>
              <c:f>('0. Overview'!$A$20,'0. Overview'!$A$43,'0. Overview'!$A$66,'0. Overview'!$A$87,'0. Overview'!$A$95,'0. Overview'!$A$128,'0. Overview'!$A$146,'0. Overview'!$A$175,'0. Overview'!$A$194)</c:f>
              <c:strCache>
                <c:ptCount val="9"/>
                <c:pt idx="0">
                  <c:v>Passaic</c:v>
                </c:pt>
                <c:pt idx="1">
                  <c:v>Passaic</c:v>
                </c:pt>
                <c:pt idx="2">
                  <c:v>Passaic</c:v>
                </c:pt>
                <c:pt idx="3">
                  <c:v>Passaic</c:v>
                </c:pt>
                <c:pt idx="4">
                  <c:v>Passaic</c:v>
                </c:pt>
                <c:pt idx="5">
                  <c:v>Passaic  </c:v>
                </c:pt>
                <c:pt idx="6">
                  <c:v>Passaic </c:v>
                </c:pt>
                <c:pt idx="7">
                  <c:v>Passaic</c:v>
                </c:pt>
                <c:pt idx="8">
                  <c:v>Passaic</c:v>
                </c:pt>
              </c:strCache>
            </c:strRef>
          </c:cat>
          <c:val>
            <c:numRef>
              <c:f>('0. Overview'!$E$20,'0. Overview'!$E$43,'0. Overview'!$E$66,'0. Overview'!$E$87,'0. Overview'!$E$95,'0. Overview'!$E$128,'0. Overview'!$E$146,'0. Overview'!$E$175,'0. Overview'!$E$194)</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B190-4906-A4CF-6AC15500D808}"/>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0.50600000000000001</c:v>
                </c:pt>
                <c:pt idx="1">
                  <c:v>0.502</c:v>
                </c:pt>
                <c:pt idx="2">
                  <c:v>0.51700000000000002</c:v>
                </c:pt>
                <c:pt idx="3">
                  <c:v>0.49199999999999999</c:v>
                </c:pt>
                <c:pt idx="4">
                  <c:v>0.47399999999999998</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1" formatCode="0%">
                  <c:v>0.78400000000000003</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0%</c:formatCode>
                <c:ptCount val="21"/>
                <c:pt idx="1">
                  <c:v>0.47399999999999998</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135051673228349"/>
          <c:y val="0.89163786010153467"/>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0">
                  <c:v>95459</c:v>
                </c:pt>
                <c:pt idx="11">
                  <c:v>105163</c:v>
                </c:pt>
                <c:pt idx="12">
                  <c:v>119468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3">
                  <c:v>120358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37114</c:v>
                </c:pt>
                <c:pt idx="1">
                  <c:v>40262</c:v>
                </c:pt>
                <c:pt idx="2">
                  <c:v>42982</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10181953930105"/>
          <c:y val="0.88694641230867255"/>
          <c:w val="0.89818046069894986"/>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Paterson city</c:v>
                </c:pt>
                <c:pt idx="1">
                  <c:v>Passaic city</c:v>
                </c:pt>
                <c:pt idx="2">
                  <c:v>Clifton city</c:v>
                </c:pt>
                <c:pt idx="3">
                  <c:v>Wayne township</c:v>
                </c:pt>
                <c:pt idx="4">
                  <c:v>West Milford township</c:v>
                </c:pt>
                <c:pt idx="5">
                  <c:v>Hawthorne borough</c:v>
                </c:pt>
                <c:pt idx="6">
                  <c:v>Woodland Park borough</c:v>
                </c:pt>
                <c:pt idx="7">
                  <c:v>Pompton Lakes borough</c:v>
                </c:pt>
                <c:pt idx="8">
                  <c:v>Totowa borough</c:v>
                </c:pt>
                <c:pt idx="9">
                  <c:v>Ringwood borough</c:v>
                </c:pt>
                <c:pt idx="10">
                  <c:v>Little Falls township</c:v>
                </c:pt>
                <c:pt idx="11">
                  <c:v>Prospect Park borough</c:v>
                </c:pt>
                <c:pt idx="12">
                  <c:v>Haledon borough</c:v>
                </c:pt>
                <c:pt idx="13">
                  <c:v>Wanaque borough</c:v>
                </c:pt>
                <c:pt idx="14">
                  <c:v>North Haledon borough</c:v>
                </c:pt>
                <c:pt idx="15">
                  <c:v>Bloomingdale borough</c:v>
                </c:pt>
              </c:strCache>
            </c:strRef>
          </c:cat>
          <c:val>
            <c:numRef>
              <c:f>Sheet1!$B$2:$B$17</c:f>
              <c:numCache>
                <c:formatCode>0</c:formatCode>
                <c:ptCount val="16"/>
                <c:pt idx="0">
                  <c:v>43373</c:v>
                </c:pt>
                <c:pt idx="1">
                  <c:v>21844</c:v>
                </c:pt>
                <c:pt idx="2">
                  <c:v>17351</c:v>
                </c:pt>
                <c:pt idx="3">
                  <c:v>11691</c:v>
                </c:pt>
                <c:pt idx="4">
                  <c:v>4602</c:v>
                </c:pt>
                <c:pt idx="5">
                  <c:v>3829</c:v>
                </c:pt>
                <c:pt idx="6">
                  <c:v>2650</c:v>
                </c:pt>
                <c:pt idx="7">
                  <c:v>2511</c:v>
                </c:pt>
                <c:pt idx="8">
                  <c:v>2490</c:v>
                </c:pt>
                <c:pt idx="9">
                  <c:v>2180</c:v>
                </c:pt>
                <c:pt idx="10">
                  <c:v>1847</c:v>
                </c:pt>
                <c:pt idx="11">
                  <c:v>1806</c:v>
                </c:pt>
                <c:pt idx="12">
                  <c:v>1794</c:v>
                </c:pt>
                <c:pt idx="13">
                  <c:v>1768</c:v>
                </c:pt>
                <c:pt idx="14">
                  <c:v>1563</c:v>
                </c:pt>
                <c:pt idx="15">
                  <c:v>1402</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0.38</c:v>
                </c:pt>
                <c:pt idx="1">
                  <c:v>0.28999999999999998</c:v>
                </c:pt>
                <c:pt idx="2">
                  <c:v>0.28000000000000003</c:v>
                </c:pt>
                <c:pt idx="3">
                  <c:v>0.27580533842999999</c:v>
                </c:pt>
                <c:pt idx="4">
                  <c:v>0.26977240166999999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2">
                  <c:v>0.31106109706000001</c:v>
                </c:pt>
                <c:pt idx="3">
                  <c:v>0.29588823882999998</c:v>
                </c:pt>
                <c:pt idx="4">
                  <c:v>0.27035108629999999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5">
                  <c:v>0.26977240166999999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49028645049498071"/>
          <c:y val="0.9081981356078262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Passaic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1705</c:v>
                </c:pt>
                <c:pt idx="1">
                  <c:v>1106</c:v>
                </c:pt>
                <c:pt idx="2">
                  <c:v>1435</c:v>
                </c:pt>
                <c:pt idx="3">
                  <c:v>1425</c:v>
                </c:pt>
                <c:pt idx="4">
                  <c:v>946</c:v>
                </c:pt>
                <c:pt idx="5">
                  <c:v>2153</c:v>
                </c:pt>
                <c:pt idx="6">
                  <c:v>1438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3">
                  <c:v>118814</c:v>
                </c:pt>
                <c:pt idx="4">
                  <c:v>119487</c:v>
                </c:pt>
                <c:pt idx="5">
                  <c:v>120253</c:v>
                </c:pt>
                <c:pt idx="7">
                  <c:v>122979</c:v>
                </c:pt>
                <c:pt idx="8">
                  <c:v>125916</c:v>
                </c:pt>
                <c:pt idx="9">
                  <c:v>127925</c:v>
                </c:pt>
                <c:pt idx="10">
                  <c:v>128030</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6">
                  <c:v>122499</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77040</c:v>
                </c:pt>
                <c:pt idx="1">
                  <c:v>73562</c:v>
                </c:pt>
                <c:pt idx="2">
                  <c:v>75430</c:v>
                </c:pt>
                <c:pt idx="3">
                  <c:v>79955</c:v>
                </c:pt>
                <c:pt idx="4">
                  <c:v>82825</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05091770278271E-2"/>
          <c:y val="2.5822564116702057E-2"/>
          <c:w val="0.94789816459443454"/>
          <c:h val="0.95688930905782776"/>
        </c:manualLayout>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Overview'!$A$221,'0. Overview'!$A$233,'0. Overview'!$A$254,'0. Overview'!$A$285,'0. Overview'!$A$296,'0. Overview'!$A$322,'0. Overview'!$A$353,'0. Overview'!$A$376,'0. Overview'!$A$398)</c:f>
              <c:strCache>
                <c:ptCount val="9"/>
                <c:pt idx="0">
                  <c:v>Passaic</c:v>
                </c:pt>
                <c:pt idx="1">
                  <c:v>Passaic</c:v>
                </c:pt>
                <c:pt idx="2">
                  <c:v>Passaic</c:v>
                </c:pt>
                <c:pt idx="3">
                  <c:v>Passaic</c:v>
                </c:pt>
                <c:pt idx="4">
                  <c:v>Passaic</c:v>
                </c:pt>
                <c:pt idx="5">
                  <c:v>Passaic</c:v>
                </c:pt>
                <c:pt idx="6">
                  <c:v>Passaic</c:v>
                </c:pt>
                <c:pt idx="7">
                  <c:v>Passaic</c:v>
                </c:pt>
                <c:pt idx="8">
                  <c:v>Passaic</c:v>
                </c:pt>
              </c:strCache>
            </c:strRef>
          </c:cat>
          <c:val>
            <c:numRef>
              <c:f>('0. Overview'!$C$221,'0. Overview'!$C$233,'0. Overview'!$C$254,'0. Overview'!$C$285,'0. Overview'!$C$296,'0. Overview'!$C$322,'0. Overview'!$C$353,'0. Overview'!$C$376,'0. Overview'!$C$398)</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41AD-4B7D-8E3B-9799FCEA93DF}"/>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Overview'!$A$221,'0. Overview'!$A$233,'0. Overview'!$A$254,'0. Overview'!$A$285,'0. Overview'!$A$296,'0. Overview'!$A$322,'0. Overview'!$A$353,'0. Overview'!$A$376,'0. Overview'!$A$398)</c:f>
              <c:strCache>
                <c:ptCount val="9"/>
                <c:pt idx="0">
                  <c:v>Passaic</c:v>
                </c:pt>
                <c:pt idx="1">
                  <c:v>Passaic</c:v>
                </c:pt>
                <c:pt idx="2">
                  <c:v>Passaic</c:v>
                </c:pt>
                <c:pt idx="3">
                  <c:v>Passaic</c:v>
                </c:pt>
                <c:pt idx="4">
                  <c:v>Passaic</c:v>
                </c:pt>
                <c:pt idx="5">
                  <c:v>Passaic</c:v>
                </c:pt>
                <c:pt idx="6">
                  <c:v>Passaic</c:v>
                </c:pt>
                <c:pt idx="7">
                  <c:v>Passaic</c:v>
                </c:pt>
                <c:pt idx="8">
                  <c:v>Passaic</c:v>
                </c:pt>
              </c:strCache>
            </c:strRef>
          </c:cat>
          <c:val>
            <c:numRef>
              <c:f>('0. Overview'!$D$221,'0. Overview'!$D$233,'0. Overview'!$D$254,'0. Overview'!$D$285,'0. Overview'!$D$296,'0. Overview'!$D$322,'0. Overview'!$D$353,'0. Overview'!$D$376,'0. Overview'!$D$398)</c:f>
              <c:numCache>
                <c:formatCode>General</c:formatCode>
                <c:ptCount val="9"/>
                <c:pt idx="0">
                  <c:v>5.875</c:v>
                </c:pt>
                <c:pt idx="1">
                  <c:v>15.875</c:v>
                </c:pt>
                <c:pt idx="2">
                  <c:v>16.875</c:v>
                </c:pt>
                <c:pt idx="3">
                  <c:v>7.875</c:v>
                </c:pt>
                <c:pt idx="4">
                  <c:v>16.875</c:v>
                </c:pt>
                <c:pt idx="5">
                  <c:v>12.875</c:v>
                </c:pt>
                <c:pt idx="6">
                  <c:v>5.875</c:v>
                </c:pt>
                <c:pt idx="7">
                  <c:v>4.875</c:v>
                </c:pt>
                <c:pt idx="8">
                  <c:v>4.875</c:v>
                </c:pt>
              </c:numCache>
            </c:numRef>
          </c:val>
          <c:extLst>
            <c:ext xmlns:c16="http://schemas.microsoft.com/office/drawing/2014/chart" uri="{C3380CC4-5D6E-409C-BE32-E72D297353CC}">
              <c16:uniqueId val="{00000001-41AD-4B7D-8E3B-9799FCEA93DF}"/>
            </c:ext>
          </c:extLst>
        </c:ser>
        <c:ser>
          <c:idx val="3"/>
          <c:order val="2"/>
          <c:spPr>
            <a:solidFill>
              <a:schemeClr val="bg1">
                <a:lumMod val="65000"/>
              </a:schemeClr>
            </a:solidFill>
            <a:ln>
              <a:solidFill>
                <a:schemeClr val="tx1">
                  <a:lumMod val="95000"/>
                  <a:lumOff val="5000"/>
                </a:schemeClr>
              </a:solidFill>
            </a:ln>
            <a:effectLst/>
          </c:spPr>
          <c:invertIfNegative val="0"/>
          <c:cat>
            <c:strRef>
              <c:f>('0. Overview'!$A$221,'0. Overview'!$A$233,'0. Overview'!$A$254,'0. Overview'!$A$285,'0. Overview'!$A$296,'0. Overview'!$A$322,'0. Overview'!$A$353,'0. Overview'!$A$376,'0. Overview'!$A$398)</c:f>
              <c:strCache>
                <c:ptCount val="9"/>
                <c:pt idx="0">
                  <c:v>Passaic</c:v>
                </c:pt>
                <c:pt idx="1">
                  <c:v>Passaic</c:v>
                </c:pt>
                <c:pt idx="2">
                  <c:v>Passaic</c:v>
                </c:pt>
                <c:pt idx="3">
                  <c:v>Passaic</c:v>
                </c:pt>
                <c:pt idx="4">
                  <c:v>Passaic</c:v>
                </c:pt>
                <c:pt idx="5">
                  <c:v>Passaic</c:v>
                </c:pt>
                <c:pt idx="6">
                  <c:v>Passaic</c:v>
                </c:pt>
                <c:pt idx="7">
                  <c:v>Passaic</c:v>
                </c:pt>
                <c:pt idx="8">
                  <c:v>Passaic</c:v>
                </c:pt>
              </c:strCache>
            </c:strRef>
          </c:cat>
          <c:val>
            <c:numRef>
              <c:f>('0. Overview'!$E$221,'0. Overview'!$E$233,'0. Overview'!$E$254,'0. Overview'!$E$285,'0. Overview'!$E$296,'0. Overview'!$E$322,'0. Overview'!$E$353,'0. Overview'!$E$376,'0. Overview'!$E$398)</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41AD-4B7D-8E3B-9799FCEA93DF}"/>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4">
                  <c:v>83763</c:v>
                </c:pt>
                <c:pt idx="5">
                  <c:v>84364</c:v>
                </c:pt>
                <c:pt idx="6">
                  <c:v>85464</c:v>
                </c:pt>
                <c:pt idx="7">
                  <c:v>87294</c:v>
                </c:pt>
                <c:pt idx="8">
                  <c:v>89272</c:v>
                </c:pt>
                <c:pt idx="9">
                  <c:v>96152</c:v>
                </c:pt>
                <c:pt idx="10">
                  <c:v>97474</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3" formatCode="_(&quot;$&quot;* #,##0_);_(&quot;$&quot;* \(#,##0\);_(&quot;$&quot;* &quot;-&quot;??_);_(@_)">
                  <c:v>82825</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Prospect Park borough</c:v>
                </c:pt>
                <c:pt idx="1">
                  <c:v>Paterson city</c:v>
                </c:pt>
                <c:pt idx="2">
                  <c:v>Passaic city</c:v>
                </c:pt>
                <c:pt idx="3">
                  <c:v>Woodland Park borough</c:v>
                </c:pt>
                <c:pt idx="4">
                  <c:v>Haledon borough</c:v>
                </c:pt>
                <c:pt idx="5">
                  <c:v>Clifton city</c:v>
                </c:pt>
                <c:pt idx="6">
                  <c:v>Wanaque borough</c:v>
                </c:pt>
                <c:pt idx="7">
                  <c:v>Totowa borough</c:v>
                </c:pt>
                <c:pt idx="8">
                  <c:v>Hawthorne borough</c:v>
                </c:pt>
                <c:pt idx="9">
                  <c:v>Pompton Lakes borough</c:v>
                </c:pt>
              </c:strCache>
            </c:strRef>
          </c:cat>
          <c:val>
            <c:numRef>
              <c:f>Sheet1!$B$2:$B$11</c:f>
              <c:numCache>
                <c:formatCode>_("$"* #,##0_);_("$"* \(#,##0\);_("$"* "-"??_);_(@_)</c:formatCode>
                <c:ptCount val="10"/>
                <c:pt idx="0">
                  <c:v>48615</c:v>
                </c:pt>
                <c:pt idx="1">
                  <c:v>53766</c:v>
                </c:pt>
                <c:pt idx="2">
                  <c:v>56780</c:v>
                </c:pt>
                <c:pt idx="3">
                  <c:v>85638</c:v>
                </c:pt>
                <c:pt idx="4">
                  <c:v>94178</c:v>
                </c:pt>
                <c:pt idx="5">
                  <c:v>99003</c:v>
                </c:pt>
                <c:pt idx="6">
                  <c:v>112326</c:v>
                </c:pt>
                <c:pt idx="7">
                  <c:v>114177</c:v>
                </c:pt>
                <c:pt idx="8">
                  <c:v>118093</c:v>
                </c:pt>
                <c:pt idx="9">
                  <c:v>119038</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Passaic median $87137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Prospect Park borough</c:v>
                </c:pt>
                <c:pt idx="1">
                  <c:v>Paterson city</c:v>
                </c:pt>
                <c:pt idx="2">
                  <c:v>Passaic city</c:v>
                </c:pt>
                <c:pt idx="3">
                  <c:v>Woodland Park borough</c:v>
                </c:pt>
                <c:pt idx="4">
                  <c:v>Haledon borough</c:v>
                </c:pt>
                <c:pt idx="5">
                  <c:v>Clifton city</c:v>
                </c:pt>
                <c:pt idx="6">
                  <c:v>Wanaque borough</c:v>
                </c:pt>
                <c:pt idx="7">
                  <c:v>Totowa borough</c:v>
                </c:pt>
                <c:pt idx="8">
                  <c:v>Hawthorne borough</c:v>
                </c:pt>
                <c:pt idx="9">
                  <c:v>Pompton Lakes borough</c:v>
                </c:pt>
              </c:strCache>
            </c:strRef>
          </c:cat>
          <c:val>
            <c:numRef>
              <c:f>Sheet1!$C$2:$C$11</c:f>
              <c:numCache>
                <c:formatCode>"$"#,##0</c:formatCode>
                <c:ptCount val="10"/>
                <c:pt idx="0">
                  <c:v>87137</c:v>
                </c:pt>
                <c:pt idx="1">
                  <c:v>87137</c:v>
                </c:pt>
                <c:pt idx="2">
                  <c:v>87137</c:v>
                </c:pt>
                <c:pt idx="3">
                  <c:v>87137</c:v>
                </c:pt>
                <c:pt idx="4">
                  <c:v>87137</c:v>
                </c:pt>
                <c:pt idx="5">
                  <c:v>87137</c:v>
                </c:pt>
                <c:pt idx="6">
                  <c:v>87137</c:v>
                </c:pt>
                <c:pt idx="7">
                  <c:v>87137</c:v>
                </c:pt>
                <c:pt idx="8">
                  <c:v>87137</c:v>
                </c:pt>
                <c:pt idx="9">
                  <c:v>87137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3868180381029553"/>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5">
                  <c:v>0.14899999999999999</c:v>
                </c:pt>
                <c:pt idx="16">
                  <c:v>0.151</c:v>
                </c:pt>
                <c:pt idx="17">
                  <c:v>0.153</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8" formatCode="0%">
                  <c:v>0.17499999999999999</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078499339499424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0.16200000000000001</c:v>
                </c:pt>
                <c:pt idx="1">
                  <c:v>0.189</c:v>
                </c:pt>
                <c:pt idx="2">
                  <c:v>0.19</c:v>
                </c:pt>
                <c:pt idx="3">
                  <c:v>0.14399999999999999</c:v>
                </c:pt>
                <c:pt idx="4">
                  <c:v>0.17499999999999999</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Prospect Park borough</c:v>
                </c:pt>
                <c:pt idx="1">
                  <c:v>Passaic city</c:v>
                </c:pt>
                <c:pt idx="2">
                  <c:v>Paterson city</c:v>
                </c:pt>
                <c:pt idx="3">
                  <c:v>Bloomingdale borough</c:v>
                </c:pt>
                <c:pt idx="4">
                  <c:v>Pompton Lakes borough</c:v>
                </c:pt>
                <c:pt idx="5">
                  <c:v>Haledon borough</c:v>
                </c:pt>
                <c:pt idx="6">
                  <c:v>Wanaque borough</c:v>
                </c:pt>
                <c:pt idx="7">
                  <c:v>Woodland Park borough</c:v>
                </c:pt>
                <c:pt idx="8">
                  <c:v>Clifton city</c:v>
                </c:pt>
                <c:pt idx="9">
                  <c:v>Little Falls township</c:v>
                </c:pt>
              </c:strCache>
            </c:strRef>
          </c:cat>
          <c:val>
            <c:numRef>
              <c:f>Sheet1!$B$2:$B$11</c:f>
              <c:numCache>
                <c:formatCode>0%</c:formatCode>
                <c:ptCount val="10"/>
                <c:pt idx="0">
                  <c:v>0.33300000000000002</c:v>
                </c:pt>
                <c:pt idx="1">
                  <c:v>0.27800000000000002</c:v>
                </c:pt>
                <c:pt idx="2">
                  <c:v>0.27700000000000002</c:v>
                </c:pt>
                <c:pt idx="3">
                  <c:v>0.159</c:v>
                </c:pt>
                <c:pt idx="4">
                  <c:v>0.11700000000000001</c:v>
                </c:pt>
                <c:pt idx="5">
                  <c:v>0.09</c:v>
                </c:pt>
                <c:pt idx="6">
                  <c:v>7.8E-2</c:v>
                </c:pt>
                <c:pt idx="7">
                  <c:v>7.6999999999999999E-2</c:v>
                </c:pt>
                <c:pt idx="8">
                  <c:v>7.3999999999999996E-2</c:v>
                </c:pt>
                <c:pt idx="9">
                  <c:v>0.04</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Passaic avg. 17.10%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Prospect Park borough</c:v>
                </c:pt>
                <c:pt idx="1">
                  <c:v>Passaic city</c:v>
                </c:pt>
                <c:pt idx="2">
                  <c:v>Paterson city</c:v>
                </c:pt>
                <c:pt idx="3">
                  <c:v>Bloomingdale borough</c:v>
                </c:pt>
                <c:pt idx="4">
                  <c:v>Pompton Lakes borough</c:v>
                </c:pt>
                <c:pt idx="5">
                  <c:v>Haledon borough</c:v>
                </c:pt>
                <c:pt idx="6">
                  <c:v>Wanaque borough</c:v>
                </c:pt>
                <c:pt idx="7">
                  <c:v>Woodland Park borough</c:v>
                </c:pt>
                <c:pt idx="8">
                  <c:v>Clifton city</c:v>
                </c:pt>
                <c:pt idx="9">
                  <c:v>Little Falls township</c:v>
                </c:pt>
              </c:strCache>
            </c:strRef>
          </c:cat>
          <c:val>
            <c:numRef>
              <c:f>Sheet1!$C$2:$C$11</c:f>
              <c:numCache>
                <c:formatCode>0%</c:formatCode>
                <c:ptCount val="10"/>
                <c:pt idx="0">
                  <c:v>0.17100000000000001</c:v>
                </c:pt>
                <c:pt idx="1">
                  <c:v>0.17100000000000001</c:v>
                </c:pt>
                <c:pt idx="2">
                  <c:v>0.17100000000000001</c:v>
                </c:pt>
                <c:pt idx="3">
                  <c:v>0.17100000000000001</c:v>
                </c:pt>
                <c:pt idx="4">
                  <c:v>0.17100000000000001</c:v>
                </c:pt>
                <c:pt idx="5">
                  <c:v>0.17100000000000001</c:v>
                </c:pt>
                <c:pt idx="6">
                  <c:v>0.17100000000000001</c:v>
                </c:pt>
                <c:pt idx="7">
                  <c:v>0.17100000000000001</c:v>
                </c:pt>
                <c:pt idx="8">
                  <c:v>0.17100000000000001</c:v>
                </c:pt>
                <c:pt idx="9">
                  <c:v>0.17100000000000001</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8568837667048702"/>
          <c:y val="0.91995983456613373"/>
          <c:w val="0.22506993882655804"/>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3">
                  <c:v>0.16995598247999999</c:v>
                </c:pt>
                <c:pt idx="14">
                  <c:v>0.17817396567999999</c:v>
                </c:pt>
                <c:pt idx="15">
                  <c:v>0.17919722900999999</c:v>
                </c:pt>
                <c:pt idx="16">
                  <c:v>0.18702891863000001</c:v>
                </c:pt>
                <c:pt idx="17">
                  <c:v>0.20053653952</c:v>
                </c:pt>
                <c:pt idx="18">
                  <c:v>0.20567278222999999</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9" formatCode="0%">
                  <c:v>0.21890538624</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2885051673228343"/>
          <c:y val="0.9068583769358825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0.32</c:v>
                </c:pt>
                <c:pt idx="1">
                  <c:v>0.31</c:v>
                </c:pt>
                <c:pt idx="2">
                  <c:v>0.3</c:v>
                </c:pt>
                <c:pt idx="3">
                  <c:v>0.29171503635000001</c:v>
                </c:pt>
                <c:pt idx="4">
                  <c:v>0.28000000000000003</c:v>
                </c:pt>
                <c:pt idx="5">
                  <c:v>0.27</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3">
                  <c:v>0.113</c:v>
                </c:pt>
                <c:pt idx="14">
                  <c:v>0.11600000000000001</c:v>
                </c:pt>
                <c:pt idx="15">
                  <c:v>0.11899999999999999</c:v>
                </c:pt>
                <c:pt idx="16">
                  <c:v>0.121</c:v>
                </c:pt>
                <c:pt idx="17">
                  <c:v>0.122</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8" formatCode="0.0%">
                  <c:v>0.124</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2137758366141729"/>
          <c:y val="0.90222293488742389"/>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0.12</c:v>
                </c:pt>
                <c:pt idx="1">
                  <c:v>0.104</c:v>
                </c:pt>
                <c:pt idx="2">
                  <c:v>0.124</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16024</c:v>
                </c:pt>
                <c:pt idx="1">
                  <c:v>15994</c:v>
                </c:pt>
                <c:pt idx="2">
                  <c:v>15107</c:v>
                </c:pt>
                <c:pt idx="3">
                  <c:v>16008</c:v>
                </c:pt>
                <c:pt idx="4">
                  <c:v>16872</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Passaic</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0.63</c:v>
                </c:pt>
                <c:pt idx="1">
                  <c:v>0.13</c:v>
                </c:pt>
                <c:pt idx="2">
                  <c:v>0.01</c:v>
                </c:pt>
                <c:pt idx="3">
                  <c:v>7.0000000000000007E-2</c:v>
                </c:pt>
                <c:pt idx="4">
                  <c:v>0</c:v>
                </c:pt>
                <c:pt idx="5">
                  <c:v>0.41</c:v>
                </c:pt>
                <c:pt idx="6">
                  <c:v>0.45</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0.23</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43304</c:v>
                </c:pt>
                <c:pt idx="3" formatCode="#,##0">
                  <c:v>38000</c:v>
                </c:pt>
                <c:pt idx="4" formatCode="#,##0">
                  <c:v>39731</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43178</c:v>
                </c:pt>
                <c:pt idx="1">
                  <c:v>46155</c:v>
                </c:pt>
                <c:pt idx="2">
                  <c:v>39137</c:v>
                </c:pt>
                <c:pt idx="3">
                  <c:v>34213</c:v>
                </c:pt>
                <c:pt idx="4">
                  <c:v>35512</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Passaic </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1625</c:v>
                </c:pt>
                <c:pt idx="1">
                  <c:v>1575</c:v>
                </c:pt>
                <c:pt idx="2">
                  <c:v>1440</c:v>
                </c:pt>
                <c:pt idx="3">
                  <c:v>1200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3">
                  <c:v>1625</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3" formatCode="&quot;$&quot;#,##0_);[Red]\(&quot;$&quot;#,##0\)">
                  <c:v>1200</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1">
                  <c:v>30.1</c:v>
                </c:pt>
                <c:pt idx="12">
                  <c:v>29.5</c:v>
                </c:pt>
                <c:pt idx="13">
                  <c:v>28.9</c:v>
                </c:pt>
                <c:pt idx="14">
                  <c:v>28.7</c:v>
                </c:pt>
                <c:pt idx="15">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6">
                  <c:v>27.5</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29.3</c:v>
                </c:pt>
                <c:pt idx="1">
                  <c:v>28</c:v>
                </c:pt>
                <c:pt idx="2">
                  <c:v>25.6</c:v>
                </c:pt>
                <c:pt idx="3" formatCode="0.0">
                  <c:v>26.5</c:v>
                </c:pt>
                <c:pt idx="4" formatCode="0.0">
                  <c:v>27.5</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9">
                  <c:v>0.17</c:v>
                </c:pt>
                <c:pt idx="10">
                  <c:v>0.17</c:v>
                </c:pt>
                <c:pt idx="11">
                  <c:v>0.17</c:v>
                </c:pt>
                <c:pt idx="12">
                  <c:v>0.17</c:v>
                </c:pt>
                <c:pt idx="13">
                  <c:v>0.17</c:v>
                </c:pt>
                <c:pt idx="14" formatCode="General">
                  <c:v>0.16</c:v>
                </c:pt>
                <c:pt idx="15">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6" formatCode="0%">
                  <c:v>0.15</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6">
                  <c:v>4.7E-2</c:v>
                </c:pt>
                <c:pt idx="7">
                  <c:v>0.04</c:v>
                </c:pt>
                <c:pt idx="8">
                  <c:v>3.7999999999999999E-2</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5" formatCode="0.0%">
                  <c:v>5.0999999999999997E-2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7.3999999999999996E-2</c:v>
                </c:pt>
                <c:pt idx="1">
                  <c:v>5.8000000000000003E-2</c:v>
                </c:pt>
                <c:pt idx="2">
                  <c:v>4.2999999999999997E-2</c:v>
                </c:pt>
                <c:pt idx="3">
                  <c:v>6.9000000000000006E-2</c:v>
                </c:pt>
                <c:pt idx="4">
                  <c:v>5.0999999999999997E-2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Bloomingdale borough</c:v>
                </c:pt>
                <c:pt idx="1">
                  <c:v>Paterson city</c:v>
                </c:pt>
                <c:pt idx="2">
                  <c:v>Woodland Park borough</c:v>
                </c:pt>
                <c:pt idx="3">
                  <c:v>Prospect Park borough</c:v>
                </c:pt>
                <c:pt idx="4">
                  <c:v>Passaic city</c:v>
                </c:pt>
                <c:pt idx="5">
                  <c:v>Wayne township</c:v>
                </c:pt>
                <c:pt idx="6">
                  <c:v>Clifton city</c:v>
                </c:pt>
                <c:pt idx="7">
                  <c:v>Little Falls township</c:v>
                </c:pt>
                <c:pt idx="8">
                  <c:v>Ringwood borough</c:v>
                </c:pt>
                <c:pt idx="9">
                  <c:v>Wanaque borough</c:v>
                </c:pt>
              </c:strCache>
            </c:strRef>
          </c:cat>
          <c:val>
            <c:numRef>
              <c:f>Sheet1!$B$2:$B$11</c:f>
              <c:numCache>
                <c:formatCode>0.0%</c:formatCode>
                <c:ptCount val="10"/>
                <c:pt idx="0">
                  <c:v>8.8999999999999996E-2</c:v>
                </c:pt>
                <c:pt idx="1">
                  <c:v>8.5000000000000006E-2</c:v>
                </c:pt>
                <c:pt idx="2">
                  <c:v>7.3999999999999996E-2</c:v>
                </c:pt>
                <c:pt idx="3">
                  <c:v>7.0999999999999994E-2</c:v>
                </c:pt>
                <c:pt idx="4">
                  <c:v>5.0999999999999997E-2</c:v>
                </c:pt>
                <c:pt idx="5">
                  <c:v>4.3999999999999997E-2</c:v>
                </c:pt>
                <c:pt idx="6">
                  <c:v>4.1000000000000002E-2</c:v>
                </c:pt>
                <c:pt idx="7">
                  <c:v>0.04</c:v>
                </c:pt>
                <c:pt idx="8">
                  <c:v>3.3000000000000002E-2</c:v>
                </c:pt>
                <c:pt idx="9">
                  <c:v>2.5999999999999999E-2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Passaic County Avg. 5.6%</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Bloomingdale borough</c:v>
                </c:pt>
                <c:pt idx="1">
                  <c:v>Paterson city</c:v>
                </c:pt>
                <c:pt idx="2">
                  <c:v>Woodland Park borough</c:v>
                </c:pt>
                <c:pt idx="3">
                  <c:v>Prospect Park borough</c:v>
                </c:pt>
                <c:pt idx="4">
                  <c:v>Passaic city</c:v>
                </c:pt>
                <c:pt idx="5">
                  <c:v>Wayne township</c:v>
                </c:pt>
                <c:pt idx="6">
                  <c:v>Clifton city</c:v>
                </c:pt>
                <c:pt idx="7">
                  <c:v>Little Falls township</c:v>
                </c:pt>
                <c:pt idx="8">
                  <c:v>Ringwood borough</c:v>
                </c:pt>
                <c:pt idx="9">
                  <c:v>Wanaque borough</c:v>
                </c:pt>
              </c:strCache>
            </c:strRef>
          </c:cat>
          <c:val>
            <c:numRef>
              <c:f>Sheet1!$C$2:$C$11</c:f>
              <c:numCache>
                <c:formatCode>0.00%</c:formatCode>
                <c:ptCount val="10"/>
                <c:pt idx="0">
                  <c:v>5.6000000000000001E-2</c:v>
                </c:pt>
                <c:pt idx="1">
                  <c:v>5.6000000000000001E-2</c:v>
                </c:pt>
                <c:pt idx="2">
                  <c:v>5.6000000000000001E-2</c:v>
                </c:pt>
                <c:pt idx="3">
                  <c:v>5.6000000000000001E-2</c:v>
                </c:pt>
                <c:pt idx="4">
                  <c:v>5.6000000000000001E-2</c:v>
                </c:pt>
                <c:pt idx="5">
                  <c:v>5.6000000000000001E-2</c:v>
                </c:pt>
                <c:pt idx="6">
                  <c:v>5.6000000000000001E-2</c:v>
                </c:pt>
                <c:pt idx="7">
                  <c:v>5.6000000000000001E-2</c:v>
                </c:pt>
                <c:pt idx="8">
                  <c:v>5.6000000000000001E-2</c:v>
                </c:pt>
                <c:pt idx="9">
                  <c:v>5.6000000000000001E-2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9.898781988188976E-2"/>
          <c:y val="0.89718582974293437"/>
          <c:w val="0.24264936023622047"/>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0.68400000000000005</c:v>
                </c:pt>
                <c:pt idx="1">
                  <c:v>0.66900000000000004</c:v>
                </c:pt>
                <c:pt idx="2">
                  <c:v>0.626</c:v>
                </c:pt>
                <c:pt idx="3">
                  <c:v>0.64400000000000002</c:v>
                </c:pt>
                <c:pt idx="4">
                  <c:v>0.625</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0.123</c:v>
                </c:pt>
                <c:pt idx="1">
                  <c:v>0.124</c:v>
                </c:pt>
                <c:pt idx="2">
                  <c:v>0.127</c:v>
                </c:pt>
                <c:pt idx="3">
                  <c:v>0.13</c:v>
                </c:pt>
                <c:pt idx="4">
                  <c:v>0.126</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4.0000000000000001E-3</c:v>
                </c:pt>
                <c:pt idx="1">
                  <c:v>7.0000000000000001E-3</c:v>
                </c:pt>
                <c:pt idx="2">
                  <c:v>1.4999999999999999E-2</c:v>
                </c:pt>
                <c:pt idx="3">
                  <c:v>1.0999999999999999E-2</c:v>
                </c:pt>
                <c:pt idx="4">
                  <c:v>1.2E-2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6.0999999999999999E-2</c:v>
                </c:pt>
                <c:pt idx="1">
                  <c:v>6.0999999999999999E-2</c:v>
                </c:pt>
                <c:pt idx="2">
                  <c:v>6.6000000000000003E-2</c:v>
                </c:pt>
                <c:pt idx="3">
                  <c:v>6.7000000000000004E-2</c:v>
                </c:pt>
                <c:pt idx="4">
                  <c:v>6.6000000000000003E-2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0.42899999999999999</c:v>
                </c:pt>
                <c:pt idx="1">
                  <c:v>0.41899999999999998</c:v>
                </c:pt>
                <c:pt idx="2">
                  <c:v>0.437</c:v>
                </c:pt>
                <c:pt idx="3">
                  <c:v>0.443</c:v>
                </c:pt>
                <c:pt idx="4">
                  <c:v>0.44700000000000001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3">
                  <c:v>47066</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3">
                  <c:v>14772</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9" formatCode="0%">
                  <c:v>0.92200000000000004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10">
                  <c:v>0.92300000000000004</c:v>
                </c:pt>
                <c:pt idx="11">
                  <c:v>0.92300000000000004</c:v>
                </c:pt>
                <c:pt idx="12">
                  <c:v>0.92600000000000005</c:v>
                </c:pt>
                <c:pt idx="13">
                  <c:v>0.93200000000000005</c:v>
                </c:pt>
                <c:pt idx="14">
                  <c:v>0.93300000000000005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754859313914445"/>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0.94499999999999995</c:v>
                </c:pt>
                <c:pt idx="1">
                  <c:v>0.94799999999999995</c:v>
                </c:pt>
                <c:pt idx="2">
                  <c:v>0.93200000000000005</c:v>
                </c:pt>
                <c:pt idx="3">
                  <c:v>0.92200000000000004</c:v>
                </c:pt>
                <c:pt idx="4">
                  <c:v>0.93200000000000005</c:v>
                </c:pt>
                <c:pt idx="5">
                  <c:v>0.92200000000000004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2" formatCode="0%">
                  <c:v>0.67</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3">
                  <c:v>0.7</c:v>
                </c:pt>
                <c:pt idx="4">
                  <c:v>0.7</c:v>
                </c:pt>
                <c:pt idx="5">
                  <c:v>0.74</c:v>
                </c:pt>
                <c:pt idx="6">
                  <c:v>0.74</c:v>
                </c:pt>
                <c:pt idx="7">
                  <c:v>0.74</c:v>
                </c:pt>
                <c:pt idx="8">
                  <c:v>0.75</c:v>
                </c:pt>
                <c:pt idx="9">
                  <c:v>0.75</c:v>
                </c:pt>
                <c:pt idx="10">
                  <c:v>0.75</c:v>
                </c:pt>
                <c:pt idx="11">
                  <c:v>0.76</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0.68</c:v>
                </c:pt>
                <c:pt idx="1">
                  <c:v>0.64</c:v>
                </c:pt>
                <c:pt idx="2">
                  <c:v>0.61</c:v>
                </c:pt>
                <c:pt idx="3">
                  <c:v>0.8</c:v>
                </c:pt>
                <c:pt idx="4">
                  <c:v>0.57999999999999996</c:v>
                </c:pt>
                <c:pt idx="5">
                  <c:v>0.64</c:v>
                </c:pt>
                <c:pt idx="6">
                  <c:v>0.59</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19">
                  <c:v>0.27500000000000002</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0" formatCode="0.0%">
                  <c:v>0.40699999999999997</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c:formatCode>
                <c:ptCount val="5"/>
                <c:pt idx="0">
                  <c:v>0.29599999999999999</c:v>
                </c:pt>
                <c:pt idx="1">
                  <c:v>0.40400000000000003</c:v>
                </c:pt>
                <c:pt idx="2">
                  <c:v>0.43</c:v>
                </c:pt>
                <c:pt idx="3">
                  <c:v>0.437</c:v>
                </c:pt>
                <c:pt idx="4">
                  <c:v>0.40699999999999997</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Passaic</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5.6000000000000001E-2</c:v>
                </c:pt>
                <c:pt idx="1">
                  <c:v>5.5E-2</c:v>
                </c:pt>
                <c:pt idx="2">
                  <c:v>5.3999999999999999E-2</c:v>
                </c:pt>
                <c:pt idx="3">
                  <c:v>5.7000000000000002E-2</c:v>
                </c:pt>
                <c:pt idx="4">
                  <c:v>6.5000000000000002E-2</c:v>
                </c:pt>
                <c:pt idx="5">
                  <c:v>6.4000000000000001E-2</c:v>
                </c:pt>
                <c:pt idx="6">
                  <c:v>5.8999999999999997E-2</c:v>
                </c:pt>
                <c:pt idx="7">
                  <c:v>5.0999999999999997E-2</c:v>
                </c:pt>
                <c:pt idx="8">
                  <c:v>5.5E-2</c:v>
                </c:pt>
                <c:pt idx="9">
                  <c:v>5.8000000000000003E-2</c:v>
                </c:pt>
                <c:pt idx="10">
                  <c:v>6.8000000000000005E-2</c:v>
                </c:pt>
                <c:pt idx="11">
                  <c:v>6.8000000000000005E-2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3">
                  <c:v>0.05</c:v>
                </c:pt>
                <c:pt idx="14">
                  <c:v>0.05</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5" formatCode="0.0%">
                  <c:v>5.7500000000000002E-2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668018562225108"/>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9">
                  <c:v>5.5675000000000002E-2</c:v>
                </c:pt>
                <c:pt idx="10">
                  <c:v>5.39216E-2</c:v>
                </c:pt>
                <c:pt idx="11">
                  <c:v>5.1183100000000002E-2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12" formatCode="0.00%">
                  <c:v>4.8031200000000003E-2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61</c:v>
                </c:pt>
                <c:pt idx="1">
                  <c:v>61</c:v>
                </c:pt>
                <c:pt idx="2">
                  <c:v>63</c:v>
                </c:pt>
                <c:pt idx="3">
                  <c:v>64</c:v>
                </c:pt>
                <c:pt idx="4">
                  <c:v>67.000691446999994</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7.6046199999999994E-2</c:v>
                </c:pt>
                <c:pt idx="1">
                  <c:v>6.1326699999999998E-2</c:v>
                </c:pt>
                <c:pt idx="2">
                  <c:v>5.8640900000000003E-2</c:v>
                </c:pt>
                <c:pt idx="3">
                  <c:v>5.33263E-2</c:v>
                </c:pt>
                <c:pt idx="4">
                  <c:v>4.8031200000000003E-2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Passaic City School District</c:v>
                </c:pt>
                <c:pt idx="1">
                  <c:v>Paterson Public School District</c:v>
                </c:pt>
                <c:pt idx="2">
                  <c:v>Passaic County Manchester Regional High School District</c:v>
                </c:pt>
                <c:pt idx="3">
                  <c:v>Clifton Public School District</c:v>
                </c:pt>
                <c:pt idx="4">
                  <c:v>Hawthorne Public School District</c:v>
                </c:pt>
                <c:pt idx="5">
                  <c:v>Paterson Arts And Science Charter School</c:v>
                </c:pt>
                <c:pt idx="6">
                  <c:v>Passaic Valley Regional High School District</c:v>
                </c:pt>
                <c:pt idx="7">
                  <c:v>West Milford Township Public School District</c:v>
                </c:pt>
                <c:pt idx="8">
                  <c:v>Passaic Arts And Science Charter School</c:v>
                </c:pt>
                <c:pt idx="9">
                  <c:v>Pompton Lakes School District</c:v>
                </c:pt>
                <c:pt idx="10">
                  <c:v>Lakeland Regional High School District</c:v>
                </c:pt>
                <c:pt idx="11">
                  <c:v>Wayne Township Public School District</c:v>
                </c:pt>
                <c:pt idx="12">
                  <c:v>Paterson Charter School For Science And Technology</c:v>
                </c:pt>
                <c:pt idx="13">
                  <c:v>Passaic County Technical-Vocational School District</c:v>
                </c:pt>
              </c:strCache>
            </c:strRef>
          </c:cat>
          <c:val>
            <c:numRef>
              <c:f>Sheet1!$B$2:$B$15</c:f>
              <c:numCache>
                <c:formatCode>General</c:formatCode>
                <c:ptCount val="14"/>
                <c:pt idx="0">
                  <c:v>75.2</c:v>
                </c:pt>
                <c:pt idx="1">
                  <c:v>82.2</c:v>
                </c:pt>
                <c:pt idx="2">
                  <c:v>82.7</c:v>
                </c:pt>
                <c:pt idx="3">
                  <c:v>84.3</c:v>
                </c:pt>
                <c:pt idx="4">
                  <c:v>91.1</c:v>
                </c:pt>
                <c:pt idx="5">
                  <c:v>91.9</c:v>
                </c:pt>
                <c:pt idx="6">
                  <c:v>93.2</c:v>
                </c:pt>
                <c:pt idx="7">
                  <c:v>95.5</c:v>
                </c:pt>
                <c:pt idx="8">
                  <c:v>95.9</c:v>
                </c:pt>
                <c:pt idx="9">
                  <c:v>96.5</c:v>
                </c:pt>
                <c:pt idx="10">
                  <c:v>96.6</c:v>
                </c:pt>
                <c:pt idx="11">
                  <c:v>96.9</c:v>
                </c:pt>
                <c:pt idx="12">
                  <c:v>98.8</c:v>
                </c:pt>
                <c:pt idx="13">
                  <c:v>99.2</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2023 NJ  Graduation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Passaic City School District</c:v>
                </c:pt>
                <c:pt idx="1">
                  <c:v>Paterson Public School District</c:v>
                </c:pt>
                <c:pt idx="2">
                  <c:v>Passaic County Manchester Regional High School District</c:v>
                </c:pt>
                <c:pt idx="3">
                  <c:v>Clifton Public School District</c:v>
                </c:pt>
                <c:pt idx="4">
                  <c:v>Hawthorne Public School District</c:v>
                </c:pt>
                <c:pt idx="5">
                  <c:v>Paterson Arts And Science Charter School</c:v>
                </c:pt>
                <c:pt idx="6">
                  <c:v>Passaic Valley Regional High School District</c:v>
                </c:pt>
                <c:pt idx="7">
                  <c:v>West Milford Township Public School District</c:v>
                </c:pt>
                <c:pt idx="8">
                  <c:v>Passaic Arts And Science Charter School</c:v>
                </c:pt>
                <c:pt idx="9">
                  <c:v>Pompton Lakes School District</c:v>
                </c:pt>
                <c:pt idx="10">
                  <c:v>Lakeland Regional High School District</c:v>
                </c:pt>
                <c:pt idx="11">
                  <c:v>Wayne Township Public School District</c:v>
                </c:pt>
                <c:pt idx="12">
                  <c:v>Paterson Charter School For Science And Technology</c:v>
                </c:pt>
                <c:pt idx="13">
                  <c:v>Passaic County Technical-Vocational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70041894307381458"/>
          <c:y val="0.92438201304156697"/>
          <c:w val="0.19364130122270606"/>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0.89</c:v>
                </c:pt>
                <c:pt idx="1">
                  <c:v>0.86299999999999999</c:v>
                </c:pt>
                <c:pt idx="2">
                  <c:v>0.89100000000000001</c:v>
                </c:pt>
                <c:pt idx="3">
                  <c:v>0.92</c:v>
                </c:pt>
                <c:pt idx="4">
                  <c:v>0.94499999999999995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8" formatCode="General">
                  <c:v>0.93500000000000005</c:v>
                </c:pt>
                <c:pt idx="9">
                  <c:v>0.94</c:v>
                </c:pt>
                <c:pt idx="10">
                  <c:v>0.94299999999999995</c:v>
                </c:pt>
                <c:pt idx="11">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12">
                  <c:v>0.94499999999999995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5" formatCode="0.00">
                  <c:v>21.524020323339801</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6">
                  <c:v>23.676413037401499</c:v>
                </c:pt>
                <c:pt idx="17">
                  <c:v>26.3819833686218</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7.2580927384076802E-2"/>
                  <c:y val="0.1696255962745979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3.0395291497653701E-2"/>
                  <c:y val="5.119511554246589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32</c:v>
                </c:pt>
                <c:pt idx="1">
                  <c:v>123</c:v>
                </c:pt>
                <c:pt idx="2">
                  <c:v>571</c:v>
                </c:pt>
                <c:pt idx="3">
                  <c:v>1491</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977</c:v>
                </c:pt>
                <c:pt idx="1">
                  <c:v>6835</c:v>
                </c:pt>
                <c:pt idx="2">
                  <c:v>1193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7">
                  <c:v>6.7025499999999996</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5">
                  <c:v>1.58</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4021456692913384"/>
          <c:y val="0.88651915103214596"/>
          <c:w val="0.15576796259842518"/>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Passaic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11.88958</c:v>
                </c:pt>
                <c:pt idx="1">
                  <c:v>12.426690000000001</c:v>
                </c:pt>
                <c:pt idx="2">
                  <c:v>6.8</c:v>
                </c:pt>
                <c:pt idx="4">
                  <c:v>1.5809</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4"/>
              <c:layout>
                <c:manualLayout>
                  <c:x val="1.84251968503937E-3"/>
                  <c:y val="8.99873024250853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F9-497A-9DBC-DFAE9C50B11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8">
                  <c:v>81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8">
                  <c:v>724</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2">
                  <c:v>65.71594202</c:v>
                </c:pt>
                <c:pt idx="3">
                  <c:v>63.597052886999997</c:v>
                </c:pt>
                <c:pt idx="4">
                  <c:v>62.887250549999997</c:v>
                </c:pt>
                <c:pt idx="5">
                  <c:v>62.671106942000002</c:v>
                </c:pt>
                <c:pt idx="6">
                  <c:v>61.769553412</c:v>
                </c:pt>
                <c:pt idx="7">
                  <c:v>59.478249562000002</c:v>
                </c:pt>
                <c:pt idx="8">
                  <c:v>58.429894609999998</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0.00</c:formatCode>
                <c:ptCount val="21"/>
                <c:pt idx="1">
                  <c:v>67.000691446999994</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7.3</c:v>
                </c:pt>
                <c:pt idx="1">
                  <c:v>7.4</c:v>
                </c:pt>
                <c:pt idx="2">
                  <c:v>7.3</c:v>
                </c:pt>
                <c:pt idx="3">
                  <c:v>7.1945033994000003</c:v>
                </c:pt>
                <c:pt idx="4">
                  <c:v>7.0254401998000002</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7" formatCode="0.0">
                  <c:v>7</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3">
                  <c:v>7.8469407432000002</c:v>
                </c:pt>
                <c:pt idx="14">
                  <c:v>7.7464122836999998</c:v>
                </c:pt>
                <c:pt idx="15">
                  <c:v>7.4861068383999996</c:v>
                </c:pt>
                <c:pt idx="16">
                  <c:v>7.3568775310000003</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336576797270401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8">
                  <c:v>14.3866151195628</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4" formatCode="0.00">
                  <c:v>5.4657960112418804</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3367</c:v>
                </c:pt>
                <c:pt idx="1">
                  <c:v>3342</c:v>
                </c:pt>
                <c:pt idx="2">
                  <c:v>3326</c:v>
                </c:pt>
                <c:pt idx="3">
                  <c:v>2451</c:v>
                </c:pt>
                <c:pt idx="4">
                  <c:v>2748</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8068055013704731"/>
                  <c:y val="-3.281249798151472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8.9840814485952866E-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1893149567563244"/>
                  <c:y val="-9.609374408872145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2.9666152974612545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Terroristic Threats</c:v>
                </c:pt>
                <c:pt idx="3">
                  <c:v>Criminal mischief</c:v>
                </c:pt>
                <c:pt idx="4">
                  <c:v>Contempt of Court</c:v>
                </c:pt>
                <c:pt idx="5">
                  <c:v>Burglary</c:v>
                </c:pt>
                <c:pt idx="6">
                  <c:v>Other</c:v>
                </c:pt>
              </c:strCache>
            </c:strRef>
          </c:cat>
          <c:val>
            <c:numRef>
              <c:f>Sheet1!$B$2:$B$8</c:f>
              <c:numCache>
                <c:formatCode>General</c:formatCode>
                <c:ptCount val="7"/>
                <c:pt idx="0">
                  <c:v>1196</c:v>
                </c:pt>
                <c:pt idx="1">
                  <c:v>829</c:v>
                </c:pt>
                <c:pt idx="2">
                  <c:v>281</c:v>
                </c:pt>
                <c:pt idx="3">
                  <c:v>196</c:v>
                </c:pt>
                <c:pt idx="4" formatCode="#,##0">
                  <c:v>158</c:v>
                </c:pt>
                <c:pt idx="5">
                  <c:v>34</c:v>
                </c:pt>
                <c:pt idx="6">
                  <c:v>113</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6">
                  <c:v>2666</c:v>
                </c:pt>
                <c:pt idx="17">
                  <c:v>2820</c:v>
                </c:pt>
                <c:pt idx="18">
                  <c:v>2958</c:v>
                </c:pt>
                <c:pt idx="19">
                  <c:v>3813</c:v>
                </c:pt>
                <c:pt idx="20">
                  <c:v>3870</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15">
                  <c:v>2538</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2">
                  <c:v>61377</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2">
                  <c:v>51479</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51381</c:v>
                </c:pt>
                <c:pt idx="1">
                  <c:v>53573</c:v>
                </c:pt>
                <c:pt idx="2">
                  <c:v>56955</c:v>
                </c:pt>
                <c:pt idx="3">
                  <c:v>57186</c:v>
                </c:pt>
                <c:pt idx="4">
                  <c:v>61377</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44029</c:v>
                </c:pt>
                <c:pt idx="1">
                  <c:v>45785</c:v>
                </c:pt>
                <c:pt idx="2">
                  <c:v>50693</c:v>
                </c:pt>
                <c:pt idx="3">
                  <c:v>53565</c:v>
                </c:pt>
                <c:pt idx="4">
                  <c:v>51479</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1">
                  <c:v>501</c:v>
                </c:pt>
                <c:pt idx="12">
                  <c:v>522</c:v>
                </c:pt>
                <c:pt idx="13">
                  <c:v>524</c:v>
                </c:pt>
                <c:pt idx="14">
                  <c:v>564</c:v>
                </c:pt>
                <c:pt idx="15">
                  <c:v>571</c:v>
                </c:pt>
                <c:pt idx="16">
                  <c:v>603</c:v>
                </c:pt>
                <c:pt idx="17">
                  <c:v>625</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8">
                  <c:v>680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171</c:v>
                </c:pt>
                <c:pt idx="1">
                  <c:v>185</c:v>
                </c:pt>
                <c:pt idx="2">
                  <c:v>155</c:v>
                </c:pt>
                <c:pt idx="3">
                  <c:v>143</c:v>
                </c:pt>
                <c:pt idx="4">
                  <c:v>134</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0.34200000000000003</c:v>
                </c:pt>
                <c:pt idx="1">
                  <c:v>0.32100000000000001</c:v>
                </c:pt>
                <c:pt idx="2">
                  <c:v>0.308</c:v>
                </c:pt>
                <c:pt idx="3">
                  <c:v>0.317</c:v>
                </c:pt>
                <c:pt idx="4">
                  <c:v>0.34599999999999997</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8">
                  <c:v>-7.9096045197740106E-2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7">
                  <c:v>-6.2937062937062901E-2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8.426876140864839E-2"/>
          <c:y val="0.90294539796050366"/>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Passaic</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0.33</c:v>
                </c:pt>
                <c:pt idx="1">
                  <c:v>0.08</c:v>
                </c:pt>
                <c:pt idx="2">
                  <c:v>0.36</c:v>
                </c:pt>
                <c:pt idx="3">
                  <c:v>0.06</c:v>
                </c:pt>
                <c:pt idx="4">
                  <c:v>0.13</c:v>
                </c:pt>
                <c:pt idx="5">
                  <c:v>0</c:v>
                </c:pt>
                <c:pt idx="6">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Sheet1!$A$2:$A$25</c:f>
              <c:strCache>
                <c:ptCount val="24"/>
                <c:pt idx="0">
                  <c:v>Community Support Services (CSS)</c:v>
                </c:pt>
                <c:pt idx="1">
                  <c:v>Outpatient</c:v>
                </c:pt>
                <c:pt idx="2">
                  <c:v>Residential Services</c:v>
                </c:pt>
                <c:pt idx="3">
                  <c:v>Partial Care</c:v>
                </c:pt>
                <c:pt idx="4">
                  <c:v>Primary Screening Services</c:v>
                </c:pt>
                <c:pt idx="5">
                  <c:v>Systems Advocacy</c:v>
                </c:pt>
                <c:pt idx="6">
                  <c:v>Acute Care Family Support</c:v>
                </c:pt>
                <c:pt idx="7">
                  <c:v>County Mental Health Board</c:v>
                </c:pt>
                <c:pt idx="8">
                  <c:v>Early Intervention Support Services (EISS)</c:v>
                </c:pt>
                <c:pt idx="9">
                  <c:v>Homeless Services (PATH)</c:v>
                </c:pt>
                <c:pt idx="10">
                  <c:v>Integrated Case Management Services (ICMS)</c:v>
                </c:pt>
                <c:pt idx="11">
                  <c:v>Intensive Family Support Services (IFSS)</c:v>
                </c:pt>
                <c:pt idx="12">
                  <c:v>Intensive Outpatient Tx and Support Services (IOTSS)</c:v>
                </c:pt>
                <c:pt idx="13">
                  <c:v>Involuntary Outpatient Commitment (IOC)</c:v>
                </c:pt>
                <c:pt idx="14">
                  <c:v>Justice Involved Services (JIS)</c:v>
                </c:pt>
                <c:pt idx="15">
                  <c:v>Outpatient Deaf Program</c:v>
                </c:pt>
                <c:pt idx="16">
                  <c:v>Peer Respite Program</c:v>
                </c:pt>
                <c:pt idx="17">
                  <c:v>Program of Assertive Community Treatment (PACT)</c:v>
                </c:pt>
                <c:pt idx="18">
                  <c:v>Residential Intensive Support Team (RIST)</c:v>
                </c:pt>
                <c:pt idx="19">
                  <c:v>Residential Services (Deaf)</c:v>
                </c:pt>
                <c:pt idx="20">
                  <c:v>Self-Help Center/Community Wellness Center</c:v>
                </c:pt>
                <c:pt idx="21">
                  <c:v>Short Term Care Facility (STCF)</c:v>
                </c:pt>
                <c:pt idx="22">
                  <c:v>Supported Education</c:v>
                </c:pt>
                <c:pt idx="23">
                  <c:v>Supported Employment Services</c:v>
                </c:pt>
              </c:strCache>
            </c:strRef>
          </c:cat>
          <c:val>
            <c:numRef>
              <c:f>Sheet1!$B$2:$B$25</c:f>
              <c:numCache>
                <c:formatCode>General</c:formatCode>
                <c:ptCount val="24"/>
                <c:pt idx="0">
                  <c:v>8</c:v>
                </c:pt>
                <c:pt idx="1">
                  <c:v>6</c:v>
                </c:pt>
                <c:pt idx="2">
                  <c:v>4</c:v>
                </c:pt>
                <c:pt idx="3">
                  <c:v>3</c:v>
                </c:pt>
                <c:pt idx="4">
                  <c:v>2</c:v>
                </c:pt>
                <c:pt idx="5">
                  <c:v>2</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3">
                  <c:v>0.13</c:v>
                </c:pt>
                <c:pt idx="4">
                  <c:v>0.13200000000000001</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2">
                  <c:v>0.125</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0.13300000000000001</c:v>
                </c:pt>
                <c:pt idx="1">
                  <c:v>7.3999999999999996E-2</c:v>
                </c:pt>
                <c:pt idx="2">
                  <c:v>0.15</c:v>
                </c:pt>
                <c:pt idx="3">
                  <c:v>0.115</c:v>
                </c:pt>
                <c:pt idx="4">
                  <c:v>0.125</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0.14399999999999999</c:v>
                </c:pt>
                <c:pt idx="4" formatCode="0.0%">
                  <c:v>0.14399999999999999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0.111</c:v>
                </c:pt>
                <c:pt idx="1">
                  <c:v>0.121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7">
                  <c:v>0.14699999999999999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6">
                  <c:v>0.14199999999999999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655751430078356"/>
          <c:y val="0.92466614173228345"/>
          <c:w val="0.21955770276334932"/>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0.151</c:v>
                </c:pt>
                <c:pt idx="1">
                  <c:v>6.9000000000000006E-2</c:v>
                </c:pt>
                <c:pt idx="2">
                  <c:v>0.16700000000000001</c:v>
                </c:pt>
                <c:pt idx="3">
                  <c:v>0.127</c:v>
                </c:pt>
                <c:pt idx="4">
                  <c:v>0.14199999999999999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0.17499999999999999</c:v>
                </c:pt>
                <c:pt idx="4" formatCode="0.0%">
                  <c:v>0.18</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8">
                  <c:v>0.13200000000000001</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18">
                  <c:v>0.34599999999999997</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0385051673228343"/>
          <c:y val="0.92860015203001034"/>
          <c:w val="0.1792149360236220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0.14499999999999999</c:v>
                </c:pt>
                <c:pt idx="1">
                  <c:v>0.14099999999999999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1">
                  <c:v>6</c:v>
                </c:pt>
                <c:pt idx="2">
                  <c:v>6.5</c:v>
                </c:pt>
                <c:pt idx="3">
                  <c:v>6.6</c:v>
                </c:pt>
                <c:pt idx="4">
                  <c:v>6.9</c:v>
                </c:pt>
                <c:pt idx="5">
                  <c:v>7</c:v>
                </c:pt>
                <c:pt idx="6">
                  <c:v>7.1</c:v>
                </c:pt>
                <c:pt idx="7">
                  <c:v>7.4</c:v>
                </c:pt>
                <c:pt idx="8">
                  <c:v>7.8</c:v>
                </c:pt>
                <c:pt idx="9">
                  <c:v>8</c:v>
                </c:pt>
                <c:pt idx="10">
                  <c:v>8.6</c:v>
                </c:pt>
                <c:pt idx="11">
                  <c:v>8.9</c:v>
                </c:pt>
                <c:pt idx="12">
                  <c:v>9.1</c:v>
                </c:pt>
                <c:pt idx="13">
                  <c:v>9.4</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0">
                  <c:v>5.6</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6829478346457"/>
          <c:y val="0.89400012955215757"/>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5" formatCode="0">
                  <c:v>13732</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5">
                  <c:v>14619</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1">
                  <c:v>815</c:v>
                </c:pt>
                <c:pt idx="12">
                  <c:v>982</c:v>
                </c:pt>
                <c:pt idx="13">
                  <c:v>1112</c:v>
                </c:pt>
                <c:pt idx="14">
                  <c:v>1153</c:v>
                </c:pt>
                <c:pt idx="15">
                  <c:v>1244</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6">
                  <c:v>1391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0">
                  <c:v>633</c:v>
                </c:pt>
                <c:pt idx="11">
                  <c:v>803</c:v>
                </c:pt>
                <c:pt idx="12">
                  <c:v>808</c:v>
                </c:pt>
                <c:pt idx="14">
                  <c:v>834</c:v>
                </c:pt>
                <c:pt idx="15">
                  <c:v>919</c:v>
                </c:pt>
                <c:pt idx="16">
                  <c:v>955</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3">
                  <c:v>833</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791</c:v>
                </c:pt>
                <c:pt idx="1">
                  <c:v>803</c:v>
                </c:pt>
                <c:pt idx="2">
                  <c:v>772</c:v>
                </c:pt>
                <c:pt idx="3">
                  <c:v>806</c:v>
                </c:pt>
                <c:pt idx="4">
                  <c:v>833</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0">
                  <c:v>1.4E-2</c:v>
                </c:pt>
                <c:pt idx="11">
                  <c:v>1.4999999999999999E-2</c:v>
                </c:pt>
                <c:pt idx="12">
                  <c:v>1.6E-2</c:v>
                </c:pt>
                <c:pt idx="13">
                  <c:v>1.7999999999999999E-2</c:v>
                </c:pt>
                <c:pt idx="14">
                  <c:v>0.02</c:v>
                </c:pt>
                <c:pt idx="15">
                  <c:v>2.3E-2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6" formatCode="0.00%">
                  <c:v>2.5000000000000001E-2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438963653980398"/>
          <c:y val="0.8798983377077865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0">
                  <c:v>432</c:v>
                </c:pt>
                <c:pt idx="11">
                  <c:v>448</c:v>
                </c:pt>
                <c:pt idx="12">
                  <c:v>474</c:v>
                </c:pt>
                <c:pt idx="13">
                  <c:v>582</c:v>
                </c:pt>
                <c:pt idx="14">
                  <c:v>590</c:v>
                </c:pt>
                <c:pt idx="15">
                  <c:v>615</c:v>
                </c:pt>
                <c:pt idx="16">
                  <c:v>649</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7" formatCode="0">
                  <c:v>680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0</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0</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16">
                  <c:v>1930</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16">
                  <c:v>1930</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119</c:v>
                </c:pt>
                <c:pt idx="1">
                  <c:v>97</c:v>
                </c:pt>
                <c:pt idx="2">
                  <c:v>72</c:v>
                </c:pt>
                <c:pt idx="3">
                  <c:v>55</c:v>
                </c:pt>
                <c:pt idx="4">
                  <c:v>73</c:v>
                </c:pt>
                <c:pt idx="5">
                  <c:v>84</c:v>
                </c:pt>
                <c:pt idx="6">
                  <c:v>61</c:v>
                </c:pt>
                <c:pt idx="7">
                  <c:v>67</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167</c:v>
                </c:pt>
                <c:pt idx="1">
                  <c:v>176</c:v>
                </c:pt>
                <c:pt idx="2">
                  <c:v>139</c:v>
                </c:pt>
                <c:pt idx="3">
                  <c:v>107</c:v>
                </c:pt>
                <c:pt idx="4">
                  <c:v>105</c:v>
                </c:pt>
                <c:pt idx="5">
                  <c:v>97</c:v>
                </c:pt>
                <c:pt idx="6">
                  <c:v>78</c:v>
                </c:pt>
                <c:pt idx="7">
                  <c:v>76</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Paterson city</c:v>
                </c:pt>
                <c:pt idx="1">
                  <c:v>Passaic city</c:v>
                </c:pt>
                <c:pt idx="2">
                  <c:v>Prospect Park borough</c:v>
                </c:pt>
                <c:pt idx="3">
                  <c:v>Haledon borough</c:v>
                </c:pt>
                <c:pt idx="4">
                  <c:v>Clifton city</c:v>
                </c:pt>
                <c:pt idx="5">
                  <c:v>Woodland Park borough</c:v>
                </c:pt>
                <c:pt idx="6">
                  <c:v>Totowa borough</c:v>
                </c:pt>
                <c:pt idx="7">
                  <c:v>Wayne township</c:v>
                </c:pt>
                <c:pt idx="8">
                  <c:v>North Haledon borough</c:v>
                </c:pt>
                <c:pt idx="9">
                  <c:v>Hawthorne borough</c:v>
                </c:pt>
              </c:strCache>
            </c:strRef>
          </c:cat>
          <c:val>
            <c:numRef>
              <c:f>Sheet1!$B$2:$B$11</c:f>
              <c:numCache>
                <c:formatCode>0.00%</c:formatCode>
                <c:ptCount val="10"/>
                <c:pt idx="0">
                  <c:v>0.441</c:v>
                </c:pt>
                <c:pt idx="1">
                  <c:v>0.42099999999999999</c:v>
                </c:pt>
                <c:pt idx="2">
                  <c:v>0.41899999999999998</c:v>
                </c:pt>
                <c:pt idx="3">
                  <c:v>0.38</c:v>
                </c:pt>
                <c:pt idx="4">
                  <c:v>0.35099999999999998</c:v>
                </c:pt>
                <c:pt idx="5">
                  <c:v>0.314</c:v>
                </c:pt>
                <c:pt idx="6">
                  <c:v>0.20799999999999999</c:v>
                </c:pt>
                <c:pt idx="7">
                  <c:v>0.2</c:v>
                </c:pt>
                <c:pt idx="8">
                  <c:v>0.19900000000000001</c:v>
                </c:pt>
                <c:pt idx="9">
                  <c:v>0.186</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Passaic County avg 32.8%</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Paterson city</c:v>
                </c:pt>
                <c:pt idx="1">
                  <c:v>Passaic city</c:v>
                </c:pt>
                <c:pt idx="2">
                  <c:v>Prospect Park borough</c:v>
                </c:pt>
                <c:pt idx="3">
                  <c:v>Haledon borough</c:v>
                </c:pt>
                <c:pt idx="4">
                  <c:v>Clifton city</c:v>
                </c:pt>
                <c:pt idx="5">
                  <c:v>Woodland Park borough</c:v>
                </c:pt>
                <c:pt idx="6">
                  <c:v>Totowa borough</c:v>
                </c:pt>
                <c:pt idx="7">
                  <c:v>Wayne township</c:v>
                </c:pt>
                <c:pt idx="8">
                  <c:v>North Haledon borough</c:v>
                </c:pt>
                <c:pt idx="9">
                  <c:v>Hawthorne borough</c:v>
                </c:pt>
              </c:strCache>
            </c:strRef>
          </c:cat>
          <c:val>
            <c:numRef>
              <c:f>Sheet1!$C$2:$C$11</c:f>
              <c:numCache>
                <c:formatCode>0%</c:formatCode>
                <c:ptCount val="10"/>
                <c:pt idx="0">
                  <c:v>0.32800000000000001</c:v>
                </c:pt>
                <c:pt idx="1">
                  <c:v>0.32800000000000001</c:v>
                </c:pt>
                <c:pt idx="2">
                  <c:v>0.32800000000000001</c:v>
                </c:pt>
                <c:pt idx="3">
                  <c:v>0.32800000000000001</c:v>
                </c:pt>
                <c:pt idx="4">
                  <c:v>0.32800000000000001</c:v>
                </c:pt>
                <c:pt idx="5">
                  <c:v>0.32800000000000001</c:v>
                </c:pt>
                <c:pt idx="6">
                  <c:v>0.32800000000000001</c:v>
                </c:pt>
                <c:pt idx="7">
                  <c:v>0.32800000000000001</c:v>
                </c:pt>
                <c:pt idx="8">
                  <c:v>0.32800000000000001</c:v>
                </c:pt>
                <c:pt idx="9">
                  <c:v>0.32800000000000001</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53375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4" formatCode="#,##0">
                  <c:v>7759</c:v>
                </c:pt>
                <c:pt idx="15" formatCode="#,##0">
                  <c:v>11368</c:v>
                </c:pt>
                <c:pt idx="16" formatCode="#,##0">
                  <c:v>11849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7">
                  <c:v>11999</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2" formatCode="0%">
                  <c:v>0.28999999999999998</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2" formatCode="0%">
                  <c:v>0.28000000000000003</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0%</c:formatCode>
                <c:ptCount val="22"/>
                <c:pt idx="1">
                  <c:v>0.32</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0%</c:formatCode>
                <c:ptCount val="22"/>
                <c:pt idx="1">
                  <c:v>0.31</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9">
                  <c:v>0.12</c:v>
                </c:pt>
                <c:pt idx="10">
                  <c:v>0.11</c:v>
                </c:pt>
                <c:pt idx="11">
                  <c:v>0.1</c:v>
                </c:pt>
                <c:pt idx="12">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13" formatCode="0%">
                  <c:v>0.08</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ascfamily.org/" TargetMode="External"/><Relationship Id="rId3" Type="http://schemas.openxmlformats.org/officeDocument/2006/relationships/hyperlink" Target="https://www.passaicresourcenet.org/community-services/family-support-services/" TargetMode="External"/><Relationship Id="rId7" Type="http://schemas.openxmlformats.org/officeDocument/2006/relationships/hyperlink" Target="https://asapphealthcare.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5" Type="http://schemas.openxmlformats.org/officeDocument/2006/relationships/hyperlink" Target="https://www.4cspassaic.org/" TargetMode="External"/><Relationship Id="rId10" Type="http://schemas.openxmlformats.org/officeDocument/2006/relationships/hyperlink" Target="https://www.wafaaorganization.org/" TargetMode="External"/><Relationship Id="rId4" Type="http://schemas.openxmlformats.org/officeDocument/2006/relationships/hyperlink" Target="https://www.passaiccountycasa.org/" TargetMode="External"/><Relationship Id="rId9" Type="http://schemas.openxmlformats.org/officeDocument/2006/relationships/hyperlink" Target="https://cafsnj.org/"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Paterson and Passaic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Paterson and Passaic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Prospect Park and Paterson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Prospect Park and Passaic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0" lvl="0" indent="0">
              <a:buFont typeface="Arial" panose="020B0604020202020204" pitchFamily="34" charset="0"/>
              <a:buNone/>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toddler, and pre-K childcare and around as expected for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Bloomingdale and Paterson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decrease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women.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higher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increase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Passaic and Paterson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above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decrease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$7K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-6.29%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decrease.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(CSS), followed by outpatient and residential services.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and Hispanic/Latino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Hispanic/Latino and “Other” minority residents, and lower proportions of White, Black/African American, American Indian/Alaska Native, and Asian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Hispanic/Latino residents reported diagnosed depression most frequently, followed by White residents.</a:t>
            </a:r>
          </a:p>
          <a:p>
            <a:pPr lvl="0"/>
            <a:r>
              <a:rPr lang="en-US" sz="1200" kern="1200" dirty="0">
                <a:solidFill>
                  <a:schemeClr val="tx1"/>
                </a:solidFill>
                <a:effectLst/>
                <a:latin typeface="+mn-lt"/>
                <a:ea typeface="+mn-ea"/>
                <a:cs typeface="+mn-cs"/>
              </a:rPr>
              <a:t>Diagnosed depression was reported by Women at a lower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1,764</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166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lower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Hispanic/Latino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https://www.passaicresourcenet.org/community-services/family-support-services/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https://www.passaiccountycasa.org/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https://www.4cspassaic.org/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https://asapphealthcare.org/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https://ascfamily.org/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https://cafsnj.org/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https://www.wafaaorganization.org/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8%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https://www.passaicresourcenet.org/community-services/legal-advocacy/advocacy/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index of Black/White residential segregation of the NJ counties. </a:t>
            </a:r>
          </a:p>
          <a:p>
            <a:pPr marL="171450" indent="-171450">
              <a:buFont typeface="Arial" panose="020B0604020202020204" pitchFamily="34" charset="0"/>
              <a:buChar char="•"/>
            </a:pPr>
            <a:r>
              <a:rPr lang="en-US" dirty="0"/>
              <a:t>The index of Black/White residential segregation in this county has slightly increased over time.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1.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Passaic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10" name="Picture 9">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911129"/>
            <a:ext cx="821348" cy="1555086"/>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8" name="Picture 7">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59496" y="4379386"/>
            <a:ext cx="821348" cy="1555086"/>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6551" y="453929"/>
            <a:ext cx="821348" cy="1555086"/>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6518" y="453929"/>
            <a:ext cx="821348" cy="1555086"/>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211732" y="2638514"/>
            <a:ext cx="821348" cy="1555086"/>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4751" y="500280"/>
            <a:ext cx="821348" cy="1555086"/>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a:extLst>
              <a:ext uri="{FF2B5EF4-FFF2-40B4-BE49-F238E27FC236}">
                <a16:creationId xmlns:a16="http://schemas.microsoft.com/office/drawing/2014/main" id="{5EC84778-53E2-45C4-8C15-BE55E06F8B3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96348" y="304800"/>
            <a:ext cx="821348" cy="1555086"/>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52548" y="4873528"/>
            <a:ext cx="821348" cy="1555086"/>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3873" y="4819411"/>
            <a:ext cx="821348" cy="1555086"/>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5EC84778-53E2-45C4-8C15-BE55E06F8B3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43704" y="409164"/>
            <a:ext cx="821348" cy="1555086"/>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781857" y="294982"/>
            <a:ext cx="821348" cy="1555086"/>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11302" y="351307"/>
            <a:ext cx="821348" cy="1555086"/>
          </a:xfrm>
          <a:prstGeom prst="rect">
            <a:avLst/>
          </a:prstGeom>
        </p:spPr>
      </p:pic>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19321" y="765075"/>
            <a:ext cx="821348" cy="1555086"/>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pic>
        <p:nvPicPr>
          <p:cNvPr id="15" name="Picture 14">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26400" y="460323"/>
            <a:ext cx="821348" cy="1555086"/>
          </a:xfrm>
          <a:prstGeom prst="rect">
            <a:avLst/>
          </a:prstGeom>
        </p:spPr>
      </p:pic>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851" y="352638"/>
            <a:ext cx="821348" cy="1555086"/>
          </a:xfrm>
          <a:prstGeom prst="rect">
            <a:avLst/>
          </a:prstGeom>
        </p:spPr>
      </p:pic>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pic>
        <p:nvPicPr>
          <p:cNvPr id="7" name="Picture 6">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61851" y="352638"/>
            <a:ext cx="821348" cy="1555086"/>
          </a:xfrm>
          <a:prstGeom prst="rect">
            <a:avLst/>
          </a:prstGeom>
        </p:spPr>
      </p:pic>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B71413BD-A64F-3029-EA6C-B2916F47023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911129"/>
            <a:ext cx="821348" cy="1555086"/>
          </a:xfrm>
          <a:prstGeom prst="rect">
            <a:avLst/>
          </a:prstGeom>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pic>
        <p:nvPicPr>
          <p:cNvPr id="8" name="Picture 7">
            <a:extLst>
              <a:ext uri="{FF2B5EF4-FFF2-40B4-BE49-F238E27FC236}">
                <a16:creationId xmlns:a16="http://schemas.microsoft.com/office/drawing/2014/main" id="{5EC84778-53E2-45C4-8C15-BE55E06F8B3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29724" y="258636"/>
            <a:ext cx="821348" cy="1555086"/>
          </a:xfrm>
          <a:prstGeom prst="rect">
            <a:avLst/>
          </a:prstGeom>
        </p:spPr>
      </p:pic>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6"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Passaic</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7FBD284A-8A32-4635-87F8-12B7136C098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687" y="-29398"/>
            <a:ext cx="567921" cy="1075264"/>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8.xml"/><Relationship Id="rId7" Type="http://schemas.openxmlformats.org/officeDocument/2006/relationships/image" Target="../media/image21.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1.xml"/><Relationship Id="rId9"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AF84F6-0E9A-4153-9183-2BB139F6D8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2782" y="-685800"/>
            <a:ext cx="13534382" cy="844441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Passaic County</a:t>
              </a:r>
              <a:endParaRPr lang="en-US" sz="3600" b="1" dirty="0">
                <a:latin typeface="Franklin Gothic Medium Cond" panose="020B0606030402020204" pitchFamily="34" charset="0"/>
              </a:endParaRPr>
            </a:p>
          </p:txBody>
        </p:sp>
        <p:pic>
          <p:nvPicPr>
            <p:cNvPr id="8" name="Picture 7">
              <a:extLst>
                <a:ext uri="{FF2B5EF4-FFF2-40B4-BE49-F238E27FC236}">
                  <a16:creationId xmlns:a16="http://schemas.microsoft.com/office/drawing/2014/main" id="{8A456035-9BDC-465B-9177-FE95E2FE52D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155670" y="2073763"/>
              <a:ext cx="796287" cy="1507637"/>
            </a:xfrm>
            <a:prstGeom prst="rect">
              <a:avLst/>
            </a:prstGeom>
          </p:spPr>
        </p:pic>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
Updated April </a:t>
              </a:r>
              <a:r>
                <a:rPr lang="en-US" b="1" dirty="0">
                  <a:solidFill>
                    <a:srgbClr val="C00000"/>
                  </a:solidFill>
                  <a:latin typeface="Franklin Gothic Medium Cond" panose="020B0606030402020204" pitchFamily="34" charset="0"/>
                </a:rPr>
                <a:t>2025</a:t>
              </a:r>
            </a:p>
          </p:txBody>
        </p:sp>
      </p:grpSp>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023082691"/>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980655586"/>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537699423"/>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1646449554"/>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71712835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734110993"/>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681876347"/>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549126373"/>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396168565"/>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210609657"/>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3474254670"/>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495873624"/>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604962006"/>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958112371"/>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7F1853-D187-4AA0-8318-4F859EFFA8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48200" y="674760"/>
            <a:ext cx="5844021" cy="5508478"/>
          </a:xfrm>
          <a:prstGeom prst="rect">
            <a:avLst/>
          </a:prstGeom>
          <a:noFill/>
        </p:spPr>
      </p:pic>
      <p:pic>
        <p:nvPicPr>
          <p:cNvPr id="3" name="Picture 2">
            <a:extLst>
              <a:ext uri="{FF2B5EF4-FFF2-40B4-BE49-F238E27FC236}">
                <a16:creationId xmlns:a16="http://schemas.microsoft.com/office/drawing/2014/main" id="{ED899C2B-8028-4029-A1C8-6D2F4C080F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9123" y="457200"/>
            <a:ext cx="1931831" cy="3657600"/>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3456235737"/>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717564562"/>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948499490"/>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623903656"/>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895372943"/>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322916819"/>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3261980956"/>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1726196361"/>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646230958"/>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451238183"/>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4244072413"/>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1023295650"/>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437218182"/>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670532336"/>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89627231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2205497610"/>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2037144411"/>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68584529"/>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47365283"/>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80924928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571196107"/>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680709710"/>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815930834"/>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314136047"/>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2143392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264463777"/>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158070199"/>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2038113523"/>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943005425"/>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2199179840"/>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962038594"/>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2175915107"/>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921647023"/>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2111495230"/>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590825510"/>
              </p:ext>
            </p:extLst>
          </p:nvPr>
        </p:nvGraphicFramePr>
        <p:xfrm>
          <a:off x="3144346" y="612486"/>
          <a:ext cx="8990959" cy="5783850"/>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Graduation rates in this file represent the state calculation of the graduation rate and include all students receiving a state-endorsed diploma.</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166217916"/>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493035587"/>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26939469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00918821"/>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295844771"/>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78245707"/>
              </p:ext>
            </p:extLst>
          </p:nvPr>
        </p:nvGraphicFramePr>
        <p:xfrm>
          <a:off x="3277733" y="1019392"/>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957632480"/>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601301892"/>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225500168"/>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683466492"/>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191124998"/>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335201547"/>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2581180364"/>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754102105"/>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769233496"/>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715702188"/>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92186885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1750893282"/>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76240528"/>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411055274"/>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2906429304"/>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86230764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2556152994"/>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2288225113"/>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69489274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66857164"/>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3060582677"/>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3232038244"/>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172937755"/>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854889614"/>
              </p:ext>
            </p:extLst>
          </p:nvPr>
        </p:nvGraphicFramePr>
        <p:xfrm>
          <a:off x="3319001" y="719666"/>
          <a:ext cx="8128000" cy="560493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1541312099"/>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Passaic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642430242"/>
              </p:ext>
            </p:extLst>
          </p:nvPr>
        </p:nvGraphicFramePr>
        <p:xfrm>
          <a:off x="3276600" y="544375"/>
          <a:ext cx="4419600" cy="6686029"/>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a:latin typeface="Franklin Gothic Book" panose="020B0503020102020204" pitchFamily="34" charset="0"/>
                        </a:rPr>
                        <a:t>Families with children under the age of 18 living in poverty</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87484">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044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70940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759217">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Children under the age of 18 without health insurance</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A47EB675-F4A7-4309-93B7-21FF75C747C0}"/>
              </a:ext>
            </a:extLst>
          </p:cNvPr>
          <p:cNvGraphicFramePr>
            <a:graphicFrameLocks/>
          </p:cNvGraphicFramePr>
          <p:nvPr>
            <p:extLst>
              <p:ext uri="{D42A27DB-BD31-4B8C-83A1-F6EECF244321}">
                <p14:modId xmlns:p14="http://schemas.microsoft.com/office/powerpoint/2010/main" val="2262475291"/>
              </p:ext>
            </p:extLst>
          </p:nvPr>
        </p:nvGraphicFramePr>
        <p:xfrm>
          <a:off x="7543801" y="890540"/>
          <a:ext cx="4648200" cy="596746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30213068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29307004"/>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4109690910"/>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722654590"/>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09954632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4046631058"/>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2764384642"/>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025322383"/>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910196"/>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Passaic County CASA for Children</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4CS of Passaic County, Inc. [Childcare]</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The Arc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Boggs Center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ASAPP HealthCare, Inc. [Behavioral &amp; Emotional Health]</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Association for Special Children and Families [Special Needs]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Children’s Aid and Family Services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Coalition on AIDS</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Women and Family Ascending Association </a:t>
            </a:r>
          </a:p>
          <a:p>
            <a:pPr marL="285750" marR="0" indent="-285750">
              <a:lnSpc>
                <a:spcPct val="107000"/>
              </a:lnSpc>
              <a:spcBef>
                <a:spcPts val="0"/>
              </a:spcBef>
              <a:spcAft>
                <a:spcPts val="800"/>
              </a:spcAft>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Passaic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passaicresourcenet.org</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Passaic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530101418"/>
              </p:ext>
            </p:extLst>
          </p:nvPr>
        </p:nvGraphicFramePr>
        <p:xfrm>
          <a:off x="3221870" y="772985"/>
          <a:ext cx="3944287" cy="6004368"/>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Change in suspected opioid overdose deaths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417577">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FC8D7C47-4662-461F-92F2-F7018C2D0864}"/>
              </a:ext>
            </a:extLst>
          </p:cNvPr>
          <p:cNvGraphicFramePr>
            <a:graphicFrameLocks/>
          </p:cNvGraphicFramePr>
          <p:nvPr>
            <p:extLst>
              <p:ext uri="{D42A27DB-BD31-4B8C-83A1-F6EECF244321}">
                <p14:modId xmlns:p14="http://schemas.microsoft.com/office/powerpoint/2010/main" val="3181408994"/>
              </p:ext>
            </p:extLst>
          </p:nvPr>
        </p:nvGraphicFramePr>
        <p:xfrm>
          <a:off x="7010400" y="1126927"/>
          <a:ext cx="5362575" cy="591877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3474013330"/>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222333616"/>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2164645121"/>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22171" y="543966"/>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Northeast NJ Legal Services</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KIND</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Education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Education Law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Partners for Women &amp; Justice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Passaic County Women's Center</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9bce4439436188c19afb&quot;,&quot;SmartGridHorizontal&quot;:0,&quot;LinkedExcelSources&quot;:{&quot;67cefed43842343a900c2c16&quot;:&quot;{{Desktop}}\\hsac 25\\engage\\archive\\Passaic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28220</TotalTime>
  <Words>10275</Words>
  <Application>Microsoft Office PowerPoint</Application>
  <PresentationFormat>Widescreen</PresentationFormat>
  <Paragraphs>815</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1645</cp:revision>
  <dcterms:created xsi:type="dcterms:W3CDTF">2006-08-16T00:00:00Z</dcterms:created>
  <dcterms:modified xsi:type="dcterms:W3CDTF">2025-04-03T14:31:42Z</dcterms:modified>
</cp:coreProperties>
</file>