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1412" dt="2025-03-10T18:17:51.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65" autoAdjust="0"/>
    <p:restoredTop sz="77138" autoAdjust="0"/>
  </p:normalViewPr>
  <p:slideViewPr>
    <p:cSldViewPr>
      <p:cViewPr varScale="1">
        <p:scale>
          <a:sx n="73" d="100"/>
          <a:sy n="73" d="100"/>
        </p:scale>
        <p:origin x="1374" y="7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Ocean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Ocean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Overview'!$A$17,'0. Overview'!$A$37,'0. Overview'!$A$58,'0. Overview'!$A$81,'0. Overview'!$A$101,'0. Overview'!$A$118,'0. Overview'!$A$155,'0. Overview'!$A$172,'0. Overview'!$A$188)</c:f>
              <c:strCache>
                <c:ptCount val="9"/>
                <c:pt idx="0">
                  <c:v>Ocean</c:v>
                </c:pt>
                <c:pt idx="1">
                  <c:v>Ocean</c:v>
                </c:pt>
                <c:pt idx="2">
                  <c:v>Ocean</c:v>
                </c:pt>
                <c:pt idx="3">
                  <c:v>Ocean</c:v>
                </c:pt>
                <c:pt idx="4">
                  <c:v>Ocean</c:v>
                </c:pt>
                <c:pt idx="5">
                  <c:v>Ocean</c:v>
                </c:pt>
                <c:pt idx="6">
                  <c:v>Ocean </c:v>
                </c:pt>
                <c:pt idx="7">
                  <c:v>Ocean </c:v>
                </c:pt>
                <c:pt idx="8">
                  <c:v>Ocean</c:v>
                </c:pt>
              </c:strCache>
            </c:strRef>
          </c:cat>
          <c:val>
            <c:numRef>
              <c:f>('0. Overview'!$C$17,'0. Overview'!$C$37,'0. Overview'!$C$58,'0. Overview'!$C$81,'0. Overview'!$C$101,'0. Overview'!$C$118,'0. Overview'!$C$155,'0. Overview'!$C$172,'0. Overview'!$C$188)</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69F6-42D8-BEBE-F5BBA39C1A74}"/>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Overview'!$A$17,'0. Overview'!$A$37,'0. Overview'!$A$58,'0. Overview'!$A$81,'0. Overview'!$A$101,'0. Overview'!$A$118,'0. Overview'!$A$155,'0. Overview'!$A$172,'0. Overview'!$A$188)</c:f>
              <c:strCache>
                <c:ptCount val="9"/>
                <c:pt idx="0">
                  <c:v>Ocean</c:v>
                </c:pt>
                <c:pt idx="1">
                  <c:v>Ocean</c:v>
                </c:pt>
                <c:pt idx="2">
                  <c:v>Ocean</c:v>
                </c:pt>
                <c:pt idx="3">
                  <c:v>Ocean</c:v>
                </c:pt>
                <c:pt idx="4">
                  <c:v>Ocean</c:v>
                </c:pt>
                <c:pt idx="5">
                  <c:v>Ocean</c:v>
                </c:pt>
                <c:pt idx="6">
                  <c:v>Ocean </c:v>
                </c:pt>
                <c:pt idx="7">
                  <c:v>Ocean </c:v>
                </c:pt>
                <c:pt idx="8">
                  <c:v>Ocean</c:v>
                </c:pt>
              </c:strCache>
            </c:strRef>
          </c:cat>
          <c:val>
            <c:numRef>
              <c:f>('0. Overview'!$D$17,'0. Overview'!$D$37,'0. Overview'!$D$58,'0. Overview'!$D$81,'0. Overview'!$D$101,'0. Overview'!$D$118,'0. Overview'!$D$155,'0. Overview'!$D$172,'0. Overview'!$D$188)</c:f>
              <c:numCache>
                <c:formatCode>General</c:formatCode>
                <c:ptCount val="9"/>
                <c:pt idx="0">
                  <c:v>6.875</c:v>
                </c:pt>
                <c:pt idx="1">
                  <c:v>8.875</c:v>
                </c:pt>
                <c:pt idx="2">
                  <c:v>9.875</c:v>
                </c:pt>
                <c:pt idx="3">
                  <c:v>7.875</c:v>
                </c:pt>
                <c:pt idx="4">
                  <c:v>10.875</c:v>
                </c:pt>
                <c:pt idx="5">
                  <c:v>15.875</c:v>
                </c:pt>
                <c:pt idx="6">
                  <c:v>0.875</c:v>
                </c:pt>
                <c:pt idx="7">
                  <c:v>5.875</c:v>
                </c:pt>
                <c:pt idx="8">
                  <c:v>11.875</c:v>
                </c:pt>
              </c:numCache>
            </c:numRef>
          </c:val>
          <c:extLst>
            <c:ext xmlns:c16="http://schemas.microsoft.com/office/drawing/2014/chart" uri="{C3380CC4-5D6E-409C-BE32-E72D297353CC}">
              <c16:uniqueId val="{00000001-69F6-42D8-BEBE-F5BBA39C1A74}"/>
            </c:ext>
          </c:extLst>
        </c:ser>
        <c:ser>
          <c:idx val="3"/>
          <c:order val="2"/>
          <c:spPr>
            <a:solidFill>
              <a:schemeClr val="bg2">
                <a:lumMod val="75000"/>
              </a:schemeClr>
            </a:solidFill>
            <a:ln>
              <a:solidFill>
                <a:schemeClr val="tx1"/>
              </a:solidFill>
            </a:ln>
            <a:effectLst/>
          </c:spPr>
          <c:invertIfNegative val="0"/>
          <c:cat>
            <c:strRef>
              <c:f>('0. Overview'!$A$17,'0. Overview'!$A$37,'0. Overview'!$A$58,'0. Overview'!$A$81,'0. Overview'!$A$101,'0. Overview'!$A$118,'0. Overview'!$A$155,'0. Overview'!$A$172,'0. Overview'!$A$188)</c:f>
              <c:strCache>
                <c:ptCount val="9"/>
                <c:pt idx="0">
                  <c:v>Ocean</c:v>
                </c:pt>
                <c:pt idx="1">
                  <c:v>Ocean</c:v>
                </c:pt>
                <c:pt idx="2">
                  <c:v>Ocean</c:v>
                </c:pt>
                <c:pt idx="3">
                  <c:v>Ocean</c:v>
                </c:pt>
                <c:pt idx="4">
                  <c:v>Ocean</c:v>
                </c:pt>
                <c:pt idx="5">
                  <c:v>Ocean</c:v>
                </c:pt>
                <c:pt idx="6">
                  <c:v>Ocean </c:v>
                </c:pt>
                <c:pt idx="7">
                  <c:v>Ocean </c:v>
                </c:pt>
                <c:pt idx="8">
                  <c:v>Ocean</c:v>
                </c:pt>
              </c:strCache>
            </c:strRef>
          </c:cat>
          <c:val>
            <c:numRef>
              <c:f>('0. Overview'!$E$17,'0. Overview'!$E$37,'0. Overview'!$E$58,'0. Overview'!$E$81,'0. Overview'!$E$101,'0. Overview'!$E$118,'0. Overview'!$E$155,'0. Overview'!$E$172,'0. Overview'!$E$188)</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69F6-42D8-BEBE-F5BBA39C1A74}"/>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0.88100000000000001</c:v>
                </c:pt>
                <c:pt idx="1">
                  <c:v>0.88</c:v>
                </c:pt>
                <c:pt idx="2">
                  <c:v>0.877</c:v>
                </c:pt>
                <c:pt idx="3">
                  <c:v>0.878</c:v>
                </c:pt>
                <c:pt idx="4">
                  <c:v>0.84599999999999997</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14">
                  <c:v>0.84599999999999997</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510051673228352"/>
          <c:y val="0.88916511000233256"/>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9">
                  <c:v>83499</c:v>
                </c:pt>
                <c:pt idx="10">
                  <c:v>95459</c:v>
                </c:pt>
                <c:pt idx="11">
                  <c:v>105163</c:v>
                </c:pt>
                <c:pt idx="12">
                  <c:v>119468</c:v>
                </c:pt>
                <c:pt idx="13">
                  <c:v>120358</c:v>
                </c:pt>
                <c:pt idx="14">
                  <c:v>132581</c:v>
                </c:pt>
                <c:pt idx="15">
                  <c:v>133400</c:v>
                </c:pt>
                <c:pt idx="16">
                  <c:v>136981</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7">
                  <c:v>164877</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57540</c:v>
                </c:pt>
                <c:pt idx="1">
                  <c:v>53628</c:v>
                </c:pt>
                <c:pt idx="2">
                  <c:v>53709</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2621581160186821"/>
          <c:y val="0.88694641230867255"/>
          <c:w val="0.8737841883981317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Lakewood township</c:v>
                </c:pt>
                <c:pt idx="1">
                  <c:v>Toms River township</c:v>
                </c:pt>
                <c:pt idx="2">
                  <c:v>Jackson township</c:v>
                </c:pt>
                <c:pt idx="3">
                  <c:v>Brick township</c:v>
                </c:pt>
                <c:pt idx="4">
                  <c:v>Stafford township</c:v>
                </c:pt>
                <c:pt idx="5">
                  <c:v>Berkeley township</c:v>
                </c:pt>
                <c:pt idx="6">
                  <c:v>Lacey township</c:v>
                </c:pt>
                <c:pt idx="7">
                  <c:v>Manchester township</c:v>
                </c:pt>
                <c:pt idx="8">
                  <c:v>Barnegat township</c:v>
                </c:pt>
                <c:pt idx="9">
                  <c:v>Point Pleasant borough</c:v>
                </c:pt>
                <c:pt idx="10">
                  <c:v>Little Egg Harbor township</c:v>
                </c:pt>
                <c:pt idx="11">
                  <c:v>Beachwood borough</c:v>
                </c:pt>
                <c:pt idx="12">
                  <c:v>Plumsted township</c:v>
                </c:pt>
                <c:pt idx="13">
                  <c:v>Ocean township</c:v>
                </c:pt>
                <c:pt idx="14">
                  <c:v>South Toms River borough</c:v>
                </c:pt>
                <c:pt idx="15">
                  <c:v>Point Pleasant Beach borough</c:v>
                </c:pt>
                <c:pt idx="16">
                  <c:v>Lakehurst borough</c:v>
                </c:pt>
                <c:pt idx="17">
                  <c:v>Tuckerton borough</c:v>
                </c:pt>
                <c:pt idx="18">
                  <c:v>Pine Beach borough</c:v>
                </c:pt>
                <c:pt idx="19">
                  <c:v>Eagleswood township</c:v>
                </c:pt>
              </c:strCache>
            </c:strRef>
          </c:cat>
          <c:val>
            <c:numRef>
              <c:f>Sheet1!$B$2:$B$21</c:f>
              <c:numCache>
                <c:formatCode>0</c:formatCode>
                <c:ptCount val="20"/>
                <c:pt idx="0">
                  <c:v>67945</c:v>
                </c:pt>
                <c:pt idx="1">
                  <c:v>21123</c:v>
                </c:pt>
                <c:pt idx="2">
                  <c:v>15412</c:v>
                </c:pt>
                <c:pt idx="3">
                  <c:v>13266</c:v>
                </c:pt>
                <c:pt idx="4">
                  <c:v>5592</c:v>
                </c:pt>
                <c:pt idx="5">
                  <c:v>5521</c:v>
                </c:pt>
                <c:pt idx="6">
                  <c:v>4947</c:v>
                </c:pt>
                <c:pt idx="7">
                  <c:v>4489</c:v>
                </c:pt>
                <c:pt idx="8">
                  <c:v>4349</c:v>
                </c:pt>
                <c:pt idx="9">
                  <c:v>3758</c:v>
                </c:pt>
                <c:pt idx="10">
                  <c:v>3562</c:v>
                </c:pt>
                <c:pt idx="11">
                  <c:v>2206</c:v>
                </c:pt>
                <c:pt idx="12">
                  <c:v>1654</c:v>
                </c:pt>
                <c:pt idx="13">
                  <c:v>1495</c:v>
                </c:pt>
                <c:pt idx="14">
                  <c:v>1025</c:v>
                </c:pt>
                <c:pt idx="15">
                  <c:v>671</c:v>
                </c:pt>
                <c:pt idx="16">
                  <c:v>551</c:v>
                </c:pt>
                <c:pt idx="17">
                  <c:v>516</c:v>
                </c:pt>
                <c:pt idx="18">
                  <c:v>395</c:v>
                </c:pt>
                <c:pt idx="19">
                  <c:v>321</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0.19</c:v>
                </c:pt>
                <c:pt idx="1">
                  <c:v>0.14000000000000001</c:v>
                </c:pt>
                <c:pt idx="2">
                  <c:v>0.14000000000000001</c:v>
                </c:pt>
                <c:pt idx="3">
                  <c:v>0.12303843087000001</c:v>
                </c:pt>
                <c:pt idx="4">
                  <c:v>0.12793593281000001</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8">
                  <c:v>0.12793593281000001</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028645049498071"/>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Ocean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1879</c:v>
                </c:pt>
                <c:pt idx="1">
                  <c:v>1081</c:v>
                </c:pt>
                <c:pt idx="2">
                  <c:v>1574</c:v>
                </c:pt>
                <c:pt idx="3">
                  <c:v>1403</c:v>
                </c:pt>
                <c:pt idx="4">
                  <c:v>996</c:v>
                </c:pt>
                <c:pt idx="5">
                  <c:v>2171</c:v>
                </c:pt>
                <c:pt idx="6">
                  <c:v>1564</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9">
                  <c:v>127925</c:v>
                </c:pt>
                <c:pt idx="11">
                  <c:v>129044</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10">
                  <c:v>128030</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76093</c:v>
                </c:pt>
                <c:pt idx="1">
                  <c:v>72679</c:v>
                </c:pt>
                <c:pt idx="2">
                  <c:v>75719</c:v>
                </c:pt>
                <c:pt idx="3">
                  <c:v>81101</c:v>
                </c:pt>
                <c:pt idx="4">
                  <c:v>85464</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Overview'!$A$210,'0. Overview'!$A$232,'0. Overview'!$A$260,'0. Overview'!$A$283,'0. Overview'!$A$302,'0. Overview'!$A$328,'0. Overview'!$A$351,'0. Overview'!$A$380,'0. Overview'!$A$397)</c:f>
              <c:strCache>
                <c:ptCount val="9"/>
                <c:pt idx="0">
                  <c:v>Ocean</c:v>
                </c:pt>
                <c:pt idx="1">
                  <c:v>Ocean</c:v>
                </c:pt>
                <c:pt idx="2">
                  <c:v>Ocean</c:v>
                </c:pt>
                <c:pt idx="3">
                  <c:v>Ocean</c:v>
                </c:pt>
                <c:pt idx="4">
                  <c:v>Ocean</c:v>
                </c:pt>
                <c:pt idx="5">
                  <c:v>Ocean</c:v>
                </c:pt>
                <c:pt idx="6">
                  <c:v>Ocean</c:v>
                </c:pt>
                <c:pt idx="7">
                  <c:v>Ocean</c:v>
                </c:pt>
                <c:pt idx="8">
                  <c:v>Ocean</c:v>
                </c:pt>
              </c:strCache>
            </c:strRef>
          </c:cat>
          <c:val>
            <c:numRef>
              <c:f>('0. Overview'!$C$210,'0. Overview'!$C$232,'0. Overview'!$C$260,'0. Overview'!$C$283,'0. Overview'!$C$302,'0. Overview'!$C$328,'0. Overview'!$C$351,'0. Overview'!$C$380,'0. Overview'!$C$397)</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93A4-4CA0-B607-5E45ABB5F5AC}"/>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Overview'!$A$210,'0. Overview'!$A$232,'0. Overview'!$A$260,'0. Overview'!$A$283,'0. Overview'!$A$302,'0. Overview'!$A$328,'0. Overview'!$A$351,'0. Overview'!$A$380,'0. Overview'!$A$397)</c:f>
              <c:strCache>
                <c:ptCount val="9"/>
                <c:pt idx="0">
                  <c:v>Ocean</c:v>
                </c:pt>
                <c:pt idx="1">
                  <c:v>Ocean</c:v>
                </c:pt>
                <c:pt idx="2">
                  <c:v>Ocean</c:v>
                </c:pt>
                <c:pt idx="3">
                  <c:v>Ocean</c:v>
                </c:pt>
                <c:pt idx="4">
                  <c:v>Ocean</c:v>
                </c:pt>
                <c:pt idx="5">
                  <c:v>Ocean</c:v>
                </c:pt>
                <c:pt idx="6">
                  <c:v>Ocean</c:v>
                </c:pt>
                <c:pt idx="7">
                  <c:v>Ocean</c:v>
                </c:pt>
                <c:pt idx="8">
                  <c:v>Ocean</c:v>
                </c:pt>
              </c:strCache>
            </c:strRef>
          </c:cat>
          <c:val>
            <c:numRef>
              <c:f>('0. Overview'!$D$210,'0. Overview'!$D$232,'0. Overview'!$D$260,'0. Overview'!$D$283,'0. Overview'!$D$302,'0. Overview'!$D$328,'0. Overview'!$D$351,'0. Overview'!$D$380,'0. Overview'!$D$397)</c:f>
              <c:numCache>
                <c:formatCode>General</c:formatCode>
                <c:ptCount val="9"/>
                <c:pt idx="0">
                  <c:v>16.875</c:v>
                </c:pt>
                <c:pt idx="1">
                  <c:v>16.875</c:v>
                </c:pt>
                <c:pt idx="2">
                  <c:v>10.875</c:v>
                </c:pt>
                <c:pt idx="3">
                  <c:v>9.875</c:v>
                </c:pt>
                <c:pt idx="4">
                  <c:v>10.875</c:v>
                </c:pt>
                <c:pt idx="5">
                  <c:v>6.875</c:v>
                </c:pt>
                <c:pt idx="6">
                  <c:v>7.875</c:v>
                </c:pt>
                <c:pt idx="7">
                  <c:v>0.875</c:v>
                </c:pt>
                <c:pt idx="8">
                  <c:v>5.875</c:v>
                </c:pt>
              </c:numCache>
            </c:numRef>
          </c:val>
          <c:extLst>
            <c:ext xmlns:c16="http://schemas.microsoft.com/office/drawing/2014/chart" uri="{C3380CC4-5D6E-409C-BE32-E72D297353CC}">
              <c16:uniqueId val="{00000001-93A4-4CA0-B607-5E45ABB5F5AC}"/>
            </c:ext>
          </c:extLst>
        </c:ser>
        <c:ser>
          <c:idx val="3"/>
          <c:order val="2"/>
          <c:spPr>
            <a:solidFill>
              <a:schemeClr val="bg2">
                <a:lumMod val="75000"/>
              </a:schemeClr>
            </a:solidFill>
            <a:ln>
              <a:solidFill>
                <a:schemeClr val="tx1"/>
              </a:solidFill>
            </a:ln>
            <a:effectLst/>
          </c:spPr>
          <c:invertIfNegative val="0"/>
          <c:cat>
            <c:strRef>
              <c:f>('0. Overview'!$A$210,'0. Overview'!$A$232,'0. Overview'!$A$260,'0. Overview'!$A$283,'0. Overview'!$A$302,'0. Overview'!$A$328,'0. Overview'!$A$351,'0. Overview'!$A$380,'0. Overview'!$A$397)</c:f>
              <c:strCache>
                <c:ptCount val="9"/>
                <c:pt idx="0">
                  <c:v>Ocean</c:v>
                </c:pt>
                <c:pt idx="1">
                  <c:v>Ocean</c:v>
                </c:pt>
                <c:pt idx="2">
                  <c:v>Ocean</c:v>
                </c:pt>
                <c:pt idx="3">
                  <c:v>Ocean</c:v>
                </c:pt>
                <c:pt idx="4">
                  <c:v>Ocean</c:v>
                </c:pt>
                <c:pt idx="5">
                  <c:v>Ocean</c:v>
                </c:pt>
                <c:pt idx="6">
                  <c:v>Ocean</c:v>
                </c:pt>
                <c:pt idx="7">
                  <c:v>Ocean</c:v>
                </c:pt>
                <c:pt idx="8">
                  <c:v>Ocean</c:v>
                </c:pt>
              </c:strCache>
            </c:strRef>
          </c:cat>
          <c:val>
            <c:numRef>
              <c:f>('0. Overview'!$E$210,'0. Overview'!$E$232,'0. Overview'!$E$260,'0. Overview'!$E$283,'0. Overview'!$E$302,'0. Overview'!$E$328,'0. Overview'!$E$351,'0. Overview'!$E$380,'0. Overview'!$E$397)</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93A4-4CA0-B607-5E45ABB5F5AC}"/>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7">
                  <c:v>87294</c:v>
                </c:pt>
                <c:pt idx="8">
                  <c:v>89272</c:v>
                </c:pt>
                <c:pt idx="9">
                  <c:v>96152</c:v>
                </c:pt>
                <c:pt idx="10">
                  <c:v>97474</c:v>
                </c:pt>
                <c:pt idx="11">
                  <c:v>100532</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6" formatCode="_(&quot;$&quot;* #,##0_);_(&quot;$&quot;* \(#,##0\);_(&quot;$&quot;* &quot;-&quot;??_);_(@_)">
                  <c:v>85464</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Manchester township</c:v>
                </c:pt>
                <c:pt idx="1">
                  <c:v>Seaside Heights borough</c:v>
                </c:pt>
                <c:pt idx="2">
                  <c:v>Lakewood township</c:v>
                </c:pt>
                <c:pt idx="3">
                  <c:v>Berkeley township</c:v>
                </c:pt>
                <c:pt idx="4">
                  <c:v>Ocean Gate borough</c:v>
                </c:pt>
                <c:pt idx="5">
                  <c:v>Tuckerton borough</c:v>
                </c:pt>
                <c:pt idx="6">
                  <c:v>Lakehurst borough</c:v>
                </c:pt>
                <c:pt idx="7">
                  <c:v>Seaside Park borough</c:v>
                </c:pt>
                <c:pt idx="8">
                  <c:v>Barnegat township</c:v>
                </c:pt>
                <c:pt idx="9">
                  <c:v>Plumsted township</c:v>
                </c:pt>
              </c:strCache>
            </c:strRef>
          </c:cat>
          <c:val>
            <c:numRef>
              <c:f>Sheet1!$B$2:$B$11</c:f>
              <c:numCache>
                <c:formatCode>_("$"* #,##0_);_("$"* \(#,##0\);_("$"* "-"??_);_(@_)</c:formatCode>
                <c:ptCount val="10"/>
                <c:pt idx="0">
                  <c:v>58612</c:v>
                </c:pt>
                <c:pt idx="1">
                  <c:v>58988</c:v>
                </c:pt>
                <c:pt idx="2">
                  <c:v>62947</c:v>
                </c:pt>
                <c:pt idx="3">
                  <c:v>63946</c:v>
                </c:pt>
                <c:pt idx="4">
                  <c:v>75278</c:v>
                </c:pt>
                <c:pt idx="5">
                  <c:v>78934</c:v>
                </c:pt>
                <c:pt idx="6">
                  <c:v>80458</c:v>
                </c:pt>
                <c:pt idx="7">
                  <c:v>83333</c:v>
                </c:pt>
                <c:pt idx="8">
                  <c:v>89301</c:v>
                </c:pt>
                <c:pt idx="9">
                  <c:v>89308</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Ocean Median $86411</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Manchester township</c:v>
                </c:pt>
                <c:pt idx="1">
                  <c:v>Seaside Heights borough</c:v>
                </c:pt>
                <c:pt idx="2">
                  <c:v>Lakewood township</c:v>
                </c:pt>
                <c:pt idx="3">
                  <c:v>Berkeley township</c:v>
                </c:pt>
                <c:pt idx="4">
                  <c:v>Ocean Gate borough</c:v>
                </c:pt>
                <c:pt idx="5">
                  <c:v>Tuckerton borough</c:v>
                </c:pt>
                <c:pt idx="6">
                  <c:v>Lakehurst borough</c:v>
                </c:pt>
                <c:pt idx="7">
                  <c:v>Seaside Park borough</c:v>
                </c:pt>
                <c:pt idx="8">
                  <c:v>Barnegat township</c:v>
                </c:pt>
                <c:pt idx="9">
                  <c:v>Plumsted township</c:v>
                </c:pt>
              </c:strCache>
            </c:strRef>
          </c:cat>
          <c:val>
            <c:numRef>
              <c:f>Sheet1!$C$2:$C$11</c:f>
              <c:numCache>
                <c:formatCode>"$"#,##0</c:formatCode>
                <c:ptCount val="10"/>
                <c:pt idx="0">
                  <c:v>86411</c:v>
                </c:pt>
                <c:pt idx="1">
                  <c:v>86411</c:v>
                </c:pt>
                <c:pt idx="2">
                  <c:v>86411</c:v>
                </c:pt>
                <c:pt idx="3">
                  <c:v>86411</c:v>
                </c:pt>
                <c:pt idx="4">
                  <c:v>86411</c:v>
                </c:pt>
                <c:pt idx="5">
                  <c:v>86411</c:v>
                </c:pt>
                <c:pt idx="6">
                  <c:v>86411</c:v>
                </c:pt>
                <c:pt idx="7">
                  <c:v>86411</c:v>
                </c:pt>
                <c:pt idx="8">
                  <c:v>86411</c:v>
                </c:pt>
                <c:pt idx="9">
                  <c:v>86411</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4853628082594583"/>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12" formatCode="0%">
                  <c:v>0.107</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9.9000000000000005E-2</c:v>
                </c:pt>
                <c:pt idx="1">
                  <c:v>0.107</c:v>
                </c:pt>
                <c:pt idx="2">
                  <c:v>0.14199999999999999</c:v>
                </c:pt>
                <c:pt idx="3">
                  <c:v>0.13300000000000001</c:v>
                </c:pt>
                <c:pt idx="4">
                  <c:v>0.107</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Seaside Heights borough</c:v>
                </c:pt>
                <c:pt idx="1">
                  <c:v>Lakewood township</c:v>
                </c:pt>
                <c:pt idx="2">
                  <c:v>Lakehurst borough</c:v>
                </c:pt>
                <c:pt idx="3">
                  <c:v>Harvey Cedars borough</c:v>
                </c:pt>
                <c:pt idx="4">
                  <c:v>Eagleswood township</c:v>
                </c:pt>
                <c:pt idx="5">
                  <c:v>Manchester township</c:v>
                </c:pt>
                <c:pt idx="6">
                  <c:v>Little Egg Harbor township</c:v>
                </c:pt>
                <c:pt idx="7">
                  <c:v>Barnegat township</c:v>
                </c:pt>
                <c:pt idx="8">
                  <c:v>Pine Beach borough</c:v>
                </c:pt>
              </c:strCache>
            </c:strRef>
          </c:cat>
          <c:val>
            <c:numRef>
              <c:f>Sheet1!$B$2:$B$10</c:f>
              <c:numCache>
                <c:formatCode>0%</c:formatCode>
                <c:ptCount val="9"/>
                <c:pt idx="0">
                  <c:v>0.76400000000000001</c:v>
                </c:pt>
                <c:pt idx="1">
                  <c:v>0.252</c:v>
                </c:pt>
                <c:pt idx="2">
                  <c:v>0.159</c:v>
                </c:pt>
                <c:pt idx="3">
                  <c:v>0.158</c:v>
                </c:pt>
                <c:pt idx="4">
                  <c:v>0.14199999999999999</c:v>
                </c:pt>
                <c:pt idx="5">
                  <c:v>0.107</c:v>
                </c:pt>
                <c:pt idx="6">
                  <c:v>0.106</c:v>
                </c:pt>
                <c:pt idx="7">
                  <c:v>9.7000000000000003E-2</c:v>
                </c:pt>
                <c:pt idx="8">
                  <c:v>8.7999999999999995E-2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Ocean Avg. 11.10%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Sheet1!$A$2:$A$10</c:f>
              <c:strCache>
                <c:ptCount val="9"/>
                <c:pt idx="0">
                  <c:v>Seaside Heights borough</c:v>
                </c:pt>
                <c:pt idx="1">
                  <c:v>Lakewood township</c:v>
                </c:pt>
                <c:pt idx="2">
                  <c:v>Lakehurst borough</c:v>
                </c:pt>
                <c:pt idx="3">
                  <c:v>Harvey Cedars borough</c:v>
                </c:pt>
                <c:pt idx="4">
                  <c:v>Eagleswood township</c:v>
                </c:pt>
                <c:pt idx="5">
                  <c:v>Manchester township</c:v>
                </c:pt>
                <c:pt idx="6">
                  <c:v>Little Egg Harbor township</c:v>
                </c:pt>
                <c:pt idx="7">
                  <c:v>Barnegat township</c:v>
                </c:pt>
                <c:pt idx="8">
                  <c:v>Pine Beach borough</c:v>
                </c:pt>
              </c:strCache>
            </c:strRef>
          </c:cat>
          <c:val>
            <c:numRef>
              <c:f>Sheet1!$C$2:$C$10</c:f>
              <c:numCache>
                <c:formatCode>0%</c:formatCode>
                <c:ptCount val="9"/>
                <c:pt idx="0">
                  <c:v>0.111</c:v>
                </c:pt>
                <c:pt idx="1">
                  <c:v>0.111</c:v>
                </c:pt>
                <c:pt idx="2">
                  <c:v>0.111</c:v>
                </c:pt>
                <c:pt idx="3">
                  <c:v>0.111</c:v>
                </c:pt>
                <c:pt idx="4">
                  <c:v>0.111</c:v>
                </c:pt>
                <c:pt idx="5">
                  <c:v>0.111</c:v>
                </c:pt>
                <c:pt idx="6">
                  <c:v>0.111</c:v>
                </c:pt>
                <c:pt idx="7">
                  <c:v>0.111</c:v>
                </c:pt>
                <c:pt idx="8">
                  <c:v>0.111</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5886059623392415"/>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1">
                  <c:v>0.16304435818999999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885051673228343"/>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0.2</c:v>
                </c:pt>
                <c:pt idx="1">
                  <c:v>0.2</c:v>
                </c:pt>
                <c:pt idx="2">
                  <c:v>0.2</c:v>
                </c:pt>
                <c:pt idx="3">
                  <c:v>0.19312380699000001</c:v>
                </c:pt>
                <c:pt idx="4">
                  <c:v>0.19</c:v>
                </c:pt>
                <c:pt idx="5">
                  <c:v>0.18</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2" formatCode="0.0%">
                  <c:v>0.106</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9.8000000000000004E-2</c:v>
                </c:pt>
                <c:pt idx="1">
                  <c:v>8.3000000000000004E-2</c:v>
                </c:pt>
                <c:pt idx="2">
                  <c:v>0.106</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17219</c:v>
                </c:pt>
                <c:pt idx="1">
                  <c:v>18913</c:v>
                </c:pt>
                <c:pt idx="2">
                  <c:v>18701</c:v>
                </c:pt>
                <c:pt idx="3">
                  <c:v>22756</c:v>
                </c:pt>
                <c:pt idx="4">
                  <c:v>25370</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Ocean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0.91</c:v>
                </c:pt>
                <c:pt idx="1">
                  <c:v>0.03</c:v>
                </c:pt>
                <c:pt idx="2">
                  <c:v>0.02</c:v>
                </c:pt>
                <c:pt idx="3">
                  <c:v>0.03</c:v>
                </c:pt>
                <c:pt idx="5">
                  <c:v>0.1</c:v>
                </c:pt>
                <c:pt idx="6">
                  <c:v>0.11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16755</c:v>
                </c:pt>
                <c:pt idx="3" formatCode="#,##0">
                  <c:v>14185</c:v>
                </c:pt>
                <c:pt idx="4" formatCode="#,##0">
                  <c:v>14419</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25900</c:v>
                </c:pt>
                <c:pt idx="1">
                  <c:v>31872</c:v>
                </c:pt>
                <c:pt idx="2">
                  <c:v>31367</c:v>
                </c:pt>
                <c:pt idx="3">
                  <c:v>32838</c:v>
                </c:pt>
                <c:pt idx="4">
                  <c:v>32182</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Ocean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1775</c:v>
                </c:pt>
                <c:pt idx="1">
                  <c:v>1518</c:v>
                </c:pt>
                <c:pt idx="2">
                  <c:v>1300</c:v>
                </c:pt>
                <c:pt idx="3">
                  <c:v>1200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6">
                  <c:v>1775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6" formatCode="&quot;$&quot;#,##0_);[Red]\(&quot;$&quot;#,##0\)">
                  <c:v>1200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9">
                  <c:v>31.7</c:v>
                </c:pt>
                <c:pt idx="10">
                  <c:v>30.2</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11">
                  <c:v>30.1</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33.700000000000003</c:v>
                </c:pt>
                <c:pt idx="1">
                  <c:v>31</c:v>
                </c:pt>
                <c:pt idx="2">
                  <c:v>28.8</c:v>
                </c:pt>
                <c:pt idx="3" formatCode="0.0">
                  <c:v>31.7</c:v>
                </c:pt>
                <c:pt idx="4" formatCode="0.0">
                  <c:v>30.1</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9">
                  <c:v>0.17</c:v>
                </c:pt>
                <c:pt idx="10">
                  <c:v>0.17</c:v>
                </c:pt>
                <c:pt idx="11">
                  <c:v>0.17</c:v>
                </c:pt>
                <c:pt idx="13">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2" formatCode="0%">
                  <c:v>0.17</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16" formatCode="0.0%">
                  <c:v>1.4999999999999999E-2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2.7E-2</c:v>
                </c:pt>
                <c:pt idx="1">
                  <c:v>0.02</c:v>
                </c:pt>
                <c:pt idx="2">
                  <c:v>1.4999999999999999E-2</c:v>
                </c:pt>
                <c:pt idx="3">
                  <c:v>2.5000000000000001E-2</c:v>
                </c:pt>
                <c:pt idx="4">
                  <c:v>1.4999999999999999E-2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Pine Beach borough</c:v>
                </c:pt>
                <c:pt idx="1">
                  <c:v>Seaside Park borough</c:v>
                </c:pt>
                <c:pt idx="2">
                  <c:v>Lakehurst borough</c:v>
                </c:pt>
                <c:pt idx="3">
                  <c:v>Brick township</c:v>
                </c:pt>
                <c:pt idx="4">
                  <c:v>Eagleswood township</c:v>
                </c:pt>
                <c:pt idx="5">
                  <c:v>Lacey township</c:v>
                </c:pt>
                <c:pt idx="6">
                  <c:v>Beachwood borough</c:v>
                </c:pt>
                <c:pt idx="7">
                  <c:v>Toms River township</c:v>
                </c:pt>
                <c:pt idx="8">
                  <c:v>Tuckerton borough</c:v>
                </c:pt>
              </c:strCache>
            </c:strRef>
          </c:cat>
          <c:val>
            <c:numRef>
              <c:f>Sheet1!$B$2:$B$10</c:f>
              <c:numCache>
                <c:formatCode>0.0%</c:formatCode>
                <c:ptCount val="9"/>
                <c:pt idx="0">
                  <c:v>0.19800000000000001</c:v>
                </c:pt>
                <c:pt idx="1">
                  <c:v>0.11899999999999999</c:v>
                </c:pt>
                <c:pt idx="2">
                  <c:v>9.0999999999999998E-2</c:v>
                </c:pt>
                <c:pt idx="3">
                  <c:v>3.1E-2</c:v>
                </c:pt>
                <c:pt idx="4">
                  <c:v>2.9000000000000001E-2</c:v>
                </c:pt>
                <c:pt idx="5">
                  <c:v>2.5999999999999999E-2</c:v>
                </c:pt>
                <c:pt idx="6">
                  <c:v>2.1999999999999999E-2</c:v>
                </c:pt>
                <c:pt idx="7">
                  <c:v>2.1000000000000001E-2</c:v>
                </c:pt>
                <c:pt idx="8">
                  <c:v>2.1000000000000001E-2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Ocean County Avg. 1.8%</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Sheet1!$A$2:$A$10</c:f>
              <c:strCache>
                <c:ptCount val="9"/>
                <c:pt idx="0">
                  <c:v>Pine Beach borough</c:v>
                </c:pt>
                <c:pt idx="1">
                  <c:v>Seaside Park borough</c:v>
                </c:pt>
                <c:pt idx="2">
                  <c:v>Lakehurst borough</c:v>
                </c:pt>
                <c:pt idx="3">
                  <c:v>Brick township</c:v>
                </c:pt>
                <c:pt idx="4">
                  <c:v>Eagleswood township</c:v>
                </c:pt>
                <c:pt idx="5">
                  <c:v>Lacey township</c:v>
                </c:pt>
                <c:pt idx="6">
                  <c:v>Beachwood borough</c:v>
                </c:pt>
                <c:pt idx="7">
                  <c:v>Toms River township</c:v>
                </c:pt>
                <c:pt idx="8">
                  <c:v>Tuckerton borough</c:v>
                </c:pt>
              </c:strCache>
            </c:strRef>
          </c:cat>
          <c:val>
            <c:numRef>
              <c:f>Sheet1!$C$2:$C$10</c:f>
              <c:numCache>
                <c:formatCode>0.00%</c:formatCode>
                <c:ptCount val="9"/>
                <c:pt idx="0">
                  <c:v>1.7999999999999999E-2</c:v>
                </c:pt>
                <c:pt idx="1">
                  <c:v>1.7999999999999999E-2</c:v>
                </c:pt>
                <c:pt idx="2">
                  <c:v>1.7999999999999999E-2</c:v>
                </c:pt>
                <c:pt idx="3">
                  <c:v>1.7999999999999999E-2</c:v>
                </c:pt>
                <c:pt idx="4">
                  <c:v>1.7999999999999999E-2</c:v>
                </c:pt>
                <c:pt idx="5">
                  <c:v>1.7999999999999999E-2</c:v>
                </c:pt>
                <c:pt idx="6">
                  <c:v>1.7999999999999999E-2</c:v>
                </c:pt>
                <c:pt idx="7">
                  <c:v>1.7999999999999999E-2</c:v>
                </c:pt>
                <c:pt idx="8">
                  <c:v>1.7999999999999999E-2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9612819881889766E-2"/>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0.93300000000000005</c:v>
                </c:pt>
                <c:pt idx="1">
                  <c:v>0.92100000000000004</c:v>
                </c:pt>
                <c:pt idx="2">
                  <c:v>0.90800000000000003</c:v>
                </c:pt>
                <c:pt idx="3">
                  <c:v>0.89800000000000002</c:v>
                </c:pt>
                <c:pt idx="4">
                  <c:v>0.91300000000000003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0.04</c:v>
                </c:pt>
                <c:pt idx="1">
                  <c:v>4.1000000000000002E-2</c:v>
                </c:pt>
                <c:pt idx="2">
                  <c:v>4.5999999999999999E-2</c:v>
                </c:pt>
                <c:pt idx="3">
                  <c:v>4.5999999999999999E-2</c:v>
                </c:pt>
                <c:pt idx="4">
                  <c:v>3.4000000000000002E-2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3.0000000000000001E-3</c:v>
                </c:pt>
                <c:pt idx="1">
                  <c:v>5.0000000000000001E-3</c:v>
                </c:pt>
                <c:pt idx="2">
                  <c:v>8.9999999999999993E-3</c:v>
                </c:pt>
                <c:pt idx="3">
                  <c:v>8.0000000000000002E-3</c:v>
                </c:pt>
                <c:pt idx="4">
                  <c:v>1.7000000000000001E-2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2.3E-2</c:v>
                </c:pt>
                <c:pt idx="1">
                  <c:v>2.4E-2</c:v>
                </c:pt>
                <c:pt idx="2">
                  <c:v>2.5999999999999999E-2</c:v>
                </c:pt>
                <c:pt idx="3">
                  <c:v>2.5000000000000001E-2</c:v>
                </c:pt>
                <c:pt idx="4">
                  <c:v>2.8000000000000001E-2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9.5000000000000001E-2</c:v>
                </c:pt>
                <c:pt idx="1">
                  <c:v>9.2999999999999999E-2</c:v>
                </c:pt>
                <c:pt idx="2">
                  <c:v>9.8000000000000004E-2</c:v>
                </c:pt>
                <c:pt idx="3">
                  <c:v>0.10199999999999999</c:v>
                </c:pt>
                <c:pt idx="4">
                  <c:v>0.11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1">
                  <c:v>61657</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1">
                  <c:v>13676</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0">
                  <c:v>0.84799999999999998</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172108731163855"/>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0.92100000000000004</c:v>
                </c:pt>
                <c:pt idx="1">
                  <c:v>0.91400000000000003</c:v>
                </c:pt>
                <c:pt idx="2">
                  <c:v>0.89100000000000001</c:v>
                </c:pt>
                <c:pt idx="3">
                  <c:v>0.86699999999999999</c:v>
                </c:pt>
                <c:pt idx="4">
                  <c:v>0.873</c:v>
                </c:pt>
                <c:pt idx="5">
                  <c:v>0.84799999999999998</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7">
                  <c:v>0.74</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8">
                  <c:v>0.75</c:v>
                </c:pt>
                <c:pt idx="9">
                  <c:v>0.75</c:v>
                </c:pt>
                <c:pt idx="10">
                  <c:v>0.75</c:v>
                </c:pt>
                <c:pt idx="11">
                  <c:v>0.76</c:v>
                </c:pt>
                <c:pt idx="12">
                  <c:v>0.79</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0.77</c:v>
                </c:pt>
                <c:pt idx="1">
                  <c:v>0.74</c:v>
                </c:pt>
                <c:pt idx="2">
                  <c:v>0.71</c:v>
                </c:pt>
                <c:pt idx="3">
                  <c:v>0.75</c:v>
                </c:pt>
                <c:pt idx="4">
                  <c:v>0.7</c:v>
                </c:pt>
                <c:pt idx="5">
                  <c:v>0.66</c:v>
                </c:pt>
                <c:pt idx="6">
                  <c:v>0.66</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8">
                  <c:v>0.31</c:v>
                </c:pt>
                <c:pt idx="19">
                  <c:v>0.27500000000000002</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20" formatCode="0.0%">
                  <c:v>0.191</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0.27100000000000002</c:v>
                </c:pt>
                <c:pt idx="1">
                  <c:v>0.30299999999999999</c:v>
                </c:pt>
                <c:pt idx="2">
                  <c:v>0.28199999999999997</c:v>
                </c:pt>
                <c:pt idx="3">
                  <c:v>0.22800000000000001</c:v>
                </c:pt>
                <c:pt idx="4">
                  <c:v>0.191</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Ocean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4.1000000000000002E-2</c:v>
                </c:pt>
                <c:pt idx="1">
                  <c:v>4.2000000000000003E-2</c:v>
                </c:pt>
                <c:pt idx="2">
                  <c:v>4.1000000000000002E-2</c:v>
                </c:pt>
                <c:pt idx="3">
                  <c:v>4.2999999999999997E-2</c:v>
                </c:pt>
                <c:pt idx="4">
                  <c:v>5.2999999999999999E-2</c:v>
                </c:pt>
                <c:pt idx="5">
                  <c:v>5.0999999999999997E-2</c:v>
                </c:pt>
                <c:pt idx="6">
                  <c:v>4.7E-2</c:v>
                </c:pt>
                <c:pt idx="7">
                  <c:v>3.9E-2</c:v>
                </c:pt>
                <c:pt idx="8">
                  <c:v>4.1000000000000002E-2</c:v>
                </c:pt>
                <c:pt idx="9">
                  <c:v>4.3999999999999997E-2</c:v>
                </c:pt>
                <c:pt idx="10">
                  <c:v>0.05</c:v>
                </c:pt>
                <c:pt idx="11">
                  <c:v>4.9000000000000002E-2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9" formatCode="0.0">
                  <c:v>4.3499999999999997E-2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6568363280823075"/>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14" formatCode="0.0%">
                  <c:v>3.7602900000000002E-2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46</c:v>
                </c:pt>
                <c:pt idx="1">
                  <c:v>45</c:v>
                </c:pt>
                <c:pt idx="2">
                  <c:v>52</c:v>
                </c:pt>
                <c:pt idx="3">
                  <c:v>49</c:v>
                </c:pt>
                <c:pt idx="4">
                  <c:v>51.705481708999997</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4.2480900000000002E-2</c:v>
                </c:pt>
                <c:pt idx="1">
                  <c:v>3.7638400000000002E-2</c:v>
                </c:pt>
                <c:pt idx="2">
                  <c:v>3.8594900000000001E-2</c:v>
                </c:pt>
                <c:pt idx="3">
                  <c:v>4.4278600000000001E-2</c:v>
                </c:pt>
                <c:pt idx="4">
                  <c:v>3.7602900000000002E-2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Lakewood Township School District</c:v>
                </c:pt>
                <c:pt idx="1">
                  <c:v>Plumsted Township School District</c:v>
                </c:pt>
                <c:pt idx="2">
                  <c:v>Barnegat Township School District</c:v>
                </c:pt>
                <c:pt idx="3">
                  <c:v>Toms River Regional School District</c:v>
                </c:pt>
                <c:pt idx="4">
                  <c:v>Southern Regional School District</c:v>
                </c:pt>
                <c:pt idx="5">
                  <c:v>Central Regional School District</c:v>
                </c:pt>
                <c:pt idx="6">
                  <c:v>Pinelands Regional School District</c:v>
                </c:pt>
                <c:pt idx="7">
                  <c:v>Lacey Township School District</c:v>
                </c:pt>
                <c:pt idx="8">
                  <c:v>Brick Township Public School District</c:v>
                </c:pt>
                <c:pt idx="9">
                  <c:v>Jackson Township School District</c:v>
                </c:pt>
                <c:pt idx="10">
                  <c:v>Manchester Township School District</c:v>
                </c:pt>
                <c:pt idx="11">
                  <c:v>Point Pleasant Borough School District</c:v>
                </c:pt>
                <c:pt idx="12">
                  <c:v>Ocean County Vocational Technical School District</c:v>
                </c:pt>
                <c:pt idx="13">
                  <c:v>Point Pleasant Beach School District</c:v>
                </c:pt>
              </c:strCache>
            </c:strRef>
          </c:cat>
          <c:val>
            <c:numRef>
              <c:f>Sheet1!$B$2:$B$15</c:f>
              <c:numCache>
                <c:formatCode>General</c:formatCode>
                <c:ptCount val="14"/>
                <c:pt idx="0">
                  <c:v>82.7</c:v>
                </c:pt>
                <c:pt idx="1">
                  <c:v>85.7</c:v>
                </c:pt>
                <c:pt idx="2">
                  <c:v>88.2</c:v>
                </c:pt>
                <c:pt idx="3">
                  <c:v>89.5</c:v>
                </c:pt>
                <c:pt idx="4">
                  <c:v>89.7</c:v>
                </c:pt>
                <c:pt idx="5">
                  <c:v>89.8</c:v>
                </c:pt>
                <c:pt idx="6">
                  <c:v>90.3</c:v>
                </c:pt>
                <c:pt idx="7">
                  <c:v>91.8</c:v>
                </c:pt>
                <c:pt idx="8">
                  <c:v>94.1</c:v>
                </c:pt>
                <c:pt idx="9">
                  <c:v>94.1</c:v>
                </c:pt>
                <c:pt idx="10">
                  <c:v>95.5</c:v>
                </c:pt>
                <c:pt idx="11">
                  <c:v>96.7</c:v>
                </c:pt>
                <c:pt idx="12">
                  <c:v>97.9</c:v>
                </c:pt>
                <c:pt idx="13">
                  <c:v>100</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Lakewood Township School District</c:v>
                </c:pt>
                <c:pt idx="1">
                  <c:v>Plumsted Township School District</c:v>
                </c:pt>
                <c:pt idx="2">
                  <c:v>Barnegat Township School District</c:v>
                </c:pt>
                <c:pt idx="3">
                  <c:v>Toms River Regional School District</c:v>
                </c:pt>
                <c:pt idx="4">
                  <c:v>Southern Regional School District</c:v>
                </c:pt>
                <c:pt idx="5">
                  <c:v>Central Regional School District</c:v>
                </c:pt>
                <c:pt idx="6">
                  <c:v>Pinelands Regional School District</c:v>
                </c:pt>
                <c:pt idx="7">
                  <c:v>Lacey Township School District</c:v>
                </c:pt>
                <c:pt idx="8">
                  <c:v>Brick Township Public School District</c:v>
                </c:pt>
                <c:pt idx="9">
                  <c:v>Jackson Township School District</c:v>
                </c:pt>
                <c:pt idx="10">
                  <c:v>Manchester Township School District</c:v>
                </c:pt>
                <c:pt idx="11">
                  <c:v>Point Pleasant Borough School District</c:v>
                </c:pt>
                <c:pt idx="12">
                  <c:v>Ocean County Vocational Technical School District</c:v>
                </c:pt>
                <c:pt idx="13">
                  <c:v>Point Pleasant Beach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1736930398637111"/>
          <c:y val="0.93493559407104798"/>
          <c:w val="0.19364130122270606"/>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0.85399999999999998</c:v>
                </c:pt>
                <c:pt idx="1">
                  <c:v>0.84</c:v>
                </c:pt>
                <c:pt idx="2">
                  <c:v>0.877</c:v>
                </c:pt>
                <c:pt idx="3">
                  <c:v>0.89</c:v>
                </c:pt>
                <c:pt idx="4">
                  <c:v>0.9</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0">
                  <c:v>0.9</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4">
                  <c:v>8.93</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3">
                  <c:v>20.153219864234199</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2277897081046595E-2"/>
                  <c:y val="-6.7411509889620913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7.4834963811341876E-3"/>
                  <c:y val="-2.658268491766839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3</c:v>
                </c:pt>
                <c:pt idx="1">
                  <c:v>102</c:v>
                </c:pt>
                <c:pt idx="2">
                  <c:v>52</c:v>
                </c:pt>
                <c:pt idx="3">
                  <c:v>460</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49671264977839752"/>
                  <c:y val="-0.10470869195354096"/>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5784958303965019"/>
                      <c:h val="0.13485189117873758"/>
                    </c:manualLayout>
                  </c15:layout>
                </c:ext>
                <c:ext xmlns:c16="http://schemas.microsoft.com/office/drawing/2014/chart" uri="{C3380CC4-5D6E-409C-BE32-E72D297353CC}">
                  <c16:uniqueId val="{00000002-5E99-47CB-AD62-97A1DF6719AF}"/>
                </c:ext>
              </c:extLst>
            </c:dLbl>
            <c:dLbl>
              <c:idx val="2"/>
              <c:layout>
                <c:manualLayout>
                  <c:x val="-0.25971853560656116"/>
                  <c:y val="2.974949832297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627</c:v>
                </c:pt>
                <c:pt idx="1">
                  <c:v>4217</c:v>
                </c:pt>
                <c:pt idx="2">
                  <c:v>292</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4">
                  <c:v>1.1599999999999999</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4490206692913385"/>
          <c:y val="0.87893986242298117"/>
          <c:w val="0.13858046259842519"/>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Ocean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3.75698</c:v>
                </c:pt>
                <c:pt idx="1">
                  <c:v>3.5244399999999998</c:v>
                </c:pt>
                <c:pt idx="2">
                  <c:v>2.4</c:v>
                </c:pt>
                <c:pt idx="4">
                  <c:v>1.1575200000000001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14">
                  <c:v>107</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14">
                  <c:v>611</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15" formatCode="0.00">
                  <c:v>51.705481708999997</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7.3</c:v>
                </c:pt>
                <c:pt idx="1">
                  <c:v>7.3</c:v>
                </c:pt>
                <c:pt idx="2">
                  <c:v>7.4</c:v>
                </c:pt>
                <c:pt idx="3">
                  <c:v>7.3261623771000002</c:v>
                </c:pt>
                <c:pt idx="4">
                  <c:v>7.0108074292999998</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8" formatCode="0.0">
                  <c:v>7</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4509001992707907"/>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10" formatCode="0.00">
                  <c:v>7.5612357105601502</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3953</c:v>
                </c:pt>
                <c:pt idx="1">
                  <c:v>3919</c:v>
                </c:pt>
                <c:pt idx="2">
                  <c:v>4026</c:v>
                </c:pt>
                <c:pt idx="3">
                  <c:v>4372</c:v>
                </c:pt>
                <c:pt idx="4">
                  <c:v>4552</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295888603573451"/>
                  <c:y val="-0.1054687435120113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3.8542863503334822E-2"/>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7.6672878422498925E-2"/>
                  <c:y val="-0.1218749925027686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Contempt of Court</c:v>
                </c:pt>
                <c:pt idx="3">
                  <c:v>Criminal mischief</c:v>
                </c:pt>
                <c:pt idx="4">
                  <c:v>Terroristic Threats</c:v>
                </c:pt>
                <c:pt idx="5">
                  <c:v>Burglary</c:v>
                </c:pt>
                <c:pt idx="6">
                  <c:v>Other</c:v>
                </c:pt>
              </c:strCache>
            </c:strRef>
          </c:cat>
          <c:val>
            <c:numRef>
              <c:f>Sheet1!$B$2:$B$8</c:f>
              <c:numCache>
                <c:formatCode>General</c:formatCode>
                <c:ptCount val="7"/>
                <c:pt idx="0">
                  <c:v>2141</c:v>
                </c:pt>
                <c:pt idx="1">
                  <c:v>1594</c:v>
                </c:pt>
                <c:pt idx="2">
                  <c:v>356</c:v>
                </c:pt>
                <c:pt idx="3">
                  <c:v>347</c:v>
                </c:pt>
                <c:pt idx="4" formatCode="#,##0">
                  <c:v>109</c:v>
                </c:pt>
                <c:pt idx="5">
                  <c:v>40</c:v>
                </c:pt>
                <c:pt idx="6">
                  <c:v>101</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9">
                  <c:v>1750</c:v>
                </c:pt>
                <c:pt idx="10">
                  <c:v>1828</c:v>
                </c:pt>
                <c:pt idx="11">
                  <c:v>1856</c:v>
                </c:pt>
                <c:pt idx="12">
                  <c:v>2033</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13">
                  <c:v>2297</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8">
                  <c:v>72333</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8">
                  <c:v>61112</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69262</c:v>
                </c:pt>
                <c:pt idx="1">
                  <c:v>66231</c:v>
                </c:pt>
                <c:pt idx="2">
                  <c:v>71968</c:v>
                </c:pt>
                <c:pt idx="3">
                  <c:v>71807</c:v>
                </c:pt>
                <c:pt idx="4">
                  <c:v>72333</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50334</c:v>
                </c:pt>
                <c:pt idx="1">
                  <c:v>50726</c:v>
                </c:pt>
                <c:pt idx="2">
                  <c:v>56563</c:v>
                </c:pt>
                <c:pt idx="3">
                  <c:v>55104</c:v>
                </c:pt>
                <c:pt idx="4">
                  <c:v>61112</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9">
                  <c:v>403</c:v>
                </c:pt>
                <c:pt idx="10">
                  <c:v>443</c:v>
                </c:pt>
                <c:pt idx="11">
                  <c:v>501</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2">
                  <c:v>522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204</c:v>
                </c:pt>
                <c:pt idx="1">
                  <c:v>245</c:v>
                </c:pt>
                <c:pt idx="2">
                  <c:v>242</c:v>
                </c:pt>
                <c:pt idx="3">
                  <c:v>186</c:v>
                </c:pt>
                <c:pt idx="4">
                  <c:v>168</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7.4999999999999997E-2</c:v>
                </c:pt>
                <c:pt idx="1">
                  <c:v>7.6999999999999999E-2</c:v>
                </c:pt>
                <c:pt idx="2">
                  <c:v>8.2000000000000003E-2</c:v>
                </c:pt>
                <c:pt idx="3">
                  <c:v>7.6999999999999999E-2</c:v>
                </c:pt>
                <c:pt idx="4">
                  <c:v>8.5000000000000006E-2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9">
                  <c:v>-9.6774193548387094E-2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4.6960576338018048E-2"/>
          <c:y val="0.87745762269663585"/>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Ocean</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0.45</c:v>
                </c:pt>
                <c:pt idx="1">
                  <c:v>0.06</c:v>
                </c:pt>
                <c:pt idx="2">
                  <c:v>0.34</c:v>
                </c:pt>
                <c:pt idx="3">
                  <c:v>7.0000000000000007E-2</c:v>
                </c:pt>
                <c:pt idx="4">
                  <c:v>0.03</c:v>
                </c:pt>
                <c:pt idx="5">
                  <c:v>0.02</c:v>
                </c:pt>
                <c:pt idx="6">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45338053641732284"/>
          <c:y val="3.0468748125692169E-2"/>
          <c:w val="0.53255696358267712"/>
          <c:h val="0.94843750317190556"/>
        </c:manualLayout>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Community Support Services (CSS)</c:v>
                </c:pt>
                <c:pt idx="1">
                  <c:v>Partial Care</c:v>
                </c:pt>
                <c:pt idx="2">
                  <c:v>Outpatient</c:v>
                </c:pt>
                <c:pt idx="3">
                  <c:v>Residential Intensive Support Team (RIST)</c:v>
                </c:pt>
                <c:pt idx="4">
                  <c:v>Short Term Care Facility (STCF)</c:v>
                </c:pt>
                <c:pt idx="5">
                  <c:v>Access Center</c:v>
                </c:pt>
                <c:pt idx="6">
                  <c:v>Homeless Services (PATH)</c:v>
                </c:pt>
                <c:pt idx="7">
                  <c:v>Program of Assertive Community Treatment (PACT)</c:v>
                </c:pt>
                <c:pt idx="8">
                  <c:v>Residential Services</c:v>
                </c:pt>
                <c:pt idx="9">
                  <c:v>Self-Help Center/Community Wellness Center</c:v>
                </c:pt>
                <c:pt idx="10">
                  <c:v>Systems Advocacy</c:v>
                </c:pt>
                <c:pt idx="11">
                  <c:v>County Mental Health Board</c:v>
                </c:pt>
                <c:pt idx="12">
                  <c:v>Crisis Diversion</c:v>
                </c:pt>
                <c:pt idx="13">
                  <c:v>Early Intervention Support Services (EISS)</c:v>
                </c:pt>
                <c:pt idx="14">
                  <c:v>Integrated Case Management Services (ICMS)</c:v>
                </c:pt>
                <c:pt idx="15">
                  <c:v>Intensive Outpatient Tx and Support Services (IOTSS)</c:v>
                </c:pt>
                <c:pt idx="16">
                  <c:v>Involuntary Outpatient Commitment (IOC)</c:v>
                </c:pt>
                <c:pt idx="17">
                  <c:v>Justice Involved Services (JIS)</c:v>
                </c:pt>
                <c:pt idx="18">
                  <c:v>Peer Respite Program</c:v>
                </c:pt>
                <c:pt idx="19">
                  <c:v>Primary Screening Services</c:v>
                </c:pt>
                <c:pt idx="20">
                  <c:v>Supported Education</c:v>
                </c:pt>
                <c:pt idx="21">
                  <c:v>Supported Employment Services</c:v>
                </c:pt>
              </c:strCache>
            </c:strRef>
          </c:cat>
          <c:val>
            <c:numRef>
              <c:f>Sheet1!$B$2:$B$23</c:f>
              <c:numCache>
                <c:formatCode>General</c:formatCode>
                <c:ptCount val="22"/>
                <c:pt idx="0">
                  <c:v>5</c:v>
                </c:pt>
                <c:pt idx="1">
                  <c:v>4</c:v>
                </c:pt>
                <c:pt idx="2">
                  <c:v>3</c:v>
                </c:pt>
                <c:pt idx="3">
                  <c:v>3</c:v>
                </c:pt>
                <c:pt idx="4">
                  <c:v>3</c:v>
                </c:pt>
                <c:pt idx="5">
                  <c:v>2</c:v>
                </c:pt>
                <c:pt idx="6">
                  <c:v>2</c:v>
                </c:pt>
                <c:pt idx="7">
                  <c:v>2</c:v>
                </c:pt>
                <c:pt idx="8">
                  <c:v>2</c:v>
                </c:pt>
                <c:pt idx="9">
                  <c:v>2</c:v>
                </c:pt>
                <c:pt idx="10">
                  <c:v>2</c:v>
                </c:pt>
                <c:pt idx="11">
                  <c:v>1</c:v>
                </c:pt>
                <c:pt idx="12">
                  <c:v>1</c:v>
                </c:pt>
                <c:pt idx="13">
                  <c:v>1</c:v>
                </c:pt>
                <c:pt idx="14">
                  <c:v>1</c:v>
                </c:pt>
                <c:pt idx="15">
                  <c:v>1</c:v>
                </c:pt>
                <c:pt idx="16">
                  <c:v>1</c:v>
                </c:pt>
                <c:pt idx="17">
                  <c:v>1</c:v>
                </c:pt>
                <c:pt idx="18">
                  <c:v>1</c:v>
                </c:pt>
                <c:pt idx="19">
                  <c:v>1</c:v>
                </c:pt>
                <c:pt idx="20">
                  <c:v>1</c:v>
                </c:pt>
                <c:pt idx="21">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9">
                  <c:v>0.14399999999999999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8">
                  <c:v>0.14099999999999999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0020920461791261"/>
          <c:y val="0.91827348588147473"/>
          <c:w val="0.25626153017317493"/>
          <c:h val="4.379674526778722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0.13500000000000001</c:v>
                </c:pt>
                <c:pt idx="1">
                  <c:v>0.13900000000000001</c:v>
                </c:pt>
                <c:pt idx="2">
                  <c:v>0.112</c:v>
                </c:pt>
                <c:pt idx="3">
                  <c:v>0.13900000000000001</c:v>
                </c:pt>
                <c:pt idx="4">
                  <c:v>0.14099999999999999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0.14699999999999999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0.109</c:v>
                </c:pt>
                <c:pt idx="1">
                  <c:v>0.16500000000000001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12">
                  <c:v>0.16600000000000001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870991950343504"/>
          <c:y val="0.92466614173228345"/>
          <c:w val="0.24323415999251574"/>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0.14899999999999999</c:v>
                </c:pt>
                <c:pt idx="1">
                  <c:v>8.6999999999999994E-2</c:v>
                </c:pt>
                <c:pt idx="2">
                  <c:v>0.14899999999999999</c:v>
                </c:pt>
                <c:pt idx="3">
                  <c:v>0.22700000000000001</c:v>
                </c:pt>
                <c:pt idx="4">
                  <c:v>0.16600000000000001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0.17199999999999999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18480561023622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3">
                  <c:v>8.5000000000000006E-2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0385051673228343"/>
          <c:y val="0.92860015203001034"/>
          <c:w val="0.16983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0.13900000000000001</c:v>
                </c:pt>
                <c:pt idx="1">
                  <c:v>0.184</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3">
                  <c:v>9.4</c:v>
                </c:pt>
                <c:pt idx="14">
                  <c:v>9.4</c:v>
                </c:pt>
                <c:pt idx="15">
                  <c:v>9.6</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6">
                  <c:v>10.1</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13">
                  <c:v>14097</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3">
                  <c:v>14449</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9">
                  <c:v>643</c:v>
                </c:pt>
                <c:pt idx="10">
                  <c:v>803</c:v>
                </c:pt>
                <c:pt idx="11">
                  <c:v>815</c:v>
                </c:pt>
                <c:pt idx="12">
                  <c:v>982</c:v>
                </c:pt>
                <c:pt idx="13">
                  <c:v>1112</c:v>
                </c:pt>
                <c:pt idx="14">
                  <c:v>1153</c:v>
                </c:pt>
                <c:pt idx="15">
                  <c:v>1244</c:v>
                </c:pt>
                <c:pt idx="16">
                  <c:v>1391</c:v>
                </c:pt>
                <c:pt idx="17">
                  <c:v>1586</c:v>
                </c:pt>
                <c:pt idx="18">
                  <c:v>1596</c:v>
                </c:pt>
                <c:pt idx="19">
                  <c:v>1632</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20">
                  <c:v>1943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8">
                  <c:v>511</c:v>
                </c:pt>
                <c:pt idx="9">
                  <c:v>515</c:v>
                </c:pt>
                <c:pt idx="10">
                  <c:v>633</c:v>
                </c:pt>
                <c:pt idx="11">
                  <c:v>803</c:v>
                </c:pt>
                <c:pt idx="12">
                  <c:v>808</c:v>
                </c:pt>
                <c:pt idx="13">
                  <c:v>833</c:v>
                </c:pt>
                <c:pt idx="14">
                  <c:v>834</c:v>
                </c:pt>
                <c:pt idx="15">
                  <c:v>919</c:v>
                </c:pt>
                <c:pt idx="16">
                  <c:v>955</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17" formatCode="#,##0">
                  <c:v>1131</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980</c:v>
                </c:pt>
                <c:pt idx="1">
                  <c:v>1008</c:v>
                </c:pt>
                <c:pt idx="2">
                  <c:v>1009</c:v>
                </c:pt>
                <c:pt idx="3">
                  <c:v>1076</c:v>
                </c:pt>
                <c:pt idx="4">
                  <c:v>1131</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1">
                  <c:v>8.9999999999999993E-3</c:v>
                </c:pt>
                <c:pt idx="2">
                  <c:v>8.9999999999999993E-3</c:v>
                </c:pt>
                <c:pt idx="3">
                  <c:v>8.9999999999999993E-3</c:v>
                </c:pt>
                <c:pt idx="4">
                  <c:v>1.0999999999999999E-2</c:v>
                </c:pt>
                <c:pt idx="5" formatCode="General">
                  <c:v>1.2E-2</c:v>
                </c:pt>
                <c:pt idx="6">
                  <c:v>1.2E-2</c:v>
                </c:pt>
                <c:pt idx="7">
                  <c:v>1.2E-2</c:v>
                </c:pt>
                <c:pt idx="8">
                  <c:v>1.2999999999999999E-2</c:v>
                </c:pt>
                <c:pt idx="9">
                  <c:v>1.2999999999999999E-2</c:v>
                </c:pt>
                <c:pt idx="10">
                  <c:v>1.4E-2</c:v>
                </c:pt>
                <c:pt idx="11">
                  <c:v>1.4999999999999999E-2</c:v>
                </c:pt>
                <c:pt idx="12">
                  <c:v>1.6E-2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0" formatCode="0.00%">
                  <c:v>5.0000000000000001E-3</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65135329144929"/>
          <c:y val="0.89100944881889765"/>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9">
                  <c:v>369</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0" formatCode="0">
                  <c:v>432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0</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0</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15">
                  <c:v>1705</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15">
                  <c:v>1705</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237</c:v>
                </c:pt>
                <c:pt idx="1">
                  <c:v>165</c:v>
                </c:pt>
                <c:pt idx="2">
                  <c:v>187</c:v>
                </c:pt>
                <c:pt idx="3">
                  <c:v>163</c:v>
                </c:pt>
                <c:pt idx="4">
                  <c:v>125</c:v>
                </c:pt>
                <c:pt idx="5">
                  <c:v>87</c:v>
                </c:pt>
                <c:pt idx="6">
                  <c:v>88</c:v>
                </c:pt>
                <c:pt idx="7">
                  <c:v>96</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167</c:v>
                </c:pt>
                <c:pt idx="1">
                  <c:v>163</c:v>
                </c:pt>
                <c:pt idx="2">
                  <c:v>150</c:v>
                </c:pt>
                <c:pt idx="3">
                  <c:v>110</c:v>
                </c:pt>
                <c:pt idx="4">
                  <c:v>61</c:v>
                </c:pt>
                <c:pt idx="5">
                  <c:v>53</c:v>
                </c:pt>
                <c:pt idx="6">
                  <c:v>51</c:v>
                </c:pt>
                <c:pt idx="7">
                  <c:v>61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South Toms River borough</c:v>
                </c:pt>
                <c:pt idx="1">
                  <c:v>Point Pleasant Beach borough</c:v>
                </c:pt>
                <c:pt idx="2">
                  <c:v>Barnegat Light borough</c:v>
                </c:pt>
                <c:pt idx="3">
                  <c:v>Manchester township</c:v>
                </c:pt>
                <c:pt idx="4">
                  <c:v>Toms River township</c:v>
                </c:pt>
                <c:pt idx="5">
                  <c:v>Seaside Heights borough</c:v>
                </c:pt>
                <c:pt idx="6">
                  <c:v>Lakehurst borough</c:v>
                </c:pt>
                <c:pt idx="7">
                  <c:v>Jackson township</c:v>
                </c:pt>
                <c:pt idx="8">
                  <c:v>Berkeley township</c:v>
                </c:pt>
              </c:strCache>
            </c:strRef>
          </c:cat>
          <c:val>
            <c:numRef>
              <c:f>Sheet1!$B$2:$B$10</c:f>
              <c:numCache>
                <c:formatCode>0.00%</c:formatCode>
                <c:ptCount val="9"/>
                <c:pt idx="0">
                  <c:v>0.16400000000000001</c:v>
                </c:pt>
                <c:pt idx="1">
                  <c:v>0.16200000000000001</c:v>
                </c:pt>
                <c:pt idx="2">
                  <c:v>0.13300000000000001</c:v>
                </c:pt>
                <c:pt idx="3">
                  <c:v>0.10299999999999999</c:v>
                </c:pt>
                <c:pt idx="4">
                  <c:v>0.1</c:v>
                </c:pt>
                <c:pt idx="5">
                  <c:v>9.2999999999999999E-2</c:v>
                </c:pt>
                <c:pt idx="6">
                  <c:v>8.8999999999999996E-2</c:v>
                </c:pt>
                <c:pt idx="7">
                  <c:v>8.6999999999999994E-2</c:v>
                </c:pt>
                <c:pt idx="8">
                  <c:v>8.5000000000000006E-2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Ocean County avg 8.0%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Sheet1!$A$2:$A$10</c:f>
              <c:strCache>
                <c:ptCount val="9"/>
                <c:pt idx="0">
                  <c:v>South Toms River borough</c:v>
                </c:pt>
                <c:pt idx="1">
                  <c:v>Point Pleasant Beach borough</c:v>
                </c:pt>
                <c:pt idx="2">
                  <c:v>Barnegat Light borough</c:v>
                </c:pt>
                <c:pt idx="3">
                  <c:v>Manchester township</c:v>
                </c:pt>
                <c:pt idx="4">
                  <c:v>Toms River township</c:v>
                </c:pt>
                <c:pt idx="5">
                  <c:v>Seaside Heights borough</c:v>
                </c:pt>
                <c:pt idx="6">
                  <c:v>Lakehurst borough</c:v>
                </c:pt>
                <c:pt idx="7">
                  <c:v>Jackson township</c:v>
                </c:pt>
                <c:pt idx="8">
                  <c:v>Berkeley township</c:v>
                </c:pt>
              </c:strCache>
            </c:strRef>
          </c:cat>
          <c:val>
            <c:numRef>
              <c:f>Sheet1!$C$2:$C$10</c:f>
              <c:numCache>
                <c:formatCode>0%</c:formatCode>
                <c:ptCount val="9"/>
                <c:pt idx="0">
                  <c:v>0.08</c:v>
                </c:pt>
                <c:pt idx="1">
                  <c:v>0.08</c:v>
                </c:pt>
                <c:pt idx="2">
                  <c:v>0.08</c:v>
                </c:pt>
                <c:pt idx="3">
                  <c:v>0.08</c:v>
                </c:pt>
                <c:pt idx="4">
                  <c:v>0.08</c:v>
                </c:pt>
                <c:pt idx="5">
                  <c:v>0.08</c:v>
                </c:pt>
                <c:pt idx="6">
                  <c:v>0.08</c:v>
                </c:pt>
                <c:pt idx="7">
                  <c:v>0.08</c:v>
                </c:pt>
                <c:pt idx="8">
                  <c:v>0.08</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5962573818897642"/>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3">
                  <c:v>6608</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12">
                  <c:v>6603</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7">
                  <c:v>0.36</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7">
                  <c:v>0.34</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10">
                  <c:v>0.43</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10" formatCode="0%">
                  <c:v>0.4</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3">
                  <c:v>0.22</c:v>
                </c:pt>
                <c:pt idx="4">
                  <c:v>0.22</c:v>
                </c:pt>
                <c:pt idx="5">
                  <c:v>0.22</c:v>
                </c:pt>
                <c:pt idx="6">
                  <c:v>0.16</c:v>
                </c:pt>
                <c:pt idx="7">
                  <c:v>0.14000000000000001</c:v>
                </c:pt>
                <c:pt idx="8">
                  <c:v>0.14000000000000001</c:v>
                </c:pt>
                <c:pt idx="9">
                  <c:v>0.12</c:v>
                </c:pt>
                <c:pt idx="10">
                  <c:v>0.11</c:v>
                </c:pt>
                <c:pt idx="11">
                  <c:v>0.1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2">
                  <c:v>0.3</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stepupfamilyservices.com/" TargetMode="External"/><Relationship Id="rId3" Type="http://schemas.openxmlformats.org/officeDocument/2006/relationships/hyperlink" Target="http://www.oceanresourcenet.org/" TargetMode="External"/><Relationship Id="rId7" Type="http://schemas.openxmlformats.org/officeDocument/2006/relationships/hyperlink" Target="https://www.spwaservices.org/"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project99.com/" TargetMode="External"/><Relationship Id="rId5" Type="http://schemas.openxmlformats.org/officeDocument/2006/relationships/hyperlink" Target="https://www.thecenternj.org/" TargetMode="External"/><Relationship Id="rId4" Type="http://schemas.openxmlformats.org/officeDocument/2006/relationships/hyperlink" Target="https://www.alliesincaring.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4/3/2025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South Toms River and Point Pleasant Beach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Lakewood and Toms River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Manchester and Seaside Heights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similar to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Seaside Heights and Lakewood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similar to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increase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remain mostly steady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and toddler childcare, around as expected for pre-K, and lower than expected for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Pine Beach and Seaside Park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decrease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Asian women reported receiving early prenatal care most frequently, followed by White, then Black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lower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decrease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Lakewood and Plumsted Township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increase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$15K more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-9.68%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(CSS), followed by partial care.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remain mostly steady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Black/African American, Asian, Other races/ethnicities, and Hispanic/Latino residents in this county.  </a:t>
            </a:r>
          </a:p>
          <a:p>
            <a:r>
              <a:rPr lang="en-US" sz="1200" kern="1200" dirty="0">
                <a:solidFill>
                  <a:schemeClr val="tx1"/>
                </a:solidFill>
                <a:effectLst/>
                <a:latin typeface="+mn-lt"/>
                <a:ea typeface="+mn-ea"/>
                <a:cs typeface="+mn-cs"/>
              </a:rPr>
              <a:t>Data is unavailable for Native Hawaiian/Other PI.</a:t>
            </a: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1,520</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and Black/African American residents has decreased slightly while the proportion of American Indian/Alaska Native and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http://www.oceanresourcenet.org/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https://www.alliesincaring.org/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https://www.thecenternj.org/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http://project99.com/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https://www.spwaservices.org/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https://stepupfamilyservices.com/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30%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https://www.oceanresourcenet.org/community-services/legal-advocacy/advocacy/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index of Black/White residential segregation in this county has slightly increased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Ocean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78FE9B1C-ACDD-37A2-4991-A62A3AAF72FB}"/>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4" name="Picture 3" descr="Image result for ocean county nj map wikipedia">
            <a:extLst>
              <a:ext uri="{FF2B5EF4-FFF2-40B4-BE49-F238E27FC236}">
                <a16:creationId xmlns:a16="http://schemas.microsoft.com/office/drawing/2014/main" id="{60F78618-0883-CA63-266E-CE8FDC25B551}"/>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065545E8-6B70-D33A-ACEC-2EC779EA82D8}"/>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4" name="Picture 3" descr="Image result for ocean county nj map wikipedia">
            <a:extLst>
              <a:ext uri="{FF2B5EF4-FFF2-40B4-BE49-F238E27FC236}">
                <a16:creationId xmlns:a16="http://schemas.microsoft.com/office/drawing/2014/main" id="{AC245663-4A29-082C-75F9-8C518B79A4BB}"/>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descr="Image result for ocean county nj map wikipedia">
            <a:extLst>
              <a:ext uri="{FF2B5EF4-FFF2-40B4-BE49-F238E27FC236}">
                <a16:creationId xmlns:a16="http://schemas.microsoft.com/office/drawing/2014/main" id="{809FD0B2-B57E-C76E-E5F9-FDD1B82DCCCA}"/>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58585" y="955337"/>
            <a:ext cx="974271" cy="1466670"/>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descr="Image result for ocean county nj map wikipedia">
            <a:extLst>
              <a:ext uri="{FF2B5EF4-FFF2-40B4-BE49-F238E27FC236}">
                <a16:creationId xmlns:a16="http://schemas.microsoft.com/office/drawing/2014/main" id="{A2BB5447-38FD-ECDA-8425-20F4CAB0AE65}"/>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50542" y="4423593"/>
            <a:ext cx="974271" cy="1466670"/>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descr="Image result for ocean county nj map wikipedia">
            <a:extLst>
              <a:ext uri="{FF2B5EF4-FFF2-40B4-BE49-F238E27FC236}">
                <a16:creationId xmlns:a16="http://schemas.microsoft.com/office/drawing/2014/main" id="{EA4DBB63-C391-D76C-8563-1CCE16F8AD6E}"/>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13628" y="498137"/>
            <a:ext cx="974271" cy="1466670"/>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descr="Image result for ocean county nj map wikipedia">
            <a:extLst>
              <a:ext uri="{FF2B5EF4-FFF2-40B4-BE49-F238E27FC236}">
                <a16:creationId xmlns:a16="http://schemas.microsoft.com/office/drawing/2014/main" id="{3852906B-6A0D-7230-CD66-5F781F534BBE}"/>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13628" y="438330"/>
            <a:ext cx="974271" cy="1466670"/>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ocean county nj map wikipedia">
            <a:extLst>
              <a:ext uri="{FF2B5EF4-FFF2-40B4-BE49-F238E27FC236}">
                <a16:creationId xmlns:a16="http://schemas.microsoft.com/office/drawing/2014/main" id="{3C8255FD-4712-5E7F-6A7D-8B20C362200D}"/>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183074" y="2726930"/>
            <a:ext cx="974271" cy="1466670"/>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descr="Image result for ocean county nj map wikipedia">
            <a:extLst>
              <a:ext uri="{FF2B5EF4-FFF2-40B4-BE49-F238E27FC236}">
                <a16:creationId xmlns:a16="http://schemas.microsoft.com/office/drawing/2014/main" id="{04185B48-B9FA-D1A2-6399-8B583B2F6BBF}"/>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08890" y="544488"/>
            <a:ext cx="974271" cy="1466670"/>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ocean county nj map wikipedia">
            <a:extLst>
              <a:ext uri="{FF2B5EF4-FFF2-40B4-BE49-F238E27FC236}">
                <a16:creationId xmlns:a16="http://schemas.microsoft.com/office/drawing/2014/main" id="{E169E853-0C11-2DE2-0FBF-C35FFC2F5F9F}"/>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31804" y="416704"/>
            <a:ext cx="974271" cy="1466670"/>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descr="Image result for ocean county nj map wikipedia">
            <a:extLst>
              <a:ext uri="{FF2B5EF4-FFF2-40B4-BE49-F238E27FC236}">
                <a16:creationId xmlns:a16="http://schemas.microsoft.com/office/drawing/2014/main" id="{68974CFD-4653-FA4E-1CAA-68647F95381E}"/>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635173" y="4917736"/>
            <a:ext cx="974271" cy="1466670"/>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descr="Image result for ocean county nj map wikipedia">
            <a:extLst>
              <a:ext uri="{FF2B5EF4-FFF2-40B4-BE49-F238E27FC236}">
                <a16:creationId xmlns:a16="http://schemas.microsoft.com/office/drawing/2014/main" id="{3C8B990E-3EAD-553A-C20C-24266F7E331C}"/>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ocean county nj map wikipedia">
            <a:extLst>
              <a:ext uri="{FF2B5EF4-FFF2-40B4-BE49-F238E27FC236}">
                <a16:creationId xmlns:a16="http://schemas.microsoft.com/office/drawing/2014/main" id="{ABC30386-CB90-3B2D-031E-A37E3DF10186}"/>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54074" y="4867505"/>
            <a:ext cx="974271" cy="1466670"/>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ocean county nj map wikipedia">
            <a:extLst>
              <a:ext uri="{FF2B5EF4-FFF2-40B4-BE49-F238E27FC236}">
                <a16:creationId xmlns:a16="http://schemas.microsoft.com/office/drawing/2014/main" id="{B5622015-3EF4-7B82-6859-DC9A6ED02BE7}"/>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928390" y="433220"/>
            <a:ext cx="974271" cy="1466670"/>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ocean county nj map wikipedia">
            <a:extLst>
              <a:ext uri="{FF2B5EF4-FFF2-40B4-BE49-F238E27FC236}">
                <a16:creationId xmlns:a16="http://schemas.microsoft.com/office/drawing/2014/main" id="{B3D336D4-5C95-D2A4-6312-D56CCA9C6D99}"/>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566206" y="297993"/>
            <a:ext cx="974271" cy="1466670"/>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ocean county nj map wikipedia">
            <a:extLst>
              <a:ext uri="{FF2B5EF4-FFF2-40B4-BE49-F238E27FC236}">
                <a16:creationId xmlns:a16="http://schemas.microsoft.com/office/drawing/2014/main" id="{6957EF66-9E22-0FC5-C86B-882C15047B2C}"/>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16000" y="396160"/>
            <a:ext cx="974271" cy="1466670"/>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ocean county nj map wikipedia">
            <a:extLst>
              <a:ext uri="{FF2B5EF4-FFF2-40B4-BE49-F238E27FC236}">
                <a16:creationId xmlns:a16="http://schemas.microsoft.com/office/drawing/2014/main" id="{1FA16BF8-91BC-34E2-E00C-62CE7895790F}"/>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434068" y="731546"/>
            <a:ext cx="974271" cy="1466670"/>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descr="Image result for ocean county nj map wikipedia">
            <a:extLst>
              <a:ext uri="{FF2B5EF4-FFF2-40B4-BE49-F238E27FC236}">
                <a16:creationId xmlns:a16="http://schemas.microsoft.com/office/drawing/2014/main" id="{61B98BF9-AF7F-DD1D-F820-9F571FC12298}"/>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06020" y="468350"/>
            <a:ext cx="974271" cy="1466670"/>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ocean county nj map wikipedia">
            <a:extLst>
              <a:ext uri="{FF2B5EF4-FFF2-40B4-BE49-F238E27FC236}">
                <a16:creationId xmlns:a16="http://schemas.microsoft.com/office/drawing/2014/main" id="{62FA9328-B5F6-9F87-B545-DBBE9C5774CC}"/>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04723" y="346884"/>
            <a:ext cx="974271" cy="1466670"/>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ocean county nj map wikipedia">
            <a:extLst>
              <a:ext uri="{FF2B5EF4-FFF2-40B4-BE49-F238E27FC236}">
                <a16:creationId xmlns:a16="http://schemas.microsoft.com/office/drawing/2014/main" id="{45E40C35-FA76-4DA1-6896-E929E6070DCE}"/>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53931" y="396845"/>
            <a:ext cx="863694" cy="1333500"/>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descr="Image result for ocean county nj map wikipedia">
            <a:extLst>
              <a:ext uri="{FF2B5EF4-FFF2-40B4-BE49-F238E27FC236}">
                <a16:creationId xmlns:a16="http://schemas.microsoft.com/office/drawing/2014/main" id="{F47DDE26-D169-2BF8-D410-EC6F4EEE5952}"/>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68275" y="1021922"/>
            <a:ext cx="863694" cy="1333500"/>
          </a:xfrm>
          <a:prstGeom prst="rect">
            <a:avLst/>
          </a:prstGeom>
          <a:noFill/>
          <a:ln>
            <a:noFill/>
          </a:ln>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ocean county nj map wikipedia">
            <a:extLst>
              <a:ext uri="{FF2B5EF4-FFF2-40B4-BE49-F238E27FC236}">
                <a16:creationId xmlns:a16="http://schemas.microsoft.com/office/drawing/2014/main" id="{74DD9119-09EF-EEB3-71B5-A73F9D889626}"/>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885238" y="302843"/>
            <a:ext cx="974271" cy="1466670"/>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6C8AD370-C926-C4C9-C3A6-2B0827C6B11F}"/>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6" name="Picture 5" descr="Image result for ocean county nj map wikipedia">
            <a:extLst>
              <a:ext uri="{FF2B5EF4-FFF2-40B4-BE49-F238E27FC236}">
                <a16:creationId xmlns:a16="http://schemas.microsoft.com/office/drawing/2014/main" id="{E8908326-C777-3996-4D46-C0AE08F644C1}"/>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725062CD-80E0-E5C7-554E-547A1AE4ECAB}"/>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6" name="Picture 5" descr="Image result for ocean county nj map wikipedia">
            <a:extLst>
              <a:ext uri="{FF2B5EF4-FFF2-40B4-BE49-F238E27FC236}">
                <a16:creationId xmlns:a16="http://schemas.microsoft.com/office/drawing/2014/main" id="{8590909D-202B-222C-5C5F-486F2076F268}"/>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21BD43A0-B406-8FEB-8356-CFAEBA36DC7D}"/>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6" name="Picture 5" descr="Image result for ocean county nj map wikipedia">
            <a:extLst>
              <a:ext uri="{FF2B5EF4-FFF2-40B4-BE49-F238E27FC236}">
                <a16:creationId xmlns:a16="http://schemas.microsoft.com/office/drawing/2014/main" id="{75CEBEB8-4BD0-F9B0-6D18-3AA26B771B55}"/>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8ED10866-F94A-1651-8A21-F917EF92B2B3}"/>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6" name="Picture 5" descr="Image result for ocean county nj map wikipedia">
            <a:extLst>
              <a:ext uri="{FF2B5EF4-FFF2-40B4-BE49-F238E27FC236}">
                <a16:creationId xmlns:a16="http://schemas.microsoft.com/office/drawing/2014/main" id="{88D2DDB6-F7D4-23B2-FA9B-A779A079008D}"/>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2F70D748-5CF6-2C29-EAC7-F33EB44C250D}"/>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7" name="Picture 6" descr="Image result for ocean county nj map wikipedia">
            <a:extLst>
              <a:ext uri="{FF2B5EF4-FFF2-40B4-BE49-F238E27FC236}">
                <a16:creationId xmlns:a16="http://schemas.microsoft.com/office/drawing/2014/main" id="{38EC41CD-E809-3C55-53E3-31AE74406143}"/>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617D083C-A3E7-E545-628E-676421029539}"/>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4" name="Picture 3" descr="Image result for ocean county nj map wikipedia">
            <a:extLst>
              <a:ext uri="{FF2B5EF4-FFF2-40B4-BE49-F238E27FC236}">
                <a16:creationId xmlns:a16="http://schemas.microsoft.com/office/drawing/2014/main" id="{24B8AB55-835B-2006-BA25-0E27FE741E43}"/>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1D1E9133-6D1D-A00C-1CE5-DDC778A4141B}"/>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4" name="Picture 3" descr="Image result for ocean county nj map wikipedia">
            <a:extLst>
              <a:ext uri="{FF2B5EF4-FFF2-40B4-BE49-F238E27FC236}">
                <a16:creationId xmlns:a16="http://schemas.microsoft.com/office/drawing/2014/main" id="{F19F60A8-27EB-8F22-F177-55353065F3B1}"/>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878A6F7-3076-39E2-E708-813FDA68A2E8}"/>
              </a:ext>
            </a:extLst>
          </p:cNvPr>
          <p:cNvPicPr>
            <a:picLocks noChangeAspect="1"/>
          </p:cNvPicPr>
          <p:nvPr/>
        </p:nvPicPr>
        <p:blipFill>
          <a:blip r:embed="rId5"/>
          <a:stretch>
            <a:fillRect/>
          </a:stretch>
        </p:blipFill>
        <p:spPr>
          <a:xfrm>
            <a:off x="-76200" y="-381000"/>
            <a:ext cx="13365480" cy="7564121"/>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Ocean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April 2025</a:t>
              </a:r>
            </a:p>
          </p:txBody>
        </p:sp>
      </p:grpSp>
      <p:pic>
        <p:nvPicPr>
          <p:cNvPr id="2" name="Picture 1" descr="Image result for ocean county nj map wikipedia">
            <a:extLst>
              <a:ext uri="{FF2B5EF4-FFF2-40B4-BE49-F238E27FC236}">
                <a16:creationId xmlns:a16="http://schemas.microsoft.com/office/drawing/2014/main" id="{7154D107-FC84-DF11-128D-14A8A33DA801}"/>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6965982" y="4820659"/>
            <a:ext cx="772848" cy="1562819"/>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880344407"/>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871707799"/>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996526362"/>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802183492"/>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568071242"/>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839948444"/>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559560850"/>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089971124"/>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4012995927"/>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675394650"/>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228980259"/>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633465116"/>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902301215"/>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432941928"/>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cean county nj municipality map">
            <a:extLst>
              <a:ext uri="{FF2B5EF4-FFF2-40B4-BE49-F238E27FC236}">
                <a16:creationId xmlns:a16="http://schemas.microsoft.com/office/drawing/2014/main" id="{EADD90DC-23FC-E24B-31D1-C9E97AFE21B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1360" t="2740" r="11360" b="2740"/>
          <a:stretch/>
        </p:blipFill>
        <p:spPr bwMode="auto">
          <a:xfrm>
            <a:off x="4876800" y="152400"/>
            <a:ext cx="5299856" cy="63093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ocean county nj map wikipedia">
            <a:extLst>
              <a:ext uri="{FF2B5EF4-FFF2-40B4-BE49-F238E27FC236}">
                <a16:creationId xmlns:a16="http://schemas.microsoft.com/office/drawing/2014/main" id="{9EBD75D1-0A96-07AE-2479-F1F04BE94A52}"/>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304800"/>
            <a:ext cx="2351314" cy="4460241"/>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021663485"/>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1128885071"/>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41657585"/>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121655233"/>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414109757"/>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816477587"/>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197704342"/>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2009931394"/>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325196077"/>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3351009075"/>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4276543762"/>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881692634"/>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989944877"/>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07262897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097445016"/>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951906537"/>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76804627"/>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160089249"/>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51213711"/>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2922480616"/>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921225540"/>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4104829329"/>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93788501"/>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4254620930"/>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915248129"/>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606076474"/>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3681958548"/>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314708952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4163193303"/>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3358633385"/>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84624579"/>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076600444"/>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114767442"/>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1581604696"/>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3035288731"/>
              </p:ext>
            </p:extLst>
          </p:nvPr>
        </p:nvGraphicFramePr>
        <p:xfrm>
          <a:off x="3103824" y="824860"/>
          <a:ext cx="8990959" cy="569765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396335"/>
            <a:ext cx="9024576" cy="461665"/>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616363622"/>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929535304"/>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590637458"/>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631258507"/>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4229985526"/>
              </p:ext>
            </p:extLst>
          </p:nvPr>
        </p:nvGraphicFramePr>
        <p:xfrm>
          <a:off x="7399810" y="1846398"/>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499943810"/>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787941606"/>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628616851"/>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442257651"/>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2830588140"/>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3764857773"/>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526192100"/>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1275540466"/>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2103805318"/>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189834142"/>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961597778"/>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07427091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624164796"/>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3651860336"/>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135466389"/>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625766208"/>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08695328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2443251842"/>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4217260640"/>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210109080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064364188"/>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694355926"/>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401680373"/>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611205420"/>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247224617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3934709775"/>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Ocean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529325670"/>
              </p:ext>
            </p:extLst>
          </p:nvPr>
        </p:nvGraphicFramePr>
        <p:xfrm>
          <a:off x="3276600" y="544375"/>
          <a:ext cx="4419600" cy="669290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806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28730732-3237-4D57-BBC6-34B0967BDB10}"/>
              </a:ext>
            </a:extLst>
          </p:cNvPr>
          <p:cNvGraphicFramePr>
            <a:graphicFrameLocks/>
          </p:cNvGraphicFramePr>
          <p:nvPr>
            <p:extLst>
              <p:ext uri="{D42A27DB-BD31-4B8C-83A1-F6EECF244321}">
                <p14:modId xmlns:p14="http://schemas.microsoft.com/office/powerpoint/2010/main" val="287356138"/>
              </p:ext>
            </p:extLst>
          </p:nvPr>
        </p:nvGraphicFramePr>
        <p:xfrm>
          <a:off x="7533087" y="898999"/>
          <a:ext cx="4658914" cy="611140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92296680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224441843"/>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533986728"/>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482637866"/>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317090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2800038200"/>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3062155795"/>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0117374"/>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910196"/>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Advanced Behavioral Care Services LLC [Mental Health and Substance Abuse]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Allies in Caring [Mental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Center for Achievement at Special Children’s Center [Physical, Emotional, &amp; Developmental Needs]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Cooperative Counseling Services [Child and Adolescent Behavioral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Enhancement, LLC [In-Home Services]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Latino Family Connections [General]</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Project 99 [In-community and Behavioral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Maxim Healthcare Services [Behavioral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SPWA Services, LLC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Step Up Family Services [General]</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Ocean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oceanresourcenet.org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Ocean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255662441"/>
              </p:ext>
            </p:extLst>
          </p:nvPr>
        </p:nvGraphicFramePr>
        <p:xfrm>
          <a:off x="3221870" y="772985"/>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D51CB5E0-9563-447C-A4B4-48FBF815D4C5}"/>
              </a:ext>
            </a:extLst>
          </p:cNvPr>
          <p:cNvGraphicFramePr>
            <a:graphicFrameLocks/>
          </p:cNvGraphicFramePr>
          <p:nvPr>
            <p:extLst>
              <p:ext uri="{D42A27DB-BD31-4B8C-83A1-F6EECF244321}">
                <p14:modId xmlns:p14="http://schemas.microsoft.com/office/powerpoint/2010/main" val="1853810358"/>
              </p:ext>
            </p:extLst>
          </p:nvPr>
        </p:nvGraphicFramePr>
        <p:xfrm>
          <a:off x="7010401" y="1003220"/>
          <a:ext cx="5181600" cy="60269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3077715427"/>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378494792"/>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2921959269"/>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South Jersey Legal Services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Justice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Justice Center (veteran)</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9ac0443943a03c9276ae&quot;,&quot;SmartGridHorizontal&quot;:0,&quot;LinkedExcelSources&quot;:{&quot;67cefed43842343a900c2c16&quot;:&quot;{{Desktop}}\\hsac 25\\engage\\archive\\Ocean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28181</TotalTime>
  <Words>10290</Words>
  <Application>Microsoft Office PowerPoint</Application>
  <PresentationFormat>Widescreen</PresentationFormat>
  <Paragraphs>815</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1644</cp:revision>
  <dcterms:created xsi:type="dcterms:W3CDTF">2006-08-16T00:00:00Z</dcterms:created>
  <dcterms:modified xsi:type="dcterms:W3CDTF">2025-04-03T14:27:12Z</dcterms:modified>
</cp:coreProperties>
</file>