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4548" autoAdjust="0"/>
  </p:normalViewPr>
  <p:slideViewPr>
    <p:cSldViewPr>
      <p:cViewPr varScale="1">
        <p:scale>
          <a:sx n="72" d="100"/>
          <a:sy n="72" d="100"/>
        </p:scale>
        <p:origin x="984" y="149"/>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Morris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Morris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Overview'!$A$4,'0. Overview'!$A$28,'0. Overview'!$A$51,'0. Overview'!$A$71,'0. Overview'!$A$101,'0. Overview'!$A$124,'0. Overview'!$A$145,'0. Overview'!$A$159,'0. Overview'!$A$186,'0. Overview'!$A$202)</c:f>
              <c:strCache>
                <c:ptCount val="10"/>
                <c:pt idx="0">
                  <c:v>Morris</c:v>
                </c:pt>
                <c:pt idx="1">
                  <c:v>Morris</c:v>
                </c:pt>
                <c:pt idx="2">
                  <c:v>Morris</c:v>
                </c:pt>
                <c:pt idx="3">
                  <c:v>Morris</c:v>
                </c:pt>
                <c:pt idx="4">
                  <c:v>Morris</c:v>
                </c:pt>
                <c:pt idx="5">
                  <c:v>Morris</c:v>
                </c:pt>
                <c:pt idx="6">
                  <c:v>Morris</c:v>
                </c:pt>
                <c:pt idx="7">
                  <c:v>Morris </c:v>
                </c:pt>
                <c:pt idx="8">
                  <c:v>Morris</c:v>
                </c:pt>
                <c:pt idx="9">
                  <c:v>Morris</c:v>
                </c:pt>
              </c:strCache>
            </c:strRef>
          </c:cat>
          <c:val>
            <c:numRef>
              <c:f>('0. Overview'!$C$4,'0. Overview'!$C$28,'0. Overview'!$C$51,'0. Overview'!$C$71,'0. Overview'!$C$101,'0. Overview'!$C$124,'0. Overview'!$C$145,'0. Overview'!$C$159,'0. Overview'!$C$186,'0. Overview'!$C$202)</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328E-4782-AF82-DBA5FFF009B0}"/>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Overview'!$A$4,'0. Overview'!$A$28,'0. Overview'!$A$51,'0. Overview'!$A$71,'0. Overview'!$A$101,'0. Overview'!$A$124,'0. Overview'!$A$145,'0. Overview'!$A$159,'0. Overview'!$A$186,'0. Overview'!$A$202)</c:f>
              <c:strCache>
                <c:ptCount val="10"/>
                <c:pt idx="0">
                  <c:v>Morris</c:v>
                </c:pt>
                <c:pt idx="1">
                  <c:v>Morris</c:v>
                </c:pt>
                <c:pt idx="2">
                  <c:v>Morris</c:v>
                </c:pt>
                <c:pt idx="3">
                  <c:v>Morris</c:v>
                </c:pt>
                <c:pt idx="4">
                  <c:v>Morris</c:v>
                </c:pt>
                <c:pt idx="5">
                  <c:v>Morris</c:v>
                </c:pt>
                <c:pt idx="6">
                  <c:v>Morris</c:v>
                </c:pt>
                <c:pt idx="7">
                  <c:v>Morris </c:v>
                </c:pt>
                <c:pt idx="8">
                  <c:v>Morris</c:v>
                </c:pt>
                <c:pt idx="9">
                  <c:v>Morris</c:v>
                </c:pt>
              </c:strCache>
            </c:strRef>
          </c:cat>
          <c:val>
            <c:numRef>
              <c:f>('0. Overview'!$D$4,'0. Overview'!$D$28,'0. Overview'!$D$51,'0. Overview'!$D$71,'0. Overview'!$D$101,'0. Overview'!$D$124,'0. Overview'!$D$145,'0. Overview'!$D$159,'0. Overview'!$D$186,'0. Overview'!$D$202)</c:f>
              <c:numCache>
                <c:formatCode>General</c:formatCode>
                <c:ptCount val="10"/>
                <c:pt idx="0">
                  <c:v>19.875</c:v>
                </c:pt>
                <c:pt idx="1">
                  <c:v>17.875</c:v>
                </c:pt>
                <c:pt idx="2">
                  <c:v>16.875</c:v>
                </c:pt>
                <c:pt idx="3">
                  <c:v>18.875</c:v>
                </c:pt>
                <c:pt idx="4">
                  <c:v>10.875</c:v>
                </c:pt>
                <c:pt idx="5">
                  <c:v>9.875</c:v>
                </c:pt>
                <c:pt idx="6">
                  <c:v>10.875</c:v>
                </c:pt>
                <c:pt idx="7">
                  <c:v>18.875</c:v>
                </c:pt>
                <c:pt idx="8">
                  <c:v>11.875</c:v>
                </c:pt>
                <c:pt idx="9">
                  <c:v>19.875</c:v>
                </c:pt>
              </c:numCache>
            </c:numRef>
          </c:val>
          <c:extLst>
            <c:ext xmlns:c16="http://schemas.microsoft.com/office/drawing/2014/chart" uri="{C3380CC4-5D6E-409C-BE32-E72D297353CC}">
              <c16:uniqueId val="{00000001-328E-4782-AF82-DBA5FFF009B0}"/>
            </c:ext>
          </c:extLst>
        </c:ser>
        <c:ser>
          <c:idx val="3"/>
          <c:order val="2"/>
          <c:spPr>
            <a:solidFill>
              <a:schemeClr val="bg1">
                <a:lumMod val="65000"/>
              </a:schemeClr>
            </a:solidFill>
            <a:ln>
              <a:solidFill>
                <a:schemeClr val="tx1">
                  <a:lumMod val="95000"/>
                  <a:lumOff val="5000"/>
                </a:schemeClr>
              </a:solidFill>
            </a:ln>
            <a:effectLst/>
          </c:spPr>
          <c:invertIfNegative val="0"/>
          <c:cat>
            <c:strRef>
              <c:f>('0. Overview'!$A$4,'0. Overview'!$A$28,'0. Overview'!$A$51,'0. Overview'!$A$71,'0. Overview'!$A$101,'0. Overview'!$A$124,'0. Overview'!$A$145,'0. Overview'!$A$159,'0. Overview'!$A$186,'0. Overview'!$A$202)</c:f>
              <c:strCache>
                <c:ptCount val="10"/>
                <c:pt idx="0">
                  <c:v>Morris</c:v>
                </c:pt>
                <c:pt idx="1">
                  <c:v>Morris</c:v>
                </c:pt>
                <c:pt idx="2">
                  <c:v>Morris</c:v>
                </c:pt>
                <c:pt idx="3">
                  <c:v>Morris</c:v>
                </c:pt>
                <c:pt idx="4">
                  <c:v>Morris</c:v>
                </c:pt>
                <c:pt idx="5">
                  <c:v>Morris</c:v>
                </c:pt>
                <c:pt idx="6">
                  <c:v>Morris</c:v>
                </c:pt>
                <c:pt idx="7">
                  <c:v>Morris </c:v>
                </c:pt>
                <c:pt idx="8">
                  <c:v>Morris</c:v>
                </c:pt>
                <c:pt idx="9">
                  <c:v>Morris</c:v>
                </c:pt>
              </c:strCache>
            </c:strRef>
          </c:cat>
          <c:val>
            <c:numRef>
              <c:f>('0. Overview'!$E$4,'0. Overview'!$E$28,'0. Overview'!$E$51,'0. Overview'!$E$71,'0. Overview'!$E$101,'0. Overview'!$E$124,'0. Overview'!$E$145,'0. Overview'!$E$159,'0. Overview'!$E$186,'0. Overview'!$E$202)</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328E-4782-AF82-DBA5FFF009B0}"/>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3826315141318607"/>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0.748</c:v>
                </c:pt>
                <c:pt idx="1">
                  <c:v>0.755</c:v>
                </c:pt>
                <c:pt idx="2">
                  <c:v>0.746</c:v>
                </c:pt>
                <c:pt idx="3">
                  <c:v>0.751</c:v>
                </c:pt>
                <c:pt idx="4">
                  <c:v>0.748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10" formatCode="0%">
                  <c:v>0.749</c:v>
                </c:pt>
                <c:pt idx="11" formatCode="0%">
                  <c:v>0.8</c:v>
                </c:pt>
                <c:pt idx="12" formatCode="0%">
                  <c:v>0.82599999999999996</c:v>
                </c:pt>
                <c:pt idx="13" formatCode="0%">
                  <c:v>0.84699999999999998</c:v>
                </c:pt>
                <c:pt idx="14" formatCode="0%">
                  <c:v>0.86499999999999999</c:v>
                </c:pt>
                <c:pt idx="15" formatCode="0%">
                  <c:v>0.874</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9">
                  <c:v>0.748</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152886049834302"/>
          <c:w val="0.1089024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4">
                  <c:v>27894</c:v>
                </c:pt>
                <c:pt idx="5">
                  <c:v>37180</c:v>
                </c:pt>
                <c:pt idx="6">
                  <c:v>57290</c:v>
                </c:pt>
                <c:pt idx="7">
                  <c:v>65324</c:v>
                </c:pt>
                <c:pt idx="8">
                  <c:v>73090</c:v>
                </c:pt>
                <c:pt idx="9">
                  <c:v>81648</c:v>
                </c:pt>
                <c:pt idx="10">
                  <c:v>94772</c:v>
                </c:pt>
                <c:pt idx="12">
                  <c:v>118648</c:v>
                </c:pt>
                <c:pt idx="13">
                  <c:v>122270</c:v>
                </c:pt>
                <c:pt idx="14">
                  <c:v>133774</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1">
                  <c:v>104949</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30727</c:v>
                </c:pt>
                <c:pt idx="1">
                  <c:v>31653</c:v>
                </c:pt>
                <c:pt idx="2">
                  <c:v>42569</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5061208390268643"/>
          <c:y val="0.88694641230867255"/>
          <c:w val="0.8493879160973135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73868110236221"/>
          <c:y val="2.6953335422200752E-2"/>
          <c:w val="0.77194488188976373"/>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Parsippany-Troy Hills township</c:v>
                </c:pt>
                <c:pt idx="1">
                  <c:v>Mount Olive township</c:v>
                </c:pt>
                <c:pt idx="2">
                  <c:v>Randolph township</c:v>
                </c:pt>
                <c:pt idx="3">
                  <c:v>Rockaway township</c:v>
                </c:pt>
                <c:pt idx="4">
                  <c:v>Montville township</c:v>
                </c:pt>
                <c:pt idx="5">
                  <c:v>Roxbury township</c:v>
                </c:pt>
                <c:pt idx="6">
                  <c:v>Morris township</c:v>
                </c:pt>
                <c:pt idx="7">
                  <c:v>Washington township</c:v>
                </c:pt>
                <c:pt idx="8">
                  <c:v>Dover town</c:v>
                </c:pt>
                <c:pt idx="9">
                  <c:v>Jefferson township</c:v>
                </c:pt>
                <c:pt idx="10">
                  <c:v>Madison borough</c:v>
                </c:pt>
                <c:pt idx="11">
                  <c:v>Denville township</c:v>
                </c:pt>
                <c:pt idx="12">
                  <c:v>Chatham township</c:v>
                </c:pt>
                <c:pt idx="13">
                  <c:v>Morristown town</c:v>
                </c:pt>
                <c:pt idx="14">
                  <c:v>Chatham borough</c:v>
                </c:pt>
                <c:pt idx="15">
                  <c:v>Hanover township</c:v>
                </c:pt>
                <c:pt idx="16">
                  <c:v>Pequannock township</c:v>
                </c:pt>
                <c:pt idx="17">
                  <c:v>Florham Park borough</c:v>
                </c:pt>
                <c:pt idx="18">
                  <c:v>Kinnelon borough</c:v>
                </c:pt>
                <c:pt idx="19">
                  <c:v>East Hanover township</c:v>
                </c:pt>
              </c:strCache>
            </c:strRef>
          </c:cat>
          <c:val>
            <c:numRef>
              <c:f>Sheet1!$B$2:$B$21</c:f>
              <c:numCache>
                <c:formatCode>0</c:formatCode>
                <c:ptCount val="20"/>
                <c:pt idx="0">
                  <c:v>10912</c:v>
                </c:pt>
                <c:pt idx="1">
                  <c:v>6757</c:v>
                </c:pt>
                <c:pt idx="2">
                  <c:v>6626</c:v>
                </c:pt>
                <c:pt idx="3">
                  <c:v>5444</c:v>
                </c:pt>
                <c:pt idx="4">
                  <c:v>4813</c:v>
                </c:pt>
                <c:pt idx="5">
                  <c:v>4602</c:v>
                </c:pt>
                <c:pt idx="6">
                  <c:v>4566</c:v>
                </c:pt>
                <c:pt idx="7">
                  <c:v>4408</c:v>
                </c:pt>
                <c:pt idx="8">
                  <c:v>4338</c:v>
                </c:pt>
                <c:pt idx="9">
                  <c:v>4087</c:v>
                </c:pt>
                <c:pt idx="10">
                  <c:v>3716</c:v>
                </c:pt>
                <c:pt idx="11">
                  <c:v>3357</c:v>
                </c:pt>
                <c:pt idx="12">
                  <c:v>3178</c:v>
                </c:pt>
                <c:pt idx="13">
                  <c:v>3077</c:v>
                </c:pt>
                <c:pt idx="14">
                  <c:v>2952</c:v>
                </c:pt>
                <c:pt idx="15">
                  <c:v>2801</c:v>
                </c:pt>
                <c:pt idx="16">
                  <c:v>2746</c:v>
                </c:pt>
                <c:pt idx="17">
                  <c:v>2160</c:v>
                </c:pt>
                <c:pt idx="18">
                  <c:v>2131</c:v>
                </c:pt>
                <c:pt idx="19">
                  <c:v>2035</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0.15</c:v>
                </c:pt>
                <c:pt idx="1">
                  <c:v>0.15</c:v>
                </c:pt>
                <c:pt idx="2">
                  <c:v>0.13</c:v>
                </c:pt>
                <c:pt idx="3">
                  <c:v>0.13</c:v>
                </c:pt>
                <c:pt idx="4">
                  <c:v>0.12282585355</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4">
                  <c:v>0.27787588813000003</c:v>
                </c:pt>
                <c:pt idx="5">
                  <c:v>0.27580533842999999</c:v>
                </c:pt>
                <c:pt idx="6" formatCode="General">
                  <c:v>0.26993485398</c:v>
                </c:pt>
                <c:pt idx="7">
                  <c:v>0.26440937049000002</c:v>
                </c:pt>
                <c:pt idx="8">
                  <c:v>0.23577603798999999</c:v>
                </c:pt>
                <c:pt idx="9">
                  <c:v>0.21532273269999999</c:v>
                </c:pt>
                <c:pt idx="10">
                  <c:v>0.21041752161999999</c:v>
                </c:pt>
                <c:pt idx="11">
                  <c:v>0.20543212818000001</c:v>
                </c:pt>
                <c:pt idx="12">
                  <c:v>0.19881513271000001</c:v>
                </c:pt>
                <c:pt idx="13">
                  <c:v>0.17797867458</c:v>
                </c:pt>
                <c:pt idx="14">
                  <c:v>0.16878351679</c:v>
                </c:pt>
                <c:pt idx="15">
                  <c:v>0.15932402644999999</c:v>
                </c:pt>
                <c:pt idx="16">
                  <c:v>0.15372594258</c:v>
                </c:pt>
                <c:pt idx="17">
                  <c:v>0.14345373976</c:v>
                </c:pt>
                <c:pt idx="18">
                  <c:v>0.12303843087000001</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9">
                  <c:v>0.12282585355</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2914396313227763"/>
          <c:y val="0.91438129239661592"/>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Morris</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1990</c:v>
                </c:pt>
                <c:pt idx="1">
                  <c:v>962</c:v>
                </c:pt>
                <c:pt idx="2">
                  <c:v>1222</c:v>
                </c:pt>
                <c:pt idx="3">
                  <c:v>1197</c:v>
                </c:pt>
                <c:pt idx="4">
                  <c:v>1070</c:v>
                </c:pt>
                <c:pt idx="5">
                  <c:v>1862</c:v>
                </c:pt>
                <c:pt idx="6">
                  <c:v>1362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3">
                  <c:v>93098</c:v>
                </c:pt>
                <c:pt idx="4">
                  <c:v>94530</c:v>
                </c:pt>
                <c:pt idx="5">
                  <c:v>95292</c:v>
                </c:pt>
                <c:pt idx="6">
                  <c:v>95925</c:v>
                </c:pt>
                <c:pt idx="7">
                  <c:v>97939</c:v>
                </c:pt>
                <c:pt idx="8">
                  <c:v>98245</c:v>
                </c:pt>
                <c:pt idx="9">
                  <c:v>99110</c:v>
                </c:pt>
                <c:pt idx="10">
                  <c:v>100387</c:v>
                </c:pt>
                <c:pt idx="11">
                  <c:v>101568</c:v>
                </c:pt>
                <c:pt idx="12">
                  <c:v>102475</c:v>
                </c:pt>
                <c:pt idx="13">
                  <c:v>102891</c:v>
                </c:pt>
                <c:pt idx="14">
                  <c:v>103893</c:v>
                </c:pt>
                <c:pt idx="15">
                  <c:v>105309</c:v>
                </c:pt>
                <c:pt idx="16">
                  <c:v>106074</c:v>
                </c:pt>
                <c:pt idx="17">
                  <c:v>109625</c:v>
                </c:pt>
                <c:pt idx="18">
                  <c:v>110623</c:v>
                </c:pt>
                <c:pt idx="19">
                  <c:v>111404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20">
                  <c:v>115974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114732</c:v>
                </c:pt>
                <c:pt idx="1">
                  <c:v>112288</c:v>
                </c:pt>
                <c:pt idx="2">
                  <c:v>116283</c:v>
                </c:pt>
                <c:pt idx="3">
                  <c:v>117298</c:v>
                </c:pt>
                <c:pt idx="4">
                  <c:v>122962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Overview'!$A$229,'0. Overview'!$A$254,'0. Overview'!$A$277,'0. Overview'!$A$296,'0. Overview'!$A$321,'0. Overview'!$A$341,'0. Overview'!$A$372,'0. Overview'!$A$396,'0. Overview'!$A$413)</c:f>
              <c:strCache>
                <c:ptCount val="9"/>
                <c:pt idx="0">
                  <c:v>Morris</c:v>
                </c:pt>
                <c:pt idx="1">
                  <c:v>Morris</c:v>
                </c:pt>
                <c:pt idx="2">
                  <c:v>Morris</c:v>
                </c:pt>
                <c:pt idx="3">
                  <c:v>Morris</c:v>
                </c:pt>
                <c:pt idx="4">
                  <c:v>Morris</c:v>
                </c:pt>
                <c:pt idx="5">
                  <c:v>Morris</c:v>
                </c:pt>
                <c:pt idx="6">
                  <c:v>Morris</c:v>
                </c:pt>
                <c:pt idx="7">
                  <c:v>Morris</c:v>
                </c:pt>
                <c:pt idx="8">
                  <c:v>Morris</c:v>
                </c:pt>
              </c:strCache>
            </c:strRef>
          </c:cat>
          <c:val>
            <c:numRef>
              <c:f>('0. Overview'!$C$229,'0. Overview'!$C$254,'0. Overview'!$C$277,'0. Overview'!$C$296,'0. Overview'!$C$321,'0. Overview'!$C$341,'0. Overview'!$C$372,'0. Overview'!$C$396,'0. Overview'!$C$413)</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B7A2-4933-8CCA-3AE06D720A79}"/>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Overview'!$A$229,'0. Overview'!$A$254,'0. Overview'!$A$277,'0. Overview'!$A$296,'0. Overview'!$A$321,'0. Overview'!$A$341,'0. Overview'!$A$372,'0. Overview'!$A$396,'0. Overview'!$A$413)</c:f>
              <c:strCache>
                <c:ptCount val="9"/>
                <c:pt idx="0">
                  <c:v>Morris</c:v>
                </c:pt>
                <c:pt idx="1">
                  <c:v>Morris</c:v>
                </c:pt>
                <c:pt idx="2">
                  <c:v>Morris</c:v>
                </c:pt>
                <c:pt idx="3">
                  <c:v>Morris</c:v>
                </c:pt>
                <c:pt idx="4">
                  <c:v>Morris</c:v>
                </c:pt>
                <c:pt idx="5">
                  <c:v>Morris</c:v>
                </c:pt>
                <c:pt idx="6">
                  <c:v>Morris</c:v>
                </c:pt>
                <c:pt idx="7">
                  <c:v>Morris</c:v>
                </c:pt>
                <c:pt idx="8">
                  <c:v>Morris</c:v>
                </c:pt>
              </c:strCache>
            </c:strRef>
          </c:cat>
          <c:val>
            <c:numRef>
              <c:f>('0. Overview'!$D$229,'0. Overview'!$D$254,'0. Overview'!$D$277,'0. Overview'!$D$296,'0. Overview'!$D$321,'0. Overview'!$D$341,'0. Overview'!$D$372,'0. Overview'!$D$396,'0. Overview'!$D$413)</c:f>
              <c:numCache>
                <c:formatCode>General</c:formatCode>
                <c:ptCount val="9"/>
                <c:pt idx="0">
                  <c:v>19.875</c:v>
                </c:pt>
                <c:pt idx="1">
                  <c:v>16.875</c:v>
                </c:pt>
                <c:pt idx="2">
                  <c:v>15.875</c:v>
                </c:pt>
                <c:pt idx="3">
                  <c:v>18.875</c:v>
                </c:pt>
                <c:pt idx="4">
                  <c:v>16.875</c:v>
                </c:pt>
                <c:pt idx="5">
                  <c:v>18.875</c:v>
                </c:pt>
                <c:pt idx="6">
                  <c:v>9.875</c:v>
                </c:pt>
                <c:pt idx="7">
                  <c:v>9.875</c:v>
                </c:pt>
                <c:pt idx="8">
                  <c:v>14.875</c:v>
                </c:pt>
              </c:numCache>
            </c:numRef>
          </c:val>
          <c:extLst>
            <c:ext xmlns:c16="http://schemas.microsoft.com/office/drawing/2014/chart" uri="{C3380CC4-5D6E-409C-BE32-E72D297353CC}">
              <c16:uniqueId val="{00000001-B7A2-4933-8CCA-3AE06D720A79}"/>
            </c:ext>
          </c:extLst>
        </c:ser>
        <c:ser>
          <c:idx val="3"/>
          <c:order val="2"/>
          <c:spPr>
            <a:solidFill>
              <a:schemeClr val="bg2">
                <a:lumMod val="75000"/>
              </a:schemeClr>
            </a:solidFill>
            <a:ln>
              <a:solidFill>
                <a:schemeClr val="tx1"/>
              </a:solidFill>
            </a:ln>
            <a:effectLst/>
          </c:spPr>
          <c:invertIfNegative val="0"/>
          <c:cat>
            <c:strRef>
              <c:f>('0. Overview'!$A$229,'0. Overview'!$A$254,'0. Overview'!$A$277,'0. Overview'!$A$296,'0. Overview'!$A$321,'0. Overview'!$A$341,'0. Overview'!$A$372,'0. Overview'!$A$396,'0. Overview'!$A$413)</c:f>
              <c:strCache>
                <c:ptCount val="9"/>
                <c:pt idx="0">
                  <c:v>Morris</c:v>
                </c:pt>
                <c:pt idx="1">
                  <c:v>Morris</c:v>
                </c:pt>
                <c:pt idx="2">
                  <c:v>Morris</c:v>
                </c:pt>
                <c:pt idx="3">
                  <c:v>Morris</c:v>
                </c:pt>
                <c:pt idx="4">
                  <c:v>Morris</c:v>
                </c:pt>
                <c:pt idx="5">
                  <c:v>Morris</c:v>
                </c:pt>
                <c:pt idx="6">
                  <c:v>Morris</c:v>
                </c:pt>
                <c:pt idx="7">
                  <c:v>Morris</c:v>
                </c:pt>
                <c:pt idx="8">
                  <c:v>Morris</c:v>
                </c:pt>
              </c:strCache>
            </c:strRef>
          </c:cat>
          <c:val>
            <c:numRef>
              <c:f>('0. Overview'!$E$229,'0. Overview'!$E$254,'0. Overview'!$E$277,'0. Overview'!$E$296,'0. Overview'!$E$321,'0. Overview'!$E$341,'0. Overview'!$E$372,'0. Overview'!$E$396,'0. Overview'!$E$413)</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B7A2-4933-8CCA-3AE06D720A79}"/>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19" formatCode="_(&quot;$&quot;* #,##0_);_(&quot;$&quot;* \(#,##0\);_(&quot;$&quot;* &quot;-&quot;??_);_(@_)">
                  <c:v>122962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Victory Gardens borough</c:v>
                </c:pt>
                <c:pt idx="1">
                  <c:v>Dover town</c:v>
                </c:pt>
                <c:pt idx="2">
                  <c:v>Netcong borough</c:v>
                </c:pt>
                <c:pt idx="3">
                  <c:v>Boonton town</c:v>
                </c:pt>
                <c:pt idx="4">
                  <c:v>Wharton borough</c:v>
                </c:pt>
                <c:pt idx="5">
                  <c:v>Mount Arlington borough</c:v>
                </c:pt>
                <c:pt idx="6">
                  <c:v>Rockaway borough</c:v>
                </c:pt>
                <c:pt idx="7">
                  <c:v>Mine Hill township</c:v>
                </c:pt>
                <c:pt idx="8">
                  <c:v>Riverdale borough</c:v>
                </c:pt>
                <c:pt idx="9">
                  <c:v>Mount Olive township</c:v>
                </c:pt>
              </c:strCache>
            </c:strRef>
          </c:cat>
          <c:val>
            <c:numRef>
              <c:f>Sheet1!$B$2:$B$11</c:f>
              <c:numCache>
                <c:formatCode>_("$"* #,##0_);_("$"* \(#,##0\);_("$"* "-"??_);_(@_)</c:formatCode>
                <c:ptCount val="10"/>
                <c:pt idx="0">
                  <c:v>62500</c:v>
                </c:pt>
                <c:pt idx="1">
                  <c:v>69434</c:v>
                </c:pt>
                <c:pt idx="2">
                  <c:v>74549</c:v>
                </c:pt>
                <c:pt idx="3">
                  <c:v>85948</c:v>
                </c:pt>
                <c:pt idx="4">
                  <c:v>89056</c:v>
                </c:pt>
                <c:pt idx="5">
                  <c:v>89795</c:v>
                </c:pt>
                <c:pt idx="6">
                  <c:v>90048</c:v>
                </c:pt>
                <c:pt idx="7">
                  <c:v>100327</c:v>
                </c:pt>
                <c:pt idx="8">
                  <c:v>101219</c:v>
                </c:pt>
                <c:pt idx="9">
                  <c:v>101699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Morris median $123,727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Victory Gardens borough</c:v>
                </c:pt>
                <c:pt idx="1">
                  <c:v>Dover town</c:v>
                </c:pt>
                <c:pt idx="2">
                  <c:v>Netcong borough</c:v>
                </c:pt>
                <c:pt idx="3">
                  <c:v>Boonton town</c:v>
                </c:pt>
                <c:pt idx="4">
                  <c:v>Wharton borough</c:v>
                </c:pt>
                <c:pt idx="5">
                  <c:v>Mount Arlington borough</c:v>
                </c:pt>
                <c:pt idx="6">
                  <c:v>Rockaway borough</c:v>
                </c:pt>
                <c:pt idx="7">
                  <c:v>Mine Hill township</c:v>
                </c:pt>
                <c:pt idx="8">
                  <c:v>Riverdale borough</c:v>
                </c:pt>
                <c:pt idx="9">
                  <c:v>Mount Olive township</c:v>
                </c:pt>
              </c:strCache>
            </c:strRef>
          </c:cat>
          <c:val>
            <c:numRef>
              <c:f>Sheet1!$C$2:$C$11</c:f>
              <c:numCache>
                <c:formatCode>"$"#,##0</c:formatCode>
                <c:ptCount val="10"/>
                <c:pt idx="0">
                  <c:v>123727</c:v>
                </c:pt>
                <c:pt idx="1">
                  <c:v>123727</c:v>
                </c:pt>
                <c:pt idx="2">
                  <c:v>123727</c:v>
                </c:pt>
                <c:pt idx="3">
                  <c:v>123727</c:v>
                </c:pt>
                <c:pt idx="4">
                  <c:v>123727</c:v>
                </c:pt>
                <c:pt idx="5">
                  <c:v>123727</c:v>
                </c:pt>
                <c:pt idx="6">
                  <c:v>123727</c:v>
                </c:pt>
                <c:pt idx="7">
                  <c:v>123727</c:v>
                </c:pt>
                <c:pt idx="8">
                  <c:v>123727</c:v>
                </c:pt>
                <c:pt idx="9">
                  <c:v>123727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23184733267008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4">
                  <c:v>6.5000000000000002E-2</c:v>
                </c:pt>
                <c:pt idx="5">
                  <c:v>7.4999999999999997E-2</c:v>
                </c:pt>
                <c:pt idx="6">
                  <c:v>0.08</c:v>
                </c:pt>
                <c:pt idx="7">
                  <c:v>8.7999999999999995E-2</c:v>
                </c:pt>
                <c:pt idx="8">
                  <c:v>9.0999999999999998E-2</c:v>
                </c:pt>
                <c:pt idx="9">
                  <c:v>9.4E-2</c:v>
                </c:pt>
                <c:pt idx="10">
                  <c:v>0.10199999999999999</c:v>
                </c:pt>
                <c:pt idx="11">
                  <c:v>0.107</c:v>
                </c:pt>
                <c:pt idx="12">
                  <c:v>0.11799999999999999</c:v>
                </c:pt>
                <c:pt idx="13">
                  <c:v>0.13400000000000001</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3" formatCode="0%">
                  <c:v>5.6000000000000001E-2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1967522872102055"/>
          <c:y val="0.80248203585590983"/>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4.3999999999999997E-2</c:v>
                </c:pt>
                <c:pt idx="1">
                  <c:v>0.05</c:v>
                </c:pt>
                <c:pt idx="2">
                  <c:v>5.2999999999999999E-2</c:v>
                </c:pt>
                <c:pt idx="3">
                  <c:v>4.4999999999999998E-2</c:v>
                </c:pt>
                <c:pt idx="4">
                  <c:v>5.6000000000000001E-2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Victory Gradens</c:v>
                </c:pt>
                <c:pt idx="1">
                  <c:v>Morristown</c:v>
                </c:pt>
                <c:pt idx="2">
                  <c:v>Wharton</c:v>
                </c:pt>
                <c:pt idx="3">
                  <c:v>Dover</c:v>
                </c:pt>
                <c:pt idx="4">
                  <c:v>Denville</c:v>
                </c:pt>
                <c:pt idx="5">
                  <c:v>Randolph</c:v>
                </c:pt>
                <c:pt idx="6">
                  <c:v>Mount Olive</c:v>
                </c:pt>
                <c:pt idx="7">
                  <c:v>Roxbury</c:v>
                </c:pt>
                <c:pt idx="8">
                  <c:v>Mine Hill </c:v>
                </c:pt>
                <c:pt idx="9">
                  <c:v>Pequannock</c:v>
                </c:pt>
              </c:strCache>
            </c:strRef>
          </c:cat>
          <c:val>
            <c:numRef>
              <c:f>Sheet1!$B$2:$B$11</c:f>
              <c:numCache>
                <c:formatCode>0%</c:formatCode>
                <c:ptCount val="10"/>
                <c:pt idx="0">
                  <c:v>0.36399999999999999</c:v>
                </c:pt>
                <c:pt idx="1">
                  <c:v>0.17</c:v>
                </c:pt>
                <c:pt idx="2">
                  <c:v>0.155</c:v>
                </c:pt>
                <c:pt idx="3">
                  <c:v>0.112</c:v>
                </c:pt>
                <c:pt idx="4">
                  <c:v>6.7000000000000004E-2</c:v>
                </c:pt>
                <c:pt idx="5">
                  <c:v>6.7000000000000004E-2</c:v>
                </c:pt>
                <c:pt idx="6">
                  <c:v>6.7000000000000004E-2</c:v>
                </c:pt>
                <c:pt idx="7">
                  <c:v>6.6000000000000003E-2</c:v>
                </c:pt>
                <c:pt idx="8">
                  <c:v>5.8999999999999997E-2</c:v>
                </c:pt>
                <c:pt idx="9">
                  <c:v>5.6000000000000001E-2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Morris County avg 4.6%</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Victory Gradens</c:v>
                </c:pt>
                <c:pt idx="1">
                  <c:v>Morristown</c:v>
                </c:pt>
                <c:pt idx="2">
                  <c:v>Wharton</c:v>
                </c:pt>
                <c:pt idx="3">
                  <c:v>Dover</c:v>
                </c:pt>
                <c:pt idx="4">
                  <c:v>Denville</c:v>
                </c:pt>
                <c:pt idx="5">
                  <c:v>Randolph</c:v>
                </c:pt>
                <c:pt idx="6">
                  <c:v>Mount Olive</c:v>
                </c:pt>
                <c:pt idx="7">
                  <c:v>Roxbury</c:v>
                </c:pt>
                <c:pt idx="8">
                  <c:v>Mine Hill </c:v>
                </c:pt>
                <c:pt idx="9">
                  <c:v>Pequannock</c:v>
                </c:pt>
              </c:strCache>
            </c:strRef>
          </c:cat>
          <c:val>
            <c:numRef>
              <c:f>Sheet1!$C$2:$C$11</c:f>
              <c:numCache>
                <c:formatCode>0%</c:formatCode>
                <c:ptCount val="10"/>
                <c:pt idx="0">
                  <c:v>4.5999999999999999E-2</c:v>
                </c:pt>
                <c:pt idx="1">
                  <c:v>4.5999999999999999E-2</c:v>
                </c:pt>
                <c:pt idx="2">
                  <c:v>4.5999999999999999E-2</c:v>
                </c:pt>
                <c:pt idx="3">
                  <c:v>4.5999999999999999E-2</c:v>
                </c:pt>
                <c:pt idx="4">
                  <c:v>4.5999999999999999E-2</c:v>
                </c:pt>
                <c:pt idx="5">
                  <c:v>4.5999999999999999E-2</c:v>
                </c:pt>
                <c:pt idx="6">
                  <c:v>4.5999999999999999E-2</c:v>
                </c:pt>
                <c:pt idx="7">
                  <c:v>4.5999999999999999E-2</c:v>
                </c:pt>
                <c:pt idx="8">
                  <c:v>4.5999999999999999E-2</c:v>
                </c:pt>
                <c:pt idx="9">
                  <c:v>4.5999999999999999E-2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8.7319848403089859E-2"/>
          <c:y val="0.92248508709138632"/>
          <c:w val="0.1699239457069566"/>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3">
                  <c:v>0.12855025559</c:v>
                </c:pt>
                <c:pt idx="5">
                  <c:v>0.13290136789000001</c:v>
                </c:pt>
                <c:pt idx="6">
                  <c:v>0.14034684050999999</c:v>
                </c:pt>
                <c:pt idx="7">
                  <c:v>0.15592077538999999</c:v>
                </c:pt>
                <c:pt idx="8">
                  <c:v>0.15640356946</c:v>
                </c:pt>
                <c:pt idx="9">
                  <c:v>0.16181520212</c:v>
                </c:pt>
                <c:pt idx="10">
                  <c:v>0.16520748649</c:v>
                </c:pt>
                <c:pt idx="11">
                  <c:v>0.16917293233</c:v>
                </c:pt>
                <c:pt idx="12">
                  <c:v>0.16943771051000001</c:v>
                </c:pt>
                <c:pt idx="13">
                  <c:v>0.17351942663</c:v>
                </c:pt>
                <c:pt idx="14">
                  <c:v>0.17777314491000001</c:v>
                </c:pt>
                <c:pt idx="15">
                  <c:v>0.18494132639999999</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4">
                  <c:v>0.13221313288</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0.17</c:v>
                </c:pt>
                <c:pt idx="1">
                  <c:v>0.17</c:v>
                </c:pt>
                <c:pt idx="2">
                  <c:v>0.16</c:v>
                </c:pt>
                <c:pt idx="3">
                  <c:v>0.15</c:v>
                </c:pt>
                <c:pt idx="4">
                  <c:v>0.15028054949</c:v>
                </c:pt>
                <c:pt idx="5">
                  <c:v>0.15</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3">
                  <c:v>7.0999999999999994E-2</c:v>
                </c:pt>
                <c:pt idx="4">
                  <c:v>7.5999999999999998E-2</c:v>
                </c:pt>
                <c:pt idx="5">
                  <c:v>7.8E-2</c:v>
                </c:pt>
                <c:pt idx="6">
                  <c:v>7.9000000000000001E-2</c:v>
                </c:pt>
                <c:pt idx="7">
                  <c:v>8.2000000000000003E-2</c:v>
                </c:pt>
                <c:pt idx="8">
                  <c:v>8.3000000000000004E-2</c:v>
                </c:pt>
                <c:pt idx="9">
                  <c:v>8.3000000000000004E-2</c:v>
                </c:pt>
                <c:pt idx="10">
                  <c:v>8.4000000000000005E-2</c:v>
                </c:pt>
                <c:pt idx="11">
                  <c:v>8.8999999999999996E-2</c:v>
                </c:pt>
                <c:pt idx="12" formatCode="General">
                  <c:v>9.8000000000000004E-2</c:v>
                </c:pt>
                <c:pt idx="13">
                  <c:v>0.109</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2" formatCode="0.0%">
                  <c:v>6.4000000000000001E-2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3562397614908044"/>
          <c:y val="0.90455624468478535"/>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5.2999999999999999E-2</c:v>
                </c:pt>
                <c:pt idx="1">
                  <c:v>5.8000000000000003E-2</c:v>
                </c:pt>
                <c:pt idx="2">
                  <c:v>6.4000000000000001E-2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2654</c:v>
                </c:pt>
                <c:pt idx="1">
                  <c:v>2413</c:v>
                </c:pt>
                <c:pt idx="2">
                  <c:v>2501</c:v>
                </c:pt>
                <c:pt idx="3">
                  <c:v>2226</c:v>
                </c:pt>
                <c:pt idx="4">
                  <c:v>2624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Morris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0.78700000000000003</c:v>
                </c:pt>
                <c:pt idx="1">
                  <c:v>4.4999999999999998E-2</c:v>
                </c:pt>
                <c:pt idx="2">
                  <c:v>5.0000000000000001E-3</c:v>
                </c:pt>
                <c:pt idx="3">
                  <c:v>0.122</c:v>
                </c:pt>
                <c:pt idx="5">
                  <c:v>0.14599999999999999</c:v>
                </c:pt>
                <c:pt idx="6">
                  <c:v>0.14299999999999999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7059</c:v>
                </c:pt>
                <c:pt idx="1">
                  <c:v>6963</c:v>
                </c:pt>
                <c:pt idx="2">
                  <c:v>6994</c:v>
                </c:pt>
                <c:pt idx="3">
                  <c:v>6923</c:v>
                </c:pt>
                <c:pt idx="4">
                  <c:v>7261</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4771</c:v>
                </c:pt>
                <c:pt idx="1">
                  <c:v>4045</c:v>
                </c:pt>
                <c:pt idx="2">
                  <c:v>4241</c:v>
                </c:pt>
                <c:pt idx="3">
                  <c:v>5309</c:v>
                </c:pt>
                <c:pt idx="4">
                  <c:v>4721</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Morris</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1475</c:v>
                </c:pt>
                <c:pt idx="1">
                  <c:v>1400</c:v>
                </c:pt>
                <c:pt idx="2">
                  <c:v>1225</c:v>
                </c:pt>
                <c:pt idx="3">
                  <c:v>325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19">
                  <c:v>1475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19" formatCode="&quot;$&quot;#,##0_);[Red]\(&quot;$&quot;#,##0\)">
                  <c:v>325</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3">
                  <c:v>31.8</c:v>
                </c:pt>
                <c:pt idx="4">
                  <c:v>31</c:v>
                </c:pt>
                <c:pt idx="5">
                  <c:v>29.6</c:v>
                </c:pt>
                <c:pt idx="6">
                  <c:v>29.1</c:v>
                </c:pt>
                <c:pt idx="7">
                  <c:v>29</c:v>
                </c:pt>
                <c:pt idx="8">
                  <c:v>28.9</c:v>
                </c:pt>
                <c:pt idx="9">
                  <c:v>28.8</c:v>
                </c:pt>
                <c:pt idx="10">
                  <c:v>28.8</c:v>
                </c:pt>
                <c:pt idx="12">
                  <c:v>26.9</c:v>
                </c:pt>
                <c:pt idx="13">
                  <c:v>26.6</c:v>
                </c:pt>
                <c:pt idx="14">
                  <c:v>26.5</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11">
                  <c:v>28.7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31.4</c:v>
                </c:pt>
                <c:pt idx="1">
                  <c:v>31</c:v>
                </c:pt>
                <c:pt idx="2">
                  <c:v>32.200000000000003</c:v>
                </c:pt>
                <c:pt idx="3" formatCode="0.0">
                  <c:v>31.1</c:v>
                </c:pt>
                <c:pt idx="4" formatCode="0.0">
                  <c:v>28.7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4" formatCode="General">
                  <c:v>0.22</c:v>
                </c:pt>
                <c:pt idx="5">
                  <c:v>0.21</c:v>
                </c:pt>
                <c:pt idx="6">
                  <c:v>0.21</c:v>
                </c:pt>
                <c:pt idx="7">
                  <c:v>0.21</c:v>
                </c:pt>
                <c:pt idx="8">
                  <c:v>0.21</c:v>
                </c:pt>
                <c:pt idx="9">
                  <c:v>0.2</c:v>
                </c:pt>
                <c:pt idx="11">
                  <c:v>0.2</c:v>
                </c:pt>
                <c:pt idx="12">
                  <c:v>0.19</c:v>
                </c:pt>
                <c:pt idx="13">
                  <c:v>0.19</c:v>
                </c:pt>
                <c:pt idx="14" formatCode="General">
                  <c:v>0.18</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10" formatCode="0%">
                  <c:v>0.2</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9" formatCode="0%">
                  <c:v>2.7</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4">
                  <c:v>4.5999999999999999E-2</c:v>
                </c:pt>
                <c:pt idx="5">
                  <c:v>4.4999999999999998E-2</c:v>
                </c:pt>
                <c:pt idx="6">
                  <c:v>4.2999999999999997E-2</c:v>
                </c:pt>
                <c:pt idx="7">
                  <c:v>0.04</c:v>
                </c:pt>
                <c:pt idx="8">
                  <c:v>3.9E-2</c:v>
                </c:pt>
                <c:pt idx="9">
                  <c:v>3.7999999999999999E-2</c:v>
                </c:pt>
                <c:pt idx="11">
                  <c:v>3.2000000000000001E-2</c:v>
                </c:pt>
                <c:pt idx="12">
                  <c:v>2.7E-2</c:v>
                </c:pt>
                <c:pt idx="13">
                  <c:v>2.1999999999999999E-2</c:v>
                </c:pt>
                <c:pt idx="14">
                  <c:v>2.1000000000000001E-2</c:v>
                </c:pt>
                <c:pt idx="15">
                  <c:v>1.9E-2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10" formatCode="0.0%">
                  <c:v>3.6999999999999998E-2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1.4999999999999999E-2</c:v>
                </c:pt>
                <c:pt idx="1">
                  <c:v>2.7E-2</c:v>
                </c:pt>
                <c:pt idx="2">
                  <c:v>3.9E-2</c:v>
                </c:pt>
                <c:pt idx="3">
                  <c:v>2.7E-2</c:v>
                </c:pt>
                <c:pt idx="4">
                  <c:v>3.6999999999999998E-2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0.83299999999999996</c:v>
                </c:pt>
                <c:pt idx="1">
                  <c:v>0.84</c:v>
                </c:pt>
                <c:pt idx="2">
                  <c:v>0.83299999999999996</c:v>
                </c:pt>
                <c:pt idx="3">
                  <c:v>0.83099999999999996</c:v>
                </c:pt>
                <c:pt idx="4">
                  <c:v>0.78700000000000003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4.2000000000000003E-2</c:v>
                </c:pt>
                <c:pt idx="1">
                  <c:v>4.4999999999999998E-2</c:v>
                </c:pt>
                <c:pt idx="2">
                  <c:v>4.2000000000000003E-2</c:v>
                </c:pt>
                <c:pt idx="3">
                  <c:v>4.3999999999999997E-2</c:v>
                </c:pt>
                <c:pt idx="4">
                  <c:v>4.4999999999999998E-2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layout>
                <c:manualLayout>
                  <c:x val="-1.5625000000000001E-3"/>
                  <c:y val="-1.6406248990757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FB-4FF7-84F9-56EEC298683C}"/>
                </c:ext>
              </c:extLst>
            </c:dLbl>
            <c:dLbl>
              <c:idx val="1"/>
              <c:layout>
                <c:manualLayout>
                  <c:x val="-1.5625000000000573E-3"/>
                  <c:y val="-1.64062489907574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FB-4FF7-84F9-56EEC298683C}"/>
                </c:ext>
              </c:extLst>
            </c:dLbl>
            <c:dLbl>
              <c:idx val="2"/>
              <c:layout>
                <c:manualLayout>
                  <c:x val="-3.1250000000000002E-3"/>
                  <c:y val="-1.64062489907574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FB-4FF7-84F9-56EEC298683C}"/>
                </c:ext>
              </c:extLst>
            </c:dLbl>
            <c:dLbl>
              <c:idx val="3"/>
              <c:layout>
                <c:manualLayout>
                  <c:x val="0"/>
                  <c:y val="-1.8749998846579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FB-4FF7-84F9-56EEC298683C}"/>
                </c:ext>
              </c:extLst>
            </c:dLbl>
            <c:dLbl>
              <c:idx val="4"/>
              <c:layout>
                <c:manualLayout>
                  <c:x val="-1.4062500000000115E-2"/>
                  <c:y val="-1.64062489907574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FB-4FF7-84F9-56EEC29868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7.0000000000000001E-3</c:v>
                </c:pt>
                <c:pt idx="1">
                  <c:v>5.0000000000000001E-3</c:v>
                </c:pt>
                <c:pt idx="2">
                  <c:v>5.0000000000000001E-3</c:v>
                </c:pt>
                <c:pt idx="3">
                  <c:v>5.0000000000000001E-3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D9-4ACB-8FC0-7A4800C45D9A}"/>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D9-4ACB-8FC0-7A4800C45D9A}"/>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D9-4ACB-8FC0-7A4800C45D9A}"/>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D9-4ACB-8FC0-7A4800C45D9A}"/>
                </c:ext>
              </c:extLst>
            </c:dLbl>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D9-4ACB-8FC0-7A4800C45D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0.11700000000000001</c:v>
                </c:pt>
                <c:pt idx="1">
                  <c:v>0.11700000000000001</c:v>
                </c:pt>
                <c:pt idx="2">
                  <c:v>0.12</c:v>
                </c:pt>
                <c:pt idx="3">
                  <c:v>0.11799999999999999</c:v>
                </c:pt>
                <c:pt idx="4">
                  <c:v>0.122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0.13600000000000001</c:v>
                </c:pt>
                <c:pt idx="1">
                  <c:v>0.13700000000000001</c:v>
                </c:pt>
                <c:pt idx="2">
                  <c:v>0.13900000000000001</c:v>
                </c:pt>
                <c:pt idx="3">
                  <c:v>0.13500000000000001</c:v>
                </c:pt>
                <c:pt idx="4">
                  <c:v>0.14299999999999999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Dover town</c:v>
                </c:pt>
                <c:pt idx="1">
                  <c:v>Victory Gardens borough</c:v>
                </c:pt>
                <c:pt idx="2">
                  <c:v>Denville township</c:v>
                </c:pt>
                <c:pt idx="3">
                  <c:v>Lincoln Park borough</c:v>
                </c:pt>
                <c:pt idx="4">
                  <c:v>Mine Hill township</c:v>
                </c:pt>
                <c:pt idx="5">
                  <c:v>Butler borough</c:v>
                </c:pt>
                <c:pt idx="6">
                  <c:v>Netcong borough</c:v>
                </c:pt>
                <c:pt idx="7">
                  <c:v>Pequannock township</c:v>
                </c:pt>
                <c:pt idx="8">
                  <c:v>Hanover township</c:v>
                </c:pt>
                <c:pt idx="9">
                  <c:v>Harding township</c:v>
                </c:pt>
              </c:strCache>
            </c:strRef>
          </c:cat>
          <c:val>
            <c:numRef>
              <c:f>Sheet1!$B$2:$B$11</c:f>
              <c:numCache>
                <c:formatCode>0.0%</c:formatCode>
                <c:ptCount val="10"/>
                <c:pt idx="0">
                  <c:v>0.12</c:v>
                </c:pt>
                <c:pt idx="1">
                  <c:v>0.10199999999999999</c:v>
                </c:pt>
                <c:pt idx="2">
                  <c:v>7.4999999999999997E-2</c:v>
                </c:pt>
                <c:pt idx="3">
                  <c:v>5.8999999999999997E-2</c:v>
                </c:pt>
                <c:pt idx="4">
                  <c:v>5.8000000000000003E-2</c:v>
                </c:pt>
                <c:pt idx="5">
                  <c:v>5.5E-2</c:v>
                </c:pt>
                <c:pt idx="6">
                  <c:v>5.3999999999999999E-2</c:v>
                </c:pt>
                <c:pt idx="7">
                  <c:v>5.3999999999999999E-2</c:v>
                </c:pt>
                <c:pt idx="8">
                  <c:v>4.9000000000000002E-2</c:v>
                </c:pt>
                <c:pt idx="9">
                  <c:v>4.8000000000000001E-2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Morris County avg 3.0%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Dover town</c:v>
                </c:pt>
                <c:pt idx="1">
                  <c:v>Victory Gardens borough</c:v>
                </c:pt>
                <c:pt idx="2">
                  <c:v>Denville township</c:v>
                </c:pt>
                <c:pt idx="3">
                  <c:v>Lincoln Park borough</c:v>
                </c:pt>
                <c:pt idx="4">
                  <c:v>Mine Hill township</c:v>
                </c:pt>
                <c:pt idx="5">
                  <c:v>Butler borough</c:v>
                </c:pt>
                <c:pt idx="6">
                  <c:v>Netcong borough</c:v>
                </c:pt>
                <c:pt idx="7">
                  <c:v>Pequannock township</c:v>
                </c:pt>
                <c:pt idx="8">
                  <c:v>Hanover township</c:v>
                </c:pt>
                <c:pt idx="9">
                  <c:v>Harding township</c:v>
                </c:pt>
              </c:strCache>
            </c:strRef>
          </c:cat>
          <c:val>
            <c:numRef>
              <c:f>Sheet1!$C$2:$C$11</c:f>
              <c:numCache>
                <c:formatCode>0.00%</c:formatCode>
                <c:ptCount val="10"/>
                <c:pt idx="0">
                  <c:v>0.03</c:v>
                </c:pt>
                <c:pt idx="1">
                  <c:v>0.03</c:v>
                </c:pt>
                <c:pt idx="2">
                  <c:v>0.03</c:v>
                </c:pt>
                <c:pt idx="3">
                  <c:v>0.03</c:v>
                </c:pt>
                <c:pt idx="4">
                  <c:v>0.03</c:v>
                </c:pt>
                <c:pt idx="5">
                  <c:v>0.03</c:v>
                </c:pt>
                <c:pt idx="6">
                  <c:v>0.03</c:v>
                </c:pt>
                <c:pt idx="7">
                  <c:v>0.03</c:v>
                </c:pt>
                <c:pt idx="8">
                  <c:v>0.03</c:v>
                </c:pt>
                <c:pt idx="9">
                  <c:v>0.03</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4">
                  <c:v>12930</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4">
                  <c:v>5851</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18">
                  <c:v>0.94299999999999995</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18">
                  <c:v>0.80269999999999997</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18">
                  <c:v>0.94599999999999995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5">
                  <c:v>0.92200000000000004</c:v>
                </c:pt>
                <c:pt idx="6">
                  <c:v>0.92400000000000004</c:v>
                </c:pt>
                <c:pt idx="7">
                  <c:v>0.92700000000000005</c:v>
                </c:pt>
                <c:pt idx="8">
                  <c:v>0.92900000000000005</c:v>
                </c:pt>
                <c:pt idx="9">
                  <c:v>0.93100000000000005</c:v>
                </c:pt>
                <c:pt idx="10">
                  <c:v>0.93300000000000005</c:v>
                </c:pt>
                <c:pt idx="11">
                  <c:v>0.93500000000000005</c:v>
                </c:pt>
                <c:pt idx="12">
                  <c:v>0.93600000000000005</c:v>
                </c:pt>
                <c:pt idx="13">
                  <c:v>0.93799999999999994</c:v>
                </c:pt>
                <c:pt idx="14">
                  <c:v>0.94099999999999995</c:v>
                </c:pt>
                <c:pt idx="15">
                  <c:v>0.94399999999999995</c:v>
                </c:pt>
                <c:pt idx="16">
                  <c:v>0.94399999999999995</c:v>
                </c:pt>
                <c:pt idx="17">
                  <c:v>0.94499999999999995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172108731163855"/>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0.95099999999999996</c:v>
                </c:pt>
                <c:pt idx="1">
                  <c:v>0.94899999999999995</c:v>
                </c:pt>
                <c:pt idx="2">
                  <c:v>0.93799999999999994</c:v>
                </c:pt>
                <c:pt idx="3">
                  <c:v>0.93600000000000005</c:v>
                </c:pt>
                <c:pt idx="4">
                  <c:v>0.95899999999999996</c:v>
                </c:pt>
                <c:pt idx="5">
                  <c:v>0.94599999999999995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8">
                  <c:v>204</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4">
                  <c:v>132</c:v>
                </c:pt>
                <c:pt idx="5">
                  <c:v>148</c:v>
                </c:pt>
                <c:pt idx="6">
                  <c:v>149</c:v>
                </c:pt>
                <c:pt idx="7">
                  <c:v>189</c:v>
                </c:pt>
                <c:pt idx="9">
                  <c:v>210</c:v>
                </c:pt>
                <c:pt idx="10">
                  <c:v>308</c:v>
                </c:pt>
                <c:pt idx="11">
                  <c:v>323</c:v>
                </c:pt>
                <c:pt idx="12">
                  <c:v>328</c:v>
                </c:pt>
                <c:pt idx="13">
                  <c:v>336</c:v>
                </c:pt>
                <c:pt idx="14">
                  <c:v>403</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Morris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3.6999999999999998E-2</c:v>
                </c:pt>
                <c:pt idx="1">
                  <c:v>3.4000000000000002E-2</c:v>
                </c:pt>
                <c:pt idx="2">
                  <c:v>3.2000000000000001E-2</c:v>
                </c:pt>
                <c:pt idx="3">
                  <c:v>2.7E-2</c:v>
                </c:pt>
                <c:pt idx="4">
                  <c:v>2.5999999999999999E-2</c:v>
                </c:pt>
                <c:pt idx="5">
                  <c:v>2.9000000000000001E-2</c:v>
                </c:pt>
                <c:pt idx="6">
                  <c:v>2.9000000000000001E-2</c:v>
                </c:pt>
                <c:pt idx="7">
                  <c:v>2.8000000000000001E-2</c:v>
                </c:pt>
                <c:pt idx="8">
                  <c:v>2.1000000000000001E-2</c:v>
                </c:pt>
                <c:pt idx="9">
                  <c:v>2.3E-2</c:v>
                </c:pt>
                <c:pt idx="10">
                  <c:v>2.3E-2</c:v>
                </c:pt>
                <c:pt idx="11" formatCode="0.00%">
                  <c:v>2.3E-2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General</c:formatCode>
                <c:ptCount val="21"/>
                <c:pt idx="0" formatCode="0.0%">
                  <c:v>2.5499999999999998E-2</c:v>
                </c:pt>
                <c:pt idx="2" formatCode="0.0%">
                  <c:v>2.8500000000000001E-2</c:v>
                </c:pt>
                <c:pt idx="3" formatCode="0.0%">
                  <c:v>0.03</c:v>
                </c:pt>
                <c:pt idx="4" formatCode="0.0%">
                  <c:v>0.03</c:v>
                </c:pt>
                <c:pt idx="5" formatCode="0.0%">
                  <c:v>3.1E-2</c:v>
                </c:pt>
                <c:pt idx="6" formatCode="0.0%">
                  <c:v>3.2000000000000001E-2</c:v>
                </c:pt>
                <c:pt idx="7" formatCode="0.0%">
                  <c:v>3.2000000000000001E-2</c:v>
                </c:pt>
                <c:pt idx="8" formatCode="0.0%">
                  <c:v>3.3500000000000002E-2</c:v>
                </c:pt>
                <c:pt idx="9" formatCode="0.0%">
                  <c:v>3.4000000000000002E-2</c:v>
                </c:pt>
                <c:pt idx="10" formatCode="0.0%">
                  <c:v>3.4000000000000002E-2</c:v>
                </c:pt>
                <c:pt idx="11" formatCode="0.0%">
                  <c:v>3.5000000000000003E-2</c:v>
                </c:pt>
                <c:pt idx="12" formatCode="0.0%">
                  <c:v>3.7499999999999999E-2</c:v>
                </c:pt>
                <c:pt idx="13" formatCode="0.0%">
                  <c:v>3.85E-2</c:v>
                </c:pt>
                <c:pt idx="14" formatCode="0.0%">
                  <c:v>3.9E-2</c:v>
                </c:pt>
                <c:pt idx="15" formatCode="0.0%">
                  <c:v>4.4999999999999998E-2</c:v>
                </c:pt>
                <c:pt idx="16" formatCode="0.0%">
                  <c:v>4.65E-2</c:v>
                </c:pt>
                <c:pt idx="17" formatCode="0.0%">
                  <c:v>4.8000000000000001E-2</c:v>
                </c:pt>
                <c:pt idx="18" formatCode="0.0%">
                  <c:v>4.9000000000000002E-2</c:v>
                </c:pt>
                <c:pt idx="19" formatCode="0.0%">
                  <c:v>4.9000000000000002E-2</c:v>
                </c:pt>
                <c:pt idx="20" formatCode="0.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
                  <c:v>2.75E-2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264801188644068"/>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5">
                  <c:v>7.6357599999999998E-2</c:v>
                </c:pt>
                <c:pt idx="6">
                  <c:v>7.0121699999999995E-2</c:v>
                </c:pt>
                <c:pt idx="7">
                  <c:v>6.6516500000000006E-2</c:v>
                </c:pt>
                <c:pt idx="8">
                  <c:v>5.8640900000000003E-2</c:v>
                </c:pt>
                <c:pt idx="9">
                  <c:v>5.8384100000000001E-2</c:v>
                </c:pt>
                <c:pt idx="10">
                  <c:v>5.6744000000000003E-2</c:v>
                </c:pt>
                <c:pt idx="11">
                  <c:v>5.34146E-2</c:v>
                </c:pt>
                <c:pt idx="12">
                  <c:v>4.9820900000000001E-2</c:v>
                </c:pt>
                <c:pt idx="13">
                  <c:v>4.9411900000000002E-2</c:v>
                </c:pt>
                <c:pt idx="14">
                  <c:v>4.8206499999999999E-2</c:v>
                </c:pt>
                <c:pt idx="15">
                  <c:v>4.68019E-2</c:v>
                </c:pt>
                <c:pt idx="16">
                  <c:v>4.1471300000000003E-2</c:v>
                </c:pt>
                <c:pt idx="17">
                  <c:v>3.8594900000000001E-2</c:v>
                </c:pt>
                <c:pt idx="18">
                  <c:v>3.5555200000000002E-2</c:v>
                </c:pt>
                <c:pt idx="19">
                  <c:v>3.4435100000000003E-2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20">
                  <c:v>3.42948E-2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6531599544037302"/>
          <c:y val="0.90693241688507098"/>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3.1550500000000002E-2</c:v>
                </c:pt>
                <c:pt idx="1">
                  <c:v>3.5549400000000002E-2</c:v>
                </c:pt>
                <c:pt idx="2">
                  <c:v>3.4668200000000003E-2</c:v>
                </c:pt>
                <c:pt idx="3">
                  <c:v>3.9003999999999997E-2</c:v>
                </c:pt>
                <c:pt idx="4">
                  <c:v>3.42948E-2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0.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3.6677390533568291E-2"/>
                  <c:y val="-6.883519158824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44</c:v>
                </c:pt>
                <c:pt idx="1">
                  <c:v>44</c:v>
                </c:pt>
                <c:pt idx="2">
                  <c:v>49</c:v>
                </c:pt>
                <c:pt idx="3">
                  <c:v>51</c:v>
                </c:pt>
                <c:pt idx="4">
                  <c:v>54</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Dover Public </c:v>
                </c:pt>
                <c:pt idx="1">
                  <c:v>Morris School District</c:v>
                </c:pt>
                <c:pt idx="2">
                  <c:v>Morris Hills Regional </c:v>
                </c:pt>
                <c:pt idx="3">
                  <c:v>Butler Public </c:v>
                </c:pt>
                <c:pt idx="4">
                  <c:v>Roxbury Township </c:v>
                </c:pt>
                <c:pt idx="5">
                  <c:v>Jefferson Township </c:v>
                </c:pt>
                <c:pt idx="6">
                  <c:v>Mount Olive Township</c:v>
                </c:pt>
                <c:pt idx="7">
                  <c:v>Boonton Town Public </c:v>
                </c:pt>
                <c:pt idx="8">
                  <c:v>Madison Public </c:v>
                </c:pt>
                <c:pt idx="9">
                  <c:v>West Morris Regional High School District</c:v>
                </c:pt>
                <c:pt idx="10">
                  <c:v>Parsippany-Troy Hills Township </c:v>
                </c:pt>
                <c:pt idx="11">
                  <c:v>Hanover Park Regional </c:v>
                </c:pt>
                <c:pt idx="12">
                  <c:v>Montville Township </c:v>
                </c:pt>
                <c:pt idx="13">
                  <c:v>Randolph Township </c:v>
                </c:pt>
                <c:pt idx="14">
                  <c:v>Kinnelon School District</c:v>
                </c:pt>
                <c:pt idx="15">
                  <c:v>School District of the Chathams</c:v>
                </c:pt>
                <c:pt idx="16">
                  <c:v>Mountain Lakes Public </c:v>
                </c:pt>
                <c:pt idx="17">
                  <c:v>Pequannock Township </c:v>
                </c:pt>
                <c:pt idx="18">
                  <c:v>Morris County Vocational </c:v>
                </c:pt>
              </c:strCache>
            </c:strRef>
          </c:cat>
          <c:val>
            <c:numRef>
              <c:f>Sheet1!$B$2:$B$20</c:f>
              <c:numCache>
                <c:formatCode>0%</c:formatCode>
                <c:ptCount val="19"/>
                <c:pt idx="0">
                  <c:v>82.9</c:v>
                </c:pt>
                <c:pt idx="1">
                  <c:v>90.2</c:v>
                </c:pt>
                <c:pt idx="2">
                  <c:v>90.5</c:v>
                </c:pt>
                <c:pt idx="3">
                  <c:v>90.8</c:v>
                </c:pt>
                <c:pt idx="4">
                  <c:v>93.4</c:v>
                </c:pt>
                <c:pt idx="5">
                  <c:v>93.9</c:v>
                </c:pt>
                <c:pt idx="6">
                  <c:v>95.4</c:v>
                </c:pt>
                <c:pt idx="7">
                  <c:v>95.5</c:v>
                </c:pt>
                <c:pt idx="8">
                  <c:v>95.8</c:v>
                </c:pt>
                <c:pt idx="9">
                  <c:v>95.8</c:v>
                </c:pt>
                <c:pt idx="10">
                  <c:v>95.9</c:v>
                </c:pt>
                <c:pt idx="11">
                  <c:v>96.8</c:v>
                </c:pt>
                <c:pt idx="12">
                  <c:v>97.6</c:v>
                </c:pt>
                <c:pt idx="13">
                  <c:v>97.7</c:v>
                </c:pt>
                <c:pt idx="14">
                  <c:v>98</c:v>
                </c:pt>
                <c:pt idx="15">
                  <c:v>98.2</c:v>
                </c:pt>
                <c:pt idx="16">
                  <c:v>98.8</c:v>
                </c:pt>
                <c:pt idx="17">
                  <c:v>98.9</c:v>
                </c:pt>
                <c:pt idx="18">
                  <c:v>99</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Sheet1!$A$2:$A$20</c:f>
              <c:strCache>
                <c:ptCount val="19"/>
                <c:pt idx="0">
                  <c:v>Dover Public </c:v>
                </c:pt>
                <c:pt idx="1">
                  <c:v>Morris School District</c:v>
                </c:pt>
                <c:pt idx="2">
                  <c:v>Morris Hills Regional </c:v>
                </c:pt>
                <c:pt idx="3">
                  <c:v>Butler Public </c:v>
                </c:pt>
                <c:pt idx="4">
                  <c:v>Roxbury Township </c:v>
                </c:pt>
                <c:pt idx="5">
                  <c:v>Jefferson Township </c:v>
                </c:pt>
                <c:pt idx="6">
                  <c:v>Mount Olive Township</c:v>
                </c:pt>
                <c:pt idx="7">
                  <c:v>Boonton Town Public </c:v>
                </c:pt>
                <c:pt idx="8">
                  <c:v>Madison Public </c:v>
                </c:pt>
                <c:pt idx="9">
                  <c:v>West Morris Regional High School District</c:v>
                </c:pt>
                <c:pt idx="10">
                  <c:v>Parsippany-Troy Hills Township </c:v>
                </c:pt>
                <c:pt idx="11">
                  <c:v>Hanover Park Regional </c:v>
                </c:pt>
                <c:pt idx="12">
                  <c:v>Montville Township </c:v>
                </c:pt>
                <c:pt idx="13">
                  <c:v>Randolph Township </c:v>
                </c:pt>
                <c:pt idx="14">
                  <c:v>Kinnelon School District</c:v>
                </c:pt>
                <c:pt idx="15">
                  <c:v>School District of the Chathams</c:v>
                </c:pt>
                <c:pt idx="16">
                  <c:v>Mountain Lakes Public </c:v>
                </c:pt>
                <c:pt idx="17">
                  <c:v>Pequannock Township </c:v>
                </c:pt>
                <c:pt idx="18">
                  <c:v>Morris County Vocational </c:v>
                </c:pt>
              </c:strCache>
            </c:strRef>
          </c:cat>
          <c:val>
            <c:numRef>
              <c:f>Sheet1!$C$2:$C$20</c:f>
              <c:numCache>
                <c:formatCode>0%</c:formatCode>
                <c:ptCount val="19"/>
                <c:pt idx="0">
                  <c:v>90.9</c:v>
                </c:pt>
                <c:pt idx="1">
                  <c:v>90.9</c:v>
                </c:pt>
                <c:pt idx="2">
                  <c:v>90.9</c:v>
                </c:pt>
                <c:pt idx="3">
                  <c:v>90.9</c:v>
                </c:pt>
                <c:pt idx="4">
                  <c:v>90.9</c:v>
                </c:pt>
                <c:pt idx="5">
                  <c:v>90.9</c:v>
                </c:pt>
                <c:pt idx="6">
                  <c:v>90.9</c:v>
                </c:pt>
                <c:pt idx="7">
                  <c:v>90.9</c:v>
                </c:pt>
                <c:pt idx="8">
                  <c:v>90.9</c:v>
                </c:pt>
                <c:pt idx="9">
                  <c:v>90.9</c:v>
                </c:pt>
                <c:pt idx="10">
                  <c:v>90.9</c:v>
                </c:pt>
                <c:pt idx="11">
                  <c:v>90.9</c:v>
                </c:pt>
                <c:pt idx="12">
                  <c:v>90.9</c:v>
                </c:pt>
                <c:pt idx="13">
                  <c:v>90.9</c:v>
                </c:pt>
                <c:pt idx="14">
                  <c:v>90.9</c:v>
                </c:pt>
                <c:pt idx="15">
                  <c:v>90.9</c:v>
                </c:pt>
                <c:pt idx="16">
                  <c:v>90.9</c:v>
                </c:pt>
                <c:pt idx="17">
                  <c:v>90.9</c:v>
                </c:pt>
                <c:pt idx="18">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9871677759847419"/>
          <c:y val="0.92675131205645611"/>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0.92100000000000004</c:v>
                </c:pt>
                <c:pt idx="1">
                  <c:v>0.92500000000000004</c:v>
                </c:pt>
                <c:pt idx="2">
                  <c:v>0.93200000000000005</c:v>
                </c:pt>
                <c:pt idx="3">
                  <c:v>0.92700000000000005</c:v>
                </c:pt>
                <c:pt idx="4">
                  <c:v>0.95499999999999996</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7">
                  <c:v>0.90800000000000003</c:v>
                </c:pt>
                <c:pt idx="8" formatCode="General">
                  <c:v>0.90800000000000003</c:v>
                </c:pt>
                <c:pt idx="9">
                  <c:v>0.91200000000000003</c:v>
                </c:pt>
                <c:pt idx="10">
                  <c:v>0.91300000000000003</c:v>
                </c:pt>
                <c:pt idx="11">
                  <c:v>0.92600000000000005</c:v>
                </c:pt>
                <c:pt idx="12">
                  <c:v>0.92900000000000005</c:v>
                </c:pt>
                <c:pt idx="13">
                  <c:v>0.93300000000000005</c:v>
                </c:pt>
                <c:pt idx="14">
                  <c:v>0.93799999999999994</c:v>
                </c:pt>
                <c:pt idx="15">
                  <c:v>0.93899999999999995</c:v>
                </c:pt>
                <c:pt idx="16">
                  <c:v>0.94099999999999995</c:v>
                </c:pt>
                <c:pt idx="17">
                  <c:v>0.94199999999999995</c:v>
                </c:pt>
                <c:pt idx="18">
                  <c:v>0.94799999999999995</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19">
                  <c:v>0.95499999999999996</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
                  <c:v>39.5</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3.2176886980036679E-2"/>
                  <c:y val="0.11777372930117506"/>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3.2920544022906215E-2"/>
                  <c:y val="-0.60065692640913571"/>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4</c:v>
                </c:pt>
                <c:pt idx="1">
                  <c:v>19</c:v>
                </c:pt>
                <c:pt idx="2">
                  <c:v>35</c:v>
                </c:pt>
                <c:pt idx="3">
                  <c:v>137</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350</c:v>
                </c:pt>
                <c:pt idx="1">
                  <c:v>2332</c:v>
                </c:pt>
                <c:pt idx="2">
                  <c:v>254</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5">
                  <c:v>3.0364800000000001</c:v>
                </c:pt>
                <c:pt idx="6">
                  <c:v>3.10765</c:v>
                </c:pt>
                <c:pt idx="7">
                  <c:v>4.0572600000000003</c:v>
                </c:pt>
                <c:pt idx="8">
                  <c:v>4.1986100000000004</c:v>
                </c:pt>
                <c:pt idx="9">
                  <c:v>4.3699000000000003</c:v>
                </c:pt>
                <c:pt idx="10">
                  <c:v>4.50047</c:v>
                </c:pt>
                <c:pt idx="11">
                  <c:v>4.5079399999999996</c:v>
                </c:pt>
                <c:pt idx="12">
                  <c:v>4.6536299999999997</c:v>
                </c:pt>
                <c:pt idx="13">
                  <c:v>5.3425799999999999</c:v>
                </c:pt>
                <c:pt idx="14">
                  <c:v>6.8001699999999996</c:v>
                </c:pt>
                <c:pt idx="15">
                  <c:v>6.8345599999999997</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4">
                  <c:v>3.03</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9490206692913389"/>
          <c:y val="0.89157201010492237"/>
          <c:w val="0.14014296259842518"/>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Morris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6.59511</c:v>
                </c:pt>
                <c:pt idx="1">
                  <c:v>5.5028199999999998</c:v>
                </c:pt>
                <c:pt idx="2">
                  <c:v>4.0664899999999999</c:v>
                </c:pt>
                <c:pt idx="3">
                  <c:v>4.1375099999999998</c:v>
                </c:pt>
                <c:pt idx="4">
                  <c:v>3</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8">
                  <c:v>78</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8">
                  <c:v>300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10.3</c:v>
                </c:pt>
                <c:pt idx="1">
                  <c:v>10.9</c:v>
                </c:pt>
                <c:pt idx="2">
                  <c:v>11</c:v>
                </c:pt>
                <c:pt idx="3">
                  <c:v>10.9</c:v>
                </c:pt>
                <c:pt idx="4">
                  <c:v>10.548029167999999</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8">
                  <c:v>57.911655209999999</c:v>
                </c:pt>
                <c:pt idx="9">
                  <c:v>57.810663214000002</c:v>
                </c:pt>
                <c:pt idx="10">
                  <c:v>56.904076592000003</c:v>
                </c:pt>
                <c:pt idx="11">
                  <c:v>55.675839619999998</c:v>
                </c:pt>
                <c:pt idx="12">
                  <c:v>54.086268781999998</c:v>
                </c:pt>
                <c:pt idx="14">
                  <c:v>51.688280499999998</c:v>
                </c:pt>
                <c:pt idx="15">
                  <c:v>49.040392269000002</c:v>
                </c:pt>
                <c:pt idx="16">
                  <c:v>48.940149726999998</c:v>
                </c:pt>
                <c:pt idx="17">
                  <c:v>47.290237234000003</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13" formatCode="0.00">
                  <c:v>54.048709971999997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81221916126231"/>
          <c:y val="1.8766569687840556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3">
                  <c:v>10.5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4">
                  <c:v>10.081750312</c:v>
                </c:pt>
                <c:pt idx="5">
                  <c:v>10.067479321</c:v>
                </c:pt>
                <c:pt idx="6">
                  <c:v>9.7470326207000006</c:v>
                </c:pt>
                <c:pt idx="7">
                  <c:v>9.6957458912999996</c:v>
                </c:pt>
                <c:pt idx="8">
                  <c:v>9.2781943497999997</c:v>
                </c:pt>
                <c:pt idx="9">
                  <c:v>9.0712989814</c:v>
                </c:pt>
                <c:pt idx="10">
                  <c:v>9.0073918830000004</c:v>
                </c:pt>
                <c:pt idx="11">
                  <c:v>8.5312004586000008</c:v>
                </c:pt>
                <c:pt idx="12">
                  <c:v>8.5164765914</c:v>
                </c:pt>
                <c:pt idx="13">
                  <c:v>8.2146456482999994</c:v>
                </c:pt>
                <c:pt idx="14">
                  <c:v>8.0699461962000001</c:v>
                </c:pt>
                <c:pt idx="15">
                  <c:v>7.9319822655000003</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3" formatCode="#,##0">
                  <c:v>1222</c:v>
                </c:pt>
                <c:pt idx="4" formatCode="#,##0">
                  <c:v>1364</c:v>
                </c:pt>
                <c:pt idx="6" formatCode="#,##0">
                  <c:v>1947</c:v>
                </c:pt>
                <c:pt idx="7" formatCode="#,##0">
                  <c:v>2020</c:v>
                </c:pt>
                <c:pt idx="8" formatCode="#,##0">
                  <c:v>2034</c:v>
                </c:pt>
                <c:pt idx="9" formatCode="#,##0">
                  <c:v>2455</c:v>
                </c:pt>
                <c:pt idx="10">
                  <c:v>2492</c:v>
                </c:pt>
                <c:pt idx="11" formatCode="#,##0">
                  <c:v>2748</c:v>
                </c:pt>
                <c:pt idx="12" formatCode="#,##0">
                  <c:v>3377</c:v>
                </c:pt>
                <c:pt idx="13" formatCode="#,##0">
                  <c:v>3557</c:v>
                </c:pt>
                <c:pt idx="14" formatCode="#,##0">
                  <c:v>3596</c:v>
                </c:pt>
                <c:pt idx="15" formatCode="#,##0">
                  <c:v>3730</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5">
                  <c:v>1771</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2017</c:v>
                </c:pt>
                <c:pt idx="1">
                  <c:v>1764</c:v>
                </c:pt>
                <c:pt idx="2">
                  <c:v>1689</c:v>
                </c:pt>
                <c:pt idx="3">
                  <c:v>1802</c:v>
                </c:pt>
                <c:pt idx="4">
                  <c:v>1771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6.7796167893776765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Criminal trespass</c:v>
                </c:pt>
                <c:pt idx="6">
                  <c:v>Other</c:v>
                </c:pt>
              </c:strCache>
            </c:strRef>
          </c:cat>
          <c:val>
            <c:numRef>
              <c:f>Sheet1!$B$2:$B$8</c:f>
              <c:numCache>
                <c:formatCode>General</c:formatCode>
                <c:ptCount val="7"/>
                <c:pt idx="0">
                  <c:v>824</c:v>
                </c:pt>
                <c:pt idx="1">
                  <c:v>641</c:v>
                </c:pt>
                <c:pt idx="2">
                  <c:v>124</c:v>
                </c:pt>
                <c:pt idx="3">
                  <c:v>76</c:v>
                </c:pt>
                <c:pt idx="4" formatCode="#,##0">
                  <c:v>74</c:v>
                </c:pt>
                <c:pt idx="5">
                  <c:v>15</c:v>
                </c:pt>
                <c:pt idx="6">
                  <c:v>50</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20">
                  <c:v>100747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20">
                  <c:v>74984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89595</c:v>
                </c:pt>
                <c:pt idx="1">
                  <c:v>91179</c:v>
                </c:pt>
                <c:pt idx="2">
                  <c:v>91140</c:v>
                </c:pt>
                <c:pt idx="3">
                  <c:v>92765</c:v>
                </c:pt>
                <c:pt idx="4">
                  <c:v>100747</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62993</c:v>
                </c:pt>
                <c:pt idx="1">
                  <c:v>66206</c:v>
                </c:pt>
                <c:pt idx="2">
                  <c:v>67965</c:v>
                </c:pt>
                <c:pt idx="3">
                  <c:v>68957</c:v>
                </c:pt>
                <c:pt idx="4">
                  <c:v>74984</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4">
                  <c:v>148</c:v>
                </c:pt>
                <c:pt idx="5">
                  <c:v>157</c:v>
                </c:pt>
                <c:pt idx="6">
                  <c:v>233</c:v>
                </c:pt>
                <c:pt idx="7">
                  <c:v>235</c:v>
                </c:pt>
                <c:pt idx="8">
                  <c:v>246</c:v>
                </c:pt>
                <c:pt idx="9">
                  <c:v>287</c:v>
                </c:pt>
                <c:pt idx="11">
                  <c:v>353</c:v>
                </c:pt>
                <c:pt idx="12">
                  <c:v>377</c:v>
                </c:pt>
                <c:pt idx="13">
                  <c:v>385</c:v>
                </c:pt>
                <c:pt idx="14">
                  <c:v>397</c:v>
                </c:pt>
                <c:pt idx="15">
                  <c:v>410</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10">
                  <c:v>306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88</c:v>
                </c:pt>
                <c:pt idx="1">
                  <c:v>86</c:v>
                </c:pt>
                <c:pt idx="2">
                  <c:v>99</c:v>
                </c:pt>
                <c:pt idx="3">
                  <c:v>84</c:v>
                </c:pt>
                <c:pt idx="4">
                  <c:v>64</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1.3990569401486378E-2"/>
                  <c:y val="3.0122098667429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0.105651105651106</c:v>
                </c:pt>
                <c:pt idx="3">
                  <c:v>7.1428571428571397E-2</c:v>
                </c:pt>
                <c:pt idx="4">
                  <c:v>5.6716417910447799E-2</c:v>
                </c:pt>
                <c:pt idx="5">
                  <c:v>-6.7901234567901203E-2</c:v>
                </c:pt>
                <c:pt idx="6">
                  <c:v>-7.7419354838709695E-2</c:v>
                </c:pt>
                <c:pt idx="7">
                  <c:v>-0.107142857142857</c:v>
                </c:pt>
                <c:pt idx="8">
                  <c:v>-0.12</c:v>
                </c:pt>
                <c:pt idx="9">
                  <c:v>-0.125</c:v>
                </c:pt>
                <c:pt idx="10">
                  <c:v>-0.13218390804597699</c:v>
                </c:pt>
                <c:pt idx="11">
                  <c:v>-0.15454545454545501</c:v>
                </c:pt>
                <c:pt idx="12">
                  <c:v>-0.17716535433070901</c:v>
                </c:pt>
                <c:pt idx="13">
                  <c:v>-0.19323671497584499</c:v>
                </c:pt>
                <c:pt idx="14">
                  <c:v>-0.20909090909090899</c:v>
                </c:pt>
                <c:pt idx="15">
                  <c:v>-0.21379310344827601</c:v>
                </c:pt>
                <c:pt idx="16">
                  <c:v>-0.217391304347826</c:v>
                </c:pt>
                <c:pt idx="17">
                  <c:v>-0.23140495867768601</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18" formatCode="0%">
                  <c:v>-0.238095238095238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Morris</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7.343750000000005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1875000000000006"/>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8437500000000001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0.46</c:v>
                </c:pt>
                <c:pt idx="1">
                  <c:v>0.33</c:v>
                </c:pt>
                <c:pt idx="2">
                  <c:v>0.06</c:v>
                </c:pt>
                <c:pt idx="3">
                  <c:v>0.06</c:v>
                </c:pt>
                <c:pt idx="4">
                  <c:v>0.05</c:v>
                </c:pt>
                <c:pt idx="5">
                  <c:v>0.01</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0.20399999999999999</c:v>
                </c:pt>
                <c:pt idx="1">
                  <c:v>0.19400000000000001</c:v>
                </c:pt>
                <c:pt idx="2">
                  <c:v>0.20599999999999999</c:v>
                </c:pt>
                <c:pt idx="3">
                  <c:v>0.19600000000000001</c:v>
                </c:pt>
                <c:pt idx="4">
                  <c:v>0.191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0</c:v>
                </c:pt>
                <c:pt idx="1">
                  <c:v>0</c:v>
                </c:pt>
                <c:pt idx="2">
                  <c:v>1</c:v>
                </c:pt>
                <c:pt idx="3">
                  <c:v>0</c:v>
                </c:pt>
                <c:pt idx="4">
                  <c:v>0</c:v>
                </c:pt>
                <c:pt idx="5">
                  <c:v>1</c:v>
                </c:pt>
                <c:pt idx="6">
                  <c:v>1</c:v>
                </c:pt>
                <c:pt idx="7">
                  <c:v>2</c:v>
                </c:pt>
                <c:pt idx="8">
                  <c:v>1</c:v>
                </c:pt>
                <c:pt idx="9">
                  <c:v>1</c:v>
                </c:pt>
                <c:pt idx="10">
                  <c:v>1</c:v>
                </c:pt>
                <c:pt idx="11">
                  <c:v>1</c:v>
                </c:pt>
                <c:pt idx="12">
                  <c:v>0</c:v>
                </c:pt>
                <c:pt idx="13">
                  <c:v>1</c:v>
                </c:pt>
                <c:pt idx="14">
                  <c:v>2</c:v>
                </c:pt>
                <c:pt idx="15">
                  <c:v>1</c:v>
                </c:pt>
                <c:pt idx="16">
                  <c:v>0</c:v>
                </c:pt>
                <c:pt idx="17">
                  <c:v>1</c:v>
                </c:pt>
                <c:pt idx="18">
                  <c:v>1</c:v>
                </c:pt>
                <c:pt idx="19">
                  <c:v>3</c:v>
                </c:pt>
                <c:pt idx="20">
                  <c:v>1</c:v>
                </c:pt>
                <c:pt idx="21">
                  <c:v>1</c:v>
                </c:pt>
                <c:pt idx="22">
                  <c:v>0</c:v>
                </c:pt>
                <c:pt idx="23">
                  <c:v>1</c:v>
                </c:pt>
                <c:pt idx="24">
                  <c:v>1</c:v>
                </c:pt>
                <c:pt idx="25">
                  <c:v>4</c:v>
                </c:pt>
                <c:pt idx="26">
                  <c:v>2</c:v>
                </c:pt>
                <c:pt idx="27">
                  <c:v>2</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3">
                  <c:v>0.106</c:v>
                </c:pt>
                <c:pt idx="5">
                  <c:v>0.112</c:v>
                </c:pt>
                <c:pt idx="6">
                  <c:v>0.112</c:v>
                </c:pt>
                <c:pt idx="7">
                  <c:v>0.123</c:v>
                </c:pt>
                <c:pt idx="8">
                  <c:v>0.125</c:v>
                </c:pt>
                <c:pt idx="9">
                  <c:v>0.127</c:v>
                </c:pt>
                <c:pt idx="10">
                  <c:v>0.13300000000000001</c:v>
                </c:pt>
                <c:pt idx="11">
                  <c:v>0.13600000000000001</c:v>
                </c:pt>
                <c:pt idx="12">
                  <c:v>0.14099999999999999</c:v>
                </c:pt>
                <c:pt idx="13">
                  <c:v>0.14499999999999999</c:v>
                </c:pt>
                <c:pt idx="14">
                  <c:v>0.15</c:v>
                </c:pt>
                <c:pt idx="15">
                  <c:v>0.151</c:v>
                </c:pt>
                <c:pt idx="16">
                  <c:v>0.153</c:v>
                </c:pt>
                <c:pt idx="17">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4">
                  <c:v>0.107</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1050421651971611"/>
          <c:y val="0.9037457658804809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6.9000000000000006E-2</c:v>
                </c:pt>
                <c:pt idx="1">
                  <c:v>5.7000000000000002E-2</c:v>
                </c:pt>
                <c:pt idx="2">
                  <c:v>0.11799999999999999</c:v>
                </c:pt>
                <c:pt idx="3">
                  <c:v>7.4999999999999997E-2</c:v>
                </c:pt>
                <c:pt idx="4">
                  <c:v>0.107</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0.10199999999999999</c:v>
                </c:pt>
                <c:pt idx="2" formatCode="0.0%">
                  <c:v>0.19900000000000001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9.6000000000000002E-2</c:v>
                </c:pt>
                <c:pt idx="1">
                  <c:v>0.11700000000000001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3">
                  <c:v>0.14599999999999999</c:v>
                </c:pt>
                <c:pt idx="4">
                  <c:v>0.14599999999999999</c:v>
                </c:pt>
                <c:pt idx="5">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5">
                  <c:v>0.184</c:v>
                </c:pt>
                <c:pt idx="16">
                  <c:v>0.186</c:v>
                </c:pt>
                <c:pt idx="17">
                  <c:v>0.187</c:v>
                </c:pt>
                <c:pt idx="18">
                  <c:v>0.20399999999999999</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2">
                  <c:v>0.13900000000000001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3404410159623728"/>
          <c:y val="0.90688836395450567"/>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9.7000000000000003E-2</c:v>
                </c:pt>
                <c:pt idx="1">
                  <c:v>7.5999999999999998E-2</c:v>
                </c:pt>
                <c:pt idx="2">
                  <c:v>0.14299999999999999</c:v>
                </c:pt>
                <c:pt idx="3">
                  <c:v>7.0999999999999994E-2</c:v>
                </c:pt>
                <c:pt idx="4">
                  <c:v>0.13900000000000001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0.13500000000000001</c:v>
                </c:pt>
                <c:pt idx="2" formatCode="0.0%">
                  <c:v>0.182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0.127</c:v>
                </c:pt>
                <c:pt idx="1">
                  <c:v>0.14899999999999999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4">
                  <c:v>6.9</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55794783464563"/>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5">
                  <c:v>9.8000000000000004E-2</c:v>
                </c:pt>
                <c:pt idx="6">
                  <c:v>0.107</c:v>
                </c:pt>
                <c:pt idx="7">
                  <c:v>0.109</c:v>
                </c:pt>
                <c:pt idx="8">
                  <c:v>0.11</c:v>
                </c:pt>
                <c:pt idx="9">
                  <c:v>0.11600000000000001</c:v>
                </c:pt>
                <c:pt idx="10">
                  <c:v>0.129</c:v>
                </c:pt>
                <c:pt idx="11">
                  <c:v>0.16</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12">
                  <c:v>0.191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572551673228342"/>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11" formatCode="0">
                  <c:v>12731</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11">
                  <c:v>12802</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4">
                  <c:v>153</c:v>
                </c:pt>
                <c:pt idx="5">
                  <c:v>190</c:v>
                </c:pt>
                <c:pt idx="6">
                  <c:v>312</c:v>
                </c:pt>
                <c:pt idx="7">
                  <c:v>346</c:v>
                </c:pt>
                <c:pt idx="8">
                  <c:v>374</c:v>
                </c:pt>
                <c:pt idx="9">
                  <c:v>394</c:v>
                </c:pt>
                <c:pt idx="10">
                  <c:v>511</c:v>
                </c:pt>
                <c:pt idx="12">
                  <c:v>657</c:v>
                </c:pt>
                <c:pt idx="13">
                  <c:v>760</c:v>
                </c:pt>
                <c:pt idx="14">
                  <c:v>784</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11">
                  <c:v>582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4">
                  <c:v>184</c:v>
                </c:pt>
                <c:pt idx="5">
                  <c:v>193</c:v>
                </c:pt>
                <c:pt idx="6">
                  <c:v>408</c:v>
                </c:pt>
                <c:pt idx="7">
                  <c:v>448</c:v>
                </c:pt>
                <c:pt idx="8">
                  <c:v>475</c:v>
                </c:pt>
                <c:pt idx="9">
                  <c:v>496</c:v>
                </c:pt>
                <c:pt idx="11">
                  <c:v>754</c:v>
                </c:pt>
                <c:pt idx="12">
                  <c:v>756</c:v>
                </c:pt>
                <c:pt idx="13">
                  <c:v>768</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0">
                  <c:v>582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620</c:v>
                </c:pt>
                <c:pt idx="1">
                  <c:v>597</c:v>
                </c:pt>
                <c:pt idx="2">
                  <c:v>615</c:v>
                </c:pt>
                <c:pt idx="3">
                  <c:v>606</c:v>
                </c:pt>
                <c:pt idx="4">
                  <c:v>582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3">
                  <c:v>1.0999999999999999E-2</c:v>
                </c:pt>
                <c:pt idx="4">
                  <c:v>1.2E-2</c:v>
                </c:pt>
                <c:pt idx="5" formatCode="General">
                  <c:v>1.2999999999999999E-2</c:v>
                </c:pt>
                <c:pt idx="6">
                  <c:v>1.2999999999999999E-2</c:v>
                </c:pt>
                <c:pt idx="7">
                  <c:v>1.4E-2</c:v>
                </c:pt>
                <c:pt idx="8">
                  <c:v>1.6E-2</c:v>
                </c:pt>
                <c:pt idx="9">
                  <c:v>1.7000000000000001E-2</c:v>
                </c:pt>
                <c:pt idx="10">
                  <c:v>1.9E-2</c:v>
                </c:pt>
                <c:pt idx="11">
                  <c:v>2.1000000000000001E-2</c:v>
                </c:pt>
                <c:pt idx="12">
                  <c:v>2.1999999999999999E-2</c:v>
                </c:pt>
                <c:pt idx="13">
                  <c:v>2.1999999999999999E-2</c:v>
                </c:pt>
                <c:pt idx="14">
                  <c:v>2.5000000000000001E-2</c:v>
                </c:pt>
                <c:pt idx="15">
                  <c:v>2.9000000000000001E-2</c:v>
                </c:pt>
                <c:pt idx="16">
                  <c:v>3.3000000000000002E-2</c:v>
                </c:pt>
                <c:pt idx="17">
                  <c:v>3.5000000000000003E-2</c:v>
                </c:pt>
                <c:pt idx="18">
                  <c:v>3.5999999999999997E-2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2" formatCode="0.0%">
                  <c:v>0.01</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536309146436852"/>
          <c:y val="0.88878722659667531"/>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4">
                  <c:v>170</c:v>
                </c:pt>
                <c:pt idx="5">
                  <c:v>190</c:v>
                </c:pt>
                <c:pt idx="6">
                  <c:v>272</c:v>
                </c:pt>
                <c:pt idx="7">
                  <c:v>278</c:v>
                </c:pt>
                <c:pt idx="8">
                  <c:v>280</c:v>
                </c:pt>
                <c:pt idx="9">
                  <c:v>327</c:v>
                </c:pt>
                <c:pt idx="10">
                  <c:v>345</c:v>
                </c:pt>
                <c:pt idx="11">
                  <c:v>394</c:v>
                </c:pt>
                <c:pt idx="12">
                  <c:v>411</c:v>
                </c:pt>
                <c:pt idx="13">
                  <c:v>472</c:v>
                </c:pt>
                <c:pt idx="14">
                  <c:v>520</c:v>
                </c:pt>
                <c:pt idx="15">
                  <c:v>538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16">
                  <c:v>548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6">
                  <c:v>841</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6">
                  <c:v>841</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53</c:v>
                </c:pt>
                <c:pt idx="1">
                  <c:v>49</c:v>
                </c:pt>
                <c:pt idx="2">
                  <c:v>44</c:v>
                </c:pt>
                <c:pt idx="3">
                  <c:v>31</c:v>
                </c:pt>
                <c:pt idx="4">
                  <c:v>24</c:v>
                </c:pt>
                <c:pt idx="5">
                  <c:v>26</c:v>
                </c:pt>
                <c:pt idx="6">
                  <c:v>22</c:v>
                </c:pt>
                <c:pt idx="7">
                  <c:v>20</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102</c:v>
                </c:pt>
                <c:pt idx="1">
                  <c:v>93</c:v>
                </c:pt>
                <c:pt idx="2">
                  <c:v>67</c:v>
                </c:pt>
                <c:pt idx="3">
                  <c:v>64</c:v>
                </c:pt>
                <c:pt idx="4">
                  <c:v>46</c:v>
                </c:pt>
                <c:pt idx="5">
                  <c:v>42</c:v>
                </c:pt>
                <c:pt idx="6">
                  <c:v>39</c:v>
                </c:pt>
                <c:pt idx="7">
                  <c:v>35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4">
                  <c:v>748</c:v>
                </c:pt>
                <c:pt idx="5" formatCode="#,##0">
                  <c:v>983</c:v>
                </c:pt>
                <c:pt idx="7" formatCode="#,##0">
                  <c:v>1117</c:v>
                </c:pt>
                <c:pt idx="8" formatCode="#,##0">
                  <c:v>1713</c:v>
                </c:pt>
                <c:pt idx="9" formatCode="#,##0">
                  <c:v>1728</c:v>
                </c:pt>
                <c:pt idx="10" formatCode="#,##0">
                  <c:v>2011</c:v>
                </c:pt>
                <c:pt idx="11" formatCode="#,##0">
                  <c:v>2047</c:v>
                </c:pt>
                <c:pt idx="12" formatCode="#,##0">
                  <c:v>2718</c:v>
                </c:pt>
                <c:pt idx="13">
                  <c:v>2767</c:v>
                </c:pt>
                <c:pt idx="14" formatCode="#,##0">
                  <c:v>2912</c:v>
                </c:pt>
                <c:pt idx="15" formatCode="#,##0">
                  <c:v>2998</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6">
                  <c:v>985</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4"/>
              <c:tx>
                <c:rich>
                  <a:bodyPr/>
                  <a:lstStyle/>
                  <a:p>
                    <a:fld id="{D162CD68-F27E-4961-B3D7-FBE418C4F2CD}" type="VALUE">
                      <a:rPr lang="en-US" smtClean="0"/>
                      <a:pPr/>
                      <a:t>[VALUE]</a:t>
                    </a:fld>
                    <a:r>
                      <a:rPr lang="en-US"/>
                      <a:t>.24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BA1-477C-ACD3-183ED5EF6A5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4" formatCode="0.00">
                  <c:v>4.24</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Victory Gardens borough</c:v>
                </c:pt>
                <c:pt idx="1">
                  <c:v>Dover town</c:v>
                </c:pt>
                <c:pt idx="2">
                  <c:v>Parsippany-Troy Hills township</c:v>
                </c:pt>
                <c:pt idx="3">
                  <c:v>Wharton borough</c:v>
                </c:pt>
                <c:pt idx="4">
                  <c:v>Hanover township</c:v>
                </c:pt>
                <c:pt idx="5">
                  <c:v>Randolph township</c:v>
                </c:pt>
                <c:pt idx="6">
                  <c:v>Montville township</c:v>
                </c:pt>
                <c:pt idx="7">
                  <c:v>Morristown town</c:v>
                </c:pt>
                <c:pt idx="8">
                  <c:v>Mine Hill township</c:v>
                </c:pt>
                <c:pt idx="9">
                  <c:v>Rockaway borough</c:v>
                </c:pt>
              </c:strCache>
            </c:strRef>
          </c:cat>
          <c:val>
            <c:numRef>
              <c:f>Sheet1!$B$2:$B$11</c:f>
              <c:numCache>
                <c:formatCode>0.00%</c:formatCode>
                <c:ptCount val="10"/>
                <c:pt idx="0">
                  <c:v>0.53200000000000003</c:v>
                </c:pt>
                <c:pt idx="1">
                  <c:v>0.47499999999999998</c:v>
                </c:pt>
                <c:pt idx="2">
                  <c:v>0.38400000000000001</c:v>
                </c:pt>
                <c:pt idx="3">
                  <c:v>0.374</c:v>
                </c:pt>
                <c:pt idx="4">
                  <c:v>0.24099999999999999</c:v>
                </c:pt>
                <c:pt idx="5">
                  <c:v>0.23699999999999999</c:v>
                </c:pt>
                <c:pt idx="6">
                  <c:v>0.23300000000000001</c:v>
                </c:pt>
                <c:pt idx="7">
                  <c:v>0.222</c:v>
                </c:pt>
                <c:pt idx="8">
                  <c:v>0.22</c:v>
                </c:pt>
                <c:pt idx="9">
                  <c:v>0.20799999999999999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Morris County avg 19.5%</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Victory Gardens borough</c:v>
                </c:pt>
                <c:pt idx="1">
                  <c:v>Dover town</c:v>
                </c:pt>
                <c:pt idx="2">
                  <c:v>Parsippany-Troy Hills township</c:v>
                </c:pt>
                <c:pt idx="3">
                  <c:v>Wharton borough</c:v>
                </c:pt>
                <c:pt idx="4">
                  <c:v>Hanover township</c:v>
                </c:pt>
                <c:pt idx="5">
                  <c:v>Randolph township</c:v>
                </c:pt>
                <c:pt idx="6">
                  <c:v>Montville township</c:v>
                </c:pt>
                <c:pt idx="7">
                  <c:v>Morristown town</c:v>
                </c:pt>
                <c:pt idx="8">
                  <c:v>Mine Hill township</c:v>
                </c:pt>
                <c:pt idx="9">
                  <c:v>Rockaway borough</c:v>
                </c:pt>
              </c:strCache>
            </c:strRef>
          </c:cat>
          <c:val>
            <c:numRef>
              <c:f>Sheet1!$C$2:$C$11</c:f>
              <c:numCache>
                <c:formatCode>0%</c:formatCode>
                <c:ptCount val="10"/>
                <c:pt idx="0">
                  <c:v>0.19500000000000001</c:v>
                </c:pt>
                <c:pt idx="1">
                  <c:v>0.19500000000000001</c:v>
                </c:pt>
                <c:pt idx="2">
                  <c:v>0.19500000000000001</c:v>
                </c:pt>
                <c:pt idx="3">
                  <c:v>0.19500000000000001</c:v>
                </c:pt>
                <c:pt idx="4">
                  <c:v>0.19500000000000001</c:v>
                </c:pt>
                <c:pt idx="5">
                  <c:v>0.19500000000000001</c:v>
                </c:pt>
                <c:pt idx="6">
                  <c:v>0.19500000000000001</c:v>
                </c:pt>
                <c:pt idx="7">
                  <c:v>0.19500000000000001</c:v>
                </c:pt>
                <c:pt idx="8">
                  <c:v>0.19500000000000001</c:v>
                </c:pt>
                <c:pt idx="9">
                  <c:v>0.19500000000000001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96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0.44506</cdr:x>
      <cdr:y>0.77851</cdr:y>
    </cdr:from>
    <cdr:to>
      <cdr:x>0.59926</cdr:x>
      <cdr:y>0.81418</cdr:y>
    </cdr:to>
    <cdr:sp macro="" textlink="">
      <cdr:nvSpPr>
        <cdr:cNvPr id="2" name="TextBox 5"/>
        <cdr:cNvSpPr txBox="1"/>
      </cdr:nvSpPr>
      <cdr:spPr>
        <a:xfrm xmlns:a="http://schemas.openxmlformats.org/drawingml/2006/main">
          <a:off x="2704309" y="5038355"/>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bonnie-brae.org/" TargetMode="External"/><Relationship Id="rId3" Type="http://schemas.openxmlformats.org/officeDocument/2006/relationships/hyperlink" Target="http://www.morrissussexresourcenet.org/search/?action=dspresults" TargetMode="External"/><Relationship Id="rId7" Type="http://schemas.openxmlformats.org/officeDocument/2006/relationships/hyperlink" Target="https://www.bakerstreetpsych.com/"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ascfamily.org/" TargetMode="External"/><Relationship Id="rId5" Type="http://schemas.openxmlformats.org/officeDocument/2006/relationships/hyperlink" Target="https://ascendnj.com/" TargetMode="External"/><Relationship Id="rId4" Type="http://schemas.openxmlformats.org/officeDocument/2006/relationships/hyperlink" Target="https://asapphealthcare.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Victory Gardens and Dover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middling as compared to other counties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Parsippany-Troy Hills and Mount Olive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housing.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Victory Gardens and Dover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increase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Victory Gardens and Morristown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and Pre-K.</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similar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decrease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a middling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a middling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compared to other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similar to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Dover and Victory Gardens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94.30% of Morris County’s population has received at least one dose of the COVID-19 vaccination.</a:t>
            </a:r>
          </a:p>
          <a:p>
            <a:r>
              <a:rPr lang="en-US" dirty="0"/>
              <a:t>•   80.27% of Morris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505091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most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Dover and Morris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$23K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a middling number of school reported substance incidents compared to the other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-23.81%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followed by residential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Hispanic/Latino residents reported symptoms of mental health distress most frequently, followed by White, non-Hispanic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Hispanic/Latino residents reported diagnosed depression most frequently, followed by White, non-Hispanic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Asian residents, and lower proportions of Black/African American, “Other” minority residents,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a middling number of children enrolled in Special Ed services compared to the other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a middling number of children receiving early intervention services as compared to the other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middling as compared to the other counties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786</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55</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http://www.morrissussexresourcenet.org/search/?action=dspresults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https://asapphealthcare.org/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https://ascendnj.com/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https://ascfamily.org/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https://www.bakerstreetpsych.com/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https://www.bonnie-brae.org/</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pPr marL="0" marR="0">
              <a:lnSpc>
                <a:spcPct val="107000"/>
              </a:lnSpc>
              <a:spcBef>
                <a:spcPts val="0"/>
              </a:spcBef>
              <a:spcAft>
                <a:spcPts val="800"/>
              </a:spcAft>
            </a:pP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all other ethnic/racial groups appears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5</a:t>
            </a:r>
            <a:r>
              <a:rPr lang="en-US" baseline="30000" dirty="0"/>
              <a:t>th</a:t>
            </a:r>
            <a:r>
              <a:rPr lang="en-US" dirty="0"/>
              <a:t>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p>
          <a:p>
            <a:r>
              <a:rPr lang="en-US" sz="1200" kern="1200" dirty="0">
                <a:solidFill>
                  <a:schemeClr val="tx1"/>
                </a:solidFill>
                <a:effectLst/>
                <a:latin typeface="+mn-lt"/>
                <a:ea typeface="+mn-ea"/>
                <a:cs typeface="+mn-cs"/>
              </a:rPr>
              <a:t>https://www.morrissussexresourcenet.org/community-services/legal-advocacy/</a:t>
            </a:r>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Morris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3" name="Picture 2" descr="Image result for morris county nj map wikipedia">
            <a:extLst>
              <a:ext uri="{FF2B5EF4-FFF2-40B4-BE49-F238E27FC236}">
                <a16:creationId xmlns:a16="http://schemas.microsoft.com/office/drawing/2014/main" id="{89B00B29-CC91-8D31-1515-C0031FF4B87E}"/>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61727"/>
            <a:ext cx="521705" cy="808048"/>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3" name="Picture 2" descr="Image result for morris county nj map wikipedia">
            <a:extLst>
              <a:ext uri="{FF2B5EF4-FFF2-40B4-BE49-F238E27FC236}">
                <a16:creationId xmlns:a16="http://schemas.microsoft.com/office/drawing/2014/main" id="{E0FB5F3E-850C-BC47-0674-2341C62C2020}"/>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61727"/>
            <a:ext cx="521705" cy="808048"/>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morris county nj map wikipedia">
            <a:extLst>
              <a:ext uri="{FF2B5EF4-FFF2-40B4-BE49-F238E27FC236}">
                <a16:creationId xmlns:a16="http://schemas.microsoft.com/office/drawing/2014/main" id="{4064A6E6-EF0C-6AC0-0910-85125AE1106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6800" y="1005202"/>
            <a:ext cx="956556" cy="1366939"/>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morris county nj map wikipedia">
            <a:extLst>
              <a:ext uri="{FF2B5EF4-FFF2-40B4-BE49-F238E27FC236}">
                <a16:creationId xmlns:a16="http://schemas.microsoft.com/office/drawing/2014/main" id="{54874C0C-86D8-FD61-3692-5C952F3F46E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85842" y="4510402"/>
            <a:ext cx="956556" cy="1366939"/>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morris county nj map wikipedia">
            <a:extLst>
              <a:ext uri="{FF2B5EF4-FFF2-40B4-BE49-F238E27FC236}">
                <a16:creationId xmlns:a16="http://schemas.microsoft.com/office/drawing/2014/main" id="{23657B0E-7EE1-2A8A-D241-713D5353E93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31343" y="519314"/>
            <a:ext cx="956556" cy="1366939"/>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morris county nj map wikipedia">
            <a:extLst>
              <a:ext uri="{FF2B5EF4-FFF2-40B4-BE49-F238E27FC236}">
                <a16:creationId xmlns:a16="http://schemas.microsoft.com/office/drawing/2014/main" id="{092AFCE9-A2FB-B72C-6EB4-074170BFD57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31343" y="467732"/>
            <a:ext cx="956556" cy="1366939"/>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rris county nj map wikipedia">
            <a:extLst>
              <a:ext uri="{FF2B5EF4-FFF2-40B4-BE49-F238E27FC236}">
                <a16:creationId xmlns:a16="http://schemas.microsoft.com/office/drawing/2014/main" id="{835584D1-3504-38E7-0749-0C4C1C8C8D2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06651" y="2826661"/>
            <a:ext cx="956556" cy="1366939"/>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morris county nj map wikipedia">
            <a:extLst>
              <a:ext uri="{FF2B5EF4-FFF2-40B4-BE49-F238E27FC236}">
                <a16:creationId xmlns:a16="http://schemas.microsoft.com/office/drawing/2014/main" id="{81C88385-A5B0-6E48-A546-691D19F0BC2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26605" y="558643"/>
            <a:ext cx="956556" cy="1366939"/>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rris county nj map wikipedia">
            <a:extLst>
              <a:ext uri="{FF2B5EF4-FFF2-40B4-BE49-F238E27FC236}">
                <a16:creationId xmlns:a16="http://schemas.microsoft.com/office/drawing/2014/main" id="{7D1497AB-19D9-A885-628E-65A7068B90EF}"/>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47296" y="427687"/>
            <a:ext cx="956556" cy="1366939"/>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morris county nj map wikipedia">
            <a:extLst>
              <a:ext uri="{FF2B5EF4-FFF2-40B4-BE49-F238E27FC236}">
                <a16:creationId xmlns:a16="http://schemas.microsoft.com/office/drawing/2014/main" id="{FC3BE1E6-4FCA-558E-527B-D27F66AA164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52888" y="4967601"/>
            <a:ext cx="956556" cy="1366939"/>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morris county nj map wikipedia">
            <a:extLst>
              <a:ext uri="{FF2B5EF4-FFF2-40B4-BE49-F238E27FC236}">
                <a16:creationId xmlns:a16="http://schemas.microsoft.com/office/drawing/2014/main" id="{23FC60EF-8592-94FA-07B5-4E159114290F}"/>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61727"/>
            <a:ext cx="521705" cy="808048"/>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rris county nj map wikipedia">
            <a:extLst>
              <a:ext uri="{FF2B5EF4-FFF2-40B4-BE49-F238E27FC236}">
                <a16:creationId xmlns:a16="http://schemas.microsoft.com/office/drawing/2014/main" id="{D4FAAC49-726B-8E83-C926-A61C38481E1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71789" y="4913483"/>
            <a:ext cx="956556" cy="1366939"/>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rris county nj map wikipedia">
            <a:extLst>
              <a:ext uri="{FF2B5EF4-FFF2-40B4-BE49-F238E27FC236}">
                <a16:creationId xmlns:a16="http://schemas.microsoft.com/office/drawing/2014/main" id="{B73A1D24-9EF9-17B6-7198-A0A196556A9E}"/>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46105" y="416486"/>
            <a:ext cx="956556" cy="1366939"/>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rris county nj map wikipedia">
            <a:extLst>
              <a:ext uri="{FF2B5EF4-FFF2-40B4-BE49-F238E27FC236}">
                <a16:creationId xmlns:a16="http://schemas.microsoft.com/office/drawing/2014/main" id="{6149C0DA-F6C0-E3DF-2EE3-FB743A21360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72908" y="314642"/>
            <a:ext cx="956556" cy="1366939"/>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orris county nj map wikipedia">
            <a:extLst>
              <a:ext uri="{FF2B5EF4-FFF2-40B4-BE49-F238E27FC236}">
                <a16:creationId xmlns:a16="http://schemas.microsoft.com/office/drawing/2014/main" id="{46DEBFDC-D6F3-6C0E-EDA9-A65E2FDE997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04277" y="473374"/>
            <a:ext cx="956556" cy="1366939"/>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orris county nj map wikipedia">
            <a:extLst>
              <a:ext uri="{FF2B5EF4-FFF2-40B4-BE49-F238E27FC236}">
                <a16:creationId xmlns:a16="http://schemas.microsoft.com/office/drawing/2014/main" id="{E82D3476-9762-111E-1016-C651F685711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88858" y="835132"/>
            <a:ext cx="956556" cy="1366939"/>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morris county nj map wikipedia">
            <a:extLst>
              <a:ext uri="{FF2B5EF4-FFF2-40B4-BE49-F238E27FC236}">
                <a16:creationId xmlns:a16="http://schemas.microsoft.com/office/drawing/2014/main" id="{B5F454E3-B791-E1E0-D957-1E2C31752BD5}"/>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88566" y="480316"/>
            <a:ext cx="956556" cy="1366939"/>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rris county nj map wikipedia">
            <a:extLst>
              <a:ext uri="{FF2B5EF4-FFF2-40B4-BE49-F238E27FC236}">
                <a16:creationId xmlns:a16="http://schemas.microsoft.com/office/drawing/2014/main" id="{9BA0BB3C-E640-A1CC-5E2F-DA541BDFEBE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757072" y="370095"/>
            <a:ext cx="703837" cy="1230106"/>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rris county nj map wikipedia">
            <a:extLst>
              <a:ext uri="{FF2B5EF4-FFF2-40B4-BE49-F238E27FC236}">
                <a16:creationId xmlns:a16="http://schemas.microsoft.com/office/drawing/2014/main" id="{8402B3E7-98D9-F5F0-F3E5-54B09E4CAD6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24898" y="388887"/>
            <a:ext cx="956556" cy="1366939"/>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rris county nj map wikipedia">
            <a:extLst>
              <a:ext uri="{FF2B5EF4-FFF2-40B4-BE49-F238E27FC236}">
                <a16:creationId xmlns:a16="http://schemas.microsoft.com/office/drawing/2014/main" id="{299F5354-106D-604D-2A29-A01BCB4A44A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17552" y="341836"/>
            <a:ext cx="956556" cy="1366939"/>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1" descr="Image result for morris county nj map wikipedia">
            <a:extLst>
              <a:ext uri="{FF2B5EF4-FFF2-40B4-BE49-F238E27FC236}">
                <a16:creationId xmlns:a16="http://schemas.microsoft.com/office/drawing/2014/main" id="{3E52D96A-36E9-D016-2F2A-C89FD0AFED9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6800" y="1005202"/>
            <a:ext cx="956556" cy="1366939"/>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191904"/>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descr="Image result for morris county nj map wikipedia">
            <a:extLst>
              <a:ext uri="{FF2B5EF4-FFF2-40B4-BE49-F238E27FC236}">
                <a16:creationId xmlns:a16="http://schemas.microsoft.com/office/drawing/2014/main" id="{2D54EC0F-46C0-ECF0-035A-CFC4D72E9F5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61727"/>
            <a:ext cx="521705" cy="808048"/>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descr="Image result for morris county nj map wikipedia">
            <a:extLst>
              <a:ext uri="{FF2B5EF4-FFF2-40B4-BE49-F238E27FC236}">
                <a16:creationId xmlns:a16="http://schemas.microsoft.com/office/drawing/2014/main" id="{5686D551-5C3F-43BE-715F-E4B6313001E6}"/>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61727"/>
            <a:ext cx="521705" cy="808048"/>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descr="Image result for morris county nj map wikipedia">
            <a:extLst>
              <a:ext uri="{FF2B5EF4-FFF2-40B4-BE49-F238E27FC236}">
                <a16:creationId xmlns:a16="http://schemas.microsoft.com/office/drawing/2014/main" id="{801E6814-1962-477A-4F04-587824B9B291}"/>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61727"/>
            <a:ext cx="521705" cy="808048"/>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pic>
        <p:nvPicPr>
          <p:cNvPr id="3" name="Picture 2" descr="Image result for morris county nj map wikipedia">
            <a:extLst>
              <a:ext uri="{FF2B5EF4-FFF2-40B4-BE49-F238E27FC236}">
                <a16:creationId xmlns:a16="http://schemas.microsoft.com/office/drawing/2014/main" id="{A090EE5C-9436-35D5-CD93-2174F147CDD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61727"/>
            <a:ext cx="521705" cy="808048"/>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3" name="Picture 2" descr="Image result for morris county nj map wikipedia">
            <a:extLst>
              <a:ext uri="{FF2B5EF4-FFF2-40B4-BE49-F238E27FC236}">
                <a16:creationId xmlns:a16="http://schemas.microsoft.com/office/drawing/2014/main" id="{FB563AA0-CAF6-E5FD-C9E8-EA7FBABD8EDA}"/>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61727"/>
            <a:ext cx="521705" cy="808048"/>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8" y="3048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3" name="Picture 2" descr="Image result for morris county nj map wikipedia">
            <a:extLst>
              <a:ext uri="{FF2B5EF4-FFF2-40B4-BE49-F238E27FC236}">
                <a16:creationId xmlns:a16="http://schemas.microsoft.com/office/drawing/2014/main" id="{CDB83AC8-7C07-29DD-07C9-A579D8406850}"/>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61727"/>
            <a:ext cx="521705" cy="808048"/>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Morris</a:t>
            </a:r>
          </a:p>
          <a:p>
            <a:r>
              <a:rPr lang="en-US" dirty="0">
                <a:latin typeface="Franklin Gothic Medium Cond" panose="020B0606030402020204" pitchFamily="34" charset="0"/>
              </a:rPr>
              <a:t>County</a:t>
            </a:r>
          </a:p>
        </p:txBody>
      </p:sp>
      <p:pic>
        <p:nvPicPr>
          <p:cNvPr id="3" name="Picture 2" descr="Image result for morris county nj map wikipedia">
            <a:extLst>
              <a:ext uri="{FF2B5EF4-FFF2-40B4-BE49-F238E27FC236}">
                <a16:creationId xmlns:a16="http://schemas.microsoft.com/office/drawing/2014/main" id="{B6574BEA-FCA4-C7EE-A668-6E93E61DFC31}"/>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8409" y="161727"/>
            <a:ext cx="521705" cy="808048"/>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Downtown Madison NJ.JPG">
            <a:extLst>
              <a:ext uri="{FF2B5EF4-FFF2-40B4-BE49-F238E27FC236}">
                <a16:creationId xmlns:a16="http://schemas.microsoft.com/office/drawing/2014/main" id="{4F2C4191-067A-F861-724E-011111C7BD8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72738"/>
            <a:ext cx="12954000" cy="73879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Morris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1" name="Picture 10" descr="Image result for morris county nj map wikipedia">
            <a:extLst>
              <a:ext uri="{FF2B5EF4-FFF2-40B4-BE49-F238E27FC236}">
                <a16:creationId xmlns:a16="http://schemas.microsoft.com/office/drawing/2014/main" id="{630A68FE-315E-F59C-E2C2-B3C665635C07}"/>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911548" y="4745946"/>
            <a:ext cx="1114425" cy="1509712"/>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415165364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640207689"/>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574630680"/>
              </p:ext>
            </p:extLst>
          </p:nvPr>
        </p:nvGraphicFramePr>
        <p:xfrm>
          <a:off x="8794178" y="4293256"/>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68541711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185505483"/>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91736988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37392773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56311583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624573849"/>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015859498"/>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593905622"/>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191866429"/>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760439874"/>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45832534"/>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morris county nj map wikipedia">
            <a:extLst>
              <a:ext uri="{FF2B5EF4-FFF2-40B4-BE49-F238E27FC236}">
                <a16:creationId xmlns:a16="http://schemas.microsoft.com/office/drawing/2014/main" id="{F6D1FDFC-FE22-DCB1-1C63-929788F89D16}"/>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838200"/>
            <a:ext cx="1924050" cy="3409950"/>
          </a:xfrm>
          <a:prstGeom prst="rect">
            <a:avLst/>
          </a:prstGeom>
          <a:noFill/>
          <a:ln>
            <a:noFill/>
          </a:ln>
        </p:spPr>
      </p:pic>
      <p:pic>
        <p:nvPicPr>
          <p:cNvPr id="6" name="Picture 5" descr="A picture containing text, map&#10;&#10;Description automatically generated">
            <a:extLst>
              <a:ext uri="{FF2B5EF4-FFF2-40B4-BE49-F238E27FC236}">
                <a16:creationId xmlns:a16="http://schemas.microsoft.com/office/drawing/2014/main" id="{9A8F23EA-4B1A-B643-5475-1F5FC86F71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1000" y="609600"/>
            <a:ext cx="5715000" cy="525780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58114881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597041628"/>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4203850030"/>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704620677"/>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67506902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61898221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522605325"/>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58202499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989771985"/>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6189579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21675625"/>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418194189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066048414"/>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896286774"/>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89289001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688781693"/>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99498001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960888811"/>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05996158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604039" y="6005813"/>
            <a:ext cx="1524000" cy="230832"/>
          </a:xfrm>
          <a:prstGeom prst="rect">
            <a:avLst/>
          </a:prstGeom>
          <a:noFill/>
        </p:spPr>
        <p:txBody>
          <a:bodyPr wrap="square" rtlCol="0">
            <a:spAutoFit/>
          </a:bodyPr>
          <a:lstStyle/>
          <a:p>
            <a:r>
              <a:rPr lang="en-US" sz="900">
                <a:latin typeface="Franklin Gothic Medium" panose="020B0603020102020204" pitchFamily="34" charset="0"/>
              </a:rPr>
              <a:t>NJ avg. 28.6</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6870801" y="6005813"/>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25.6</a:t>
            </a: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23960080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1487795456"/>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417461768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22223543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333553887"/>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68021750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090091106"/>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409232711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10799010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500568411"/>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581246878"/>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83947157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65153297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778702156"/>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696758654"/>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47747914"/>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495431173"/>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199918365"/>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89046778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652020954"/>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4241807952"/>
              </p:ext>
            </p:extLst>
          </p:nvPr>
        </p:nvGraphicFramePr>
        <p:xfrm>
          <a:off x="3118801" y="915571"/>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247931352"/>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24476077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013790745"/>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794860817"/>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66144012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541539479"/>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534684357"/>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974471094"/>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404737529"/>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08411202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426098731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15862035"/>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90341021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478428543"/>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248193023"/>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288822076"/>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428250115"/>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76133088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13104332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22665907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492417839"/>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16196192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81981873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4250906010"/>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59222920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Morris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049811477"/>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092117582"/>
              </p:ext>
            </p:extLst>
          </p:nvPr>
        </p:nvGraphicFramePr>
        <p:xfrm>
          <a:off x="7543801" y="907715"/>
          <a:ext cx="4648200" cy="621053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730849850"/>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753014011"/>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405853761"/>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4528270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331235183"/>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513073619"/>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291427208"/>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www.morrissussexresourcenet.org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EDFBB125-F2CC-D652-90FE-53A98D6093E2}"/>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ACCESS Mental Health Services </a:t>
            </a:r>
            <a:r>
              <a:rPr lang="en-US" sz="1200" dirty="0">
                <a:solidFill>
                  <a:srgbClr val="C00000"/>
                </a:solidFill>
                <a:latin typeface="Franklin Gothic Medium" panose="020B0603020102020204" pitchFamily="34" charset="0"/>
              </a:rPr>
              <a:t>[Deaf &amp; Hard of Hearing]</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Arab American Counseling Services </a:t>
            </a:r>
            <a:r>
              <a:rPr lang="en-US" sz="1200" dirty="0">
                <a:solidFill>
                  <a:srgbClr val="C00000"/>
                </a:solidFill>
                <a:latin typeface="Franklin Gothic Medium" panose="020B0603020102020204" pitchFamily="34" charset="0"/>
              </a:rPr>
              <a:t>[Mental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ARC of Morris County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ASAPP HealthCare, Inc. </a:t>
            </a:r>
            <a:r>
              <a:rPr lang="en-US" sz="1200" dirty="0">
                <a:solidFill>
                  <a:srgbClr val="C00000"/>
                </a:solidFill>
                <a:latin typeface="Franklin Gothic Medium" panose="020B0603020102020204" pitchFamily="34" charset="0"/>
              </a:rPr>
              <a:t>[Behavioral &amp; Emotional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Ascend Treatment and Wellness Center </a:t>
            </a:r>
            <a:r>
              <a:rPr lang="en-US" sz="1200" dirty="0">
                <a:solidFill>
                  <a:srgbClr val="C00000"/>
                </a:solidFill>
                <a:latin typeface="Franklin Gothic Medium" panose="020B0603020102020204" pitchFamily="34" charset="0"/>
              </a:rPr>
              <a:t>[Addiction]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Association for Special Children and Families </a:t>
            </a:r>
            <a:r>
              <a:rPr lang="en-US" sz="1200" dirty="0">
                <a:solidFill>
                  <a:srgbClr val="C00000"/>
                </a:solidFill>
                <a:latin typeface="Franklin Gothic Medium" panose="020B0603020102020204" pitchFamily="34" charset="0"/>
              </a:rPr>
              <a:t>[Disabilities]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Baker Street Behavioral Health </a:t>
            </a:r>
            <a:r>
              <a:rPr lang="en-US" sz="1200" dirty="0">
                <a:solidFill>
                  <a:srgbClr val="C00000"/>
                </a:solidFill>
                <a:latin typeface="Franklin Gothic Medium" panose="020B0603020102020204" pitchFamily="34" charset="0"/>
              </a:rPr>
              <a:t>[Autism]</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Bethany Christian Services </a:t>
            </a:r>
            <a:r>
              <a:rPr lang="en-US" sz="1200" dirty="0">
                <a:solidFill>
                  <a:srgbClr val="C00000"/>
                </a:solidFill>
                <a:latin typeface="Franklin Gothic Medium" panose="020B0603020102020204" pitchFamily="34" charset="0"/>
              </a:rPr>
              <a:t>[Adoption]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Birth Haven </a:t>
            </a:r>
            <a:r>
              <a:rPr lang="en-US" sz="1200" dirty="0">
                <a:solidFill>
                  <a:srgbClr val="C00000"/>
                </a:solidFill>
                <a:latin typeface="Franklin Gothic Medium" panose="020B0603020102020204" pitchFamily="34" charset="0"/>
              </a:rPr>
              <a:t>[Maternal Support]</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Bonnie Brae </a:t>
            </a:r>
            <a:r>
              <a:rPr lang="en-US" sz="1200" dirty="0">
                <a:solidFill>
                  <a:srgbClr val="C00000"/>
                </a:solidFill>
                <a:latin typeface="Franklin Gothic Medium" panose="020B0603020102020204" pitchFamily="34" charset="0"/>
              </a:rPr>
              <a:t>[In-home]</a:t>
            </a:r>
          </a:p>
          <a:p>
            <a:endParaRPr lang="en-US" sz="1200" dirty="0">
              <a:solidFill>
                <a:srgbClr val="C00000"/>
              </a:solidFill>
              <a:latin typeface="Franklin Gothic Medium" panose="020B0603020102020204" pitchFamily="34" charset="0"/>
            </a:endParaRPr>
          </a:p>
          <a:p>
            <a:r>
              <a:rPr lang="en-US" sz="1600" dirty="0">
                <a:latin typeface="Franklin Gothic Medium" panose="020B0603020102020204" pitchFamily="34" charset="0"/>
              </a:rPr>
              <a:t>Excellence Family Success Center</a:t>
            </a:r>
          </a:p>
          <a:p>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764921174"/>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Morris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634458147"/>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727221180"/>
              </p:ext>
            </p:extLst>
          </p:nvPr>
        </p:nvGraphicFramePr>
        <p:xfrm>
          <a:off x="7021855" y="1233613"/>
          <a:ext cx="5170145" cy="585298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1C7E3AD8-C1EF-3099-8E95-C3AE516D5CD6}"/>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Services of Northwest Jersey</a:t>
            </a:r>
          </a:p>
          <a:p>
            <a:r>
              <a:rPr lang="en-US" sz="1400" spc="-20" dirty="0">
                <a:latin typeface="Franklin Gothic Medium" panose="020B0603020102020204" pitchFamily="34" charset="0"/>
              </a:rPr>
              <a:t>  Legal Services of New Jersey</a:t>
            </a:r>
          </a:p>
          <a:p>
            <a:r>
              <a:rPr lang="en-US" sz="1400" spc="-20" dirty="0">
                <a:latin typeface="Franklin Gothic Medium" panose="020B0603020102020204" pitchFamily="34" charset="0"/>
              </a:rPr>
              <a:t>  ACLU of New Jersey</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spc="-20" dirty="0">
              <a:latin typeface="Franklin Gothic Medium" panose="020B0603020102020204" pitchFamily="34" charset="0"/>
            </a:endParaRPr>
          </a:p>
          <a:p>
            <a:r>
              <a:rPr lang="en-US" sz="1400" spc="-20" dirty="0">
                <a:solidFill>
                  <a:srgbClr val="C00000"/>
                </a:solidFill>
                <a:latin typeface="Franklin Gothic Medium" panose="020B0603020102020204" pitchFamily="34" charset="0"/>
              </a:rPr>
              <a:t>  </a:t>
            </a:r>
            <a:r>
              <a:rPr lang="en-US" sz="1400" spc="-20" dirty="0">
                <a:latin typeface="Franklin Gothic Medium" panose="020B0603020102020204" pitchFamily="34" charset="0"/>
              </a:rPr>
              <a:t>Partners for Woman and Justice</a:t>
            </a:r>
            <a:endParaRPr lang="en-US" sz="140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44b341314175e8eff9b4&quot;,&quot;SmartGridHorizontal&quot;:0,&quot;LinkedExcelSources&quot;:{&quot;6463e187363939443c0312ea&quot;:&quot;{{Desktop}}\\2023 Data Hub\\template\\County PPT_stage 1\\workbooks\\Morris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xr6Hi7QvCLuN4V36SG_1684253186&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4oBGvQb6zrQweC44xRA_1684253186&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27596</TotalTime>
  <Words>9868</Words>
  <Application>Microsoft Office PowerPoint</Application>
  <PresentationFormat>Widescreen</PresentationFormat>
  <Paragraphs>821</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1633</cp:revision>
  <dcterms:created xsi:type="dcterms:W3CDTF">2006-08-16T00:00:00Z</dcterms:created>
  <dcterms:modified xsi:type="dcterms:W3CDTF">2023-06-20T06:18:27Z</dcterms:modified>
</cp:coreProperties>
</file>