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323" dt="2025-03-10T18:12:55.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orris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rad.rutgers.edu\dfs\ssw\Units\IFF\OREP\Data%20HUB\04-Needs%20Assessment\2024\Workbooks\County%20Workbooks%20(with%20Engage%20and%20Updated%20Sliders)\Morris_County_Engage_2025_03_07.xlsx"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Overview'!$A$5,'0. Overview'!$A$27,'0. Overview'!$A$52,'0. Overview'!$A$71,'0. Overview'!$A$100,'0. Overview'!$A$121,'0. Overview'!$A$140,'0. Overview'!$A$160,'0. Overview'!$A$180)</c:f>
              <c:strCache>
                <c:ptCount val="9"/>
                <c:pt idx="0">
                  <c:v>Morris</c:v>
                </c:pt>
                <c:pt idx="1">
                  <c:v>Morris</c:v>
                </c:pt>
                <c:pt idx="2">
                  <c:v>Morris</c:v>
                </c:pt>
                <c:pt idx="3">
                  <c:v>Morris</c:v>
                </c:pt>
                <c:pt idx="4">
                  <c:v>Morris</c:v>
                </c:pt>
                <c:pt idx="5">
                  <c:v>Morris</c:v>
                </c:pt>
                <c:pt idx="6">
                  <c:v>Morris </c:v>
                </c:pt>
                <c:pt idx="7">
                  <c:v>Morris</c:v>
                </c:pt>
                <c:pt idx="8">
                  <c:v>Morris</c:v>
                </c:pt>
              </c:strCache>
            </c:strRef>
          </c:cat>
          <c:val>
            <c:numRef>
              <c:f>('0. Overview'!$C$5,'0. Overview'!$C$27,'0. Overview'!$C$52,'0. Overview'!$C$71,'0. Overview'!$C$100,'0. Overview'!$C$121,'0. Overview'!$C$140,'0. Overview'!$C$160,'0. Overview'!$C$180)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8518-48A1-86F9-9CB2E976B9B9}"/>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Overview'!$A$5,'0. Overview'!$A$27,'0. Overview'!$A$52,'0. Overview'!$A$71,'0. Overview'!$A$100,'0. Overview'!$A$121,'0. Overview'!$A$140,'0. Overview'!$A$160,'0. Overview'!$A$180)</c:f>
              <c:strCache>
                <c:ptCount val="9"/>
                <c:pt idx="0">
                  <c:v>Morris</c:v>
                </c:pt>
                <c:pt idx="1">
                  <c:v>Morris</c:v>
                </c:pt>
                <c:pt idx="2">
                  <c:v>Morris</c:v>
                </c:pt>
                <c:pt idx="3">
                  <c:v>Morris</c:v>
                </c:pt>
                <c:pt idx="4">
                  <c:v>Morris</c:v>
                </c:pt>
                <c:pt idx="5">
                  <c:v>Morris</c:v>
                </c:pt>
                <c:pt idx="6">
                  <c:v>Morris </c:v>
                </c:pt>
                <c:pt idx="7">
                  <c:v>Morris</c:v>
                </c:pt>
                <c:pt idx="8">
                  <c:v>Morris</c:v>
                </c:pt>
              </c:strCache>
            </c:strRef>
          </c:cat>
          <c:val>
            <c:numRef>
              <c:f>('0. Overview'!$D$5,'0. Overview'!$D$27,'0. Overview'!$D$52,'0. Overview'!$D$71,'0. Overview'!$D$100,'0. Overview'!$D$121,'0. Overview'!$D$140,'0. Overview'!$D$160,'0. Overview'!$D$180)</c:f>
              <c:numCache>
                <c:formatCode>General</c:formatCode>
                <c:ptCount val="9"/>
                <c:pt idx="0">
                  <c:v>18.875</c:v>
                </c:pt>
                <c:pt idx="1">
                  <c:v>18.875</c:v>
                </c:pt>
                <c:pt idx="2">
                  <c:v>15.875</c:v>
                </c:pt>
                <c:pt idx="3">
                  <c:v>18.875</c:v>
                </c:pt>
                <c:pt idx="4">
                  <c:v>11.875</c:v>
                </c:pt>
                <c:pt idx="5">
                  <c:v>12.875</c:v>
                </c:pt>
                <c:pt idx="6">
                  <c:v>15.875</c:v>
                </c:pt>
                <c:pt idx="7">
                  <c:v>17.875</c:v>
                </c:pt>
                <c:pt idx="8">
                  <c:v>19.875</c:v>
                </c:pt>
              </c:numCache>
            </c:numRef>
          </c:val>
          <c:extLst>
            <c:ext xmlns:c16="http://schemas.microsoft.com/office/drawing/2014/chart" uri="{C3380CC4-5D6E-409C-BE32-E72D297353CC}">
              <c16:uniqueId val="{00000001-8518-48A1-86F9-9CB2E976B9B9}"/>
            </c:ext>
          </c:extLst>
        </c:ser>
        <c:ser>
          <c:idx val="3"/>
          <c:order val="2"/>
          <c:spPr>
            <a:solidFill>
              <a:schemeClr val="bg1">
                <a:lumMod val="65000"/>
              </a:schemeClr>
            </a:solidFill>
            <a:ln>
              <a:solidFill>
                <a:schemeClr val="tx1">
                  <a:lumMod val="95000"/>
                  <a:lumOff val="5000"/>
                </a:schemeClr>
              </a:solidFill>
            </a:ln>
            <a:effectLst/>
          </c:spPr>
          <c:invertIfNegative val="0"/>
          <c:cat>
            <c:strRef>
              <c:f>('0. Overview'!$A$5,'0. Overview'!$A$27,'0. Overview'!$A$52,'0. Overview'!$A$71,'0. Overview'!$A$100,'0. Overview'!$A$121,'0. Overview'!$A$140,'0. Overview'!$A$160,'0. Overview'!$A$180)</c:f>
              <c:strCache>
                <c:ptCount val="9"/>
                <c:pt idx="0">
                  <c:v>Morris</c:v>
                </c:pt>
                <c:pt idx="1">
                  <c:v>Morris</c:v>
                </c:pt>
                <c:pt idx="2">
                  <c:v>Morris</c:v>
                </c:pt>
                <c:pt idx="3">
                  <c:v>Morris</c:v>
                </c:pt>
                <c:pt idx="4">
                  <c:v>Morris</c:v>
                </c:pt>
                <c:pt idx="5">
                  <c:v>Morris</c:v>
                </c:pt>
                <c:pt idx="6">
                  <c:v>Morris </c:v>
                </c:pt>
                <c:pt idx="7">
                  <c:v>Morris</c:v>
                </c:pt>
                <c:pt idx="8">
                  <c:v>Morris</c:v>
                </c:pt>
              </c:strCache>
            </c:strRef>
          </c:cat>
          <c:val>
            <c:numRef>
              <c:f>('0. Overview'!$E$5,'0. Overview'!$E$27,'0. Overview'!$E$52,'0. Overview'!$E$71,'0. Overview'!$E$100,'0. Overview'!$E$121,'0. Overview'!$E$140,'0. Overview'!$E$160,'0. Overview'!$E$180)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8518-48A1-86F9-9CB2E976B9B9}"/>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0.746</c:v>
                </c:pt>
                <c:pt idx="1">
                  <c:v>0.751</c:v>
                </c:pt>
                <c:pt idx="2">
                  <c:v>0.748</c:v>
                </c:pt>
                <c:pt idx="3">
                  <c:v>0.746</c:v>
                </c:pt>
                <c:pt idx="4">
                  <c:v>0.74399999999999999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8410556102362203E-2"/>
          <c:y val="1.7309250694414427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0">
                  <c:v>0.74399999999999999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88669235990313056"/>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1">
                  <c:v>105163</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30376</c:v>
                </c:pt>
                <c:pt idx="1">
                  <c:v>36223</c:v>
                </c:pt>
                <c:pt idx="2">
                  <c:v>38564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7.7423267000231791E-2"/>
          <c:y val="0.88694641230867255"/>
          <c:w val="0.9225767329997681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Parsippany-Troy Hills township</c:v>
                </c:pt>
                <c:pt idx="1">
                  <c:v>Randolph township</c:v>
                </c:pt>
                <c:pt idx="2">
                  <c:v>Mount Olive township</c:v>
                </c:pt>
                <c:pt idx="3">
                  <c:v>Rockaway township</c:v>
                </c:pt>
                <c:pt idx="4">
                  <c:v>Morris township</c:v>
                </c:pt>
                <c:pt idx="5">
                  <c:v>Montville township</c:v>
                </c:pt>
                <c:pt idx="6">
                  <c:v>Roxbury township</c:v>
                </c:pt>
                <c:pt idx="7">
                  <c:v>Washington township</c:v>
                </c:pt>
                <c:pt idx="8">
                  <c:v>Jefferson township</c:v>
                </c:pt>
                <c:pt idx="9">
                  <c:v>Madison borough</c:v>
                </c:pt>
                <c:pt idx="10">
                  <c:v>Dover town</c:v>
                </c:pt>
                <c:pt idx="11">
                  <c:v>Denville township</c:v>
                </c:pt>
                <c:pt idx="12">
                  <c:v>Morristown town</c:v>
                </c:pt>
                <c:pt idx="13">
                  <c:v>Chatham township</c:v>
                </c:pt>
                <c:pt idx="14">
                  <c:v>Chatham borough</c:v>
                </c:pt>
                <c:pt idx="15">
                  <c:v>Pequannock township</c:v>
                </c:pt>
                <c:pt idx="16">
                  <c:v>Hanover township</c:v>
                </c:pt>
                <c:pt idx="17">
                  <c:v>Florham Park borough</c:v>
                </c:pt>
                <c:pt idx="18">
                  <c:v>Kinnelon borough</c:v>
                </c:pt>
                <c:pt idx="19">
                  <c:v>East Hanover township</c:v>
                </c:pt>
              </c:strCache>
            </c:strRef>
          </c:cat>
          <c:val>
            <c:numRef>
              <c:f>Sheet1!$B$2:$B$21</c:f>
              <c:numCache>
                <c:formatCode>0</c:formatCode>
                <c:ptCount val="20"/>
                <c:pt idx="0">
                  <c:v>10296</c:v>
                </c:pt>
                <c:pt idx="1">
                  <c:v>6915</c:v>
                </c:pt>
                <c:pt idx="2">
                  <c:v>6666</c:v>
                </c:pt>
                <c:pt idx="3">
                  <c:v>5441</c:v>
                </c:pt>
                <c:pt idx="4">
                  <c:v>4677</c:v>
                </c:pt>
                <c:pt idx="5">
                  <c:v>4584</c:v>
                </c:pt>
                <c:pt idx="6">
                  <c:v>4475</c:v>
                </c:pt>
                <c:pt idx="7">
                  <c:v>4396</c:v>
                </c:pt>
                <c:pt idx="8">
                  <c:v>4076</c:v>
                </c:pt>
                <c:pt idx="9">
                  <c:v>3762</c:v>
                </c:pt>
                <c:pt idx="10">
                  <c:v>3600</c:v>
                </c:pt>
                <c:pt idx="11">
                  <c:v>3425</c:v>
                </c:pt>
                <c:pt idx="12">
                  <c:v>3392</c:v>
                </c:pt>
                <c:pt idx="13">
                  <c:v>3168</c:v>
                </c:pt>
                <c:pt idx="14">
                  <c:v>2995</c:v>
                </c:pt>
                <c:pt idx="15">
                  <c:v>2838</c:v>
                </c:pt>
                <c:pt idx="16">
                  <c:v>2819</c:v>
                </c:pt>
                <c:pt idx="17">
                  <c:v>2298</c:v>
                </c:pt>
                <c:pt idx="18">
                  <c:v>2118</c:v>
                </c:pt>
                <c:pt idx="19">
                  <c:v>1983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0.15</c:v>
                </c:pt>
                <c:pt idx="1">
                  <c:v>0.13</c:v>
                </c:pt>
                <c:pt idx="2">
                  <c:v>0.13</c:v>
                </c:pt>
                <c:pt idx="3">
                  <c:v>0.12282585355</c:v>
                </c:pt>
                <c:pt idx="4">
                  <c:v>0.12302857088999999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9">
                  <c:v>0.12302857088999999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Morris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2262</c:v>
                </c:pt>
                <c:pt idx="1">
                  <c:v>1174</c:v>
                </c:pt>
                <c:pt idx="2">
                  <c:v>1622</c:v>
                </c:pt>
                <c:pt idx="3">
                  <c:v>1425</c:v>
                </c:pt>
                <c:pt idx="4">
                  <c:v>1156</c:v>
                </c:pt>
                <c:pt idx="5">
                  <c:v>2261</c:v>
                </c:pt>
                <c:pt idx="6">
                  <c:v>1878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9">
                  <c:v>141336</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116283</c:v>
                </c:pt>
                <c:pt idx="1">
                  <c:v>117298</c:v>
                </c:pt>
                <c:pt idx="2">
                  <c:v>122962</c:v>
                </c:pt>
                <c:pt idx="3">
                  <c:v>131795</c:v>
                </c:pt>
                <c:pt idx="4">
                  <c:v>134579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05091770278271E-2"/>
          <c:y val="6.025488289914234E-3"/>
          <c:w val="0.94789816459443454"/>
          <c:h val="0.9558130858739623"/>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Overview'!$A$209,'0. Overview'!$A$232,'0. Overview'!$A$252,'0. Overview'!$A$291,'0. Overview'!$A$305,'0. Overview'!$A$321,'0. Overview'!$A$350,'0. Overview'!$A$371,'0. Overview'!$A$389)</c:f>
              <c:strCache>
                <c:ptCount val="9"/>
                <c:pt idx="0">
                  <c:v>Morris</c:v>
                </c:pt>
                <c:pt idx="1">
                  <c:v>Morris</c:v>
                </c:pt>
                <c:pt idx="2">
                  <c:v>Morris</c:v>
                </c:pt>
                <c:pt idx="3">
                  <c:v>Morris</c:v>
                </c:pt>
                <c:pt idx="4">
                  <c:v>Morris</c:v>
                </c:pt>
                <c:pt idx="5">
                  <c:v>Morris</c:v>
                </c:pt>
                <c:pt idx="6">
                  <c:v>Morris</c:v>
                </c:pt>
                <c:pt idx="7">
                  <c:v>Morris</c:v>
                </c:pt>
                <c:pt idx="8">
                  <c:v>Morris</c:v>
                </c:pt>
              </c:strCache>
            </c:strRef>
          </c:cat>
          <c:val>
            <c:numRef>
              <c:f>('0. Overview'!$C$209,'0. Overview'!$C$232,'0. Overview'!$C$252,'0. Overview'!$C$291,'0. Overview'!$C$305,'0. Overview'!$C$321,'0. Overview'!$C$350,'0. Overview'!$C$371,'0. Overview'!$C$389)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0B4C-489D-84CD-E8319FD538C7}"/>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Overview'!$A$209,'0. Overview'!$A$232,'0. Overview'!$A$252,'0. Overview'!$A$291,'0. Overview'!$A$305,'0. Overview'!$A$321,'0. Overview'!$A$350,'0. Overview'!$A$371,'0. Overview'!$A$389)</c:f>
              <c:strCache>
                <c:ptCount val="9"/>
                <c:pt idx="0">
                  <c:v>Morris</c:v>
                </c:pt>
                <c:pt idx="1">
                  <c:v>Morris</c:v>
                </c:pt>
                <c:pt idx="2">
                  <c:v>Morris</c:v>
                </c:pt>
                <c:pt idx="3">
                  <c:v>Morris</c:v>
                </c:pt>
                <c:pt idx="4">
                  <c:v>Morris</c:v>
                </c:pt>
                <c:pt idx="5">
                  <c:v>Morris</c:v>
                </c:pt>
                <c:pt idx="6">
                  <c:v>Morris</c:v>
                </c:pt>
                <c:pt idx="7">
                  <c:v>Morris</c:v>
                </c:pt>
                <c:pt idx="8">
                  <c:v>Morris</c:v>
                </c:pt>
              </c:strCache>
            </c:strRef>
          </c:cat>
          <c:val>
            <c:numRef>
              <c:f>('0. Overview'!$D$209,'0. Overview'!$D$232,'0. Overview'!$D$252,'0. Overview'!$D$291,'0. Overview'!$D$305,'0. Overview'!$D$321,'0. Overview'!$D$350,'0. Overview'!$D$371,'0. Overview'!$D$389)</c:f>
              <c:numCache>
                <c:formatCode>General</c:formatCode>
                <c:ptCount val="9"/>
                <c:pt idx="0">
                  <c:v>18.875</c:v>
                </c:pt>
                <c:pt idx="1">
                  <c:v>17.875</c:v>
                </c:pt>
                <c:pt idx="2">
                  <c:v>19.875</c:v>
                </c:pt>
                <c:pt idx="3">
                  <c:v>2.875</c:v>
                </c:pt>
                <c:pt idx="4">
                  <c:v>8.875</c:v>
                </c:pt>
                <c:pt idx="5">
                  <c:v>14.875</c:v>
                </c:pt>
                <c:pt idx="6">
                  <c:v>9.875</c:v>
                </c:pt>
                <c:pt idx="7">
                  <c:v>10.875</c:v>
                </c:pt>
                <c:pt idx="8">
                  <c:v>14.875</c:v>
                </c:pt>
              </c:numCache>
            </c:numRef>
          </c:val>
          <c:extLst>
            <c:ext xmlns:c16="http://schemas.microsoft.com/office/drawing/2014/chart" uri="{C3380CC4-5D6E-409C-BE32-E72D297353CC}">
              <c16:uniqueId val="{00000001-0B4C-489D-84CD-E8319FD538C7}"/>
            </c:ext>
          </c:extLst>
        </c:ser>
        <c:ser>
          <c:idx val="3"/>
          <c:order val="2"/>
          <c:spPr>
            <a:solidFill>
              <a:schemeClr val="bg1">
                <a:lumMod val="65000"/>
              </a:schemeClr>
            </a:solidFill>
            <a:ln>
              <a:solidFill>
                <a:schemeClr val="tx1">
                  <a:lumMod val="95000"/>
                  <a:lumOff val="5000"/>
                </a:schemeClr>
              </a:solidFill>
            </a:ln>
            <a:effectLst/>
          </c:spPr>
          <c:invertIfNegative val="0"/>
          <c:cat>
            <c:strRef>
              <c:f>('0. Overview'!$A$209,'0. Overview'!$A$232,'0. Overview'!$A$252,'0. Overview'!$A$291,'0. Overview'!$A$305,'0. Overview'!$A$321,'0. Overview'!$A$350,'0. Overview'!$A$371,'0. Overview'!$A$389)</c:f>
              <c:strCache>
                <c:ptCount val="9"/>
                <c:pt idx="0">
                  <c:v>Morris</c:v>
                </c:pt>
                <c:pt idx="1">
                  <c:v>Morris</c:v>
                </c:pt>
                <c:pt idx="2">
                  <c:v>Morris</c:v>
                </c:pt>
                <c:pt idx="3">
                  <c:v>Morris</c:v>
                </c:pt>
                <c:pt idx="4">
                  <c:v>Morris</c:v>
                </c:pt>
                <c:pt idx="5">
                  <c:v>Morris</c:v>
                </c:pt>
                <c:pt idx="6">
                  <c:v>Morris</c:v>
                </c:pt>
                <c:pt idx="7">
                  <c:v>Morris</c:v>
                </c:pt>
                <c:pt idx="8">
                  <c:v>Morris</c:v>
                </c:pt>
              </c:strCache>
            </c:strRef>
          </c:cat>
          <c:val>
            <c:numRef>
              <c:f>('0. Overview'!$E$209,'0. Overview'!$E$232,'0. Overview'!$E$252,'0. Overview'!$E$291,'0. Overview'!$E$305,'0. Overview'!$E$321,'0. Overview'!$E$350,'0. Overview'!$E$371,'0. Overview'!$E$389)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0B4C-489D-84CD-E8319FD538C7}"/>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8" formatCode="_(&quot;$&quot;* #,##0_);_(&quot;$&quot;* \(#,##0\);_(&quot;$&quot;* &quot;-&quot;??_);_(@_)">
                  <c:v>134579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Gardens borough</c:v>
                </c:pt>
                <c:pt idx="1">
                  <c:v>Dover town</c:v>
                </c:pt>
                <c:pt idx="2">
                  <c:v>Wharton borough</c:v>
                </c:pt>
                <c:pt idx="3">
                  <c:v>Netcong borough</c:v>
                </c:pt>
                <c:pt idx="4">
                  <c:v>Riverdale borough</c:v>
                </c:pt>
                <c:pt idx="5">
                  <c:v>Mount Arlington borough</c:v>
                </c:pt>
                <c:pt idx="6">
                  <c:v>Rockaway borough</c:v>
                </c:pt>
                <c:pt idx="7">
                  <c:v>Boonton town</c:v>
                </c:pt>
                <c:pt idx="8">
                  <c:v>Butler borough</c:v>
                </c:pt>
                <c:pt idx="9">
                  <c:v>Parsippany-Troy Hills township</c:v>
                </c:pt>
              </c:strCache>
            </c:strRef>
          </c:cat>
          <c:val>
            <c:numRef>
              <c:f>Sheet1!$B$2:$B$11</c:f>
              <c:numCache>
                <c:formatCode>_("$"* #,##0_);_("$"* \(#,##0\);_("$"* "-"??_);_(@_)</c:formatCode>
                <c:ptCount val="10"/>
                <c:pt idx="0">
                  <c:v>52235</c:v>
                </c:pt>
                <c:pt idx="1">
                  <c:v>70519</c:v>
                </c:pt>
                <c:pt idx="2">
                  <c:v>92548</c:v>
                </c:pt>
                <c:pt idx="3">
                  <c:v>92596</c:v>
                </c:pt>
                <c:pt idx="4">
                  <c:v>96667</c:v>
                </c:pt>
                <c:pt idx="5">
                  <c:v>99511</c:v>
                </c:pt>
                <c:pt idx="6">
                  <c:v>100028</c:v>
                </c:pt>
                <c:pt idx="7">
                  <c:v>100417</c:v>
                </c:pt>
                <c:pt idx="8">
                  <c:v>110375</c:v>
                </c:pt>
                <c:pt idx="9">
                  <c:v>112923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Morris Median $134929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Victory Gardens borough</c:v>
                </c:pt>
                <c:pt idx="1">
                  <c:v>Dover town</c:v>
                </c:pt>
                <c:pt idx="2">
                  <c:v>Wharton borough</c:v>
                </c:pt>
                <c:pt idx="3">
                  <c:v>Netcong borough</c:v>
                </c:pt>
                <c:pt idx="4">
                  <c:v>Riverdale borough</c:v>
                </c:pt>
                <c:pt idx="5">
                  <c:v>Mount Arlington borough</c:v>
                </c:pt>
                <c:pt idx="6">
                  <c:v>Rockaway borough</c:v>
                </c:pt>
                <c:pt idx="7">
                  <c:v>Boonton town</c:v>
                </c:pt>
                <c:pt idx="8">
                  <c:v>Butler borough</c:v>
                </c:pt>
                <c:pt idx="9">
                  <c:v>Parsippany-Troy Hills township</c:v>
                </c:pt>
              </c:strCache>
            </c:strRef>
          </c:cat>
          <c:val>
            <c:numRef>
              <c:f>Sheet1!$C$2:$C$11</c:f>
              <c:numCache>
                <c:formatCode>"$"#,##0</c:formatCode>
                <c:ptCount val="10"/>
                <c:pt idx="0">
                  <c:v>134929</c:v>
                </c:pt>
                <c:pt idx="1">
                  <c:v>134929</c:v>
                </c:pt>
                <c:pt idx="2">
                  <c:v>134929</c:v>
                </c:pt>
                <c:pt idx="3">
                  <c:v>134929</c:v>
                </c:pt>
                <c:pt idx="4">
                  <c:v>134929</c:v>
                </c:pt>
                <c:pt idx="5">
                  <c:v>134929</c:v>
                </c:pt>
                <c:pt idx="6">
                  <c:v>134929</c:v>
                </c:pt>
                <c:pt idx="7">
                  <c:v>134929</c:v>
                </c:pt>
                <c:pt idx="8">
                  <c:v>134929</c:v>
                </c:pt>
                <c:pt idx="9">
                  <c:v>134929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3163524911998747"/>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2" formatCode="0%">
                  <c:v>4.2999999999999997E-2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5.2999999999999999E-2</c:v>
                </c:pt>
                <c:pt idx="1">
                  <c:v>4.4999999999999998E-2</c:v>
                </c:pt>
                <c:pt idx="2">
                  <c:v>5.6000000000000001E-2</c:v>
                </c:pt>
                <c:pt idx="3">
                  <c:v>3.5000000000000003E-2</c:v>
                </c:pt>
                <c:pt idx="4">
                  <c:v>4.2999999999999997E-2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Gardens borough</c:v>
                </c:pt>
                <c:pt idx="1">
                  <c:v>Wharton borough</c:v>
                </c:pt>
                <c:pt idx="2">
                  <c:v>Morristown town</c:v>
                </c:pt>
                <c:pt idx="3">
                  <c:v>Dover town</c:v>
                </c:pt>
                <c:pt idx="4">
                  <c:v>Riverdale borough</c:v>
                </c:pt>
                <c:pt idx="5">
                  <c:v>Butler borough</c:v>
                </c:pt>
                <c:pt idx="6">
                  <c:v>Mount Arlington borough</c:v>
                </c:pt>
                <c:pt idx="7">
                  <c:v>Randolph township</c:v>
                </c:pt>
                <c:pt idx="8">
                  <c:v>Mine Hill township</c:v>
                </c:pt>
                <c:pt idx="9">
                  <c:v>Boonton town</c:v>
                </c:pt>
              </c:strCache>
            </c:strRef>
          </c:cat>
          <c:val>
            <c:numRef>
              <c:f>Sheet1!$B$2:$B$11</c:f>
              <c:numCache>
                <c:formatCode>0%</c:formatCode>
                <c:ptCount val="10"/>
                <c:pt idx="0">
                  <c:v>0.59199999999999997</c:v>
                </c:pt>
                <c:pt idx="1">
                  <c:v>0.20599999999999999</c:v>
                </c:pt>
                <c:pt idx="2">
                  <c:v>0.14799999999999999</c:v>
                </c:pt>
                <c:pt idx="3">
                  <c:v>0.14199999999999999</c:v>
                </c:pt>
                <c:pt idx="4">
                  <c:v>0.122</c:v>
                </c:pt>
                <c:pt idx="5">
                  <c:v>0.105</c:v>
                </c:pt>
                <c:pt idx="6">
                  <c:v>7.8E-2</c:v>
                </c:pt>
                <c:pt idx="7">
                  <c:v>7.5999999999999998E-2</c:v>
                </c:pt>
                <c:pt idx="8">
                  <c:v>7.2999999999999995E-2</c:v>
                </c:pt>
                <c:pt idx="9">
                  <c:v>6.5000000000000002E-2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Morris Avg. 5.00%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Victory Gardens borough</c:v>
                </c:pt>
                <c:pt idx="1">
                  <c:v>Wharton borough</c:v>
                </c:pt>
                <c:pt idx="2">
                  <c:v>Morristown town</c:v>
                </c:pt>
                <c:pt idx="3">
                  <c:v>Dover town</c:v>
                </c:pt>
                <c:pt idx="4">
                  <c:v>Riverdale borough</c:v>
                </c:pt>
                <c:pt idx="5">
                  <c:v>Butler borough</c:v>
                </c:pt>
                <c:pt idx="6">
                  <c:v>Mount Arlington borough</c:v>
                </c:pt>
                <c:pt idx="7">
                  <c:v>Randolph township</c:v>
                </c:pt>
                <c:pt idx="8">
                  <c:v>Mine Hill township</c:v>
                </c:pt>
                <c:pt idx="9">
                  <c:v>Boonton town</c:v>
                </c:pt>
              </c:strCache>
            </c:strRef>
          </c:cat>
          <c:val>
            <c:numRef>
              <c:f>Sheet1!$C$2:$C$11</c:f>
              <c:numCache>
                <c:formatCode>0%</c:formatCode>
                <c:ptCount val="10"/>
                <c:pt idx="0">
                  <c:v>0.05</c:v>
                </c:pt>
                <c:pt idx="1">
                  <c:v>0.05</c:v>
                </c:pt>
                <c:pt idx="2">
                  <c:v>0.05</c:v>
                </c:pt>
                <c:pt idx="3">
                  <c:v>0.05</c:v>
                </c:pt>
                <c:pt idx="4">
                  <c:v>0.05</c:v>
                </c:pt>
                <c:pt idx="5">
                  <c:v>0.05</c:v>
                </c:pt>
                <c:pt idx="6">
                  <c:v>0.05</c:v>
                </c:pt>
                <c:pt idx="7">
                  <c:v>0.05</c:v>
                </c:pt>
                <c:pt idx="8">
                  <c:v>0.05</c:v>
                </c:pt>
                <c:pt idx="9">
                  <c:v>0.05</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5">
                  <c:v>0.13837917212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0.17</c:v>
                </c:pt>
                <c:pt idx="1">
                  <c:v>0.16</c:v>
                </c:pt>
                <c:pt idx="2">
                  <c:v>0.15</c:v>
                </c:pt>
                <c:pt idx="3">
                  <c:v>0.15028054949</c:v>
                </c:pt>
                <c:pt idx="4">
                  <c:v>0.15</c:v>
                </c:pt>
                <c:pt idx="5">
                  <c:v>0.15</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2" formatCode="0.0%">
                  <c:v>7.8E-2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6.4000000000000001E-2</c:v>
                </c:pt>
                <c:pt idx="1">
                  <c:v>5.7000000000000002E-2</c:v>
                </c:pt>
                <c:pt idx="2">
                  <c:v>7.8E-2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2413</c:v>
                </c:pt>
                <c:pt idx="1">
                  <c:v>2501</c:v>
                </c:pt>
                <c:pt idx="2">
                  <c:v>2226</c:v>
                </c:pt>
                <c:pt idx="3">
                  <c:v>2624</c:v>
                </c:pt>
                <c:pt idx="4">
                  <c:v>2956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Morris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c:v>
                </c:pt>
                <c:pt idx="1">
                  <c:v>0.05</c:v>
                </c:pt>
                <c:pt idx="2">
                  <c:v>0</c:v>
                </c:pt>
                <c:pt idx="3">
                  <c:v>0.13</c:v>
                </c:pt>
                <c:pt idx="5">
                  <c:v>0.15</c:v>
                </c:pt>
                <c:pt idx="6">
                  <c:v>0.16</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7261</c:v>
                </c:pt>
                <c:pt idx="3" formatCode="#,##0">
                  <c:v>6656</c:v>
                </c:pt>
                <c:pt idx="4" formatCode="#,##0">
                  <c:v>6988</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4241</c:v>
                </c:pt>
                <c:pt idx="1">
                  <c:v>5309</c:v>
                </c:pt>
                <c:pt idx="2">
                  <c:v>4721</c:v>
                </c:pt>
                <c:pt idx="3">
                  <c:v>5336</c:v>
                </c:pt>
                <c:pt idx="4">
                  <c:v>5875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Morris</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1785</c:v>
                </c:pt>
                <c:pt idx="1">
                  <c:v>1695</c:v>
                </c:pt>
                <c:pt idx="2">
                  <c:v>1530</c:v>
                </c:pt>
                <c:pt idx="3">
                  <c:v>1565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8">
                  <c:v>1785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8" formatCode="&quot;$&quot;#,##0_);[Red]\(&quot;$&quot;#,##0\)">
                  <c:v>1565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0">
                  <c:v>30.2</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32.200000000000003</c:v>
                </c:pt>
                <c:pt idx="1">
                  <c:v>31.1</c:v>
                </c:pt>
                <c:pt idx="2">
                  <c:v>28.7</c:v>
                </c:pt>
                <c:pt idx="3" formatCode="0.0">
                  <c:v>28.7</c:v>
                </c:pt>
                <c:pt idx="4" formatCode="0.0">
                  <c:v>30.2</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1"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2" formatCode="0.0%">
                  <c:v>2.5000000000000001E-2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3.9E-2</c:v>
                </c:pt>
                <c:pt idx="1">
                  <c:v>2.7E-2</c:v>
                </c:pt>
                <c:pt idx="2">
                  <c:v>3.6999999999999998E-2</c:v>
                </c:pt>
                <c:pt idx="3">
                  <c:v>2.5000000000000001E-2</c:v>
                </c:pt>
                <c:pt idx="4">
                  <c:v>2.5000000000000001E-2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Dover town</c:v>
                </c:pt>
                <c:pt idx="1">
                  <c:v>Victory Gardens borough</c:v>
                </c:pt>
                <c:pt idx="2">
                  <c:v>Pequannock township</c:v>
                </c:pt>
                <c:pt idx="3">
                  <c:v>Morristown town</c:v>
                </c:pt>
                <c:pt idx="4">
                  <c:v>Denville township</c:v>
                </c:pt>
                <c:pt idx="5">
                  <c:v>Harding township</c:v>
                </c:pt>
                <c:pt idx="6">
                  <c:v>Mount Arlington borough</c:v>
                </c:pt>
                <c:pt idx="7">
                  <c:v>Riverdale borough</c:v>
                </c:pt>
                <c:pt idx="8">
                  <c:v>Netcong borough</c:v>
                </c:pt>
                <c:pt idx="9">
                  <c:v>Lincoln Park borough</c:v>
                </c:pt>
              </c:strCache>
            </c:strRef>
          </c:cat>
          <c:val>
            <c:numRef>
              <c:f>Sheet1!$B$2:$B$11</c:f>
              <c:numCache>
                <c:formatCode>0.0%</c:formatCode>
                <c:ptCount val="10"/>
                <c:pt idx="0">
                  <c:v>0.14799999999999999</c:v>
                </c:pt>
                <c:pt idx="1">
                  <c:v>0.14799999999999999</c:v>
                </c:pt>
                <c:pt idx="2">
                  <c:v>9.0999999999999998E-2</c:v>
                </c:pt>
                <c:pt idx="3">
                  <c:v>6.7000000000000004E-2</c:v>
                </c:pt>
                <c:pt idx="4">
                  <c:v>6.6000000000000003E-2</c:v>
                </c:pt>
                <c:pt idx="5">
                  <c:v>6.3E-2</c:v>
                </c:pt>
                <c:pt idx="6">
                  <c:v>5.6000000000000001E-2</c:v>
                </c:pt>
                <c:pt idx="7">
                  <c:v>5.6000000000000001E-2</c:v>
                </c:pt>
                <c:pt idx="8">
                  <c:v>5.0999999999999997E-2</c:v>
                </c:pt>
                <c:pt idx="9">
                  <c:v>4.9000000000000002E-2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Morris County Avg 3.2%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Dover town</c:v>
                </c:pt>
                <c:pt idx="1">
                  <c:v>Victory Gardens borough</c:v>
                </c:pt>
                <c:pt idx="2">
                  <c:v>Pequannock township</c:v>
                </c:pt>
                <c:pt idx="3">
                  <c:v>Morristown town</c:v>
                </c:pt>
                <c:pt idx="4">
                  <c:v>Denville township</c:v>
                </c:pt>
                <c:pt idx="5">
                  <c:v>Harding township</c:v>
                </c:pt>
                <c:pt idx="6">
                  <c:v>Mount Arlington borough</c:v>
                </c:pt>
                <c:pt idx="7">
                  <c:v>Riverdale borough</c:v>
                </c:pt>
                <c:pt idx="8">
                  <c:v>Netcong borough</c:v>
                </c:pt>
                <c:pt idx="9">
                  <c:v>Lincoln Park borough</c:v>
                </c:pt>
              </c:strCache>
            </c:strRef>
          </c:cat>
          <c:val>
            <c:numRef>
              <c:f>Sheet1!$C$2:$C$11</c:f>
              <c:numCache>
                <c:formatCode>0.00%</c:formatCode>
                <c:ptCount val="10"/>
                <c:pt idx="0">
                  <c:v>3.2000000000000001E-2</c:v>
                </c:pt>
                <c:pt idx="1">
                  <c:v>3.2000000000000001E-2</c:v>
                </c:pt>
                <c:pt idx="2">
                  <c:v>3.2000000000000001E-2</c:v>
                </c:pt>
                <c:pt idx="3">
                  <c:v>3.2000000000000001E-2</c:v>
                </c:pt>
                <c:pt idx="4">
                  <c:v>3.2000000000000001E-2</c:v>
                </c:pt>
                <c:pt idx="5">
                  <c:v>3.2000000000000001E-2</c:v>
                </c:pt>
                <c:pt idx="6">
                  <c:v>3.2000000000000001E-2</c:v>
                </c:pt>
                <c:pt idx="7">
                  <c:v>3.2000000000000001E-2</c:v>
                </c:pt>
                <c:pt idx="8">
                  <c:v>3.2000000000000001E-2</c:v>
                </c:pt>
                <c:pt idx="9">
                  <c:v>3.2000000000000001E-2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0836281988188977"/>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0.83299999999999996</c:v>
                </c:pt>
                <c:pt idx="1">
                  <c:v>0.83099999999999996</c:v>
                </c:pt>
                <c:pt idx="2">
                  <c:v>0.78700000000000003</c:v>
                </c:pt>
                <c:pt idx="3">
                  <c:v>0.79300000000000004</c:v>
                </c:pt>
                <c:pt idx="4">
                  <c:v>0.80300000000000005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4.2000000000000003E-2</c:v>
                </c:pt>
                <c:pt idx="1">
                  <c:v>4.3999999999999997E-2</c:v>
                </c:pt>
                <c:pt idx="2">
                  <c:v>4.4999999999999998E-2</c:v>
                </c:pt>
                <c:pt idx="3">
                  <c:v>4.5999999999999999E-2</c:v>
                </c:pt>
                <c:pt idx="4">
                  <c:v>4.8000000000000001E-2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9F-4BEA-9708-B31B5E6EC0F1}"/>
                </c:ext>
              </c:extLst>
            </c:dLbl>
            <c:dLbl>
              <c:idx val="1"/>
              <c:layout>
                <c:manualLayout>
                  <c:x val="-4.0820620078740729E-3"/>
                  <c:y val="-1.89902793436097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9F-4BEA-9708-B31B5E6EC0F1}"/>
                </c:ext>
              </c:extLst>
            </c:dLbl>
            <c:dLbl>
              <c:idx val="2"/>
              <c:layout>
                <c:manualLayout>
                  <c:x val="-4.0820620078740157E-3"/>
                  <c:y val="-1.89902793436097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9F-4BEA-9708-B31B5E6EC0F1}"/>
                </c:ext>
              </c:extLst>
            </c:dLbl>
            <c:dLbl>
              <c:idx val="3"/>
              <c:layout>
                <c:manualLayout>
                  <c:x val="8.4179379921259841E-3"/>
                  <c:y val="-2.83652787668998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9F-4BEA-9708-B31B5E6EC0F1}"/>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9F-4BEA-9708-B31B5E6EC0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5.0000000000000001E-3</c:v>
                </c:pt>
                <c:pt idx="2">
                  <c:v>5.0000000000000001E-3</c:v>
                </c:pt>
                <c:pt idx="3">
                  <c:v>8.9999999999999993E-3</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9F-4BEA-9708-B31B5E6EC0F1}"/>
                </c:ext>
              </c:extLst>
            </c:dLbl>
            <c:dLbl>
              <c:idx val="1"/>
              <c:layout>
                <c:manualLayout>
                  <c:x val="1.5624999999999426E-3"/>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59F-4BEA-9708-B31B5E6EC0F1}"/>
                </c:ext>
              </c:extLst>
            </c:dLbl>
            <c:dLbl>
              <c:idx val="2"/>
              <c:layout>
                <c:manualLayout>
                  <c:x val="1.5625000000000001E-3"/>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9F-4BEA-9708-B31B5E6EC0F1}"/>
                </c:ext>
              </c:extLst>
            </c:dLbl>
            <c:dLbl>
              <c:idx val="3"/>
              <c:layout>
                <c:manualLayout>
                  <c:x val="-1.5625000000001146E-3"/>
                  <c:y val="2.1093748702402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9F-4BEA-9708-B31B5E6EC0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0.12</c:v>
                </c:pt>
                <c:pt idx="1">
                  <c:v>0.11799999999999999</c:v>
                </c:pt>
                <c:pt idx="2">
                  <c:v>0.122</c:v>
                </c:pt>
                <c:pt idx="3">
                  <c:v>0.127</c:v>
                </c:pt>
                <c:pt idx="4">
                  <c:v>0.128</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0.13900000000000001</c:v>
                </c:pt>
                <c:pt idx="1">
                  <c:v>0.13500000000000001</c:v>
                </c:pt>
                <c:pt idx="2">
                  <c:v>0.14299999999999999</c:v>
                </c:pt>
                <c:pt idx="3">
                  <c:v>0.14899999999999999</c:v>
                </c:pt>
                <c:pt idx="4">
                  <c:v>0.16300000000000001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4">
                  <c:v>11163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4">
                  <c:v>3538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6">
                  <c:v>0.93400000000000005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0.93799999999999994</c:v>
                </c:pt>
                <c:pt idx="1">
                  <c:v>0.93600000000000005</c:v>
                </c:pt>
                <c:pt idx="2">
                  <c:v>0.95899999999999996</c:v>
                </c:pt>
                <c:pt idx="3">
                  <c:v>0.94599999999999995</c:v>
                </c:pt>
                <c:pt idx="4">
                  <c:v>0.93899999999999995</c:v>
                </c:pt>
                <c:pt idx="5">
                  <c:v>0.93400000000000005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7">
                  <c:v>0.83</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172108731163855"/>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0.87</c:v>
                </c:pt>
                <c:pt idx="1">
                  <c:v>0.79</c:v>
                </c:pt>
                <c:pt idx="2">
                  <c:v>0.65</c:v>
                </c:pt>
                <c:pt idx="3">
                  <c:v>0.89</c:v>
                </c:pt>
                <c:pt idx="4">
                  <c:v>0.71</c:v>
                </c:pt>
                <c:pt idx="5">
                  <c:v>0.67</c:v>
                </c:pt>
                <c:pt idx="6">
                  <c:v>0.73</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8" formatCode="0.0%">
                  <c:v>0.34499999999999997</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0.27800000000000002</c:v>
                </c:pt>
                <c:pt idx="1">
                  <c:v>0.375</c:v>
                </c:pt>
                <c:pt idx="2">
                  <c:v>0.42399999999999999</c:v>
                </c:pt>
                <c:pt idx="3">
                  <c:v>0.38600000000000001</c:v>
                </c:pt>
                <c:pt idx="4">
                  <c:v>0.34499999999999997</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Morris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3.7999999999999999E-2</c:v>
                </c:pt>
                <c:pt idx="1">
                  <c:v>3.7999999999999999E-2</c:v>
                </c:pt>
                <c:pt idx="2">
                  <c:v>3.5999999999999997E-2</c:v>
                </c:pt>
                <c:pt idx="3">
                  <c:v>3.5999999999999997E-2</c:v>
                </c:pt>
                <c:pt idx="4">
                  <c:v>4.2000000000000003E-2</c:v>
                </c:pt>
                <c:pt idx="5">
                  <c:v>4.2000000000000003E-2</c:v>
                </c:pt>
                <c:pt idx="6">
                  <c:v>0.04</c:v>
                </c:pt>
                <c:pt idx="7">
                  <c:v>3.4000000000000002E-2</c:v>
                </c:pt>
                <c:pt idx="8">
                  <c:v>3.6999999999999998E-2</c:v>
                </c:pt>
                <c:pt idx="9">
                  <c:v>4.1000000000000002E-2</c:v>
                </c:pt>
                <c:pt idx="10">
                  <c:v>4.5999999999999999E-2</c:v>
                </c:pt>
                <c:pt idx="11">
                  <c:v>4.4999999999999998E-2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General</c:formatCode>
                <c:ptCount val="21"/>
                <c:pt idx="0" formatCode="0.0%">
                  <c:v>3.6499999999999998E-2</c:v>
                </c:pt>
                <c:pt idx="2" formatCode="0.0%">
                  <c:v>0.04</c:v>
                </c:pt>
                <c:pt idx="3" formatCode="0.0%">
                  <c:v>4.0500000000000001E-2</c:v>
                </c:pt>
                <c:pt idx="4" formatCode="0.0%">
                  <c:v>4.1000000000000002E-2</c:v>
                </c:pt>
                <c:pt idx="5" formatCode="0.0%">
                  <c:v>4.1000000000000002E-2</c:v>
                </c:pt>
                <c:pt idx="6" formatCode="0.0%">
                  <c:v>4.1000000000000002E-2</c:v>
                </c:pt>
                <c:pt idx="7" formatCode="0.0%">
                  <c:v>4.2500000000000003E-2</c:v>
                </c:pt>
                <c:pt idx="8" formatCode="0.0%">
                  <c:v>4.3499999999999997E-2</c:v>
                </c:pt>
                <c:pt idx="9" formatCode="0.0%">
                  <c:v>4.3499999999999997E-2</c:v>
                </c:pt>
                <c:pt idx="10" formatCode="0.0%">
                  <c:v>4.3999999999999997E-2</c:v>
                </c:pt>
                <c:pt idx="11" formatCode="0.0%">
                  <c:v>4.4999999999999998E-2</c:v>
                </c:pt>
                <c:pt idx="12" formatCode="0.0%">
                  <c:v>4.7E-2</c:v>
                </c:pt>
                <c:pt idx="13" formatCode="0.0%">
                  <c:v>0.05</c:v>
                </c:pt>
                <c:pt idx="14" formatCode="0.0%">
                  <c:v>0.05</c:v>
                </c:pt>
                <c:pt idx="15" formatCode="0.0%">
                  <c:v>5.7500000000000002E-2</c:v>
                </c:pt>
                <c:pt idx="16" formatCode="0.0%">
                  <c:v>5.8000000000000003E-2</c:v>
                </c:pt>
                <c:pt idx="17" formatCode="0.0%">
                  <c:v>5.8500000000000003E-2</c:v>
                </c:pt>
                <c:pt idx="18" formatCode="0.0%">
                  <c:v>6.1499999999999999E-2</c:v>
                </c:pt>
                <c:pt idx="19" formatCode="0.0%">
                  <c:v>6.7500000000000004E-2</c:v>
                </c:pt>
                <c:pt idx="20" formatCode="0.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
                  <c:v>3.9E-2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20">
                  <c:v>3.0054299999999999E-2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44</c:v>
                </c:pt>
                <c:pt idx="1">
                  <c:v>49</c:v>
                </c:pt>
                <c:pt idx="2">
                  <c:v>51</c:v>
                </c:pt>
                <c:pt idx="3">
                  <c:v>54</c:v>
                </c:pt>
                <c:pt idx="4">
                  <c:v>55.047526673999997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3.4668200000000003E-2</c:v>
                </c:pt>
                <c:pt idx="1">
                  <c:v>3.9003999999999997E-2</c:v>
                </c:pt>
                <c:pt idx="2">
                  <c:v>3.42948E-2</c:v>
                </c:pt>
                <c:pt idx="3">
                  <c:v>3.17845E-2</c:v>
                </c:pt>
                <c:pt idx="4">
                  <c:v>3.0054299999999999E-2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Dover Public School District</c:v>
                </c:pt>
                <c:pt idx="1">
                  <c:v>Morris School District</c:v>
                </c:pt>
                <c:pt idx="2">
                  <c:v>Roxbury Township School District</c:v>
                </c:pt>
                <c:pt idx="3">
                  <c:v>Boonton Town Public School District</c:v>
                </c:pt>
                <c:pt idx="4">
                  <c:v>Jefferson Township Public School District</c:v>
                </c:pt>
                <c:pt idx="5">
                  <c:v>Morris Hills Regional School District</c:v>
                </c:pt>
                <c:pt idx="6">
                  <c:v>Madison Public School District</c:v>
                </c:pt>
                <c:pt idx="7">
                  <c:v>West Morris Regional High School District</c:v>
                </c:pt>
                <c:pt idx="8">
                  <c:v>Parsippany-Troy Hills Township School District</c:v>
                </c:pt>
                <c:pt idx="9">
                  <c:v>Montville Township School District</c:v>
                </c:pt>
                <c:pt idx="10">
                  <c:v>Butler Public School District</c:v>
                </c:pt>
                <c:pt idx="11">
                  <c:v>Pequannock Township School District</c:v>
                </c:pt>
                <c:pt idx="12">
                  <c:v>Mount Olive Township School District</c:v>
                </c:pt>
                <c:pt idx="13">
                  <c:v>School District Of The Chathams</c:v>
                </c:pt>
              </c:strCache>
            </c:strRef>
          </c:cat>
          <c:val>
            <c:numRef>
              <c:f>Sheet1!$B$2:$B$15</c:f>
              <c:numCache>
                <c:formatCode>General</c:formatCode>
                <c:ptCount val="14"/>
                <c:pt idx="0">
                  <c:v>79.3</c:v>
                </c:pt>
                <c:pt idx="1">
                  <c:v>84.5</c:v>
                </c:pt>
                <c:pt idx="2">
                  <c:v>92.8</c:v>
                </c:pt>
                <c:pt idx="3">
                  <c:v>93</c:v>
                </c:pt>
                <c:pt idx="4">
                  <c:v>93.4</c:v>
                </c:pt>
                <c:pt idx="5">
                  <c:v>93.4</c:v>
                </c:pt>
                <c:pt idx="6">
                  <c:v>95.3</c:v>
                </c:pt>
                <c:pt idx="7">
                  <c:v>95.5</c:v>
                </c:pt>
                <c:pt idx="8">
                  <c:v>95.6</c:v>
                </c:pt>
                <c:pt idx="9">
                  <c:v>96.1</c:v>
                </c:pt>
                <c:pt idx="10">
                  <c:v>96.5</c:v>
                </c:pt>
                <c:pt idx="11">
                  <c:v>97.2</c:v>
                </c:pt>
                <c:pt idx="12">
                  <c:v>97.3</c:v>
                </c:pt>
                <c:pt idx="13">
                  <c:v>97.4</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Dover Public School District</c:v>
                </c:pt>
                <c:pt idx="1">
                  <c:v>Morris School District</c:v>
                </c:pt>
                <c:pt idx="2">
                  <c:v>Roxbury Township School District</c:v>
                </c:pt>
                <c:pt idx="3">
                  <c:v>Boonton Town Public School District</c:v>
                </c:pt>
                <c:pt idx="4">
                  <c:v>Jefferson Township Public School District</c:v>
                </c:pt>
                <c:pt idx="5">
                  <c:v>Morris Hills Regional School District</c:v>
                </c:pt>
                <c:pt idx="6">
                  <c:v>Madison Public School District</c:v>
                </c:pt>
                <c:pt idx="7">
                  <c:v>West Morris Regional High School District</c:v>
                </c:pt>
                <c:pt idx="8">
                  <c:v>Parsippany-Troy Hills Township School District</c:v>
                </c:pt>
                <c:pt idx="9">
                  <c:v>Montville Township School District</c:v>
                </c:pt>
                <c:pt idx="10">
                  <c:v>Butler Public School District</c:v>
                </c:pt>
                <c:pt idx="11">
                  <c:v>Pequannock Township School District</c:v>
                </c:pt>
                <c:pt idx="12">
                  <c:v>Mount Olive Township School District</c:v>
                </c:pt>
                <c:pt idx="13">
                  <c:v>School District Of The Chathams</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3071416165925558"/>
          <c:w val="0.19364130122270606"/>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0.93200000000000005</c:v>
                </c:pt>
                <c:pt idx="1">
                  <c:v>0.92700000000000005</c:v>
                </c:pt>
                <c:pt idx="2">
                  <c:v>0.95499999999999996</c:v>
                </c:pt>
                <c:pt idx="3">
                  <c:v>0.95599999999999996</c:v>
                </c:pt>
                <c:pt idx="4">
                  <c:v>0.96499999999999997</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20">
                  <c:v>0.96499999999999997</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065677465583312"/>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2">
                  <c:v>6.91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0496301598663804E-2"/>
                  <c:y val="0.1363803255702321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39</c:v>
                </c:pt>
                <c:pt idx="2">
                  <c:v>43</c:v>
                </c:pt>
                <c:pt idx="3">
                  <c:v>152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6959234626907738"/>
                  <c:y val="2.604579353916404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359</c:v>
                </c:pt>
                <c:pt idx="1">
                  <c:v>2653</c:v>
                </c:pt>
                <c:pt idx="2">
                  <c:v>279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3">
                  <c:v>1.1499999999999999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5"/>
          <c:y val="0.87893986242298117"/>
          <c:w val="0.138580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Morris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BD-47DF-A832-F6537F909F9E}"/>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BD-47DF-A832-F6537F909F9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4.0664899999999999</c:v>
                </c:pt>
                <c:pt idx="1">
                  <c:v>4.1375099999999998</c:v>
                </c:pt>
                <c:pt idx="2">
                  <c:v>3</c:v>
                </c:pt>
                <c:pt idx="4">
                  <c:v>1.1459600000000001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6">
                  <c:v>73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6">
                  <c:v>310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1" formatCode="0.00">
                  <c:v>55.047526673999997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10.9</c:v>
                </c:pt>
                <c:pt idx="1">
                  <c:v>11</c:v>
                </c:pt>
                <c:pt idx="2">
                  <c:v>10.9</c:v>
                </c:pt>
                <c:pt idx="3">
                  <c:v>10.548029167999999</c:v>
                </c:pt>
                <c:pt idx="4">
                  <c:v>10.098222829999999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3">
                  <c:v>10.1</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222253395270011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General</c:formatCode>
                <c:ptCount val="22"/>
                <c:pt idx="0" formatCode="0.00">
                  <c:v>3.0271325732264001</c:v>
                </c:pt>
                <c:pt idx="2" formatCode="0.00">
                  <c:v>3.6262113768757902</c:v>
                </c:pt>
                <c:pt idx="3" formatCode="0.00">
                  <c:v>5.1254167899378702</c:v>
                </c:pt>
                <c:pt idx="4" formatCode="0.00">
                  <c:v>5.4657960112418804</c:v>
                </c:pt>
                <c:pt idx="5" formatCode="0.00">
                  <c:v>5.4878628577638304</c:v>
                </c:pt>
                <c:pt idx="6" formatCode="0.00">
                  <c:v>5.7974703490239596</c:v>
                </c:pt>
                <c:pt idx="7" formatCode="0.00">
                  <c:v>5.8973015377811997</c:v>
                </c:pt>
                <c:pt idx="8" formatCode="0.00">
                  <c:v>6.00817304826995</c:v>
                </c:pt>
                <c:pt idx="9" formatCode="0.00">
                  <c:v>6.47685191856025</c:v>
                </c:pt>
                <c:pt idx="10" formatCode="0.00">
                  <c:v>7.5612357105601502</c:v>
                </c:pt>
                <c:pt idx="11" formatCode="0.00">
                  <c:v>8.4148828600318808</c:v>
                </c:pt>
                <c:pt idx="12" formatCode="0.00">
                  <c:v>8.6669125365258601</c:v>
                </c:pt>
                <c:pt idx="13" formatCode="0.00">
                  <c:v>9.1776626088671094</c:v>
                </c:pt>
                <c:pt idx="14" formatCode="0.00">
                  <c:v>9.2362820490348003</c:v>
                </c:pt>
                <c:pt idx="15" formatCode="0.00">
                  <c:v>11.4442447744254</c:v>
                </c:pt>
                <c:pt idx="16" formatCode="0.00">
                  <c:v>12.6844503936004</c:v>
                </c:pt>
                <c:pt idx="17" formatCode="0.00">
                  <c:v>13.440392971849599</c:v>
                </c:pt>
                <c:pt idx="18" formatCode="0.00">
                  <c:v>14.3866151195628</c:v>
                </c:pt>
                <c:pt idx="19" formatCode="0.00">
                  <c:v>14.7139728805515</c:v>
                </c:pt>
                <c:pt idx="20" formatCode="0.00">
                  <c:v>16.6039244428157</c:v>
                </c:pt>
                <c:pt idx="21" formatCode="0.00">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0.00</c:formatCode>
                <c:ptCount val="22"/>
                <c:pt idx="1">
                  <c:v>3.59436997046974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2017</c:v>
                </c:pt>
                <c:pt idx="1">
                  <c:v>1764</c:v>
                </c:pt>
                <c:pt idx="2">
                  <c:v>1689</c:v>
                </c:pt>
                <c:pt idx="3">
                  <c:v>1802</c:v>
                </c:pt>
                <c:pt idx="4">
                  <c:v>1771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4605998116786056"/>
                  <c:y val="-8.90624945212540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7830538936316125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0330301000866575"/>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824</c:v>
                </c:pt>
                <c:pt idx="1">
                  <c:v>641</c:v>
                </c:pt>
                <c:pt idx="2">
                  <c:v>124</c:v>
                </c:pt>
                <c:pt idx="3">
                  <c:v>76</c:v>
                </c:pt>
                <c:pt idx="4" formatCode="#,##0">
                  <c:v>74</c:v>
                </c:pt>
                <c:pt idx="5">
                  <c:v>15</c:v>
                </c:pt>
                <c:pt idx="6">
                  <c:v>50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6">
                  <c:v>1193</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8">
                  <c:v>101283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8">
                  <c:v>80133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91140</c:v>
                </c:pt>
                <c:pt idx="1">
                  <c:v>92765</c:v>
                </c:pt>
                <c:pt idx="2">
                  <c:v>100747</c:v>
                </c:pt>
                <c:pt idx="3">
                  <c:v>100090</c:v>
                </c:pt>
                <c:pt idx="4">
                  <c:v>101283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67965</c:v>
                </c:pt>
                <c:pt idx="1">
                  <c:v>68957</c:v>
                </c:pt>
                <c:pt idx="2">
                  <c:v>74984</c:v>
                </c:pt>
                <c:pt idx="3">
                  <c:v>75455</c:v>
                </c:pt>
                <c:pt idx="4">
                  <c:v>80133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9">
                  <c:v>403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86</c:v>
                </c:pt>
                <c:pt idx="1">
                  <c:v>99</c:v>
                </c:pt>
                <c:pt idx="2">
                  <c:v>84</c:v>
                </c:pt>
                <c:pt idx="3">
                  <c:v>64</c:v>
                </c:pt>
                <c:pt idx="4">
                  <c:v>69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0.20599999999999999</c:v>
                </c:pt>
                <c:pt idx="1">
                  <c:v>0.19600000000000001</c:v>
                </c:pt>
                <c:pt idx="2">
                  <c:v>0.191</c:v>
                </c:pt>
                <c:pt idx="3">
                  <c:v>0.189</c:v>
                </c:pt>
                <c:pt idx="4">
                  <c:v>0.19800000000000001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2" formatCode="0%">
                  <c:v>7.8125E-2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Morris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9374999999999997E-2"/>
                  <c:y val="0.119531242646946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21249999999999999"/>
                  <c:y val="-1.171874927911237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7187500000000003"/>
                  <c:y val="-6.79687458188517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7.8125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6.2499999999999944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0.51</c:v>
                </c:pt>
                <c:pt idx="1">
                  <c:v>0.08</c:v>
                </c:pt>
                <c:pt idx="2">
                  <c:v>0.25</c:v>
                </c:pt>
                <c:pt idx="3">
                  <c:v>0.06</c:v>
                </c:pt>
                <c:pt idx="4">
                  <c:v>0.04</c:v>
                </c:pt>
                <c:pt idx="5">
                  <c:v>0.02</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Community Support Services (CSS)</c:v>
                </c:pt>
                <c:pt idx="1">
                  <c:v>Primary Screening Services</c:v>
                </c:pt>
                <c:pt idx="2">
                  <c:v>Residential Services</c:v>
                </c:pt>
                <c:pt idx="3">
                  <c:v>Outpatient</c:v>
                </c:pt>
                <c:pt idx="4">
                  <c:v>Short Term Care Facility (STCF)</c:v>
                </c:pt>
                <c:pt idx="5">
                  <c:v>Systems Advocacy</c:v>
                </c:pt>
                <c:pt idx="6">
                  <c:v>Voluntary Unit</c:v>
                </c:pt>
                <c:pt idx="7">
                  <c:v>County Mental Health Board</c:v>
                </c:pt>
                <c:pt idx="8">
                  <c:v>Deaf Enhanced Screening Center</c:v>
                </c:pt>
                <c:pt idx="9">
                  <c:v>Early Intervention Support Services (EISS)</c:v>
                </c:pt>
                <c:pt idx="10">
                  <c:v>Homeless Services (PATH)</c:v>
                </c:pt>
                <c:pt idx="11">
                  <c:v>Integrated Case Management Services (ICMS)</c:v>
                </c:pt>
                <c:pt idx="12">
                  <c:v>Intensive Family Support Services (IFSS)</c:v>
                </c:pt>
                <c:pt idx="13">
                  <c:v>Intensive Outpatient Tx and Support Services (IOTSS)</c:v>
                </c:pt>
                <c:pt idx="14">
                  <c:v>Involuntary Outpatient Commitment (IOC)</c:v>
                </c:pt>
                <c:pt idx="15">
                  <c:v>Justice Involved Services (JIS)</c:v>
                </c:pt>
                <c:pt idx="16">
                  <c:v>Partial Care</c:v>
                </c:pt>
                <c:pt idx="17">
                  <c:v>Program of Assertive Community Treatment (PACT)</c:v>
                </c:pt>
                <c:pt idx="18">
                  <c:v>Residential Intensive Support Team (RIST)</c:v>
                </c:pt>
                <c:pt idx="19">
                  <c:v>Self-Help Center/Community Wellness Center</c:v>
                </c:pt>
                <c:pt idx="20">
                  <c:v>Supported Education</c:v>
                </c:pt>
                <c:pt idx="21">
                  <c:v>Supported Employment Services</c:v>
                </c:pt>
              </c:strCache>
            </c:strRef>
          </c:cat>
          <c:val>
            <c:numRef>
              <c:f>Sheet1!$B$2:$B$23</c:f>
              <c:numCache>
                <c:formatCode>General</c:formatCode>
                <c:ptCount val="22"/>
                <c:pt idx="0">
                  <c:v>4</c:v>
                </c:pt>
                <c:pt idx="1">
                  <c:v>3</c:v>
                </c:pt>
                <c:pt idx="2">
                  <c:v>3</c:v>
                </c:pt>
                <c:pt idx="3">
                  <c:v>2</c:v>
                </c:pt>
                <c:pt idx="4">
                  <c:v>2</c:v>
                </c:pt>
                <c:pt idx="5">
                  <c:v>2</c:v>
                </c:pt>
                <c:pt idx="6">
                  <c:v>2</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0">
                  <c:v>0.14699999999999999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739253434463882"/>
          <c:y val="0.93280120588246829"/>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0.11799999999999999</c:v>
                </c:pt>
                <c:pt idx="2" formatCode="0.0%">
                  <c:v>0.107</c:v>
                </c:pt>
                <c:pt idx="3" formatCode="0.0%">
                  <c:v>0.13400000000000001</c:v>
                </c:pt>
                <c:pt idx="4" formatCode="0.0%">
                  <c:v>0.14699999999999999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4" formatCode="0.0%">
                  <c:v>0.14599999999999999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0.09</c:v>
                </c:pt>
                <c:pt idx="1">
                  <c:v>0.187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4">
                  <c:v>0.13500000000000001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655751430078356"/>
          <c:y val="0.92911058617672793"/>
          <c:w val="0.26045340161372771"/>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0.14299999999999999</c:v>
                </c:pt>
                <c:pt idx="1">
                  <c:v>7.0999999999999994E-2</c:v>
                </c:pt>
                <c:pt idx="2">
                  <c:v>0.13900000000000001</c:v>
                </c:pt>
                <c:pt idx="3">
                  <c:v>0.16400000000000001</c:v>
                </c:pt>
                <c:pt idx="4">
                  <c:v>0.13500000000000001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0.129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2">
                  <c:v>0.19800000000000001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572551673228342"/>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8.5000000000000006E-2</c:v>
                </c:pt>
                <c:pt idx="1">
                  <c:v>0.18099999999999999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4">
                  <c:v>6.9</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1" formatCode="0">
                  <c:v>13045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1">
                  <c:v>13508</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0">
                  <c:v>803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0">
                  <c:v>633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615</c:v>
                </c:pt>
                <c:pt idx="1">
                  <c:v>606</c:v>
                </c:pt>
                <c:pt idx="2">
                  <c:v>582</c:v>
                </c:pt>
                <c:pt idx="3">
                  <c:v>595</c:v>
                </c:pt>
                <c:pt idx="4">
                  <c:v>633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6" formatCode="0.00%">
                  <c:v>1.2E-2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291471011482471"/>
          <c:y val="0.88878722659667531"/>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5">
                  <c:v>615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6">
                  <c:v>809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6">
                  <c:v>809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49</c:v>
                </c:pt>
                <c:pt idx="1">
                  <c:v>44</c:v>
                </c:pt>
                <c:pt idx="2">
                  <c:v>31</c:v>
                </c:pt>
                <c:pt idx="3">
                  <c:v>24</c:v>
                </c:pt>
                <c:pt idx="4">
                  <c:v>26</c:v>
                </c:pt>
                <c:pt idx="5">
                  <c:v>22</c:v>
                </c:pt>
                <c:pt idx="6">
                  <c:v>20</c:v>
                </c:pt>
                <c:pt idx="7">
                  <c:v>21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81</c:v>
                </c:pt>
                <c:pt idx="1">
                  <c:v>60</c:v>
                </c:pt>
                <c:pt idx="2">
                  <c:v>49</c:v>
                </c:pt>
                <c:pt idx="3">
                  <c:v>34</c:v>
                </c:pt>
                <c:pt idx="4">
                  <c:v>33</c:v>
                </c:pt>
                <c:pt idx="5">
                  <c:v>31</c:v>
                </c:pt>
                <c:pt idx="6">
                  <c:v>27</c:v>
                </c:pt>
                <c:pt idx="7">
                  <c:v>27</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Gardens borough</c:v>
                </c:pt>
                <c:pt idx="1">
                  <c:v>Dover town</c:v>
                </c:pt>
                <c:pt idx="2">
                  <c:v>Parsippany-Troy Hills township</c:v>
                </c:pt>
                <c:pt idx="3">
                  <c:v>Wharton borough</c:v>
                </c:pt>
                <c:pt idx="4">
                  <c:v>Montville township</c:v>
                </c:pt>
                <c:pt idx="5">
                  <c:v>Mine Hill township</c:v>
                </c:pt>
                <c:pt idx="6">
                  <c:v>Hanover township</c:v>
                </c:pt>
                <c:pt idx="7">
                  <c:v>Netcong borough</c:v>
                </c:pt>
                <c:pt idx="8">
                  <c:v>Randolph township</c:v>
                </c:pt>
                <c:pt idx="9">
                  <c:v>Morristown town</c:v>
                </c:pt>
              </c:strCache>
            </c:strRef>
          </c:cat>
          <c:val>
            <c:numRef>
              <c:f>Sheet1!$B$2:$B$11</c:f>
              <c:numCache>
                <c:formatCode>0.00%</c:formatCode>
                <c:ptCount val="10"/>
                <c:pt idx="0">
                  <c:v>0.55900000000000005</c:v>
                </c:pt>
                <c:pt idx="1">
                  <c:v>0.51500000000000001</c:v>
                </c:pt>
                <c:pt idx="2">
                  <c:v>0.373</c:v>
                </c:pt>
                <c:pt idx="3">
                  <c:v>0.27100000000000002</c:v>
                </c:pt>
                <c:pt idx="4">
                  <c:v>0.24199999999999999</c:v>
                </c:pt>
                <c:pt idx="5">
                  <c:v>0.23499999999999999</c:v>
                </c:pt>
                <c:pt idx="6">
                  <c:v>0.22500000000000001</c:v>
                </c:pt>
                <c:pt idx="7">
                  <c:v>0.216</c:v>
                </c:pt>
                <c:pt idx="8">
                  <c:v>0.21199999999999999</c:v>
                </c:pt>
                <c:pt idx="9">
                  <c:v>0.20899999999999999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Morris County avg 19.6%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Victory Gardens borough</c:v>
                </c:pt>
                <c:pt idx="1">
                  <c:v>Dover town</c:v>
                </c:pt>
                <c:pt idx="2">
                  <c:v>Parsippany-Troy Hills township</c:v>
                </c:pt>
                <c:pt idx="3">
                  <c:v>Wharton borough</c:v>
                </c:pt>
                <c:pt idx="4">
                  <c:v>Montville township</c:v>
                </c:pt>
                <c:pt idx="5">
                  <c:v>Mine Hill township</c:v>
                </c:pt>
                <c:pt idx="6">
                  <c:v>Hanover township</c:v>
                </c:pt>
                <c:pt idx="7">
                  <c:v>Netcong borough</c:v>
                </c:pt>
                <c:pt idx="8">
                  <c:v>Randolph township</c:v>
                </c:pt>
                <c:pt idx="9">
                  <c:v>Morristown town</c:v>
                </c:pt>
              </c:strCache>
            </c:strRef>
          </c:cat>
          <c:val>
            <c:numRef>
              <c:f>Sheet1!$C$2:$C$11</c:f>
              <c:numCache>
                <c:formatCode>0%</c:formatCode>
                <c:ptCount val="10"/>
                <c:pt idx="0">
                  <c:v>0.19600000000000001</c:v>
                </c:pt>
                <c:pt idx="1">
                  <c:v>0.19600000000000001</c:v>
                </c:pt>
                <c:pt idx="2">
                  <c:v>0.19600000000000001</c:v>
                </c:pt>
                <c:pt idx="3">
                  <c:v>0.19600000000000001</c:v>
                </c:pt>
                <c:pt idx="4">
                  <c:v>0.19600000000000001</c:v>
                </c:pt>
                <c:pt idx="5">
                  <c:v>0.19600000000000001</c:v>
                </c:pt>
                <c:pt idx="6">
                  <c:v>0.19600000000000001</c:v>
                </c:pt>
                <c:pt idx="7">
                  <c:v>0.19600000000000001</c:v>
                </c:pt>
                <c:pt idx="8">
                  <c:v>0.19600000000000001</c:v>
                </c:pt>
                <c:pt idx="9">
                  <c:v>0.19600000000000001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4711245404081856"/>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0">
                  <c:v>5953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9">
                  <c:v>0.57999999999999996</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9">
                  <c:v>0.57999999999999996</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20">
                  <c:v>0.63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20" formatCode="0%">
                  <c:v>0.63</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18395909612843"/>
          <c:y val="2.9508715256746747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8">
                  <c:v>0.14000000000000001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bonnie-brae.org/" TargetMode="External"/><Relationship Id="rId3" Type="http://schemas.openxmlformats.org/officeDocument/2006/relationships/hyperlink" Target="http://www.morrissussexresourcenet.org/search/?action=dspresults" TargetMode="External"/><Relationship Id="rId7" Type="http://schemas.openxmlformats.org/officeDocument/2006/relationships/hyperlink" Target="https://www.bakerstreetpsych.com/"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ascfamily.org/" TargetMode="External"/><Relationship Id="rId5" Type="http://schemas.openxmlformats.org/officeDocument/2006/relationships/hyperlink" Target="https://ascendnj.com/" TargetMode="External"/><Relationship Id="rId4" Type="http://schemas.openxmlformats.org/officeDocument/2006/relationships/hyperlink" Target="https://asapphealthcare.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Victory Gardens and Dover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Parsippany-Troy Hills and Randolph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 and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Victory Gardens and Dover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Victory Gardens and Wharton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remain mostly steady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decrease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Dover and Victory Gardens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then Black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Dover and Morris have the lowest graduation rate.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$24K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7.81% change indicates an increase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followed by primary screening services and residential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  Data is unavailable for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Hispanic/Latino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Asian residents, and lower proportions of Black/African American, American Indian/Alaska Native, Other race/ethnicities, and Hispanic/Latino residents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747</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http://www.morrissussexresourcenet.org/search/?action=dspresults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https://ascendnj.com/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https://www.bakerstreetpsych.com/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https://www.bonnie-brae.org/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14%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https://www.morrissussexresourcenet.org/community-services/legal-advocacy/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Morris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310FC58-37E3-C025-15F3-F727A69F84F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7" name="Picture 6" descr="Image result for morris county nj map wikipedia">
            <a:extLst>
              <a:ext uri="{FF2B5EF4-FFF2-40B4-BE49-F238E27FC236}">
                <a16:creationId xmlns:a16="http://schemas.microsoft.com/office/drawing/2014/main" id="{64C2A23F-1B4E-327C-BD43-A8D90EFCC165}"/>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772D75FE-D0DF-0A08-432F-B3D6B2CF194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4" name="Picture 3" descr="Image result for morris county nj map wikipedia">
            <a:extLst>
              <a:ext uri="{FF2B5EF4-FFF2-40B4-BE49-F238E27FC236}">
                <a16:creationId xmlns:a16="http://schemas.microsoft.com/office/drawing/2014/main" id="{CC2F7207-AC12-A23D-8AD3-4B9A147CA55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orris county nj map wikipedia">
            <a:extLst>
              <a:ext uri="{FF2B5EF4-FFF2-40B4-BE49-F238E27FC236}">
                <a16:creationId xmlns:a16="http://schemas.microsoft.com/office/drawing/2014/main" id="{F67A523A-F8D2-5825-45C8-FD5005ECBF8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90627" y="916410"/>
            <a:ext cx="854283" cy="1384984"/>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orris county nj map wikipedia">
            <a:extLst>
              <a:ext uri="{FF2B5EF4-FFF2-40B4-BE49-F238E27FC236}">
                <a16:creationId xmlns:a16="http://schemas.microsoft.com/office/drawing/2014/main" id="{45AEF416-2C76-99E4-E220-8FF917FE9613}"/>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20000" y="4464436"/>
            <a:ext cx="854283" cy="1384984"/>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orris county nj map wikipedia">
            <a:extLst>
              <a:ext uri="{FF2B5EF4-FFF2-40B4-BE49-F238E27FC236}">
                <a16:creationId xmlns:a16="http://schemas.microsoft.com/office/drawing/2014/main" id="{8CC47949-11C8-D60E-F785-1ABDF3ABB73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33616" y="552387"/>
            <a:ext cx="854283" cy="1384984"/>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orris county nj map wikipedia">
            <a:extLst>
              <a:ext uri="{FF2B5EF4-FFF2-40B4-BE49-F238E27FC236}">
                <a16:creationId xmlns:a16="http://schemas.microsoft.com/office/drawing/2014/main" id="{C32AA0F2-C1AA-D0CF-C82F-B67F8021749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35731" y="493772"/>
            <a:ext cx="854283" cy="1384984"/>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F64DB62C-7945-40F6-5B1B-FEC3CFA6D47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44093" y="2773447"/>
            <a:ext cx="854283" cy="1384984"/>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orris county nj map wikipedia">
            <a:extLst>
              <a:ext uri="{FF2B5EF4-FFF2-40B4-BE49-F238E27FC236}">
                <a16:creationId xmlns:a16="http://schemas.microsoft.com/office/drawing/2014/main" id="{65EBB3DA-255E-EC47-68EB-8A81A0ADC15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28878" y="515789"/>
            <a:ext cx="854283" cy="1384984"/>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639E352E-8C0A-91A6-AB85-83AB3E6A352C}"/>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51792" y="409642"/>
            <a:ext cx="854283" cy="1384984"/>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orris county nj map wikipedia">
            <a:extLst>
              <a:ext uri="{FF2B5EF4-FFF2-40B4-BE49-F238E27FC236}">
                <a16:creationId xmlns:a16="http://schemas.microsoft.com/office/drawing/2014/main" id="{369518E0-0DA4-F3BC-7BFF-ABAD34D701C0}"/>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55161" y="4958579"/>
            <a:ext cx="854283" cy="1384984"/>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orris county nj map wikipedia">
            <a:extLst>
              <a:ext uri="{FF2B5EF4-FFF2-40B4-BE49-F238E27FC236}">
                <a16:creationId xmlns:a16="http://schemas.microsoft.com/office/drawing/2014/main" id="{2FD71E13-362B-E7E2-9424-DE7830DCEF7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8046B647-E9D4-87DC-9692-C792D30169E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74062" y="4938264"/>
            <a:ext cx="854283" cy="1384984"/>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CEF6C01E-F3E6-C4FE-407F-43A6C1C24675}"/>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40076" y="449397"/>
            <a:ext cx="854283" cy="1384984"/>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9772E584-3581-E250-1D82-C8530A205CB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61369" y="282002"/>
            <a:ext cx="854283" cy="1384984"/>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rris county nj map wikipedia">
            <a:extLst>
              <a:ext uri="{FF2B5EF4-FFF2-40B4-BE49-F238E27FC236}">
                <a16:creationId xmlns:a16="http://schemas.microsoft.com/office/drawing/2014/main" id="{6EF63E7A-0879-1491-5716-9939AAB6FA9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04277" y="485863"/>
            <a:ext cx="854283" cy="1384984"/>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rris county nj map wikipedia">
            <a:extLst>
              <a:ext uri="{FF2B5EF4-FFF2-40B4-BE49-F238E27FC236}">
                <a16:creationId xmlns:a16="http://schemas.microsoft.com/office/drawing/2014/main" id="{F6F7AE10-EE5B-D8ED-753D-D7333AA6D63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85269" y="911738"/>
            <a:ext cx="854283" cy="1384984"/>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orris county nj map wikipedia">
            <a:extLst>
              <a:ext uri="{FF2B5EF4-FFF2-40B4-BE49-F238E27FC236}">
                <a16:creationId xmlns:a16="http://schemas.microsoft.com/office/drawing/2014/main" id="{D28AB392-331E-9DF2-F21A-43CBC7F63DD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19328" y="526708"/>
            <a:ext cx="854283" cy="1384984"/>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rris county nj map wikipedia">
            <a:extLst>
              <a:ext uri="{FF2B5EF4-FFF2-40B4-BE49-F238E27FC236}">
                <a16:creationId xmlns:a16="http://schemas.microsoft.com/office/drawing/2014/main" id="{A88288AC-80EC-0C27-5414-F56D53473ED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93008" y="357911"/>
            <a:ext cx="854283" cy="1384984"/>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rris county nj map wikipedia">
            <a:extLst>
              <a:ext uri="{FF2B5EF4-FFF2-40B4-BE49-F238E27FC236}">
                <a16:creationId xmlns:a16="http://schemas.microsoft.com/office/drawing/2014/main" id="{32345A94-4A63-30E6-AE89-DC21F2A0B98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62647" y="437688"/>
            <a:ext cx="854283" cy="1384984"/>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morris county nj map wikipedia">
            <a:extLst>
              <a:ext uri="{FF2B5EF4-FFF2-40B4-BE49-F238E27FC236}">
                <a16:creationId xmlns:a16="http://schemas.microsoft.com/office/drawing/2014/main" id="{1A3BB890-6632-3BC2-9821-8BE72231B7A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77686" y="996180"/>
            <a:ext cx="854283" cy="1384984"/>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rris county nj map wikipedia">
            <a:extLst>
              <a:ext uri="{FF2B5EF4-FFF2-40B4-BE49-F238E27FC236}">
                <a16:creationId xmlns:a16="http://schemas.microsoft.com/office/drawing/2014/main" id="{047F9387-014D-E0C2-FE9D-8A08FA298863}"/>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05431" y="437689"/>
            <a:ext cx="854283" cy="1384984"/>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78DDF580-6E4E-E2F0-5D47-E1F35EA642C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6" name="Picture 5" descr="Image result for morris county nj map wikipedia">
            <a:extLst>
              <a:ext uri="{FF2B5EF4-FFF2-40B4-BE49-F238E27FC236}">
                <a16:creationId xmlns:a16="http://schemas.microsoft.com/office/drawing/2014/main" id="{3E0FFEC4-FED6-B616-ABE2-2EE534F07BA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E67B8297-53DD-FB78-989C-FC3EF27B55A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6" name="Picture 5" descr="Image result for morris county nj map wikipedia">
            <a:extLst>
              <a:ext uri="{FF2B5EF4-FFF2-40B4-BE49-F238E27FC236}">
                <a16:creationId xmlns:a16="http://schemas.microsoft.com/office/drawing/2014/main" id="{ADC963B5-3EEC-FD3A-6984-AF3742A3CB2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F9137D8A-A61B-25BE-F779-9DE1233D8D3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6" name="Picture 5" descr="Image result for morris county nj map wikipedia">
            <a:extLst>
              <a:ext uri="{FF2B5EF4-FFF2-40B4-BE49-F238E27FC236}">
                <a16:creationId xmlns:a16="http://schemas.microsoft.com/office/drawing/2014/main" id="{BFE738AC-1F20-057F-7F20-BE40A450993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6A2D95D-0751-8E7B-386E-DCC0BC5FFD5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6" name="Picture 5" descr="Image result for morris county nj map wikipedia">
            <a:extLst>
              <a:ext uri="{FF2B5EF4-FFF2-40B4-BE49-F238E27FC236}">
                <a16:creationId xmlns:a16="http://schemas.microsoft.com/office/drawing/2014/main" id="{D2F6C80E-3765-51B6-FD72-E065D437933D}"/>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ABA9FAE-584D-5A98-1B89-2C3D3AF9979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9" name="Picture 8" descr="Image result for morris county nj map wikipedia">
            <a:extLst>
              <a:ext uri="{FF2B5EF4-FFF2-40B4-BE49-F238E27FC236}">
                <a16:creationId xmlns:a16="http://schemas.microsoft.com/office/drawing/2014/main" id="{3C1C33AB-D7C7-02B3-911A-1DDFB5308EF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3B2E37F0-D246-9779-5FE6-8144E376CE8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4" name="Picture 3" descr="Image result for morris county nj map wikipedia">
            <a:extLst>
              <a:ext uri="{FF2B5EF4-FFF2-40B4-BE49-F238E27FC236}">
                <a16:creationId xmlns:a16="http://schemas.microsoft.com/office/drawing/2014/main" id="{D5788B0D-E272-12D1-6336-CA3B60E94CD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A9CFB7CE-BAEF-745C-814B-1F7EA74FC6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7" name="Picture 6" descr="Image result for morris county nj map wikipedia">
            <a:extLst>
              <a:ext uri="{FF2B5EF4-FFF2-40B4-BE49-F238E27FC236}">
                <a16:creationId xmlns:a16="http://schemas.microsoft.com/office/drawing/2014/main" id="{D4678AAD-89F3-D2F3-740E-2233F542F38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73" y="28632"/>
            <a:ext cx="581025" cy="976312"/>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ile:Downtown Madison NJ.JPG">
            <a:extLst>
              <a:ext uri="{FF2B5EF4-FFF2-40B4-BE49-F238E27FC236}">
                <a16:creationId xmlns:a16="http://schemas.microsoft.com/office/drawing/2014/main" id="{B48E3E6B-C3C6-F45E-1478-D9984AB07BE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457200"/>
            <a:ext cx="12877800" cy="73151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Morris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2" name="Picture 1" descr="Image result for morris county nj map wikipedia">
            <a:extLst>
              <a:ext uri="{FF2B5EF4-FFF2-40B4-BE49-F238E27FC236}">
                <a16:creationId xmlns:a16="http://schemas.microsoft.com/office/drawing/2014/main" id="{0B4CA820-BECD-F019-7ADE-3957CF4BA0DA}"/>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58242" y="4782248"/>
            <a:ext cx="885825" cy="143351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03612851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76432175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251786256"/>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948859769"/>
              </p:ext>
            </p:extLst>
          </p:nvPr>
        </p:nvGraphicFramePr>
        <p:xfrm>
          <a:off x="3249706" y="567672"/>
          <a:ext cx="5909169"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313331"/>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787396"/>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2020-2024</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833988440"/>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52989744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058714661"/>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70324967"/>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656937322"/>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90534614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225094871"/>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565231454"/>
              </p:ext>
            </p:extLst>
          </p:nvPr>
        </p:nvGraphicFramePr>
        <p:xfrm>
          <a:off x="3487189" y="610981"/>
          <a:ext cx="8128000" cy="557380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06033435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187258226"/>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C5588359-201A-098A-385D-FD5E944AED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9600" y="533400"/>
            <a:ext cx="5715000" cy="5257800"/>
          </a:xfrm>
          <a:prstGeom prst="rect">
            <a:avLst/>
          </a:prstGeom>
        </p:spPr>
      </p:pic>
      <p:pic>
        <p:nvPicPr>
          <p:cNvPr id="5" name="Picture 4" descr="Image result for morris county nj map wikipedia">
            <a:extLst>
              <a:ext uri="{FF2B5EF4-FFF2-40B4-BE49-F238E27FC236}">
                <a16:creationId xmlns:a16="http://schemas.microsoft.com/office/drawing/2014/main" id="{3742A500-F775-AA00-1F18-12279B158C8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685800"/>
            <a:ext cx="1924050" cy="340995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485442769"/>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64224613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640757074"/>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58081288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7239053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4734687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427070952"/>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404474698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42373516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9884190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48124005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94995747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24477878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98085045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43908897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06419412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645765710"/>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149050307"/>
              </p:ext>
            </p:extLst>
          </p:nvPr>
        </p:nvGraphicFramePr>
        <p:xfrm>
          <a:off x="3156679" y="578370"/>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89127485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674037" y="6078649"/>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31.4</a:t>
            </a:r>
          </a:p>
        </p:txBody>
      </p:sp>
      <p:sp>
        <p:nvSpPr>
          <p:cNvPr id="12" name="TextBox 11"/>
          <p:cNvSpPr txBox="1"/>
          <p:nvPr>
            <p:custDataLst>
              <p:tags r:id="rId9"/>
            </p:custDataLst>
          </p:nvPr>
        </p:nvSpPr>
        <p:spPr>
          <a:xfrm>
            <a:off x="6934522" y="6121229"/>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26.8</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74769462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738805762"/>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20194088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06094282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04700416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59730019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77174438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84089331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423723300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023972484"/>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1796103852"/>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68635084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74147716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729492451"/>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82367946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927295270"/>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895683579"/>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899047826"/>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93704830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52242246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19464997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58853128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750626699"/>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93801928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845767555"/>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938363271"/>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483405010"/>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2018-2020. Rate is calculated using American Community Survey, DP05, 2018-2020, 5-year population estimates.</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3039430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68799752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037182707"/>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4376488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32546485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29773078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11420746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91957743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420346435"/>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83665433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37347310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91102719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999213098"/>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15627502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64387980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48887699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54350595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41612078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54992739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9583269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Morris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435268615"/>
              </p:ext>
            </p:extLst>
          </p:nvPr>
        </p:nvGraphicFramePr>
        <p:xfrm>
          <a:off x="3276600" y="544375"/>
          <a:ext cx="4419600" cy="66929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30163236"/>
              </p:ext>
            </p:extLst>
          </p:nvPr>
        </p:nvGraphicFramePr>
        <p:xfrm>
          <a:off x="7543801" y="979239"/>
          <a:ext cx="4648200" cy="610736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64379865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13500738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062643660"/>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18215465"/>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0130994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700691108"/>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639699978"/>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4184226576"/>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581400" y="111220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ACCESS Mental Health Services [Deaf &amp; Hard of Hearing]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Arab American Counseling Services [Mental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ARC of Morris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&amp; Emotional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Ascend Treatment and Wellness Center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Association for Special Children and Families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Baker Street Behavioral Health [Autism]</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Bethany Christian Services [Adoption]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Birth Haven [Maternal Support]</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Bonnie Brae [In-home]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Excellence Family Success Center</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morrissussexresourcenet.org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Morris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97577589"/>
              </p:ext>
            </p:extLst>
          </p:nvPr>
        </p:nvGraphicFramePr>
        <p:xfrm>
          <a:off x="3221870" y="772985"/>
          <a:ext cx="3944287" cy="6080568"/>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93777">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641FB464-88C6-4702-8727-275CDD473474}"/>
              </a:ext>
            </a:extLst>
          </p:cNvPr>
          <p:cNvGraphicFramePr>
            <a:graphicFrameLocks/>
          </p:cNvGraphicFramePr>
          <p:nvPr>
            <p:extLst>
              <p:ext uri="{D42A27DB-BD31-4B8C-83A1-F6EECF244321}">
                <p14:modId xmlns:p14="http://schemas.microsoft.com/office/powerpoint/2010/main" val="502874319"/>
              </p:ext>
            </p:extLst>
          </p:nvPr>
        </p:nvGraphicFramePr>
        <p:xfrm>
          <a:off x="7010400" y="1383934"/>
          <a:ext cx="5362575" cy="564625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1095258335"/>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19995867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108642718"/>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Northwest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Partners for Women and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c483338323ec8858416&quot;,&quot;SmartGridHorizontal&quot;:0,&quot;LinkedExcelSources&quot;:{&quot;67cefed43842343a900c2c16&quot;:&quot;{{Desktop}}\\hsac 25\\engage\\archive\\Morris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28192</TotalTime>
  <Words>10298</Words>
  <Application>Microsoft Office PowerPoint</Application>
  <PresentationFormat>Widescreen</PresentationFormat>
  <Paragraphs>814</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1647</cp:revision>
  <dcterms:created xsi:type="dcterms:W3CDTF">2006-08-16T00:00:00Z</dcterms:created>
  <dcterms:modified xsi:type="dcterms:W3CDTF">2025-07-03T12:49:13Z</dcterms:modified>
</cp:coreProperties>
</file>