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6181" autoAdjust="0"/>
  </p:normalViewPr>
  <p:slideViewPr>
    <p:cSldViewPr>
      <p:cViewPr varScale="1">
        <p:scale>
          <a:sx n="74" d="100"/>
          <a:sy n="74" d="100"/>
        </p:scale>
        <p:origin x="922"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Monmouth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Monmouth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Overview'!$A$6,'0. Overview'!$A$31,'0. Overview'!$A$59,'0. Overview'!$A$74,'0. Overview'!$A$99,'0. Overview'!$A$122,'0. Overview'!$A$151,'0. Overview'!$A$175,'0. Overview'!$A$188,'0. Overview'!$A$206)</c:f>
              <c:strCache>
                <c:ptCount val="10"/>
                <c:pt idx="0">
                  <c:v>Monmouth</c:v>
                </c:pt>
                <c:pt idx="1">
                  <c:v>Monmouth</c:v>
                </c:pt>
                <c:pt idx="2">
                  <c:v>Monmouth</c:v>
                </c:pt>
                <c:pt idx="3">
                  <c:v>Monmouth</c:v>
                </c:pt>
                <c:pt idx="4">
                  <c:v>Monmouth</c:v>
                </c:pt>
                <c:pt idx="5">
                  <c:v>Monmouth</c:v>
                </c:pt>
                <c:pt idx="6">
                  <c:v>Monmouth</c:v>
                </c:pt>
                <c:pt idx="7">
                  <c:v>Monmouth </c:v>
                </c:pt>
                <c:pt idx="8">
                  <c:v>Monmouth</c:v>
                </c:pt>
                <c:pt idx="9">
                  <c:v>Monmouth</c:v>
                </c:pt>
              </c:strCache>
            </c:strRef>
          </c:cat>
          <c:val>
            <c:numRef>
              <c:f>('0. Overview'!$C$6,'0. Overview'!$C$31,'0. Overview'!$C$59,'0. Overview'!$C$74,'0. Overview'!$C$99,'0. Overview'!$C$122,'0. Overview'!$C$151,'0. Overview'!$C$175,'0. Overview'!$C$188,'0. Overview'!$C$206)</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86D6-4491-9168-DDC099F88986}"/>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Overview'!$A$6,'0. Overview'!$A$31,'0. Overview'!$A$59,'0. Overview'!$A$74,'0. Overview'!$A$99,'0. Overview'!$A$122,'0. Overview'!$A$151,'0. Overview'!$A$175,'0. Overview'!$A$188,'0. Overview'!$A$206)</c:f>
              <c:strCache>
                <c:ptCount val="10"/>
                <c:pt idx="0">
                  <c:v>Monmouth</c:v>
                </c:pt>
                <c:pt idx="1">
                  <c:v>Monmouth</c:v>
                </c:pt>
                <c:pt idx="2">
                  <c:v>Monmouth</c:v>
                </c:pt>
                <c:pt idx="3">
                  <c:v>Monmouth</c:v>
                </c:pt>
                <c:pt idx="4">
                  <c:v>Monmouth</c:v>
                </c:pt>
                <c:pt idx="5">
                  <c:v>Monmouth</c:v>
                </c:pt>
                <c:pt idx="6">
                  <c:v>Monmouth</c:v>
                </c:pt>
                <c:pt idx="7">
                  <c:v>Monmouth </c:v>
                </c:pt>
                <c:pt idx="8">
                  <c:v>Monmouth</c:v>
                </c:pt>
                <c:pt idx="9">
                  <c:v>Monmouth</c:v>
                </c:pt>
              </c:strCache>
            </c:strRef>
          </c:cat>
          <c:val>
            <c:numRef>
              <c:f>('0. Overview'!$D$6,'0. Overview'!$D$31,'0. Overview'!$D$59,'0. Overview'!$D$74,'0. Overview'!$D$99,'0. Overview'!$D$122,'0. Overview'!$D$151,'0. Overview'!$D$175,'0. Overview'!$D$188,'0. Overview'!$D$206)</c:f>
              <c:numCache>
                <c:formatCode>General</c:formatCode>
                <c:ptCount val="10"/>
                <c:pt idx="0">
                  <c:v>17.875</c:v>
                </c:pt>
                <c:pt idx="1">
                  <c:v>14.875</c:v>
                </c:pt>
                <c:pt idx="2">
                  <c:v>8.875</c:v>
                </c:pt>
                <c:pt idx="3">
                  <c:v>15.875</c:v>
                </c:pt>
                <c:pt idx="4">
                  <c:v>12.875</c:v>
                </c:pt>
                <c:pt idx="5">
                  <c:v>11.875</c:v>
                </c:pt>
                <c:pt idx="6">
                  <c:v>4.875</c:v>
                </c:pt>
                <c:pt idx="7">
                  <c:v>2.875</c:v>
                </c:pt>
                <c:pt idx="8">
                  <c:v>9.875</c:v>
                </c:pt>
                <c:pt idx="9">
                  <c:v>15.875</c:v>
                </c:pt>
              </c:numCache>
            </c:numRef>
          </c:val>
          <c:extLst>
            <c:ext xmlns:c16="http://schemas.microsoft.com/office/drawing/2014/chart" uri="{C3380CC4-5D6E-409C-BE32-E72D297353CC}">
              <c16:uniqueId val="{00000001-86D6-4491-9168-DDC099F88986}"/>
            </c:ext>
          </c:extLst>
        </c:ser>
        <c:ser>
          <c:idx val="3"/>
          <c:order val="2"/>
          <c:spPr>
            <a:solidFill>
              <a:schemeClr val="bg1">
                <a:lumMod val="65000"/>
              </a:schemeClr>
            </a:solidFill>
            <a:ln>
              <a:solidFill>
                <a:schemeClr val="tx1">
                  <a:lumMod val="95000"/>
                  <a:lumOff val="5000"/>
                </a:schemeClr>
              </a:solidFill>
            </a:ln>
            <a:effectLst/>
          </c:spPr>
          <c:invertIfNegative val="0"/>
          <c:cat>
            <c:strRef>
              <c:f>('0. Overview'!$A$6,'0. Overview'!$A$31,'0. Overview'!$A$59,'0. Overview'!$A$74,'0. Overview'!$A$99,'0. Overview'!$A$122,'0. Overview'!$A$151,'0. Overview'!$A$175,'0. Overview'!$A$188,'0. Overview'!$A$206)</c:f>
              <c:strCache>
                <c:ptCount val="10"/>
                <c:pt idx="0">
                  <c:v>Monmouth</c:v>
                </c:pt>
                <c:pt idx="1">
                  <c:v>Monmouth</c:v>
                </c:pt>
                <c:pt idx="2">
                  <c:v>Monmouth</c:v>
                </c:pt>
                <c:pt idx="3">
                  <c:v>Monmouth</c:v>
                </c:pt>
                <c:pt idx="4">
                  <c:v>Monmouth</c:v>
                </c:pt>
                <c:pt idx="5">
                  <c:v>Monmouth</c:v>
                </c:pt>
                <c:pt idx="6">
                  <c:v>Monmouth</c:v>
                </c:pt>
                <c:pt idx="7">
                  <c:v>Monmouth </c:v>
                </c:pt>
                <c:pt idx="8">
                  <c:v>Monmouth</c:v>
                </c:pt>
                <c:pt idx="9">
                  <c:v>Monmouth</c:v>
                </c:pt>
              </c:strCache>
            </c:strRef>
          </c:cat>
          <c:val>
            <c:numRef>
              <c:f>('0. Overview'!$E$6,'0. Overview'!$E$31,'0. Overview'!$E$59,'0. Overview'!$E$74,'0. Overview'!$E$99,'0. Overview'!$E$122,'0. Overview'!$E$151,'0. Overview'!$E$175,'0. Overview'!$E$188,'0. Overview'!$E$206)</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86D6-4491-9168-DDC099F88986}"/>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59073013600576"/>
          <c:y val="0.1693874937735998"/>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0.82299999999999995</c:v>
                </c:pt>
                <c:pt idx="1">
                  <c:v>0.83899999999999997</c:v>
                </c:pt>
                <c:pt idx="2">
                  <c:v>0.82599999999999996</c:v>
                </c:pt>
                <c:pt idx="3">
                  <c:v>0.82399999999999995</c:v>
                </c:pt>
                <c:pt idx="4">
                  <c:v>0.82599999999999996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12">
                  <c:v>0.82599999999999996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103801673228343"/>
          <c:y val="0.90152886049834302"/>
          <c:w val="0.1307774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9">
                  <c:v>81648</c:v>
                </c:pt>
                <c:pt idx="10">
                  <c:v>94772</c:v>
                </c:pt>
                <c:pt idx="11">
                  <c:v>104949</c:v>
                </c:pt>
                <c:pt idx="12">
                  <c:v>118648</c:v>
                </c:pt>
                <c:pt idx="13">
                  <c:v>122270</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4">
                  <c:v>133774</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38223</c:v>
                </c:pt>
                <c:pt idx="1">
                  <c:v>43141</c:v>
                </c:pt>
                <c:pt idx="2">
                  <c:v>52410</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5061208390268643"/>
          <c:y val="0.88694641230867255"/>
          <c:w val="0.8493879160973135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261811023622"/>
          <c:y val="2.6953335422200752E-2"/>
          <c:w val="0.792257381889763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Middletown township</c:v>
                </c:pt>
                <c:pt idx="1">
                  <c:v>Howell township</c:v>
                </c:pt>
                <c:pt idx="2">
                  <c:v>Marlboro township</c:v>
                </c:pt>
                <c:pt idx="3">
                  <c:v>Manalapan township</c:v>
                </c:pt>
                <c:pt idx="4">
                  <c:v>Freehold township</c:v>
                </c:pt>
                <c:pt idx="5">
                  <c:v>Long Branch city</c:v>
                </c:pt>
                <c:pt idx="6">
                  <c:v>Ocean township</c:v>
                </c:pt>
                <c:pt idx="7">
                  <c:v>Wall township</c:v>
                </c:pt>
                <c:pt idx="8">
                  <c:v>Neptune township</c:v>
                </c:pt>
                <c:pt idx="9">
                  <c:v>Hazlet township</c:v>
                </c:pt>
                <c:pt idx="10">
                  <c:v>Holmdel township</c:v>
                </c:pt>
                <c:pt idx="11">
                  <c:v>Tinton Falls borough</c:v>
                </c:pt>
                <c:pt idx="12">
                  <c:v>Aberdeen township</c:v>
                </c:pt>
                <c:pt idx="13">
                  <c:v>Freehold borough</c:v>
                </c:pt>
                <c:pt idx="14">
                  <c:v>Red Bank borough</c:v>
                </c:pt>
                <c:pt idx="15">
                  <c:v>Eatontown borough</c:v>
                </c:pt>
                <c:pt idx="16">
                  <c:v>Asbury Park city</c:v>
                </c:pt>
                <c:pt idx="17">
                  <c:v>Colts Neck township</c:v>
                </c:pt>
                <c:pt idx="18">
                  <c:v>Rumson borough</c:v>
                </c:pt>
                <c:pt idx="19">
                  <c:v>Fair Haven borough</c:v>
                </c:pt>
              </c:strCache>
            </c:strRef>
          </c:cat>
          <c:val>
            <c:numRef>
              <c:f>Sheet1!$B$2:$B$21</c:f>
              <c:numCache>
                <c:formatCode>0</c:formatCode>
                <c:ptCount val="20"/>
                <c:pt idx="0">
                  <c:v>14650</c:v>
                </c:pt>
                <c:pt idx="1">
                  <c:v>12184</c:v>
                </c:pt>
                <c:pt idx="2">
                  <c:v>10283</c:v>
                </c:pt>
                <c:pt idx="3">
                  <c:v>9146</c:v>
                </c:pt>
                <c:pt idx="4">
                  <c:v>7768</c:v>
                </c:pt>
                <c:pt idx="5">
                  <c:v>6976</c:v>
                </c:pt>
                <c:pt idx="6">
                  <c:v>6712</c:v>
                </c:pt>
                <c:pt idx="7">
                  <c:v>5213</c:v>
                </c:pt>
                <c:pt idx="8">
                  <c:v>4389</c:v>
                </c:pt>
                <c:pt idx="9">
                  <c:v>4010</c:v>
                </c:pt>
                <c:pt idx="10">
                  <c:v>3878</c:v>
                </c:pt>
                <c:pt idx="11">
                  <c:v>3764</c:v>
                </c:pt>
                <c:pt idx="12">
                  <c:v>3402</c:v>
                </c:pt>
                <c:pt idx="13">
                  <c:v>3348</c:v>
                </c:pt>
                <c:pt idx="14">
                  <c:v>2726</c:v>
                </c:pt>
                <c:pt idx="15">
                  <c:v>2641</c:v>
                </c:pt>
                <c:pt idx="16">
                  <c:v>2401</c:v>
                </c:pt>
                <c:pt idx="17">
                  <c:v>2347</c:v>
                </c:pt>
                <c:pt idx="18">
                  <c:v>2200</c:v>
                </c:pt>
                <c:pt idx="19">
                  <c:v>2125</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0.22</c:v>
                </c:pt>
                <c:pt idx="1">
                  <c:v>0.22</c:v>
                </c:pt>
                <c:pt idx="2">
                  <c:v>0.17</c:v>
                </c:pt>
                <c:pt idx="3">
                  <c:v>0.16</c:v>
                </c:pt>
                <c:pt idx="4">
                  <c:v>0.15932402644999999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3">
                  <c:v>0.17797867458</c:v>
                </c:pt>
                <c:pt idx="14">
                  <c:v>0.16878351679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5">
                  <c:v>0.15932402644999999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752490010572362"/>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1635</c:v>
                </c:pt>
                <c:pt idx="1">
                  <c:v>887</c:v>
                </c:pt>
                <c:pt idx="2">
                  <c:v>1228</c:v>
                </c:pt>
                <c:pt idx="3">
                  <c:v>1197</c:v>
                </c:pt>
                <c:pt idx="4">
                  <c:v>914</c:v>
                </c:pt>
                <c:pt idx="5">
                  <c:v>1703</c:v>
                </c:pt>
                <c:pt idx="6">
                  <c:v>1093</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8">
                  <c:v>98245</c:v>
                </c:pt>
                <c:pt idx="9">
                  <c:v>99110</c:v>
                </c:pt>
                <c:pt idx="10">
                  <c:v>100387</c:v>
                </c:pt>
                <c:pt idx="11">
                  <c:v>101568</c:v>
                </c:pt>
                <c:pt idx="12">
                  <c:v>102475</c:v>
                </c:pt>
                <c:pt idx="13">
                  <c:v>102891</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14">
                  <c:v>103893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98270</c:v>
                </c:pt>
                <c:pt idx="1">
                  <c:v>99642</c:v>
                </c:pt>
                <c:pt idx="2">
                  <c:v>102870</c:v>
                </c:pt>
                <c:pt idx="3">
                  <c:v>103523</c:v>
                </c:pt>
                <c:pt idx="4">
                  <c:v>108000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Overview'!$A$236,'0. Overview'!$A$259,'0. Overview'!$A$287,'0. Overview'!$A$304,'0. Overview'!$A$334,'0. Overview'!$A$355,'0. Overview'!$A$378,'0. Overview'!$A$400,'0. Overview'!$A$419)</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Overview'!$C$236,'0. Overview'!$C$259,'0. Overview'!$C$287,'0. Overview'!$C$304,'0. Overview'!$C$334,'0. Overview'!$C$355,'0. Overview'!$C$378,'0. Overview'!$C$400,'0. Overview'!$C$419)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BDD3-4D0C-96BE-2420A2997BF0}"/>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Overview'!$A$236,'0. Overview'!$A$259,'0. Overview'!$A$287,'0. Overview'!$A$304,'0. Overview'!$A$334,'0. Overview'!$A$355,'0. Overview'!$A$378,'0. Overview'!$A$400,'0. Overview'!$A$419)</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Overview'!$D$236,'0. Overview'!$D$259,'0. Overview'!$D$287,'0. Overview'!$D$304,'0. Overview'!$D$334,'0. Overview'!$D$355,'0. Overview'!$D$378,'0. Overview'!$D$400,'0. Overview'!$D$419)</c:f>
              <c:numCache>
                <c:formatCode>General</c:formatCode>
                <c:ptCount val="9"/>
                <c:pt idx="0">
                  <c:v>12.875</c:v>
                </c:pt>
                <c:pt idx="1">
                  <c:v>11.875</c:v>
                </c:pt>
                <c:pt idx="2">
                  <c:v>5.875</c:v>
                </c:pt>
                <c:pt idx="3">
                  <c:v>10.875</c:v>
                </c:pt>
                <c:pt idx="4">
                  <c:v>3.875</c:v>
                </c:pt>
                <c:pt idx="5">
                  <c:v>4.875</c:v>
                </c:pt>
                <c:pt idx="6">
                  <c:v>3.875</c:v>
                </c:pt>
                <c:pt idx="7">
                  <c:v>5.875</c:v>
                </c:pt>
                <c:pt idx="8">
                  <c:v>8.875</c:v>
                </c:pt>
              </c:numCache>
            </c:numRef>
          </c:val>
          <c:extLst>
            <c:ext xmlns:c16="http://schemas.microsoft.com/office/drawing/2014/chart" uri="{C3380CC4-5D6E-409C-BE32-E72D297353CC}">
              <c16:uniqueId val="{00000001-BDD3-4D0C-96BE-2420A2997BF0}"/>
            </c:ext>
          </c:extLst>
        </c:ser>
        <c:ser>
          <c:idx val="3"/>
          <c:order val="2"/>
          <c:spPr>
            <a:solidFill>
              <a:schemeClr val="bg2">
                <a:lumMod val="75000"/>
              </a:schemeClr>
            </a:solidFill>
            <a:ln>
              <a:solidFill>
                <a:schemeClr val="tx1"/>
              </a:solidFill>
            </a:ln>
            <a:effectLst/>
          </c:spPr>
          <c:invertIfNegative val="0"/>
          <c:cat>
            <c:strRef>
              <c:f>('0. Overview'!$A$236,'0. Overview'!$A$259,'0. Overview'!$A$287,'0. Overview'!$A$304,'0. Overview'!$A$334,'0. Overview'!$A$355,'0. Overview'!$A$378,'0. Overview'!$A$400,'0. Overview'!$A$419)</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('0. Overview'!$E$236,'0. Overview'!$E$259,'0. Overview'!$E$287,'0. Overview'!$E$304,'0. Overview'!$E$334,'0. Overview'!$E$355,'0. Overview'!$E$378,'0. Overview'!$E$400,'0. Overview'!$E$419)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BDD3-4D0C-96BE-2420A2997BF0}"/>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7" formatCode="_(&quot;$&quot;* #,##0_);_(&quot;$&quot;* \(#,##0\);_(&quot;$&quot;* &quot;-&quot;??_);_(@_)">
                  <c:v>108000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Asbury Park city</c:v>
                </c:pt>
                <c:pt idx="1">
                  <c:v>Freehold borough</c:v>
                </c:pt>
                <c:pt idx="2">
                  <c:v>Neptune City borough</c:v>
                </c:pt>
                <c:pt idx="3">
                  <c:v>Long Branch city</c:v>
                </c:pt>
                <c:pt idx="4">
                  <c:v>Keyport borough</c:v>
                </c:pt>
                <c:pt idx="5">
                  <c:v>Deal borough</c:v>
                </c:pt>
                <c:pt idx="6">
                  <c:v>Lake Como borough</c:v>
                </c:pt>
                <c:pt idx="7">
                  <c:v>Keansburg borough</c:v>
                </c:pt>
                <c:pt idx="8">
                  <c:v>Red Bank borough</c:v>
                </c:pt>
                <c:pt idx="9">
                  <c:v>Highlands borough</c:v>
                </c:pt>
              </c:strCache>
            </c:strRef>
          </c:cat>
          <c:val>
            <c:numRef>
              <c:f>Sheet1!$B$2:$B$11</c:f>
              <c:numCache>
                <c:formatCode>_("$"* #,##0_);_("$"* \(#,##0\);_("$"* "-"??_);_(@_)</c:formatCode>
                <c:ptCount val="10"/>
                <c:pt idx="0">
                  <c:v>54676</c:v>
                </c:pt>
                <c:pt idx="1">
                  <c:v>62942</c:v>
                </c:pt>
                <c:pt idx="2">
                  <c:v>64940</c:v>
                </c:pt>
                <c:pt idx="3">
                  <c:v>65369</c:v>
                </c:pt>
                <c:pt idx="4">
                  <c:v>66025</c:v>
                </c:pt>
                <c:pt idx="5">
                  <c:v>67778</c:v>
                </c:pt>
                <c:pt idx="6">
                  <c:v>75924</c:v>
                </c:pt>
                <c:pt idx="7">
                  <c:v>76101</c:v>
                </c:pt>
                <c:pt idx="8">
                  <c:v>80781</c:v>
                </c:pt>
                <c:pt idx="9">
                  <c:v>82456</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Monmouth median $110,356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Asbury Park city</c:v>
                </c:pt>
                <c:pt idx="1">
                  <c:v>Freehold borough</c:v>
                </c:pt>
                <c:pt idx="2">
                  <c:v>Neptune City borough</c:v>
                </c:pt>
                <c:pt idx="3">
                  <c:v>Long Branch city</c:v>
                </c:pt>
                <c:pt idx="4">
                  <c:v>Keyport borough</c:v>
                </c:pt>
                <c:pt idx="5">
                  <c:v>Deal borough</c:v>
                </c:pt>
                <c:pt idx="6">
                  <c:v>Lake Como borough</c:v>
                </c:pt>
                <c:pt idx="7">
                  <c:v>Keansburg borough</c:v>
                </c:pt>
                <c:pt idx="8">
                  <c:v>Red Bank borough</c:v>
                </c:pt>
                <c:pt idx="9">
                  <c:v>Highlands borough</c:v>
                </c:pt>
              </c:strCache>
            </c:strRef>
          </c:cat>
          <c:val>
            <c:numRef>
              <c:f>Sheet1!$C$2:$C$11</c:f>
              <c:numCache>
                <c:formatCode>"$"#,##0</c:formatCode>
                <c:ptCount val="10"/>
                <c:pt idx="0">
                  <c:v>110356</c:v>
                </c:pt>
                <c:pt idx="1">
                  <c:v>110356</c:v>
                </c:pt>
                <c:pt idx="2">
                  <c:v>110356</c:v>
                </c:pt>
                <c:pt idx="3">
                  <c:v>110356</c:v>
                </c:pt>
                <c:pt idx="4">
                  <c:v>110356</c:v>
                </c:pt>
                <c:pt idx="5">
                  <c:v>110356</c:v>
                </c:pt>
                <c:pt idx="6">
                  <c:v>110356</c:v>
                </c:pt>
                <c:pt idx="7">
                  <c:v>110356</c:v>
                </c:pt>
                <c:pt idx="8">
                  <c:v>110356</c:v>
                </c:pt>
                <c:pt idx="9">
                  <c:v>110356</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654373125319043"/>
          <c:y val="0.9608046931091585"/>
          <c:w val="0.19512917589393874"/>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6" formatCode="0%">
                  <c:v>0.08</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365685069654179"/>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8.3000000000000004E-2</c:v>
                </c:pt>
                <c:pt idx="1">
                  <c:v>8.5000000000000006E-2</c:v>
                </c:pt>
                <c:pt idx="2">
                  <c:v>0.05</c:v>
                </c:pt>
                <c:pt idx="3">
                  <c:v>6.8000000000000005E-2</c:v>
                </c:pt>
                <c:pt idx="4">
                  <c:v>0.08</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Keansburg</c:v>
                </c:pt>
                <c:pt idx="1">
                  <c:v>Neptune City</c:v>
                </c:pt>
                <c:pt idx="2">
                  <c:v>Asbury Park</c:v>
                </c:pt>
                <c:pt idx="3">
                  <c:v>Long Branch</c:v>
                </c:pt>
                <c:pt idx="4">
                  <c:v>Freehold borough</c:v>
                </c:pt>
                <c:pt idx="5">
                  <c:v>Red Bank</c:v>
                </c:pt>
                <c:pt idx="6">
                  <c:v>Avon-by-the-Sea</c:v>
                </c:pt>
                <c:pt idx="7">
                  <c:v>Lake Como</c:v>
                </c:pt>
                <c:pt idx="8">
                  <c:v>Loch Arbour</c:v>
                </c:pt>
                <c:pt idx="9">
                  <c:v>Englishtown</c:v>
                </c:pt>
              </c:strCache>
            </c:strRef>
          </c:cat>
          <c:val>
            <c:numRef>
              <c:f>Sheet1!$B$2:$B$11</c:f>
              <c:numCache>
                <c:formatCode>0%</c:formatCode>
                <c:ptCount val="10"/>
                <c:pt idx="0">
                  <c:v>0.42599999999999999</c:v>
                </c:pt>
                <c:pt idx="1">
                  <c:v>0.34799999999999998</c:v>
                </c:pt>
                <c:pt idx="2">
                  <c:v>0.318</c:v>
                </c:pt>
                <c:pt idx="3">
                  <c:v>0.28199999999999997</c:v>
                </c:pt>
                <c:pt idx="4">
                  <c:v>0.216</c:v>
                </c:pt>
                <c:pt idx="5">
                  <c:v>0.2</c:v>
                </c:pt>
                <c:pt idx="6">
                  <c:v>0.16200000000000001</c:v>
                </c:pt>
                <c:pt idx="7">
                  <c:v>0.159</c:v>
                </c:pt>
                <c:pt idx="8">
                  <c:v>0.14299999999999999</c:v>
                </c:pt>
                <c:pt idx="9">
                  <c:v>0.14099999999999999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Monmouth avg. 7.0%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Keansburg</c:v>
                </c:pt>
                <c:pt idx="1">
                  <c:v>Neptune City</c:v>
                </c:pt>
                <c:pt idx="2">
                  <c:v>Asbury Park</c:v>
                </c:pt>
                <c:pt idx="3">
                  <c:v>Long Branch</c:v>
                </c:pt>
                <c:pt idx="4">
                  <c:v>Freehold borough</c:v>
                </c:pt>
                <c:pt idx="5">
                  <c:v>Red Bank</c:v>
                </c:pt>
                <c:pt idx="6">
                  <c:v>Avon-by-the-Sea</c:v>
                </c:pt>
                <c:pt idx="7">
                  <c:v>Lake Como</c:v>
                </c:pt>
                <c:pt idx="8">
                  <c:v>Loch Arbour</c:v>
                </c:pt>
                <c:pt idx="9">
                  <c:v>Englishtown</c:v>
                </c:pt>
              </c:strCache>
            </c:strRef>
          </c:cat>
          <c:val>
            <c:numRef>
              <c:f>Sheet1!$C$2:$C$11</c:f>
              <c:numCache>
                <c:formatCode>0%</c:formatCode>
                <c:ptCount val="10"/>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7.0000000000000007E-2</c:v>
                </c:pt>
                <c:pt idx="9">
                  <c:v>7.0000000000000007E-2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2248508709138632"/>
          <c:w val="0.1609813522281023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7">
                  <c:v>0.15592077538999999</c:v>
                </c:pt>
                <c:pt idx="8">
                  <c:v>0.15640356946</c:v>
                </c:pt>
                <c:pt idx="9">
                  <c:v>0.16181520212</c:v>
                </c:pt>
                <c:pt idx="10">
                  <c:v>0.16520748649</c:v>
                </c:pt>
                <c:pt idx="11">
                  <c:v>0.16917293233</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2">
                  <c:v>0.16943771051000001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4372209423788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0.21</c:v>
                </c:pt>
                <c:pt idx="1">
                  <c:v>0.2</c:v>
                </c:pt>
                <c:pt idx="2">
                  <c:v>0.2</c:v>
                </c:pt>
                <c:pt idx="3">
                  <c:v>0.19</c:v>
                </c:pt>
                <c:pt idx="4">
                  <c:v>0.18650988775999999</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5" formatCode="0.0%">
                  <c:v>7.8E-2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2307467443866992"/>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7.0999999999999994E-2</c:v>
                </c:pt>
                <c:pt idx="1">
                  <c:v>7.0999999999999994E-2</c:v>
                </c:pt>
                <c:pt idx="2">
                  <c:v>7.8E-2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6900</c:v>
                </c:pt>
                <c:pt idx="1">
                  <c:v>6309</c:v>
                </c:pt>
                <c:pt idx="2">
                  <c:v>5936</c:v>
                </c:pt>
                <c:pt idx="3">
                  <c:v>5682</c:v>
                </c:pt>
                <c:pt idx="4">
                  <c:v>6250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Monmouth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0.82899999999999996</c:v>
                </c:pt>
                <c:pt idx="1">
                  <c:v>7.8E-2</c:v>
                </c:pt>
                <c:pt idx="2">
                  <c:v>0.01</c:v>
                </c:pt>
                <c:pt idx="3">
                  <c:v>6.5000000000000002E-2</c:v>
                </c:pt>
                <c:pt idx="5">
                  <c:v>0.11</c:v>
                </c:pt>
                <c:pt idx="6">
                  <c:v>0.114</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18782</c:v>
                </c:pt>
                <c:pt idx="1">
                  <c:v>18477</c:v>
                </c:pt>
                <c:pt idx="2">
                  <c:v>18150</c:v>
                </c:pt>
                <c:pt idx="3">
                  <c:v>18125</c:v>
                </c:pt>
                <c:pt idx="4">
                  <c:v>18057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13712</c:v>
                </c:pt>
                <c:pt idx="1">
                  <c:v>12099</c:v>
                </c:pt>
                <c:pt idx="2">
                  <c:v>11950</c:v>
                </c:pt>
                <c:pt idx="3">
                  <c:v>14191</c:v>
                </c:pt>
                <c:pt idx="4">
                  <c:v>11976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Monmouth</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1290</c:v>
                </c:pt>
                <c:pt idx="1">
                  <c:v>1175</c:v>
                </c:pt>
                <c:pt idx="2">
                  <c:v>1045</c:v>
                </c:pt>
                <c:pt idx="3">
                  <c:v>400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7">
                  <c:v>1290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7" formatCode="&quot;$&quot;#,##0_);[Red]\(&quot;$&quot;#,##0\)">
                  <c:v>400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7">
                  <c:v>29</c:v>
                </c:pt>
                <c:pt idx="8">
                  <c:v>28.9</c:v>
                </c:pt>
                <c:pt idx="9">
                  <c:v>28.8</c:v>
                </c:pt>
                <c:pt idx="10">
                  <c:v>28.8</c:v>
                </c:pt>
                <c:pt idx="11">
                  <c:v>28.7</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6">
                  <c:v>29.1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34.4</c:v>
                </c:pt>
                <c:pt idx="1">
                  <c:v>36.200000000000003</c:v>
                </c:pt>
                <c:pt idx="2">
                  <c:v>36.200000000000003</c:v>
                </c:pt>
                <c:pt idx="3" formatCode="0.0">
                  <c:v>34.799999999999997</c:v>
                </c:pt>
                <c:pt idx="4" formatCode="0.0">
                  <c:v>29.1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8">
                  <c:v>0.21</c:v>
                </c:pt>
                <c:pt idx="9">
                  <c:v>0.2</c:v>
                </c:pt>
                <c:pt idx="10">
                  <c:v>0.2</c:v>
                </c:pt>
                <c:pt idx="11">
                  <c:v>0.2</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12" formatCode="0%">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1" formatCode="0%">
                  <c:v>3.3</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5">
                  <c:v>4.4999999999999998E-2</c:v>
                </c:pt>
                <c:pt idx="6">
                  <c:v>4.2999999999999997E-2</c:v>
                </c:pt>
                <c:pt idx="7">
                  <c:v>0.04</c:v>
                </c:pt>
                <c:pt idx="8">
                  <c:v>3.9E-2</c:v>
                </c:pt>
                <c:pt idx="9">
                  <c:v>3.7999999999999999E-2</c:v>
                </c:pt>
                <c:pt idx="10">
                  <c:v>3.6999999999999998E-2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4" formatCode="0.0%">
                  <c:v>4.5999999999999999E-2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2.3E-2</c:v>
                </c:pt>
                <c:pt idx="1">
                  <c:v>3.3000000000000002E-2</c:v>
                </c:pt>
                <c:pt idx="2">
                  <c:v>3.6999999999999998E-2</c:v>
                </c:pt>
                <c:pt idx="3">
                  <c:v>3.4000000000000002E-2</c:v>
                </c:pt>
                <c:pt idx="4">
                  <c:v>4.5999999999999999E-2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0.84</c:v>
                </c:pt>
                <c:pt idx="1">
                  <c:v>0.85199999999999998</c:v>
                </c:pt>
                <c:pt idx="2">
                  <c:v>0.84399999999999997</c:v>
                </c:pt>
                <c:pt idx="3">
                  <c:v>0.84399999999999997</c:v>
                </c:pt>
                <c:pt idx="4">
                  <c:v>0.82899999999999996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3.1250000000000002E-3"/>
                  <c:y val="-9.37499942328989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D5-4CB3-9E27-CAC285C02C07}"/>
                </c:ext>
              </c:extLst>
            </c:dLbl>
            <c:dLbl>
              <c:idx val="1"/>
              <c:layout>
                <c:manualLayout>
                  <c:x val="-3.1250000000000574E-3"/>
                  <c:y val="-4.68749971164494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D5-4CB3-9E27-CAC285C02C07}"/>
                </c:ext>
              </c:extLst>
            </c:dLbl>
            <c:dLbl>
              <c:idx val="2"/>
              <c:layout>
                <c:manualLayout>
                  <c:x val="-4.6874999999999998E-3"/>
                  <c:y val="-2.1093748702402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D5-4CB3-9E27-CAC285C02C07}"/>
                </c:ext>
              </c:extLst>
            </c:dLbl>
            <c:dLbl>
              <c:idx val="3"/>
              <c:layout>
                <c:manualLayout>
                  <c:x val="-1.1458200967217994E-16"/>
                  <c:y val="-7.03124956746742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D5-4CB3-9E27-CAC285C02C07}"/>
                </c:ext>
              </c:extLst>
            </c:dLbl>
            <c:dLbl>
              <c:idx val="4"/>
              <c:layout>
                <c:manualLayout>
                  <c:x val="-6.2500000000001148E-3"/>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9D5-4CB3-9E27-CAC285C02C0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8.1000000000000003E-2</c:v>
                </c:pt>
                <c:pt idx="1">
                  <c:v>8.5000000000000006E-2</c:v>
                </c:pt>
                <c:pt idx="2">
                  <c:v>8.3000000000000004E-2</c:v>
                </c:pt>
                <c:pt idx="3">
                  <c:v>8.2000000000000003E-2</c:v>
                </c:pt>
                <c:pt idx="4">
                  <c:v>7.8E-2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5.0000000000000001E-3</c:v>
                </c:pt>
                <c:pt idx="1">
                  <c:v>2E-3</c:v>
                </c:pt>
                <c:pt idx="2">
                  <c:v>4.0000000000000001E-3</c:v>
                </c:pt>
                <c:pt idx="3">
                  <c:v>5.0000000000000001E-3</c:v>
                </c:pt>
                <c:pt idx="4">
                  <c:v>0.01</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6.4000000000000001E-2</c:v>
                </c:pt>
                <c:pt idx="1">
                  <c:v>6.4000000000000001E-2</c:v>
                </c:pt>
                <c:pt idx="2">
                  <c:v>6.2E-2</c:v>
                </c:pt>
                <c:pt idx="3">
                  <c:v>6.3E-2</c:v>
                </c:pt>
                <c:pt idx="4">
                  <c:v>6.5000000000000002E-2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0.11</c:v>
                </c:pt>
                <c:pt idx="1">
                  <c:v>0.111</c:v>
                </c:pt>
                <c:pt idx="2">
                  <c:v>0.111</c:v>
                </c:pt>
                <c:pt idx="3">
                  <c:v>0.109</c:v>
                </c:pt>
                <c:pt idx="4">
                  <c:v>0.114</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Freehold borough</c:v>
                </c:pt>
                <c:pt idx="1">
                  <c:v>Sea Girt borough</c:v>
                </c:pt>
                <c:pt idx="2">
                  <c:v>Long Branch city</c:v>
                </c:pt>
                <c:pt idx="3">
                  <c:v>Bradley Beach borough</c:v>
                </c:pt>
                <c:pt idx="4">
                  <c:v>Red Bank borough</c:v>
                </c:pt>
                <c:pt idx="5">
                  <c:v>Sea Bright borough</c:v>
                </c:pt>
                <c:pt idx="6">
                  <c:v>Ocean township</c:v>
                </c:pt>
                <c:pt idx="7">
                  <c:v>Asbury Park city</c:v>
                </c:pt>
                <c:pt idx="8">
                  <c:v>Neptune township</c:v>
                </c:pt>
                <c:pt idx="9">
                  <c:v>Eatontown borough</c:v>
                </c:pt>
              </c:strCache>
            </c:strRef>
          </c:cat>
          <c:val>
            <c:numRef>
              <c:f>Sheet1!$B$2:$B$11</c:f>
              <c:numCache>
                <c:formatCode>0.0%</c:formatCode>
                <c:ptCount val="10"/>
                <c:pt idx="0">
                  <c:v>0.34200000000000003</c:v>
                </c:pt>
                <c:pt idx="1">
                  <c:v>0.14199999999999999</c:v>
                </c:pt>
                <c:pt idx="2">
                  <c:v>0.122</c:v>
                </c:pt>
                <c:pt idx="3">
                  <c:v>0.112</c:v>
                </c:pt>
                <c:pt idx="4">
                  <c:v>0.11</c:v>
                </c:pt>
                <c:pt idx="5">
                  <c:v>9.7000000000000003E-2</c:v>
                </c:pt>
                <c:pt idx="6">
                  <c:v>8.5000000000000006E-2</c:v>
                </c:pt>
                <c:pt idx="7">
                  <c:v>6.6000000000000003E-2</c:v>
                </c:pt>
                <c:pt idx="8">
                  <c:v>6.3E-2</c:v>
                </c:pt>
                <c:pt idx="9">
                  <c:v>6.0999999999999999E-2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Monmouth avg. 3.9%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Freehold borough</c:v>
                </c:pt>
                <c:pt idx="1">
                  <c:v>Sea Girt borough</c:v>
                </c:pt>
                <c:pt idx="2">
                  <c:v>Long Branch city</c:v>
                </c:pt>
                <c:pt idx="3">
                  <c:v>Bradley Beach borough</c:v>
                </c:pt>
                <c:pt idx="4">
                  <c:v>Red Bank borough</c:v>
                </c:pt>
                <c:pt idx="5">
                  <c:v>Sea Bright borough</c:v>
                </c:pt>
                <c:pt idx="6">
                  <c:v>Ocean township</c:v>
                </c:pt>
                <c:pt idx="7">
                  <c:v>Asbury Park city</c:v>
                </c:pt>
                <c:pt idx="8">
                  <c:v>Neptune township</c:v>
                </c:pt>
                <c:pt idx="9">
                  <c:v>Eatontown borough</c:v>
                </c:pt>
              </c:strCache>
            </c:strRef>
          </c:cat>
          <c:val>
            <c:numRef>
              <c:f>Sheet1!$C$2:$C$11</c:f>
              <c:numCache>
                <c:formatCode>0.00%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89079258154999186"/>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9">
                  <c:v>26106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9">
                  <c:v>9482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6">
                  <c:v>0.83909999999999996</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6">
                  <c:v>0.70209999999999995</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2">
                  <c:v>0.91500000000000004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0.93700000000000006</c:v>
                </c:pt>
                <c:pt idx="1">
                  <c:v>0.93</c:v>
                </c:pt>
                <c:pt idx="2">
                  <c:v>0.93300000000000005</c:v>
                </c:pt>
                <c:pt idx="3">
                  <c:v>0.93100000000000005</c:v>
                </c:pt>
                <c:pt idx="4">
                  <c:v>0.92800000000000005</c:v>
                </c:pt>
                <c:pt idx="5">
                  <c:v>0.91500000000000004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10">
                  <c:v>308</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9">
                  <c:v>210</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Monmouth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4.2999999999999997E-2</c:v>
                </c:pt>
                <c:pt idx="1">
                  <c:v>3.9E-2</c:v>
                </c:pt>
                <c:pt idx="2">
                  <c:v>3.6999999999999998E-2</c:v>
                </c:pt>
                <c:pt idx="3">
                  <c:v>3.1E-2</c:v>
                </c:pt>
                <c:pt idx="4">
                  <c:v>2.9000000000000001E-2</c:v>
                </c:pt>
                <c:pt idx="5">
                  <c:v>3.1E-2</c:v>
                </c:pt>
                <c:pt idx="6">
                  <c:v>3.2000000000000001E-2</c:v>
                </c:pt>
                <c:pt idx="7">
                  <c:v>3.2000000000000001E-2</c:v>
                </c:pt>
                <c:pt idx="8">
                  <c:v>2.3E-2</c:v>
                </c:pt>
                <c:pt idx="9">
                  <c:v>2.5000000000000001E-2</c:v>
                </c:pt>
                <c:pt idx="10">
                  <c:v>2.5999999999999999E-2</c:v>
                </c:pt>
                <c:pt idx="11" formatCode="0.00%">
                  <c:v>2.5999999999999999E-2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6">
                  <c:v>3.2000000000000001E-2</c:v>
                </c:pt>
                <c:pt idx="7">
                  <c:v>3.2000000000000001E-2</c:v>
                </c:pt>
                <c:pt idx="8">
                  <c:v>3.3500000000000002E-2</c:v>
                </c:pt>
                <c:pt idx="9">
                  <c:v>3.4000000000000002E-2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5" formatCode="0.0">
                  <c:v>3.1E-2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865031001042724"/>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19" formatCode="0.0%">
                  <c:v>3.4435100000000003E-2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4517900843309002"/>
          <c:y val="0.89280373649825662"/>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3.2143499999999998E-2</c:v>
                </c:pt>
                <c:pt idx="1">
                  <c:v>3.3416500000000002E-2</c:v>
                </c:pt>
                <c:pt idx="2">
                  <c:v>3.87155E-2</c:v>
                </c:pt>
                <c:pt idx="3">
                  <c:v>3.0591E-2</c:v>
                </c:pt>
                <c:pt idx="4">
                  <c:v>3.4435100000000003E-2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59</c:v>
                </c:pt>
                <c:pt idx="1">
                  <c:v>57</c:v>
                </c:pt>
                <c:pt idx="2">
                  <c:v>57</c:v>
                </c:pt>
                <c:pt idx="3">
                  <c:v>59</c:v>
                </c:pt>
                <c:pt idx="4">
                  <c:v>61</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778944270572249"/>
          <c:y val="2.2254750892818548E-2"/>
          <c:w val="0.81814798621593099"/>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Neptune Township </c:v>
                </c:pt>
                <c:pt idx="1">
                  <c:v>Keansburg </c:v>
                </c:pt>
                <c:pt idx="2">
                  <c:v>Academy Charter High School</c:v>
                </c:pt>
                <c:pt idx="3">
                  <c:v>Asbury Park </c:v>
                </c:pt>
                <c:pt idx="4">
                  <c:v>Matawan-Aberdeen Regional </c:v>
                </c:pt>
                <c:pt idx="5">
                  <c:v>Monmouth Regional High School</c:v>
                </c:pt>
                <c:pt idx="6">
                  <c:v>Keyport </c:v>
                </c:pt>
                <c:pt idx="7">
                  <c:v>Red Bank Regional </c:v>
                </c:pt>
                <c:pt idx="8">
                  <c:v>Henry Hudson Regional </c:v>
                </c:pt>
                <c:pt idx="9">
                  <c:v>Long Branch Public</c:v>
                </c:pt>
                <c:pt idx="10">
                  <c:v>Township of Ocean </c:v>
                </c:pt>
                <c:pt idx="11">
                  <c:v>Wall Township Public </c:v>
                </c:pt>
                <c:pt idx="12">
                  <c:v>Hazlet Township Public </c:v>
                </c:pt>
                <c:pt idx="13">
                  <c:v>Middletown Township Public </c:v>
                </c:pt>
                <c:pt idx="14">
                  <c:v>Shore Regional High </c:v>
                </c:pt>
                <c:pt idx="15">
                  <c:v>Freehold Regional High </c:v>
                </c:pt>
                <c:pt idx="16">
                  <c:v>Manasquan </c:v>
                </c:pt>
                <c:pt idx="17">
                  <c:v>Upper Freehold Regional </c:v>
                </c:pt>
                <c:pt idx="18">
                  <c:v>Holmdel Township </c:v>
                </c:pt>
                <c:pt idx="19">
                  <c:v>Rumson-Fair Haven Regional High</c:v>
                </c:pt>
              </c:strCache>
            </c:strRef>
          </c:cat>
          <c:val>
            <c:numRef>
              <c:f>Sheet1!$B$2:$B$21</c:f>
              <c:numCache>
                <c:formatCode>0%</c:formatCode>
                <c:ptCount val="20"/>
                <c:pt idx="0">
                  <c:v>76.2</c:v>
                </c:pt>
                <c:pt idx="1">
                  <c:v>79.400000000000006</c:v>
                </c:pt>
                <c:pt idx="2">
                  <c:v>81.8</c:v>
                </c:pt>
                <c:pt idx="3">
                  <c:v>84.4</c:v>
                </c:pt>
                <c:pt idx="4">
                  <c:v>85.9</c:v>
                </c:pt>
                <c:pt idx="5">
                  <c:v>90.6</c:v>
                </c:pt>
                <c:pt idx="6">
                  <c:v>91.5</c:v>
                </c:pt>
                <c:pt idx="7">
                  <c:v>92.9</c:v>
                </c:pt>
                <c:pt idx="8">
                  <c:v>94</c:v>
                </c:pt>
                <c:pt idx="9">
                  <c:v>94.6</c:v>
                </c:pt>
                <c:pt idx="10">
                  <c:v>94.6</c:v>
                </c:pt>
                <c:pt idx="11">
                  <c:v>94.6</c:v>
                </c:pt>
                <c:pt idx="12">
                  <c:v>94.7</c:v>
                </c:pt>
                <c:pt idx="13">
                  <c:v>95.3</c:v>
                </c:pt>
                <c:pt idx="14">
                  <c:v>95.7</c:v>
                </c:pt>
                <c:pt idx="15">
                  <c:v>95.8</c:v>
                </c:pt>
                <c:pt idx="16">
                  <c:v>96</c:v>
                </c:pt>
                <c:pt idx="17">
                  <c:v>96</c:v>
                </c:pt>
                <c:pt idx="18">
                  <c:v>97.9</c:v>
                </c:pt>
                <c:pt idx="19">
                  <c:v>98.1</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Sheet1!$A$2:$A$21</c:f>
              <c:strCache>
                <c:ptCount val="20"/>
                <c:pt idx="0">
                  <c:v>Neptune Township </c:v>
                </c:pt>
                <c:pt idx="1">
                  <c:v>Keansburg </c:v>
                </c:pt>
                <c:pt idx="2">
                  <c:v>Academy Charter High School</c:v>
                </c:pt>
                <c:pt idx="3">
                  <c:v>Asbury Park </c:v>
                </c:pt>
                <c:pt idx="4">
                  <c:v>Matawan-Aberdeen Regional </c:v>
                </c:pt>
                <c:pt idx="5">
                  <c:v>Monmouth Regional High School</c:v>
                </c:pt>
                <c:pt idx="6">
                  <c:v>Keyport </c:v>
                </c:pt>
                <c:pt idx="7">
                  <c:v>Red Bank Regional </c:v>
                </c:pt>
                <c:pt idx="8">
                  <c:v>Henry Hudson Regional </c:v>
                </c:pt>
                <c:pt idx="9">
                  <c:v>Long Branch Public</c:v>
                </c:pt>
                <c:pt idx="10">
                  <c:v>Township of Ocean </c:v>
                </c:pt>
                <c:pt idx="11">
                  <c:v>Wall Township Public </c:v>
                </c:pt>
                <c:pt idx="12">
                  <c:v>Hazlet Township Public </c:v>
                </c:pt>
                <c:pt idx="13">
                  <c:v>Middletown Township Public </c:v>
                </c:pt>
                <c:pt idx="14">
                  <c:v>Shore Regional High </c:v>
                </c:pt>
                <c:pt idx="15">
                  <c:v>Freehold Regional High </c:v>
                </c:pt>
                <c:pt idx="16">
                  <c:v>Manasquan </c:v>
                </c:pt>
                <c:pt idx="17">
                  <c:v>Upper Freehold Regional </c:v>
                </c:pt>
                <c:pt idx="18">
                  <c:v>Holmdel Township </c:v>
                </c:pt>
                <c:pt idx="19">
                  <c:v>Rumson-Fair Haven Regional High</c:v>
                </c:pt>
              </c:strCache>
            </c:strRef>
          </c:cat>
          <c:val>
            <c:numRef>
              <c:f>Sheet1!$C$2:$C$21</c:f>
              <c:numCache>
                <c:formatCode>0%</c:formatCode>
                <c:ptCount val="20"/>
                <c:pt idx="0">
                  <c:v>90.9</c:v>
                </c:pt>
                <c:pt idx="1">
                  <c:v>90.9</c:v>
                </c:pt>
                <c:pt idx="2">
                  <c:v>90.9</c:v>
                </c:pt>
                <c:pt idx="3">
                  <c:v>90.9</c:v>
                </c:pt>
                <c:pt idx="4">
                  <c:v>90.9</c:v>
                </c:pt>
                <c:pt idx="5">
                  <c:v>90.9</c:v>
                </c:pt>
                <c:pt idx="6">
                  <c:v>90.9</c:v>
                </c:pt>
                <c:pt idx="7">
                  <c:v>90.9</c:v>
                </c:pt>
                <c:pt idx="8">
                  <c:v>90.9</c:v>
                </c:pt>
                <c:pt idx="9">
                  <c:v>90.9</c:v>
                </c:pt>
                <c:pt idx="10">
                  <c:v>90.9</c:v>
                </c:pt>
                <c:pt idx="11">
                  <c:v>90.9</c:v>
                </c:pt>
                <c:pt idx="12">
                  <c:v>90.9</c:v>
                </c:pt>
                <c:pt idx="13">
                  <c:v>90.9</c:v>
                </c:pt>
                <c:pt idx="14">
                  <c:v>90.9</c:v>
                </c:pt>
                <c:pt idx="15">
                  <c:v>90.9</c:v>
                </c:pt>
                <c:pt idx="16">
                  <c:v>90.9</c:v>
                </c:pt>
                <c:pt idx="17">
                  <c:v>90.9</c:v>
                </c:pt>
                <c:pt idx="18">
                  <c:v>90.9</c:v>
                </c:pt>
                <c:pt idx="19">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2003118421528385"/>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0.90300000000000002</c:v>
                </c:pt>
                <c:pt idx="1">
                  <c:v>0.89900000000000002</c:v>
                </c:pt>
                <c:pt idx="2">
                  <c:v>0.91900000000000004</c:v>
                </c:pt>
                <c:pt idx="3">
                  <c:v>0.90600000000000003</c:v>
                </c:pt>
                <c:pt idx="4">
                  <c:v>0.93899999999999995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15">
                  <c:v>0.93899999999999995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dLbl>
              <c:idx val="8"/>
              <c:layout>
                <c:manualLayout>
                  <c:x val="1.1267353221098961E-2"/>
                  <c:y val="-9.25926094693449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5E-4611-AD0E-E5D82F7394F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8">
                  <c:v>121.4</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817306927543147E-2"/>
                  <c:y val="-0.53399024030044917"/>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91</c:v>
                </c:pt>
                <c:pt idx="2">
                  <c:v>170</c:v>
                </c:pt>
                <c:pt idx="3">
                  <c:v>509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5993596884006125"/>
                  <c:y val="4.0860612674427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734</c:v>
                </c:pt>
                <c:pt idx="1">
                  <c:v>6107</c:v>
                </c:pt>
                <c:pt idx="2">
                  <c:v>435</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9">
                  <c:v>4.37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9177706692913388"/>
          <c:y val="0.87388700335020475"/>
          <c:w val="0.138580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Monmouth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11.48113</c:v>
                </c:pt>
                <c:pt idx="1">
                  <c:v>9.8091500000000007</c:v>
                </c:pt>
                <c:pt idx="2">
                  <c:v>7.31107</c:v>
                </c:pt>
                <c:pt idx="3">
                  <c:v>6.3904399999999999</c:v>
                </c:pt>
                <c:pt idx="4">
                  <c:v>4.4000000000000004</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51559638378536"/>
          <c:y val="6.8140319163664999E-3"/>
          <c:w val="0.79685301837270339"/>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11">
                  <c:v>92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11">
                  <c:v>730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8.6999999999999993</c:v>
                </c:pt>
                <c:pt idx="1">
                  <c:v>9.1</c:v>
                </c:pt>
                <c:pt idx="2">
                  <c:v>9.4</c:v>
                </c:pt>
                <c:pt idx="3">
                  <c:v>9.3000000000000007</c:v>
                </c:pt>
                <c:pt idx="4">
                  <c:v>9.0073918830000004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5" formatCode="0.00">
                  <c:v>61.424281014999998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10" formatCode="0.0">
                  <c:v>9</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9">
                  <c:v>9.0712989814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15">
                  <c:v>3730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4206</c:v>
                </c:pt>
                <c:pt idx="1">
                  <c:v>3416</c:v>
                </c:pt>
                <c:pt idx="2">
                  <c:v>3353</c:v>
                </c:pt>
                <c:pt idx="3">
                  <c:v>3514</c:v>
                </c:pt>
                <c:pt idx="4">
                  <c:v>3730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0265752637297491"/>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9309990691103226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2.1933163495378345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1774</c:v>
                </c:pt>
                <c:pt idx="1">
                  <c:v>1493</c:v>
                </c:pt>
                <c:pt idx="2">
                  <c:v>311</c:v>
                </c:pt>
                <c:pt idx="3">
                  <c:v>149</c:v>
                </c:pt>
                <c:pt idx="4" formatCode="#,##0">
                  <c:v>133</c:v>
                </c:pt>
                <c:pt idx="5">
                  <c:v>37</c:v>
                </c:pt>
                <c:pt idx="6">
                  <c:v>109</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7">
                  <c:v>94496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7">
                  <c:v>68388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82781</c:v>
                </c:pt>
                <c:pt idx="1">
                  <c:v>79293</c:v>
                </c:pt>
                <c:pt idx="2">
                  <c:v>85136</c:v>
                </c:pt>
                <c:pt idx="3">
                  <c:v>86376</c:v>
                </c:pt>
                <c:pt idx="4">
                  <c:v>94496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56946</c:v>
                </c:pt>
                <c:pt idx="1">
                  <c:v>59034</c:v>
                </c:pt>
                <c:pt idx="2">
                  <c:v>55707</c:v>
                </c:pt>
                <c:pt idx="3">
                  <c:v>60562</c:v>
                </c:pt>
                <c:pt idx="4">
                  <c:v>68388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7">
                  <c:v>235</c:v>
                </c:pt>
                <c:pt idx="8">
                  <c:v>246</c:v>
                </c:pt>
                <c:pt idx="9">
                  <c:v>287</c:v>
                </c:pt>
                <c:pt idx="10">
                  <c:v>306</c:v>
                </c:pt>
                <c:pt idx="11">
                  <c:v>353</c:v>
                </c:pt>
                <c:pt idx="12">
                  <c:v>377</c:v>
                </c:pt>
                <c:pt idx="13">
                  <c:v>385</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14">
                  <c:v>397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215</c:v>
                </c:pt>
                <c:pt idx="1">
                  <c:v>187</c:v>
                </c:pt>
                <c:pt idx="2">
                  <c:v>186</c:v>
                </c:pt>
                <c:pt idx="3">
                  <c:v>174</c:v>
                </c:pt>
                <c:pt idx="4">
                  <c:v>151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6.9952847007431892E-3"/>
                  <c:y val="3.012209866742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9">
                  <c:v>-0.125</c:v>
                </c:pt>
                <c:pt idx="11">
                  <c:v>-0.15454545454545501</c:v>
                </c:pt>
                <c:pt idx="12">
                  <c:v>-0.17716535433070901</c:v>
                </c:pt>
                <c:pt idx="13">
                  <c:v>-0.19323671497584499</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0">
                  <c:v>-0.13218390804597699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1.0937499999999942E-2"/>
                  <c:y val="0.1312499919260585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8437500000000001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9.218750000000000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0.42</c:v>
                </c:pt>
                <c:pt idx="1">
                  <c:v>0.37</c:v>
                </c:pt>
                <c:pt idx="2">
                  <c:v>0.06</c:v>
                </c:pt>
                <c:pt idx="3">
                  <c:v>0.05</c:v>
                </c:pt>
                <c:pt idx="4">
                  <c:v>0.05</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0.13100000000000001</c:v>
                </c:pt>
                <c:pt idx="1">
                  <c:v>0.129</c:v>
                </c:pt>
                <c:pt idx="2">
                  <c:v>0.13700000000000001</c:v>
                </c:pt>
                <c:pt idx="3">
                  <c:v>0.13500000000000001</c:v>
                </c:pt>
                <c:pt idx="4">
                  <c:v>0.129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1</c:v>
                </c:pt>
                <c:pt idx="1">
                  <c:v>0</c:v>
                </c:pt>
                <c:pt idx="2">
                  <c:v>1</c:v>
                </c:pt>
                <c:pt idx="3">
                  <c:v>0</c:v>
                </c:pt>
                <c:pt idx="4">
                  <c:v>0</c:v>
                </c:pt>
                <c:pt idx="5">
                  <c:v>1</c:v>
                </c:pt>
                <c:pt idx="6">
                  <c:v>1</c:v>
                </c:pt>
                <c:pt idx="7">
                  <c:v>3</c:v>
                </c:pt>
                <c:pt idx="8">
                  <c:v>1</c:v>
                </c:pt>
                <c:pt idx="9">
                  <c:v>1</c:v>
                </c:pt>
                <c:pt idx="10">
                  <c:v>1</c:v>
                </c:pt>
                <c:pt idx="11">
                  <c:v>0</c:v>
                </c:pt>
                <c:pt idx="12">
                  <c:v>1</c:v>
                </c:pt>
                <c:pt idx="13">
                  <c:v>1</c:v>
                </c:pt>
                <c:pt idx="14">
                  <c:v>5</c:v>
                </c:pt>
                <c:pt idx="15">
                  <c:v>4</c:v>
                </c:pt>
                <c:pt idx="16">
                  <c:v>0</c:v>
                </c:pt>
                <c:pt idx="17">
                  <c:v>1</c:v>
                </c:pt>
                <c:pt idx="18">
                  <c:v>0</c:v>
                </c:pt>
                <c:pt idx="19">
                  <c:v>1</c:v>
                </c:pt>
                <c:pt idx="20">
                  <c:v>2</c:v>
                </c:pt>
                <c:pt idx="21">
                  <c:v>2</c:v>
                </c:pt>
                <c:pt idx="22">
                  <c:v>0</c:v>
                </c:pt>
                <c:pt idx="23">
                  <c:v>1</c:v>
                </c:pt>
                <c:pt idx="24">
                  <c:v>1</c:v>
                </c:pt>
                <c:pt idx="25">
                  <c:v>6</c:v>
                </c:pt>
                <c:pt idx="26">
                  <c:v>2</c:v>
                </c:pt>
                <c:pt idx="27">
                  <c:v>4</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17">
                  <c:v>0.153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87575527383351"/>
          <c:y val="0.9016703773089106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0.11600000000000001</c:v>
                </c:pt>
                <c:pt idx="1">
                  <c:v>7.0000000000000007E-2</c:v>
                </c:pt>
                <c:pt idx="2">
                  <c:v>0.13500000000000001</c:v>
                </c:pt>
                <c:pt idx="3">
                  <c:v>0.128</c:v>
                </c:pt>
                <c:pt idx="4">
                  <c:v>0.153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0.17299999999999999</c:v>
                </c:pt>
                <c:pt idx="1">
                  <c:v>5.2999999999999999E-2</c:v>
                </c:pt>
                <c:pt idx="2" formatCode="0.0%">
                  <c:v>0.12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c:v>
                </c:pt>
                <c:pt idx="1">
                  <c:v>0.19600000000000001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16">
                  <c:v>0.186</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05013172041917"/>
          <c:y val="0.9179994750656167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0.16200000000000001</c:v>
                </c:pt>
                <c:pt idx="1">
                  <c:v>7.3999999999999996E-2</c:v>
                </c:pt>
                <c:pt idx="2">
                  <c:v>0.13200000000000001</c:v>
                </c:pt>
                <c:pt idx="3">
                  <c:v>9.4E-2</c:v>
                </c:pt>
                <c:pt idx="4">
                  <c:v>0.186</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0.21299999999999999</c:v>
                </c:pt>
                <c:pt idx="1">
                  <c:v>0.27600000000000002</c:v>
                </c:pt>
                <c:pt idx="2" formatCode="0.0%">
                  <c:v>0.06</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0.122</c:v>
                </c:pt>
                <c:pt idx="1">
                  <c:v>0.248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9">
                  <c:v>8</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8">
                  <c:v>0.11</c:v>
                </c:pt>
                <c:pt idx="9">
                  <c:v>0.11600000000000001</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10">
                  <c:v>0.129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2625640217418781"/>
          <c:w val="9.0152436023622037E-2"/>
          <c:h val="4.008495078217576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17" formatCode="0">
                  <c:v>16104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17">
                  <c:v>16770</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9">
                  <c:v>394</c:v>
                </c:pt>
                <c:pt idx="10">
                  <c:v>511</c:v>
                </c:pt>
                <c:pt idx="11">
                  <c:v>582</c:v>
                </c:pt>
                <c:pt idx="12">
                  <c:v>657</c:v>
                </c:pt>
                <c:pt idx="13">
                  <c:v>760</c:v>
                </c:pt>
                <c:pt idx="14">
                  <c:v>784</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5">
                  <c:v>843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8">
                  <c:v>475</c:v>
                </c:pt>
                <c:pt idx="9">
                  <c:v>496</c:v>
                </c:pt>
                <c:pt idx="10">
                  <c:v>582</c:v>
                </c:pt>
                <c:pt idx="11">
                  <c:v>754</c:v>
                </c:pt>
                <c:pt idx="12">
                  <c:v>756</c:v>
                </c:pt>
                <c:pt idx="13">
                  <c:v>768</c:v>
                </c:pt>
                <c:pt idx="14">
                  <c:v>772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5">
                  <c:v>892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962</c:v>
                </c:pt>
                <c:pt idx="1">
                  <c:v>923</c:v>
                </c:pt>
                <c:pt idx="2">
                  <c:v>937</c:v>
                </c:pt>
                <c:pt idx="3">
                  <c:v>932</c:v>
                </c:pt>
                <c:pt idx="4">
                  <c:v>892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4" formatCode="0.0%">
                  <c:v>1.2E-2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38669051944005284"/>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8">
                  <c:v>280</c:v>
                </c:pt>
                <c:pt idx="9">
                  <c:v>327</c:v>
                </c:pt>
                <c:pt idx="10">
                  <c:v>345</c:v>
                </c:pt>
                <c:pt idx="11">
                  <c:v>394</c:v>
                </c:pt>
                <c:pt idx="12">
                  <c:v>411</c:v>
                </c:pt>
                <c:pt idx="13">
                  <c:v>472</c:v>
                </c:pt>
                <c:pt idx="14">
                  <c:v>520</c:v>
                </c:pt>
                <c:pt idx="15">
                  <c:v>538</c:v>
                </c:pt>
                <c:pt idx="16">
                  <c:v>548</c:v>
                </c:pt>
                <c:pt idx="17">
                  <c:v>583</c:v>
                </c:pt>
                <c:pt idx="18">
                  <c:v>604</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9">
                  <c:v>623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12">
                  <c:v>1435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12">
                  <c:v>1435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140</c:v>
                </c:pt>
                <c:pt idx="1">
                  <c:v>152</c:v>
                </c:pt>
                <c:pt idx="2">
                  <c:v>145</c:v>
                </c:pt>
                <c:pt idx="3">
                  <c:v>96</c:v>
                </c:pt>
                <c:pt idx="4">
                  <c:v>66</c:v>
                </c:pt>
                <c:pt idx="5">
                  <c:v>74</c:v>
                </c:pt>
                <c:pt idx="6">
                  <c:v>84</c:v>
                </c:pt>
                <c:pt idx="7">
                  <c:v>85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167</c:v>
                </c:pt>
                <c:pt idx="1">
                  <c:v>167</c:v>
                </c:pt>
                <c:pt idx="2">
                  <c:v>180</c:v>
                </c:pt>
                <c:pt idx="3">
                  <c:v>137</c:v>
                </c:pt>
                <c:pt idx="4">
                  <c:v>91</c:v>
                </c:pt>
                <c:pt idx="5">
                  <c:v>77</c:v>
                </c:pt>
                <c:pt idx="6">
                  <c:v>72</c:v>
                </c:pt>
                <c:pt idx="7">
                  <c:v>65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6" formatCode="#,##0">
                  <c:v>985</c:v>
                </c:pt>
                <c:pt idx="7" formatCode="#,##0">
                  <c:v>1117</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8">
                  <c:v>1713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16"/>
              <c:tx>
                <c:rich>
                  <a:bodyPr/>
                  <a:lstStyle/>
                  <a:p>
                    <a:fld id="{E49431A2-90C3-49D9-9E56-80A62AA83C6D}" type="VALUE">
                      <a:rPr lang="en-US" smtClean="0"/>
                      <a:pPr/>
                      <a:t>[VALUE]</a:t>
                    </a:fld>
                    <a:r>
                      <a:rPr lang="en-US"/>
                      <a:t>.06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091-4D1A-97EF-3DA4E97B6EE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6" formatCode="0.00">
                  <c:v>6.06</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Freehold borough</c:v>
                </c:pt>
                <c:pt idx="1">
                  <c:v>Long Branch city</c:v>
                </c:pt>
                <c:pt idx="2">
                  <c:v>Deal borough</c:v>
                </c:pt>
                <c:pt idx="3">
                  <c:v>Marlboro township</c:v>
                </c:pt>
                <c:pt idx="4">
                  <c:v>Eatontown borough</c:v>
                </c:pt>
                <c:pt idx="5">
                  <c:v>Holmdel township</c:v>
                </c:pt>
                <c:pt idx="6">
                  <c:v>Englishtown borough</c:v>
                </c:pt>
                <c:pt idx="7">
                  <c:v>Red Bank borough</c:v>
                </c:pt>
                <c:pt idx="8">
                  <c:v>Asbury Park city</c:v>
                </c:pt>
                <c:pt idx="9">
                  <c:v>Union Beach borough</c:v>
                </c:pt>
              </c:strCache>
            </c:strRef>
          </c:cat>
          <c:val>
            <c:numRef>
              <c:f>Sheet1!$B$2:$B$11</c:f>
              <c:numCache>
                <c:formatCode>0.00%</c:formatCode>
                <c:ptCount val="10"/>
                <c:pt idx="0">
                  <c:v>0.29299999999999998</c:v>
                </c:pt>
                <c:pt idx="1">
                  <c:v>0.27200000000000002</c:v>
                </c:pt>
                <c:pt idx="2">
                  <c:v>0.249</c:v>
                </c:pt>
                <c:pt idx="3">
                  <c:v>0.219</c:v>
                </c:pt>
                <c:pt idx="4">
                  <c:v>0.21099999999999999</c:v>
                </c:pt>
                <c:pt idx="5">
                  <c:v>0.21099999999999999</c:v>
                </c:pt>
                <c:pt idx="6">
                  <c:v>0.20399999999999999</c:v>
                </c:pt>
                <c:pt idx="7">
                  <c:v>0.17499999999999999</c:v>
                </c:pt>
                <c:pt idx="8">
                  <c:v>0.16800000000000001</c:v>
                </c:pt>
                <c:pt idx="9">
                  <c:v>0.16600000000000001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Monmouth County avg 13.1%</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Freehold borough</c:v>
                </c:pt>
                <c:pt idx="1">
                  <c:v>Long Branch city</c:v>
                </c:pt>
                <c:pt idx="2">
                  <c:v>Deal borough</c:v>
                </c:pt>
                <c:pt idx="3">
                  <c:v>Marlboro township</c:v>
                </c:pt>
                <c:pt idx="4">
                  <c:v>Eatontown borough</c:v>
                </c:pt>
                <c:pt idx="5">
                  <c:v>Holmdel township</c:v>
                </c:pt>
                <c:pt idx="6">
                  <c:v>Englishtown borough</c:v>
                </c:pt>
                <c:pt idx="7">
                  <c:v>Red Bank borough</c:v>
                </c:pt>
                <c:pt idx="8">
                  <c:v>Asbury Park city</c:v>
                </c:pt>
                <c:pt idx="9">
                  <c:v>Union Beach borough</c:v>
                </c:pt>
              </c:strCache>
            </c:strRef>
          </c:cat>
          <c:val>
            <c:numRef>
              <c:f>Sheet1!$C$2:$C$11</c:f>
              <c:numCache>
                <c:formatCode>0%</c:formatCode>
                <c:ptCount val="10"/>
                <c:pt idx="0">
                  <c:v>0.13100000000000001</c:v>
                </c:pt>
                <c:pt idx="1">
                  <c:v>0.13100000000000001</c:v>
                </c:pt>
                <c:pt idx="2">
                  <c:v>0.13100000000000001</c:v>
                </c:pt>
                <c:pt idx="3">
                  <c:v>0.13100000000000001</c:v>
                </c:pt>
                <c:pt idx="4">
                  <c:v>0.13100000000000001</c:v>
                </c:pt>
                <c:pt idx="5">
                  <c:v>0.13100000000000001</c:v>
                </c:pt>
                <c:pt idx="6">
                  <c:v>0.13100000000000001</c:v>
                </c:pt>
                <c:pt idx="7">
                  <c:v>0.13100000000000001</c:v>
                </c:pt>
                <c:pt idx="8">
                  <c:v>0.13100000000000001</c:v>
                </c:pt>
                <c:pt idx="9">
                  <c:v>0.13100000000000001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0.43568</cdr:x>
      <cdr:y>0.77364</cdr:y>
    </cdr:from>
    <cdr:to>
      <cdr:x>0.58988</cdr:x>
      <cdr:y>0.80931</cdr:y>
    </cdr:to>
    <cdr:sp macro="" textlink="">
      <cdr:nvSpPr>
        <cdr:cNvPr id="2" name="TextBox 5"/>
        <cdr:cNvSpPr txBox="1"/>
      </cdr:nvSpPr>
      <cdr:spPr>
        <a:xfrm xmlns:a="http://schemas.openxmlformats.org/drawingml/2006/main">
          <a:off x="2647336" y="5006833"/>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monmouthresourcenet.org/community-services/family-support-services/" TargetMode="External"/><Relationship Id="rId7" Type="http://schemas.openxmlformats.org/officeDocument/2006/relationships/hyperlink" Target="https://www.monmouthresourcenet.org/search/monmouth-county-family-success-centers/"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mcponj.org/monmouth-county-child-advocacy-center/" TargetMode="External"/><Relationship Id="rId4" Type="http://schemas.openxmlformats.org/officeDocument/2006/relationships/hyperlink" Target="https://www.casaofmonmouth.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mcponj.org/monmouth-county-child-advocacy-center/"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Freehold Borough and Long Branch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Middletown and Howell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Asbury Park and Freehold Borough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Keansburg and Neptune City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middling for the state.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a middling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as compared to the other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Freehold Borough and Sea Girt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a middling number of NJ Family Care Medicaid Participation compared to the other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83.91% of Monmouth County’s population has received at least one dose of the COVID-19 vaccination.</a:t>
            </a:r>
          </a:p>
          <a:p>
            <a:r>
              <a:rPr lang="en-US" dirty="0"/>
              <a:t>•   70.21% of Monmouth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079681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most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remain mostly steady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a middling number of reports of late or lack of prenatal care compared to the other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Neptune Township and Keansburg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middling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middling as compared to the other counties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vary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-13.22%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followed by outpatient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non-Hispanic residents reported symptoms of mental health distress most frequently, followed by Hispanic/Latino residents, then Black/African American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Black/African American, non-Hispanic residents reported diagnosed depression most frequently, followed by White, non-Hispanic residents, then Hispanic/Latino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a middling rate of suicide deaths as compared to the other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1,285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150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https://www.Monmouthresourcenet.org/community-services/family-support-services/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https://www.casaofmonmouth.org/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http://mcponj.org/monmouth-county-child-advocacy-center/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https://www.monmouthresourcenet.org/search/monmouth-county-family-success-centers/</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ethnic/racial groups appears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4</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http://mcponj.org/monmouth-county-child-advocacy-center/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defTabSz="904046">
              <a:defRPr/>
            </a:pPr>
            <a:r>
              <a:rPr lang="en-US" dirty="0"/>
              <a:t>https://www.monmouthresourcenet.org/community-services/legal-advocacy/advocacy/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Monmouth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3" name="Picture 2" descr="Image result for monmouth county nj map wikipedia">
            <a:extLst>
              <a:ext uri="{FF2B5EF4-FFF2-40B4-BE49-F238E27FC236}">
                <a16:creationId xmlns:a16="http://schemas.microsoft.com/office/drawing/2014/main" id="{61A41D5B-48B9-B215-63F8-6C17AE11B37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3" name="Picture 2" descr="Image result for monmouth county nj map wikipedia">
            <a:extLst>
              <a:ext uri="{FF2B5EF4-FFF2-40B4-BE49-F238E27FC236}">
                <a16:creationId xmlns:a16="http://schemas.microsoft.com/office/drawing/2014/main" id="{01568127-94DF-933B-2F2E-427E56A66EF9}"/>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onmouth county nj map wikipedia">
            <a:extLst>
              <a:ext uri="{FF2B5EF4-FFF2-40B4-BE49-F238E27FC236}">
                <a16:creationId xmlns:a16="http://schemas.microsoft.com/office/drawing/2014/main" id="{C3937C48-7E3B-A0F8-2810-A67D4C2B3CA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54818" y="9203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onmouth county nj map wikipedia">
            <a:extLst>
              <a:ext uri="{FF2B5EF4-FFF2-40B4-BE49-F238E27FC236}">
                <a16:creationId xmlns:a16="http://schemas.microsoft.com/office/drawing/2014/main" id="{F598246D-CC9E-BA52-8261-79BE30C6C9E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43800" y="44255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onmouth county nj map wikipedia">
            <a:extLst>
              <a:ext uri="{FF2B5EF4-FFF2-40B4-BE49-F238E27FC236}">
                <a16:creationId xmlns:a16="http://schemas.microsoft.com/office/drawing/2014/main" id="{C743EEFB-B44B-F64B-D517-70AE6C83E4AF}"/>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09861" y="4631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onmouth county nj map wikipedia">
            <a:extLst>
              <a:ext uri="{FF2B5EF4-FFF2-40B4-BE49-F238E27FC236}">
                <a16:creationId xmlns:a16="http://schemas.microsoft.com/office/drawing/2014/main" id="{F4BDE7AD-5645-4C52-8B23-BBD86F09465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295400" y="4631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5E7B25C3-FB02-B245-6C70-A6EE9CD1A4A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155042" y="2632226"/>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onmouth county nj map wikipedia">
            <a:extLst>
              <a:ext uri="{FF2B5EF4-FFF2-40B4-BE49-F238E27FC236}">
                <a16:creationId xmlns:a16="http://schemas.microsoft.com/office/drawing/2014/main" id="{9370AD33-A6AD-BE53-409D-1D096A34DDBF}"/>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05123" y="5393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8BE4AF15-3D61-81E8-4F70-3934602CDB67}"/>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63223" y="402794"/>
            <a:ext cx="788586" cy="138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onmouth county nj map wikipedia">
            <a:extLst>
              <a:ext uri="{FF2B5EF4-FFF2-40B4-BE49-F238E27FC236}">
                <a16:creationId xmlns:a16="http://schemas.microsoft.com/office/drawing/2014/main" id="{D935952B-7512-BF5D-FBB1-A37E289A5AE3}"/>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64063" y="4882788"/>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onmouth county nj map wikipedia">
            <a:extLst>
              <a:ext uri="{FF2B5EF4-FFF2-40B4-BE49-F238E27FC236}">
                <a16:creationId xmlns:a16="http://schemas.microsoft.com/office/drawing/2014/main" id="{E96D3C17-84C7-AA73-E2CC-67AB5C2C5D4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E36A405E-5E1A-1520-51A7-F98988F95064}"/>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7183" y="4828670"/>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D4B8EA7F-83C1-C558-DDD6-ED9239532D2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57513" y="3869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onmouth county nj map wikipedia">
            <a:extLst>
              <a:ext uri="{FF2B5EF4-FFF2-40B4-BE49-F238E27FC236}">
                <a16:creationId xmlns:a16="http://schemas.microsoft.com/office/drawing/2014/main" id="{97F6C42F-F9A3-59EB-9BD9-3D3DE02701A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49491" y="252055"/>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nmouth county nj map wikipedia">
            <a:extLst>
              <a:ext uri="{FF2B5EF4-FFF2-40B4-BE49-F238E27FC236}">
                <a16:creationId xmlns:a16="http://schemas.microsoft.com/office/drawing/2014/main" id="{FEA2E767-3EAD-4FF8-54CA-018E4CF632A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91064" y="375700"/>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onmouth county nj map wikipedia">
            <a:extLst>
              <a:ext uri="{FF2B5EF4-FFF2-40B4-BE49-F238E27FC236}">
                <a16:creationId xmlns:a16="http://schemas.microsoft.com/office/drawing/2014/main" id="{12FE118D-D33E-927A-DC77-8DA56AC7838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62250" y="734763"/>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onmouth county nj map wikipedia">
            <a:extLst>
              <a:ext uri="{FF2B5EF4-FFF2-40B4-BE49-F238E27FC236}">
                <a16:creationId xmlns:a16="http://schemas.microsoft.com/office/drawing/2014/main" id="{397B9C6F-F851-E4CD-38F6-381129AA8D97}"/>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84004" y="521721"/>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nmouth county nj map wikipedia">
            <a:extLst>
              <a:ext uri="{FF2B5EF4-FFF2-40B4-BE49-F238E27FC236}">
                <a16:creationId xmlns:a16="http://schemas.microsoft.com/office/drawing/2014/main" id="{5B02FF4D-8D4E-1BFC-D984-CC348CDA6357}"/>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34721" y="260888"/>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nmouth county nj map wikipedia">
            <a:extLst>
              <a:ext uri="{FF2B5EF4-FFF2-40B4-BE49-F238E27FC236}">
                <a16:creationId xmlns:a16="http://schemas.microsoft.com/office/drawing/2014/main" id="{833FA85E-B73D-75A6-C497-7791F1E2CE8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67939" y="2432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onmouth county nj map wikipedia">
            <a:extLst>
              <a:ext uri="{FF2B5EF4-FFF2-40B4-BE49-F238E27FC236}">
                <a16:creationId xmlns:a16="http://schemas.microsoft.com/office/drawing/2014/main" id="{44702766-006F-C147-E466-6867BB962B5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52368" y="267895"/>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descr="Image result for monmouth county nj map wikipedia">
            <a:extLst>
              <a:ext uri="{FF2B5EF4-FFF2-40B4-BE49-F238E27FC236}">
                <a16:creationId xmlns:a16="http://schemas.microsoft.com/office/drawing/2014/main" id="{A49659EA-90FB-3F1A-1866-E7D98AFA83C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54818" y="920389"/>
            <a:ext cx="878038" cy="153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monmouth county nj map wikipedia">
            <a:extLst>
              <a:ext uri="{FF2B5EF4-FFF2-40B4-BE49-F238E27FC236}">
                <a16:creationId xmlns:a16="http://schemas.microsoft.com/office/drawing/2014/main" id="{F07824F8-FCDA-6E79-A804-98B7D3A75E0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monmouth county nj map wikipedia">
            <a:extLst>
              <a:ext uri="{FF2B5EF4-FFF2-40B4-BE49-F238E27FC236}">
                <a16:creationId xmlns:a16="http://schemas.microsoft.com/office/drawing/2014/main" id="{85DF6BEA-B8B2-83C8-2444-9DF57DC47BC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monmouth county nj map wikipedia">
            <a:extLst>
              <a:ext uri="{FF2B5EF4-FFF2-40B4-BE49-F238E27FC236}">
                <a16:creationId xmlns:a16="http://schemas.microsoft.com/office/drawing/2014/main" id="{9D3AADFE-841E-AE7C-772B-034F75689A2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pic>
        <p:nvPicPr>
          <p:cNvPr id="3" name="Picture 2" descr="Image result for monmouth county nj map wikipedia">
            <a:extLst>
              <a:ext uri="{FF2B5EF4-FFF2-40B4-BE49-F238E27FC236}">
                <a16:creationId xmlns:a16="http://schemas.microsoft.com/office/drawing/2014/main" id="{D5BEFB44-572C-19F3-2E43-1B3F2CAD2E7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83203" y="0"/>
            <a:ext cx="523929" cy="91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3" name="Picture 2" descr="Image result for monmouth county nj map wikipedia">
            <a:extLst>
              <a:ext uri="{FF2B5EF4-FFF2-40B4-BE49-F238E27FC236}">
                <a16:creationId xmlns:a16="http://schemas.microsoft.com/office/drawing/2014/main" id="{4B1DABDA-A3EB-29E3-8348-B24C3728A5C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3" name="Picture 2" descr="Image result for monmouth county nj map wikipedia">
            <a:extLst>
              <a:ext uri="{FF2B5EF4-FFF2-40B4-BE49-F238E27FC236}">
                <a16:creationId xmlns:a16="http://schemas.microsoft.com/office/drawing/2014/main" id="{77EBAF7F-1323-1273-4324-2E3C752A463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Monmouth</a:t>
            </a:r>
          </a:p>
          <a:p>
            <a:r>
              <a:rPr lang="en-US" sz="1400" dirty="0">
                <a:latin typeface="Franklin Gothic Medium Cond" panose="020B0606030402020204" pitchFamily="34" charset="0"/>
              </a:rPr>
              <a:t>County</a:t>
            </a:r>
          </a:p>
        </p:txBody>
      </p:sp>
      <p:pic>
        <p:nvPicPr>
          <p:cNvPr id="3" name="Picture 2" descr="Image result for monmouth county nj map wikipedia">
            <a:extLst>
              <a:ext uri="{FF2B5EF4-FFF2-40B4-BE49-F238E27FC236}">
                <a16:creationId xmlns:a16="http://schemas.microsoft.com/office/drawing/2014/main" id="{3EC839DD-8F21-F3FB-10B1-FD3EF16A911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6011" y="139835"/>
            <a:ext cx="499533" cy="87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57EE13-2012-E4D5-83D5-77686F27C0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381000"/>
            <a:ext cx="128778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Monmouth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1" name="Picture 2" descr="Image result for monmouth county nj map wikipedia">
            <a:extLst>
              <a:ext uri="{FF2B5EF4-FFF2-40B4-BE49-F238E27FC236}">
                <a16:creationId xmlns:a16="http://schemas.microsoft.com/office/drawing/2014/main" id="{4396AFF2-60ED-7C06-110A-68A2C8587B6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7495" y="4856860"/>
            <a:ext cx="82731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4012881596"/>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90581726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56214067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77387371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78152217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04310607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74667915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0385788"/>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415771398"/>
              </p:ext>
            </p:extLst>
          </p:nvPr>
        </p:nvGraphicFramePr>
        <p:xfrm>
          <a:off x="3192818" y="590683"/>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651999808"/>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813261285"/>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064975789"/>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608654490"/>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993676880"/>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onmouth county nj map wikipedia">
            <a:extLst>
              <a:ext uri="{FF2B5EF4-FFF2-40B4-BE49-F238E27FC236}">
                <a16:creationId xmlns:a16="http://schemas.microsoft.com/office/drawing/2014/main" id="{8EE3B220-CFFC-C763-42A8-1A77833DFC8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579" y="533400"/>
            <a:ext cx="2438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6D6E51-4DD8-D3DA-6E29-7ECE17CE5C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3704" y="550119"/>
            <a:ext cx="7278712" cy="5388429"/>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23039387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6613366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148475333"/>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25023150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66627385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77085469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68831980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26649970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5299705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02766008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96382708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68287019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0646526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393482241"/>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01131546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55695330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05012021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060712400"/>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706807835"/>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519004" y="6005813"/>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680200" y="6071749"/>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28707953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992613848"/>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473838916"/>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24193902"/>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75715396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22062862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536300502"/>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17811286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39035726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67277809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72441615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577525380"/>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76886364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406440700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313204264"/>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268702558"/>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629154997"/>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78869808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406693896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63005235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527946387"/>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783170348"/>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576172986"/>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96135577"/>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318149876"/>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55505327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97521276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72601443"/>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4017078765"/>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284733642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3707063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407309243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74877529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720754241"/>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64345419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866494041"/>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48091770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270007832"/>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41949602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56702694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5142187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50477484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424341970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44426621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00455125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7835528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Monmouth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546737967"/>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982876175"/>
              </p:ext>
            </p:extLst>
          </p:nvPr>
        </p:nvGraphicFramePr>
        <p:xfrm>
          <a:off x="7543801" y="867539"/>
          <a:ext cx="4648200" cy="614286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951771698"/>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55497376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3187088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16324730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99780762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990865369"/>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187740079"/>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www.monmouthresourcenet.org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AA9CB5AD-DFE2-5DC5-656D-C40717F4BBF9}"/>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Monmouth County CASA for Children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Adoption Resource Clearing House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Monmouth County Child Advocacy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Child Care Resources of Monmouth County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Bayshore, Coastal Communities, and Oceans Family Success Centers</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337480477"/>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Monmouth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76125333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81635336"/>
              </p:ext>
            </p:extLst>
          </p:nvPr>
        </p:nvGraphicFramePr>
        <p:xfrm>
          <a:off x="7024768" y="1192516"/>
          <a:ext cx="5167232" cy="581788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D2A0C8D6-B6B5-6D92-A4F3-EE53AF6150F3}"/>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Inc. </a:t>
            </a:r>
          </a:p>
          <a:p>
            <a:r>
              <a:rPr lang="en-US" sz="1400" spc="-20" dirty="0">
                <a:latin typeface="Franklin Gothic Medium" panose="020B0603020102020204" pitchFamily="34" charset="0"/>
              </a:rPr>
              <a:t>  Legal Services of NJ  </a:t>
            </a:r>
          </a:p>
          <a:p>
            <a:r>
              <a:rPr lang="en-US" sz="1400" spc="-20" dirty="0">
                <a:latin typeface="Franklin Gothic Medium" panose="020B0603020102020204" pitchFamily="34" charset="0"/>
              </a:rPr>
              <a:t>  ACLU of New Jersey </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Community Justice Center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 </a:t>
            </a:r>
            <a:r>
              <a:rPr lang="en-US" sz="1400" spc="-20" dirty="0">
                <a:solidFill>
                  <a:srgbClr val="C00000"/>
                </a:solidFill>
                <a:latin typeface="Franklin Gothic Medium" panose="020B0603020102020204" pitchFamily="34" charset="0"/>
              </a:rPr>
              <a:t>[Veterans]</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3fe41314175e8eff9b2&quot;,&quot;SmartGridHorizontal&quot;:0,&quot;LinkedExcelSources&quot;:{&quot;6463e187363939443c0312ea&quot;:&quot;{{Desktop}}\\2023 Data Hub\\template\\County PPT_stage 1\\workbooks\\Monmouth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27617</TotalTime>
  <Words>9850</Words>
  <Application>Microsoft Office PowerPoint</Application>
  <PresentationFormat>Widescreen</PresentationFormat>
  <Paragraphs>808</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1635</cp:revision>
  <dcterms:created xsi:type="dcterms:W3CDTF">2006-08-16T00:00:00Z</dcterms:created>
  <dcterms:modified xsi:type="dcterms:W3CDTF">2023-06-20T06:15:26Z</dcterms:modified>
</cp:coreProperties>
</file>