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1235" dt="2025-03-10T18:06:08.5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5" autoAdjust="0"/>
    <p:restoredTop sz="77138" autoAdjust="0"/>
  </p:normalViewPr>
  <p:slideViewPr>
    <p:cSldViewPr>
      <p:cViewPr varScale="1">
        <p:scale>
          <a:sx n="73" d="100"/>
          <a:sy n="73" d="100"/>
        </p:scale>
        <p:origin x="1374" y="7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Monmouth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Monmouth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Overview'!$A$6,'0. Overview'!$A$32,'0. Overview'!$A$55,'0. Overview'!$A$73,'0. Overview'!$A$99,'0. Overview'!$A$120,'0. Overview'!$A$154,'0. Overview'!$A$163,'0. Overview'!$A$181)</c:f>
              <c:strCache>
                <c:ptCount val="9"/>
                <c:pt idx="0">
                  <c:v>Monmouth</c:v>
                </c:pt>
                <c:pt idx="1">
                  <c:v>Monmouth</c:v>
                </c:pt>
                <c:pt idx="2">
                  <c:v>Monmouth</c:v>
                </c:pt>
                <c:pt idx="3">
                  <c:v>Monmouth</c:v>
                </c:pt>
                <c:pt idx="4">
                  <c:v>Monmouth</c:v>
                </c:pt>
                <c:pt idx="5">
                  <c:v>Monmouth</c:v>
                </c:pt>
                <c:pt idx="6">
                  <c:v>Monmouth </c:v>
                </c:pt>
                <c:pt idx="7">
                  <c:v>Monmouth</c:v>
                </c:pt>
                <c:pt idx="8">
                  <c:v>Monmouth</c:v>
                </c:pt>
              </c:strCache>
            </c:strRef>
          </c:cat>
          <c:val>
            <c:numRef>
              <c:f>('0. Overview'!$C$6,'0. Overview'!$C$32,'0. Overview'!$C$55,'0. Overview'!$C$73,'0. Overview'!$C$99,'0. Overview'!$C$120,'0. Overview'!$C$154,'0. Overview'!$C$163,'0. Overview'!$C$181)</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CDEA-477C-ADE9-A2B862DB819A}"/>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Overview'!$A$6,'0. Overview'!$A$32,'0. Overview'!$A$55,'0. Overview'!$A$73,'0. Overview'!$A$99,'0. Overview'!$A$120,'0. Overview'!$A$154,'0. Overview'!$A$163,'0. Overview'!$A$181)</c:f>
              <c:strCache>
                <c:ptCount val="9"/>
                <c:pt idx="0">
                  <c:v>Monmouth</c:v>
                </c:pt>
                <c:pt idx="1">
                  <c:v>Monmouth</c:v>
                </c:pt>
                <c:pt idx="2">
                  <c:v>Monmouth</c:v>
                </c:pt>
                <c:pt idx="3">
                  <c:v>Monmouth</c:v>
                </c:pt>
                <c:pt idx="4">
                  <c:v>Monmouth</c:v>
                </c:pt>
                <c:pt idx="5">
                  <c:v>Monmouth</c:v>
                </c:pt>
                <c:pt idx="6">
                  <c:v>Monmouth </c:v>
                </c:pt>
                <c:pt idx="7">
                  <c:v>Monmouth</c:v>
                </c:pt>
                <c:pt idx="8">
                  <c:v>Monmouth</c:v>
                </c:pt>
              </c:strCache>
            </c:strRef>
          </c:cat>
          <c:val>
            <c:numRef>
              <c:f>('0. Overview'!$D$6,'0. Overview'!$D$32,'0. Overview'!$D$55,'0. Overview'!$D$73,'0. Overview'!$D$99,'0. Overview'!$D$120,'0. Overview'!$D$154,'0. Overview'!$D$163,'0. Overview'!$D$181)</c:f>
              <c:numCache>
                <c:formatCode>General</c:formatCode>
                <c:ptCount val="9"/>
                <c:pt idx="0">
                  <c:v>17.875</c:v>
                </c:pt>
                <c:pt idx="1">
                  <c:v>13.875</c:v>
                </c:pt>
                <c:pt idx="2">
                  <c:v>12.875</c:v>
                </c:pt>
                <c:pt idx="3">
                  <c:v>16.875</c:v>
                </c:pt>
                <c:pt idx="4">
                  <c:v>12.875</c:v>
                </c:pt>
                <c:pt idx="5">
                  <c:v>13.875</c:v>
                </c:pt>
                <c:pt idx="6">
                  <c:v>1.875</c:v>
                </c:pt>
                <c:pt idx="7">
                  <c:v>14.875</c:v>
                </c:pt>
                <c:pt idx="8">
                  <c:v>18.875</c:v>
                </c:pt>
              </c:numCache>
            </c:numRef>
          </c:val>
          <c:extLst>
            <c:ext xmlns:c16="http://schemas.microsoft.com/office/drawing/2014/chart" uri="{C3380CC4-5D6E-409C-BE32-E72D297353CC}">
              <c16:uniqueId val="{00000001-CDEA-477C-ADE9-A2B862DB819A}"/>
            </c:ext>
          </c:extLst>
        </c:ser>
        <c:ser>
          <c:idx val="3"/>
          <c:order val="2"/>
          <c:spPr>
            <a:solidFill>
              <a:schemeClr val="bg1">
                <a:lumMod val="65000"/>
              </a:schemeClr>
            </a:solidFill>
            <a:ln>
              <a:solidFill>
                <a:schemeClr val="tx1">
                  <a:lumMod val="95000"/>
                  <a:lumOff val="5000"/>
                </a:schemeClr>
              </a:solidFill>
            </a:ln>
            <a:effectLst/>
          </c:spPr>
          <c:invertIfNegative val="0"/>
          <c:cat>
            <c:strRef>
              <c:f>('0. Overview'!$A$6,'0. Overview'!$A$32,'0. Overview'!$A$55,'0. Overview'!$A$73,'0. Overview'!$A$99,'0. Overview'!$A$120,'0. Overview'!$A$154,'0. Overview'!$A$163,'0. Overview'!$A$181)</c:f>
              <c:strCache>
                <c:ptCount val="9"/>
                <c:pt idx="0">
                  <c:v>Monmouth</c:v>
                </c:pt>
                <c:pt idx="1">
                  <c:v>Monmouth</c:v>
                </c:pt>
                <c:pt idx="2">
                  <c:v>Monmouth</c:v>
                </c:pt>
                <c:pt idx="3">
                  <c:v>Monmouth</c:v>
                </c:pt>
                <c:pt idx="4">
                  <c:v>Monmouth</c:v>
                </c:pt>
                <c:pt idx="5">
                  <c:v>Monmouth</c:v>
                </c:pt>
                <c:pt idx="6">
                  <c:v>Monmouth </c:v>
                </c:pt>
                <c:pt idx="7">
                  <c:v>Monmouth</c:v>
                </c:pt>
                <c:pt idx="8">
                  <c:v>Monmouth</c:v>
                </c:pt>
              </c:strCache>
            </c:strRef>
          </c:cat>
          <c:val>
            <c:numRef>
              <c:f>('0. Overview'!$E$6,'0. Overview'!$E$32,'0. Overview'!$E$55,'0. Overview'!$E$73,'0. Overview'!$E$99,'0. Overview'!$E$120,'0. Overview'!$E$154,'0. Overview'!$E$163,'0. Overview'!$E$181)</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CDEA-477C-ADE9-A2B862DB819A}"/>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0.82599999999999996</c:v>
                </c:pt>
                <c:pt idx="1">
                  <c:v>0.82399999999999995</c:v>
                </c:pt>
                <c:pt idx="2">
                  <c:v>0.82599999999999996</c:v>
                </c:pt>
                <c:pt idx="3">
                  <c:v>0.81899999999999995</c:v>
                </c:pt>
                <c:pt idx="4">
                  <c:v>0.81899999999999995</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2">
                  <c:v>0.81899999999999995</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666301673228332"/>
          <c:y val="0.90152886049834302"/>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0">
                  <c:v>95459</c:v>
                </c:pt>
                <c:pt idx="11">
                  <c:v>105163</c:v>
                </c:pt>
                <c:pt idx="12">
                  <c:v>119468</c:v>
                </c:pt>
                <c:pt idx="13">
                  <c:v>120358</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4">
                  <c:v>132581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38687</c:v>
                </c:pt>
                <c:pt idx="1">
                  <c:v>41223</c:v>
                </c:pt>
                <c:pt idx="2">
                  <c:v>52671</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
          <c:y val="0.88694641230867255"/>
          <c:w val="1"/>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Middletown township</c:v>
                </c:pt>
                <c:pt idx="1">
                  <c:v>Howell township</c:v>
                </c:pt>
                <c:pt idx="2">
                  <c:v>Marlboro township</c:v>
                </c:pt>
                <c:pt idx="3">
                  <c:v>Manalapan township</c:v>
                </c:pt>
                <c:pt idx="4">
                  <c:v>Freehold township</c:v>
                </c:pt>
                <c:pt idx="5">
                  <c:v>Long Branch city</c:v>
                </c:pt>
                <c:pt idx="6">
                  <c:v>Ocean township</c:v>
                </c:pt>
                <c:pt idx="7">
                  <c:v>Wall township</c:v>
                </c:pt>
                <c:pt idx="8">
                  <c:v>Neptune township</c:v>
                </c:pt>
                <c:pt idx="9">
                  <c:v>Holmdel township</c:v>
                </c:pt>
                <c:pt idx="10">
                  <c:v>Hazlet township</c:v>
                </c:pt>
                <c:pt idx="11">
                  <c:v>Aberdeen township</c:v>
                </c:pt>
                <c:pt idx="12">
                  <c:v>Freehold borough</c:v>
                </c:pt>
                <c:pt idx="13">
                  <c:v>Tinton Falls borough</c:v>
                </c:pt>
                <c:pt idx="14">
                  <c:v>Red Bank borough</c:v>
                </c:pt>
                <c:pt idx="15">
                  <c:v>Eatontown borough</c:v>
                </c:pt>
                <c:pt idx="16">
                  <c:v>Asbury Park city</c:v>
                </c:pt>
                <c:pt idx="17">
                  <c:v>Matawan borough</c:v>
                </c:pt>
                <c:pt idx="18">
                  <c:v>Colts Neck township</c:v>
                </c:pt>
                <c:pt idx="19">
                  <c:v>Keansburg borough</c:v>
                </c:pt>
              </c:strCache>
            </c:strRef>
          </c:cat>
          <c:val>
            <c:numRef>
              <c:f>Sheet1!$B$2:$B$21</c:f>
              <c:numCache>
                <c:formatCode>0</c:formatCode>
                <c:ptCount val="20"/>
                <c:pt idx="0">
                  <c:v>15021</c:v>
                </c:pt>
                <c:pt idx="1">
                  <c:v>12234</c:v>
                </c:pt>
                <c:pt idx="2">
                  <c:v>9841</c:v>
                </c:pt>
                <c:pt idx="3">
                  <c:v>9444</c:v>
                </c:pt>
                <c:pt idx="4">
                  <c:v>8080</c:v>
                </c:pt>
                <c:pt idx="5">
                  <c:v>6610</c:v>
                </c:pt>
                <c:pt idx="6">
                  <c:v>6345</c:v>
                </c:pt>
                <c:pt idx="7">
                  <c:v>5133</c:v>
                </c:pt>
                <c:pt idx="8">
                  <c:v>4874</c:v>
                </c:pt>
                <c:pt idx="9">
                  <c:v>3978</c:v>
                </c:pt>
                <c:pt idx="10">
                  <c:v>3880</c:v>
                </c:pt>
                <c:pt idx="11">
                  <c:v>3667</c:v>
                </c:pt>
                <c:pt idx="12">
                  <c:v>3423</c:v>
                </c:pt>
                <c:pt idx="13">
                  <c:v>3396</c:v>
                </c:pt>
                <c:pt idx="14">
                  <c:v>2711</c:v>
                </c:pt>
                <c:pt idx="15">
                  <c:v>2495</c:v>
                </c:pt>
                <c:pt idx="16">
                  <c:v>2205</c:v>
                </c:pt>
                <c:pt idx="17">
                  <c:v>2171</c:v>
                </c:pt>
                <c:pt idx="18">
                  <c:v>2056</c:v>
                </c:pt>
                <c:pt idx="19">
                  <c:v>1951</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0.22</c:v>
                </c:pt>
                <c:pt idx="1">
                  <c:v>0.17</c:v>
                </c:pt>
                <c:pt idx="2">
                  <c:v>0.16</c:v>
                </c:pt>
                <c:pt idx="3">
                  <c:v>0.15932402644999999</c:v>
                </c:pt>
                <c:pt idx="4">
                  <c:v>0.15980490282000001</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5">
                  <c:v>0.15980490282000001</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028645049498071"/>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Monmouth</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1955</c:v>
                </c:pt>
                <c:pt idx="1">
                  <c:v>1166</c:v>
                </c:pt>
                <c:pt idx="2">
                  <c:v>1548</c:v>
                </c:pt>
                <c:pt idx="3">
                  <c:v>1403</c:v>
                </c:pt>
                <c:pt idx="4">
                  <c:v>1050</c:v>
                </c:pt>
                <c:pt idx="5">
                  <c:v>2171</c:v>
                </c:pt>
                <c:pt idx="6">
                  <c:v>1636</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0">
                  <c:v>128030</c:v>
                </c:pt>
                <c:pt idx="11">
                  <c:v>129044</c:v>
                </c:pt>
                <c:pt idx="12">
                  <c:v>129113</c:v>
                </c:pt>
                <c:pt idx="13">
                  <c:v>129165</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14">
                  <c:v>131147</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102870</c:v>
                </c:pt>
                <c:pt idx="1">
                  <c:v>103523</c:v>
                </c:pt>
                <c:pt idx="2">
                  <c:v>108000</c:v>
                </c:pt>
                <c:pt idx="3">
                  <c:v>118194</c:v>
                </c:pt>
                <c:pt idx="4">
                  <c:v>118008</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Overview'!$A$213,'0. Overview'!$A$239,'0. Overview'!$A$258,'0. Overview'!$A$281,'0. Overview'!$A$294,'0. Overview'!$A$327,'0. Overview'!$A$355,'0. Overview'!$A$374,'0. Overview'!$A$392)</c:f>
              <c:strCache>
                <c:ptCount val="9"/>
                <c:pt idx="0">
                  <c:v>Monmouth</c:v>
                </c:pt>
                <c:pt idx="1">
                  <c:v>Monmouth</c:v>
                </c:pt>
                <c:pt idx="2">
                  <c:v>Monmouth</c:v>
                </c:pt>
                <c:pt idx="3">
                  <c:v>Monmouth</c:v>
                </c:pt>
                <c:pt idx="4">
                  <c:v>Monmouth</c:v>
                </c:pt>
                <c:pt idx="5">
                  <c:v>Monmouth</c:v>
                </c:pt>
                <c:pt idx="6">
                  <c:v>Monmouth</c:v>
                </c:pt>
                <c:pt idx="7">
                  <c:v>Monmouth</c:v>
                </c:pt>
                <c:pt idx="8">
                  <c:v>Monmouth</c:v>
                </c:pt>
              </c:strCache>
            </c:strRef>
          </c:cat>
          <c:val>
            <c:numRef>
              <c:f>('0. Overview'!$C$213,'0. Overview'!$C$239,'0. Overview'!$C$258,'0. Overview'!$C$281,'0. Overview'!$C$294,'0. Overview'!$C$327,'0. Overview'!$C$355,'0. Overview'!$C$374,'0. Overview'!$C$392)</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059B-404A-93B8-56A49074D565}"/>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Overview'!$A$213,'0. Overview'!$A$239,'0. Overview'!$A$258,'0. Overview'!$A$281,'0. Overview'!$A$294,'0. Overview'!$A$327,'0. Overview'!$A$355,'0. Overview'!$A$374,'0. Overview'!$A$392)</c:f>
              <c:strCache>
                <c:ptCount val="9"/>
                <c:pt idx="0">
                  <c:v>Monmouth</c:v>
                </c:pt>
                <c:pt idx="1">
                  <c:v>Monmouth</c:v>
                </c:pt>
                <c:pt idx="2">
                  <c:v>Monmouth</c:v>
                </c:pt>
                <c:pt idx="3">
                  <c:v>Monmouth</c:v>
                </c:pt>
                <c:pt idx="4">
                  <c:v>Monmouth</c:v>
                </c:pt>
                <c:pt idx="5">
                  <c:v>Monmouth</c:v>
                </c:pt>
                <c:pt idx="6">
                  <c:v>Monmouth</c:v>
                </c:pt>
                <c:pt idx="7">
                  <c:v>Monmouth</c:v>
                </c:pt>
                <c:pt idx="8">
                  <c:v>Monmouth</c:v>
                </c:pt>
              </c:strCache>
            </c:strRef>
          </c:cat>
          <c:val>
            <c:numRef>
              <c:f>('0. Overview'!$D$213,'0. Overview'!$D$239,'0. Overview'!$D$258,'0. Overview'!$D$281,'0. Overview'!$D$294,'0. Overview'!$D$327,'0. Overview'!$D$355,'0. Overview'!$D$374,'0. Overview'!$D$392)</c:f>
              <c:numCache>
                <c:formatCode>General</c:formatCode>
                <c:ptCount val="9"/>
                <c:pt idx="0">
                  <c:v>13.875</c:v>
                </c:pt>
                <c:pt idx="1">
                  <c:v>9.875</c:v>
                </c:pt>
                <c:pt idx="2">
                  <c:v>12.875</c:v>
                </c:pt>
                <c:pt idx="3">
                  <c:v>11.875</c:v>
                </c:pt>
                <c:pt idx="4">
                  <c:v>18.875</c:v>
                </c:pt>
                <c:pt idx="5">
                  <c:v>7.875</c:v>
                </c:pt>
                <c:pt idx="6">
                  <c:v>3.875</c:v>
                </c:pt>
                <c:pt idx="7">
                  <c:v>6.875</c:v>
                </c:pt>
                <c:pt idx="8">
                  <c:v>10.875</c:v>
                </c:pt>
              </c:numCache>
            </c:numRef>
          </c:val>
          <c:extLst>
            <c:ext xmlns:c16="http://schemas.microsoft.com/office/drawing/2014/chart" uri="{C3380CC4-5D6E-409C-BE32-E72D297353CC}">
              <c16:uniqueId val="{00000001-059B-404A-93B8-56A49074D565}"/>
            </c:ext>
          </c:extLst>
        </c:ser>
        <c:ser>
          <c:idx val="3"/>
          <c:order val="2"/>
          <c:spPr>
            <a:solidFill>
              <a:schemeClr val="bg2">
                <a:lumMod val="75000"/>
              </a:schemeClr>
            </a:solidFill>
            <a:ln>
              <a:solidFill>
                <a:schemeClr val="tx1"/>
              </a:solidFill>
            </a:ln>
            <a:effectLst/>
          </c:spPr>
          <c:invertIfNegative val="0"/>
          <c:cat>
            <c:strRef>
              <c:f>('0. Overview'!$A$213,'0. Overview'!$A$239,'0. Overview'!$A$258,'0. Overview'!$A$281,'0. Overview'!$A$294,'0. Overview'!$A$327,'0. Overview'!$A$355,'0. Overview'!$A$374,'0. Overview'!$A$392)</c:f>
              <c:strCache>
                <c:ptCount val="9"/>
                <c:pt idx="0">
                  <c:v>Monmouth</c:v>
                </c:pt>
                <c:pt idx="1">
                  <c:v>Monmouth</c:v>
                </c:pt>
                <c:pt idx="2">
                  <c:v>Monmouth</c:v>
                </c:pt>
                <c:pt idx="3">
                  <c:v>Monmouth</c:v>
                </c:pt>
                <c:pt idx="4">
                  <c:v>Monmouth</c:v>
                </c:pt>
                <c:pt idx="5">
                  <c:v>Monmouth</c:v>
                </c:pt>
                <c:pt idx="6">
                  <c:v>Monmouth</c:v>
                </c:pt>
                <c:pt idx="7">
                  <c:v>Monmouth</c:v>
                </c:pt>
                <c:pt idx="8">
                  <c:v>Monmouth</c:v>
                </c:pt>
              </c:strCache>
            </c:strRef>
          </c:cat>
          <c:val>
            <c:numRef>
              <c:f>('0. Overview'!$E$213,'0. Overview'!$E$239,'0. Overview'!$E$258,'0. Overview'!$E$281,'0. Overview'!$E$294,'0. Overview'!$E$327,'0. Overview'!$E$355,'0. Overview'!$E$374,'0. Overview'!$E$392)</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059B-404A-93B8-56A49074D565}"/>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0">
                  <c:v>97474</c:v>
                </c:pt>
                <c:pt idx="11">
                  <c:v>100532</c:v>
                </c:pt>
                <c:pt idx="12">
                  <c:v>101146</c:v>
                </c:pt>
                <c:pt idx="13">
                  <c:v>102532</c:v>
                </c:pt>
                <c:pt idx="14">
                  <c:v>105055</c:v>
                </c:pt>
                <c:pt idx="15">
                  <c:v>110785</c:v>
                </c:pt>
                <c:pt idx="16">
                  <c:v>116709</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17" formatCode="_(&quot;$&quot;* #,##0_);_(&quot;$&quot;* \(#,##0\);_(&quot;$&quot;* &quot;-&quot;??_);_(@_)">
                  <c:v>118008</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Asbury Park city</c:v>
                </c:pt>
                <c:pt idx="1">
                  <c:v>Long Branch city</c:v>
                </c:pt>
                <c:pt idx="2">
                  <c:v>Deal borough</c:v>
                </c:pt>
                <c:pt idx="3">
                  <c:v>Keyport borough</c:v>
                </c:pt>
                <c:pt idx="4">
                  <c:v>Shrewsbury township</c:v>
                </c:pt>
                <c:pt idx="5">
                  <c:v>Freehold borough</c:v>
                </c:pt>
                <c:pt idx="6">
                  <c:v>Neptune City borough</c:v>
                </c:pt>
                <c:pt idx="7">
                  <c:v>Lake Como borough</c:v>
                </c:pt>
                <c:pt idx="8">
                  <c:v>Keansburg borough</c:v>
                </c:pt>
                <c:pt idx="9">
                  <c:v>Highlands borough</c:v>
                </c:pt>
              </c:strCache>
            </c:strRef>
          </c:cat>
          <c:val>
            <c:numRef>
              <c:f>Sheet1!$B$2:$B$11</c:f>
              <c:numCache>
                <c:formatCode>_("$"* #,##0_);_("$"* \(#,##0\);_("$"* "-"??_);_(@_)</c:formatCode>
                <c:ptCount val="10"/>
                <c:pt idx="0">
                  <c:v>71080</c:v>
                </c:pt>
                <c:pt idx="1">
                  <c:v>73381</c:v>
                </c:pt>
                <c:pt idx="2">
                  <c:v>77679</c:v>
                </c:pt>
                <c:pt idx="3">
                  <c:v>79036</c:v>
                </c:pt>
                <c:pt idx="4">
                  <c:v>80833</c:v>
                </c:pt>
                <c:pt idx="5">
                  <c:v>82183</c:v>
                </c:pt>
                <c:pt idx="6">
                  <c:v>82872</c:v>
                </c:pt>
                <c:pt idx="7">
                  <c:v>83056</c:v>
                </c:pt>
                <c:pt idx="8">
                  <c:v>87484</c:v>
                </c:pt>
                <c:pt idx="9">
                  <c:v>90082</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Monmouth Median $122727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Asbury Park city</c:v>
                </c:pt>
                <c:pt idx="1">
                  <c:v>Long Branch city</c:v>
                </c:pt>
                <c:pt idx="2">
                  <c:v>Deal borough</c:v>
                </c:pt>
                <c:pt idx="3">
                  <c:v>Keyport borough</c:v>
                </c:pt>
                <c:pt idx="4">
                  <c:v>Shrewsbury township</c:v>
                </c:pt>
                <c:pt idx="5">
                  <c:v>Freehold borough</c:v>
                </c:pt>
                <c:pt idx="6">
                  <c:v>Neptune City borough</c:v>
                </c:pt>
                <c:pt idx="7">
                  <c:v>Lake Como borough</c:v>
                </c:pt>
                <c:pt idx="8">
                  <c:v>Keansburg borough</c:v>
                </c:pt>
                <c:pt idx="9">
                  <c:v>Highlands borough</c:v>
                </c:pt>
              </c:strCache>
            </c:strRef>
          </c:cat>
          <c:val>
            <c:numRef>
              <c:f>Sheet1!$C$2:$C$11</c:f>
              <c:numCache>
                <c:formatCode>"$"#,##0</c:formatCode>
                <c:ptCount val="10"/>
                <c:pt idx="0">
                  <c:v>122727</c:v>
                </c:pt>
                <c:pt idx="1">
                  <c:v>122727</c:v>
                </c:pt>
                <c:pt idx="2">
                  <c:v>122727</c:v>
                </c:pt>
                <c:pt idx="3">
                  <c:v>122727</c:v>
                </c:pt>
                <c:pt idx="4">
                  <c:v>122727</c:v>
                </c:pt>
                <c:pt idx="5">
                  <c:v>122727</c:v>
                </c:pt>
                <c:pt idx="6">
                  <c:v>122727</c:v>
                </c:pt>
                <c:pt idx="7">
                  <c:v>122727</c:v>
                </c:pt>
                <c:pt idx="8">
                  <c:v>122727</c:v>
                </c:pt>
                <c:pt idx="9">
                  <c:v>122727</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4853628082594583"/>
          <c:y val="0.9608046931091585"/>
          <c:w val="0.22048072345287636"/>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8">
                  <c:v>8.1000000000000003E-2</c:v>
                </c:pt>
                <c:pt idx="9">
                  <c:v>8.4000000000000005E-2</c:v>
                </c:pt>
                <c:pt idx="10">
                  <c:v>8.6999999999999994E-2</c:v>
                </c:pt>
                <c:pt idx="11">
                  <c:v>8.7999999999999995E-2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7" formatCode="0%">
                  <c:v>7.2999999999999995E-2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0.05</c:v>
                </c:pt>
                <c:pt idx="1">
                  <c:v>6.8000000000000005E-2</c:v>
                </c:pt>
                <c:pt idx="2">
                  <c:v>0.08</c:v>
                </c:pt>
                <c:pt idx="3">
                  <c:v>5.7000000000000002E-2</c:v>
                </c:pt>
                <c:pt idx="4">
                  <c:v>7.2999999999999995E-2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Neptune City borough</c:v>
                </c:pt>
                <c:pt idx="1">
                  <c:v>Loch Arbour village</c:v>
                </c:pt>
                <c:pt idx="2">
                  <c:v>Asbury Park city</c:v>
                </c:pt>
                <c:pt idx="3">
                  <c:v>Shrewsbury township</c:v>
                </c:pt>
                <c:pt idx="4">
                  <c:v>Long Branch city</c:v>
                </c:pt>
                <c:pt idx="5">
                  <c:v>Avon-by-the-Sea borough</c:v>
                </c:pt>
                <c:pt idx="6">
                  <c:v>Freehold borough</c:v>
                </c:pt>
                <c:pt idx="7">
                  <c:v>Englishtown borough</c:v>
                </c:pt>
                <c:pt idx="8">
                  <c:v>Neptune township</c:v>
                </c:pt>
              </c:strCache>
            </c:strRef>
          </c:cat>
          <c:val>
            <c:numRef>
              <c:f>Sheet1!$B$2:$B$10</c:f>
              <c:numCache>
                <c:formatCode>0%</c:formatCode>
                <c:ptCount val="9"/>
                <c:pt idx="0">
                  <c:v>0.44800000000000001</c:v>
                </c:pt>
                <c:pt idx="1">
                  <c:v>0.313</c:v>
                </c:pt>
                <c:pt idx="2">
                  <c:v>0.27100000000000002</c:v>
                </c:pt>
                <c:pt idx="3">
                  <c:v>0.23899999999999999</c:v>
                </c:pt>
                <c:pt idx="4">
                  <c:v>0.192</c:v>
                </c:pt>
                <c:pt idx="5">
                  <c:v>0.182</c:v>
                </c:pt>
                <c:pt idx="6">
                  <c:v>0.17</c:v>
                </c:pt>
                <c:pt idx="7">
                  <c:v>0.152</c:v>
                </c:pt>
                <c:pt idx="8">
                  <c:v>0.14000000000000001</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Monmouth Avg. 6.3%</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Sheet1!$A$2:$A$10</c:f>
              <c:strCache>
                <c:ptCount val="9"/>
                <c:pt idx="0">
                  <c:v>Neptune City borough</c:v>
                </c:pt>
                <c:pt idx="1">
                  <c:v>Loch Arbour village</c:v>
                </c:pt>
                <c:pt idx="2">
                  <c:v>Asbury Park city</c:v>
                </c:pt>
                <c:pt idx="3">
                  <c:v>Shrewsbury township</c:v>
                </c:pt>
                <c:pt idx="4">
                  <c:v>Long Branch city</c:v>
                </c:pt>
                <c:pt idx="5">
                  <c:v>Avon-by-the-Sea borough</c:v>
                </c:pt>
                <c:pt idx="6">
                  <c:v>Freehold borough</c:v>
                </c:pt>
                <c:pt idx="7">
                  <c:v>Englishtown borough</c:v>
                </c:pt>
                <c:pt idx="8">
                  <c:v>Neptune township</c:v>
                </c:pt>
              </c:strCache>
            </c:strRef>
          </c:cat>
          <c:val>
            <c:numRef>
              <c:f>Sheet1!$C$2:$C$10</c:f>
              <c:numCache>
                <c:formatCode>0%</c:formatCode>
                <c:ptCount val="9"/>
                <c:pt idx="0">
                  <c:v>6.3E-2</c:v>
                </c:pt>
                <c:pt idx="1">
                  <c:v>6.3E-2</c:v>
                </c:pt>
                <c:pt idx="2">
                  <c:v>6.3E-2</c:v>
                </c:pt>
                <c:pt idx="3">
                  <c:v>6.3E-2</c:v>
                </c:pt>
                <c:pt idx="4">
                  <c:v>6.3E-2</c:v>
                </c:pt>
                <c:pt idx="5">
                  <c:v>6.3E-2</c:v>
                </c:pt>
                <c:pt idx="6">
                  <c:v>6.3E-2</c:v>
                </c:pt>
                <c:pt idx="7">
                  <c:v>6.3E-2</c:v>
                </c:pt>
                <c:pt idx="8">
                  <c:v>6.3E-2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0520503536079842"/>
          <c:y val="0.92248508709138632"/>
          <c:w val="0.19675172614351946"/>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8">
                  <c:v>0.15887685328000001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885051673228343"/>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0.2</c:v>
                </c:pt>
                <c:pt idx="1">
                  <c:v>0.2</c:v>
                </c:pt>
                <c:pt idx="2">
                  <c:v>0.19</c:v>
                </c:pt>
                <c:pt idx="3">
                  <c:v>0.18650988775999999</c:v>
                </c:pt>
                <c:pt idx="4">
                  <c:v>0.18</c:v>
                </c:pt>
                <c:pt idx="5">
                  <c:v>0.17</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4" formatCode="0.0%">
                  <c:v>8.4000000000000005E-2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7.8E-2</c:v>
                </c:pt>
                <c:pt idx="1">
                  <c:v>6.4000000000000001E-2</c:v>
                </c:pt>
                <c:pt idx="2">
                  <c:v>8.4000000000000005E-2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6309</c:v>
                </c:pt>
                <c:pt idx="1">
                  <c:v>5936</c:v>
                </c:pt>
                <c:pt idx="2">
                  <c:v>5682</c:v>
                </c:pt>
                <c:pt idx="3">
                  <c:v>6250</c:v>
                </c:pt>
                <c:pt idx="4">
                  <c:v>6725</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Monmouth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0.83099999999999996</c:v>
                </c:pt>
                <c:pt idx="1">
                  <c:v>6.5000000000000002E-2</c:v>
                </c:pt>
                <c:pt idx="2">
                  <c:v>2.3E-2</c:v>
                </c:pt>
                <c:pt idx="3">
                  <c:v>6.5000000000000002E-2</c:v>
                </c:pt>
                <c:pt idx="4">
                  <c:v>1E-3</c:v>
                </c:pt>
                <c:pt idx="5">
                  <c:v>0.113</c:v>
                </c:pt>
                <c:pt idx="6">
                  <c:v>0.13</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18057</c:v>
                </c:pt>
                <c:pt idx="3" formatCode="#,##0">
                  <c:v>14227</c:v>
                </c:pt>
                <c:pt idx="4" formatCode="#,##0">
                  <c:v>15014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11950</c:v>
                </c:pt>
                <c:pt idx="1">
                  <c:v>14191</c:v>
                </c:pt>
                <c:pt idx="2">
                  <c:v>11976</c:v>
                </c:pt>
                <c:pt idx="3">
                  <c:v>12100</c:v>
                </c:pt>
                <c:pt idx="4">
                  <c:v>12865</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Monmouth</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1656</c:v>
                </c:pt>
                <c:pt idx="1">
                  <c:v>1535</c:v>
                </c:pt>
                <c:pt idx="2">
                  <c:v>1450</c:v>
                </c:pt>
                <c:pt idx="3">
                  <c:v>1400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17">
                  <c:v>1656</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17" formatCode="&quot;$&quot;#,##0_);[Red]\(&quot;$&quot;#,##0\)">
                  <c:v>1400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6">
                  <c:v>33.1</c:v>
                </c:pt>
                <c:pt idx="7">
                  <c:v>32</c:v>
                </c:pt>
                <c:pt idx="8">
                  <c:v>32</c:v>
                </c:pt>
                <c:pt idx="9">
                  <c:v>31.7</c:v>
                </c:pt>
                <c:pt idx="10">
                  <c:v>30.2</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5">
                  <c:v>33.4</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36.200000000000003</c:v>
                </c:pt>
                <c:pt idx="1">
                  <c:v>34.799999999999997</c:v>
                </c:pt>
                <c:pt idx="2">
                  <c:v>29.1</c:v>
                </c:pt>
                <c:pt idx="3" formatCode="0.0">
                  <c:v>31.6</c:v>
                </c:pt>
                <c:pt idx="4" formatCode="0.0">
                  <c:v>33.4</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1">
                  <c:v>0.17</c:v>
                </c:pt>
                <c:pt idx="12">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0" formatCode="0%">
                  <c:v>0.17</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13" formatCode="0.0%">
                  <c:v>2.4E-2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3.6999999999999998E-2</c:v>
                </c:pt>
                <c:pt idx="1">
                  <c:v>3.4000000000000002E-2</c:v>
                </c:pt>
                <c:pt idx="2">
                  <c:v>4.5999999999999999E-2</c:v>
                </c:pt>
                <c:pt idx="3">
                  <c:v>2.5999999999999999E-2</c:v>
                </c:pt>
                <c:pt idx="4">
                  <c:v>2.4E-2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Freehold borough</c:v>
                </c:pt>
                <c:pt idx="1">
                  <c:v>Bradley Beach borough</c:v>
                </c:pt>
                <c:pt idx="2">
                  <c:v>Sea Girt borough</c:v>
                </c:pt>
                <c:pt idx="3">
                  <c:v>Deal borough</c:v>
                </c:pt>
                <c:pt idx="4">
                  <c:v>Red Bank borough</c:v>
                </c:pt>
                <c:pt idx="5">
                  <c:v>Allenhurst borough</c:v>
                </c:pt>
                <c:pt idx="6">
                  <c:v>Long Branch city</c:v>
                </c:pt>
                <c:pt idx="7">
                  <c:v>Sea Bright borough</c:v>
                </c:pt>
                <c:pt idx="8">
                  <c:v>Eatontown borough</c:v>
                </c:pt>
              </c:strCache>
            </c:strRef>
          </c:cat>
          <c:val>
            <c:numRef>
              <c:f>Sheet1!$B$2:$B$10</c:f>
              <c:numCache>
                <c:formatCode>0.0%</c:formatCode>
                <c:ptCount val="9"/>
                <c:pt idx="0">
                  <c:v>0.318</c:v>
                </c:pt>
                <c:pt idx="1">
                  <c:v>0.186</c:v>
                </c:pt>
                <c:pt idx="2">
                  <c:v>0.14199999999999999</c:v>
                </c:pt>
                <c:pt idx="3">
                  <c:v>0.123</c:v>
                </c:pt>
                <c:pt idx="4">
                  <c:v>0.10100000000000001</c:v>
                </c:pt>
                <c:pt idx="5">
                  <c:v>9.2999999999999999E-2</c:v>
                </c:pt>
                <c:pt idx="6">
                  <c:v>9.2999999999999999E-2</c:v>
                </c:pt>
                <c:pt idx="7">
                  <c:v>9.0999999999999998E-2</c:v>
                </c:pt>
                <c:pt idx="8">
                  <c:v>8.1000000000000003E-2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Monmouth County Avg. 3.8%</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Sheet1!$A$2:$A$10</c:f>
              <c:strCache>
                <c:ptCount val="9"/>
                <c:pt idx="0">
                  <c:v>Freehold borough</c:v>
                </c:pt>
                <c:pt idx="1">
                  <c:v>Bradley Beach borough</c:v>
                </c:pt>
                <c:pt idx="2">
                  <c:v>Sea Girt borough</c:v>
                </c:pt>
                <c:pt idx="3">
                  <c:v>Deal borough</c:v>
                </c:pt>
                <c:pt idx="4">
                  <c:v>Red Bank borough</c:v>
                </c:pt>
                <c:pt idx="5">
                  <c:v>Allenhurst borough</c:v>
                </c:pt>
                <c:pt idx="6">
                  <c:v>Long Branch city</c:v>
                </c:pt>
                <c:pt idx="7">
                  <c:v>Sea Bright borough</c:v>
                </c:pt>
                <c:pt idx="8">
                  <c:v>Eatontown borough</c:v>
                </c:pt>
              </c:strCache>
            </c:strRef>
          </c:cat>
          <c:val>
            <c:numRef>
              <c:f>Sheet1!$C$2:$C$10</c:f>
              <c:numCache>
                <c:formatCode>0.00%</c:formatCode>
                <c:ptCount val="9"/>
                <c:pt idx="0">
                  <c:v>3.7999999999999999E-2</c:v>
                </c:pt>
                <c:pt idx="1">
                  <c:v>3.7999999999999999E-2</c:v>
                </c:pt>
                <c:pt idx="2">
                  <c:v>3.7999999999999999E-2</c:v>
                </c:pt>
                <c:pt idx="3">
                  <c:v>3.7999999999999999E-2</c:v>
                </c:pt>
                <c:pt idx="4">
                  <c:v>3.7999999999999999E-2</c:v>
                </c:pt>
                <c:pt idx="5">
                  <c:v>3.7999999999999999E-2</c:v>
                </c:pt>
                <c:pt idx="6">
                  <c:v>3.7999999999999999E-2</c:v>
                </c:pt>
                <c:pt idx="7">
                  <c:v>3.7999999999999999E-2</c:v>
                </c:pt>
                <c:pt idx="8">
                  <c:v>3.7999999999999999E-2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9612819881889766E-2"/>
          <c:y val="0.89718582974293437"/>
          <c:w val="0.21452436023622048"/>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0.84399999999999997</c:v>
                </c:pt>
                <c:pt idx="1">
                  <c:v>0.84399999999999997</c:v>
                </c:pt>
                <c:pt idx="2">
                  <c:v>0.82899999999999996</c:v>
                </c:pt>
                <c:pt idx="3">
                  <c:v>0.82699999999999996</c:v>
                </c:pt>
                <c:pt idx="4">
                  <c:v>0.83099999999999996</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8.3000000000000004E-2</c:v>
                </c:pt>
                <c:pt idx="1">
                  <c:v>8.2000000000000003E-2</c:v>
                </c:pt>
                <c:pt idx="2">
                  <c:v>7.8E-2</c:v>
                </c:pt>
                <c:pt idx="3">
                  <c:v>7.1999999999999995E-2</c:v>
                </c:pt>
                <c:pt idx="4">
                  <c:v>6.5000000000000002E-2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4.0000000000000001E-3</c:v>
                </c:pt>
                <c:pt idx="1">
                  <c:v>5.0000000000000001E-3</c:v>
                </c:pt>
                <c:pt idx="2">
                  <c:v>0.01</c:v>
                </c:pt>
                <c:pt idx="3">
                  <c:v>2.1000000000000001E-2</c:v>
                </c:pt>
                <c:pt idx="4">
                  <c:v>2.3E-2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6.2E-2</c:v>
                </c:pt>
                <c:pt idx="1">
                  <c:v>6.3E-2</c:v>
                </c:pt>
                <c:pt idx="2">
                  <c:v>6.5000000000000002E-2</c:v>
                </c:pt>
                <c:pt idx="3">
                  <c:v>6.6000000000000003E-2</c:v>
                </c:pt>
                <c:pt idx="4">
                  <c:v>6.5000000000000002E-2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0.111</c:v>
                </c:pt>
                <c:pt idx="1">
                  <c:v>0.109</c:v>
                </c:pt>
                <c:pt idx="2">
                  <c:v>0.114</c:v>
                </c:pt>
                <c:pt idx="3">
                  <c:v>0.11700000000000001</c:v>
                </c:pt>
                <c:pt idx="4">
                  <c:v>0.13</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9">
                  <c:v>22173</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9">
                  <c:v>6101</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1">
                  <c:v>0.89300000000000002</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General</c:formatCode>
                <c:ptCount val="21"/>
                <c:pt idx="0" formatCode="0%">
                  <c:v>0.84799999999999998</c:v>
                </c:pt>
                <c:pt idx="2" formatCode="0%">
                  <c:v>0.89600000000000002</c:v>
                </c:pt>
                <c:pt idx="3" formatCode="0%">
                  <c:v>0.90600000000000003</c:v>
                </c:pt>
                <c:pt idx="4" formatCode="0%">
                  <c:v>0.90800000000000003</c:v>
                </c:pt>
                <c:pt idx="5" formatCode="0%">
                  <c:v>0.91</c:v>
                </c:pt>
                <c:pt idx="6" formatCode="0%">
                  <c:v>0.91400000000000003</c:v>
                </c:pt>
                <c:pt idx="7" formatCode="0%">
                  <c:v>0.91600000000000004</c:v>
                </c:pt>
                <c:pt idx="8" formatCode="0%">
                  <c:v>0.91800000000000004</c:v>
                </c:pt>
                <c:pt idx="9" formatCode="0%">
                  <c:v>0.92200000000000004</c:v>
                </c:pt>
                <c:pt idx="10" formatCode="0%">
                  <c:v>0.92300000000000004</c:v>
                </c:pt>
                <c:pt idx="11" formatCode="0%">
                  <c:v>0.92300000000000004</c:v>
                </c:pt>
                <c:pt idx="12" formatCode="0%">
                  <c:v>0.92600000000000005</c:v>
                </c:pt>
                <c:pt idx="13" formatCode="0%">
                  <c:v>0.93200000000000005</c:v>
                </c:pt>
                <c:pt idx="14" formatCode="0%">
                  <c:v>0.93300000000000005</c:v>
                </c:pt>
                <c:pt idx="15" formatCode="0%">
                  <c:v>0.93400000000000005</c:v>
                </c:pt>
                <c:pt idx="16" formatCode="0%">
                  <c:v>0.93400000000000005</c:v>
                </c:pt>
                <c:pt idx="17" formatCode="0%">
                  <c:v>0.93899999999999995</c:v>
                </c:pt>
                <c:pt idx="18" formatCode="0%">
                  <c:v>0.93899999999999995</c:v>
                </c:pt>
                <c:pt idx="19" formatCode="0%">
                  <c:v>0.94</c:v>
                </c:pt>
                <c:pt idx="20" formatCode="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0.93300000000000005</c:v>
                </c:pt>
                <c:pt idx="1">
                  <c:v>0.93100000000000005</c:v>
                </c:pt>
                <c:pt idx="2">
                  <c:v>0.92800000000000005</c:v>
                </c:pt>
                <c:pt idx="3">
                  <c:v>0.91500000000000004</c:v>
                </c:pt>
                <c:pt idx="4">
                  <c:v>0.90700000000000003</c:v>
                </c:pt>
                <c:pt idx="5">
                  <c:v>0.89300000000000002</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4">
                  <c:v>0.81</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9">
                  <c:v>0.75</c:v>
                </c:pt>
                <c:pt idx="10">
                  <c:v>0.75</c:v>
                </c:pt>
                <c:pt idx="11">
                  <c:v>0.76</c:v>
                </c:pt>
                <c:pt idx="12">
                  <c:v>0.79</c:v>
                </c:pt>
                <c:pt idx="13">
                  <c:v>0.8</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0.81</c:v>
                </c:pt>
                <c:pt idx="1">
                  <c:v>0.67</c:v>
                </c:pt>
                <c:pt idx="2">
                  <c:v>0.65</c:v>
                </c:pt>
                <c:pt idx="3">
                  <c:v>0.86</c:v>
                </c:pt>
                <c:pt idx="4">
                  <c:v>0.56000000000000005</c:v>
                </c:pt>
                <c:pt idx="5">
                  <c:v>0.81</c:v>
                </c:pt>
                <c:pt idx="6">
                  <c:v>0.81</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3" formatCode="0.0%">
                  <c:v>0.32700000000000001</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0.28899999999999998</c:v>
                </c:pt>
                <c:pt idx="1">
                  <c:v>0.38100000000000001</c:v>
                </c:pt>
                <c:pt idx="2">
                  <c:v>0.40300000000000002</c:v>
                </c:pt>
                <c:pt idx="3">
                  <c:v>0.36499999999999999</c:v>
                </c:pt>
                <c:pt idx="4">
                  <c:v>0.32700000000000001</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Monmouth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3.9E-2</c:v>
                </c:pt>
                <c:pt idx="1">
                  <c:v>3.9E-2</c:v>
                </c:pt>
                <c:pt idx="2">
                  <c:v>3.7999999999999999E-2</c:v>
                </c:pt>
                <c:pt idx="3">
                  <c:v>3.9E-2</c:v>
                </c:pt>
                <c:pt idx="4">
                  <c:v>4.4999999999999998E-2</c:v>
                </c:pt>
                <c:pt idx="5">
                  <c:v>4.4999999999999998E-2</c:v>
                </c:pt>
                <c:pt idx="6">
                  <c:v>4.2000000000000003E-2</c:v>
                </c:pt>
                <c:pt idx="7">
                  <c:v>3.5000000000000003E-2</c:v>
                </c:pt>
                <c:pt idx="8">
                  <c:v>3.9E-2</c:v>
                </c:pt>
                <c:pt idx="9">
                  <c:v>4.1000000000000002E-2</c:v>
                </c:pt>
                <c:pt idx="10">
                  <c:v>4.7E-2</c:v>
                </c:pt>
                <c:pt idx="11">
                  <c:v>4.4999999999999998E-2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2">
                  <c:v>0.04</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668018562225108"/>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5" formatCode="0.0%">
                  <c:v>3.7151999999999998E-2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57</c:v>
                </c:pt>
                <c:pt idx="1">
                  <c:v>57</c:v>
                </c:pt>
                <c:pt idx="2">
                  <c:v>59</c:v>
                </c:pt>
                <c:pt idx="3">
                  <c:v>61</c:v>
                </c:pt>
                <c:pt idx="4">
                  <c:v>62.671106942000002</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3.87155E-2</c:v>
                </c:pt>
                <c:pt idx="1">
                  <c:v>3.0591E-2</c:v>
                </c:pt>
                <c:pt idx="2">
                  <c:v>3.4435100000000003E-2</c:v>
                </c:pt>
                <c:pt idx="3">
                  <c:v>3.9230000000000001E-2</c:v>
                </c:pt>
                <c:pt idx="4">
                  <c:v>3.7151999999999998E-2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Asbury Park School District</c:v>
                </c:pt>
                <c:pt idx="1">
                  <c:v>Neptune Township School District</c:v>
                </c:pt>
                <c:pt idx="2">
                  <c:v>Keansburg School District</c:v>
                </c:pt>
                <c:pt idx="3">
                  <c:v>Matawan-Aberdeen Regional School District</c:v>
                </c:pt>
                <c:pt idx="4">
                  <c:v>Keyport School District</c:v>
                </c:pt>
                <c:pt idx="5">
                  <c:v>Monmouth Regional High School</c:v>
                </c:pt>
                <c:pt idx="6">
                  <c:v>Academy Charter High School</c:v>
                </c:pt>
                <c:pt idx="7">
                  <c:v>Township Of Ocean School District</c:v>
                </c:pt>
                <c:pt idx="8">
                  <c:v>Red Bank Regional School District</c:v>
                </c:pt>
                <c:pt idx="9">
                  <c:v>Long Branch Public School District</c:v>
                </c:pt>
                <c:pt idx="10">
                  <c:v>Middletown Township Public School District</c:v>
                </c:pt>
                <c:pt idx="11">
                  <c:v>Upper Freehold Regional School District</c:v>
                </c:pt>
                <c:pt idx="12">
                  <c:v>Shore Regional High School District</c:v>
                </c:pt>
                <c:pt idx="13">
                  <c:v>Freehold Regional High School District</c:v>
                </c:pt>
              </c:strCache>
            </c:strRef>
          </c:cat>
          <c:val>
            <c:numRef>
              <c:f>Sheet1!$B$2:$B$15</c:f>
              <c:numCache>
                <c:formatCode>General</c:formatCode>
                <c:ptCount val="14"/>
                <c:pt idx="0">
                  <c:v>75.599999999999994</c:v>
                </c:pt>
                <c:pt idx="1">
                  <c:v>82.3</c:v>
                </c:pt>
                <c:pt idx="2">
                  <c:v>82.9</c:v>
                </c:pt>
                <c:pt idx="3">
                  <c:v>86.1</c:v>
                </c:pt>
                <c:pt idx="4">
                  <c:v>91.2</c:v>
                </c:pt>
                <c:pt idx="5">
                  <c:v>92.3</c:v>
                </c:pt>
                <c:pt idx="6">
                  <c:v>93.2</c:v>
                </c:pt>
                <c:pt idx="7">
                  <c:v>94.2</c:v>
                </c:pt>
                <c:pt idx="8">
                  <c:v>94.3</c:v>
                </c:pt>
                <c:pt idx="9">
                  <c:v>94.5</c:v>
                </c:pt>
                <c:pt idx="10">
                  <c:v>94.6</c:v>
                </c:pt>
                <c:pt idx="11">
                  <c:v>95.6</c:v>
                </c:pt>
                <c:pt idx="12">
                  <c:v>96</c:v>
                </c:pt>
                <c:pt idx="13">
                  <c:v>96.2</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Asbury Park School District</c:v>
                </c:pt>
                <c:pt idx="1">
                  <c:v>Neptune Township School District</c:v>
                </c:pt>
                <c:pt idx="2">
                  <c:v>Keansburg School District</c:v>
                </c:pt>
                <c:pt idx="3">
                  <c:v>Matawan-Aberdeen Regional School District</c:v>
                </c:pt>
                <c:pt idx="4">
                  <c:v>Keyport School District</c:v>
                </c:pt>
                <c:pt idx="5">
                  <c:v>Monmouth Regional High School</c:v>
                </c:pt>
                <c:pt idx="6">
                  <c:v>Academy Charter High School</c:v>
                </c:pt>
                <c:pt idx="7">
                  <c:v>Township Of Ocean School District</c:v>
                </c:pt>
                <c:pt idx="8">
                  <c:v>Red Bank Regional School District</c:v>
                </c:pt>
                <c:pt idx="9">
                  <c:v>Long Branch Public School District</c:v>
                </c:pt>
                <c:pt idx="10">
                  <c:v>Middletown Township Public School District</c:v>
                </c:pt>
                <c:pt idx="11">
                  <c:v>Upper Freehold Regional School District</c:v>
                </c:pt>
                <c:pt idx="12">
                  <c:v>Shore Regional High School District</c:v>
                </c:pt>
                <c:pt idx="13">
                  <c:v>Freehold Regional High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0889412353009273"/>
          <c:y val="0.92227129683567066"/>
          <c:w val="0.20211648167898441"/>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0.91900000000000004</c:v>
                </c:pt>
                <c:pt idx="1">
                  <c:v>0.90600000000000003</c:v>
                </c:pt>
                <c:pt idx="2">
                  <c:v>0.93899999999999995</c:v>
                </c:pt>
                <c:pt idx="3">
                  <c:v>0.94</c:v>
                </c:pt>
                <c:pt idx="4">
                  <c:v>0.94</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9">
                  <c:v>0.94</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698442780354045"/>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7">
                  <c:v>13.7</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3.7227392030541546E-2"/>
                  <c:y val="0.1585144819231501"/>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4329913306291376E-3"/>
                  <c:y val="2.1565477271938544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16</c:v>
                </c:pt>
                <c:pt idx="1">
                  <c:v>81</c:v>
                </c:pt>
                <c:pt idx="2">
                  <c:v>112</c:v>
                </c:pt>
                <c:pt idx="3">
                  <c:v>590</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16637355379273869"/>
                  <c:y val="2.974949832297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840</c:v>
                </c:pt>
                <c:pt idx="1">
                  <c:v>5892</c:v>
                </c:pt>
                <c:pt idx="2">
                  <c:v>642</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1">
                  <c:v>2.67</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2615206692913383"/>
          <c:y val="0.87893986242298117"/>
          <c:w val="0.17608046259842516"/>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Monmouth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7.31107</c:v>
                </c:pt>
                <c:pt idx="1">
                  <c:v>6.3904399999999999</c:v>
                </c:pt>
                <c:pt idx="2">
                  <c:v>4.4000000000000004</c:v>
                </c:pt>
                <c:pt idx="4">
                  <c:v>2.6693199999999999</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4.04485272674249E-2"/>
          <c:y val="6.8140319163664999E-3"/>
          <c:w val="0.90796412948381455"/>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2">
                  <c:v>93</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2">
                  <c:v>705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5" formatCode="0.00">
                  <c:v>62.671106942000002</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9.1</c:v>
                </c:pt>
                <c:pt idx="1">
                  <c:v>9.4</c:v>
                </c:pt>
                <c:pt idx="2">
                  <c:v>9.3000000000000007</c:v>
                </c:pt>
                <c:pt idx="3">
                  <c:v>9.0073918830000004</c:v>
                </c:pt>
                <c:pt idx="4">
                  <c:v>8.3984913706000004</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9">
                  <c:v>8.4</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1079299932696222"/>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8" formatCode="0.00">
                  <c:v>6.00817304826995</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4206</c:v>
                </c:pt>
                <c:pt idx="1">
                  <c:v>3416</c:v>
                </c:pt>
                <c:pt idx="2">
                  <c:v>3353</c:v>
                </c:pt>
                <c:pt idx="3">
                  <c:v>3514</c:v>
                </c:pt>
                <c:pt idx="4">
                  <c:v>3730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9666152974612545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1774</c:v>
                </c:pt>
                <c:pt idx="1">
                  <c:v>1493</c:v>
                </c:pt>
                <c:pt idx="2">
                  <c:v>311</c:v>
                </c:pt>
                <c:pt idx="3">
                  <c:v>149</c:v>
                </c:pt>
                <c:pt idx="4" formatCode="#,##0">
                  <c:v>133</c:v>
                </c:pt>
                <c:pt idx="5">
                  <c:v>37</c:v>
                </c:pt>
                <c:pt idx="6">
                  <c:v>109</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0">
                  <c:v>1828</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1">
                  <c:v>1856</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7">
                  <c:v>100632</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7">
                  <c:v>74078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85136</c:v>
                </c:pt>
                <c:pt idx="1">
                  <c:v>86376</c:v>
                </c:pt>
                <c:pt idx="2">
                  <c:v>94496</c:v>
                </c:pt>
                <c:pt idx="3">
                  <c:v>100148</c:v>
                </c:pt>
                <c:pt idx="4">
                  <c:v>100632</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55707</c:v>
                </c:pt>
                <c:pt idx="1">
                  <c:v>60562</c:v>
                </c:pt>
                <c:pt idx="2">
                  <c:v>68388</c:v>
                </c:pt>
                <c:pt idx="3">
                  <c:v>73975</c:v>
                </c:pt>
                <c:pt idx="4">
                  <c:v>74078</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0">
                  <c:v>443</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1">
                  <c:v>501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187</c:v>
                </c:pt>
                <c:pt idx="1">
                  <c:v>186</c:v>
                </c:pt>
                <c:pt idx="2">
                  <c:v>174</c:v>
                </c:pt>
                <c:pt idx="3">
                  <c:v>151</c:v>
                </c:pt>
                <c:pt idx="4">
                  <c:v>135</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0.13700000000000001</c:v>
                </c:pt>
                <c:pt idx="1">
                  <c:v>0.13500000000000001</c:v>
                </c:pt>
                <c:pt idx="2">
                  <c:v>0.129</c:v>
                </c:pt>
                <c:pt idx="3">
                  <c:v>0.13500000000000001</c:v>
                </c:pt>
                <c:pt idx="4">
                  <c:v>0.13800000000000001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1">
                  <c:v>-0.105960264900662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4.6960576338018048E-2"/>
          <c:y val="0.87745762269663585"/>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Monmouth</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1562499999999997E-2"/>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7812500000000001"/>
                  <c:y val="-0.1054687435120113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4218749999999999"/>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3.7500000000000054E-2"/>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0.15468750000000001"/>
                  <c:y val="-9.609374408872145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0.49</c:v>
                </c:pt>
                <c:pt idx="1">
                  <c:v>0.08</c:v>
                </c:pt>
                <c:pt idx="2">
                  <c:v>0.28000000000000003</c:v>
                </c:pt>
                <c:pt idx="3">
                  <c:v>0.06</c:v>
                </c:pt>
                <c:pt idx="4">
                  <c:v>0.05</c:v>
                </c:pt>
                <c:pt idx="5">
                  <c:v>0.01</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Community Support Services (CSS)</c:v>
                </c:pt>
                <c:pt idx="1">
                  <c:v>Certified Community Behavioral Health Clinic (CCBHC)</c:v>
                </c:pt>
                <c:pt idx="2">
                  <c:v>Outpatient</c:v>
                </c:pt>
                <c:pt idx="3">
                  <c:v>Partial Care</c:v>
                </c:pt>
                <c:pt idx="4">
                  <c:v>Primary Screening Services</c:v>
                </c:pt>
                <c:pt idx="5">
                  <c:v>Voluntary Unit</c:v>
                </c:pt>
                <c:pt idx="6">
                  <c:v>Self-Help Center/Community Wellness Center</c:v>
                </c:pt>
                <c:pt idx="7">
                  <c:v>Short Term Care Facility (STCF)</c:v>
                </c:pt>
                <c:pt idx="8">
                  <c:v>Systems Advocacy</c:v>
                </c:pt>
                <c:pt idx="9">
                  <c:v>Acute Care Family Support</c:v>
                </c:pt>
                <c:pt idx="10">
                  <c:v>County Mental Health Board</c:v>
                </c:pt>
                <c:pt idx="11">
                  <c:v>Early Intervention Support Services (EISS)</c:v>
                </c:pt>
                <c:pt idx="12">
                  <c:v>Homeless Services (PATH)</c:v>
                </c:pt>
                <c:pt idx="13">
                  <c:v>Integrated Case Management Services (ICMS)</c:v>
                </c:pt>
                <c:pt idx="14">
                  <c:v>Intensive Family Support Services (IFSS)</c:v>
                </c:pt>
                <c:pt idx="15">
                  <c:v>Involuntary Outpatient Commitment (IOC)</c:v>
                </c:pt>
                <c:pt idx="16">
                  <c:v>Justice Involved Services (JIS)</c:v>
                </c:pt>
                <c:pt idx="17">
                  <c:v>Program of Assertive Community Treatment (PACT)</c:v>
                </c:pt>
                <c:pt idx="18">
                  <c:v>Residential Services</c:v>
                </c:pt>
                <c:pt idx="19">
                  <c:v>Supported Education</c:v>
                </c:pt>
                <c:pt idx="20">
                  <c:v>Supported Employment Services</c:v>
                </c:pt>
              </c:strCache>
            </c:strRef>
          </c:cat>
          <c:val>
            <c:numRef>
              <c:f>Sheet1!$B$2:$B$22</c:f>
              <c:numCache>
                <c:formatCode>General</c:formatCode>
                <c:ptCount val="21"/>
                <c:pt idx="0">
                  <c:v>7</c:v>
                </c:pt>
                <c:pt idx="1">
                  <c:v>5</c:v>
                </c:pt>
                <c:pt idx="2">
                  <c:v>5</c:v>
                </c:pt>
                <c:pt idx="3">
                  <c:v>4</c:v>
                </c:pt>
                <c:pt idx="4">
                  <c:v>4</c:v>
                </c:pt>
                <c:pt idx="5">
                  <c:v>4</c:v>
                </c:pt>
                <c:pt idx="6">
                  <c:v>2</c:v>
                </c:pt>
                <c:pt idx="7">
                  <c:v>2</c:v>
                </c:pt>
                <c:pt idx="8">
                  <c:v>2</c:v>
                </c:pt>
                <c:pt idx="9">
                  <c:v>1</c:v>
                </c:pt>
                <c:pt idx="10">
                  <c:v>1</c:v>
                </c:pt>
                <c:pt idx="11">
                  <c:v>1</c:v>
                </c:pt>
                <c:pt idx="12">
                  <c:v>1</c:v>
                </c:pt>
                <c:pt idx="13">
                  <c:v>1</c:v>
                </c:pt>
                <c:pt idx="14">
                  <c:v>1</c:v>
                </c:pt>
                <c:pt idx="15">
                  <c:v>1</c:v>
                </c:pt>
                <c:pt idx="16">
                  <c:v>1</c:v>
                </c:pt>
                <c:pt idx="17">
                  <c:v>1</c:v>
                </c:pt>
                <c:pt idx="18">
                  <c:v>1</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0">
                  <c:v>0.122</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General</c:formatCode>
                <c:ptCount val="5"/>
                <c:pt idx="0" formatCode="0.0%">
                  <c:v>0.13500000000000001</c:v>
                </c:pt>
                <c:pt idx="2" formatCode="0.0%">
                  <c:v>0.153</c:v>
                </c:pt>
                <c:pt idx="3" formatCode="0.0%">
                  <c:v>0.16500000000000001</c:v>
                </c:pt>
                <c:pt idx="4" formatCode="0.0%">
                  <c:v>0.122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0.109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9.1999999999999998E-2</c:v>
                </c:pt>
                <c:pt idx="1">
                  <c:v>0.151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11">
                  <c:v>0.161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655751430078356"/>
          <c:y val="0.93133280839895016"/>
          <c:w val="0.23247213397925831"/>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0.13200000000000001</c:v>
                </c:pt>
                <c:pt idx="1">
                  <c:v>9.4E-2</c:v>
                </c:pt>
                <c:pt idx="2">
                  <c:v>0.186</c:v>
                </c:pt>
                <c:pt idx="3">
                  <c:v>0.22900000000000001</c:v>
                </c:pt>
                <c:pt idx="4">
                  <c:v>0.161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0.182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8">
                  <c:v>0.13200000000000001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9">
                  <c:v>0.13800000000000001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197964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0.121</c:v>
                </c:pt>
                <c:pt idx="1">
                  <c:v>0.20300000000000001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9">
                  <c:v>8</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17" formatCode="0">
                  <c:v>16887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7">
                  <c:v>17048</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0">
                  <c:v>803</c:v>
                </c:pt>
                <c:pt idx="11">
                  <c:v>815</c:v>
                </c:pt>
                <c:pt idx="12">
                  <c:v>982</c:v>
                </c:pt>
                <c:pt idx="13">
                  <c:v>1112</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4">
                  <c:v>1153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9">
                  <c:v>515</c:v>
                </c:pt>
                <c:pt idx="10">
                  <c:v>633</c:v>
                </c:pt>
                <c:pt idx="11">
                  <c:v>803</c:v>
                </c:pt>
                <c:pt idx="12">
                  <c:v>808</c:v>
                </c:pt>
                <c:pt idx="13">
                  <c:v>833</c:v>
                </c:pt>
                <c:pt idx="14">
                  <c:v>834</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5">
                  <c:v>919</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937</c:v>
                </c:pt>
                <c:pt idx="1">
                  <c:v>932</c:v>
                </c:pt>
                <c:pt idx="2">
                  <c:v>892</c:v>
                </c:pt>
                <c:pt idx="3">
                  <c:v>904</c:v>
                </c:pt>
                <c:pt idx="4">
                  <c:v>919</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3">
                  <c:v>8.9999999999999993E-3</c:v>
                </c:pt>
                <c:pt idx="4">
                  <c:v>1.0999999999999999E-2</c:v>
                </c:pt>
                <c:pt idx="5" formatCode="General">
                  <c:v>1.2E-2</c:v>
                </c:pt>
                <c:pt idx="6">
                  <c:v>1.2E-2</c:v>
                </c:pt>
                <c:pt idx="7">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2" formatCode="0.00%">
                  <c:v>8.9999999999999993E-3</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536309146436852"/>
          <c:y val="0.89100944881889765"/>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0">
                  <c:v>432</c:v>
                </c:pt>
                <c:pt idx="11">
                  <c:v>448</c:v>
                </c:pt>
                <c:pt idx="12">
                  <c:v>474</c:v>
                </c:pt>
                <c:pt idx="13">
                  <c:v>582</c:v>
                </c:pt>
                <c:pt idx="14">
                  <c:v>590</c:v>
                </c:pt>
                <c:pt idx="15">
                  <c:v>615</c:v>
                </c:pt>
                <c:pt idx="16">
                  <c:v>649</c:v>
                </c:pt>
                <c:pt idx="17">
                  <c:v>680</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8">
                  <c:v>763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0</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0</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10">
                  <c:v>1342</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10">
                  <c:v>1342</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152</c:v>
                </c:pt>
                <c:pt idx="1">
                  <c:v>145</c:v>
                </c:pt>
                <c:pt idx="2">
                  <c:v>96</c:v>
                </c:pt>
                <c:pt idx="3">
                  <c:v>66</c:v>
                </c:pt>
                <c:pt idx="4">
                  <c:v>74</c:v>
                </c:pt>
                <c:pt idx="5">
                  <c:v>84</c:v>
                </c:pt>
                <c:pt idx="6">
                  <c:v>85</c:v>
                </c:pt>
                <c:pt idx="7">
                  <c:v>103</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141</c:v>
                </c:pt>
                <c:pt idx="1">
                  <c:v>151</c:v>
                </c:pt>
                <c:pt idx="2">
                  <c:v>109</c:v>
                </c:pt>
                <c:pt idx="3">
                  <c:v>74</c:v>
                </c:pt>
                <c:pt idx="4">
                  <c:v>62</c:v>
                </c:pt>
                <c:pt idx="5">
                  <c:v>56</c:v>
                </c:pt>
                <c:pt idx="6">
                  <c:v>52</c:v>
                </c:pt>
                <c:pt idx="7">
                  <c:v>42</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Freehold borough</c:v>
                </c:pt>
                <c:pt idx="1">
                  <c:v>Long Branch city</c:v>
                </c:pt>
                <c:pt idx="2">
                  <c:v>Englishtown borough</c:v>
                </c:pt>
                <c:pt idx="3">
                  <c:v>Marlboro township</c:v>
                </c:pt>
                <c:pt idx="4">
                  <c:v>Eatontown borough</c:v>
                </c:pt>
                <c:pt idx="5">
                  <c:v>Asbury Park city</c:v>
                </c:pt>
                <c:pt idx="6">
                  <c:v>Shrewsbury township</c:v>
                </c:pt>
                <c:pt idx="7">
                  <c:v>Red Bank borough</c:v>
                </c:pt>
                <c:pt idx="8">
                  <c:v>Holmdel township</c:v>
                </c:pt>
              </c:strCache>
            </c:strRef>
          </c:cat>
          <c:val>
            <c:numRef>
              <c:f>Sheet1!$B$2:$B$10</c:f>
              <c:numCache>
                <c:formatCode>0.00%</c:formatCode>
                <c:ptCount val="9"/>
                <c:pt idx="0">
                  <c:v>0.27400000000000002</c:v>
                </c:pt>
                <c:pt idx="1">
                  <c:v>0.26300000000000001</c:v>
                </c:pt>
                <c:pt idx="2">
                  <c:v>0.25900000000000001</c:v>
                </c:pt>
                <c:pt idx="3">
                  <c:v>0.23699999999999999</c:v>
                </c:pt>
                <c:pt idx="4">
                  <c:v>0.23400000000000001</c:v>
                </c:pt>
                <c:pt idx="5">
                  <c:v>0.185</c:v>
                </c:pt>
                <c:pt idx="6">
                  <c:v>0.184</c:v>
                </c:pt>
                <c:pt idx="7">
                  <c:v>0.183</c:v>
                </c:pt>
                <c:pt idx="8">
                  <c:v>0.17899999999999999</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Monmouth County avg 13.6%</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Sheet1!$A$2:$A$10</c:f>
              <c:strCache>
                <c:ptCount val="9"/>
                <c:pt idx="0">
                  <c:v>Freehold borough</c:v>
                </c:pt>
                <c:pt idx="1">
                  <c:v>Long Branch city</c:v>
                </c:pt>
                <c:pt idx="2">
                  <c:v>Englishtown borough</c:v>
                </c:pt>
                <c:pt idx="3">
                  <c:v>Marlboro township</c:v>
                </c:pt>
                <c:pt idx="4">
                  <c:v>Eatontown borough</c:v>
                </c:pt>
                <c:pt idx="5">
                  <c:v>Asbury Park city</c:v>
                </c:pt>
                <c:pt idx="6">
                  <c:v>Shrewsbury township</c:v>
                </c:pt>
                <c:pt idx="7">
                  <c:v>Red Bank borough</c:v>
                </c:pt>
                <c:pt idx="8">
                  <c:v>Holmdel township</c:v>
                </c:pt>
              </c:strCache>
            </c:strRef>
          </c:cat>
          <c:val>
            <c:numRef>
              <c:f>Sheet1!$C$2:$C$10</c:f>
              <c:numCache>
                <c:formatCode>0%</c:formatCode>
                <c:ptCount val="9"/>
                <c:pt idx="0">
                  <c:v>0.13600000000000001</c:v>
                </c:pt>
                <c:pt idx="1">
                  <c:v>0.13600000000000001</c:v>
                </c:pt>
                <c:pt idx="2">
                  <c:v>0.13600000000000001</c:v>
                </c:pt>
                <c:pt idx="3">
                  <c:v>0.13600000000000001</c:v>
                </c:pt>
                <c:pt idx="4">
                  <c:v>0.13600000000000001</c:v>
                </c:pt>
                <c:pt idx="5">
                  <c:v>0.13600000000000001</c:v>
                </c:pt>
                <c:pt idx="6">
                  <c:v>0.13600000000000001</c:v>
                </c:pt>
                <c:pt idx="7">
                  <c:v>0.13600000000000001</c:v>
                </c:pt>
                <c:pt idx="8">
                  <c:v>0.13600000000000001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8462573818897635"/>
          <c:y val="0.92133120562677129"/>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2" formatCode="#,##0">
                  <c:v>6603</c:v>
                </c:pt>
                <c:pt idx="13">
                  <c:v>6608</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1">
                  <c:v>6371</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7">
                  <c:v>0.49</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7">
                  <c:v>0.47</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16">
                  <c:v>0.55000000000000004</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16" formatCode="0%">
                  <c:v>0.54</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8">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7">
                  <c:v>0.14000000000000001</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086493665870685"/>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monmouthresourcenet.org/community-services/family-support-services/" TargetMode="External"/><Relationship Id="rId7" Type="http://schemas.openxmlformats.org/officeDocument/2006/relationships/hyperlink" Target="https://www.monmouthresourcenet.org/search/monmouth-county-family-success-centers/"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5" Type="http://schemas.openxmlformats.org/officeDocument/2006/relationships/hyperlink" Target="http://mcponj.org/monmouth-county-child-advocacy-center/" TargetMode="External"/><Relationship Id="rId4" Type="http://schemas.openxmlformats.org/officeDocument/2006/relationships/hyperlink" Target="https://www.casaofmonmouth.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 Id="rId4" Type="http://schemas.openxmlformats.org/officeDocument/2006/relationships/hyperlink" Target="http://mcponj.org/monmouth-county-child-advocacy-center/"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4/3/2025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Freehold Borough and Long Branch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Middletown and Howell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Asbury Park and Long Branch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increase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Neptune and Loch </a:t>
            </a:r>
            <a:r>
              <a:rPr lang="en-US" sz="1200" kern="1200" dirty="0" err="1">
                <a:solidFill>
                  <a:schemeClr val="tx1"/>
                </a:solidFill>
                <a:effectLst/>
                <a:latin typeface="+mn-lt"/>
                <a:ea typeface="+mn-ea"/>
                <a:cs typeface="+mn-cs"/>
              </a:rPr>
              <a:t>Arbour</a:t>
            </a:r>
            <a:r>
              <a:rPr lang="en-US" sz="1200" kern="1200" dirty="0">
                <a:solidFill>
                  <a:schemeClr val="tx1"/>
                </a:solidFill>
                <a:effectLst/>
                <a:latin typeface="+mn-lt"/>
                <a:ea typeface="+mn-ea"/>
                <a:cs typeface="+mn-cs"/>
              </a:rPr>
              <a:t>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pre-K, and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Freehold Borough and Bradley Beach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decrease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women, and women reporting two or more races/ethnicities, and those with unknown races/ethnicities.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similar to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Asbury Park and Neptune Township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 2021 data is in two different formats, making it difficult to compile, and not very accurate.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$27K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-10.60%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decrease.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(CSS), followed by certified community behavioral health clinics (CCBHC) and outpatient services.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 Data for 2018 is unavailable.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Black/African American, Asian, Other race/ethnicity,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1,162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180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about the same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and Black/African American residents has decreased slightly while the proportion of American Indian/Alaska Native, and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https://www.Monmouthresourcenet.org/community-services/family-support-services/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https://www.casaofmonmouth.org/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http://mcponj.org/monmouth-county-child-advocacy-center/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https://www.monmouthresourcenet.org/search/monmouth-county-family-success-centers/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14%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http://mcponj.org/monmouth-county-child-advocacy-center/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https://www.monmouthresourcenet.org/community-services/legal-advocacy/advocacy/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pPr marL="171450" indent="-171450">
              <a:buFont typeface="Arial" panose="020B0604020202020204" pitchFamily="34" charset="0"/>
              <a:buChar char="•"/>
            </a:pPr>
            <a:r>
              <a:rPr lang="en-US" dirty="0"/>
              <a:t>The index of Black/White residential segregation in this county has slightly increased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Monmouth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4175AF83-00E8-C93D-3491-F78B6697D8F7}"/>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7" name="Picture 6" descr="Image result for monmouth county nj map wikipedia">
            <a:extLst>
              <a:ext uri="{FF2B5EF4-FFF2-40B4-BE49-F238E27FC236}">
                <a16:creationId xmlns:a16="http://schemas.microsoft.com/office/drawing/2014/main" id="{6852E855-7A80-DF3C-E4CE-D6791FEAF73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4963" y="185004"/>
            <a:ext cx="4572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87F39DCE-5AB9-6B43-2159-1CF92FA32C2B}"/>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4" name="Picture 3" descr="Image result for monmouth county nj map wikipedia">
            <a:extLst>
              <a:ext uri="{FF2B5EF4-FFF2-40B4-BE49-F238E27FC236}">
                <a16:creationId xmlns:a16="http://schemas.microsoft.com/office/drawing/2014/main" id="{4577FE94-F953-5CA3-7CCD-68191E6BFFA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4963" y="185004"/>
            <a:ext cx="4572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descr="Image result for monmouth county nj map wikipedia">
            <a:extLst>
              <a:ext uri="{FF2B5EF4-FFF2-40B4-BE49-F238E27FC236}">
                <a16:creationId xmlns:a16="http://schemas.microsoft.com/office/drawing/2014/main" id="{1923FB41-85B5-AB75-122D-DEFFA8CC1F3B}"/>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76193" y="830787"/>
            <a:ext cx="968717" cy="169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descr="Image result for monmouth county nj map wikipedia">
            <a:extLst>
              <a:ext uri="{FF2B5EF4-FFF2-40B4-BE49-F238E27FC236}">
                <a16:creationId xmlns:a16="http://schemas.microsoft.com/office/drawing/2014/main" id="{B711A726-176E-8BE2-1210-6AD317B6B028}"/>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73681" y="4346244"/>
            <a:ext cx="968717" cy="169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descr="Image result for monmouth county nj map wikipedia">
            <a:extLst>
              <a:ext uri="{FF2B5EF4-FFF2-40B4-BE49-F238E27FC236}">
                <a16:creationId xmlns:a16="http://schemas.microsoft.com/office/drawing/2014/main" id="{F5547E5A-0F3C-AAA1-6AD6-9933DCCA0C36}"/>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43000" y="381761"/>
            <a:ext cx="968717" cy="169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descr="Image result for monmouth county nj map wikipedia">
            <a:extLst>
              <a:ext uri="{FF2B5EF4-FFF2-40B4-BE49-F238E27FC236}">
                <a16:creationId xmlns:a16="http://schemas.microsoft.com/office/drawing/2014/main" id="{D8301F54-5872-1FCE-8D5B-064E9B478F41}"/>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19182" y="387623"/>
            <a:ext cx="968717" cy="169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nmouth county nj map wikipedia">
            <a:extLst>
              <a:ext uri="{FF2B5EF4-FFF2-40B4-BE49-F238E27FC236}">
                <a16:creationId xmlns:a16="http://schemas.microsoft.com/office/drawing/2014/main" id="{B12FF8D5-D092-3FDF-64E2-357903DCF42D}"/>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189241" y="2581371"/>
            <a:ext cx="968717" cy="169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descr="Image result for monmouth county nj map wikipedia">
            <a:extLst>
              <a:ext uri="{FF2B5EF4-FFF2-40B4-BE49-F238E27FC236}">
                <a16:creationId xmlns:a16="http://schemas.microsoft.com/office/drawing/2014/main" id="{4FBE57B2-D2CA-8BCA-97A4-4AC7F578D7A2}"/>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14444" y="479290"/>
            <a:ext cx="968717" cy="169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nmouth county nj map wikipedia">
            <a:extLst>
              <a:ext uri="{FF2B5EF4-FFF2-40B4-BE49-F238E27FC236}">
                <a16:creationId xmlns:a16="http://schemas.microsoft.com/office/drawing/2014/main" id="{33098FBF-D066-E725-6C64-6157FFE0495D}"/>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86330" y="431165"/>
            <a:ext cx="765479" cy="133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descr="Image result for monmouth county nj map wikipedia">
            <a:extLst>
              <a:ext uri="{FF2B5EF4-FFF2-40B4-BE49-F238E27FC236}">
                <a16:creationId xmlns:a16="http://schemas.microsoft.com/office/drawing/2014/main" id="{C0F0B572-DDBD-58A8-448D-3C6E87CAC592}"/>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843926" y="4803443"/>
            <a:ext cx="968717" cy="169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descr="Image result for monmouth county nj map wikipedia">
            <a:extLst>
              <a:ext uri="{FF2B5EF4-FFF2-40B4-BE49-F238E27FC236}">
                <a16:creationId xmlns:a16="http://schemas.microsoft.com/office/drawing/2014/main" id="{A129E8CA-E81F-2CA5-52E9-19E654C1A66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4963" y="185004"/>
            <a:ext cx="4572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nmouth county nj map wikipedia">
            <a:extLst>
              <a:ext uri="{FF2B5EF4-FFF2-40B4-BE49-F238E27FC236}">
                <a16:creationId xmlns:a16="http://schemas.microsoft.com/office/drawing/2014/main" id="{397840ED-AC87-65B2-49FC-79E6F1A47403}"/>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59628" y="4727244"/>
            <a:ext cx="968717" cy="169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nmouth county nj map wikipedia">
            <a:extLst>
              <a:ext uri="{FF2B5EF4-FFF2-40B4-BE49-F238E27FC236}">
                <a16:creationId xmlns:a16="http://schemas.microsoft.com/office/drawing/2014/main" id="{0FCCF994-7206-4D01-E4D0-5298AB7E4686}"/>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933944" y="307644"/>
            <a:ext cx="968717" cy="169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nmouth county nj map wikipedia">
            <a:extLst>
              <a:ext uri="{FF2B5EF4-FFF2-40B4-BE49-F238E27FC236}">
                <a16:creationId xmlns:a16="http://schemas.microsoft.com/office/drawing/2014/main" id="{D8C2135C-56DB-0C5A-E6F0-B24AFE29E7D8}"/>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659099" y="280408"/>
            <a:ext cx="858822" cy="1502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onmouth county nj map wikipedia">
            <a:extLst>
              <a:ext uri="{FF2B5EF4-FFF2-40B4-BE49-F238E27FC236}">
                <a16:creationId xmlns:a16="http://schemas.microsoft.com/office/drawing/2014/main" id="{48D153F7-D109-3E37-0C9B-BF491C333C7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430919" y="458762"/>
            <a:ext cx="800207" cy="140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onmouth county nj map wikipedia">
            <a:extLst>
              <a:ext uri="{FF2B5EF4-FFF2-40B4-BE49-F238E27FC236}">
                <a16:creationId xmlns:a16="http://schemas.microsoft.com/office/drawing/2014/main" id="{0B8036E8-78FD-15A7-52A3-1A58F9AD3FE2}"/>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669007" y="763003"/>
            <a:ext cx="876407" cy="153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descr="Image result for monmouth county nj map wikipedia">
            <a:extLst>
              <a:ext uri="{FF2B5EF4-FFF2-40B4-BE49-F238E27FC236}">
                <a16:creationId xmlns:a16="http://schemas.microsoft.com/office/drawing/2014/main" id="{771913A6-6C35-008A-EB28-6CAC93702CB6}"/>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080084" y="476778"/>
            <a:ext cx="800207" cy="140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onmouth county nj map wikipedia">
            <a:extLst>
              <a:ext uri="{FF2B5EF4-FFF2-40B4-BE49-F238E27FC236}">
                <a16:creationId xmlns:a16="http://schemas.microsoft.com/office/drawing/2014/main" id="{CD5C2658-0448-37CC-198B-17299CC11DC1}"/>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72068" y="414146"/>
            <a:ext cx="647807" cy="1133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onmouth county nj map wikipedia">
            <a:extLst>
              <a:ext uri="{FF2B5EF4-FFF2-40B4-BE49-F238E27FC236}">
                <a16:creationId xmlns:a16="http://schemas.microsoft.com/office/drawing/2014/main" id="{8E129455-F56A-329C-442D-89DB1322AE9B}"/>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71515" y="264917"/>
            <a:ext cx="876407" cy="153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descr="Image result for monmouth county nj map wikipedia">
            <a:extLst>
              <a:ext uri="{FF2B5EF4-FFF2-40B4-BE49-F238E27FC236}">
                <a16:creationId xmlns:a16="http://schemas.microsoft.com/office/drawing/2014/main" id="{3805D2D4-52C2-9396-F319-3BAB6056AF72}"/>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76193" y="830787"/>
            <a:ext cx="968717" cy="169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onmouth county nj map wikipedia">
            <a:extLst>
              <a:ext uri="{FF2B5EF4-FFF2-40B4-BE49-F238E27FC236}">
                <a16:creationId xmlns:a16="http://schemas.microsoft.com/office/drawing/2014/main" id="{1B863DBA-A827-8484-1FFB-6712255165EC}"/>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62587" y="362560"/>
            <a:ext cx="800207" cy="140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91C03917-9C30-219E-B66C-57CA3E018FE0}"/>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6" name="Picture 5" descr="Image result for monmouth county nj map wikipedia">
            <a:extLst>
              <a:ext uri="{FF2B5EF4-FFF2-40B4-BE49-F238E27FC236}">
                <a16:creationId xmlns:a16="http://schemas.microsoft.com/office/drawing/2014/main" id="{E3145A1C-F4D9-EBAB-3ECD-E851368F459B}"/>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4963" y="185004"/>
            <a:ext cx="4572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47F0565B-A311-7AEE-61F9-66C8380D0FF7}"/>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6" name="Picture 5" descr="Image result for monmouth county nj map wikipedia">
            <a:extLst>
              <a:ext uri="{FF2B5EF4-FFF2-40B4-BE49-F238E27FC236}">
                <a16:creationId xmlns:a16="http://schemas.microsoft.com/office/drawing/2014/main" id="{E1D601D2-3441-940E-076B-3A755BA51C7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4963" y="185004"/>
            <a:ext cx="4572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9F203BD9-7718-0F65-D2A0-C4E38BB87D13}"/>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6" name="Picture 5" descr="Image result for monmouth county nj map wikipedia">
            <a:extLst>
              <a:ext uri="{FF2B5EF4-FFF2-40B4-BE49-F238E27FC236}">
                <a16:creationId xmlns:a16="http://schemas.microsoft.com/office/drawing/2014/main" id="{37F639F8-B73A-DEA2-F36F-451B79AE171B}"/>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4963" y="185004"/>
            <a:ext cx="4572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5FEE3554-5FDF-304B-8B51-D1690A24D101}"/>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6" name="Picture 5" descr="Image result for monmouth county nj map wikipedia">
            <a:extLst>
              <a:ext uri="{FF2B5EF4-FFF2-40B4-BE49-F238E27FC236}">
                <a16:creationId xmlns:a16="http://schemas.microsoft.com/office/drawing/2014/main" id="{B366C517-EA6A-95BE-45A8-32CAC99BD4B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4963" y="185004"/>
            <a:ext cx="4572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5C980CF4-3CF1-CF51-0E56-6CDF8FF31E4C}"/>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9" name="Picture 8" descr="Image result for monmouth county nj map wikipedia">
            <a:extLst>
              <a:ext uri="{FF2B5EF4-FFF2-40B4-BE49-F238E27FC236}">
                <a16:creationId xmlns:a16="http://schemas.microsoft.com/office/drawing/2014/main" id="{E4611481-A2E8-4F76-44C4-F2FBF4BA94DF}"/>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4963" y="185004"/>
            <a:ext cx="4572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55C06170-DF41-50BA-8C7C-D4697978AB49}"/>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4" name="Picture 3" descr="Image result for monmouth county nj map wikipedia">
            <a:extLst>
              <a:ext uri="{FF2B5EF4-FFF2-40B4-BE49-F238E27FC236}">
                <a16:creationId xmlns:a16="http://schemas.microsoft.com/office/drawing/2014/main" id="{199F7751-01E2-A49A-0D78-13BE6822FE9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4963" y="185004"/>
            <a:ext cx="4572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9D8FDDB3-D72A-BF1C-8D54-F491D60B95EA}"/>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7" name="Picture 6" descr="Image result for monmouth county nj map wikipedia">
            <a:extLst>
              <a:ext uri="{FF2B5EF4-FFF2-40B4-BE49-F238E27FC236}">
                <a16:creationId xmlns:a16="http://schemas.microsoft.com/office/drawing/2014/main" id="{485A2E29-EB2A-7484-7C4B-2D840728EA2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4963" y="185004"/>
            <a:ext cx="4572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9C09E-5B06-736D-D925-5FA8564664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 y="-381000"/>
            <a:ext cx="12877800" cy="72390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Monmouth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11" name="Picture 2" descr="Image result for monmouth county nj map wikipedia">
            <a:extLst>
              <a:ext uri="{FF2B5EF4-FFF2-40B4-BE49-F238E27FC236}">
                <a16:creationId xmlns:a16="http://schemas.microsoft.com/office/drawing/2014/main" id="{38ADAB56-0622-0A81-0753-0A4FE80F936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96206" y="4917094"/>
            <a:ext cx="762000"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714174442"/>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64840834"/>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135267169"/>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65056264"/>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57456727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817229231"/>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59049844"/>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945493501"/>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394400292"/>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9556023"/>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410972888"/>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534857016"/>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2513708603"/>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635043527"/>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438E11-51A2-1442-1D33-9FD3F87855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4993" y="583985"/>
            <a:ext cx="7278712" cy="5388429"/>
          </a:xfrm>
          <a:prstGeom prst="rect">
            <a:avLst/>
          </a:prstGeom>
        </p:spPr>
      </p:pic>
      <p:pic>
        <p:nvPicPr>
          <p:cNvPr id="5" name="Picture 2" descr="Image result for monmouth county nj map wikipedia">
            <a:extLst>
              <a:ext uri="{FF2B5EF4-FFF2-40B4-BE49-F238E27FC236}">
                <a16:creationId xmlns:a16="http://schemas.microsoft.com/office/drawing/2014/main" id="{A0F974C1-8AF6-BFD6-9B8E-85BA3F3C85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304800"/>
            <a:ext cx="2438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4254512196"/>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4072923278"/>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1008476446"/>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2822627663"/>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896266990"/>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35133532"/>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644793970"/>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464786661"/>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1148006062"/>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2898839009"/>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4049632694"/>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1137224430"/>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529998884"/>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31330440"/>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739598475"/>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724927032"/>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93341189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4213637554"/>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2804001150"/>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4188503513"/>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4009759948"/>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805911823"/>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094950875"/>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152450545"/>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413779837"/>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371956413"/>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248086365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2531789254"/>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4154731827"/>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2725401894"/>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2492100185"/>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3980503652"/>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355091868"/>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663714365"/>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4106171973"/>
              </p:ext>
            </p:extLst>
          </p:nvPr>
        </p:nvGraphicFramePr>
        <p:xfrm>
          <a:off x="3144346" y="612485"/>
          <a:ext cx="8990959" cy="557147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28765695"/>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475557943"/>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819147103"/>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1276068374"/>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1267058199"/>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092943318"/>
              </p:ext>
            </p:extLst>
          </p:nvPr>
        </p:nvGraphicFramePr>
        <p:xfrm>
          <a:off x="3167424" y="990600"/>
          <a:ext cx="8128000" cy="57912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033279628"/>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708753304"/>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891873445"/>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3995950840"/>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3241553540"/>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68640878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1791212559"/>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3757444461"/>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240767137"/>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611497912"/>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09132244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908763758"/>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2217423994"/>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021399886"/>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925427578"/>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727767651"/>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3157587510"/>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1583824575"/>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92437984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93150537"/>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4287196571"/>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402401399"/>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81608144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516748032"/>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137376323"/>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Monmouth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99501637"/>
              </p:ext>
            </p:extLst>
          </p:nvPr>
        </p:nvGraphicFramePr>
        <p:xfrm>
          <a:off x="3276600" y="544375"/>
          <a:ext cx="4419600" cy="661670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044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Food insecurity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21284466"/>
              </p:ext>
            </p:extLst>
          </p:nvPr>
        </p:nvGraphicFramePr>
        <p:xfrm>
          <a:off x="7543800" y="854982"/>
          <a:ext cx="5362575" cy="615541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73069228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233783136"/>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145121718"/>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023335998"/>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36220625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34603227"/>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1428036603"/>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236272804"/>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1371600"/>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Monmouth County CASA for Children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NJ Kinship Legal Guardian Resource Center</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NJ Adoption Resource Clearing House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Monmouth County Child Advocacy Center</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Child Care Resources of Monmouth County [Childcare]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Boggs Center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Bayshore, Coastal Communities, and Oceans Family Success Centers</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monmouthresourcenet.org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Monmouth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88026646"/>
              </p:ext>
            </p:extLst>
          </p:nvPr>
        </p:nvGraphicFramePr>
        <p:xfrm>
          <a:off x="3221870" y="772985"/>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358508718"/>
              </p:ext>
            </p:extLst>
          </p:nvPr>
        </p:nvGraphicFramePr>
        <p:xfrm>
          <a:off x="7010401" y="1022484"/>
          <a:ext cx="5181600" cy="60269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369745462"/>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213204279"/>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3479382111"/>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South Jersey Legal Services, Inc.</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Health Law Project</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Justice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Justice Center (veterans)</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Military Legal Assistance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986a44394359f4b4884f&quot;,&quot;SmartGridHorizontal&quot;:0,&quot;LinkedExcelSources&quot;:{&quot;67cefed43842343a900c2c16&quot;:&quot;{{Desktop}}\\hsac 25\\engage\\archive\\Monmouth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28191</TotalTime>
  <Words>10298</Words>
  <Application>Microsoft Office PowerPoint</Application>
  <PresentationFormat>Widescreen</PresentationFormat>
  <Paragraphs>810</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1645</cp:revision>
  <dcterms:created xsi:type="dcterms:W3CDTF">2006-08-16T00:00:00Z</dcterms:created>
  <dcterms:modified xsi:type="dcterms:W3CDTF">2025-04-03T14:17:14Z</dcterms:modified>
</cp:coreProperties>
</file>