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notesSlides/notesSlide2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notesSlides/notesSlide30.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drawings/drawing1.xml" ContentType="application/vnd.openxmlformats-officedocument.drawingml.chartshapes+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31.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notesSlides/notesSlide3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notesSlides/notesSlide3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notesSlides/notesSlide34.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3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36.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37.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38.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39.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41.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42.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43.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44.xml" ContentType="application/vnd.openxmlformats-officedocument.presentationml.notesSlid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45.xml" ContentType="application/vnd.openxmlformats-officedocument.presentationml.notesSlid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46.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7.xml" ContentType="application/vnd.openxmlformats-officedocument.presentationml.notesSlid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48.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49.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notesSlides/notesSlide50.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notesSlides/notesSlide51.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notesSlides/notesSlide52.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notesSlides/notesSlide53.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notesSlides/notesSlide54.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notesSlides/notesSlide55.xml" ContentType="application/vnd.openxmlformats-officedocument.presentationml.notesSlid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notesSlides/notesSlide56.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notesSlides/notesSlide57.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notesSlides/notesSlide58.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notesSlides/notesSlide59.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notesSlides/notesSlide60.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notesSlides/notesSlide61.xml" ContentType="application/vnd.openxmlformats-officedocument.presentationml.notesSlid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notesSlides/notesSlide62.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notesSlides/notesSlide63.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notesSlides/notesSlide64.xml" ContentType="application/vnd.openxmlformats-officedocument.presentationml.notesSlid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notesSlides/notesSlide65.xml" ContentType="application/vnd.openxmlformats-officedocument.presentationml.notesSlid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notesSlides/notesSlide66.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notesSlides/notesSlide67.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notesSlides/notesSlide68.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notesSlides/notesSlide69.xml" ContentType="application/vnd.openxmlformats-officedocument.presentationml.notesSlide+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notesSlides/notesSlide70.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3"/>
  </p:notesMasterIdLst>
  <p:handoutMasterIdLst>
    <p:handoutMasterId r:id="rId94"/>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69" r:id="rId41"/>
    <p:sldId id="402" r:id="rId42"/>
    <p:sldId id="403" r:id="rId43"/>
    <p:sldId id="404" r:id="rId44"/>
    <p:sldId id="405" r:id="rId45"/>
    <p:sldId id="470" r:id="rId46"/>
    <p:sldId id="406" r:id="rId47"/>
    <p:sldId id="407" r:id="rId48"/>
    <p:sldId id="408"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25" r:id="rId66"/>
    <p:sldId id="420" r:id="rId67"/>
    <p:sldId id="432" r:id="rId68"/>
    <p:sldId id="488" r:id="rId69"/>
    <p:sldId id="442" r:id="rId70"/>
    <p:sldId id="466" r:id="rId71"/>
    <p:sldId id="433" r:id="rId72"/>
    <p:sldId id="445" r:id="rId73"/>
    <p:sldId id="446" r:id="rId74"/>
    <p:sldId id="447" r:id="rId75"/>
    <p:sldId id="448" r:id="rId76"/>
    <p:sldId id="463" r:id="rId77"/>
    <p:sldId id="486" r:id="rId78"/>
    <p:sldId id="434" r:id="rId79"/>
    <p:sldId id="449" r:id="rId80"/>
    <p:sldId id="452" r:id="rId81"/>
    <p:sldId id="483" r:id="rId82"/>
    <p:sldId id="484" r:id="rId83"/>
    <p:sldId id="490" r:id="rId84"/>
    <p:sldId id="475" r:id="rId85"/>
    <p:sldId id="477" r:id="rId86"/>
    <p:sldId id="478" r:id="rId87"/>
    <p:sldId id="476" r:id="rId88"/>
    <p:sldId id="480" r:id="rId89"/>
    <p:sldId id="479" r:id="rId90"/>
    <p:sldId id="482" r:id="rId91"/>
    <p:sldId id="481" r:id="rId92"/>
  </p:sldIdLst>
  <p:sldSz cx="12192000" cy="6858000"/>
  <p:notesSz cx="6858000" cy="9144000"/>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07" autoAdjust="0"/>
    <p:restoredTop sz="85176" autoAdjust="0"/>
  </p:normalViewPr>
  <p:slideViewPr>
    <p:cSldViewPr>
      <p:cViewPr varScale="1">
        <p:scale>
          <a:sx n="73" d="100"/>
          <a:sy n="73" d="100"/>
        </p:scale>
        <p:origin x="950" y="144"/>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ags" Target="tags/tag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9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chartUserShapes" Target="../drawings/drawing1.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Overview'!$A$9,'0. Overview'!$A$30,'0. Overview'!$A$55,'0. Overview'!$A$79,'0. Overview'!$A$96,'0. Overview'!$A$120,'0. Overview'!$A$143,'0. Overview'!$A$165,'0. Overview'!$A$194,'0. Overview'!$A$208)</c:f>
              <c:strCache>
                <c:ptCount val="10"/>
                <c:pt idx="0">
                  <c:v>Middlesex</c:v>
                </c:pt>
                <c:pt idx="1">
                  <c:v>Middlesex</c:v>
                </c:pt>
                <c:pt idx="2">
                  <c:v>Middlesex</c:v>
                </c:pt>
                <c:pt idx="3">
                  <c:v>Middlesex</c:v>
                </c:pt>
                <c:pt idx="4">
                  <c:v>Middlesex</c:v>
                </c:pt>
                <c:pt idx="5">
                  <c:v>Middlesex</c:v>
                </c:pt>
                <c:pt idx="6">
                  <c:v>Middlesex</c:v>
                </c:pt>
                <c:pt idx="7">
                  <c:v>Middlesex </c:v>
                </c:pt>
                <c:pt idx="8">
                  <c:v>Middlesex</c:v>
                </c:pt>
                <c:pt idx="9">
                  <c:v>Middlesex</c:v>
                </c:pt>
              </c:strCache>
            </c:strRef>
          </c:cat>
          <c:val>
            <c:numRef>
              <c:f>('0. Overview'!$C$9,'0. Overview'!$C$30,'0. Overview'!$C$55,'0. Overview'!$C$79,'0. Overview'!$C$96,'0. Overview'!$C$120,'0. Overview'!$C$143,'0. Overview'!$C$165,'0. Overview'!$C$194,'0. Overview'!$C$208)</c:f>
              <c:numCache>
                <c:formatCode>General</c:formatCode>
                <c:ptCount val="10"/>
                <c:pt idx="0">
                  <c:v>22</c:v>
                </c:pt>
                <c:pt idx="1">
                  <c:v>22</c:v>
                </c:pt>
                <c:pt idx="2">
                  <c:v>22</c:v>
                </c:pt>
                <c:pt idx="3">
                  <c:v>22</c:v>
                </c:pt>
                <c:pt idx="4">
                  <c:v>22</c:v>
                </c:pt>
                <c:pt idx="5">
                  <c:v>22</c:v>
                </c:pt>
                <c:pt idx="6">
                  <c:v>22</c:v>
                </c:pt>
                <c:pt idx="7">
                  <c:v>22</c:v>
                </c:pt>
                <c:pt idx="8">
                  <c:v>22</c:v>
                </c:pt>
                <c:pt idx="9">
                  <c:v>22</c:v>
                </c:pt>
              </c:numCache>
            </c:numRef>
          </c:val>
          <c:extLst>
            <c:ext xmlns:c16="http://schemas.microsoft.com/office/drawing/2014/chart" uri="{C3380CC4-5D6E-409C-BE32-E72D297353CC}">
              <c16:uniqueId val="{00000000-293D-48D8-A238-3D1C7A84C0E3}"/>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Overview'!$A$9,'0. Overview'!$A$30,'0. Overview'!$A$55,'0. Overview'!$A$79,'0. Overview'!$A$96,'0. Overview'!$A$120,'0. Overview'!$A$143,'0. Overview'!$A$165,'0. Overview'!$A$194,'0. Overview'!$A$208)</c:f>
              <c:strCache>
                <c:ptCount val="10"/>
                <c:pt idx="0">
                  <c:v>Middlesex</c:v>
                </c:pt>
                <c:pt idx="1">
                  <c:v>Middlesex</c:v>
                </c:pt>
                <c:pt idx="2">
                  <c:v>Middlesex</c:v>
                </c:pt>
                <c:pt idx="3">
                  <c:v>Middlesex</c:v>
                </c:pt>
                <c:pt idx="4">
                  <c:v>Middlesex</c:v>
                </c:pt>
                <c:pt idx="5">
                  <c:v>Middlesex</c:v>
                </c:pt>
                <c:pt idx="6">
                  <c:v>Middlesex</c:v>
                </c:pt>
                <c:pt idx="7">
                  <c:v>Middlesex </c:v>
                </c:pt>
                <c:pt idx="8">
                  <c:v>Middlesex</c:v>
                </c:pt>
                <c:pt idx="9">
                  <c:v>Middlesex</c:v>
                </c:pt>
              </c:strCache>
            </c:strRef>
          </c:cat>
          <c:val>
            <c:numRef>
              <c:f>('0. Overview'!$D$9,'0. Overview'!$D$30,'0. Overview'!$D$55,'0. Overview'!$D$79,'0. Overview'!$D$96,'0. Overview'!$D$120,'0. Overview'!$D$143,'0. Overview'!$D$165,'0. Overview'!$D$194,'0. Overview'!$D$208)</c:f>
              <c:numCache>
                <c:formatCode>General</c:formatCode>
                <c:ptCount val="10"/>
                <c:pt idx="0">
                  <c:v>14.875</c:v>
                </c:pt>
                <c:pt idx="1">
                  <c:v>15.875</c:v>
                </c:pt>
                <c:pt idx="2">
                  <c:v>12.875</c:v>
                </c:pt>
                <c:pt idx="3">
                  <c:v>10.875</c:v>
                </c:pt>
                <c:pt idx="4">
                  <c:v>15.875</c:v>
                </c:pt>
                <c:pt idx="5">
                  <c:v>13.875</c:v>
                </c:pt>
                <c:pt idx="6">
                  <c:v>12.875</c:v>
                </c:pt>
                <c:pt idx="7">
                  <c:v>12.875</c:v>
                </c:pt>
                <c:pt idx="8">
                  <c:v>3.875</c:v>
                </c:pt>
                <c:pt idx="9">
                  <c:v>13.875</c:v>
                </c:pt>
              </c:numCache>
            </c:numRef>
          </c:val>
          <c:extLst>
            <c:ext xmlns:c16="http://schemas.microsoft.com/office/drawing/2014/chart" uri="{C3380CC4-5D6E-409C-BE32-E72D297353CC}">
              <c16:uniqueId val="{00000001-293D-48D8-A238-3D1C7A84C0E3}"/>
            </c:ext>
          </c:extLst>
        </c:ser>
        <c:ser>
          <c:idx val="3"/>
          <c:order val="2"/>
          <c:spPr>
            <a:solidFill>
              <a:schemeClr val="bg1">
                <a:lumMod val="65000"/>
              </a:schemeClr>
            </a:solidFill>
            <a:ln>
              <a:solidFill>
                <a:schemeClr val="tx1">
                  <a:lumMod val="95000"/>
                  <a:lumOff val="5000"/>
                </a:schemeClr>
              </a:solidFill>
            </a:ln>
            <a:effectLst/>
          </c:spPr>
          <c:invertIfNegative val="0"/>
          <c:cat>
            <c:strRef>
              <c:f>('0. Overview'!$A$9,'0. Overview'!$A$30,'0. Overview'!$A$55,'0. Overview'!$A$79,'0. Overview'!$A$96,'0. Overview'!$A$120,'0. Overview'!$A$143,'0. Overview'!$A$165,'0. Overview'!$A$194,'0. Overview'!$A$208)</c:f>
              <c:strCache>
                <c:ptCount val="10"/>
                <c:pt idx="0">
                  <c:v>Middlesex</c:v>
                </c:pt>
                <c:pt idx="1">
                  <c:v>Middlesex</c:v>
                </c:pt>
                <c:pt idx="2">
                  <c:v>Middlesex</c:v>
                </c:pt>
                <c:pt idx="3">
                  <c:v>Middlesex</c:v>
                </c:pt>
                <c:pt idx="4">
                  <c:v>Middlesex</c:v>
                </c:pt>
                <c:pt idx="5">
                  <c:v>Middlesex</c:v>
                </c:pt>
                <c:pt idx="6">
                  <c:v>Middlesex</c:v>
                </c:pt>
                <c:pt idx="7">
                  <c:v>Middlesex </c:v>
                </c:pt>
                <c:pt idx="8">
                  <c:v>Middlesex</c:v>
                </c:pt>
                <c:pt idx="9">
                  <c:v>Middlesex</c:v>
                </c:pt>
              </c:strCache>
            </c:strRef>
          </c:cat>
          <c:val>
            <c:numRef>
              <c:f>('0. Overview'!$E$9,'0. Overview'!$E$30,'0. Overview'!$E$55,'0. Overview'!$E$79,'0. Overview'!$E$96,'0. Overview'!$E$120,'0. Overview'!$E$143,'0. Overview'!$E$165,'0. Overview'!$E$194,'0. Overview'!$E$208)</c:f>
              <c:numCache>
                <c:formatCode>General</c:formatCode>
                <c:ptCount val="10"/>
                <c:pt idx="0">
                  <c:v>0.25</c:v>
                </c:pt>
                <c:pt idx="1">
                  <c:v>0.25</c:v>
                </c:pt>
                <c:pt idx="2">
                  <c:v>0.25</c:v>
                </c:pt>
                <c:pt idx="3">
                  <c:v>0.25</c:v>
                </c:pt>
                <c:pt idx="4">
                  <c:v>0.25</c:v>
                </c:pt>
                <c:pt idx="5">
                  <c:v>0.25</c:v>
                </c:pt>
                <c:pt idx="6">
                  <c:v>0.25</c:v>
                </c:pt>
                <c:pt idx="7">
                  <c:v>0.25</c:v>
                </c:pt>
                <c:pt idx="8">
                  <c:v>0.25</c:v>
                </c:pt>
                <c:pt idx="9">
                  <c:v>0.25</c:v>
                </c:pt>
              </c:numCache>
            </c:numRef>
          </c:val>
          <c:extLst>
            <c:ext xmlns:c16="http://schemas.microsoft.com/office/drawing/2014/chart" uri="{C3380CC4-5D6E-409C-BE32-E72D297353CC}">
              <c16:uniqueId val="{00000002-293D-48D8-A238-3D1C7A84C0E3}"/>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6.0452295512151664E-2"/>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0.55800000000000005</c:v>
                </c:pt>
                <c:pt idx="1">
                  <c:v>0.53800000000000003</c:v>
                </c:pt>
                <c:pt idx="2">
                  <c:v>0.52700000000000002</c:v>
                </c:pt>
                <c:pt idx="3">
                  <c:v>0.55100000000000005</c:v>
                </c:pt>
                <c:pt idx="4">
                  <c:v>0.52900000000000003</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Morris</c:v>
                </c:pt>
                <c:pt idx="10">
                  <c:v>Atlantic</c:v>
                </c:pt>
                <c:pt idx="11">
                  <c:v>Camden</c:v>
                </c:pt>
                <c:pt idx="12">
                  <c:v>Monmouth</c:v>
                </c:pt>
                <c:pt idx="13">
                  <c:v>Warren</c:v>
                </c:pt>
                <c:pt idx="14">
                  <c:v>Hunterdon</c:v>
                </c:pt>
                <c:pt idx="15">
                  <c:v>Burlington</c:v>
                </c:pt>
                <c:pt idx="16">
                  <c:v>Ocean</c:v>
                </c:pt>
                <c:pt idx="17">
                  <c:v>Sussex</c:v>
                </c:pt>
                <c:pt idx="18">
                  <c:v>Gloucester</c:v>
                </c:pt>
                <c:pt idx="19">
                  <c:v>Cape May</c:v>
                </c:pt>
                <c:pt idx="20">
                  <c:v>Salem</c:v>
                </c:pt>
              </c:strCache>
            </c:strRef>
          </c:cat>
          <c:val>
            <c:numRef>
              <c:f>Sheet1!$B$2:$B$22</c:f>
              <c:numCache>
                <c:formatCode>General</c:formatCode>
                <c:ptCount val="21"/>
                <c:pt idx="0" formatCode="0%">
                  <c:v>0.439</c:v>
                </c:pt>
                <c:pt idx="1">
                  <c:v>0.51700000000000002</c:v>
                </c:pt>
                <c:pt idx="3" formatCode="0%">
                  <c:v>0.53700000000000003</c:v>
                </c:pt>
                <c:pt idx="4" formatCode="0%">
                  <c:v>0.59299999999999997</c:v>
                </c:pt>
                <c:pt idx="5" formatCode="0%">
                  <c:v>0.63200000000000001</c:v>
                </c:pt>
                <c:pt idx="6" formatCode="0%">
                  <c:v>0.65500000000000003</c:v>
                </c:pt>
                <c:pt idx="7" formatCode="0%">
                  <c:v>0.70799999999999996</c:v>
                </c:pt>
                <c:pt idx="8" formatCode="0%">
                  <c:v>0.74199999999999999</c:v>
                </c:pt>
                <c:pt idx="9" formatCode="0%">
                  <c:v>0.748</c:v>
                </c:pt>
                <c:pt idx="10" formatCode="0%">
                  <c:v>0.749</c:v>
                </c:pt>
                <c:pt idx="11" formatCode="0%">
                  <c:v>0.8</c:v>
                </c:pt>
                <c:pt idx="12" formatCode="0%">
                  <c:v>0.82599999999999996</c:v>
                </c:pt>
                <c:pt idx="13" formatCode="0%">
                  <c:v>0.84699999999999998</c:v>
                </c:pt>
                <c:pt idx="14" formatCode="0%">
                  <c:v>0.86499999999999999</c:v>
                </c:pt>
                <c:pt idx="15" formatCode="0%">
                  <c:v>0.874</c:v>
                </c:pt>
                <c:pt idx="16" formatCode="0%">
                  <c:v>0.877</c:v>
                </c:pt>
                <c:pt idx="17" formatCode="0%">
                  <c:v>0.88400000000000001</c:v>
                </c:pt>
                <c:pt idx="18" formatCode="0%">
                  <c:v>0.89600000000000002</c:v>
                </c:pt>
                <c:pt idx="19">
                  <c:v>0.90600000000000003</c:v>
                </c:pt>
                <c:pt idx="20">
                  <c:v>0.92</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Morris</c:v>
                </c:pt>
                <c:pt idx="10">
                  <c:v>Atlantic</c:v>
                </c:pt>
                <c:pt idx="11">
                  <c:v>Camden</c:v>
                </c:pt>
                <c:pt idx="12">
                  <c:v>Monmouth</c:v>
                </c:pt>
                <c:pt idx="13">
                  <c:v>Warren</c:v>
                </c:pt>
                <c:pt idx="14">
                  <c:v>Hunterdon</c:v>
                </c:pt>
                <c:pt idx="15">
                  <c:v>Burlington</c:v>
                </c:pt>
                <c:pt idx="16">
                  <c:v>Ocean</c:v>
                </c:pt>
                <c:pt idx="17">
                  <c:v>Sussex</c:v>
                </c:pt>
                <c:pt idx="18">
                  <c:v>Gloucester</c:v>
                </c:pt>
                <c:pt idx="19">
                  <c:v>Cape May</c:v>
                </c:pt>
                <c:pt idx="20">
                  <c:v>Salem</c:v>
                </c:pt>
              </c:strCache>
            </c:strRef>
          </c:cat>
          <c:val>
            <c:numRef>
              <c:f>Sheet1!$C$2:$C$22</c:f>
              <c:numCache>
                <c:formatCode>General</c:formatCode>
                <c:ptCount val="21"/>
                <c:pt idx="2">
                  <c:v>0.52900000000000003</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68.30%</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Morris</c:v>
                </c:pt>
                <c:pt idx="10">
                  <c:v>Atlantic</c:v>
                </c:pt>
                <c:pt idx="11">
                  <c:v>Camden</c:v>
                </c:pt>
                <c:pt idx="12">
                  <c:v>Monmouth</c:v>
                </c:pt>
                <c:pt idx="13">
                  <c:v>Warren</c:v>
                </c:pt>
                <c:pt idx="14">
                  <c:v>Hunterdon</c:v>
                </c:pt>
                <c:pt idx="15">
                  <c:v>Burlington</c:v>
                </c:pt>
                <c:pt idx="16">
                  <c:v>Ocean</c:v>
                </c:pt>
                <c:pt idx="17">
                  <c:v>Sussex</c:v>
                </c:pt>
                <c:pt idx="18">
                  <c:v>Gloucester</c:v>
                </c:pt>
                <c:pt idx="19">
                  <c:v>Cape May</c:v>
                </c:pt>
                <c:pt idx="20">
                  <c:v>Salem</c:v>
                </c:pt>
              </c:strCache>
            </c:strRef>
          </c:cat>
          <c:val>
            <c:numRef>
              <c:f>Sheet1!$D$2:$D$22</c:f>
              <c:numCache>
                <c:formatCode>0%</c:formatCode>
                <c:ptCount val="21"/>
                <c:pt idx="0">
                  <c:v>0.68300000000000005</c:v>
                </c:pt>
                <c:pt idx="1">
                  <c:v>0.68300000000000005</c:v>
                </c:pt>
                <c:pt idx="2">
                  <c:v>0.68300000000000005</c:v>
                </c:pt>
                <c:pt idx="3">
                  <c:v>0.68300000000000005</c:v>
                </c:pt>
                <c:pt idx="4">
                  <c:v>0.68300000000000005</c:v>
                </c:pt>
                <c:pt idx="5">
                  <c:v>0.68300000000000005</c:v>
                </c:pt>
                <c:pt idx="6">
                  <c:v>0.68300000000000005</c:v>
                </c:pt>
                <c:pt idx="7">
                  <c:v>0.68300000000000005</c:v>
                </c:pt>
                <c:pt idx="8">
                  <c:v>0.68300000000000005</c:v>
                </c:pt>
                <c:pt idx="9">
                  <c:v>0.68300000000000005</c:v>
                </c:pt>
                <c:pt idx="10">
                  <c:v>0.68300000000000005</c:v>
                </c:pt>
                <c:pt idx="11">
                  <c:v>0.68300000000000005</c:v>
                </c:pt>
                <c:pt idx="12">
                  <c:v>0.68300000000000005</c:v>
                </c:pt>
                <c:pt idx="13">
                  <c:v>0.68300000000000005</c:v>
                </c:pt>
                <c:pt idx="14">
                  <c:v>0.68300000000000005</c:v>
                </c:pt>
                <c:pt idx="15">
                  <c:v>0.68300000000000005</c:v>
                </c:pt>
                <c:pt idx="16">
                  <c:v>0.68300000000000005</c:v>
                </c:pt>
                <c:pt idx="17">
                  <c:v>0.68300000000000005</c:v>
                </c:pt>
                <c:pt idx="18">
                  <c:v>0.68300000000000005</c:v>
                </c:pt>
                <c:pt idx="19" formatCode="General">
                  <c:v>0.68300000000000005</c:v>
                </c:pt>
                <c:pt idx="20" formatCode="General">
                  <c:v>0.68300000000000005</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3197551673228347"/>
          <c:y val="0.90152886049834302"/>
          <c:w val="0.1464024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 Under 18</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Sheet1!$B$2:$B$22</c:f>
              <c:numCache>
                <c:formatCode>General</c:formatCode>
                <c:ptCount val="21"/>
                <c:pt idx="0">
                  <c:v>14185</c:v>
                </c:pt>
                <c:pt idx="1">
                  <c:v>16160</c:v>
                </c:pt>
                <c:pt idx="2">
                  <c:v>21188</c:v>
                </c:pt>
                <c:pt idx="3">
                  <c:v>23629</c:v>
                </c:pt>
                <c:pt idx="4">
                  <c:v>27894</c:v>
                </c:pt>
                <c:pt idx="5">
                  <c:v>37180</c:v>
                </c:pt>
                <c:pt idx="6">
                  <c:v>57290</c:v>
                </c:pt>
                <c:pt idx="7">
                  <c:v>65324</c:v>
                </c:pt>
                <c:pt idx="8">
                  <c:v>73090</c:v>
                </c:pt>
                <c:pt idx="9">
                  <c:v>81648</c:v>
                </c:pt>
                <c:pt idx="10">
                  <c:v>94772</c:v>
                </c:pt>
                <c:pt idx="11">
                  <c:v>104949</c:v>
                </c:pt>
                <c:pt idx="12">
                  <c:v>118648</c:v>
                </c:pt>
                <c:pt idx="13">
                  <c:v>122270</c:v>
                </c:pt>
                <c:pt idx="14">
                  <c:v>133774</c:v>
                </c:pt>
                <c:pt idx="15">
                  <c:v>133785</c:v>
                </c:pt>
                <c:pt idx="16">
                  <c:v>142361</c:v>
                </c:pt>
                <c:pt idx="17">
                  <c:v>160419</c:v>
                </c:pt>
                <c:pt idx="19">
                  <c:v>200279</c:v>
                </c:pt>
                <c:pt idx="20">
                  <c:v>201445</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Sheet1!$C$2:$C$22</c:f>
              <c:numCache>
                <c:formatCode>General</c:formatCode>
                <c:ptCount val="21"/>
                <c:pt idx="18">
                  <c:v>185199</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 years old</c:v>
                </c:pt>
                <c:pt idx="1">
                  <c:v>6-11 years old</c:v>
                </c:pt>
                <c:pt idx="2">
                  <c:v>12-17 years old</c:v>
                </c:pt>
              </c:strCache>
            </c:strRef>
          </c:cat>
          <c:val>
            <c:numRef>
              <c:f>Sheet1!$B$2:$B$4</c:f>
              <c:numCache>
                <c:formatCode>General</c:formatCode>
                <c:ptCount val="3"/>
                <c:pt idx="0">
                  <c:v>56227</c:v>
                </c:pt>
                <c:pt idx="1">
                  <c:v>64454</c:v>
                </c:pt>
                <c:pt idx="2">
                  <c:v>64518</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19940462850432281"/>
          <c:y val="0.88694641230867255"/>
          <c:w val="0.80059537149567717"/>
          <c:h val="9.4686048939668296E-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73868110236221"/>
          <c:y val="2.6953335422200752E-2"/>
          <c:w val="0.77194488188976373"/>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Edison township</c:v>
                </c:pt>
                <c:pt idx="1">
                  <c:v>Woodbridge township</c:v>
                </c:pt>
                <c:pt idx="2">
                  <c:v>Perth Amboy city</c:v>
                </c:pt>
                <c:pt idx="3">
                  <c:v>Old Bridge township</c:v>
                </c:pt>
                <c:pt idx="4">
                  <c:v>New Brunswick city</c:v>
                </c:pt>
                <c:pt idx="5">
                  <c:v>East Brunswick township</c:v>
                </c:pt>
                <c:pt idx="6">
                  <c:v>South Brunswick township</c:v>
                </c:pt>
                <c:pt idx="7">
                  <c:v>Piscataway township</c:v>
                </c:pt>
                <c:pt idx="8">
                  <c:v>North Brunswick township</c:v>
                </c:pt>
                <c:pt idx="9">
                  <c:v>Sayreville borough</c:v>
                </c:pt>
                <c:pt idx="10">
                  <c:v>Monroe township</c:v>
                </c:pt>
                <c:pt idx="11">
                  <c:v>Carteret borough</c:v>
                </c:pt>
                <c:pt idx="12">
                  <c:v>Plainsboro township</c:v>
                </c:pt>
                <c:pt idx="13">
                  <c:v>South Plainfield borough</c:v>
                </c:pt>
                <c:pt idx="14">
                  <c:v>South River borough</c:v>
                </c:pt>
                <c:pt idx="15">
                  <c:v>Metuchen borough</c:v>
                </c:pt>
                <c:pt idx="16">
                  <c:v>Middlesex borough</c:v>
                </c:pt>
                <c:pt idx="17">
                  <c:v>Highland Park borough</c:v>
                </c:pt>
                <c:pt idx="18">
                  <c:v>Dunellen borough</c:v>
                </c:pt>
                <c:pt idx="19">
                  <c:v>Milltown borough</c:v>
                </c:pt>
              </c:strCache>
            </c:strRef>
          </c:cat>
          <c:val>
            <c:numRef>
              <c:f>Sheet1!$B$2:$B$21</c:f>
              <c:numCache>
                <c:formatCode>0</c:formatCode>
                <c:ptCount val="20"/>
                <c:pt idx="0">
                  <c:v>26345</c:v>
                </c:pt>
                <c:pt idx="1">
                  <c:v>22061</c:v>
                </c:pt>
                <c:pt idx="2">
                  <c:v>13234</c:v>
                </c:pt>
                <c:pt idx="3">
                  <c:v>13210</c:v>
                </c:pt>
                <c:pt idx="4">
                  <c:v>12263</c:v>
                </c:pt>
                <c:pt idx="5">
                  <c:v>11408</c:v>
                </c:pt>
                <c:pt idx="6">
                  <c:v>11240</c:v>
                </c:pt>
                <c:pt idx="7">
                  <c:v>10659</c:v>
                </c:pt>
                <c:pt idx="8">
                  <c:v>9532</c:v>
                </c:pt>
                <c:pt idx="9">
                  <c:v>9214</c:v>
                </c:pt>
                <c:pt idx="10">
                  <c:v>8553</c:v>
                </c:pt>
                <c:pt idx="11">
                  <c:v>6151</c:v>
                </c:pt>
                <c:pt idx="12">
                  <c:v>5649</c:v>
                </c:pt>
                <c:pt idx="13">
                  <c:v>4908</c:v>
                </c:pt>
                <c:pt idx="14">
                  <c:v>3953</c:v>
                </c:pt>
                <c:pt idx="15">
                  <c:v>3884</c:v>
                </c:pt>
                <c:pt idx="16">
                  <c:v>3257</c:v>
                </c:pt>
                <c:pt idx="17">
                  <c:v>2740</c:v>
                </c:pt>
                <c:pt idx="18">
                  <c:v>1882</c:v>
                </c:pt>
                <c:pt idx="19">
                  <c:v>1679</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c:formatCode>
                <c:ptCount val="5"/>
                <c:pt idx="0">
                  <c:v>0.25</c:v>
                </c:pt>
                <c:pt idx="1">
                  <c:v>0.25</c:v>
                </c:pt>
                <c:pt idx="2">
                  <c:v>0.19</c:v>
                </c:pt>
                <c:pt idx="3">
                  <c:v>0.18</c:v>
                </c:pt>
                <c:pt idx="4">
                  <c:v>0.17797867458</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Children in single-parent households</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Cumberland</c:v>
                </c:pt>
                <c:pt idx="3">
                  <c:v>Camden</c:v>
                </c:pt>
                <c:pt idx="4">
                  <c:v>Hudson</c:v>
                </c:pt>
                <c:pt idx="5">
                  <c:v>Passaic</c:v>
                </c:pt>
                <c:pt idx="6">
                  <c:v>Atlantic</c:v>
                </c:pt>
                <c:pt idx="7">
                  <c:v>Mercer</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Sheet1!$B$2:$B$22</c:f>
              <c:numCache>
                <c:formatCode>0%</c:formatCode>
                <c:ptCount val="21"/>
                <c:pt idx="0">
                  <c:v>0.34524904007000001</c:v>
                </c:pt>
                <c:pt idx="1">
                  <c:v>0.33717930343000002</c:v>
                </c:pt>
                <c:pt idx="2">
                  <c:v>0.32476735480000002</c:v>
                </c:pt>
                <c:pt idx="3">
                  <c:v>0.30908051676999998</c:v>
                </c:pt>
                <c:pt idx="4">
                  <c:v>0.27787588813000003</c:v>
                </c:pt>
                <c:pt idx="5">
                  <c:v>0.27580533842999999</c:v>
                </c:pt>
                <c:pt idx="6" formatCode="General">
                  <c:v>0.26993485398</c:v>
                </c:pt>
                <c:pt idx="7">
                  <c:v>0.26440937049000002</c:v>
                </c:pt>
                <c:pt idx="8">
                  <c:v>0.23577603798999999</c:v>
                </c:pt>
                <c:pt idx="9">
                  <c:v>0.21532273269999999</c:v>
                </c:pt>
                <c:pt idx="10">
                  <c:v>0.21041752161999999</c:v>
                </c:pt>
                <c:pt idx="11">
                  <c:v>0.20543212818000001</c:v>
                </c:pt>
                <c:pt idx="12">
                  <c:v>0.19881513271000001</c:v>
                </c:pt>
                <c:pt idx="14">
                  <c:v>0.16878351679</c:v>
                </c:pt>
                <c:pt idx="15">
                  <c:v>0.15932402644999999</c:v>
                </c:pt>
                <c:pt idx="16">
                  <c:v>0.15372594258</c:v>
                </c:pt>
                <c:pt idx="17">
                  <c:v>0.14345373976</c:v>
                </c:pt>
                <c:pt idx="18">
                  <c:v>0.12303843087000001</c:v>
                </c:pt>
                <c:pt idx="19">
                  <c:v>0.12282585355</c:v>
                </c:pt>
                <c:pt idx="20">
                  <c:v>0.10924648999</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Cumberland</c:v>
                </c:pt>
                <c:pt idx="3">
                  <c:v>Camden</c:v>
                </c:pt>
                <c:pt idx="4">
                  <c:v>Hudson</c:v>
                </c:pt>
                <c:pt idx="5">
                  <c:v>Passaic</c:v>
                </c:pt>
                <c:pt idx="6">
                  <c:v>Atlantic</c:v>
                </c:pt>
                <c:pt idx="7">
                  <c:v>Mercer</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Sheet1!$C$2:$C$22</c:f>
              <c:numCache>
                <c:formatCode>General</c:formatCode>
                <c:ptCount val="21"/>
                <c:pt idx="13">
                  <c:v>0.17797867458</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22%</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Essex</c:v>
                </c:pt>
                <c:pt idx="1">
                  <c:v>Salem</c:v>
                </c:pt>
                <c:pt idx="2">
                  <c:v>Cumberland</c:v>
                </c:pt>
                <c:pt idx="3">
                  <c:v>Camden</c:v>
                </c:pt>
                <c:pt idx="4">
                  <c:v>Hudson</c:v>
                </c:pt>
                <c:pt idx="5">
                  <c:v>Passaic</c:v>
                </c:pt>
                <c:pt idx="6">
                  <c:v>Atlantic</c:v>
                </c:pt>
                <c:pt idx="7">
                  <c:v>Mercer</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Sheet1!$D$2:$D$22</c:f>
              <c:numCache>
                <c:formatCode>0%</c:formatCode>
                <c:ptCount val="21"/>
                <c:pt idx="0">
                  <c:v>0.22</c:v>
                </c:pt>
                <c:pt idx="1">
                  <c:v>0.22</c:v>
                </c:pt>
                <c:pt idx="2">
                  <c:v>0.22</c:v>
                </c:pt>
                <c:pt idx="3">
                  <c:v>0.22</c:v>
                </c:pt>
                <c:pt idx="4">
                  <c:v>0.22</c:v>
                </c:pt>
                <c:pt idx="5">
                  <c:v>0.22</c:v>
                </c:pt>
                <c:pt idx="6">
                  <c:v>0.22</c:v>
                </c:pt>
                <c:pt idx="7">
                  <c:v>0.22</c:v>
                </c:pt>
                <c:pt idx="8">
                  <c:v>0.22</c:v>
                </c:pt>
                <c:pt idx="9">
                  <c:v>0.22</c:v>
                </c:pt>
                <c:pt idx="10">
                  <c:v>0.22</c:v>
                </c:pt>
                <c:pt idx="11">
                  <c:v>0.22</c:v>
                </c:pt>
                <c:pt idx="12">
                  <c:v>0.22</c:v>
                </c:pt>
                <c:pt idx="13">
                  <c:v>0.22</c:v>
                </c:pt>
                <c:pt idx="14">
                  <c:v>0.22</c:v>
                </c:pt>
                <c:pt idx="15">
                  <c:v>0.22</c:v>
                </c:pt>
                <c:pt idx="16">
                  <c:v>0.22</c:v>
                </c:pt>
                <c:pt idx="17">
                  <c:v>0.22</c:v>
                </c:pt>
                <c:pt idx="18">
                  <c:v>0.22</c:v>
                </c:pt>
                <c:pt idx="19">
                  <c:v>0.22</c:v>
                </c:pt>
                <c:pt idx="20">
                  <c:v>0.22</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52752490010572362"/>
          <c:y val="0.8958318220302468"/>
          <c:w val="0.1250548983477015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Middlesex</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Transportation</c:v>
                </c:pt>
                <c:pt idx="3">
                  <c:v>Healthcare</c:v>
                </c:pt>
                <c:pt idx="4">
                  <c:v>Other Necessities</c:v>
                </c:pt>
                <c:pt idx="5">
                  <c:v>Childcare</c:v>
                </c:pt>
                <c:pt idx="6">
                  <c:v>Taxes</c:v>
                </c:pt>
              </c:strCache>
            </c:strRef>
          </c:cat>
          <c:val>
            <c:numRef>
              <c:f>Sheet1!$B$2:$H$2</c:f>
              <c:numCache>
                <c:formatCode>_("$"* #,##0_);_("$"* \(#,##0\);_("$"* "-"??_);_(@_)</c:formatCode>
                <c:ptCount val="7"/>
                <c:pt idx="0">
                  <c:v>1726</c:v>
                </c:pt>
                <c:pt idx="1">
                  <c:v>802</c:v>
                </c:pt>
                <c:pt idx="2">
                  <c:v>1163</c:v>
                </c:pt>
                <c:pt idx="3">
                  <c:v>1197</c:v>
                </c:pt>
                <c:pt idx="4">
                  <c:v>916</c:v>
                </c:pt>
                <c:pt idx="5">
                  <c:v>1700</c:v>
                </c:pt>
                <c:pt idx="6">
                  <c:v>1070</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Annual Total Cost of Living</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Salem</c:v>
                </c:pt>
                <c:pt idx="2">
                  <c:v>Cumberland</c:v>
                </c:pt>
                <c:pt idx="3">
                  <c:v>Warren</c:v>
                </c:pt>
                <c:pt idx="4">
                  <c:v>Gloucester</c:v>
                </c:pt>
                <c:pt idx="5">
                  <c:v>Atlantic</c:v>
                </c:pt>
                <c:pt idx="6">
                  <c:v>Cape May</c:v>
                </c:pt>
                <c:pt idx="7">
                  <c:v>Burlington</c:v>
                </c:pt>
                <c:pt idx="8">
                  <c:v>Mercer</c:v>
                </c:pt>
                <c:pt idx="9">
                  <c:v>Essex</c:v>
                </c:pt>
                <c:pt idx="10">
                  <c:v>Passaic</c:v>
                </c:pt>
                <c:pt idx="11">
                  <c:v>Hudson</c:v>
                </c:pt>
                <c:pt idx="12">
                  <c:v>Union</c:v>
                </c:pt>
                <c:pt idx="13">
                  <c:v>Middlesex</c:v>
                </c:pt>
                <c:pt idx="14">
                  <c:v>Monmouth</c:v>
                </c:pt>
                <c:pt idx="15">
                  <c:v>Ocean</c:v>
                </c:pt>
                <c:pt idx="16">
                  <c:v>Hunterdon</c:v>
                </c:pt>
                <c:pt idx="17">
                  <c:v>Sussex</c:v>
                </c:pt>
                <c:pt idx="18">
                  <c:v>Bergen</c:v>
                </c:pt>
                <c:pt idx="19">
                  <c:v>Somerset</c:v>
                </c:pt>
                <c:pt idx="20">
                  <c:v>Morris</c:v>
                </c:pt>
              </c:strCache>
            </c:strRef>
          </c:cat>
          <c:val>
            <c:numRef>
              <c:f>Sheet1!$B$2:$B$22</c:f>
              <c:numCache>
                <c:formatCode>"$"#,##0_);[Red]\("$"#,##0\)</c:formatCode>
                <c:ptCount val="21"/>
                <c:pt idx="0">
                  <c:v>89083</c:v>
                </c:pt>
                <c:pt idx="1">
                  <c:v>90726</c:v>
                </c:pt>
                <c:pt idx="2">
                  <c:v>92337</c:v>
                </c:pt>
                <c:pt idx="3">
                  <c:v>93098</c:v>
                </c:pt>
                <c:pt idx="4">
                  <c:v>94530</c:v>
                </c:pt>
                <c:pt idx="5">
                  <c:v>95292</c:v>
                </c:pt>
                <c:pt idx="6">
                  <c:v>95925</c:v>
                </c:pt>
                <c:pt idx="7">
                  <c:v>97939</c:v>
                </c:pt>
                <c:pt idx="8">
                  <c:v>98245</c:v>
                </c:pt>
                <c:pt idx="9">
                  <c:v>99110</c:v>
                </c:pt>
                <c:pt idx="10">
                  <c:v>100387</c:v>
                </c:pt>
                <c:pt idx="11">
                  <c:v>101568</c:v>
                </c:pt>
                <c:pt idx="12">
                  <c:v>102475</c:v>
                </c:pt>
                <c:pt idx="14">
                  <c:v>103893</c:v>
                </c:pt>
                <c:pt idx="15">
                  <c:v>105309</c:v>
                </c:pt>
                <c:pt idx="16">
                  <c:v>106074</c:v>
                </c:pt>
                <c:pt idx="17">
                  <c:v>109625</c:v>
                </c:pt>
                <c:pt idx="18">
                  <c:v>110623</c:v>
                </c:pt>
                <c:pt idx="19">
                  <c:v>111404</c:v>
                </c:pt>
                <c:pt idx="20">
                  <c:v>115974</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Salem</c:v>
                </c:pt>
                <c:pt idx="2">
                  <c:v>Cumberland</c:v>
                </c:pt>
                <c:pt idx="3">
                  <c:v>Warren</c:v>
                </c:pt>
                <c:pt idx="4">
                  <c:v>Gloucester</c:v>
                </c:pt>
                <c:pt idx="5">
                  <c:v>Atlantic</c:v>
                </c:pt>
                <c:pt idx="6">
                  <c:v>Cape May</c:v>
                </c:pt>
                <c:pt idx="7">
                  <c:v>Burlington</c:v>
                </c:pt>
                <c:pt idx="8">
                  <c:v>Mercer</c:v>
                </c:pt>
                <c:pt idx="9">
                  <c:v>Essex</c:v>
                </c:pt>
                <c:pt idx="10">
                  <c:v>Passaic</c:v>
                </c:pt>
                <c:pt idx="11">
                  <c:v>Hudson</c:v>
                </c:pt>
                <c:pt idx="12">
                  <c:v>Union</c:v>
                </c:pt>
                <c:pt idx="13">
                  <c:v>Middlesex</c:v>
                </c:pt>
                <c:pt idx="14">
                  <c:v>Monmouth</c:v>
                </c:pt>
                <c:pt idx="15">
                  <c:v>Ocean</c:v>
                </c:pt>
                <c:pt idx="16">
                  <c:v>Hunterdon</c:v>
                </c:pt>
                <c:pt idx="17">
                  <c:v>Sussex</c:v>
                </c:pt>
                <c:pt idx="18">
                  <c:v>Bergen</c:v>
                </c:pt>
                <c:pt idx="19">
                  <c:v>Somerset</c:v>
                </c:pt>
                <c:pt idx="20">
                  <c:v>Morris</c:v>
                </c:pt>
              </c:strCache>
            </c:strRef>
          </c:cat>
          <c:val>
            <c:numRef>
              <c:f>Sheet1!$C$2:$C$22</c:f>
              <c:numCache>
                <c:formatCode>General</c:formatCode>
                <c:ptCount val="21"/>
                <c:pt idx="13">
                  <c:v>102891</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_("$"* #,##0_);_("$"* \(#,##0\);_("$"* "-"??_);_(@_)</c:formatCode>
                <c:ptCount val="5"/>
                <c:pt idx="0">
                  <c:v>85337</c:v>
                </c:pt>
                <c:pt idx="1">
                  <c:v>88217</c:v>
                </c:pt>
                <c:pt idx="2">
                  <c:v>93418</c:v>
                </c:pt>
                <c:pt idx="3">
                  <c:v>91731</c:v>
                </c:pt>
                <c:pt idx="4">
                  <c:v>99427</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('0. Overview'!$A$237,'0. Overview'!$A$253,'0. Overview'!$A$290,'0. Overview'!$A$302,'0. Overview'!$A$328,'0. Overview'!$A$339,'0. Overview'!$A$379,'0. Overview'!$A$403,'0. Overview'!$A$425)</c:f>
              <c:strCache>
                <c:ptCount val="9"/>
                <c:pt idx="0">
                  <c:v>Middlesex</c:v>
                </c:pt>
                <c:pt idx="1">
                  <c:v>Middlesex</c:v>
                </c:pt>
                <c:pt idx="2">
                  <c:v>Middlesex</c:v>
                </c:pt>
                <c:pt idx="3">
                  <c:v>Middlesex</c:v>
                </c:pt>
                <c:pt idx="4">
                  <c:v>Middlesex</c:v>
                </c:pt>
                <c:pt idx="5">
                  <c:v>Middlesex</c:v>
                </c:pt>
                <c:pt idx="6">
                  <c:v>Middlesex</c:v>
                </c:pt>
                <c:pt idx="7">
                  <c:v>Middlesex</c:v>
                </c:pt>
                <c:pt idx="8">
                  <c:v>Middlesex</c:v>
                </c:pt>
              </c:strCache>
            </c:strRef>
          </c:cat>
          <c:val>
            <c:numRef>
              <c:f>('0. Overview'!$C$237,'0. Overview'!$C$253,'0. Overview'!$C$290,'0. Overview'!$C$302,'0. Overview'!$C$328,'0. Overview'!$C$339,'0. Overview'!$C$379,'0. Overview'!$C$403,'0. Overview'!$C$425)</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A452-4BBE-89C9-15F15B1FD6D7}"/>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('0. Overview'!$A$237,'0. Overview'!$A$253,'0. Overview'!$A$290,'0. Overview'!$A$302,'0. Overview'!$A$328,'0. Overview'!$A$339,'0. Overview'!$A$379,'0. Overview'!$A$403,'0. Overview'!$A$425)</c:f>
              <c:strCache>
                <c:ptCount val="9"/>
                <c:pt idx="0">
                  <c:v>Middlesex</c:v>
                </c:pt>
                <c:pt idx="1">
                  <c:v>Middlesex</c:v>
                </c:pt>
                <c:pt idx="2">
                  <c:v>Middlesex</c:v>
                </c:pt>
                <c:pt idx="3">
                  <c:v>Middlesex</c:v>
                </c:pt>
                <c:pt idx="4">
                  <c:v>Middlesex</c:v>
                </c:pt>
                <c:pt idx="5">
                  <c:v>Middlesex</c:v>
                </c:pt>
                <c:pt idx="6">
                  <c:v>Middlesex</c:v>
                </c:pt>
                <c:pt idx="7">
                  <c:v>Middlesex</c:v>
                </c:pt>
                <c:pt idx="8">
                  <c:v>Middlesex</c:v>
                </c:pt>
              </c:strCache>
            </c:strRef>
          </c:cat>
          <c:val>
            <c:numRef>
              <c:f>('0. Overview'!$D$237,'0. Overview'!$D$253,'0. Overview'!$D$290,'0. Overview'!$D$302,'0. Overview'!$D$328,'0. Overview'!$D$339,'0. Overview'!$D$379,'0. Overview'!$D$403,'0. Overview'!$D$425)</c:f>
              <c:numCache>
                <c:formatCode>General</c:formatCode>
                <c:ptCount val="9"/>
                <c:pt idx="0">
                  <c:v>11.875</c:v>
                </c:pt>
                <c:pt idx="1">
                  <c:v>17.875</c:v>
                </c:pt>
                <c:pt idx="2">
                  <c:v>2.875</c:v>
                </c:pt>
                <c:pt idx="3">
                  <c:v>12.875</c:v>
                </c:pt>
                <c:pt idx="4">
                  <c:v>9.875</c:v>
                </c:pt>
                <c:pt idx="5">
                  <c:v>20.875</c:v>
                </c:pt>
                <c:pt idx="6">
                  <c:v>2.875</c:v>
                </c:pt>
                <c:pt idx="7">
                  <c:v>2.875</c:v>
                </c:pt>
                <c:pt idx="8">
                  <c:v>2.875</c:v>
                </c:pt>
              </c:numCache>
            </c:numRef>
          </c:val>
          <c:extLst>
            <c:ext xmlns:c16="http://schemas.microsoft.com/office/drawing/2014/chart" uri="{C3380CC4-5D6E-409C-BE32-E72D297353CC}">
              <c16:uniqueId val="{00000001-A452-4BBE-89C9-15F15B1FD6D7}"/>
            </c:ext>
          </c:extLst>
        </c:ser>
        <c:ser>
          <c:idx val="3"/>
          <c:order val="2"/>
          <c:spPr>
            <a:solidFill>
              <a:schemeClr val="bg2">
                <a:lumMod val="75000"/>
              </a:schemeClr>
            </a:solidFill>
            <a:ln>
              <a:solidFill>
                <a:schemeClr val="tx1"/>
              </a:solidFill>
            </a:ln>
            <a:effectLst/>
          </c:spPr>
          <c:invertIfNegative val="0"/>
          <c:cat>
            <c:strRef>
              <c:f>('0. Overview'!$A$237,'0. Overview'!$A$253,'0. Overview'!$A$290,'0. Overview'!$A$302,'0. Overview'!$A$328,'0. Overview'!$A$339,'0. Overview'!$A$379,'0. Overview'!$A$403,'0. Overview'!$A$425)</c:f>
              <c:strCache>
                <c:ptCount val="9"/>
                <c:pt idx="0">
                  <c:v>Middlesex</c:v>
                </c:pt>
                <c:pt idx="1">
                  <c:v>Middlesex</c:v>
                </c:pt>
                <c:pt idx="2">
                  <c:v>Middlesex</c:v>
                </c:pt>
                <c:pt idx="3">
                  <c:v>Middlesex</c:v>
                </c:pt>
                <c:pt idx="4">
                  <c:v>Middlesex</c:v>
                </c:pt>
                <c:pt idx="5">
                  <c:v>Middlesex</c:v>
                </c:pt>
                <c:pt idx="6">
                  <c:v>Middlesex</c:v>
                </c:pt>
                <c:pt idx="7">
                  <c:v>Middlesex</c:v>
                </c:pt>
                <c:pt idx="8">
                  <c:v>Middlesex</c:v>
                </c:pt>
              </c:strCache>
            </c:strRef>
          </c:cat>
          <c:val>
            <c:numRef>
              <c:f>('0. Overview'!$E$237,'0. Overview'!$E$253,'0. Overview'!$E$290,'0. Overview'!$E$302,'0. Overview'!$E$328,'0. Overview'!$E$339,'0. Overview'!$E$379,'0. Overview'!$E$403,'0. Overview'!$E$425)</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A452-4BBE-89C9-15F15B1FD6D7}"/>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Salem</c:v>
                </c:pt>
                <c:pt idx="4">
                  <c:v>Passaic</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c:v>
                </c:pt>
                <c:pt idx="19">
                  <c:v>Morris</c:v>
                </c:pt>
                <c:pt idx="20">
                  <c:v>Somerset</c:v>
                </c:pt>
              </c:strCache>
            </c:strRef>
          </c:cat>
          <c:val>
            <c:numRef>
              <c:f>Sheet1!$B$2:$B$22</c:f>
              <c:numCache>
                <c:formatCode>_("$"* #,##0_);_("$"* \(#,##0\);_("$"* "-"??_);_(@_)</c:formatCode>
                <c:ptCount val="21"/>
                <c:pt idx="0">
                  <c:v>58389</c:v>
                </c:pt>
                <c:pt idx="1">
                  <c:v>66198</c:v>
                </c:pt>
                <c:pt idx="2">
                  <c:v>66388</c:v>
                </c:pt>
                <c:pt idx="3">
                  <c:v>69886</c:v>
                </c:pt>
                <c:pt idx="4">
                  <c:v>75430</c:v>
                </c:pt>
                <c:pt idx="5">
                  <c:v>75719</c:v>
                </c:pt>
                <c:pt idx="6">
                  <c:v>78347</c:v>
                </c:pt>
                <c:pt idx="7">
                  <c:v>78657</c:v>
                </c:pt>
                <c:pt idx="8">
                  <c:v>80329</c:v>
                </c:pt>
                <c:pt idx="9">
                  <c:v>81159</c:v>
                </c:pt>
                <c:pt idx="10">
                  <c:v>86764</c:v>
                </c:pt>
                <c:pt idx="11">
                  <c:v>87662</c:v>
                </c:pt>
                <c:pt idx="12">
                  <c:v>94397</c:v>
                </c:pt>
                <c:pt idx="13">
                  <c:v>94412</c:v>
                </c:pt>
                <c:pt idx="15">
                  <c:v>99904</c:v>
                </c:pt>
                <c:pt idx="16">
                  <c:v>105171</c:v>
                </c:pt>
                <c:pt idx="17">
                  <c:v>108000</c:v>
                </c:pt>
                <c:pt idx="18">
                  <c:v>121982</c:v>
                </c:pt>
                <c:pt idx="19">
                  <c:v>122962</c:v>
                </c:pt>
                <c:pt idx="20">
                  <c:v>124764</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Salem</c:v>
                </c:pt>
                <c:pt idx="4">
                  <c:v>Passaic</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c:v>
                </c:pt>
                <c:pt idx="19">
                  <c:v>Morris</c:v>
                </c:pt>
                <c:pt idx="20">
                  <c:v>Somerset</c:v>
                </c:pt>
              </c:strCache>
            </c:strRef>
          </c:cat>
          <c:val>
            <c:numRef>
              <c:f>Sheet1!$C$2:$C$22</c:f>
              <c:numCache>
                <c:formatCode>General</c:formatCode>
                <c:ptCount val="21"/>
                <c:pt idx="14" formatCode="_(&quot;$&quot;* #,##0_);_(&quot;$&quot;* \(#,##0\);_(&quot;$&quot;* &quot;-&quot;??_);_(@_)">
                  <c:v>99427</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$89,296</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Essex</c:v>
                </c:pt>
                <c:pt idx="2">
                  <c:v>Atlantic</c:v>
                </c:pt>
                <c:pt idx="3">
                  <c:v>Salem</c:v>
                </c:pt>
                <c:pt idx="4">
                  <c:v>Passaic</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c:v>
                </c:pt>
                <c:pt idx="19">
                  <c:v>Morris</c:v>
                </c:pt>
                <c:pt idx="20">
                  <c:v>Somerset</c:v>
                </c:pt>
              </c:strCache>
            </c:strRef>
          </c:cat>
          <c:val>
            <c:numRef>
              <c:f>Sheet1!$D$2:$D$22</c:f>
              <c:numCache>
                <c:formatCode>_("$"* #,##0_);_("$"* \(#,##0\);_("$"* "-"??_);_(@_)</c:formatCode>
                <c:ptCount val="21"/>
                <c:pt idx="0">
                  <c:v>89296</c:v>
                </c:pt>
                <c:pt idx="1">
                  <c:v>89296</c:v>
                </c:pt>
                <c:pt idx="2">
                  <c:v>89296</c:v>
                </c:pt>
                <c:pt idx="3">
                  <c:v>89296</c:v>
                </c:pt>
                <c:pt idx="4">
                  <c:v>89296</c:v>
                </c:pt>
                <c:pt idx="5">
                  <c:v>89296</c:v>
                </c:pt>
                <c:pt idx="6">
                  <c:v>89296</c:v>
                </c:pt>
                <c:pt idx="7">
                  <c:v>89296</c:v>
                </c:pt>
                <c:pt idx="8">
                  <c:v>89296</c:v>
                </c:pt>
                <c:pt idx="9">
                  <c:v>89296</c:v>
                </c:pt>
                <c:pt idx="10">
                  <c:v>89296</c:v>
                </c:pt>
                <c:pt idx="11">
                  <c:v>89296</c:v>
                </c:pt>
                <c:pt idx="12">
                  <c:v>89296</c:v>
                </c:pt>
                <c:pt idx="13">
                  <c:v>89296</c:v>
                </c:pt>
                <c:pt idx="14">
                  <c:v>89296</c:v>
                </c:pt>
                <c:pt idx="15">
                  <c:v>89296</c:v>
                </c:pt>
                <c:pt idx="16">
                  <c:v>89296</c:v>
                </c:pt>
                <c:pt idx="17">
                  <c:v>89296</c:v>
                </c:pt>
                <c:pt idx="18">
                  <c:v>89296</c:v>
                </c:pt>
                <c:pt idx="19">
                  <c:v>89296</c:v>
                </c:pt>
                <c:pt idx="20">
                  <c:v>89296</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$69,717</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Essex</c:v>
                </c:pt>
                <c:pt idx="2">
                  <c:v>Atlantic</c:v>
                </c:pt>
                <c:pt idx="3">
                  <c:v>Salem</c:v>
                </c:pt>
                <c:pt idx="4">
                  <c:v>Passaic</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c:v>
                </c:pt>
                <c:pt idx="19">
                  <c:v>Morris</c:v>
                </c:pt>
                <c:pt idx="20">
                  <c:v>Somerset</c:v>
                </c:pt>
              </c:strCache>
            </c:strRef>
          </c:cat>
          <c:val>
            <c:numRef>
              <c:f>Sheet1!$E$2:$E$22</c:f>
              <c:numCache>
                <c:formatCode>_("$"* #,##0_);_("$"* \(#,##0\);_("$"* "-"??_);_(@_)</c:formatCode>
                <c:ptCount val="21"/>
                <c:pt idx="0">
                  <c:v>69717</c:v>
                </c:pt>
                <c:pt idx="1">
                  <c:v>69717</c:v>
                </c:pt>
                <c:pt idx="2">
                  <c:v>69717</c:v>
                </c:pt>
                <c:pt idx="3">
                  <c:v>69717</c:v>
                </c:pt>
                <c:pt idx="4">
                  <c:v>69717</c:v>
                </c:pt>
                <c:pt idx="5">
                  <c:v>69717</c:v>
                </c:pt>
                <c:pt idx="6">
                  <c:v>69717</c:v>
                </c:pt>
                <c:pt idx="7">
                  <c:v>69717</c:v>
                </c:pt>
                <c:pt idx="8">
                  <c:v>69717</c:v>
                </c:pt>
                <c:pt idx="9">
                  <c:v>69717</c:v>
                </c:pt>
                <c:pt idx="10">
                  <c:v>69717</c:v>
                </c:pt>
                <c:pt idx="11">
                  <c:v>69717</c:v>
                </c:pt>
                <c:pt idx="12">
                  <c:v>69717</c:v>
                </c:pt>
                <c:pt idx="13">
                  <c:v>69717</c:v>
                </c:pt>
                <c:pt idx="14">
                  <c:v>69717</c:v>
                </c:pt>
                <c:pt idx="15">
                  <c:v>69717</c:v>
                </c:pt>
                <c:pt idx="16">
                  <c:v>69717</c:v>
                </c:pt>
                <c:pt idx="17">
                  <c:v>69717</c:v>
                </c:pt>
                <c:pt idx="18">
                  <c:v>69717</c:v>
                </c:pt>
                <c:pt idx="19">
                  <c:v>69717</c:v>
                </c:pt>
                <c:pt idx="20">
                  <c:v>69717</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New Brunswick city</c:v>
                </c:pt>
                <c:pt idx="1">
                  <c:v>Perth Amboy city</c:v>
                </c:pt>
                <c:pt idx="2">
                  <c:v>Carteret borough</c:v>
                </c:pt>
                <c:pt idx="3">
                  <c:v>Dunellen borough</c:v>
                </c:pt>
                <c:pt idx="4">
                  <c:v>South River borough</c:v>
                </c:pt>
                <c:pt idx="5">
                  <c:v>Highland Park borough</c:v>
                </c:pt>
                <c:pt idx="6">
                  <c:v>Sayreville borough</c:v>
                </c:pt>
                <c:pt idx="7">
                  <c:v>Middlesex borough</c:v>
                </c:pt>
                <c:pt idx="8">
                  <c:v>Spotswood borough</c:v>
                </c:pt>
                <c:pt idx="9">
                  <c:v>Jamesburg borough</c:v>
                </c:pt>
              </c:strCache>
            </c:strRef>
          </c:cat>
          <c:val>
            <c:numRef>
              <c:f>Sheet1!$B$2:$B$11</c:f>
              <c:numCache>
                <c:formatCode>_("$"* #,##0_);_("$"* \(#,##0\);_("$"* "-"??_);_(@_)</c:formatCode>
                <c:ptCount val="10"/>
                <c:pt idx="0">
                  <c:v>49338</c:v>
                </c:pt>
                <c:pt idx="1">
                  <c:v>53750</c:v>
                </c:pt>
                <c:pt idx="2">
                  <c:v>74583</c:v>
                </c:pt>
                <c:pt idx="3">
                  <c:v>81525</c:v>
                </c:pt>
                <c:pt idx="4">
                  <c:v>82031</c:v>
                </c:pt>
                <c:pt idx="5">
                  <c:v>85652</c:v>
                </c:pt>
                <c:pt idx="6">
                  <c:v>89600</c:v>
                </c:pt>
                <c:pt idx="7">
                  <c:v>90162</c:v>
                </c:pt>
                <c:pt idx="8">
                  <c:v>92527</c:v>
                </c:pt>
                <c:pt idx="9">
                  <c:v>93000</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Middlesex Median $96,883</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New Brunswick city</c:v>
                </c:pt>
                <c:pt idx="1">
                  <c:v>Perth Amboy city</c:v>
                </c:pt>
                <c:pt idx="2">
                  <c:v>Carteret borough</c:v>
                </c:pt>
                <c:pt idx="3">
                  <c:v>Dunellen borough</c:v>
                </c:pt>
                <c:pt idx="4">
                  <c:v>South River borough</c:v>
                </c:pt>
                <c:pt idx="5">
                  <c:v>Highland Park borough</c:v>
                </c:pt>
                <c:pt idx="6">
                  <c:v>Sayreville borough</c:v>
                </c:pt>
                <c:pt idx="7">
                  <c:v>Middlesex borough</c:v>
                </c:pt>
                <c:pt idx="8">
                  <c:v>Spotswood borough</c:v>
                </c:pt>
                <c:pt idx="9">
                  <c:v>Jamesburg borough</c:v>
                </c:pt>
              </c:strCache>
            </c:strRef>
          </c:cat>
          <c:val>
            <c:numRef>
              <c:f>Sheet1!$C$2:$C$11</c:f>
              <c:numCache>
                <c:formatCode>"$"#,##0</c:formatCode>
                <c:ptCount val="10"/>
                <c:pt idx="0">
                  <c:v>96883</c:v>
                </c:pt>
                <c:pt idx="1">
                  <c:v>96883</c:v>
                </c:pt>
                <c:pt idx="2">
                  <c:v>96883</c:v>
                </c:pt>
                <c:pt idx="3">
                  <c:v>96883</c:v>
                </c:pt>
                <c:pt idx="4">
                  <c:v>96883</c:v>
                </c:pt>
                <c:pt idx="5">
                  <c:v>96883</c:v>
                </c:pt>
                <c:pt idx="6">
                  <c:v>96883</c:v>
                </c:pt>
                <c:pt idx="7">
                  <c:v>96883</c:v>
                </c:pt>
                <c:pt idx="8">
                  <c:v>96883</c:v>
                </c:pt>
                <c:pt idx="9">
                  <c:v>96883</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572481638149133"/>
          <c:y val="0.93692243003343145"/>
          <c:w val="0.22048072345287636"/>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Cape May </c:v>
                </c:pt>
                <c:pt idx="3">
                  <c:v>Morris</c:v>
                </c:pt>
                <c:pt idx="4">
                  <c:v>Sussex </c:v>
                </c:pt>
                <c:pt idx="5">
                  <c:v>Middlesex</c:v>
                </c:pt>
                <c:pt idx="6">
                  <c:v>Monmouth</c:v>
                </c:pt>
                <c:pt idx="7">
                  <c:v>Bergen</c:v>
                </c:pt>
                <c:pt idx="8">
                  <c:v>Mercer</c:v>
                </c:pt>
                <c:pt idx="9">
                  <c:v>Union</c:v>
                </c:pt>
                <c:pt idx="10">
                  <c:v>Gloucester</c:v>
                </c:pt>
                <c:pt idx="11">
                  <c:v>Burlington</c:v>
                </c:pt>
                <c:pt idx="12">
                  <c:v>Warren</c:v>
                </c:pt>
                <c:pt idx="13">
                  <c:v>Camden</c:v>
                </c:pt>
                <c:pt idx="14">
                  <c:v>Ocean</c:v>
                </c:pt>
                <c:pt idx="15">
                  <c:v>Cumberland</c:v>
                </c:pt>
                <c:pt idx="16">
                  <c:v>Essex</c:v>
                </c:pt>
                <c:pt idx="17">
                  <c:v>Salem</c:v>
                </c:pt>
                <c:pt idx="18">
                  <c:v>Atlantic</c:v>
                </c:pt>
                <c:pt idx="19">
                  <c:v>Passaic</c:v>
                </c:pt>
                <c:pt idx="20">
                  <c:v>Hudson</c:v>
                </c:pt>
              </c:strCache>
            </c:strRef>
          </c:cat>
          <c:val>
            <c:numRef>
              <c:f>Sheet1!$B$2:$B$22</c:f>
              <c:numCache>
                <c:formatCode>0%</c:formatCode>
                <c:ptCount val="21"/>
                <c:pt idx="0">
                  <c:v>2.1000000000000001E-2</c:v>
                </c:pt>
                <c:pt idx="1">
                  <c:v>3.6999999999999998E-2</c:v>
                </c:pt>
                <c:pt idx="2">
                  <c:v>4.3999999999999997E-2</c:v>
                </c:pt>
                <c:pt idx="3">
                  <c:v>5.6000000000000001E-2</c:v>
                </c:pt>
                <c:pt idx="4">
                  <c:v>6.5000000000000002E-2</c:v>
                </c:pt>
                <c:pt idx="6">
                  <c:v>0.08</c:v>
                </c:pt>
                <c:pt idx="7">
                  <c:v>8.7999999999999995E-2</c:v>
                </c:pt>
                <c:pt idx="8">
                  <c:v>9.0999999999999998E-2</c:v>
                </c:pt>
                <c:pt idx="9">
                  <c:v>9.4E-2</c:v>
                </c:pt>
                <c:pt idx="10">
                  <c:v>0.10199999999999999</c:v>
                </c:pt>
                <c:pt idx="11">
                  <c:v>0.107</c:v>
                </c:pt>
                <c:pt idx="12">
                  <c:v>0.11799999999999999</c:v>
                </c:pt>
                <c:pt idx="13">
                  <c:v>0.13400000000000001</c:v>
                </c:pt>
                <c:pt idx="14">
                  <c:v>0.14199999999999999</c:v>
                </c:pt>
                <c:pt idx="15">
                  <c:v>0.152</c:v>
                </c:pt>
                <c:pt idx="16">
                  <c:v>0.17199999999999999</c:v>
                </c:pt>
                <c:pt idx="17">
                  <c:v>0.17399999999999999</c:v>
                </c:pt>
                <c:pt idx="18">
                  <c:v>0.189</c:v>
                </c:pt>
                <c:pt idx="19">
                  <c:v>0.19</c:v>
                </c:pt>
                <c:pt idx="20">
                  <c:v>0.19800000000000001</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Cape May </c:v>
                </c:pt>
                <c:pt idx="3">
                  <c:v>Morris</c:v>
                </c:pt>
                <c:pt idx="4">
                  <c:v>Sussex </c:v>
                </c:pt>
                <c:pt idx="5">
                  <c:v>Middlesex</c:v>
                </c:pt>
                <c:pt idx="6">
                  <c:v>Monmouth</c:v>
                </c:pt>
                <c:pt idx="7">
                  <c:v>Bergen</c:v>
                </c:pt>
                <c:pt idx="8">
                  <c:v>Mercer</c:v>
                </c:pt>
                <c:pt idx="9">
                  <c:v>Union</c:v>
                </c:pt>
                <c:pt idx="10">
                  <c:v>Gloucester</c:v>
                </c:pt>
                <c:pt idx="11">
                  <c:v>Burlington</c:v>
                </c:pt>
                <c:pt idx="12">
                  <c:v>Warren</c:v>
                </c:pt>
                <c:pt idx="13">
                  <c:v>Camden</c:v>
                </c:pt>
                <c:pt idx="14">
                  <c:v>Ocean</c:v>
                </c:pt>
                <c:pt idx="15">
                  <c:v>Cumberland</c:v>
                </c:pt>
                <c:pt idx="16">
                  <c:v>Essex</c:v>
                </c:pt>
                <c:pt idx="17">
                  <c:v>Salem</c:v>
                </c:pt>
                <c:pt idx="18">
                  <c:v>Atlantic</c:v>
                </c:pt>
                <c:pt idx="19">
                  <c:v>Passaic</c:v>
                </c:pt>
                <c:pt idx="20">
                  <c:v>Hudson</c:v>
                </c:pt>
              </c:strCache>
            </c:strRef>
          </c:cat>
          <c:val>
            <c:numRef>
              <c:f>Sheet1!$C$2:$C$22</c:f>
              <c:numCache>
                <c:formatCode>General</c:formatCode>
                <c:ptCount val="21"/>
                <c:pt idx="5" formatCode="0%">
                  <c:v>7.4999999999999997E-2</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14.1%</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Cape May </c:v>
                </c:pt>
                <c:pt idx="3">
                  <c:v>Morris</c:v>
                </c:pt>
                <c:pt idx="4">
                  <c:v>Sussex </c:v>
                </c:pt>
                <c:pt idx="5">
                  <c:v>Middlesex</c:v>
                </c:pt>
                <c:pt idx="6">
                  <c:v>Monmouth</c:v>
                </c:pt>
                <c:pt idx="7">
                  <c:v>Bergen</c:v>
                </c:pt>
                <c:pt idx="8">
                  <c:v>Mercer</c:v>
                </c:pt>
                <c:pt idx="9">
                  <c:v>Union</c:v>
                </c:pt>
                <c:pt idx="10">
                  <c:v>Gloucester</c:v>
                </c:pt>
                <c:pt idx="11">
                  <c:v>Burlington</c:v>
                </c:pt>
                <c:pt idx="12">
                  <c:v>Warren</c:v>
                </c:pt>
                <c:pt idx="13">
                  <c:v>Camden</c:v>
                </c:pt>
                <c:pt idx="14">
                  <c:v>Ocean</c:v>
                </c:pt>
                <c:pt idx="15">
                  <c:v>Cumberland</c:v>
                </c:pt>
                <c:pt idx="16">
                  <c:v>Essex</c:v>
                </c:pt>
                <c:pt idx="17">
                  <c:v>Salem</c:v>
                </c:pt>
                <c:pt idx="18">
                  <c:v>Atlantic</c:v>
                </c:pt>
                <c:pt idx="19">
                  <c:v>Passaic</c:v>
                </c:pt>
                <c:pt idx="20">
                  <c:v>Hudson</c:v>
                </c:pt>
              </c:strCache>
            </c:strRef>
          </c:cat>
          <c:val>
            <c:numRef>
              <c:f>Sheet1!$D$2:$D$22</c:f>
              <c:numCache>
                <c:formatCode>0%</c:formatCode>
                <c:ptCount val="21"/>
                <c:pt idx="0">
                  <c:v>0.14099999999999999</c:v>
                </c:pt>
                <c:pt idx="1">
                  <c:v>0.14099999999999999</c:v>
                </c:pt>
                <c:pt idx="2">
                  <c:v>0.14099999999999999</c:v>
                </c:pt>
                <c:pt idx="3">
                  <c:v>0.14099999999999999</c:v>
                </c:pt>
                <c:pt idx="4">
                  <c:v>0.14099999999999999</c:v>
                </c:pt>
                <c:pt idx="5">
                  <c:v>0.14099999999999999</c:v>
                </c:pt>
                <c:pt idx="6">
                  <c:v>0.14099999999999999</c:v>
                </c:pt>
                <c:pt idx="7">
                  <c:v>0.14099999999999999</c:v>
                </c:pt>
                <c:pt idx="8">
                  <c:v>0.14099999999999999</c:v>
                </c:pt>
                <c:pt idx="9">
                  <c:v>0.14099999999999999</c:v>
                </c:pt>
                <c:pt idx="10">
                  <c:v>0.14099999999999999</c:v>
                </c:pt>
                <c:pt idx="11">
                  <c:v>0.14099999999999999</c:v>
                </c:pt>
                <c:pt idx="12">
                  <c:v>0.14099999999999999</c:v>
                </c:pt>
                <c:pt idx="13">
                  <c:v>0.14099999999999999</c:v>
                </c:pt>
                <c:pt idx="14">
                  <c:v>0.14099999999999999</c:v>
                </c:pt>
                <c:pt idx="15">
                  <c:v>0.14099999999999999</c:v>
                </c:pt>
                <c:pt idx="16">
                  <c:v>0.14099999999999999</c:v>
                </c:pt>
                <c:pt idx="17">
                  <c:v>0.14099999999999999</c:v>
                </c:pt>
                <c:pt idx="18">
                  <c:v>0.14099999999999999</c:v>
                </c:pt>
                <c:pt idx="19">
                  <c:v>0.14099999999999999</c:v>
                </c:pt>
                <c:pt idx="20">
                  <c:v>0.14099999999999999</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11.5%</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Cape May </c:v>
                </c:pt>
                <c:pt idx="3">
                  <c:v>Morris</c:v>
                </c:pt>
                <c:pt idx="4">
                  <c:v>Sussex </c:v>
                </c:pt>
                <c:pt idx="5">
                  <c:v>Middlesex</c:v>
                </c:pt>
                <c:pt idx="6">
                  <c:v>Monmouth</c:v>
                </c:pt>
                <c:pt idx="7">
                  <c:v>Bergen</c:v>
                </c:pt>
                <c:pt idx="8">
                  <c:v>Mercer</c:v>
                </c:pt>
                <c:pt idx="9">
                  <c:v>Union</c:v>
                </c:pt>
                <c:pt idx="10">
                  <c:v>Gloucester</c:v>
                </c:pt>
                <c:pt idx="11">
                  <c:v>Burlington</c:v>
                </c:pt>
                <c:pt idx="12">
                  <c:v>Warren</c:v>
                </c:pt>
                <c:pt idx="13">
                  <c:v>Camden</c:v>
                </c:pt>
                <c:pt idx="14">
                  <c:v>Ocean</c:v>
                </c:pt>
                <c:pt idx="15">
                  <c:v>Cumberland</c:v>
                </c:pt>
                <c:pt idx="16">
                  <c:v>Essex</c:v>
                </c:pt>
                <c:pt idx="17">
                  <c:v>Salem</c:v>
                </c:pt>
                <c:pt idx="18">
                  <c:v>Atlantic</c:v>
                </c:pt>
                <c:pt idx="19">
                  <c:v>Passaic</c:v>
                </c:pt>
                <c:pt idx="20">
                  <c:v>Hudson</c:v>
                </c:pt>
              </c:strCache>
            </c:strRef>
          </c:cat>
          <c:val>
            <c:numRef>
              <c:f>Sheet1!$E$2:$E$22</c:f>
              <c:numCache>
                <c:formatCode>0%</c:formatCode>
                <c:ptCount val="21"/>
                <c:pt idx="0">
                  <c:v>0.115</c:v>
                </c:pt>
                <c:pt idx="1">
                  <c:v>0.115</c:v>
                </c:pt>
                <c:pt idx="2">
                  <c:v>0.115</c:v>
                </c:pt>
                <c:pt idx="3">
                  <c:v>0.115</c:v>
                </c:pt>
                <c:pt idx="4">
                  <c:v>0.115</c:v>
                </c:pt>
                <c:pt idx="5">
                  <c:v>0.115</c:v>
                </c:pt>
                <c:pt idx="6">
                  <c:v>0.115</c:v>
                </c:pt>
                <c:pt idx="7">
                  <c:v>0.115</c:v>
                </c:pt>
                <c:pt idx="8">
                  <c:v>0.115</c:v>
                </c:pt>
                <c:pt idx="9">
                  <c:v>0.115</c:v>
                </c:pt>
                <c:pt idx="10">
                  <c:v>0.115</c:v>
                </c:pt>
                <c:pt idx="11">
                  <c:v>0.115</c:v>
                </c:pt>
                <c:pt idx="12">
                  <c:v>0.115</c:v>
                </c:pt>
                <c:pt idx="13">
                  <c:v>0.115</c:v>
                </c:pt>
                <c:pt idx="14">
                  <c:v>0.115</c:v>
                </c:pt>
                <c:pt idx="15">
                  <c:v>0.115</c:v>
                </c:pt>
                <c:pt idx="16">
                  <c:v>0.115</c:v>
                </c:pt>
                <c:pt idx="17">
                  <c:v>0.115</c:v>
                </c:pt>
                <c:pt idx="18">
                  <c:v>0.115</c:v>
                </c:pt>
                <c:pt idx="19">
                  <c:v>0.115</c:v>
                </c:pt>
                <c:pt idx="20">
                  <c:v>0.115</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179859008965808"/>
          <c:y val="0.8001068282356452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8.5999999999999993E-2</c:v>
                </c:pt>
                <c:pt idx="1">
                  <c:v>8.5000000000000006E-2</c:v>
                </c:pt>
                <c:pt idx="2">
                  <c:v>8.6999999999999994E-2</c:v>
                </c:pt>
                <c:pt idx="3">
                  <c:v>8.7999999999999995E-2</c:v>
                </c:pt>
                <c:pt idx="4">
                  <c:v>7.4999999999999997E-2</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New Brunswick</c:v>
                </c:pt>
                <c:pt idx="1">
                  <c:v>Perth Amboy</c:v>
                </c:pt>
                <c:pt idx="2">
                  <c:v>South River</c:v>
                </c:pt>
                <c:pt idx="3">
                  <c:v>Dunellen</c:v>
                </c:pt>
                <c:pt idx="4">
                  <c:v>South Amboy</c:v>
                </c:pt>
                <c:pt idx="5">
                  <c:v>North Brunswick</c:v>
                </c:pt>
                <c:pt idx="6">
                  <c:v>Carteret</c:v>
                </c:pt>
                <c:pt idx="7">
                  <c:v>Highland Park</c:v>
                </c:pt>
                <c:pt idx="8">
                  <c:v>Old Bridge</c:v>
                </c:pt>
                <c:pt idx="9">
                  <c:v>Middlesex</c:v>
                </c:pt>
              </c:strCache>
            </c:strRef>
          </c:cat>
          <c:val>
            <c:numRef>
              <c:f>Sheet1!$B$2:$B$11</c:f>
              <c:numCache>
                <c:formatCode>0%</c:formatCode>
                <c:ptCount val="10"/>
                <c:pt idx="0">
                  <c:v>0.36</c:v>
                </c:pt>
                <c:pt idx="1">
                  <c:v>0.251</c:v>
                </c:pt>
                <c:pt idx="2">
                  <c:v>0.182</c:v>
                </c:pt>
                <c:pt idx="3">
                  <c:v>0.14899999999999999</c:v>
                </c:pt>
                <c:pt idx="4">
                  <c:v>0.108</c:v>
                </c:pt>
                <c:pt idx="5">
                  <c:v>8.6999999999999994E-2</c:v>
                </c:pt>
                <c:pt idx="6">
                  <c:v>8.4000000000000005E-2</c:v>
                </c:pt>
                <c:pt idx="7">
                  <c:v>6.8000000000000005E-2</c:v>
                </c:pt>
                <c:pt idx="8">
                  <c:v>6.8000000000000005E-2</c:v>
                </c:pt>
                <c:pt idx="9">
                  <c:v>6.7000000000000004E-2</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Middlesex county avg 8.4%</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New Brunswick</c:v>
                </c:pt>
                <c:pt idx="1">
                  <c:v>Perth Amboy</c:v>
                </c:pt>
                <c:pt idx="2">
                  <c:v>South River</c:v>
                </c:pt>
                <c:pt idx="3">
                  <c:v>Dunellen</c:v>
                </c:pt>
                <c:pt idx="4">
                  <c:v>South Amboy</c:v>
                </c:pt>
                <c:pt idx="5">
                  <c:v>North Brunswick</c:v>
                </c:pt>
                <c:pt idx="6">
                  <c:v>Carteret</c:v>
                </c:pt>
                <c:pt idx="7">
                  <c:v>Highland Park</c:v>
                </c:pt>
                <c:pt idx="8">
                  <c:v>Old Bridge</c:v>
                </c:pt>
                <c:pt idx="9">
                  <c:v>Middlesex</c:v>
                </c:pt>
              </c:strCache>
            </c:strRef>
          </c:cat>
          <c:val>
            <c:numRef>
              <c:f>Sheet1!$C$2:$C$11</c:f>
              <c:numCache>
                <c:formatCode>0%</c:formatCode>
                <c:ptCount val="10"/>
                <c:pt idx="0">
                  <c:v>8.4000000000000005E-2</c:v>
                </c:pt>
                <c:pt idx="1">
                  <c:v>8.4000000000000005E-2</c:v>
                </c:pt>
                <c:pt idx="2">
                  <c:v>8.4000000000000005E-2</c:v>
                </c:pt>
                <c:pt idx="3">
                  <c:v>8.4000000000000005E-2</c:v>
                </c:pt>
                <c:pt idx="4">
                  <c:v>8.4000000000000005E-2</c:v>
                </c:pt>
                <c:pt idx="5">
                  <c:v>8.4000000000000005E-2</c:v>
                </c:pt>
                <c:pt idx="6">
                  <c:v>8.4000000000000005E-2</c:v>
                </c:pt>
                <c:pt idx="7">
                  <c:v>8.4000000000000005E-2</c:v>
                </c:pt>
                <c:pt idx="8">
                  <c:v>8.4000000000000005E-2</c:v>
                </c:pt>
                <c:pt idx="9">
                  <c:v>8.4000000000000005E-2</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9.6262441881944147E-2"/>
          <c:y val="0.92248508709138632"/>
          <c:w val="0.17886653918581089"/>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Cumberland</c:v>
                </c:pt>
                <c:pt idx="18">
                  <c:v>Hudson</c:v>
                </c:pt>
                <c:pt idx="19">
                  <c:v>Passaic</c:v>
                </c:pt>
                <c:pt idx="20">
                  <c:v>Essex</c:v>
                </c:pt>
              </c:strCache>
            </c:strRef>
          </c:cat>
          <c:val>
            <c:numRef>
              <c:f>Sheet1!$B$2:$B$22</c:f>
              <c:numCache>
                <c:formatCode>0%</c:formatCode>
                <c:ptCount val="21"/>
                <c:pt idx="0">
                  <c:v>0.11740890688</c:v>
                </c:pt>
                <c:pt idx="1">
                  <c:v>0.12372207497</c:v>
                </c:pt>
                <c:pt idx="2">
                  <c:v>0.12562143810000001</c:v>
                </c:pt>
                <c:pt idx="3">
                  <c:v>0.12855025559</c:v>
                </c:pt>
                <c:pt idx="4">
                  <c:v>0.13221313288</c:v>
                </c:pt>
                <c:pt idx="5">
                  <c:v>0.13290136789000001</c:v>
                </c:pt>
                <c:pt idx="6">
                  <c:v>0.14034684050999999</c:v>
                </c:pt>
                <c:pt idx="7">
                  <c:v>0.15592077538999999</c:v>
                </c:pt>
                <c:pt idx="9">
                  <c:v>0.16181520212</c:v>
                </c:pt>
                <c:pt idx="10">
                  <c:v>0.16520748649</c:v>
                </c:pt>
                <c:pt idx="11">
                  <c:v>0.16917293233</c:v>
                </c:pt>
                <c:pt idx="12">
                  <c:v>0.16943771051000001</c:v>
                </c:pt>
                <c:pt idx="13">
                  <c:v>0.17351942663</c:v>
                </c:pt>
                <c:pt idx="14">
                  <c:v>0.17777314491000001</c:v>
                </c:pt>
                <c:pt idx="15">
                  <c:v>0.18494132639999999</c:v>
                </c:pt>
                <c:pt idx="16">
                  <c:v>0.19106574359</c:v>
                </c:pt>
                <c:pt idx="17">
                  <c:v>0.19926155073999999</c:v>
                </c:pt>
                <c:pt idx="18">
                  <c:v>0.19962616822000001</c:v>
                </c:pt>
                <c:pt idx="19">
                  <c:v>0.23145839105999999</c:v>
                </c:pt>
                <c:pt idx="20">
                  <c:v>0.23711615487000001</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Cumberland</c:v>
                </c:pt>
                <c:pt idx="18">
                  <c:v>Hudson</c:v>
                </c:pt>
                <c:pt idx="19">
                  <c:v>Passaic</c:v>
                </c:pt>
                <c:pt idx="20">
                  <c:v>Essex</c:v>
                </c:pt>
              </c:strCache>
            </c:strRef>
          </c:cat>
          <c:val>
            <c:numRef>
              <c:f>Sheet1!$C$2:$C$22</c:f>
              <c:numCache>
                <c:formatCode>General</c:formatCode>
                <c:ptCount val="21"/>
                <c:pt idx="8">
                  <c:v>0.15640356946</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17%</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Cumberland</c:v>
                </c:pt>
                <c:pt idx="18">
                  <c:v>Hudson</c:v>
                </c:pt>
                <c:pt idx="19">
                  <c:v>Passaic</c:v>
                </c:pt>
                <c:pt idx="20">
                  <c:v>Essex</c:v>
                </c:pt>
              </c:strCache>
            </c:strRef>
          </c:cat>
          <c:val>
            <c:numRef>
              <c:f>Sheet1!$D$2:$D$22</c:f>
              <c:numCache>
                <c:formatCode>0%</c:formatCode>
                <c:ptCount val="21"/>
                <c:pt idx="0">
                  <c:v>0.17</c:v>
                </c:pt>
                <c:pt idx="1">
                  <c:v>0.17</c:v>
                </c:pt>
                <c:pt idx="2">
                  <c:v>0.17</c:v>
                </c:pt>
                <c:pt idx="3">
                  <c:v>0.17</c:v>
                </c:pt>
                <c:pt idx="4">
                  <c:v>0.17</c:v>
                </c:pt>
                <c:pt idx="5">
                  <c:v>0.17</c:v>
                </c:pt>
                <c:pt idx="6">
                  <c:v>0.17</c:v>
                </c:pt>
                <c:pt idx="7">
                  <c:v>0.17</c:v>
                </c:pt>
                <c:pt idx="8">
                  <c:v>0.17</c:v>
                </c:pt>
                <c:pt idx="9">
                  <c:v>0.17</c:v>
                </c:pt>
                <c:pt idx="10">
                  <c:v>0.17</c:v>
                </c:pt>
                <c:pt idx="11">
                  <c:v>0.17</c:v>
                </c:pt>
                <c:pt idx="12">
                  <c:v>0.17</c:v>
                </c:pt>
                <c:pt idx="13">
                  <c:v>0.17</c:v>
                </c:pt>
                <c:pt idx="14">
                  <c:v>0.17</c:v>
                </c:pt>
                <c:pt idx="15">
                  <c:v>0.17</c:v>
                </c:pt>
                <c:pt idx="16">
                  <c:v>0.17</c:v>
                </c:pt>
                <c:pt idx="17">
                  <c:v>0.17</c:v>
                </c:pt>
                <c:pt idx="18">
                  <c:v>0.17</c:v>
                </c:pt>
                <c:pt idx="19">
                  <c:v>0.17</c:v>
                </c:pt>
                <c:pt idx="20">
                  <c:v>0.17</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1010051673228349"/>
          <c:y val="0.90685837693588256"/>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2018</c:v>
                </c:pt>
                <c:pt idx="1">
                  <c:v>2019</c:v>
                </c:pt>
                <c:pt idx="2">
                  <c:v>2020</c:v>
                </c:pt>
                <c:pt idx="3">
                  <c:v>2021</c:v>
                </c:pt>
                <c:pt idx="4">
                  <c:v>2022</c:v>
                </c:pt>
                <c:pt idx="5">
                  <c:v>2023</c:v>
                </c:pt>
              </c:numCache>
            </c:numRef>
          </c:cat>
          <c:val>
            <c:numRef>
              <c:f>Sheet1!$B$2:$B$7</c:f>
              <c:numCache>
                <c:formatCode>0%</c:formatCode>
                <c:ptCount val="6"/>
                <c:pt idx="0">
                  <c:v>0.21</c:v>
                </c:pt>
                <c:pt idx="1">
                  <c:v>0.2</c:v>
                </c:pt>
                <c:pt idx="2">
                  <c:v>0.21</c:v>
                </c:pt>
                <c:pt idx="3">
                  <c:v>0.2</c:v>
                </c:pt>
                <c:pt idx="4">
                  <c:v>0.19943696665999999</c:v>
                </c:pt>
                <c:pt idx="5">
                  <c:v>0.19</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2020</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Sussex</c:v>
                </c:pt>
                <c:pt idx="5">
                  <c:v>Monmouth</c:v>
                </c:pt>
                <c:pt idx="6">
                  <c:v>Bergen</c:v>
                </c:pt>
                <c:pt idx="7">
                  <c:v>Gloucester</c:v>
                </c:pt>
                <c:pt idx="8">
                  <c:v>Mercer</c:v>
                </c:pt>
                <c:pt idx="9">
                  <c:v>Union</c:v>
                </c:pt>
                <c:pt idx="10">
                  <c:v>Middlesex</c:v>
                </c:pt>
                <c:pt idx="11">
                  <c:v>Warren</c:v>
                </c:pt>
                <c:pt idx="12">
                  <c:v>Ocean</c:v>
                </c:pt>
                <c:pt idx="13">
                  <c:v>Camden</c:v>
                </c:pt>
                <c:pt idx="14">
                  <c:v>Salem</c:v>
                </c:pt>
                <c:pt idx="15">
                  <c:v>Passaic</c:v>
                </c:pt>
                <c:pt idx="16">
                  <c:v>Cumberland</c:v>
                </c:pt>
                <c:pt idx="17">
                  <c:v>Hudson</c:v>
                </c:pt>
                <c:pt idx="18">
                  <c:v>Essex</c:v>
                </c:pt>
                <c:pt idx="19">
                  <c:v>Cape May</c:v>
                </c:pt>
                <c:pt idx="20">
                  <c:v>Atlantic</c:v>
                </c:pt>
              </c:strCache>
            </c:strRef>
          </c:cat>
          <c:val>
            <c:numRef>
              <c:f>Sheet1!$B$2:$B$22</c:f>
              <c:numCache>
                <c:formatCode>0.0%</c:formatCode>
                <c:ptCount val="21"/>
                <c:pt idx="0">
                  <c:v>5.5E-2</c:v>
                </c:pt>
                <c:pt idx="1">
                  <c:v>5.7000000000000002E-2</c:v>
                </c:pt>
                <c:pt idx="2">
                  <c:v>6.4000000000000001E-2</c:v>
                </c:pt>
                <c:pt idx="3">
                  <c:v>7.0999999999999994E-2</c:v>
                </c:pt>
                <c:pt idx="4">
                  <c:v>7.5999999999999998E-2</c:v>
                </c:pt>
                <c:pt idx="5">
                  <c:v>7.8E-2</c:v>
                </c:pt>
                <c:pt idx="6">
                  <c:v>7.9000000000000001E-2</c:v>
                </c:pt>
                <c:pt idx="7">
                  <c:v>8.2000000000000003E-2</c:v>
                </c:pt>
                <c:pt idx="8">
                  <c:v>8.3000000000000004E-2</c:v>
                </c:pt>
                <c:pt idx="9">
                  <c:v>8.3000000000000004E-2</c:v>
                </c:pt>
                <c:pt idx="11">
                  <c:v>8.8999999999999996E-2</c:v>
                </c:pt>
                <c:pt idx="12" formatCode="General">
                  <c:v>9.8000000000000004E-2</c:v>
                </c:pt>
                <c:pt idx="13">
                  <c:v>0.109</c:v>
                </c:pt>
                <c:pt idx="14">
                  <c:v>0.11700000000000001</c:v>
                </c:pt>
                <c:pt idx="15">
                  <c:v>0.12</c:v>
                </c:pt>
                <c:pt idx="16">
                  <c:v>0.121</c:v>
                </c:pt>
                <c:pt idx="17">
                  <c:v>0.122</c:v>
                </c:pt>
                <c:pt idx="18">
                  <c:v>0.123</c:v>
                </c:pt>
                <c:pt idx="19">
                  <c:v>0.125</c:v>
                </c:pt>
                <c:pt idx="20">
                  <c:v>0.151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Sussex</c:v>
                </c:pt>
                <c:pt idx="5">
                  <c:v>Monmouth</c:v>
                </c:pt>
                <c:pt idx="6">
                  <c:v>Bergen</c:v>
                </c:pt>
                <c:pt idx="7">
                  <c:v>Gloucester</c:v>
                </c:pt>
                <c:pt idx="8">
                  <c:v>Mercer</c:v>
                </c:pt>
                <c:pt idx="9">
                  <c:v>Union</c:v>
                </c:pt>
                <c:pt idx="10">
                  <c:v>Middlesex</c:v>
                </c:pt>
                <c:pt idx="11">
                  <c:v>Warren</c:v>
                </c:pt>
                <c:pt idx="12">
                  <c:v>Ocean</c:v>
                </c:pt>
                <c:pt idx="13">
                  <c:v>Camden</c:v>
                </c:pt>
                <c:pt idx="14">
                  <c:v>Salem</c:v>
                </c:pt>
                <c:pt idx="15">
                  <c:v>Passaic</c:v>
                </c:pt>
                <c:pt idx="16">
                  <c:v>Cumberland</c:v>
                </c:pt>
                <c:pt idx="17">
                  <c:v>Hudson</c:v>
                </c:pt>
                <c:pt idx="18">
                  <c:v>Essex</c:v>
                </c:pt>
                <c:pt idx="19">
                  <c:v>Cape May</c:v>
                </c:pt>
                <c:pt idx="20">
                  <c:v>Atlantic</c:v>
                </c:pt>
              </c:strCache>
            </c:strRef>
          </c:cat>
          <c:val>
            <c:numRef>
              <c:f>Sheet1!$C$2:$C$22</c:f>
              <c:numCache>
                <c:formatCode>General</c:formatCode>
                <c:ptCount val="21"/>
                <c:pt idx="10" formatCode="0.0%">
                  <c:v>8.4000000000000005E-2</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11.8%</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Sussex</c:v>
                </c:pt>
                <c:pt idx="5">
                  <c:v>Monmouth</c:v>
                </c:pt>
                <c:pt idx="6">
                  <c:v>Bergen</c:v>
                </c:pt>
                <c:pt idx="7">
                  <c:v>Gloucester</c:v>
                </c:pt>
                <c:pt idx="8">
                  <c:v>Mercer</c:v>
                </c:pt>
                <c:pt idx="9">
                  <c:v>Union</c:v>
                </c:pt>
                <c:pt idx="10">
                  <c:v>Middlesex</c:v>
                </c:pt>
                <c:pt idx="11">
                  <c:v>Warren</c:v>
                </c:pt>
                <c:pt idx="12">
                  <c:v>Ocean</c:v>
                </c:pt>
                <c:pt idx="13">
                  <c:v>Camden</c:v>
                </c:pt>
                <c:pt idx="14">
                  <c:v>Salem</c:v>
                </c:pt>
                <c:pt idx="15">
                  <c:v>Passaic</c:v>
                </c:pt>
                <c:pt idx="16">
                  <c:v>Cumberland</c:v>
                </c:pt>
                <c:pt idx="17">
                  <c:v>Hudson</c:v>
                </c:pt>
                <c:pt idx="18">
                  <c:v>Essex</c:v>
                </c:pt>
                <c:pt idx="19">
                  <c:v>Cape May</c:v>
                </c:pt>
                <c:pt idx="20">
                  <c:v>Atlantic</c:v>
                </c:pt>
              </c:strCache>
            </c:strRef>
          </c:cat>
          <c:val>
            <c:numRef>
              <c:f>Sheet1!$D$2:$D$22</c:f>
              <c:numCache>
                <c:formatCode>0.00%</c:formatCode>
                <c:ptCount val="21"/>
                <c:pt idx="0">
                  <c:v>0.11799999999999999</c:v>
                </c:pt>
                <c:pt idx="1">
                  <c:v>0.11799999999999999</c:v>
                </c:pt>
                <c:pt idx="2">
                  <c:v>0.11799999999999999</c:v>
                </c:pt>
                <c:pt idx="3">
                  <c:v>0.11799999999999999</c:v>
                </c:pt>
                <c:pt idx="4">
                  <c:v>0.11799999999999999</c:v>
                </c:pt>
                <c:pt idx="5">
                  <c:v>0.11799999999999999</c:v>
                </c:pt>
                <c:pt idx="6">
                  <c:v>0.11799999999999999</c:v>
                </c:pt>
                <c:pt idx="7">
                  <c:v>0.11799999999999999</c:v>
                </c:pt>
                <c:pt idx="8">
                  <c:v>0.11799999999999999</c:v>
                </c:pt>
                <c:pt idx="9">
                  <c:v>0.11799999999999999</c:v>
                </c:pt>
                <c:pt idx="10">
                  <c:v>0.11799999999999999</c:v>
                </c:pt>
                <c:pt idx="11">
                  <c:v>0.11799999999999999</c:v>
                </c:pt>
                <c:pt idx="12">
                  <c:v>0.11799999999999999</c:v>
                </c:pt>
                <c:pt idx="13">
                  <c:v>0.11799999999999999</c:v>
                </c:pt>
                <c:pt idx="14">
                  <c:v>0.11799999999999999</c:v>
                </c:pt>
                <c:pt idx="15">
                  <c:v>0.11799999999999999</c:v>
                </c:pt>
                <c:pt idx="16">
                  <c:v>0.11799999999999999</c:v>
                </c:pt>
                <c:pt idx="17">
                  <c:v>0.11799999999999999</c:v>
                </c:pt>
                <c:pt idx="18">
                  <c:v>0.11799999999999999</c:v>
                </c:pt>
                <c:pt idx="19">
                  <c:v>0.11799999999999999</c:v>
                </c:pt>
                <c:pt idx="20">
                  <c:v>0.11799999999999999</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7.4%</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Sussex</c:v>
                </c:pt>
                <c:pt idx="5">
                  <c:v>Monmouth</c:v>
                </c:pt>
                <c:pt idx="6">
                  <c:v>Bergen</c:v>
                </c:pt>
                <c:pt idx="7">
                  <c:v>Gloucester</c:v>
                </c:pt>
                <c:pt idx="8">
                  <c:v>Mercer</c:v>
                </c:pt>
                <c:pt idx="9">
                  <c:v>Union</c:v>
                </c:pt>
                <c:pt idx="10">
                  <c:v>Middlesex</c:v>
                </c:pt>
                <c:pt idx="11">
                  <c:v>Warren</c:v>
                </c:pt>
                <c:pt idx="12">
                  <c:v>Ocean</c:v>
                </c:pt>
                <c:pt idx="13">
                  <c:v>Camden</c:v>
                </c:pt>
                <c:pt idx="14">
                  <c:v>Salem</c:v>
                </c:pt>
                <c:pt idx="15">
                  <c:v>Passaic</c:v>
                </c:pt>
                <c:pt idx="16">
                  <c:v>Cumberland</c:v>
                </c:pt>
                <c:pt idx="17">
                  <c:v>Hudson</c:v>
                </c:pt>
                <c:pt idx="18">
                  <c:v>Essex</c:v>
                </c:pt>
                <c:pt idx="19">
                  <c:v>Cape May</c:v>
                </c:pt>
                <c:pt idx="20">
                  <c:v>Atlantic</c:v>
                </c:pt>
              </c:strCache>
            </c:strRef>
          </c:cat>
          <c:val>
            <c:numRef>
              <c:f>Sheet1!$E$2:$E$22</c:f>
              <c:numCache>
                <c:formatCode>0.00%</c:formatCode>
                <c:ptCount val="21"/>
                <c:pt idx="0">
                  <c:v>7.3999999999999996E-2</c:v>
                </c:pt>
                <c:pt idx="1">
                  <c:v>7.3999999999999996E-2</c:v>
                </c:pt>
                <c:pt idx="2">
                  <c:v>7.3999999999999996E-2</c:v>
                </c:pt>
                <c:pt idx="3">
                  <c:v>7.3999999999999996E-2</c:v>
                </c:pt>
                <c:pt idx="4">
                  <c:v>7.3999999999999996E-2</c:v>
                </c:pt>
                <c:pt idx="5">
                  <c:v>7.3999999999999996E-2</c:v>
                </c:pt>
                <c:pt idx="6">
                  <c:v>7.3999999999999996E-2</c:v>
                </c:pt>
                <c:pt idx="7">
                  <c:v>7.3999999999999996E-2</c:v>
                </c:pt>
                <c:pt idx="8">
                  <c:v>7.3999999999999996E-2</c:v>
                </c:pt>
                <c:pt idx="9">
                  <c:v>7.3999999999999996E-2</c:v>
                </c:pt>
                <c:pt idx="10">
                  <c:v>7.3999999999999996E-2</c:v>
                </c:pt>
                <c:pt idx="11">
                  <c:v>7.3999999999999996E-2</c:v>
                </c:pt>
                <c:pt idx="12">
                  <c:v>7.3999999999999996E-2</c:v>
                </c:pt>
                <c:pt idx="13">
                  <c:v>7.3999999999999996E-2</c:v>
                </c:pt>
                <c:pt idx="14">
                  <c:v>7.3999999999999996E-2</c:v>
                </c:pt>
                <c:pt idx="15">
                  <c:v>7.3999999999999996E-2</c:v>
                </c:pt>
                <c:pt idx="16">
                  <c:v>7.3999999999999996E-2</c:v>
                </c:pt>
                <c:pt idx="17">
                  <c:v>7.3999999999999996E-2</c:v>
                </c:pt>
                <c:pt idx="18">
                  <c:v>7.3999999999999996E-2</c:v>
                </c:pt>
                <c:pt idx="19">
                  <c:v>7.3999999999999996E-2</c:v>
                </c:pt>
                <c:pt idx="20">
                  <c:v>7.3999999999999996E-2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43562397614908044"/>
          <c:y val="0.89289010069811303"/>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2018</c:v>
                </c:pt>
                <c:pt idx="1">
                  <c:v>2019</c:v>
                </c:pt>
                <c:pt idx="2">
                  <c:v>2020</c:v>
                </c:pt>
              </c:numCache>
            </c:numRef>
          </c:cat>
          <c:val>
            <c:numRef>
              <c:f>Sheet1!$B$2:$B$4</c:f>
              <c:numCache>
                <c:formatCode>0.0%</c:formatCode>
                <c:ptCount val="3"/>
                <c:pt idx="0">
                  <c:v>7.2999999999999995E-2</c:v>
                </c:pt>
                <c:pt idx="1">
                  <c:v>7.3999999999999996E-2</c:v>
                </c:pt>
                <c:pt idx="2">
                  <c:v>8.4000000000000005E-2</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2017</c:v>
                </c:pt>
                <c:pt idx="1">
                  <c:v>2018</c:v>
                </c:pt>
                <c:pt idx="2">
                  <c:v>2019</c:v>
                </c:pt>
                <c:pt idx="3">
                  <c:v>2020</c:v>
                </c:pt>
                <c:pt idx="4">
                  <c:v>2021</c:v>
                </c:pt>
              </c:strCache>
            </c:strRef>
          </c:cat>
          <c:val>
            <c:numRef>
              <c:f>Sheet1!$A$2:$E$2</c:f>
              <c:numCache>
                <c:formatCode>_(* #,##0_);_(* \(#,##0\);_(* "-"??_);_(@_)</c:formatCode>
                <c:ptCount val="5"/>
                <c:pt idx="0">
                  <c:v>13361</c:v>
                </c:pt>
                <c:pt idx="1">
                  <c:v>13156</c:v>
                </c:pt>
                <c:pt idx="2">
                  <c:v>12879</c:v>
                </c:pt>
                <c:pt idx="3">
                  <c:v>12150</c:v>
                </c:pt>
                <c:pt idx="4">
                  <c:v>13106</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Middlesex</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0.502</c:v>
                </c:pt>
                <c:pt idx="1">
                  <c:v>0.125</c:v>
                </c:pt>
                <c:pt idx="2">
                  <c:v>1.9E-2</c:v>
                </c:pt>
                <c:pt idx="3">
                  <c:v>0.26100000000000001</c:v>
                </c:pt>
                <c:pt idx="4">
                  <c:v>3.0000000000000001E-3</c:v>
                </c:pt>
                <c:pt idx="5">
                  <c:v>0.19800000000000001</c:v>
                </c:pt>
                <c:pt idx="6">
                  <c:v>0.22700000000000001</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0.65200000000000002</c:v>
                </c:pt>
                <c:pt idx="1">
                  <c:v>0.155</c:v>
                </c:pt>
                <c:pt idx="2">
                  <c:v>1.2999999999999999E-2</c:v>
                </c:pt>
                <c:pt idx="3">
                  <c:v>0.111</c:v>
                </c:pt>
                <c:pt idx="4">
                  <c:v>2E-3</c:v>
                </c:pt>
                <c:pt idx="5">
                  <c:v>0.19700000000000001</c:v>
                </c:pt>
                <c:pt idx="6">
                  <c:v>0.215</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2015-16</c:v>
                </c:pt>
                <c:pt idx="1">
                  <c:v>2016-17</c:v>
                </c:pt>
                <c:pt idx="2">
                  <c:v>2017-18</c:v>
                </c:pt>
                <c:pt idx="3">
                  <c:v>2018-19</c:v>
                </c:pt>
                <c:pt idx="4">
                  <c:v>2019-20</c:v>
                </c:pt>
              </c:strCache>
            </c:strRef>
          </c:cat>
          <c:val>
            <c:numRef>
              <c:f>Sheet1!$A$2:$E$2</c:f>
              <c:numCache>
                <c:formatCode>#,##0</c:formatCode>
                <c:ptCount val="5"/>
                <c:pt idx="0">
                  <c:v>34838</c:v>
                </c:pt>
                <c:pt idx="1">
                  <c:v>34413</c:v>
                </c:pt>
                <c:pt idx="2">
                  <c:v>35341</c:v>
                </c:pt>
                <c:pt idx="3">
                  <c:v>34502</c:v>
                </c:pt>
                <c:pt idx="4">
                  <c:v>35414</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2018</c:v>
                </c:pt>
                <c:pt idx="1">
                  <c:v>2019</c:v>
                </c:pt>
                <c:pt idx="2">
                  <c:v>2020</c:v>
                </c:pt>
                <c:pt idx="3">
                  <c:v>2021</c:v>
                </c:pt>
                <c:pt idx="4">
                  <c:v>2022</c:v>
                </c:pt>
              </c:strCache>
            </c:strRef>
          </c:cat>
          <c:val>
            <c:numRef>
              <c:f>Sheet1!$A$2:$E$2</c:f>
              <c:numCache>
                <c:formatCode>#,##0</c:formatCode>
                <c:ptCount val="5"/>
                <c:pt idx="0">
                  <c:v>23808</c:v>
                </c:pt>
                <c:pt idx="1">
                  <c:v>20524</c:v>
                </c:pt>
                <c:pt idx="2">
                  <c:v>21186</c:v>
                </c:pt>
                <c:pt idx="3">
                  <c:v>25184</c:v>
                </c:pt>
                <c:pt idx="4">
                  <c:v>23222</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Sheet1!$B$2:$E$2</c:f>
              <c:numCache>
                <c:formatCode>"$"#,##0_);[Red]\("$"#,##0\)</c:formatCode>
                <c:ptCount val="4"/>
                <c:pt idx="0">
                  <c:v>700</c:v>
                </c:pt>
                <c:pt idx="1">
                  <c:v>675</c:v>
                </c:pt>
                <c:pt idx="2">
                  <c:v>555</c:v>
                </c:pt>
                <c:pt idx="3">
                  <c:v>200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Middlesex</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Sheet1!$B$3:$E$3</c:f>
              <c:numCache>
                <c:formatCode>"$"#,##0_);[Red]\("$"#,##0\)</c:formatCode>
                <c:ptCount val="4"/>
                <c:pt idx="0">
                  <c:v>1270</c:v>
                </c:pt>
                <c:pt idx="1">
                  <c:v>1090</c:v>
                </c:pt>
                <c:pt idx="2">
                  <c:v>1008</c:v>
                </c:pt>
                <c:pt idx="3">
                  <c:v>415</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Sheet1!$B$4:$E$4</c:f>
              <c:numCache>
                <c:formatCode>"$"#,##0_);[Red]\("$"#,##0\)</c:formatCode>
                <c:ptCount val="4"/>
                <c:pt idx="0">
                  <c:v>1580</c:v>
                </c:pt>
                <c:pt idx="1">
                  <c:v>1354</c:v>
                </c:pt>
                <c:pt idx="2">
                  <c:v>1236</c:v>
                </c:pt>
                <c:pt idx="3">
                  <c:v>700</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Sheet1!$B$2:$B$23</c:f>
              <c:numCache>
                <c:formatCode>General</c:formatCode>
                <c:ptCount val="22"/>
                <c:pt idx="14">
                  <c:v>1270</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Sheet1!$C$2:$C$23</c:f>
              <c:numCache>
                <c:formatCode>"$"#,##0_);[Red]\("$"#,##0\)</c:formatCode>
                <c:ptCount val="22"/>
                <c:pt idx="0">
                  <c:v>1000</c:v>
                </c:pt>
                <c:pt idx="1">
                  <c:v>1060</c:v>
                </c:pt>
                <c:pt idx="2">
                  <c:v>1100</c:v>
                </c:pt>
                <c:pt idx="3">
                  <c:v>700</c:v>
                </c:pt>
                <c:pt idx="4">
                  <c:v>1236</c:v>
                </c:pt>
                <c:pt idx="5">
                  <c:v>1104</c:v>
                </c:pt>
                <c:pt idx="6">
                  <c:v>1264</c:v>
                </c:pt>
                <c:pt idx="7">
                  <c:v>1100</c:v>
                </c:pt>
                <c:pt idx="8">
                  <c:v>1300</c:v>
                </c:pt>
                <c:pt idx="9">
                  <c:v>1016</c:v>
                </c:pt>
                <c:pt idx="10">
                  <c:v>1200</c:v>
                </c:pt>
                <c:pt idx="11">
                  <c:v>1445</c:v>
                </c:pt>
                <c:pt idx="12">
                  <c:v>1395</c:v>
                </c:pt>
                <c:pt idx="13">
                  <c:v>1000</c:v>
                </c:pt>
                <c:pt idx="14">
                  <c:v>1270</c:v>
                </c:pt>
                <c:pt idx="15">
                  <c:v>1068</c:v>
                </c:pt>
                <c:pt idx="16">
                  <c:v>1418</c:v>
                </c:pt>
                <c:pt idx="17">
                  <c:v>1290</c:v>
                </c:pt>
                <c:pt idx="18">
                  <c:v>1330</c:v>
                </c:pt>
                <c:pt idx="19">
                  <c:v>1475</c:v>
                </c:pt>
                <c:pt idx="20">
                  <c:v>1580</c:v>
                </c:pt>
                <c:pt idx="21">
                  <c:v>1250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Sheet1!$D$2:$D$23</c:f>
              <c:numCache>
                <c:formatCode>"$"#,##0_);[Red]\("$"#,##0\)</c:formatCode>
                <c:ptCount val="22"/>
                <c:pt idx="0">
                  <c:v>840</c:v>
                </c:pt>
                <c:pt idx="1">
                  <c:v>1033</c:v>
                </c:pt>
                <c:pt idx="2">
                  <c:v>1034</c:v>
                </c:pt>
                <c:pt idx="3">
                  <c:v>700</c:v>
                </c:pt>
                <c:pt idx="4">
                  <c:v>675</c:v>
                </c:pt>
                <c:pt idx="5">
                  <c:v>950</c:v>
                </c:pt>
                <c:pt idx="6">
                  <c:v>1151</c:v>
                </c:pt>
                <c:pt idx="7">
                  <c:v>1000</c:v>
                </c:pt>
                <c:pt idx="8">
                  <c:v>1329</c:v>
                </c:pt>
                <c:pt idx="9">
                  <c:v>1061</c:v>
                </c:pt>
                <c:pt idx="10">
                  <c:v>1265</c:v>
                </c:pt>
                <c:pt idx="11">
                  <c:v>1354</c:v>
                </c:pt>
                <c:pt idx="12">
                  <c:v>1237</c:v>
                </c:pt>
                <c:pt idx="13">
                  <c:v>1103</c:v>
                </c:pt>
                <c:pt idx="14">
                  <c:v>1090</c:v>
                </c:pt>
                <c:pt idx="15">
                  <c:v>1038</c:v>
                </c:pt>
                <c:pt idx="16">
                  <c:v>1350</c:v>
                </c:pt>
                <c:pt idx="17">
                  <c:v>1175</c:v>
                </c:pt>
                <c:pt idx="18">
                  <c:v>1327</c:v>
                </c:pt>
                <c:pt idx="19">
                  <c:v>1400</c:v>
                </c:pt>
                <c:pt idx="20">
                  <c:v>1495</c:v>
                </c:pt>
                <c:pt idx="21">
                  <c:v>1195</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Sheet1!$E$2:$E$23</c:f>
              <c:numCache>
                <c:formatCode>"$"#,##0_);[Red]\("$"#,##0\)</c:formatCode>
                <c:ptCount val="22"/>
                <c:pt idx="0">
                  <c:v>700</c:v>
                </c:pt>
                <c:pt idx="1">
                  <c:v>1000</c:v>
                </c:pt>
                <c:pt idx="2">
                  <c:v>995</c:v>
                </c:pt>
                <c:pt idx="3">
                  <c:v>840</c:v>
                </c:pt>
                <c:pt idx="4">
                  <c:v>900</c:v>
                </c:pt>
                <c:pt idx="5">
                  <c:v>788</c:v>
                </c:pt>
                <c:pt idx="6">
                  <c:v>823</c:v>
                </c:pt>
                <c:pt idx="7">
                  <c:v>555</c:v>
                </c:pt>
                <c:pt idx="8">
                  <c:v>1000</c:v>
                </c:pt>
                <c:pt idx="9">
                  <c:v>931</c:v>
                </c:pt>
                <c:pt idx="10">
                  <c:v>1095</c:v>
                </c:pt>
                <c:pt idx="11">
                  <c:v>1195</c:v>
                </c:pt>
                <c:pt idx="12">
                  <c:v>1120</c:v>
                </c:pt>
                <c:pt idx="13">
                  <c:v>1007</c:v>
                </c:pt>
                <c:pt idx="14">
                  <c:v>1008</c:v>
                </c:pt>
                <c:pt idx="15">
                  <c:v>995</c:v>
                </c:pt>
                <c:pt idx="16">
                  <c:v>1135</c:v>
                </c:pt>
                <c:pt idx="17">
                  <c:v>1045</c:v>
                </c:pt>
                <c:pt idx="18">
                  <c:v>1236</c:v>
                </c:pt>
                <c:pt idx="19">
                  <c:v>1225</c:v>
                </c:pt>
                <c:pt idx="20">
                  <c:v>1205</c:v>
                </c:pt>
                <c:pt idx="21">
                  <c:v>1040</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School-Age</c:v>
                </c:pt>
              </c:strCache>
            </c:strRef>
          </c:tx>
          <c:spPr>
            <a:solidFill>
              <a:schemeClr val="tx1"/>
            </a:solidFill>
            <a:ln>
              <a:noFill/>
            </a:ln>
            <a:effectLst/>
          </c:spPr>
          <c:invertIfNegative val="0"/>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Sheet1!$F$2:$F$23</c:f>
              <c:numCache>
                <c:formatCode>"$"#,##0_);[Red]\("$"#,##0\)</c:formatCode>
                <c:ptCount val="22"/>
                <c:pt idx="0">
                  <c:v>471</c:v>
                </c:pt>
                <c:pt idx="1">
                  <c:v>400</c:v>
                </c:pt>
                <c:pt idx="2">
                  <c:v>478</c:v>
                </c:pt>
                <c:pt idx="3">
                  <c:v>700</c:v>
                </c:pt>
                <c:pt idx="4">
                  <c:v>200</c:v>
                </c:pt>
                <c:pt idx="5">
                  <c:v>550</c:v>
                </c:pt>
                <c:pt idx="6">
                  <c:v>302</c:v>
                </c:pt>
                <c:pt idx="7">
                  <c:v>555</c:v>
                </c:pt>
                <c:pt idx="8">
                  <c:v>580</c:v>
                </c:pt>
                <c:pt idx="9">
                  <c:v>330</c:v>
                </c:pt>
                <c:pt idx="10">
                  <c:v>515</c:v>
                </c:pt>
                <c:pt idx="11">
                  <c:v>320</c:v>
                </c:pt>
                <c:pt idx="12">
                  <c:v>350</c:v>
                </c:pt>
                <c:pt idx="13">
                  <c:v>420</c:v>
                </c:pt>
                <c:pt idx="14">
                  <c:v>415</c:v>
                </c:pt>
                <c:pt idx="15">
                  <c:v>240</c:v>
                </c:pt>
                <c:pt idx="16">
                  <c:v>250</c:v>
                </c:pt>
                <c:pt idx="17">
                  <c:v>400</c:v>
                </c:pt>
                <c:pt idx="18">
                  <c:v>434</c:v>
                </c:pt>
                <c:pt idx="19">
                  <c:v>325</c:v>
                </c:pt>
                <c:pt idx="20">
                  <c:v>375</c:v>
                </c:pt>
                <c:pt idx="21">
                  <c:v>364</c:v>
                </c:pt>
              </c:numCache>
            </c:numRef>
          </c:val>
          <c:extLst>
            <c:ext xmlns:c16="http://schemas.microsoft.com/office/drawing/2014/chart" uri="{C3380CC4-5D6E-409C-BE32-E72D297353CC}">
              <c16:uniqueId val="{00000001-E349-4999-BF44-BDCBA0D04AB7}"/>
            </c:ext>
          </c:extLst>
        </c:ser>
        <c:ser>
          <c:idx val="4"/>
          <c:order val="5"/>
          <c:tx>
            <c:strRef>
              <c:f>Sheet1!$G$1</c:f>
              <c:strCache>
                <c:ptCount val="1"/>
                <c:pt idx="0">
                  <c:v>School-Age Copy</c:v>
                </c:pt>
              </c:strCache>
            </c:strRef>
          </c:tx>
          <c:spPr>
            <a:solidFill>
              <a:srgbClr val="FFFF00"/>
            </a:solidFill>
            <a:ln>
              <a:noFill/>
            </a:ln>
            <a:effectLst/>
          </c:spPr>
          <c:invertIfNegative val="0"/>
          <c:dPt>
            <c:idx val="7"/>
            <c:invertIfNegative val="0"/>
            <c:bubble3D val="0"/>
            <c:spPr>
              <a:solidFill>
                <a:srgbClr val="FFFF00"/>
              </a:solidFill>
              <a:ln>
                <a:noFill/>
              </a:ln>
              <a:effectLst/>
            </c:spPr>
            <c:extLst>
              <c:ext xmlns:c16="http://schemas.microsoft.com/office/drawing/2014/chart" uri="{C3380CC4-5D6E-409C-BE32-E72D297353CC}">
                <c16:uniqueId val="{00000004-A76E-4264-AA49-C177181B243E}"/>
              </c:ext>
            </c:extLst>
          </c:dPt>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Sheet1!$G$2:$G$23</c:f>
              <c:numCache>
                <c:formatCode>General</c:formatCode>
                <c:ptCount val="22"/>
                <c:pt idx="14" formatCode="&quot;$&quot;#,##0_);[Red]\(&quot;$&quot;#,##0\)">
                  <c:v>415</c:v>
                </c:pt>
              </c:numCache>
            </c:numRef>
          </c:val>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gapWidth val="150"/>
        <c:axId val="344954792"/>
        <c:axId val="344955184"/>
      </c:barChart>
      <c:lineChart>
        <c:grouping val="standard"/>
        <c:varyColors val="0"/>
        <c:ser>
          <c:idx val="6"/>
          <c:order val="6"/>
          <c:tx>
            <c:strRef>
              <c:f>Sheet1!$H$1</c:f>
              <c:strCache>
                <c:ptCount val="1"/>
                <c:pt idx="0">
                  <c:v>Median Household Income</c:v>
                </c:pt>
              </c:strCache>
            </c:strRef>
          </c:tx>
          <c:spPr>
            <a:ln w="28575" cap="rnd">
              <a:solidFill>
                <a:schemeClr val="accent1">
                  <a:lumMod val="60000"/>
                </a:schemeClr>
              </a:solidFill>
              <a:round/>
            </a:ln>
            <a:effectLst/>
          </c:spPr>
          <c:marker>
            <c:symbol val="none"/>
          </c:marker>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Sheet1!$H$2:$H$23</c:f>
              <c:numCache>
                <c:formatCode>"$"#,##0_);[Red]\("$"#,##0\)</c:formatCode>
                <c:ptCount val="22"/>
                <c:pt idx="0">
                  <c:v>58389</c:v>
                </c:pt>
                <c:pt idx="1">
                  <c:v>66198</c:v>
                </c:pt>
                <c:pt idx="2">
                  <c:v>66388</c:v>
                </c:pt>
                <c:pt idx="3">
                  <c:v>69886</c:v>
                </c:pt>
                <c:pt idx="4">
                  <c:v>75430</c:v>
                </c:pt>
                <c:pt idx="5">
                  <c:v>75719</c:v>
                </c:pt>
                <c:pt idx="6">
                  <c:v>78347</c:v>
                </c:pt>
                <c:pt idx="7">
                  <c:v>78657</c:v>
                </c:pt>
                <c:pt idx="8">
                  <c:v>80329</c:v>
                </c:pt>
                <c:pt idx="9">
                  <c:v>81159</c:v>
                </c:pt>
                <c:pt idx="10">
                  <c:v>86764</c:v>
                </c:pt>
                <c:pt idx="11">
                  <c:v>87662</c:v>
                </c:pt>
                <c:pt idx="12">
                  <c:v>94397</c:v>
                </c:pt>
                <c:pt idx="13">
                  <c:v>94412</c:v>
                </c:pt>
                <c:pt idx="14">
                  <c:v>99427</c:v>
                </c:pt>
                <c:pt idx="15">
                  <c:v>99904</c:v>
                </c:pt>
                <c:pt idx="16">
                  <c:v>105171</c:v>
                </c:pt>
                <c:pt idx="17">
                  <c:v>108000</c:v>
                </c:pt>
                <c:pt idx="18">
                  <c:v>121982</c:v>
                </c:pt>
                <c:pt idx="19">
                  <c:v>122962</c:v>
                </c:pt>
                <c:pt idx="20">
                  <c:v>124764</c:v>
                </c:pt>
                <c:pt idx="21">
                  <c:v>89296</c:v>
                </c:pt>
              </c:numCache>
            </c:numRef>
          </c:val>
          <c:smooth val="0"/>
          <c:extLst>
            <c:ext xmlns:c16="http://schemas.microsoft.com/office/drawing/2014/chart" uri="{C3380CC4-5D6E-409C-BE32-E72D297353CC}">
              <c16:uniqueId val="{00000002-A76E-4264-AA49-C177181B243E}"/>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5"/>
        <c:delete val="1"/>
      </c:legendEntry>
      <c:overlay val="0"/>
      <c:spPr>
        <a:noFill/>
        <a:ln>
          <a:noFill/>
        </a:ln>
        <a:effectLst/>
      </c:spPr>
      <c:txPr>
        <a:bodyPr rot="0" spcFirstLastPara="1" vertOverflow="ellipsis" vert="horz" wrap="square" anchor="b" anchorCtr="0"/>
        <a:lstStyle/>
        <a:p>
          <a:pPr>
            <a:defRPr sz="11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Hunterdon </c:v>
                </c:pt>
                <c:pt idx="4">
                  <c:v>Essex</c:v>
                </c:pt>
                <c:pt idx="5">
                  <c:v>Middlesex</c:v>
                </c:pt>
                <c:pt idx="6">
                  <c:v>Monmouth</c:v>
                </c:pt>
                <c:pt idx="7">
                  <c:v>Union</c:v>
                </c:pt>
                <c:pt idx="8">
                  <c:v>Bergen</c:v>
                </c:pt>
                <c:pt idx="9">
                  <c:v>Ocean</c:v>
                </c:pt>
                <c:pt idx="10">
                  <c:v>Somerset</c:v>
                </c:pt>
                <c:pt idx="11">
                  <c:v>Morris</c:v>
                </c:pt>
                <c:pt idx="12">
                  <c:v>Burlington</c:v>
                </c:pt>
                <c:pt idx="13">
                  <c:v>Salem</c:v>
                </c:pt>
                <c:pt idx="14">
                  <c:v>Gloucester</c:v>
                </c:pt>
                <c:pt idx="15">
                  <c:v>Atlantic</c:v>
                </c:pt>
                <c:pt idx="16">
                  <c:v>Passaic  </c:v>
                </c:pt>
                <c:pt idx="17">
                  <c:v>Camden</c:v>
                </c:pt>
                <c:pt idx="18">
                  <c:v>Cumberland</c:v>
                </c:pt>
                <c:pt idx="19">
                  <c:v>Mercer</c:v>
                </c:pt>
                <c:pt idx="20">
                  <c:v>Cape May</c:v>
                </c:pt>
              </c:strCache>
            </c:strRef>
          </c:cat>
          <c:val>
            <c:numRef>
              <c:f>Sheet1!$B$2:$B$22</c:f>
              <c:numCache>
                <c:formatCode>General</c:formatCode>
                <c:ptCount val="21"/>
                <c:pt idx="0">
                  <c:v>34.299999999999997</c:v>
                </c:pt>
                <c:pt idx="1">
                  <c:v>33.299999999999997</c:v>
                </c:pt>
                <c:pt idx="2">
                  <c:v>33.299999999999997</c:v>
                </c:pt>
                <c:pt idx="3">
                  <c:v>31.8</c:v>
                </c:pt>
                <c:pt idx="4">
                  <c:v>31</c:v>
                </c:pt>
                <c:pt idx="6">
                  <c:v>29.1</c:v>
                </c:pt>
                <c:pt idx="7">
                  <c:v>29</c:v>
                </c:pt>
                <c:pt idx="8">
                  <c:v>28.9</c:v>
                </c:pt>
                <c:pt idx="9">
                  <c:v>28.8</c:v>
                </c:pt>
                <c:pt idx="10">
                  <c:v>28.8</c:v>
                </c:pt>
                <c:pt idx="11">
                  <c:v>28.7</c:v>
                </c:pt>
                <c:pt idx="12">
                  <c:v>26.9</c:v>
                </c:pt>
                <c:pt idx="13">
                  <c:v>26.6</c:v>
                </c:pt>
                <c:pt idx="14">
                  <c:v>26.5</c:v>
                </c:pt>
                <c:pt idx="15">
                  <c:v>25.7</c:v>
                </c:pt>
                <c:pt idx="16">
                  <c:v>25.6</c:v>
                </c:pt>
                <c:pt idx="17">
                  <c:v>25.4</c:v>
                </c:pt>
                <c:pt idx="18">
                  <c:v>24</c:v>
                </c:pt>
                <c:pt idx="19">
                  <c:v>23.9</c:v>
                </c:pt>
                <c:pt idx="20">
                  <c:v>22.3</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Hunterdon </c:v>
                </c:pt>
                <c:pt idx="4">
                  <c:v>Essex</c:v>
                </c:pt>
                <c:pt idx="5">
                  <c:v>Middlesex</c:v>
                </c:pt>
                <c:pt idx="6">
                  <c:v>Monmouth</c:v>
                </c:pt>
                <c:pt idx="7">
                  <c:v>Union</c:v>
                </c:pt>
                <c:pt idx="8">
                  <c:v>Bergen</c:v>
                </c:pt>
                <c:pt idx="9">
                  <c:v>Ocean</c:v>
                </c:pt>
                <c:pt idx="10">
                  <c:v>Somerset</c:v>
                </c:pt>
                <c:pt idx="11">
                  <c:v>Morris</c:v>
                </c:pt>
                <c:pt idx="12">
                  <c:v>Burlington</c:v>
                </c:pt>
                <c:pt idx="13">
                  <c:v>Salem</c:v>
                </c:pt>
                <c:pt idx="14">
                  <c:v>Gloucester</c:v>
                </c:pt>
                <c:pt idx="15">
                  <c:v>Atlantic</c:v>
                </c:pt>
                <c:pt idx="16">
                  <c:v>Passaic  </c:v>
                </c:pt>
                <c:pt idx="17">
                  <c:v>Camden</c:v>
                </c:pt>
                <c:pt idx="18">
                  <c:v>Cumberland</c:v>
                </c:pt>
                <c:pt idx="19">
                  <c:v>Mercer</c:v>
                </c:pt>
                <c:pt idx="20">
                  <c:v>Cape May</c:v>
                </c:pt>
              </c:strCache>
            </c:strRef>
          </c:cat>
          <c:val>
            <c:numRef>
              <c:f>Sheet1!$C$2:$C$22</c:f>
              <c:numCache>
                <c:formatCode>General</c:formatCode>
                <c:ptCount val="21"/>
                <c:pt idx="5">
                  <c:v>29.6</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25.6</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Hudson</c:v>
                </c:pt>
                <c:pt idx="2">
                  <c:v>Warren</c:v>
                </c:pt>
                <c:pt idx="3">
                  <c:v>Hunterdon </c:v>
                </c:pt>
                <c:pt idx="4">
                  <c:v>Essex</c:v>
                </c:pt>
                <c:pt idx="5">
                  <c:v>Middlesex</c:v>
                </c:pt>
                <c:pt idx="6">
                  <c:v>Monmouth</c:v>
                </c:pt>
                <c:pt idx="7">
                  <c:v>Union</c:v>
                </c:pt>
                <c:pt idx="8">
                  <c:v>Bergen</c:v>
                </c:pt>
                <c:pt idx="9">
                  <c:v>Ocean</c:v>
                </c:pt>
                <c:pt idx="10">
                  <c:v>Somerset</c:v>
                </c:pt>
                <c:pt idx="11">
                  <c:v>Morris</c:v>
                </c:pt>
                <c:pt idx="12">
                  <c:v>Burlington</c:v>
                </c:pt>
                <c:pt idx="13">
                  <c:v>Salem</c:v>
                </c:pt>
                <c:pt idx="14">
                  <c:v>Gloucester</c:v>
                </c:pt>
                <c:pt idx="15">
                  <c:v>Atlantic</c:v>
                </c:pt>
                <c:pt idx="16">
                  <c:v>Passaic  </c:v>
                </c:pt>
                <c:pt idx="17">
                  <c:v>Camden</c:v>
                </c:pt>
                <c:pt idx="18">
                  <c:v>Cumberland</c:v>
                </c:pt>
                <c:pt idx="19">
                  <c:v>Mercer</c:v>
                </c:pt>
                <c:pt idx="20">
                  <c:v>Cape May</c:v>
                </c:pt>
              </c:strCache>
            </c:strRef>
          </c:cat>
          <c:val>
            <c:numRef>
              <c:f>Sheet1!$D$2:$D$22</c:f>
              <c:numCache>
                <c:formatCode>General</c:formatCode>
                <c:ptCount val="21"/>
                <c:pt idx="0">
                  <c:v>25.6</c:v>
                </c:pt>
                <c:pt idx="1">
                  <c:v>25.6</c:v>
                </c:pt>
                <c:pt idx="2">
                  <c:v>25.6</c:v>
                </c:pt>
                <c:pt idx="3">
                  <c:v>25.6</c:v>
                </c:pt>
                <c:pt idx="4">
                  <c:v>25.6</c:v>
                </c:pt>
                <c:pt idx="5">
                  <c:v>25.6</c:v>
                </c:pt>
                <c:pt idx="6">
                  <c:v>25.6</c:v>
                </c:pt>
                <c:pt idx="7">
                  <c:v>25.6</c:v>
                </c:pt>
                <c:pt idx="8">
                  <c:v>25.6</c:v>
                </c:pt>
                <c:pt idx="9">
                  <c:v>25.6</c:v>
                </c:pt>
                <c:pt idx="10">
                  <c:v>25.6</c:v>
                </c:pt>
                <c:pt idx="11">
                  <c:v>25.6</c:v>
                </c:pt>
                <c:pt idx="12">
                  <c:v>25.6</c:v>
                </c:pt>
                <c:pt idx="13">
                  <c:v>25.6</c:v>
                </c:pt>
                <c:pt idx="14">
                  <c:v>25.6</c:v>
                </c:pt>
                <c:pt idx="15">
                  <c:v>25.6</c:v>
                </c:pt>
                <c:pt idx="16">
                  <c:v>25.6</c:v>
                </c:pt>
                <c:pt idx="17">
                  <c:v>25.6</c:v>
                </c:pt>
                <c:pt idx="18">
                  <c:v>25.6</c:v>
                </c:pt>
                <c:pt idx="19">
                  <c:v>25.6</c:v>
                </c:pt>
                <c:pt idx="20">
                  <c:v>25.6</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28.6</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Hudson</c:v>
                </c:pt>
                <c:pt idx="2">
                  <c:v>Warren</c:v>
                </c:pt>
                <c:pt idx="3">
                  <c:v>Hunterdon </c:v>
                </c:pt>
                <c:pt idx="4">
                  <c:v>Essex</c:v>
                </c:pt>
                <c:pt idx="5">
                  <c:v>Middlesex</c:v>
                </c:pt>
                <c:pt idx="6">
                  <c:v>Monmouth</c:v>
                </c:pt>
                <c:pt idx="7">
                  <c:v>Union</c:v>
                </c:pt>
                <c:pt idx="8">
                  <c:v>Bergen</c:v>
                </c:pt>
                <c:pt idx="9">
                  <c:v>Ocean</c:v>
                </c:pt>
                <c:pt idx="10">
                  <c:v>Somerset</c:v>
                </c:pt>
                <c:pt idx="11">
                  <c:v>Morris</c:v>
                </c:pt>
                <c:pt idx="12">
                  <c:v>Burlington</c:v>
                </c:pt>
                <c:pt idx="13">
                  <c:v>Salem</c:v>
                </c:pt>
                <c:pt idx="14">
                  <c:v>Gloucester</c:v>
                </c:pt>
                <c:pt idx="15">
                  <c:v>Atlantic</c:v>
                </c:pt>
                <c:pt idx="16">
                  <c:v>Passaic  </c:v>
                </c:pt>
                <c:pt idx="17">
                  <c:v>Camden</c:v>
                </c:pt>
                <c:pt idx="18">
                  <c:v>Cumberland</c:v>
                </c:pt>
                <c:pt idx="19">
                  <c:v>Mercer</c:v>
                </c:pt>
                <c:pt idx="20">
                  <c:v>Cape May</c:v>
                </c:pt>
              </c:strCache>
            </c:strRef>
          </c:cat>
          <c:val>
            <c:numRef>
              <c:f>Sheet1!$E$2:$E$22</c:f>
              <c:numCache>
                <c:formatCode>General</c:formatCode>
                <c:ptCount val="21"/>
                <c:pt idx="0">
                  <c:v>28.6</c:v>
                </c:pt>
                <c:pt idx="1">
                  <c:v>28.6</c:v>
                </c:pt>
                <c:pt idx="2">
                  <c:v>28.6</c:v>
                </c:pt>
                <c:pt idx="3">
                  <c:v>28.6</c:v>
                </c:pt>
                <c:pt idx="4">
                  <c:v>28.6</c:v>
                </c:pt>
                <c:pt idx="5">
                  <c:v>28.6</c:v>
                </c:pt>
                <c:pt idx="6">
                  <c:v>28.6</c:v>
                </c:pt>
                <c:pt idx="7">
                  <c:v>28.6</c:v>
                </c:pt>
                <c:pt idx="8">
                  <c:v>28.6</c:v>
                </c:pt>
                <c:pt idx="9">
                  <c:v>28.6</c:v>
                </c:pt>
                <c:pt idx="10">
                  <c:v>28.6</c:v>
                </c:pt>
                <c:pt idx="11">
                  <c:v>28.6</c:v>
                </c:pt>
                <c:pt idx="12">
                  <c:v>28.6</c:v>
                </c:pt>
                <c:pt idx="13">
                  <c:v>28.6</c:v>
                </c:pt>
                <c:pt idx="14">
                  <c:v>28.6</c:v>
                </c:pt>
                <c:pt idx="15">
                  <c:v>28.6</c:v>
                </c:pt>
                <c:pt idx="16">
                  <c:v>28.6</c:v>
                </c:pt>
                <c:pt idx="17">
                  <c:v>28.6</c:v>
                </c:pt>
                <c:pt idx="18">
                  <c:v>28.6</c:v>
                </c:pt>
                <c:pt idx="19">
                  <c:v>28.6</c:v>
                </c:pt>
                <c:pt idx="20">
                  <c:v>28.6</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General</c:formatCode>
                <c:ptCount val="5"/>
                <c:pt idx="0">
                  <c:v>33.9</c:v>
                </c:pt>
                <c:pt idx="1">
                  <c:v>36.5</c:v>
                </c:pt>
                <c:pt idx="2">
                  <c:v>34.9</c:v>
                </c:pt>
                <c:pt idx="3" formatCode="0.0">
                  <c:v>34.299999999999997</c:v>
                </c:pt>
                <c:pt idx="4" formatCode="0.0">
                  <c:v>29.6</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Gloucester</c:v>
                </c:pt>
                <c:pt idx="3">
                  <c:v>Salem</c:v>
                </c:pt>
                <c:pt idx="4">
                  <c:v>Warren</c:v>
                </c:pt>
                <c:pt idx="5">
                  <c:v>Burlington</c:v>
                </c:pt>
                <c:pt idx="6">
                  <c:v>Cape May</c:v>
                </c:pt>
                <c:pt idx="7">
                  <c:v>Hunterdon</c:v>
                </c:pt>
                <c:pt idx="8">
                  <c:v>Sussex</c:v>
                </c:pt>
                <c:pt idx="9">
                  <c:v>Camden</c:v>
                </c:pt>
                <c:pt idx="10">
                  <c:v>Morris</c:v>
                </c:pt>
                <c:pt idx="11">
                  <c:v>Somerset</c:v>
                </c:pt>
                <c:pt idx="12">
                  <c:v>Monmouth</c:v>
                </c:pt>
                <c:pt idx="13">
                  <c:v>Ocean</c:v>
                </c:pt>
                <c:pt idx="14">
                  <c:v>Mercer</c:v>
                </c:pt>
                <c:pt idx="15">
                  <c:v>Middlesex</c:v>
                </c:pt>
                <c:pt idx="16">
                  <c:v>Passaic</c:v>
                </c:pt>
                <c:pt idx="17">
                  <c:v>Union</c:v>
                </c:pt>
                <c:pt idx="18">
                  <c:v>Bergen</c:v>
                </c:pt>
                <c:pt idx="19">
                  <c:v>Essex</c:v>
                </c:pt>
                <c:pt idx="20">
                  <c:v>Hudson</c:v>
                </c:pt>
              </c:strCache>
            </c:strRef>
          </c:cat>
          <c:val>
            <c:numRef>
              <c:f>Sheet1!$B$2:$B$22</c:f>
              <c:numCache>
                <c:formatCode>0%</c:formatCode>
                <c:ptCount val="21"/>
                <c:pt idx="0">
                  <c:v>0.27</c:v>
                </c:pt>
                <c:pt idx="1">
                  <c:v>0.23</c:v>
                </c:pt>
                <c:pt idx="2">
                  <c:v>0.22</c:v>
                </c:pt>
                <c:pt idx="3">
                  <c:v>0.22</c:v>
                </c:pt>
                <c:pt idx="4" formatCode="General">
                  <c:v>0.22</c:v>
                </c:pt>
                <c:pt idx="5">
                  <c:v>0.21</c:v>
                </c:pt>
                <c:pt idx="6">
                  <c:v>0.21</c:v>
                </c:pt>
                <c:pt idx="7">
                  <c:v>0.21</c:v>
                </c:pt>
                <c:pt idx="8">
                  <c:v>0.21</c:v>
                </c:pt>
                <c:pt idx="9">
                  <c:v>0.2</c:v>
                </c:pt>
                <c:pt idx="10">
                  <c:v>0.2</c:v>
                </c:pt>
                <c:pt idx="11">
                  <c:v>0.2</c:v>
                </c:pt>
                <c:pt idx="12">
                  <c:v>0.19</c:v>
                </c:pt>
                <c:pt idx="13">
                  <c:v>0.19</c:v>
                </c:pt>
                <c:pt idx="14" formatCode="General">
                  <c:v>0.18</c:v>
                </c:pt>
                <c:pt idx="16">
                  <c:v>0.18</c:v>
                </c:pt>
                <c:pt idx="17">
                  <c:v>0.18</c:v>
                </c:pt>
                <c:pt idx="18">
                  <c:v>0.17</c:v>
                </c:pt>
                <c:pt idx="19">
                  <c:v>0.16</c:v>
                </c:pt>
                <c:pt idx="20">
                  <c:v>0.13</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Gloucester</c:v>
                </c:pt>
                <c:pt idx="3">
                  <c:v>Salem</c:v>
                </c:pt>
                <c:pt idx="4">
                  <c:v>Warren</c:v>
                </c:pt>
                <c:pt idx="5">
                  <c:v>Burlington</c:v>
                </c:pt>
                <c:pt idx="6">
                  <c:v>Cape May</c:v>
                </c:pt>
                <c:pt idx="7">
                  <c:v>Hunterdon</c:v>
                </c:pt>
                <c:pt idx="8">
                  <c:v>Sussex</c:v>
                </c:pt>
                <c:pt idx="9">
                  <c:v>Camden</c:v>
                </c:pt>
                <c:pt idx="10">
                  <c:v>Morris</c:v>
                </c:pt>
                <c:pt idx="11">
                  <c:v>Somerset</c:v>
                </c:pt>
                <c:pt idx="12">
                  <c:v>Monmouth</c:v>
                </c:pt>
                <c:pt idx="13">
                  <c:v>Ocean</c:v>
                </c:pt>
                <c:pt idx="14">
                  <c:v>Mercer</c:v>
                </c:pt>
                <c:pt idx="15">
                  <c:v>Middlesex</c:v>
                </c:pt>
                <c:pt idx="16">
                  <c:v>Passaic</c:v>
                </c:pt>
                <c:pt idx="17">
                  <c:v>Union</c:v>
                </c:pt>
                <c:pt idx="18">
                  <c:v>Bergen</c:v>
                </c:pt>
                <c:pt idx="19">
                  <c:v>Essex</c:v>
                </c:pt>
                <c:pt idx="20">
                  <c:v>Hudson</c:v>
                </c:pt>
              </c:strCache>
            </c:strRef>
          </c:cat>
          <c:val>
            <c:numRef>
              <c:f>Sheet1!$C$2:$C$22</c:f>
              <c:numCache>
                <c:formatCode>General</c:formatCode>
                <c:ptCount val="21"/>
                <c:pt idx="15" formatCode="0%">
                  <c:v>0.18</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Gloucester</c:v>
                </c:pt>
                <c:pt idx="3">
                  <c:v>Salem</c:v>
                </c:pt>
                <c:pt idx="4">
                  <c:v>Warren</c:v>
                </c:pt>
                <c:pt idx="5">
                  <c:v>Burlington</c:v>
                </c:pt>
                <c:pt idx="6">
                  <c:v>Cape May</c:v>
                </c:pt>
                <c:pt idx="7">
                  <c:v>Hunterdon</c:v>
                </c:pt>
                <c:pt idx="8">
                  <c:v>Sussex</c:v>
                </c:pt>
                <c:pt idx="9">
                  <c:v>Camden</c:v>
                </c:pt>
                <c:pt idx="10">
                  <c:v>Morris</c:v>
                </c:pt>
                <c:pt idx="11">
                  <c:v>Somerset</c:v>
                </c:pt>
                <c:pt idx="12">
                  <c:v>Monmouth</c:v>
                </c:pt>
                <c:pt idx="13">
                  <c:v>Ocean</c:v>
                </c:pt>
                <c:pt idx="14">
                  <c:v>Mercer</c:v>
                </c:pt>
                <c:pt idx="15">
                  <c:v>Middlesex</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A3CC-4B6A-A260-CD4933BCF147}"/>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Score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Sheet1!$B$2:$B$22</c:f>
              <c:numCache>
                <c:formatCode>0.0</c:formatCode>
                <c:ptCount val="21"/>
                <c:pt idx="0">
                  <c:v>0.7</c:v>
                </c:pt>
                <c:pt idx="1">
                  <c:v>0.7</c:v>
                </c:pt>
                <c:pt idx="2">
                  <c:v>1.5</c:v>
                </c:pt>
                <c:pt idx="3">
                  <c:v>1.6</c:v>
                </c:pt>
                <c:pt idx="4">
                  <c:v>1.8</c:v>
                </c:pt>
                <c:pt idx="5">
                  <c:v>2.1</c:v>
                </c:pt>
                <c:pt idx="6">
                  <c:v>2.2999999999999998</c:v>
                </c:pt>
                <c:pt idx="7">
                  <c:v>2.2999999999999998</c:v>
                </c:pt>
                <c:pt idx="8">
                  <c:v>2.7</c:v>
                </c:pt>
                <c:pt idx="9">
                  <c:v>2.7</c:v>
                </c:pt>
                <c:pt idx="10">
                  <c:v>2.8</c:v>
                </c:pt>
                <c:pt idx="11">
                  <c:v>3.3</c:v>
                </c:pt>
                <c:pt idx="12">
                  <c:v>3.8</c:v>
                </c:pt>
                <c:pt idx="14">
                  <c:v>4.5999999999999996</c:v>
                </c:pt>
                <c:pt idx="15">
                  <c:v>5.2</c:v>
                </c:pt>
                <c:pt idx="16">
                  <c:v>6.02</c:v>
                </c:pt>
                <c:pt idx="17">
                  <c:v>6.4</c:v>
                </c:pt>
                <c:pt idx="18">
                  <c:v>6.4</c:v>
                </c:pt>
                <c:pt idx="19">
                  <c:v>7.5</c:v>
                </c:pt>
                <c:pt idx="20">
                  <c:v>9.1</c:v>
                </c:pt>
              </c:numCache>
            </c:numRef>
          </c:val>
          <c:extLst>
            <c:ext xmlns:c16="http://schemas.microsoft.com/office/drawing/2014/chart" uri="{C3380CC4-5D6E-409C-BE32-E72D297353CC}">
              <c16:uniqueId val="{00000000-F509-4C52-BB27-BAEC45453B8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Sheet1!$C$2:$C$22</c:f>
              <c:numCache>
                <c:formatCode>General</c:formatCode>
                <c:ptCount val="21"/>
                <c:pt idx="13" formatCode="0%">
                  <c:v>4.0999999999999996</c:v>
                </c:pt>
              </c:numCache>
            </c:numRef>
          </c:val>
          <c:extLst>
            <c:ext xmlns:c16="http://schemas.microsoft.com/office/drawing/2014/chart" uri="{C3380CC4-5D6E-409C-BE32-E72D297353CC}">
              <c16:uniqueId val="{00000001-F509-4C52-BB27-BAEC45453B8E}"/>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Union</c:v>
                </c:pt>
                <c:pt idx="2">
                  <c:v>Cumberland</c:v>
                </c:pt>
                <c:pt idx="3">
                  <c:v>Essex</c:v>
                </c:pt>
                <c:pt idx="4">
                  <c:v>Monmouth</c:v>
                </c:pt>
                <c:pt idx="5">
                  <c:v>Hudson</c:v>
                </c:pt>
                <c:pt idx="6">
                  <c:v>Passaic  </c:v>
                </c:pt>
                <c:pt idx="7">
                  <c:v>Sussex</c:v>
                </c:pt>
                <c:pt idx="8">
                  <c:v>Camden</c:v>
                </c:pt>
                <c:pt idx="9">
                  <c:v>Atlantic</c:v>
                </c:pt>
                <c:pt idx="10">
                  <c:v>Morris</c:v>
                </c:pt>
                <c:pt idx="11">
                  <c:v>Bergen</c:v>
                </c:pt>
                <c:pt idx="12">
                  <c:v>Middlesex</c:v>
                </c:pt>
                <c:pt idx="13">
                  <c:v>Burlington</c:v>
                </c:pt>
                <c:pt idx="14">
                  <c:v>Mercer</c:v>
                </c:pt>
                <c:pt idx="15">
                  <c:v>Hunterdon </c:v>
                </c:pt>
                <c:pt idx="16">
                  <c:v>Salem</c:v>
                </c:pt>
                <c:pt idx="17">
                  <c:v>Cape May</c:v>
                </c:pt>
                <c:pt idx="18">
                  <c:v>Ocean</c:v>
                </c:pt>
                <c:pt idx="19">
                  <c:v>Somerset</c:v>
                </c:pt>
                <c:pt idx="20">
                  <c:v>Gloucester</c:v>
                </c:pt>
              </c:strCache>
            </c:strRef>
          </c:cat>
          <c:val>
            <c:numRef>
              <c:f>Sheet1!$B$2:$B$22</c:f>
              <c:numCache>
                <c:formatCode>0.0%</c:formatCode>
                <c:ptCount val="21"/>
                <c:pt idx="0">
                  <c:v>6.9000000000000006E-2</c:v>
                </c:pt>
                <c:pt idx="1">
                  <c:v>5.8000000000000003E-2</c:v>
                </c:pt>
                <c:pt idx="2">
                  <c:v>5.7000000000000002E-2</c:v>
                </c:pt>
                <c:pt idx="3">
                  <c:v>5.0999999999999997E-2</c:v>
                </c:pt>
                <c:pt idx="4">
                  <c:v>4.5999999999999999E-2</c:v>
                </c:pt>
                <c:pt idx="5">
                  <c:v>4.4999999999999998E-2</c:v>
                </c:pt>
                <c:pt idx="6">
                  <c:v>4.2999999999999997E-2</c:v>
                </c:pt>
                <c:pt idx="7">
                  <c:v>0.04</c:v>
                </c:pt>
                <c:pt idx="8">
                  <c:v>3.9E-2</c:v>
                </c:pt>
                <c:pt idx="9">
                  <c:v>3.7999999999999999E-2</c:v>
                </c:pt>
                <c:pt idx="10">
                  <c:v>3.6999999999999998E-2</c:v>
                </c:pt>
                <c:pt idx="11">
                  <c:v>3.2000000000000001E-2</c:v>
                </c:pt>
                <c:pt idx="13">
                  <c:v>2.1999999999999999E-2</c:v>
                </c:pt>
                <c:pt idx="14">
                  <c:v>2.1000000000000001E-2</c:v>
                </c:pt>
                <c:pt idx="15">
                  <c:v>1.9E-2</c:v>
                </c:pt>
                <c:pt idx="16">
                  <c:v>1.9E-2</c:v>
                </c:pt>
                <c:pt idx="17">
                  <c:v>1.7000000000000001E-2</c:v>
                </c:pt>
                <c:pt idx="18">
                  <c:v>1.4999999999999999E-2</c:v>
                </c:pt>
                <c:pt idx="19">
                  <c:v>1.4999999999999999E-2</c:v>
                </c:pt>
                <c:pt idx="20">
                  <c:v>1.2E-2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Union</c:v>
                </c:pt>
                <c:pt idx="2">
                  <c:v>Cumberland</c:v>
                </c:pt>
                <c:pt idx="3">
                  <c:v>Essex</c:v>
                </c:pt>
                <c:pt idx="4">
                  <c:v>Monmouth</c:v>
                </c:pt>
                <c:pt idx="5">
                  <c:v>Hudson</c:v>
                </c:pt>
                <c:pt idx="6">
                  <c:v>Passaic  </c:v>
                </c:pt>
                <c:pt idx="7">
                  <c:v>Sussex</c:v>
                </c:pt>
                <c:pt idx="8">
                  <c:v>Camden</c:v>
                </c:pt>
                <c:pt idx="9">
                  <c:v>Atlantic</c:v>
                </c:pt>
                <c:pt idx="10">
                  <c:v>Morris</c:v>
                </c:pt>
                <c:pt idx="11">
                  <c:v>Bergen</c:v>
                </c:pt>
                <c:pt idx="12">
                  <c:v>Middlesex</c:v>
                </c:pt>
                <c:pt idx="13">
                  <c:v>Burlington</c:v>
                </c:pt>
                <c:pt idx="14">
                  <c:v>Mercer</c:v>
                </c:pt>
                <c:pt idx="15">
                  <c:v>Hunterdon </c:v>
                </c:pt>
                <c:pt idx="16">
                  <c:v>Salem</c:v>
                </c:pt>
                <c:pt idx="17">
                  <c:v>Cape May</c:v>
                </c:pt>
                <c:pt idx="18">
                  <c:v>Ocean</c:v>
                </c:pt>
                <c:pt idx="19">
                  <c:v>Somerset</c:v>
                </c:pt>
                <c:pt idx="20">
                  <c:v>Gloucester</c:v>
                </c:pt>
              </c:strCache>
            </c:strRef>
          </c:cat>
          <c:val>
            <c:numRef>
              <c:f>Sheet1!$C$2:$C$22</c:f>
              <c:numCache>
                <c:formatCode>General</c:formatCode>
                <c:ptCount val="21"/>
                <c:pt idx="12" formatCode="0.0%">
                  <c:v>2.7E-2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3.6%</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Warren</c:v>
                </c:pt>
                <c:pt idx="1">
                  <c:v>Union</c:v>
                </c:pt>
                <c:pt idx="2">
                  <c:v>Cumberland</c:v>
                </c:pt>
                <c:pt idx="3">
                  <c:v>Essex</c:v>
                </c:pt>
                <c:pt idx="4">
                  <c:v>Monmouth</c:v>
                </c:pt>
                <c:pt idx="5">
                  <c:v>Hudson</c:v>
                </c:pt>
                <c:pt idx="6">
                  <c:v>Passaic  </c:v>
                </c:pt>
                <c:pt idx="7">
                  <c:v>Sussex</c:v>
                </c:pt>
                <c:pt idx="8">
                  <c:v>Camden</c:v>
                </c:pt>
                <c:pt idx="9">
                  <c:v>Atlantic</c:v>
                </c:pt>
                <c:pt idx="10">
                  <c:v>Morris</c:v>
                </c:pt>
                <c:pt idx="11">
                  <c:v>Bergen</c:v>
                </c:pt>
                <c:pt idx="12">
                  <c:v>Middlesex</c:v>
                </c:pt>
                <c:pt idx="13">
                  <c:v>Burlington</c:v>
                </c:pt>
                <c:pt idx="14">
                  <c:v>Mercer</c:v>
                </c:pt>
                <c:pt idx="15">
                  <c:v>Hunterdon </c:v>
                </c:pt>
                <c:pt idx="16">
                  <c:v>Salem</c:v>
                </c:pt>
                <c:pt idx="17">
                  <c:v>Cape May</c:v>
                </c:pt>
                <c:pt idx="18">
                  <c:v>Ocean</c:v>
                </c:pt>
                <c:pt idx="19">
                  <c:v>Somerset</c:v>
                </c:pt>
                <c:pt idx="20">
                  <c:v>Gloucester</c:v>
                </c:pt>
              </c:strCache>
            </c:strRef>
          </c:cat>
          <c:val>
            <c:numRef>
              <c:f>Sheet1!$D$2:$D$22</c:f>
              <c:numCache>
                <c:formatCode>0.00%</c:formatCode>
                <c:ptCount val="21"/>
                <c:pt idx="0">
                  <c:v>3.5999999999999997E-2</c:v>
                </c:pt>
                <c:pt idx="1">
                  <c:v>3.5999999999999997E-2</c:v>
                </c:pt>
                <c:pt idx="2">
                  <c:v>3.5999999999999997E-2</c:v>
                </c:pt>
                <c:pt idx="3">
                  <c:v>3.5999999999999997E-2</c:v>
                </c:pt>
                <c:pt idx="4">
                  <c:v>3.5999999999999997E-2</c:v>
                </c:pt>
                <c:pt idx="5">
                  <c:v>3.5999999999999997E-2</c:v>
                </c:pt>
                <c:pt idx="6">
                  <c:v>3.5999999999999997E-2</c:v>
                </c:pt>
                <c:pt idx="7">
                  <c:v>3.5999999999999997E-2</c:v>
                </c:pt>
                <c:pt idx="8">
                  <c:v>3.5999999999999997E-2</c:v>
                </c:pt>
                <c:pt idx="9">
                  <c:v>3.5999999999999997E-2</c:v>
                </c:pt>
                <c:pt idx="10">
                  <c:v>3.5999999999999997E-2</c:v>
                </c:pt>
                <c:pt idx="11">
                  <c:v>3.5999999999999997E-2</c:v>
                </c:pt>
                <c:pt idx="12">
                  <c:v>3.5999999999999997E-2</c:v>
                </c:pt>
                <c:pt idx="13">
                  <c:v>3.5999999999999997E-2</c:v>
                </c:pt>
                <c:pt idx="14">
                  <c:v>3.5999999999999997E-2</c:v>
                </c:pt>
                <c:pt idx="15">
                  <c:v>3.5999999999999997E-2</c:v>
                </c:pt>
                <c:pt idx="16">
                  <c:v>3.5999999999999997E-2</c:v>
                </c:pt>
                <c:pt idx="17">
                  <c:v>3.5999999999999997E-2</c:v>
                </c:pt>
                <c:pt idx="18">
                  <c:v>3.5999999999999997E-2</c:v>
                </c:pt>
                <c:pt idx="19">
                  <c:v>3.5999999999999997E-2</c:v>
                </c:pt>
                <c:pt idx="20">
                  <c:v>3.5999999999999997E-2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5.4%</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Warren</c:v>
                </c:pt>
                <c:pt idx="1">
                  <c:v>Union</c:v>
                </c:pt>
                <c:pt idx="2">
                  <c:v>Cumberland</c:v>
                </c:pt>
                <c:pt idx="3">
                  <c:v>Essex</c:v>
                </c:pt>
                <c:pt idx="4">
                  <c:v>Monmouth</c:v>
                </c:pt>
                <c:pt idx="5">
                  <c:v>Hudson</c:v>
                </c:pt>
                <c:pt idx="6">
                  <c:v>Passaic  </c:v>
                </c:pt>
                <c:pt idx="7">
                  <c:v>Sussex</c:v>
                </c:pt>
                <c:pt idx="8">
                  <c:v>Camden</c:v>
                </c:pt>
                <c:pt idx="9">
                  <c:v>Atlantic</c:v>
                </c:pt>
                <c:pt idx="10">
                  <c:v>Morris</c:v>
                </c:pt>
                <c:pt idx="11">
                  <c:v>Bergen</c:v>
                </c:pt>
                <c:pt idx="12">
                  <c:v>Middlesex</c:v>
                </c:pt>
                <c:pt idx="13">
                  <c:v>Burlington</c:v>
                </c:pt>
                <c:pt idx="14">
                  <c:v>Mercer</c:v>
                </c:pt>
                <c:pt idx="15">
                  <c:v>Hunterdon </c:v>
                </c:pt>
                <c:pt idx="16">
                  <c:v>Salem</c:v>
                </c:pt>
                <c:pt idx="17">
                  <c:v>Cape May</c:v>
                </c:pt>
                <c:pt idx="18">
                  <c:v>Ocean</c:v>
                </c:pt>
                <c:pt idx="19">
                  <c:v>Somerset</c:v>
                </c:pt>
                <c:pt idx="20">
                  <c:v>Gloucester</c:v>
                </c:pt>
              </c:strCache>
            </c:strRef>
          </c:cat>
          <c:val>
            <c:numRef>
              <c:f>Sheet1!$E$2:$E$22</c:f>
              <c:numCache>
                <c:formatCode>0.00%</c:formatCode>
                <c:ptCount val="21"/>
                <c:pt idx="0">
                  <c:v>5.3999999999999999E-2</c:v>
                </c:pt>
                <c:pt idx="1">
                  <c:v>5.3999999999999999E-2</c:v>
                </c:pt>
                <c:pt idx="2">
                  <c:v>5.3999999999999999E-2</c:v>
                </c:pt>
                <c:pt idx="3">
                  <c:v>5.3999999999999999E-2</c:v>
                </c:pt>
                <c:pt idx="4">
                  <c:v>5.3999999999999999E-2</c:v>
                </c:pt>
                <c:pt idx="5">
                  <c:v>5.3999999999999999E-2</c:v>
                </c:pt>
                <c:pt idx="6">
                  <c:v>5.3999999999999999E-2</c:v>
                </c:pt>
                <c:pt idx="7">
                  <c:v>5.3999999999999999E-2</c:v>
                </c:pt>
                <c:pt idx="8">
                  <c:v>5.3999999999999999E-2</c:v>
                </c:pt>
                <c:pt idx="9">
                  <c:v>5.3999999999999999E-2</c:v>
                </c:pt>
                <c:pt idx="10">
                  <c:v>5.3999999999999999E-2</c:v>
                </c:pt>
                <c:pt idx="11">
                  <c:v>5.3999999999999999E-2</c:v>
                </c:pt>
                <c:pt idx="12">
                  <c:v>5.3999999999999999E-2</c:v>
                </c:pt>
                <c:pt idx="13">
                  <c:v>5.3999999999999999E-2</c:v>
                </c:pt>
                <c:pt idx="14">
                  <c:v>5.3999999999999999E-2</c:v>
                </c:pt>
                <c:pt idx="15">
                  <c:v>5.3999999999999999E-2</c:v>
                </c:pt>
                <c:pt idx="16">
                  <c:v>5.3999999999999999E-2</c:v>
                </c:pt>
                <c:pt idx="17">
                  <c:v>5.3999999999999999E-2</c:v>
                </c:pt>
                <c:pt idx="18">
                  <c:v>5.3999999999999999E-2</c:v>
                </c:pt>
                <c:pt idx="19">
                  <c:v>5.3999999999999999E-2</c:v>
                </c:pt>
                <c:pt idx="20">
                  <c:v>5.3999999999999999E-2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0.0%</c:formatCode>
                <c:ptCount val="5"/>
                <c:pt idx="0">
                  <c:v>3.6999999999999998E-2</c:v>
                </c:pt>
                <c:pt idx="1">
                  <c:v>2.1000000000000001E-2</c:v>
                </c:pt>
                <c:pt idx="2">
                  <c:v>5.0999999999999997E-2</c:v>
                </c:pt>
                <c:pt idx="3">
                  <c:v>3.5999999999999997E-2</c:v>
                </c:pt>
                <c:pt idx="4">
                  <c:v>2.7E-2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0.59299999999999997</c:v>
                </c:pt>
                <c:pt idx="1">
                  <c:v>0.58899999999999997</c:v>
                </c:pt>
                <c:pt idx="2">
                  <c:v>0.57699999999999996</c:v>
                </c:pt>
                <c:pt idx="3">
                  <c:v>0.58599999999999997</c:v>
                </c:pt>
                <c:pt idx="4">
                  <c:v>0.502</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Sheet1!$C$2:$C$6</c:f>
              <c:numCache>
                <c:formatCode>0%</c:formatCode>
                <c:ptCount val="5"/>
                <c:pt idx="0">
                  <c:v>0.11700000000000001</c:v>
                </c:pt>
                <c:pt idx="1">
                  <c:v>0.11600000000000001</c:v>
                </c:pt>
                <c:pt idx="2">
                  <c:v>0.11899999999999999</c:v>
                </c:pt>
                <c:pt idx="3">
                  <c:v>0.11899999999999999</c:v>
                </c:pt>
                <c:pt idx="4">
                  <c:v>0.125</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Sheet1!$D$2:$D$6</c:f>
              <c:numCache>
                <c:formatCode>0%</c:formatCode>
                <c:ptCount val="5"/>
                <c:pt idx="0">
                  <c:v>7.0000000000000001E-3</c:v>
                </c:pt>
                <c:pt idx="1">
                  <c:v>6.0000000000000001E-3</c:v>
                </c:pt>
                <c:pt idx="2">
                  <c:v>8.0000000000000002E-3</c:v>
                </c:pt>
                <c:pt idx="3">
                  <c:v>8.0000000000000002E-3</c:v>
                </c:pt>
                <c:pt idx="4">
                  <c:v>1.9E-2</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Sheet1!$E$2:$E$6</c:f>
              <c:numCache>
                <c:formatCode>0%</c:formatCode>
                <c:ptCount val="5"/>
                <c:pt idx="0">
                  <c:v>0.26100000000000001</c:v>
                </c:pt>
                <c:pt idx="1">
                  <c:v>0.25700000000000001</c:v>
                </c:pt>
                <c:pt idx="2">
                  <c:v>0.25600000000000001</c:v>
                </c:pt>
                <c:pt idx="3">
                  <c:v>0.25800000000000001</c:v>
                </c:pt>
                <c:pt idx="4">
                  <c:v>0.26100000000000001</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Sheet1!$F$2:$F$6</c:f>
              <c:numCache>
                <c:formatCode>0%</c:formatCode>
                <c:ptCount val="5"/>
                <c:pt idx="0">
                  <c:v>0.21199999999999999</c:v>
                </c:pt>
                <c:pt idx="1">
                  <c:v>0.216</c:v>
                </c:pt>
                <c:pt idx="2">
                  <c:v>0.221</c:v>
                </c:pt>
                <c:pt idx="3">
                  <c:v>0.21299999999999999</c:v>
                </c:pt>
                <c:pt idx="4">
                  <c:v>0.22700000000000001</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Carteret borough</c:v>
                </c:pt>
                <c:pt idx="1">
                  <c:v>Helmetta borough</c:v>
                </c:pt>
                <c:pt idx="2">
                  <c:v>Perth Amboy city</c:v>
                </c:pt>
                <c:pt idx="3">
                  <c:v>New Brunswick city</c:v>
                </c:pt>
                <c:pt idx="4">
                  <c:v>South River borough</c:v>
                </c:pt>
                <c:pt idx="5">
                  <c:v>South Amboy city</c:v>
                </c:pt>
                <c:pt idx="6">
                  <c:v>Piscataway township</c:v>
                </c:pt>
                <c:pt idx="7">
                  <c:v>Sayreville borough</c:v>
                </c:pt>
                <c:pt idx="8">
                  <c:v>South Brunswick township</c:v>
                </c:pt>
                <c:pt idx="9">
                  <c:v>Plainsboro township</c:v>
                </c:pt>
              </c:strCache>
            </c:strRef>
          </c:cat>
          <c:val>
            <c:numRef>
              <c:f>Sheet1!$B$2:$B$11</c:f>
              <c:numCache>
                <c:formatCode>0.0%</c:formatCode>
                <c:ptCount val="10"/>
                <c:pt idx="0">
                  <c:v>0.14000000000000001</c:v>
                </c:pt>
                <c:pt idx="1">
                  <c:v>0.13900000000000001</c:v>
                </c:pt>
                <c:pt idx="2">
                  <c:v>0.13600000000000001</c:v>
                </c:pt>
                <c:pt idx="3">
                  <c:v>9.8000000000000004E-2</c:v>
                </c:pt>
                <c:pt idx="4">
                  <c:v>5.8999999999999997E-2</c:v>
                </c:pt>
                <c:pt idx="5">
                  <c:v>4.2000000000000003E-2</c:v>
                </c:pt>
                <c:pt idx="6">
                  <c:v>3.3000000000000002E-2</c:v>
                </c:pt>
                <c:pt idx="7">
                  <c:v>2.9000000000000001E-2</c:v>
                </c:pt>
                <c:pt idx="8">
                  <c:v>2.5000000000000001E-2</c:v>
                </c:pt>
                <c:pt idx="9">
                  <c:v>2.4E-2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Middlesex county avg 3.8%</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Carteret borough</c:v>
                </c:pt>
                <c:pt idx="1">
                  <c:v>Helmetta borough</c:v>
                </c:pt>
                <c:pt idx="2">
                  <c:v>Perth Amboy city</c:v>
                </c:pt>
                <c:pt idx="3">
                  <c:v>New Brunswick city</c:v>
                </c:pt>
                <c:pt idx="4">
                  <c:v>South River borough</c:v>
                </c:pt>
                <c:pt idx="5">
                  <c:v>South Amboy city</c:v>
                </c:pt>
                <c:pt idx="6">
                  <c:v>Piscataway township</c:v>
                </c:pt>
                <c:pt idx="7">
                  <c:v>Sayreville borough</c:v>
                </c:pt>
                <c:pt idx="8">
                  <c:v>South Brunswick township</c:v>
                </c:pt>
                <c:pt idx="9">
                  <c:v>Plainsboro township</c:v>
                </c:pt>
              </c:strCache>
            </c:strRef>
          </c:cat>
          <c:val>
            <c:numRef>
              <c:f>Sheet1!$C$2:$C$11</c:f>
              <c:numCache>
                <c:formatCode>0.00%</c:formatCode>
                <c:ptCount val="10"/>
                <c:pt idx="0">
                  <c:v>3.7999999999999999E-2</c:v>
                </c:pt>
                <c:pt idx="1">
                  <c:v>3.7999999999999999E-2</c:v>
                </c:pt>
                <c:pt idx="2">
                  <c:v>3.7999999999999999E-2</c:v>
                </c:pt>
                <c:pt idx="3">
                  <c:v>3.7999999999999999E-2</c:v>
                </c:pt>
                <c:pt idx="4">
                  <c:v>3.7999999999999999E-2</c:v>
                </c:pt>
                <c:pt idx="5">
                  <c:v>3.7999999999999999E-2</c:v>
                </c:pt>
                <c:pt idx="6">
                  <c:v>3.7999999999999999E-2</c:v>
                </c:pt>
                <c:pt idx="7">
                  <c:v>3.7999999999999999E-2</c:v>
                </c:pt>
                <c:pt idx="8">
                  <c:v>3.7999999999999999E-2</c:v>
                </c:pt>
                <c:pt idx="9">
                  <c:v>3.7999999999999999E-2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8.0237819881889758E-2"/>
          <c:y val="0.89718582974293437"/>
          <c:w val="0.18639936023622047"/>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5">
                  <c:v>48096</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86528</c:v>
                </c:pt>
                <c:pt idx="1">
                  <c:v>65487</c:v>
                </c:pt>
                <c:pt idx="2">
                  <c:v>62591</c:v>
                </c:pt>
                <c:pt idx="3">
                  <c:v>60916</c:v>
                </c:pt>
                <c:pt idx="4">
                  <c:v>48929</c:v>
                </c:pt>
                <c:pt idx="5">
                  <c:v>48096</c:v>
                </c:pt>
                <c:pt idx="6">
                  <c:v>43613</c:v>
                </c:pt>
                <c:pt idx="7">
                  <c:v>34530</c:v>
                </c:pt>
                <c:pt idx="8">
                  <c:v>28111</c:v>
                </c:pt>
                <c:pt idx="9">
                  <c:v>26106</c:v>
                </c:pt>
                <c:pt idx="10">
                  <c:v>25913</c:v>
                </c:pt>
                <c:pt idx="11">
                  <c:v>21562</c:v>
                </c:pt>
                <c:pt idx="12">
                  <c:v>19314</c:v>
                </c:pt>
                <c:pt idx="13">
                  <c:v>16248</c:v>
                </c:pt>
                <c:pt idx="14">
                  <c:v>12930</c:v>
                </c:pt>
                <c:pt idx="15">
                  <c:v>11604</c:v>
                </c:pt>
                <c:pt idx="16">
                  <c:v>5721</c:v>
                </c:pt>
                <c:pt idx="17">
                  <c:v>5645</c:v>
                </c:pt>
                <c:pt idx="18">
                  <c:v>5329</c:v>
                </c:pt>
                <c:pt idx="19">
                  <c:v>4308</c:v>
                </c:pt>
                <c:pt idx="20">
                  <c:v>2702</c:v>
                </c:pt>
                <c:pt idx="21">
                  <c:v>17</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32290</c:v>
                </c:pt>
                <c:pt idx="1">
                  <c:v>16635</c:v>
                </c:pt>
                <c:pt idx="2">
                  <c:v>22043</c:v>
                </c:pt>
                <c:pt idx="3">
                  <c:v>19764</c:v>
                </c:pt>
                <c:pt idx="4">
                  <c:v>21035</c:v>
                </c:pt>
                <c:pt idx="5">
                  <c:v>19742</c:v>
                </c:pt>
                <c:pt idx="6">
                  <c:v>15591</c:v>
                </c:pt>
                <c:pt idx="7">
                  <c:v>15437</c:v>
                </c:pt>
                <c:pt idx="8">
                  <c:v>9524</c:v>
                </c:pt>
                <c:pt idx="9">
                  <c:v>9482</c:v>
                </c:pt>
                <c:pt idx="10">
                  <c:v>9261</c:v>
                </c:pt>
                <c:pt idx="11">
                  <c:v>9570</c:v>
                </c:pt>
                <c:pt idx="12">
                  <c:v>6438</c:v>
                </c:pt>
                <c:pt idx="13">
                  <c:v>7204</c:v>
                </c:pt>
                <c:pt idx="14">
                  <c:v>5851</c:v>
                </c:pt>
                <c:pt idx="15">
                  <c:v>4297</c:v>
                </c:pt>
                <c:pt idx="16">
                  <c:v>2364</c:v>
                </c:pt>
                <c:pt idx="17">
                  <c:v>2244</c:v>
                </c:pt>
                <c:pt idx="18">
                  <c:v>3342</c:v>
                </c:pt>
                <c:pt idx="19">
                  <c:v>2071</c:v>
                </c:pt>
                <c:pt idx="20">
                  <c:v>1380</c:v>
                </c:pt>
                <c:pt idx="21">
                  <c:v>0</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5">
                  <c:v>19742</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48E-2"/>
          <c:y val="2.0575634981106869E-3"/>
          <c:w val="0.88658944389763783"/>
          <c:h val="0.95991504921782422"/>
        </c:manualLayout>
      </c:layout>
      <c:barChart>
        <c:barDir val="bar"/>
        <c:grouping val="clustered"/>
        <c:varyColors val="0"/>
        <c:ser>
          <c:idx val="0"/>
          <c:order val="0"/>
          <c:tx>
            <c:strRef>
              <c:f>Sheet1!$B$1</c:f>
              <c:strCache>
                <c:ptCount val="1"/>
                <c:pt idx="0">
                  <c:v>1 dose copy</c:v>
                </c:pt>
              </c:strCache>
            </c:strRef>
          </c:tx>
          <c:spPr>
            <a:solidFill>
              <a:srgbClr val="FFFF00"/>
            </a:solidFill>
            <a:ln>
              <a:noFill/>
            </a:ln>
            <a:effectLst/>
          </c:spPr>
          <c:invertIfNegative val="0"/>
          <c:cat>
            <c:strRef>
              <c:f>Sheet1!$A$2:$A$22</c:f>
              <c:strCache>
                <c:ptCount val="21"/>
                <c:pt idx="0">
                  <c:v>Cumberland</c:v>
                </c:pt>
                <c:pt idx="1">
                  <c:v>Salem</c:v>
                </c:pt>
                <c:pt idx="2">
                  <c:v>Ocean</c:v>
                </c:pt>
                <c:pt idx="3">
                  <c:v>Sussex</c:v>
                </c:pt>
                <c:pt idx="4">
                  <c:v>Gloucester</c:v>
                </c:pt>
                <c:pt idx="5">
                  <c:v>Atlantic</c:v>
                </c:pt>
                <c:pt idx="6">
                  <c:v>Monmouth</c:v>
                </c:pt>
                <c:pt idx="7">
                  <c:v>Warren</c:v>
                </c:pt>
                <c:pt idx="8">
                  <c:v>Passaic</c:v>
                </c:pt>
                <c:pt idx="9">
                  <c:v>Camden</c:v>
                </c:pt>
                <c:pt idx="10">
                  <c:v>Hunterdon</c:v>
                </c:pt>
                <c:pt idx="11">
                  <c:v>Mercer</c:v>
                </c:pt>
                <c:pt idx="12">
                  <c:v>Union</c:v>
                </c:pt>
                <c:pt idx="13">
                  <c:v>Middlesex</c:v>
                </c:pt>
                <c:pt idx="14">
                  <c:v>Essex</c:v>
                </c:pt>
                <c:pt idx="15">
                  <c:v>Cape May</c:v>
                </c:pt>
                <c:pt idx="16">
                  <c:v>Burlington</c:v>
                </c:pt>
                <c:pt idx="17">
                  <c:v>Somerset</c:v>
                </c:pt>
                <c:pt idx="18">
                  <c:v>Morris</c:v>
                </c:pt>
                <c:pt idx="19">
                  <c:v>Bergen</c:v>
                </c:pt>
                <c:pt idx="20">
                  <c:v>Hudson</c:v>
                </c:pt>
              </c:strCache>
            </c:strRef>
          </c:cat>
          <c:val>
            <c:numRef>
              <c:f>Sheet1!$B$2:$B$22</c:f>
              <c:numCache>
                <c:formatCode>General</c:formatCode>
                <c:ptCount val="21"/>
                <c:pt idx="13">
                  <c:v>0.92910000000000004</c:v>
                </c:pt>
              </c:numCache>
            </c:numRef>
          </c:val>
          <c:extLst>
            <c:ext xmlns:c16="http://schemas.microsoft.com/office/drawing/2014/chart" uri="{C3380CC4-5D6E-409C-BE32-E72D297353CC}">
              <c16:uniqueId val="{00000000-3064-41E5-BCD7-B89EB4D9B53C}"/>
            </c:ext>
          </c:extLst>
        </c:ser>
        <c:ser>
          <c:idx val="1"/>
          <c:order val="1"/>
          <c:tx>
            <c:strRef>
              <c:f>Sheet1!$C$1</c:f>
              <c:strCache>
                <c:ptCount val="1"/>
                <c:pt idx="0">
                  <c:v>At Least 1 Dose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Salem</c:v>
                </c:pt>
                <c:pt idx="2">
                  <c:v>Ocean</c:v>
                </c:pt>
                <c:pt idx="3">
                  <c:v>Sussex</c:v>
                </c:pt>
                <c:pt idx="4">
                  <c:v>Gloucester</c:v>
                </c:pt>
                <c:pt idx="5">
                  <c:v>Atlantic</c:v>
                </c:pt>
                <c:pt idx="6">
                  <c:v>Monmouth</c:v>
                </c:pt>
                <c:pt idx="7">
                  <c:v>Warren</c:v>
                </c:pt>
                <c:pt idx="8">
                  <c:v>Passaic</c:v>
                </c:pt>
                <c:pt idx="9">
                  <c:v>Camden</c:v>
                </c:pt>
                <c:pt idx="10">
                  <c:v>Hunterdon</c:v>
                </c:pt>
                <c:pt idx="11">
                  <c:v>Mercer</c:v>
                </c:pt>
                <c:pt idx="12">
                  <c:v>Union</c:v>
                </c:pt>
                <c:pt idx="13">
                  <c:v>Middlesex</c:v>
                </c:pt>
                <c:pt idx="14">
                  <c:v>Essex</c:v>
                </c:pt>
                <c:pt idx="15">
                  <c:v>Cape May</c:v>
                </c:pt>
                <c:pt idx="16">
                  <c:v>Burlington</c:v>
                </c:pt>
                <c:pt idx="17">
                  <c:v>Somerset</c:v>
                </c:pt>
                <c:pt idx="18">
                  <c:v>Morris</c:v>
                </c:pt>
                <c:pt idx="19">
                  <c:v>Bergen</c:v>
                </c:pt>
                <c:pt idx="20">
                  <c:v>Hudson</c:v>
                </c:pt>
              </c:strCache>
            </c:strRef>
          </c:cat>
          <c:val>
            <c:numRef>
              <c:f>Sheet1!$C$2:$C$22</c:f>
              <c:numCache>
                <c:formatCode>0.00%</c:formatCode>
                <c:ptCount val="21"/>
                <c:pt idx="0">
                  <c:v>0.68049999999999999</c:v>
                </c:pt>
                <c:pt idx="1">
                  <c:v>0.71289999999999998</c:v>
                </c:pt>
                <c:pt idx="2">
                  <c:v>0.6835</c:v>
                </c:pt>
                <c:pt idx="3">
                  <c:v>0.76249999999999996</c:v>
                </c:pt>
                <c:pt idx="4">
                  <c:v>0.78210000000000002</c:v>
                </c:pt>
                <c:pt idx="5">
                  <c:v>0.82320000000000004</c:v>
                </c:pt>
                <c:pt idx="6">
                  <c:v>0.83909999999999996</c:v>
                </c:pt>
                <c:pt idx="7">
                  <c:v>0.85950000000000004</c:v>
                </c:pt>
                <c:pt idx="8">
                  <c:v>0.87080000000000002</c:v>
                </c:pt>
                <c:pt idx="9">
                  <c:v>0.86399999999999999</c:v>
                </c:pt>
                <c:pt idx="10">
                  <c:v>0.9083</c:v>
                </c:pt>
                <c:pt idx="11">
                  <c:v>0.94350000000000001</c:v>
                </c:pt>
                <c:pt idx="12">
                  <c:v>0.92030000000000001</c:v>
                </c:pt>
                <c:pt idx="13">
                  <c:v>0.92910000000000004</c:v>
                </c:pt>
                <c:pt idx="14">
                  <c:v>0.94810000000000005</c:v>
                </c:pt>
                <c:pt idx="15">
                  <c:v>0.89649999999999996</c:v>
                </c:pt>
                <c:pt idx="16">
                  <c:v>0.90859999999999996</c:v>
                </c:pt>
                <c:pt idx="17">
                  <c:v>0.96020000000000005</c:v>
                </c:pt>
                <c:pt idx="18">
                  <c:v>0.94299999999999995</c:v>
                </c:pt>
                <c:pt idx="19">
                  <c:v>0.97829999999999995</c:v>
                </c:pt>
                <c:pt idx="20">
                  <c:v>1.0275000000000001</c:v>
                </c:pt>
              </c:numCache>
            </c:numRef>
          </c:val>
          <c:extLst>
            <c:ext xmlns:c16="http://schemas.microsoft.com/office/drawing/2014/chart" uri="{C3380CC4-5D6E-409C-BE32-E72D297353CC}">
              <c16:uniqueId val="{00000001-3064-41E5-BCD7-B89EB4D9B53C}"/>
            </c:ext>
          </c:extLst>
        </c:ser>
        <c:ser>
          <c:idx val="2"/>
          <c:order val="2"/>
          <c:tx>
            <c:strRef>
              <c:f>Sheet1!$D$1</c:f>
              <c:strCache>
                <c:ptCount val="1"/>
                <c:pt idx="0">
                  <c:v>Fully Vaccinated</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064-41E5-BCD7-B89EB4D9B53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064-41E5-BCD7-B89EB4D9B53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Salem</c:v>
                </c:pt>
                <c:pt idx="2">
                  <c:v>Ocean</c:v>
                </c:pt>
                <c:pt idx="3">
                  <c:v>Sussex</c:v>
                </c:pt>
                <c:pt idx="4">
                  <c:v>Gloucester</c:v>
                </c:pt>
                <c:pt idx="5">
                  <c:v>Atlantic</c:v>
                </c:pt>
                <c:pt idx="6">
                  <c:v>Monmouth</c:v>
                </c:pt>
                <c:pt idx="7">
                  <c:v>Warren</c:v>
                </c:pt>
                <c:pt idx="8">
                  <c:v>Passaic</c:v>
                </c:pt>
                <c:pt idx="9">
                  <c:v>Camden</c:v>
                </c:pt>
                <c:pt idx="10">
                  <c:v>Hunterdon</c:v>
                </c:pt>
                <c:pt idx="11">
                  <c:v>Mercer</c:v>
                </c:pt>
                <c:pt idx="12">
                  <c:v>Union</c:v>
                </c:pt>
                <c:pt idx="13">
                  <c:v>Middlesex</c:v>
                </c:pt>
                <c:pt idx="14">
                  <c:v>Essex</c:v>
                </c:pt>
                <c:pt idx="15">
                  <c:v>Cape May</c:v>
                </c:pt>
                <c:pt idx="16">
                  <c:v>Burlington</c:v>
                </c:pt>
                <c:pt idx="17">
                  <c:v>Somerset</c:v>
                </c:pt>
                <c:pt idx="18">
                  <c:v>Morris</c:v>
                </c:pt>
                <c:pt idx="19">
                  <c:v>Bergen</c:v>
                </c:pt>
                <c:pt idx="20">
                  <c:v>Hudson</c:v>
                </c:pt>
              </c:strCache>
            </c:strRef>
          </c:cat>
          <c:val>
            <c:numRef>
              <c:f>Sheet1!$D$2:$D$22</c:f>
              <c:numCache>
                <c:formatCode>0.00%</c:formatCode>
                <c:ptCount val="21"/>
                <c:pt idx="0">
                  <c:v>0.53600000000000003</c:v>
                </c:pt>
                <c:pt idx="1">
                  <c:v>0.57069999999999999</c:v>
                </c:pt>
                <c:pt idx="2">
                  <c:v>0.57999999999999996</c:v>
                </c:pt>
                <c:pt idx="3">
                  <c:v>0.64119999999999999</c:v>
                </c:pt>
                <c:pt idx="4">
                  <c:v>0.64849999999999997</c:v>
                </c:pt>
                <c:pt idx="5">
                  <c:v>0.68769999999999998</c:v>
                </c:pt>
                <c:pt idx="6">
                  <c:v>0.70209999999999995</c:v>
                </c:pt>
                <c:pt idx="7">
                  <c:v>0.70320000000000005</c:v>
                </c:pt>
                <c:pt idx="8">
                  <c:v>0.72340000000000004</c:v>
                </c:pt>
                <c:pt idx="9">
                  <c:v>0.72409999999999997</c:v>
                </c:pt>
                <c:pt idx="10">
                  <c:v>0.74019999999999997</c:v>
                </c:pt>
                <c:pt idx="11">
                  <c:v>0.74660000000000004</c:v>
                </c:pt>
                <c:pt idx="12">
                  <c:v>0.74970000000000003</c:v>
                </c:pt>
                <c:pt idx="13">
                  <c:v>0.76290000000000002</c:v>
                </c:pt>
                <c:pt idx="14">
                  <c:v>0.76580000000000004</c:v>
                </c:pt>
                <c:pt idx="15">
                  <c:v>0.7702</c:v>
                </c:pt>
                <c:pt idx="16">
                  <c:v>0.78029999999999999</c:v>
                </c:pt>
                <c:pt idx="17">
                  <c:v>0.79100000000000004</c:v>
                </c:pt>
                <c:pt idx="18">
                  <c:v>0.80269999999999997</c:v>
                </c:pt>
                <c:pt idx="19">
                  <c:v>0.81189999999999996</c:v>
                </c:pt>
                <c:pt idx="20">
                  <c:v>0.82020000000000004</c:v>
                </c:pt>
              </c:numCache>
            </c:numRef>
          </c:val>
          <c:extLst>
            <c:ext xmlns:c16="http://schemas.microsoft.com/office/drawing/2014/chart" uri="{C3380CC4-5D6E-409C-BE32-E72D297353CC}">
              <c16:uniqueId val="{00000004-3064-41E5-BCD7-B89EB4D9B53C}"/>
            </c:ext>
          </c:extLst>
        </c:ser>
        <c:ser>
          <c:idx val="3"/>
          <c:order val="3"/>
          <c:tx>
            <c:strRef>
              <c:f>Sheet1!$E$1</c:f>
              <c:strCache>
                <c:ptCount val="1"/>
                <c:pt idx="0">
                  <c:v>fully copy</c:v>
                </c:pt>
              </c:strCache>
            </c:strRef>
          </c:tx>
          <c:spPr>
            <a:solidFill>
              <a:srgbClr val="FFFF00"/>
            </a:solidFill>
            <a:ln>
              <a:noFill/>
            </a:ln>
            <a:effectLst/>
          </c:spPr>
          <c:invertIfNegative val="0"/>
          <c:cat>
            <c:strRef>
              <c:f>Sheet1!$A$2:$A$22</c:f>
              <c:strCache>
                <c:ptCount val="21"/>
                <c:pt idx="0">
                  <c:v>Cumberland</c:v>
                </c:pt>
                <c:pt idx="1">
                  <c:v>Salem</c:v>
                </c:pt>
                <c:pt idx="2">
                  <c:v>Ocean</c:v>
                </c:pt>
                <c:pt idx="3">
                  <c:v>Sussex</c:v>
                </c:pt>
                <c:pt idx="4">
                  <c:v>Gloucester</c:v>
                </c:pt>
                <c:pt idx="5">
                  <c:v>Atlantic</c:v>
                </c:pt>
                <c:pt idx="6">
                  <c:v>Monmouth</c:v>
                </c:pt>
                <c:pt idx="7">
                  <c:v>Warren</c:v>
                </c:pt>
                <c:pt idx="8">
                  <c:v>Passaic</c:v>
                </c:pt>
                <c:pt idx="9">
                  <c:v>Camden</c:v>
                </c:pt>
                <c:pt idx="10">
                  <c:v>Hunterdon</c:v>
                </c:pt>
                <c:pt idx="11">
                  <c:v>Mercer</c:v>
                </c:pt>
                <c:pt idx="12">
                  <c:v>Union</c:v>
                </c:pt>
                <c:pt idx="13">
                  <c:v>Middlesex</c:v>
                </c:pt>
                <c:pt idx="14">
                  <c:v>Essex</c:v>
                </c:pt>
                <c:pt idx="15">
                  <c:v>Cape May</c:v>
                </c:pt>
                <c:pt idx="16">
                  <c:v>Burlington</c:v>
                </c:pt>
                <c:pt idx="17">
                  <c:v>Somerset</c:v>
                </c:pt>
                <c:pt idx="18">
                  <c:v>Morris</c:v>
                </c:pt>
                <c:pt idx="19">
                  <c:v>Bergen</c:v>
                </c:pt>
                <c:pt idx="20">
                  <c:v>Hudson</c:v>
                </c:pt>
              </c:strCache>
            </c:strRef>
          </c:cat>
          <c:val>
            <c:numRef>
              <c:f>Sheet1!$E$2:$E$22</c:f>
              <c:numCache>
                <c:formatCode>General</c:formatCode>
                <c:ptCount val="21"/>
                <c:pt idx="13">
                  <c:v>0.76290000000000002</c:v>
                </c:pt>
              </c:numCache>
            </c:numRef>
          </c:val>
          <c:extLst>
            <c:ext xmlns:c16="http://schemas.microsoft.com/office/drawing/2014/chart" uri="{C3380CC4-5D6E-409C-BE32-E72D297353CC}">
              <c16:uniqueId val="{00000005-3064-41E5-BCD7-B89EB4D9B53C}"/>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Mercer </c:v>
                </c:pt>
                <c:pt idx="2">
                  <c:v>Monmouth </c:v>
                </c:pt>
                <c:pt idx="3">
                  <c:v>Hudson </c:v>
                </c:pt>
                <c:pt idx="4">
                  <c:v>Passaic </c:v>
                </c:pt>
                <c:pt idx="5">
                  <c:v>Union </c:v>
                </c:pt>
                <c:pt idx="6">
                  <c:v> Atlantic </c:v>
                </c:pt>
                <c:pt idx="7">
                  <c:v>Burlington </c:v>
                </c:pt>
                <c:pt idx="8">
                  <c:v>Essex </c:v>
                </c:pt>
                <c:pt idx="9">
                  <c:v>Camden </c:v>
                </c:pt>
                <c:pt idx="10">
                  <c:v>Somerset </c:v>
                </c:pt>
                <c:pt idx="11">
                  <c:v>Warren </c:v>
                </c:pt>
                <c:pt idx="12">
                  <c:v>Middlesex </c:v>
                </c:pt>
                <c:pt idx="13">
                  <c:v>Sussex </c:v>
                </c:pt>
                <c:pt idx="14">
                  <c:v>Cumberland </c:v>
                </c:pt>
                <c:pt idx="15">
                  <c:v>Cape May </c:v>
                </c:pt>
                <c:pt idx="16">
                  <c:v>Hunterdon </c:v>
                </c:pt>
                <c:pt idx="17">
                  <c:v>Bergen </c:v>
                </c:pt>
                <c:pt idx="18">
                  <c:v>Morris </c:v>
                </c:pt>
                <c:pt idx="19">
                  <c:v>Gloucester </c:v>
                </c:pt>
                <c:pt idx="20">
                  <c:v>Salem </c:v>
                </c:pt>
              </c:strCache>
            </c:strRef>
          </c:cat>
          <c:val>
            <c:numRef>
              <c:f>Sheet1!$B$2:$B$22</c:f>
              <c:numCache>
                <c:formatCode>General</c:formatCode>
                <c:ptCount val="21"/>
                <c:pt idx="12" formatCode="0%">
                  <c:v>0.93600000000000005</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Mercer </c:v>
                </c:pt>
                <c:pt idx="2">
                  <c:v>Monmouth </c:v>
                </c:pt>
                <c:pt idx="3">
                  <c:v>Hudson </c:v>
                </c:pt>
                <c:pt idx="4">
                  <c:v>Passaic </c:v>
                </c:pt>
                <c:pt idx="5">
                  <c:v>Union </c:v>
                </c:pt>
                <c:pt idx="6">
                  <c:v> Atlantic </c:v>
                </c:pt>
                <c:pt idx="7">
                  <c:v>Burlington </c:v>
                </c:pt>
                <c:pt idx="8">
                  <c:v>Essex </c:v>
                </c:pt>
                <c:pt idx="9">
                  <c:v>Camden </c:v>
                </c:pt>
                <c:pt idx="10">
                  <c:v>Somerset </c:v>
                </c:pt>
                <c:pt idx="11">
                  <c:v>Warren </c:v>
                </c:pt>
                <c:pt idx="12">
                  <c:v>Middlesex </c:v>
                </c:pt>
                <c:pt idx="13">
                  <c:v>Sussex </c:v>
                </c:pt>
                <c:pt idx="14">
                  <c:v>Cumberland </c:v>
                </c:pt>
                <c:pt idx="15">
                  <c:v>Cape May </c:v>
                </c:pt>
                <c:pt idx="16">
                  <c:v>Hunterdon </c:v>
                </c:pt>
                <c:pt idx="17">
                  <c:v>Bergen </c:v>
                </c:pt>
                <c:pt idx="18">
                  <c:v>Morris </c:v>
                </c:pt>
                <c:pt idx="19">
                  <c:v>Gloucester </c:v>
                </c:pt>
                <c:pt idx="20">
                  <c:v>Salem </c:v>
                </c:pt>
              </c:strCache>
            </c:strRef>
          </c:cat>
          <c:val>
            <c:numRef>
              <c:f>Sheet1!$C$2:$C$22</c:f>
              <c:numCache>
                <c:formatCode>0%</c:formatCode>
                <c:ptCount val="21"/>
                <c:pt idx="0">
                  <c:v>0.86699999999999999</c:v>
                </c:pt>
                <c:pt idx="1">
                  <c:v>0.90200000000000002</c:v>
                </c:pt>
                <c:pt idx="2">
                  <c:v>0.91500000000000004</c:v>
                </c:pt>
                <c:pt idx="3">
                  <c:v>0.91800000000000004</c:v>
                </c:pt>
                <c:pt idx="4">
                  <c:v>0.92200000000000004</c:v>
                </c:pt>
                <c:pt idx="5">
                  <c:v>0.92200000000000004</c:v>
                </c:pt>
                <c:pt idx="6">
                  <c:v>0.92400000000000004</c:v>
                </c:pt>
                <c:pt idx="7">
                  <c:v>0.92700000000000005</c:v>
                </c:pt>
                <c:pt idx="8">
                  <c:v>0.92900000000000005</c:v>
                </c:pt>
                <c:pt idx="9">
                  <c:v>0.93100000000000005</c:v>
                </c:pt>
                <c:pt idx="10">
                  <c:v>0.93300000000000005</c:v>
                </c:pt>
                <c:pt idx="11">
                  <c:v>0.93500000000000005</c:v>
                </c:pt>
                <c:pt idx="13">
                  <c:v>0.93799999999999994</c:v>
                </c:pt>
                <c:pt idx="14">
                  <c:v>0.94099999999999995</c:v>
                </c:pt>
                <c:pt idx="15">
                  <c:v>0.94399999999999995</c:v>
                </c:pt>
                <c:pt idx="16">
                  <c:v>0.94399999999999995</c:v>
                </c:pt>
                <c:pt idx="17">
                  <c:v>0.94499999999999995</c:v>
                </c:pt>
                <c:pt idx="18">
                  <c:v>0.94599999999999995</c:v>
                </c:pt>
                <c:pt idx="19">
                  <c:v>0.95499999999999996</c:v>
                </c:pt>
                <c:pt idx="20">
                  <c:v>0.96399999999999997</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92.6%</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 </c:v>
                </c:pt>
                <c:pt idx="1">
                  <c:v>Mercer </c:v>
                </c:pt>
                <c:pt idx="2">
                  <c:v>Monmouth </c:v>
                </c:pt>
                <c:pt idx="3">
                  <c:v>Hudson </c:v>
                </c:pt>
                <c:pt idx="4">
                  <c:v>Passaic </c:v>
                </c:pt>
                <c:pt idx="5">
                  <c:v>Union </c:v>
                </c:pt>
                <c:pt idx="6">
                  <c:v> Atlantic </c:v>
                </c:pt>
                <c:pt idx="7">
                  <c:v>Burlington </c:v>
                </c:pt>
                <c:pt idx="8">
                  <c:v>Essex </c:v>
                </c:pt>
                <c:pt idx="9">
                  <c:v>Camden </c:v>
                </c:pt>
                <c:pt idx="10">
                  <c:v>Somerset </c:v>
                </c:pt>
                <c:pt idx="11">
                  <c:v>Warren </c:v>
                </c:pt>
                <c:pt idx="12">
                  <c:v>Middlesex </c:v>
                </c:pt>
                <c:pt idx="13">
                  <c:v>Sussex </c:v>
                </c:pt>
                <c:pt idx="14">
                  <c:v>Cumberland </c:v>
                </c:pt>
                <c:pt idx="15">
                  <c:v>Cape May </c:v>
                </c:pt>
                <c:pt idx="16">
                  <c:v>Hunterdon </c:v>
                </c:pt>
                <c:pt idx="17">
                  <c:v>Bergen </c:v>
                </c:pt>
                <c:pt idx="18">
                  <c:v>Morris </c:v>
                </c:pt>
                <c:pt idx="19">
                  <c:v>Gloucester </c:v>
                </c:pt>
                <c:pt idx="20">
                  <c:v>Salem </c:v>
                </c:pt>
              </c:strCache>
            </c:strRef>
          </c:cat>
          <c:val>
            <c:numRef>
              <c:f>Sheet1!$D$2:$D$22</c:f>
              <c:numCache>
                <c:formatCode>0%</c:formatCode>
                <c:ptCount val="21"/>
                <c:pt idx="0">
                  <c:v>0.92600000000000005</c:v>
                </c:pt>
                <c:pt idx="1">
                  <c:v>0.92600000000000005</c:v>
                </c:pt>
                <c:pt idx="2">
                  <c:v>0.92600000000000005</c:v>
                </c:pt>
                <c:pt idx="3">
                  <c:v>0.92600000000000005</c:v>
                </c:pt>
                <c:pt idx="4">
                  <c:v>0.92600000000000005</c:v>
                </c:pt>
                <c:pt idx="5">
                  <c:v>0.92600000000000005</c:v>
                </c:pt>
                <c:pt idx="6">
                  <c:v>0.92600000000000005</c:v>
                </c:pt>
                <c:pt idx="7">
                  <c:v>0.92600000000000005</c:v>
                </c:pt>
                <c:pt idx="8">
                  <c:v>0.92600000000000005</c:v>
                </c:pt>
                <c:pt idx="9">
                  <c:v>0.92600000000000005</c:v>
                </c:pt>
                <c:pt idx="10">
                  <c:v>0.92600000000000005</c:v>
                </c:pt>
                <c:pt idx="11">
                  <c:v>0.92600000000000005</c:v>
                </c:pt>
                <c:pt idx="12">
                  <c:v>0.92600000000000005</c:v>
                </c:pt>
                <c:pt idx="13">
                  <c:v>0.92600000000000005</c:v>
                </c:pt>
                <c:pt idx="14">
                  <c:v>0.92600000000000005</c:v>
                </c:pt>
                <c:pt idx="15">
                  <c:v>0.92600000000000005</c:v>
                </c:pt>
                <c:pt idx="16">
                  <c:v>0.92600000000000005</c:v>
                </c:pt>
                <c:pt idx="17">
                  <c:v>0.92600000000000005</c:v>
                </c:pt>
                <c:pt idx="18">
                  <c:v>0.92600000000000005</c:v>
                </c:pt>
                <c:pt idx="19">
                  <c:v>0.92600000000000005</c:v>
                </c:pt>
                <c:pt idx="20">
                  <c:v>0.92600000000000005</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172108731163855"/>
          <c:y val="0.32451787034652729"/>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2016-2017</c:v>
                </c:pt>
                <c:pt idx="1">
                  <c:v>2017-2018</c:v>
                </c:pt>
                <c:pt idx="2">
                  <c:v>2018-2019</c:v>
                </c:pt>
                <c:pt idx="3">
                  <c:v>2019-2020</c:v>
                </c:pt>
                <c:pt idx="4">
                  <c:v>2020-2021</c:v>
                </c:pt>
                <c:pt idx="5">
                  <c:v>2021-2022</c:v>
                </c:pt>
              </c:strCache>
            </c:strRef>
          </c:cat>
          <c:val>
            <c:numRef>
              <c:f>Sheet1!$B$2:$B$7</c:f>
              <c:numCache>
                <c:formatCode>0%</c:formatCode>
                <c:ptCount val="6"/>
                <c:pt idx="0">
                  <c:v>0.93500000000000005</c:v>
                </c:pt>
                <c:pt idx="1">
                  <c:v>0.94599999999999995</c:v>
                </c:pt>
                <c:pt idx="2">
                  <c:v>0.95199999999999996</c:v>
                </c:pt>
                <c:pt idx="3">
                  <c:v>0.95899999999999996</c:v>
                </c:pt>
                <c:pt idx="4">
                  <c:v>0.93200000000000005</c:v>
                </c:pt>
                <c:pt idx="5">
                  <c:v>0.93600000000000005</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 </c:v>
                </c:pt>
                <c:pt idx="1">
                  <c:v>Hunterdon </c:v>
                </c:pt>
                <c:pt idx="2">
                  <c:v>Warren </c:v>
                </c:pt>
                <c:pt idx="3">
                  <c:v>Unidentified Counties</c:v>
                </c:pt>
                <c:pt idx="4">
                  <c:v>Cumberland</c:v>
                </c:pt>
                <c:pt idx="5">
                  <c:v>Somerset</c:v>
                </c:pt>
                <c:pt idx="6">
                  <c:v>Gloucester </c:v>
                </c:pt>
                <c:pt idx="7">
                  <c:v>Atlantic</c:v>
                </c:pt>
                <c:pt idx="8">
                  <c:v>Morris</c:v>
                </c:pt>
                <c:pt idx="9">
                  <c:v>Burlington</c:v>
                </c:pt>
                <c:pt idx="10">
                  <c:v>Monmouth</c:v>
                </c:pt>
                <c:pt idx="11">
                  <c:v>Mercer</c:v>
                </c:pt>
                <c:pt idx="12">
                  <c:v>Bergen</c:v>
                </c:pt>
                <c:pt idx="13">
                  <c:v>Passaic</c:v>
                </c:pt>
                <c:pt idx="14">
                  <c:v>Camden</c:v>
                </c:pt>
                <c:pt idx="15">
                  <c:v>Ocean</c:v>
                </c:pt>
                <c:pt idx="16">
                  <c:v>Middlesex</c:v>
                </c:pt>
                <c:pt idx="17">
                  <c:v>Union</c:v>
                </c:pt>
                <c:pt idx="18">
                  <c:v>Hudson</c:v>
                </c:pt>
                <c:pt idx="19">
                  <c:v>Essex</c:v>
                </c:pt>
                <c:pt idx="20">
                  <c:v>Cape May</c:v>
                </c:pt>
                <c:pt idx="21">
                  <c:v>Salem</c:v>
                </c:pt>
              </c:strCache>
            </c:strRef>
          </c:cat>
          <c:val>
            <c:numRef>
              <c:f>Sheet1!$B$2:$B$23</c:f>
              <c:numCache>
                <c:formatCode>General</c:formatCode>
                <c:ptCount val="22"/>
                <c:pt idx="16">
                  <c:v>456</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 </c:v>
                </c:pt>
                <c:pt idx="1">
                  <c:v>Hunterdon </c:v>
                </c:pt>
                <c:pt idx="2">
                  <c:v>Warren </c:v>
                </c:pt>
                <c:pt idx="3">
                  <c:v>Unidentified Counties</c:v>
                </c:pt>
                <c:pt idx="4">
                  <c:v>Cumberland</c:v>
                </c:pt>
                <c:pt idx="5">
                  <c:v>Somerset</c:v>
                </c:pt>
                <c:pt idx="6">
                  <c:v>Gloucester </c:v>
                </c:pt>
                <c:pt idx="7">
                  <c:v>Atlantic</c:v>
                </c:pt>
                <c:pt idx="8">
                  <c:v>Morris</c:v>
                </c:pt>
                <c:pt idx="9">
                  <c:v>Burlington</c:v>
                </c:pt>
                <c:pt idx="10">
                  <c:v>Monmouth</c:v>
                </c:pt>
                <c:pt idx="11">
                  <c:v>Mercer</c:v>
                </c:pt>
                <c:pt idx="12">
                  <c:v>Bergen</c:v>
                </c:pt>
                <c:pt idx="13">
                  <c:v>Passaic</c:v>
                </c:pt>
                <c:pt idx="14">
                  <c:v>Camden</c:v>
                </c:pt>
                <c:pt idx="15">
                  <c:v>Ocean</c:v>
                </c:pt>
                <c:pt idx="16">
                  <c:v>Middlesex</c:v>
                </c:pt>
                <c:pt idx="17">
                  <c:v>Union</c:v>
                </c:pt>
                <c:pt idx="18">
                  <c:v>Hudson</c:v>
                </c:pt>
                <c:pt idx="19">
                  <c:v>Essex</c:v>
                </c:pt>
                <c:pt idx="20">
                  <c:v>Cape May</c:v>
                </c:pt>
                <c:pt idx="21">
                  <c:v>Salem</c:v>
                </c:pt>
              </c:strCache>
            </c:strRef>
          </c:cat>
          <c:val>
            <c:numRef>
              <c:f>Sheet1!$C$2:$C$23</c:f>
              <c:numCache>
                <c:formatCode>General</c:formatCode>
                <c:ptCount val="22"/>
                <c:pt idx="0">
                  <c:v>32</c:v>
                </c:pt>
                <c:pt idx="1">
                  <c:v>32</c:v>
                </c:pt>
                <c:pt idx="2">
                  <c:v>43</c:v>
                </c:pt>
                <c:pt idx="3">
                  <c:v>85</c:v>
                </c:pt>
                <c:pt idx="4">
                  <c:v>132</c:v>
                </c:pt>
                <c:pt idx="5">
                  <c:v>148</c:v>
                </c:pt>
                <c:pt idx="6">
                  <c:v>149</c:v>
                </c:pt>
                <c:pt idx="7">
                  <c:v>189</c:v>
                </c:pt>
                <c:pt idx="8">
                  <c:v>204</c:v>
                </c:pt>
                <c:pt idx="9">
                  <c:v>210</c:v>
                </c:pt>
                <c:pt idx="10">
                  <c:v>308</c:v>
                </c:pt>
                <c:pt idx="11">
                  <c:v>323</c:v>
                </c:pt>
                <c:pt idx="12">
                  <c:v>328</c:v>
                </c:pt>
                <c:pt idx="13">
                  <c:v>336</c:v>
                </c:pt>
                <c:pt idx="14">
                  <c:v>403</c:v>
                </c:pt>
                <c:pt idx="15">
                  <c:v>441</c:v>
                </c:pt>
                <c:pt idx="17">
                  <c:v>461</c:v>
                </c:pt>
                <c:pt idx="18">
                  <c:v>478</c:v>
                </c:pt>
                <c:pt idx="19">
                  <c:v>962</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377811680"/>
        <c:axId val="343057696"/>
      </c:barChart>
      <c:catAx>
        <c:axId val="37781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7696"/>
        <c:crosses val="autoZero"/>
        <c:auto val="1"/>
        <c:lblAlgn val="ctr"/>
        <c:lblOffset val="100"/>
        <c:noMultiLvlLbl val="0"/>
      </c:catAx>
      <c:valAx>
        <c:axId val="343057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1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Middlesex</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Jan-22</c:v>
                </c:pt>
                <c:pt idx="1">
                  <c:v>Feb-22</c:v>
                </c:pt>
                <c:pt idx="2">
                  <c:v>Mar-22</c:v>
                </c:pt>
                <c:pt idx="3">
                  <c:v>Apr-22</c:v>
                </c:pt>
                <c:pt idx="4">
                  <c:v>May-22</c:v>
                </c:pt>
                <c:pt idx="5">
                  <c:v>Jun-22</c:v>
                </c:pt>
                <c:pt idx="6">
                  <c:v>Jul-22</c:v>
                </c:pt>
                <c:pt idx="7">
                  <c:v>Aug-22</c:v>
                </c:pt>
                <c:pt idx="8">
                  <c:v>Sep-22</c:v>
                </c:pt>
                <c:pt idx="9">
                  <c:v>Oct-22</c:v>
                </c:pt>
                <c:pt idx="10">
                  <c:v>Nov-22</c:v>
                </c:pt>
                <c:pt idx="11">
                  <c:v>Dec-22</c:v>
                </c:pt>
              </c:strCache>
            </c:strRef>
          </c:cat>
          <c:val>
            <c:numRef>
              <c:f>Sheet1!$B$2:$M$2</c:f>
              <c:numCache>
                <c:formatCode>0.0%</c:formatCode>
                <c:ptCount val="12"/>
                <c:pt idx="0">
                  <c:v>4.2999999999999997E-2</c:v>
                </c:pt>
                <c:pt idx="1">
                  <c:v>3.9E-2</c:v>
                </c:pt>
                <c:pt idx="2">
                  <c:v>3.6999999999999998E-2</c:v>
                </c:pt>
                <c:pt idx="3">
                  <c:v>3.1E-2</c:v>
                </c:pt>
                <c:pt idx="4">
                  <c:v>0.03</c:v>
                </c:pt>
                <c:pt idx="5">
                  <c:v>3.3000000000000002E-2</c:v>
                </c:pt>
                <c:pt idx="6">
                  <c:v>3.4000000000000002E-2</c:v>
                </c:pt>
                <c:pt idx="7">
                  <c:v>3.3000000000000002E-2</c:v>
                </c:pt>
                <c:pt idx="8">
                  <c:v>2.4E-2</c:v>
                </c:pt>
                <c:pt idx="9">
                  <c:v>2.5999999999999999E-2</c:v>
                </c:pt>
                <c:pt idx="10">
                  <c:v>2.7E-2</c:v>
                </c:pt>
                <c:pt idx="11" formatCode="0.00%">
                  <c:v>2.7E-2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Jan-22</c:v>
                </c:pt>
                <c:pt idx="1">
                  <c:v>Feb-22</c:v>
                </c:pt>
                <c:pt idx="2">
                  <c:v>Mar-22</c:v>
                </c:pt>
                <c:pt idx="3">
                  <c:v>Apr-22</c:v>
                </c:pt>
                <c:pt idx="4">
                  <c:v>May-22</c:v>
                </c:pt>
                <c:pt idx="5">
                  <c:v>Jun-22</c:v>
                </c:pt>
                <c:pt idx="6">
                  <c:v>Jul-22</c:v>
                </c:pt>
                <c:pt idx="7">
                  <c:v>Aug-22</c:v>
                </c:pt>
                <c:pt idx="8">
                  <c:v>Sep-22</c:v>
                </c:pt>
                <c:pt idx="9">
                  <c:v>Oct-22</c:v>
                </c:pt>
                <c:pt idx="10">
                  <c:v>Nov-22</c:v>
                </c:pt>
                <c:pt idx="11">
                  <c:v>Dec-22</c:v>
                </c:pt>
              </c:strCache>
            </c:strRef>
          </c:cat>
          <c:val>
            <c:numRef>
              <c:f>Sheet1!$B$3:$M$3</c:f>
              <c:numCache>
                <c:formatCode>0.0%</c:formatCode>
                <c:ptCount val="12"/>
                <c:pt idx="0">
                  <c:v>5.6000000000000001E-2</c:v>
                </c:pt>
                <c:pt idx="1">
                  <c:v>5.0999999999999997E-2</c:v>
                </c:pt>
                <c:pt idx="2">
                  <c:v>4.3999999999999997E-2</c:v>
                </c:pt>
                <c:pt idx="3">
                  <c:v>3.6999999999999998E-2</c:v>
                </c:pt>
                <c:pt idx="4">
                  <c:v>3.5000000000000003E-2</c:v>
                </c:pt>
                <c:pt idx="5">
                  <c:v>3.5999999999999997E-2</c:v>
                </c:pt>
                <c:pt idx="6">
                  <c:v>3.5999999999999997E-2</c:v>
                </c:pt>
                <c:pt idx="7">
                  <c:v>3.2000000000000001E-2</c:v>
                </c:pt>
                <c:pt idx="8">
                  <c:v>2.8000000000000001E-2</c:v>
                </c:pt>
                <c:pt idx="9">
                  <c:v>0.03</c:v>
                </c:pt>
                <c:pt idx="10">
                  <c:v>3.1E-2</c:v>
                </c:pt>
                <c:pt idx="11" formatCode="0.00%">
                  <c:v>3.1E-2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Monmouth</c:v>
                </c:pt>
                <c:pt idx="6">
                  <c:v>Warren</c:v>
                </c:pt>
                <c:pt idx="7">
                  <c:v>Middlesex</c:v>
                </c:pt>
                <c:pt idx="8">
                  <c:v>Bergen</c:v>
                </c:pt>
                <c:pt idx="9">
                  <c:v>Sussex</c:v>
                </c:pt>
                <c:pt idx="10">
                  <c:v>Gloucester </c:v>
                </c:pt>
                <c:pt idx="11">
                  <c:v>Ocean</c:v>
                </c:pt>
                <c:pt idx="12">
                  <c:v>Hudson </c:v>
                </c:pt>
                <c:pt idx="13">
                  <c:v>Union</c:v>
                </c:pt>
                <c:pt idx="14">
                  <c:v>Camden </c:v>
                </c:pt>
                <c:pt idx="15">
                  <c:v>Salem</c:v>
                </c:pt>
                <c:pt idx="16">
                  <c:v>Essex </c:v>
                </c:pt>
                <c:pt idx="17">
                  <c:v>Passaic</c:v>
                </c:pt>
                <c:pt idx="18">
                  <c:v>Cumberland </c:v>
                </c:pt>
                <c:pt idx="19">
                  <c:v>Atlantic</c:v>
                </c:pt>
                <c:pt idx="20">
                  <c:v>Cape May </c:v>
                </c:pt>
              </c:strCache>
            </c:strRef>
          </c:cat>
          <c:val>
            <c:numRef>
              <c:f>Sheet1!$B$2:$B$22</c:f>
              <c:numCache>
                <c:formatCode>0.0%</c:formatCode>
                <c:ptCount val="21"/>
                <c:pt idx="0">
                  <c:v>2.5499999999999998E-2</c:v>
                </c:pt>
                <c:pt idx="1">
                  <c:v>2.75E-2</c:v>
                </c:pt>
                <c:pt idx="2">
                  <c:v>2.8500000000000001E-2</c:v>
                </c:pt>
                <c:pt idx="3">
                  <c:v>0.03</c:v>
                </c:pt>
                <c:pt idx="4">
                  <c:v>0.03</c:v>
                </c:pt>
                <c:pt idx="5">
                  <c:v>3.1E-2</c:v>
                </c:pt>
                <c:pt idx="6">
                  <c:v>3.2000000000000001E-2</c:v>
                </c:pt>
                <c:pt idx="8">
                  <c:v>3.3500000000000002E-2</c:v>
                </c:pt>
                <c:pt idx="9">
                  <c:v>3.4000000000000002E-2</c:v>
                </c:pt>
                <c:pt idx="10">
                  <c:v>3.4000000000000002E-2</c:v>
                </c:pt>
                <c:pt idx="11">
                  <c:v>3.5000000000000003E-2</c:v>
                </c:pt>
                <c:pt idx="12">
                  <c:v>3.7499999999999999E-2</c:v>
                </c:pt>
                <c:pt idx="13">
                  <c:v>3.85E-2</c:v>
                </c:pt>
                <c:pt idx="14">
                  <c:v>3.9E-2</c:v>
                </c:pt>
                <c:pt idx="15">
                  <c:v>4.4999999999999998E-2</c:v>
                </c:pt>
                <c:pt idx="16">
                  <c:v>4.65E-2</c:v>
                </c:pt>
                <c:pt idx="17">
                  <c:v>4.8000000000000001E-2</c:v>
                </c:pt>
                <c:pt idx="18">
                  <c:v>4.9000000000000002E-2</c:v>
                </c:pt>
                <c:pt idx="19">
                  <c:v>4.9000000000000002E-2</c:v>
                </c:pt>
                <c:pt idx="20">
                  <c:v>5.7500000000000002E-2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Monmouth</c:v>
                </c:pt>
                <c:pt idx="6">
                  <c:v>Warren</c:v>
                </c:pt>
                <c:pt idx="7">
                  <c:v>Middlesex</c:v>
                </c:pt>
                <c:pt idx="8">
                  <c:v>Bergen</c:v>
                </c:pt>
                <c:pt idx="9">
                  <c:v>Sussex</c:v>
                </c:pt>
                <c:pt idx="10">
                  <c:v>Gloucester </c:v>
                </c:pt>
                <c:pt idx="11">
                  <c:v>Ocean</c:v>
                </c:pt>
                <c:pt idx="12">
                  <c:v>Hudson </c:v>
                </c:pt>
                <c:pt idx="13">
                  <c:v>Union</c:v>
                </c:pt>
                <c:pt idx="14">
                  <c:v>Camden </c:v>
                </c:pt>
                <c:pt idx="15">
                  <c:v>Salem</c:v>
                </c:pt>
                <c:pt idx="16">
                  <c:v>Essex </c:v>
                </c:pt>
                <c:pt idx="17">
                  <c:v>Passaic</c:v>
                </c:pt>
                <c:pt idx="18">
                  <c:v>Cumberland </c:v>
                </c:pt>
                <c:pt idx="19">
                  <c:v>Atlantic</c:v>
                </c:pt>
                <c:pt idx="20">
                  <c:v>Cape May </c:v>
                </c:pt>
              </c:strCache>
            </c:strRef>
          </c:cat>
          <c:val>
            <c:numRef>
              <c:f>Sheet1!$C$2:$C$22</c:f>
              <c:numCache>
                <c:formatCode>General</c:formatCode>
                <c:ptCount val="21"/>
                <c:pt idx="7" formatCode="0.0">
                  <c:v>3.2000000000000001E-2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3.6%</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Mercer</c:v>
                </c:pt>
                <c:pt idx="4">
                  <c:v>Burlington</c:v>
                </c:pt>
                <c:pt idx="5">
                  <c:v>Monmouth</c:v>
                </c:pt>
                <c:pt idx="6">
                  <c:v>Warren</c:v>
                </c:pt>
                <c:pt idx="7">
                  <c:v>Middlesex</c:v>
                </c:pt>
                <c:pt idx="8">
                  <c:v>Bergen</c:v>
                </c:pt>
                <c:pt idx="9">
                  <c:v>Sussex</c:v>
                </c:pt>
                <c:pt idx="10">
                  <c:v>Gloucester </c:v>
                </c:pt>
                <c:pt idx="11">
                  <c:v>Ocean</c:v>
                </c:pt>
                <c:pt idx="12">
                  <c:v>Hudson </c:v>
                </c:pt>
                <c:pt idx="13">
                  <c:v>Union</c:v>
                </c:pt>
                <c:pt idx="14">
                  <c:v>Camden </c:v>
                </c:pt>
                <c:pt idx="15">
                  <c:v>Salem</c:v>
                </c:pt>
                <c:pt idx="16">
                  <c:v>Essex </c:v>
                </c:pt>
                <c:pt idx="17">
                  <c:v>Passaic</c:v>
                </c:pt>
                <c:pt idx="18">
                  <c:v>Cumberland </c:v>
                </c:pt>
                <c:pt idx="19">
                  <c:v>Atlantic</c:v>
                </c:pt>
                <c:pt idx="20">
                  <c:v>Cape May </c:v>
                </c:pt>
              </c:strCache>
            </c:strRef>
          </c:cat>
          <c:val>
            <c:numRef>
              <c:f>Sheet1!$D$2:$D$22</c:f>
              <c:numCache>
                <c:formatCode>0.0%</c:formatCode>
                <c:ptCount val="21"/>
                <c:pt idx="0">
                  <c:v>3.5999999999999997E-2</c:v>
                </c:pt>
                <c:pt idx="1">
                  <c:v>3.5999999999999997E-2</c:v>
                </c:pt>
                <c:pt idx="2">
                  <c:v>3.5999999999999997E-2</c:v>
                </c:pt>
                <c:pt idx="3">
                  <c:v>3.5999999999999997E-2</c:v>
                </c:pt>
                <c:pt idx="4">
                  <c:v>3.5999999999999997E-2</c:v>
                </c:pt>
                <c:pt idx="5">
                  <c:v>3.5999999999999997E-2</c:v>
                </c:pt>
                <c:pt idx="6">
                  <c:v>3.5999999999999997E-2</c:v>
                </c:pt>
                <c:pt idx="7">
                  <c:v>3.5999999999999997E-2</c:v>
                </c:pt>
                <c:pt idx="8">
                  <c:v>3.5999999999999997E-2</c:v>
                </c:pt>
                <c:pt idx="9">
                  <c:v>3.5999999999999997E-2</c:v>
                </c:pt>
                <c:pt idx="10">
                  <c:v>3.5999999999999997E-2</c:v>
                </c:pt>
                <c:pt idx="11">
                  <c:v>3.5999999999999997E-2</c:v>
                </c:pt>
                <c:pt idx="12">
                  <c:v>3.5999999999999997E-2</c:v>
                </c:pt>
                <c:pt idx="13">
                  <c:v>3.5999999999999997E-2</c:v>
                </c:pt>
                <c:pt idx="14">
                  <c:v>3.5999999999999997E-2</c:v>
                </c:pt>
                <c:pt idx="15">
                  <c:v>3.5999999999999997E-2</c:v>
                </c:pt>
                <c:pt idx="16">
                  <c:v>3.5999999999999997E-2</c:v>
                </c:pt>
                <c:pt idx="17">
                  <c:v>3.5999999999999997E-2</c:v>
                </c:pt>
                <c:pt idx="18">
                  <c:v>3.5999999999999997E-2</c:v>
                </c:pt>
                <c:pt idx="19">
                  <c:v>3.5999999999999997E-2</c:v>
                </c:pt>
                <c:pt idx="20">
                  <c:v>3.5999999999999997E-2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7414858641743735"/>
          <c:y val="0.90985018581953503"/>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2021</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Cape May</c:v>
                </c:pt>
                <c:pt idx="3">
                  <c:v>Hudson</c:v>
                </c:pt>
                <c:pt idx="4">
                  <c:v>Salem</c:v>
                </c:pt>
                <c:pt idx="5">
                  <c:v>Camden</c:v>
                </c:pt>
                <c:pt idx="6">
                  <c:v>Union</c:v>
                </c:pt>
                <c:pt idx="7">
                  <c:v>Hunterdon</c:v>
                </c:pt>
                <c:pt idx="8">
                  <c:v>Passaic</c:v>
                </c:pt>
                <c:pt idx="9">
                  <c:v>Atlantic</c:v>
                </c:pt>
                <c:pt idx="10">
                  <c:v>Burlington</c:v>
                </c:pt>
                <c:pt idx="11">
                  <c:v>Warren</c:v>
                </c:pt>
                <c:pt idx="12">
                  <c:v>Mercer</c:v>
                </c:pt>
                <c:pt idx="13">
                  <c:v>Gloucester</c:v>
                </c:pt>
                <c:pt idx="14">
                  <c:v>Somerset</c:v>
                </c:pt>
                <c:pt idx="15">
                  <c:v>Sussex</c:v>
                </c:pt>
                <c:pt idx="16">
                  <c:v>Middlesex</c:v>
                </c:pt>
                <c:pt idx="17">
                  <c:v>Ocean</c:v>
                </c:pt>
                <c:pt idx="18">
                  <c:v>Bergen</c:v>
                </c:pt>
                <c:pt idx="19">
                  <c:v>Monmouth</c:v>
                </c:pt>
                <c:pt idx="20">
                  <c:v>Morris</c:v>
                </c:pt>
              </c:strCache>
            </c:strRef>
          </c:cat>
          <c:val>
            <c:numRef>
              <c:f>Sheet1!$B$2:$B$22</c:f>
              <c:numCache>
                <c:formatCode>0.00%</c:formatCode>
                <c:ptCount val="21"/>
                <c:pt idx="0">
                  <c:v>0.16870260000000001</c:v>
                </c:pt>
                <c:pt idx="1">
                  <c:v>8.6116600000000001E-2</c:v>
                </c:pt>
                <c:pt idx="2">
                  <c:v>8.2028100000000007E-2</c:v>
                </c:pt>
                <c:pt idx="3" formatCode="General">
                  <c:v>7.8353699999999998E-2</c:v>
                </c:pt>
                <c:pt idx="4">
                  <c:v>7.8090400000000004E-2</c:v>
                </c:pt>
                <c:pt idx="5">
                  <c:v>7.6357599999999998E-2</c:v>
                </c:pt>
                <c:pt idx="6">
                  <c:v>7.0121699999999995E-2</c:v>
                </c:pt>
                <c:pt idx="7">
                  <c:v>6.6516500000000006E-2</c:v>
                </c:pt>
                <c:pt idx="8">
                  <c:v>5.8640900000000003E-2</c:v>
                </c:pt>
                <c:pt idx="9">
                  <c:v>5.8384100000000001E-2</c:v>
                </c:pt>
                <c:pt idx="10">
                  <c:v>5.6744000000000003E-2</c:v>
                </c:pt>
                <c:pt idx="11">
                  <c:v>5.34146E-2</c:v>
                </c:pt>
                <c:pt idx="12">
                  <c:v>4.9820900000000001E-2</c:v>
                </c:pt>
                <c:pt idx="13">
                  <c:v>4.9411900000000002E-2</c:v>
                </c:pt>
                <c:pt idx="14">
                  <c:v>4.8206499999999999E-2</c:v>
                </c:pt>
                <c:pt idx="15">
                  <c:v>4.68019E-2</c:v>
                </c:pt>
                <c:pt idx="17">
                  <c:v>3.8594900000000001E-2</c:v>
                </c:pt>
                <c:pt idx="18">
                  <c:v>3.5555200000000002E-2</c:v>
                </c:pt>
                <c:pt idx="19">
                  <c:v>3.4435100000000003E-2</c:v>
                </c:pt>
                <c:pt idx="20">
                  <c:v>3.42948E-2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Cape May</c:v>
                </c:pt>
                <c:pt idx="3">
                  <c:v>Hudson</c:v>
                </c:pt>
                <c:pt idx="4">
                  <c:v>Salem</c:v>
                </c:pt>
                <c:pt idx="5">
                  <c:v>Camden</c:v>
                </c:pt>
                <c:pt idx="6">
                  <c:v>Union</c:v>
                </c:pt>
                <c:pt idx="7">
                  <c:v>Hunterdon</c:v>
                </c:pt>
                <c:pt idx="8">
                  <c:v>Passaic</c:v>
                </c:pt>
                <c:pt idx="9">
                  <c:v>Atlantic</c:v>
                </c:pt>
                <c:pt idx="10">
                  <c:v>Burlington</c:v>
                </c:pt>
                <c:pt idx="11">
                  <c:v>Warren</c:v>
                </c:pt>
                <c:pt idx="12">
                  <c:v>Mercer</c:v>
                </c:pt>
                <c:pt idx="13">
                  <c:v>Gloucester</c:v>
                </c:pt>
                <c:pt idx="14">
                  <c:v>Somerset</c:v>
                </c:pt>
                <c:pt idx="15">
                  <c:v>Sussex</c:v>
                </c:pt>
                <c:pt idx="16">
                  <c:v>Middlesex</c:v>
                </c:pt>
                <c:pt idx="17">
                  <c:v>Ocean</c:v>
                </c:pt>
                <c:pt idx="18">
                  <c:v>Bergen</c:v>
                </c:pt>
                <c:pt idx="19">
                  <c:v>Monmouth</c:v>
                </c:pt>
                <c:pt idx="20">
                  <c:v>Morris</c:v>
                </c:pt>
              </c:strCache>
            </c:strRef>
          </c:cat>
          <c:val>
            <c:numRef>
              <c:f>Sheet1!$C$2:$C$22</c:f>
              <c:numCache>
                <c:formatCode>General</c:formatCode>
                <c:ptCount val="21"/>
                <c:pt idx="16" formatCode="0.0%">
                  <c:v>4.1471300000000003E-2</c:v>
                </c:pt>
              </c:numCache>
            </c:numRef>
          </c:val>
          <c:extLst>
            <c:ext xmlns:c16="http://schemas.microsoft.com/office/drawing/2014/chart" uri="{C3380CC4-5D6E-409C-BE32-E72D297353CC}">
              <c16:uniqueId val="{00000001-1230-479B-A976-1F37847CA315}"/>
            </c:ext>
          </c:extLst>
        </c:ser>
        <c:ser>
          <c:idx val="2"/>
          <c:order val="2"/>
          <c:tx>
            <c:strRef>
              <c:f>Sheet1!$D$1</c:f>
              <c:strCache>
                <c:ptCount val="1"/>
                <c:pt idx="0">
                  <c:v>NJ Avg. 6%</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Cumberland</c:v>
                </c:pt>
                <c:pt idx="1">
                  <c:v>Essex</c:v>
                </c:pt>
                <c:pt idx="2">
                  <c:v>Cape May</c:v>
                </c:pt>
                <c:pt idx="3">
                  <c:v>Hudson</c:v>
                </c:pt>
                <c:pt idx="4">
                  <c:v>Salem</c:v>
                </c:pt>
                <c:pt idx="5">
                  <c:v>Camden</c:v>
                </c:pt>
                <c:pt idx="6">
                  <c:v>Union</c:v>
                </c:pt>
                <c:pt idx="7">
                  <c:v>Hunterdon</c:v>
                </c:pt>
                <c:pt idx="8">
                  <c:v>Passaic</c:v>
                </c:pt>
                <c:pt idx="9">
                  <c:v>Atlantic</c:v>
                </c:pt>
                <c:pt idx="10">
                  <c:v>Burlington</c:v>
                </c:pt>
                <c:pt idx="11">
                  <c:v>Warren</c:v>
                </c:pt>
                <c:pt idx="12">
                  <c:v>Mercer</c:v>
                </c:pt>
                <c:pt idx="13">
                  <c:v>Gloucester</c:v>
                </c:pt>
                <c:pt idx="14">
                  <c:v>Somerset</c:v>
                </c:pt>
                <c:pt idx="15">
                  <c:v>Sussex</c:v>
                </c:pt>
                <c:pt idx="16">
                  <c:v>Middlesex</c:v>
                </c:pt>
                <c:pt idx="17">
                  <c:v>Ocean</c:v>
                </c:pt>
                <c:pt idx="18">
                  <c:v>Bergen</c:v>
                </c:pt>
                <c:pt idx="19">
                  <c:v>Monmouth</c:v>
                </c:pt>
                <c:pt idx="20">
                  <c:v>Morris</c:v>
                </c:pt>
              </c:strCache>
            </c:strRef>
          </c:cat>
          <c:val>
            <c:numRef>
              <c:f>Sheet1!$D$2:$D$22</c:f>
              <c:numCache>
                <c:formatCode>0.00%</c:formatCode>
                <c:ptCount val="21"/>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6195983093915923"/>
          <c:y val="0.91164197701400906"/>
          <c:w val="0.1022952333346943"/>
          <c:h val="3.791881942081681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c:formatCode>
                <c:ptCount val="5"/>
                <c:pt idx="0">
                  <c:v>4.4252600000000003E-2</c:v>
                </c:pt>
                <c:pt idx="1">
                  <c:v>3.82102E-2</c:v>
                </c:pt>
                <c:pt idx="2">
                  <c:v>3.5681600000000001E-2</c:v>
                </c:pt>
                <c:pt idx="3">
                  <c:v>4.0544200000000002E-2</c:v>
                </c:pt>
                <c:pt idx="4">
                  <c:v>4.1471300000000003E-2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0.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2.3222687007874131E-2"/>
                  <c:y val="2.97883246359211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61-4FBE-B43D-55AF6D4586A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0.00</c:formatCode>
                <c:ptCount val="5"/>
                <c:pt idx="0">
                  <c:v>37</c:v>
                </c:pt>
                <c:pt idx="1">
                  <c:v>39</c:v>
                </c:pt>
                <c:pt idx="2">
                  <c:v>39</c:v>
                </c:pt>
                <c:pt idx="3">
                  <c:v>43</c:v>
                </c:pt>
                <c:pt idx="4">
                  <c:v>43</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778944270572249"/>
          <c:y val="2.2254750892818548E-2"/>
          <c:w val="0.81814798621593099"/>
          <c:h val="0.9357453477225204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New Brunswick </c:v>
                </c:pt>
                <c:pt idx="1">
                  <c:v>Academy for Urban Leadership Charter School</c:v>
                </c:pt>
                <c:pt idx="2">
                  <c:v>Perth Amboy Public </c:v>
                </c:pt>
                <c:pt idx="3">
                  <c:v>Dunellen Public </c:v>
                </c:pt>
                <c:pt idx="4">
                  <c:v>Sayreville </c:v>
                </c:pt>
                <c:pt idx="5">
                  <c:v>Spotswood Public</c:v>
                </c:pt>
                <c:pt idx="6">
                  <c:v>Monroe Township </c:v>
                </c:pt>
                <c:pt idx="7">
                  <c:v>South River Public </c:v>
                </c:pt>
                <c:pt idx="8">
                  <c:v>Highland Park Boro </c:v>
                </c:pt>
                <c:pt idx="9">
                  <c:v>South Plainfield </c:v>
                </c:pt>
                <c:pt idx="10">
                  <c:v>Woodbridge Township </c:v>
                </c:pt>
                <c:pt idx="11">
                  <c:v>Carteret Public</c:v>
                </c:pt>
                <c:pt idx="12">
                  <c:v>Piscataway Township </c:v>
                </c:pt>
                <c:pt idx="13">
                  <c:v>North Brunswick Township </c:v>
                </c:pt>
                <c:pt idx="14">
                  <c:v>Edison Township </c:v>
                </c:pt>
                <c:pt idx="15">
                  <c:v>Middlesex Borough</c:v>
                </c:pt>
                <c:pt idx="16">
                  <c:v>Old Bridge Township </c:v>
                </c:pt>
                <c:pt idx="17">
                  <c:v>South Amboy </c:v>
                </c:pt>
                <c:pt idx="18">
                  <c:v>South Brunswick </c:v>
                </c:pt>
                <c:pt idx="19">
                  <c:v>Metuchen Public School District</c:v>
                </c:pt>
              </c:strCache>
            </c:strRef>
          </c:cat>
          <c:val>
            <c:numRef>
              <c:f>Sheet1!$B$2:$B$21</c:f>
              <c:numCache>
                <c:formatCode>0%</c:formatCode>
                <c:ptCount val="20"/>
                <c:pt idx="0">
                  <c:v>73.7</c:v>
                </c:pt>
                <c:pt idx="1">
                  <c:v>79.8</c:v>
                </c:pt>
                <c:pt idx="2">
                  <c:v>86</c:v>
                </c:pt>
                <c:pt idx="3">
                  <c:v>86.9</c:v>
                </c:pt>
                <c:pt idx="4">
                  <c:v>90.3</c:v>
                </c:pt>
                <c:pt idx="5">
                  <c:v>90.8</c:v>
                </c:pt>
                <c:pt idx="6">
                  <c:v>91.4</c:v>
                </c:pt>
                <c:pt idx="7">
                  <c:v>91.7</c:v>
                </c:pt>
                <c:pt idx="8">
                  <c:v>92.1</c:v>
                </c:pt>
                <c:pt idx="9">
                  <c:v>92.6</c:v>
                </c:pt>
                <c:pt idx="10">
                  <c:v>92.9</c:v>
                </c:pt>
                <c:pt idx="11">
                  <c:v>93.2</c:v>
                </c:pt>
                <c:pt idx="12">
                  <c:v>93.3</c:v>
                </c:pt>
                <c:pt idx="13">
                  <c:v>93.7</c:v>
                </c:pt>
                <c:pt idx="14">
                  <c:v>94.4</c:v>
                </c:pt>
                <c:pt idx="15">
                  <c:v>95.1</c:v>
                </c:pt>
                <c:pt idx="16">
                  <c:v>95.7</c:v>
                </c:pt>
                <c:pt idx="17">
                  <c:v>95.8</c:v>
                </c:pt>
                <c:pt idx="18">
                  <c:v>96</c:v>
                </c:pt>
                <c:pt idx="19">
                  <c:v>97.1</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NJ Grad. Rate 90.9%</c:v>
                </c:pt>
              </c:strCache>
            </c:strRef>
          </c:tx>
          <c:spPr>
            <a:noFill/>
            <a:ln>
              <a:noFill/>
            </a:ln>
            <a:effectLst/>
          </c:spPr>
          <c:invertIfNegative val="0"/>
          <c:trendline>
            <c:name>NJ Grad. Rate 90.9%</c:name>
            <c:spPr>
              <a:ln w="19050" cap="rnd">
                <a:solidFill>
                  <a:schemeClr val="dk1">
                    <a:tint val="55000"/>
                  </a:schemeClr>
                </a:solidFill>
                <a:prstDash val="sysDot"/>
              </a:ln>
              <a:effectLst/>
            </c:spPr>
            <c:trendlineType val="linear"/>
            <c:dispRSqr val="0"/>
            <c:dispEq val="0"/>
          </c:trendline>
          <c:cat>
            <c:strRef>
              <c:f>Sheet1!$A$2:$A$21</c:f>
              <c:strCache>
                <c:ptCount val="20"/>
                <c:pt idx="0">
                  <c:v>New Brunswick </c:v>
                </c:pt>
                <c:pt idx="1">
                  <c:v>Academy for Urban Leadership Charter School</c:v>
                </c:pt>
                <c:pt idx="2">
                  <c:v>Perth Amboy Public </c:v>
                </c:pt>
                <c:pt idx="3">
                  <c:v>Dunellen Public </c:v>
                </c:pt>
                <c:pt idx="4">
                  <c:v>Sayreville </c:v>
                </c:pt>
                <c:pt idx="5">
                  <c:v>Spotswood Public</c:v>
                </c:pt>
                <c:pt idx="6">
                  <c:v>Monroe Township </c:v>
                </c:pt>
                <c:pt idx="7">
                  <c:v>South River Public </c:v>
                </c:pt>
                <c:pt idx="8">
                  <c:v>Highland Park Boro </c:v>
                </c:pt>
                <c:pt idx="9">
                  <c:v>South Plainfield </c:v>
                </c:pt>
                <c:pt idx="10">
                  <c:v>Woodbridge Township </c:v>
                </c:pt>
                <c:pt idx="11">
                  <c:v>Carteret Public</c:v>
                </c:pt>
                <c:pt idx="12">
                  <c:v>Piscataway Township </c:v>
                </c:pt>
                <c:pt idx="13">
                  <c:v>North Brunswick Township </c:v>
                </c:pt>
                <c:pt idx="14">
                  <c:v>Edison Township </c:v>
                </c:pt>
                <c:pt idx="15">
                  <c:v>Middlesex Borough</c:v>
                </c:pt>
                <c:pt idx="16">
                  <c:v>Old Bridge Township </c:v>
                </c:pt>
                <c:pt idx="17">
                  <c:v>South Amboy </c:v>
                </c:pt>
                <c:pt idx="18">
                  <c:v>South Brunswick </c:v>
                </c:pt>
                <c:pt idx="19">
                  <c:v>Metuchen Public School District</c:v>
                </c:pt>
              </c:strCache>
            </c:strRef>
          </c:cat>
          <c:val>
            <c:numRef>
              <c:f>Sheet1!$C$2:$C$21</c:f>
              <c:numCache>
                <c:formatCode>0%</c:formatCode>
                <c:ptCount val="20"/>
                <c:pt idx="0">
                  <c:v>90.9</c:v>
                </c:pt>
                <c:pt idx="1">
                  <c:v>90.9</c:v>
                </c:pt>
                <c:pt idx="2">
                  <c:v>90.9</c:v>
                </c:pt>
                <c:pt idx="3">
                  <c:v>90.9</c:v>
                </c:pt>
                <c:pt idx="4">
                  <c:v>90.9</c:v>
                </c:pt>
                <c:pt idx="5">
                  <c:v>90.9</c:v>
                </c:pt>
                <c:pt idx="6">
                  <c:v>90.9</c:v>
                </c:pt>
                <c:pt idx="7">
                  <c:v>90.9</c:v>
                </c:pt>
                <c:pt idx="8">
                  <c:v>90.9</c:v>
                </c:pt>
                <c:pt idx="9">
                  <c:v>90.9</c:v>
                </c:pt>
                <c:pt idx="10">
                  <c:v>90.9</c:v>
                </c:pt>
                <c:pt idx="11">
                  <c:v>90.9</c:v>
                </c:pt>
                <c:pt idx="12">
                  <c:v>90.9</c:v>
                </c:pt>
                <c:pt idx="13">
                  <c:v>90.9</c:v>
                </c:pt>
                <c:pt idx="14">
                  <c:v>90.9</c:v>
                </c:pt>
                <c:pt idx="15">
                  <c:v>90.9</c:v>
                </c:pt>
                <c:pt idx="16">
                  <c:v>90.9</c:v>
                </c:pt>
                <c:pt idx="17">
                  <c:v>90.9</c:v>
                </c:pt>
                <c:pt idx="18">
                  <c:v>90.9</c:v>
                </c:pt>
                <c:pt idx="19">
                  <c:v>90.9</c:v>
                </c:pt>
              </c:numCache>
            </c:numRef>
          </c:val>
          <c:extLst>
            <c:ext xmlns:c16="http://schemas.microsoft.com/office/drawing/2014/chart" uri="{C3380CC4-5D6E-409C-BE32-E72D297353CC}">
              <c16:uniqueId val="{00000001-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71736930398637111"/>
          <c:y val="0.92227122682900797"/>
          <c:w val="0.12018973726829363"/>
          <c:h val="3.3554250921812814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0.86599999999999999</c:v>
                </c:pt>
                <c:pt idx="1">
                  <c:v>0.89500000000000002</c:v>
                </c:pt>
                <c:pt idx="2">
                  <c:v>0.90100000000000002</c:v>
                </c:pt>
                <c:pt idx="3">
                  <c:v>0.88100000000000001</c:v>
                </c:pt>
                <c:pt idx="4">
                  <c:v>0.93300000000000005</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households with broadband access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Ocean</c:v>
                </c:pt>
                <c:pt idx="2">
                  <c:v>Passaic</c:v>
                </c:pt>
                <c:pt idx="3">
                  <c:v>Cumberland</c:v>
                </c:pt>
                <c:pt idx="4">
                  <c:v>Salem</c:v>
                </c:pt>
                <c:pt idx="5">
                  <c:v>Cape May</c:v>
                </c:pt>
                <c:pt idx="6">
                  <c:v>Camden</c:v>
                </c:pt>
                <c:pt idx="7">
                  <c:v>Hudson</c:v>
                </c:pt>
                <c:pt idx="8">
                  <c:v>Mercer</c:v>
                </c:pt>
                <c:pt idx="9">
                  <c:v>Warren</c:v>
                </c:pt>
                <c:pt idx="10">
                  <c:v>Atlantic</c:v>
                </c:pt>
                <c:pt idx="11">
                  <c:v>Union</c:v>
                </c:pt>
                <c:pt idx="12">
                  <c:v>Gloucester</c:v>
                </c:pt>
                <c:pt idx="13">
                  <c:v>Middlesex</c:v>
                </c:pt>
                <c:pt idx="14">
                  <c:v>Hunterdon</c:v>
                </c:pt>
                <c:pt idx="15">
                  <c:v>Monmouth</c:v>
                </c:pt>
                <c:pt idx="16">
                  <c:v>Burlington</c:v>
                </c:pt>
                <c:pt idx="17">
                  <c:v>Bergen</c:v>
                </c:pt>
                <c:pt idx="18">
                  <c:v>Sussex</c:v>
                </c:pt>
                <c:pt idx="19">
                  <c:v>Morris</c:v>
                </c:pt>
                <c:pt idx="20">
                  <c:v>Somerset</c:v>
                </c:pt>
              </c:strCache>
            </c:strRef>
          </c:cat>
          <c:val>
            <c:numRef>
              <c:f>Sheet1!$B$2:$B$22</c:f>
              <c:numCache>
                <c:formatCode>0.0%</c:formatCode>
                <c:ptCount val="21"/>
                <c:pt idx="0">
                  <c:v>0.876</c:v>
                </c:pt>
                <c:pt idx="1">
                  <c:v>0.877</c:v>
                </c:pt>
                <c:pt idx="2">
                  <c:v>0.89100000000000001</c:v>
                </c:pt>
                <c:pt idx="3">
                  <c:v>0.89400000000000002</c:v>
                </c:pt>
                <c:pt idx="4">
                  <c:v>0.90200000000000002</c:v>
                </c:pt>
                <c:pt idx="5">
                  <c:v>0.90300000000000002</c:v>
                </c:pt>
                <c:pt idx="6">
                  <c:v>0.90700000000000003</c:v>
                </c:pt>
                <c:pt idx="7">
                  <c:v>0.90800000000000003</c:v>
                </c:pt>
                <c:pt idx="8" formatCode="General">
                  <c:v>0.90800000000000003</c:v>
                </c:pt>
                <c:pt idx="9">
                  <c:v>0.91200000000000003</c:v>
                </c:pt>
                <c:pt idx="10">
                  <c:v>0.91300000000000003</c:v>
                </c:pt>
                <c:pt idx="11">
                  <c:v>0.92600000000000005</c:v>
                </c:pt>
                <c:pt idx="12">
                  <c:v>0.92900000000000005</c:v>
                </c:pt>
                <c:pt idx="14">
                  <c:v>0.93799999999999994</c:v>
                </c:pt>
                <c:pt idx="15">
                  <c:v>0.93899999999999995</c:v>
                </c:pt>
                <c:pt idx="16">
                  <c:v>0.94099999999999995</c:v>
                </c:pt>
                <c:pt idx="17">
                  <c:v>0.94199999999999995</c:v>
                </c:pt>
                <c:pt idx="18">
                  <c:v>0.94799999999999995</c:v>
                </c:pt>
                <c:pt idx="19">
                  <c:v>0.95499999999999996</c:v>
                </c:pt>
                <c:pt idx="20">
                  <c:v>0.95699999999999996</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Ocean</c:v>
                </c:pt>
                <c:pt idx="2">
                  <c:v>Passaic</c:v>
                </c:pt>
                <c:pt idx="3">
                  <c:v>Cumberland</c:v>
                </c:pt>
                <c:pt idx="4">
                  <c:v>Salem</c:v>
                </c:pt>
                <c:pt idx="5">
                  <c:v>Cape May</c:v>
                </c:pt>
                <c:pt idx="6">
                  <c:v>Camden</c:v>
                </c:pt>
                <c:pt idx="7">
                  <c:v>Hudson</c:v>
                </c:pt>
                <c:pt idx="8">
                  <c:v>Mercer</c:v>
                </c:pt>
                <c:pt idx="9">
                  <c:v>Warren</c:v>
                </c:pt>
                <c:pt idx="10">
                  <c:v>Atlantic</c:v>
                </c:pt>
                <c:pt idx="11">
                  <c:v>Union</c:v>
                </c:pt>
                <c:pt idx="12">
                  <c:v>Gloucester</c:v>
                </c:pt>
                <c:pt idx="13">
                  <c:v>Middlesex</c:v>
                </c:pt>
                <c:pt idx="14">
                  <c:v>Hunterdon</c:v>
                </c:pt>
                <c:pt idx="15">
                  <c:v>Monmouth</c:v>
                </c:pt>
                <c:pt idx="16">
                  <c:v>Burlington</c:v>
                </c:pt>
                <c:pt idx="17">
                  <c:v>Bergen</c:v>
                </c:pt>
                <c:pt idx="18">
                  <c:v>Sussex</c:v>
                </c:pt>
                <c:pt idx="19">
                  <c:v>Morris</c:v>
                </c:pt>
                <c:pt idx="20">
                  <c:v>Somerset</c:v>
                </c:pt>
              </c:strCache>
            </c:strRef>
          </c:cat>
          <c:val>
            <c:numRef>
              <c:f>Sheet1!$C$2:$C$22</c:f>
              <c:numCache>
                <c:formatCode>General</c:formatCode>
                <c:ptCount val="21"/>
                <c:pt idx="13">
                  <c:v>0.93300000000000005</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91.9%</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Ocean</c:v>
                </c:pt>
                <c:pt idx="2">
                  <c:v>Passaic</c:v>
                </c:pt>
                <c:pt idx="3">
                  <c:v>Cumberland</c:v>
                </c:pt>
                <c:pt idx="4">
                  <c:v>Salem</c:v>
                </c:pt>
                <c:pt idx="5">
                  <c:v>Cape May</c:v>
                </c:pt>
                <c:pt idx="6">
                  <c:v>Camden</c:v>
                </c:pt>
                <c:pt idx="7">
                  <c:v>Hudson</c:v>
                </c:pt>
                <c:pt idx="8">
                  <c:v>Mercer</c:v>
                </c:pt>
                <c:pt idx="9">
                  <c:v>Warren</c:v>
                </c:pt>
                <c:pt idx="10">
                  <c:v>Atlantic</c:v>
                </c:pt>
                <c:pt idx="11">
                  <c:v>Union</c:v>
                </c:pt>
                <c:pt idx="12">
                  <c:v>Gloucester</c:v>
                </c:pt>
                <c:pt idx="13">
                  <c:v>Middlesex</c:v>
                </c:pt>
                <c:pt idx="14">
                  <c:v>Hunterdon</c:v>
                </c:pt>
                <c:pt idx="15">
                  <c:v>Monmouth</c:v>
                </c:pt>
                <c:pt idx="16">
                  <c:v>Burlington</c:v>
                </c:pt>
                <c:pt idx="17">
                  <c:v>Bergen</c:v>
                </c:pt>
                <c:pt idx="18">
                  <c:v>Sussex</c:v>
                </c:pt>
                <c:pt idx="19">
                  <c:v>Morris</c:v>
                </c:pt>
                <c:pt idx="20">
                  <c:v>Somerset</c:v>
                </c:pt>
              </c:strCache>
            </c:strRef>
          </c:cat>
          <c:val>
            <c:numRef>
              <c:f>Sheet1!$D$2:$D$22</c:f>
              <c:numCache>
                <c:formatCode>0%</c:formatCode>
                <c:ptCount val="21"/>
                <c:pt idx="0">
                  <c:v>0.91900000000000004</c:v>
                </c:pt>
                <c:pt idx="1">
                  <c:v>0.91900000000000004</c:v>
                </c:pt>
                <c:pt idx="2">
                  <c:v>0.91900000000000004</c:v>
                </c:pt>
                <c:pt idx="3">
                  <c:v>0.91900000000000004</c:v>
                </c:pt>
                <c:pt idx="4">
                  <c:v>0.91900000000000004</c:v>
                </c:pt>
                <c:pt idx="5">
                  <c:v>0.91900000000000004</c:v>
                </c:pt>
                <c:pt idx="6">
                  <c:v>0.91900000000000004</c:v>
                </c:pt>
                <c:pt idx="7">
                  <c:v>0.91900000000000004</c:v>
                </c:pt>
                <c:pt idx="8">
                  <c:v>0.91900000000000004</c:v>
                </c:pt>
                <c:pt idx="9">
                  <c:v>0.91900000000000004</c:v>
                </c:pt>
                <c:pt idx="10">
                  <c:v>0.91900000000000004</c:v>
                </c:pt>
                <c:pt idx="11">
                  <c:v>0.91900000000000004</c:v>
                </c:pt>
                <c:pt idx="12">
                  <c:v>0.91900000000000004</c:v>
                </c:pt>
                <c:pt idx="13">
                  <c:v>0.91900000000000004</c:v>
                </c:pt>
                <c:pt idx="14">
                  <c:v>0.91900000000000004</c:v>
                </c:pt>
                <c:pt idx="15">
                  <c:v>0.91900000000000004</c:v>
                </c:pt>
                <c:pt idx="16">
                  <c:v>0.91900000000000004</c:v>
                </c:pt>
                <c:pt idx="17">
                  <c:v>0.91900000000000004</c:v>
                </c:pt>
                <c:pt idx="18">
                  <c:v>0.91900000000000004</c:v>
                </c:pt>
                <c:pt idx="19">
                  <c:v>0.91900000000000004</c:v>
                </c:pt>
                <c:pt idx="20">
                  <c:v>0.91900000000000004</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8678652011593047"/>
          <c:y val="0.89750664543378378"/>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Sheet1!$B$2:$B$22</c:f>
              <c:numCache>
                <c:formatCode>General</c:formatCode>
                <c:ptCount val="21"/>
                <c:pt idx="9">
                  <c:v>129.69999999999999</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 Rate per 100,000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Sheet1!$C$2:$C$22</c:f>
              <c:numCache>
                <c:formatCode>General</c:formatCode>
                <c:ptCount val="21"/>
                <c:pt idx="0">
                  <c:v>21.1</c:v>
                </c:pt>
                <c:pt idx="1">
                  <c:v>39.5</c:v>
                </c:pt>
                <c:pt idx="2">
                  <c:v>41.2</c:v>
                </c:pt>
                <c:pt idx="3">
                  <c:v>42.5</c:v>
                </c:pt>
                <c:pt idx="4">
                  <c:v>59.6</c:v>
                </c:pt>
                <c:pt idx="5">
                  <c:v>71.400000000000006</c:v>
                </c:pt>
                <c:pt idx="6">
                  <c:v>92.7</c:v>
                </c:pt>
                <c:pt idx="7">
                  <c:v>119.9</c:v>
                </c:pt>
                <c:pt idx="8">
                  <c:v>121.4</c:v>
                </c:pt>
                <c:pt idx="10">
                  <c:v>143.1</c:v>
                </c:pt>
                <c:pt idx="11">
                  <c:v>167.9</c:v>
                </c:pt>
                <c:pt idx="12">
                  <c:v>250.5</c:v>
                </c:pt>
                <c:pt idx="13">
                  <c:v>253.3</c:v>
                </c:pt>
                <c:pt idx="14">
                  <c:v>279.7</c:v>
                </c:pt>
                <c:pt idx="15">
                  <c:v>319.10000000000002</c:v>
                </c:pt>
                <c:pt idx="16">
                  <c:v>323.7</c:v>
                </c:pt>
                <c:pt idx="17">
                  <c:v>378.8</c:v>
                </c:pt>
                <c:pt idx="18">
                  <c:v>383.1</c:v>
                </c:pt>
                <c:pt idx="19">
                  <c:v>405.7</c:v>
                </c:pt>
                <c:pt idx="20">
                  <c:v>446.6</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5.7429412232561837E-2"/>
                  <c:y val="0.14740336757170241"/>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5.0597311699673901E-2"/>
                  <c:y val="-0.59695322162531983"/>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11</c:v>
                </c:pt>
                <c:pt idx="1">
                  <c:v>86</c:v>
                </c:pt>
                <c:pt idx="2">
                  <c:v>224</c:v>
                </c:pt>
                <c:pt idx="3">
                  <c:v>763</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6.3372194549900021E-2"/>
                  <c:y val="4.086061267442772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890</c:v>
                </c:pt>
                <c:pt idx="1">
                  <c:v>6245</c:v>
                </c:pt>
                <c:pt idx="2">
                  <c:v>643</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Sussex</c:v>
                </c:pt>
                <c:pt idx="3">
                  <c:v>Middlesex</c:v>
                </c:pt>
                <c:pt idx="4">
                  <c:v>Morris</c:v>
                </c:pt>
                <c:pt idx="5">
                  <c:v>Bergen</c:v>
                </c:pt>
                <c:pt idx="6">
                  <c:v>Union</c:v>
                </c:pt>
                <c:pt idx="7">
                  <c:v>Somerset</c:v>
                </c:pt>
                <c:pt idx="8">
                  <c:v>Gloucester</c:v>
                </c:pt>
                <c:pt idx="9">
                  <c:v>Monmouth</c:v>
                </c:pt>
                <c:pt idx="10">
                  <c:v>Essex</c:v>
                </c:pt>
                <c:pt idx="11">
                  <c:v>Hudson</c:v>
                </c:pt>
                <c:pt idx="12">
                  <c:v>Burlington</c:v>
                </c:pt>
                <c:pt idx="13">
                  <c:v>Warren</c:v>
                </c:pt>
                <c:pt idx="14">
                  <c:v>Passaic</c:v>
                </c:pt>
                <c:pt idx="15">
                  <c:v>Cumberland</c:v>
                </c:pt>
                <c:pt idx="16">
                  <c:v>Atlantic</c:v>
                </c:pt>
                <c:pt idx="17">
                  <c:v>Salem</c:v>
                </c:pt>
                <c:pt idx="18">
                  <c:v>Camden</c:v>
                </c:pt>
                <c:pt idx="19">
                  <c:v>Mercer</c:v>
                </c:pt>
                <c:pt idx="20">
                  <c:v>Cape May</c:v>
                </c:pt>
              </c:strCache>
            </c:strRef>
          </c:cat>
          <c:val>
            <c:numRef>
              <c:f>Sheet1!$B$2:$B$22</c:f>
              <c:numCache>
                <c:formatCode>General</c:formatCode>
                <c:ptCount val="21"/>
                <c:pt idx="0">
                  <c:v>2.0334300000000001</c:v>
                </c:pt>
                <c:pt idx="1">
                  <c:v>2.4205700000000001</c:v>
                </c:pt>
                <c:pt idx="2">
                  <c:v>2.4972400000000001</c:v>
                </c:pt>
                <c:pt idx="4">
                  <c:v>3.0266000000000002</c:v>
                </c:pt>
                <c:pt idx="5">
                  <c:v>3.0364800000000001</c:v>
                </c:pt>
                <c:pt idx="6">
                  <c:v>3.10765</c:v>
                </c:pt>
                <c:pt idx="7">
                  <c:v>4.0572600000000003</c:v>
                </c:pt>
                <c:pt idx="8">
                  <c:v>4.1986100000000004</c:v>
                </c:pt>
                <c:pt idx="9">
                  <c:v>4.3699000000000003</c:v>
                </c:pt>
                <c:pt idx="10">
                  <c:v>4.50047</c:v>
                </c:pt>
                <c:pt idx="11">
                  <c:v>4.5079399999999996</c:v>
                </c:pt>
                <c:pt idx="12">
                  <c:v>4.6536299999999997</c:v>
                </c:pt>
                <c:pt idx="13">
                  <c:v>5.3425799999999999</c:v>
                </c:pt>
                <c:pt idx="14">
                  <c:v>6.8001699999999996</c:v>
                </c:pt>
                <c:pt idx="15">
                  <c:v>6.8345599999999997</c:v>
                </c:pt>
                <c:pt idx="16">
                  <c:v>7.6551200000000001</c:v>
                </c:pt>
                <c:pt idx="17">
                  <c:v>7.8728999999999996</c:v>
                </c:pt>
                <c:pt idx="18">
                  <c:v>8.8375599999999999</c:v>
                </c:pt>
                <c:pt idx="19">
                  <c:v>8.8496600000000001</c:v>
                </c:pt>
                <c:pt idx="20">
                  <c:v>21.33492</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Sussex</c:v>
                </c:pt>
                <c:pt idx="3">
                  <c:v>Middlesex</c:v>
                </c:pt>
                <c:pt idx="4">
                  <c:v>Morris</c:v>
                </c:pt>
                <c:pt idx="5">
                  <c:v>Bergen</c:v>
                </c:pt>
                <c:pt idx="6">
                  <c:v>Union</c:v>
                </c:pt>
                <c:pt idx="7">
                  <c:v>Somerset</c:v>
                </c:pt>
                <c:pt idx="8">
                  <c:v>Gloucester</c:v>
                </c:pt>
                <c:pt idx="9">
                  <c:v>Monmouth</c:v>
                </c:pt>
                <c:pt idx="10">
                  <c:v>Essex</c:v>
                </c:pt>
                <c:pt idx="11">
                  <c:v>Hudson</c:v>
                </c:pt>
                <c:pt idx="12">
                  <c:v>Burlington</c:v>
                </c:pt>
                <c:pt idx="13">
                  <c:v>Warren</c:v>
                </c:pt>
                <c:pt idx="14">
                  <c:v>Passaic</c:v>
                </c:pt>
                <c:pt idx="15">
                  <c:v>Cumberland</c:v>
                </c:pt>
                <c:pt idx="16">
                  <c:v>Atlantic</c:v>
                </c:pt>
                <c:pt idx="17">
                  <c:v>Salem</c:v>
                </c:pt>
                <c:pt idx="18">
                  <c:v>Camden</c:v>
                </c:pt>
                <c:pt idx="19">
                  <c:v>Mercer</c:v>
                </c:pt>
                <c:pt idx="20">
                  <c:v>Cape May</c:v>
                </c:pt>
              </c:strCache>
            </c:strRef>
          </c:cat>
          <c:val>
            <c:numRef>
              <c:f>Sheet1!$C$2:$C$22</c:f>
              <c:numCache>
                <c:formatCode>General</c:formatCode>
                <c:ptCount val="21"/>
                <c:pt idx="3">
                  <c:v>2.5099999999999998</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4.63</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Ocean</c:v>
                </c:pt>
                <c:pt idx="2">
                  <c:v>Sussex</c:v>
                </c:pt>
                <c:pt idx="3">
                  <c:v>Middlesex</c:v>
                </c:pt>
                <c:pt idx="4">
                  <c:v>Morris</c:v>
                </c:pt>
                <c:pt idx="5">
                  <c:v>Bergen</c:v>
                </c:pt>
                <c:pt idx="6">
                  <c:v>Union</c:v>
                </c:pt>
                <c:pt idx="7">
                  <c:v>Somerset</c:v>
                </c:pt>
                <c:pt idx="8">
                  <c:v>Gloucester</c:v>
                </c:pt>
                <c:pt idx="9">
                  <c:v>Monmouth</c:v>
                </c:pt>
                <c:pt idx="10">
                  <c:v>Essex</c:v>
                </c:pt>
                <c:pt idx="11">
                  <c:v>Hudson</c:v>
                </c:pt>
                <c:pt idx="12">
                  <c:v>Burlington</c:v>
                </c:pt>
                <c:pt idx="13">
                  <c:v>Warren</c:v>
                </c:pt>
                <c:pt idx="14">
                  <c:v>Passaic</c:v>
                </c:pt>
                <c:pt idx="15">
                  <c:v>Cumberland</c:v>
                </c:pt>
                <c:pt idx="16">
                  <c:v>Atlantic</c:v>
                </c:pt>
                <c:pt idx="17">
                  <c:v>Salem</c:v>
                </c:pt>
                <c:pt idx="18">
                  <c:v>Camden</c:v>
                </c:pt>
                <c:pt idx="19">
                  <c:v>Mercer</c:v>
                </c:pt>
                <c:pt idx="20">
                  <c:v>Cape May</c:v>
                </c:pt>
              </c:strCache>
            </c:strRef>
          </c:cat>
          <c:val>
            <c:numRef>
              <c:f>Sheet1!$D$2:$D$22</c:f>
              <c:numCache>
                <c:formatCode>General</c:formatCode>
                <c:ptCount val="21"/>
                <c:pt idx="0">
                  <c:v>4.63103</c:v>
                </c:pt>
                <c:pt idx="1">
                  <c:v>4.63103</c:v>
                </c:pt>
                <c:pt idx="2">
                  <c:v>4.63103</c:v>
                </c:pt>
                <c:pt idx="3">
                  <c:v>4.63103</c:v>
                </c:pt>
                <c:pt idx="4">
                  <c:v>4.63103</c:v>
                </c:pt>
                <c:pt idx="5">
                  <c:v>4.63103</c:v>
                </c:pt>
                <c:pt idx="6">
                  <c:v>4.63103</c:v>
                </c:pt>
                <c:pt idx="7">
                  <c:v>4.63103</c:v>
                </c:pt>
                <c:pt idx="8">
                  <c:v>4.63103</c:v>
                </c:pt>
                <c:pt idx="9">
                  <c:v>4.63103</c:v>
                </c:pt>
                <c:pt idx="10">
                  <c:v>4.63103</c:v>
                </c:pt>
                <c:pt idx="11">
                  <c:v>4.63103</c:v>
                </c:pt>
                <c:pt idx="12">
                  <c:v>4.63103</c:v>
                </c:pt>
                <c:pt idx="13">
                  <c:v>4.63103</c:v>
                </c:pt>
                <c:pt idx="14">
                  <c:v>4.63103</c:v>
                </c:pt>
                <c:pt idx="15">
                  <c:v>4.63103</c:v>
                </c:pt>
                <c:pt idx="16">
                  <c:v>4.63103</c:v>
                </c:pt>
                <c:pt idx="17">
                  <c:v>4.63103</c:v>
                </c:pt>
                <c:pt idx="18">
                  <c:v>4.63103</c:v>
                </c:pt>
                <c:pt idx="19">
                  <c:v>4.63103</c:v>
                </c:pt>
                <c:pt idx="20">
                  <c:v>4.63103</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16833956692913385"/>
          <c:y val="0.87893986242298117"/>
          <c:w val="0.19326796259842521"/>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Middlesex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dLbl>
              <c:idx val="4"/>
              <c:layout>
                <c:manualLayout>
                  <c:x val="-9.0750072907553228E-2"/>
                  <c:y val="2.81758538416112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A75-4F2E-A3F3-D350459A2055}"/>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6.7675799999999997</c:v>
                </c:pt>
                <c:pt idx="1">
                  <c:v>6.0386899999999999</c:v>
                </c:pt>
                <c:pt idx="2">
                  <c:v>4.61219</c:v>
                </c:pt>
                <c:pt idx="3">
                  <c:v>4.7765000000000004</c:v>
                </c:pt>
                <c:pt idx="4">
                  <c:v>2.5</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Sheet1!$C$2:$C$6</c:f>
              <c:numCache>
                <c:formatCode>General</c:formatCode>
                <c:ptCount val="5"/>
                <c:pt idx="0">
                  <c:v>10.5</c:v>
                </c:pt>
                <c:pt idx="1">
                  <c:v>9.3191199999999998</c:v>
                </c:pt>
                <c:pt idx="2">
                  <c:v>7.4523599999999997</c:v>
                </c:pt>
                <c:pt idx="3">
                  <c:v>7.5911299999999997</c:v>
                </c:pt>
                <c:pt idx="4">
                  <c:v>4.63103</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17378186060075823"/>
          <c:y val="6.8140319163664999E-3"/>
          <c:w val="0.77463079615048114"/>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Vandalism Copy County</c:v>
                </c:pt>
              </c:strCache>
            </c:strRef>
          </c:tx>
          <c:spPr>
            <a:solidFill>
              <a:srgbClr val="FFFF00"/>
            </a:solidFill>
            <a:ln>
              <a:noFill/>
            </a:ln>
            <a:effectLst/>
          </c:spPr>
          <c:invertIfNegative val="0"/>
          <c:cat>
            <c:strRef>
              <c:f>Sheet1!$A$2:$A$22</c:f>
              <c:strCache>
                <c:ptCount val="21"/>
                <c:pt idx="0">
                  <c:v>Salem</c:v>
                </c:pt>
                <c:pt idx="1">
                  <c:v>Warren</c:v>
                </c:pt>
                <c:pt idx="2">
                  <c:v>Cape May </c:v>
                </c:pt>
                <c:pt idx="3">
                  <c:v>Hunterdon</c:v>
                </c:pt>
                <c:pt idx="4">
                  <c:v>Sussex</c:v>
                </c:pt>
                <c:pt idx="5">
                  <c:v>Hudson </c:v>
                </c:pt>
                <c:pt idx="6">
                  <c:v>Gloucester </c:v>
                </c:pt>
                <c:pt idx="7">
                  <c:v>Somerset</c:v>
                </c:pt>
                <c:pt idx="8">
                  <c:v>Morris</c:v>
                </c:pt>
                <c:pt idx="9">
                  <c:v>Cumberland </c:v>
                </c:pt>
                <c:pt idx="10">
                  <c:v>Atlantic</c:v>
                </c:pt>
                <c:pt idx="11">
                  <c:v>Monmouth</c:v>
                </c:pt>
                <c:pt idx="12">
                  <c:v>Passaic</c:v>
                </c:pt>
                <c:pt idx="13">
                  <c:v>Mercer</c:v>
                </c:pt>
                <c:pt idx="14">
                  <c:v>Bergen</c:v>
                </c:pt>
                <c:pt idx="15">
                  <c:v>Ocean</c:v>
                </c:pt>
                <c:pt idx="16">
                  <c:v>Burlington</c:v>
                </c:pt>
                <c:pt idx="17">
                  <c:v>Middlesex</c:v>
                </c:pt>
                <c:pt idx="18">
                  <c:v>Union</c:v>
                </c:pt>
                <c:pt idx="19">
                  <c:v>Camden </c:v>
                </c:pt>
                <c:pt idx="20">
                  <c:v>Essex </c:v>
                </c:pt>
              </c:strCache>
            </c:strRef>
          </c:cat>
          <c:val>
            <c:numRef>
              <c:f>Sheet1!$B$2:$B$22</c:f>
              <c:numCache>
                <c:formatCode>General</c:formatCode>
                <c:ptCount val="21"/>
                <c:pt idx="17">
                  <c:v>140</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 </c:v>
                </c:pt>
                <c:pt idx="3">
                  <c:v>Hunterdon</c:v>
                </c:pt>
                <c:pt idx="4">
                  <c:v>Sussex</c:v>
                </c:pt>
                <c:pt idx="5">
                  <c:v>Hudson </c:v>
                </c:pt>
                <c:pt idx="6">
                  <c:v>Gloucester </c:v>
                </c:pt>
                <c:pt idx="7">
                  <c:v>Somerset</c:v>
                </c:pt>
                <c:pt idx="8">
                  <c:v>Morris</c:v>
                </c:pt>
                <c:pt idx="9">
                  <c:v>Cumberland </c:v>
                </c:pt>
                <c:pt idx="10">
                  <c:v>Atlantic</c:v>
                </c:pt>
                <c:pt idx="11">
                  <c:v>Monmouth</c:v>
                </c:pt>
                <c:pt idx="12">
                  <c:v>Passaic</c:v>
                </c:pt>
                <c:pt idx="13">
                  <c:v>Mercer</c:v>
                </c:pt>
                <c:pt idx="14">
                  <c:v>Bergen</c:v>
                </c:pt>
                <c:pt idx="15">
                  <c:v>Ocean</c:v>
                </c:pt>
                <c:pt idx="16">
                  <c:v>Burlington</c:v>
                </c:pt>
                <c:pt idx="17">
                  <c:v>Middlesex</c:v>
                </c:pt>
                <c:pt idx="18">
                  <c:v>Union</c:v>
                </c:pt>
                <c:pt idx="19">
                  <c:v>Camden </c:v>
                </c:pt>
                <c:pt idx="20">
                  <c:v>Essex </c:v>
                </c:pt>
              </c:strCache>
            </c:strRef>
          </c:cat>
          <c:val>
            <c:numRef>
              <c:f>Sheet1!$C$2:$C$22</c:f>
              <c:numCache>
                <c:formatCode>General</c:formatCode>
                <c:ptCount val="21"/>
                <c:pt idx="0">
                  <c:v>15</c:v>
                </c:pt>
                <c:pt idx="1">
                  <c:v>15</c:v>
                </c:pt>
                <c:pt idx="2">
                  <c:v>17</c:v>
                </c:pt>
                <c:pt idx="3">
                  <c:v>24</c:v>
                </c:pt>
                <c:pt idx="4">
                  <c:v>42</c:v>
                </c:pt>
                <c:pt idx="5">
                  <c:v>53</c:v>
                </c:pt>
                <c:pt idx="6">
                  <c:v>59</c:v>
                </c:pt>
                <c:pt idx="7">
                  <c:v>69</c:v>
                </c:pt>
                <c:pt idx="8">
                  <c:v>78</c:v>
                </c:pt>
                <c:pt idx="9">
                  <c:v>88</c:v>
                </c:pt>
                <c:pt idx="10">
                  <c:v>89</c:v>
                </c:pt>
                <c:pt idx="11">
                  <c:v>92</c:v>
                </c:pt>
                <c:pt idx="12">
                  <c:v>92</c:v>
                </c:pt>
                <c:pt idx="13">
                  <c:v>93</c:v>
                </c:pt>
                <c:pt idx="14">
                  <c:v>96</c:v>
                </c:pt>
                <c:pt idx="15">
                  <c:v>123</c:v>
                </c:pt>
                <c:pt idx="16">
                  <c:v>124</c:v>
                </c:pt>
                <c:pt idx="17">
                  <c:v>140</c:v>
                </c:pt>
                <c:pt idx="18">
                  <c:v>143</c:v>
                </c:pt>
                <c:pt idx="19">
                  <c:v>163</c:v>
                </c:pt>
                <c:pt idx="20">
                  <c:v>198</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 </c:v>
                </c:pt>
                <c:pt idx="3">
                  <c:v>Hunterdon</c:v>
                </c:pt>
                <c:pt idx="4">
                  <c:v>Sussex</c:v>
                </c:pt>
                <c:pt idx="5">
                  <c:v>Hudson </c:v>
                </c:pt>
                <c:pt idx="6">
                  <c:v>Gloucester </c:v>
                </c:pt>
                <c:pt idx="7">
                  <c:v>Somerset</c:v>
                </c:pt>
                <c:pt idx="8">
                  <c:v>Morris</c:v>
                </c:pt>
                <c:pt idx="9">
                  <c:v>Cumberland </c:v>
                </c:pt>
                <c:pt idx="10">
                  <c:v>Atlantic</c:v>
                </c:pt>
                <c:pt idx="11">
                  <c:v>Monmouth</c:v>
                </c:pt>
                <c:pt idx="12">
                  <c:v>Passaic</c:v>
                </c:pt>
                <c:pt idx="13">
                  <c:v>Mercer</c:v>
                </c:pt>
                <c:pt idx="14">
                  <c:v>Bergen</c:v>
                </c:pt>
                <c:pt idx="15">
                  <c:v>Ocean</c:v>
                </c:pt>
                <c:pt idx="16">
                  <c:v>Burlington</c:v>
                </c:pt>
                <c:pt idx="17">
                  <c:v>Middlesex</c:v>
                </c:pt>
                <c:pt idx="18">
                  <c:v>Union</c:v>
                </c:pt>
                <c:pt idx="19">
                  <c:v>Camden </c:v>
                </c:pt>
                <c:pt idx="20">
                  <c:v>Essex </c:v>
                </c:pt>
              </c:strCache>
            </c:strRef>
          </c:cat>
          <c:val>
            <c:numRef>
              <c:f>Sheet1!$D$2:$D$22</c:f>
              <c:numCache>
                <c:formatCode>General</c:formatCode>
                <c:ptCount val="21"/>
                <c:pt idx="0">
                  <c:v>99</c:v>
                </c:pt>
                <c:pt idx="1">
                  <c:v>89</c:v>
                </c:pt>
                <c:pt idx="2">
                  <c:v>96</c:v>
                </c:pt>
                <c:pt idx="3">
                  <c:v>123</c:v>
                </c:pt>
                <c:pt idx="4">
                  <c:v>164</c:v>
                </c:pt>
                <c:pt idx="5">
                  <c:v>365</c:v>
                </c:pt>
                <c:pt idx="6">
                  <c:v>533</c:v>
                </c:pt>
                <c:pt idx="7">
                  <c:v>298</c:v>
                </c:pt>
                <c:pt idx="8">
                  <c:v>300</c:v>
                </c:pt>
                <c:pt idx="9">
                  <c:v>836</c:v>
                </c:pt>
                <c:pt idx="10">
                  <c:v>771</c:v>
                </c:pt>
                <c:pt idx="11">
                  <c:v>730</c:v>
                </c:pt>
                <c:pt idx="12">
                  <c:v>710</c:v>
                </c:pt>
                <c:pt idx="13">
                  <c:v>821</c:v>
                </c:pt>
                <c:pt idx="14">
                  <c:v>499</c:v>
                </c:pt>
                <c:pt idx="15">
                  <c:v>572</c:v>
                </c:pt>
                <c:pt idx="16">
                  <c:v>1100</c:v>
                </c:pt>
                <c:pt idx="17">
                  <c:v>1005</c:v>
                </c:pt>
                <c:pt idx="18">
                  <c:v>1211</c:v>
                </c:pt>
                <c:pt idx="19">
                  <c:v>1315</c:v>
                </c:pt>
                <c:pt idx="20">
                  <c:v>1810</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Violence Copy County</c:v>
                </c:pt>
              </c:strCache>
            </c:strRef>
          </c:tx>
          <c:spPr>
            <a:solidFill>
              <a:srgbClr val="FFFF00"/>
            </a:solidFill>
            <a:ln>
              <a:noFill/>
            </a:ln>
            <a:effectLst/>
          </c:spPr>
          <c:invertIfNegative val="0"/>
          <c:cat>
            <c:strRef>
              <c:f>Sheet1!$A$2:$A$22</c:f>
              <c:strCache>
                <c:ptCount val="21"/>
                <c:pt idx="0">
                  <c:v>Salem</c:v>
                </c:pt>
                <c:pt idx="1">
                  <c:v>Warren</c:v>
                </c:pt>
                <c:pt idx="2">
                  <c:v>Cape May </c:v>
                </c:pt>
                <c:pt idx="3">
                  <c:v>Hunterdon</c:v>
                </c:pt>
                <c:pt idx="4">
                  <c:v>Sussex</c:v>
                </c:pt>
                <c:pt idx="5">
                  <c:v>Hudson </c:v>
                </c:pt>
                <c:pt idx="6">
                  <c:v>Gloucester </c:v>
                </c:pt>
                <c:pt idx="7">
                  <c:v>Somerset</c:v>
                </c:pt>
                <c:pt idx="8">
                  <c:v>Morris</c:v>
                </c:pt>
                <c:pt idx="9">
                  <c:v>Cumberland </c:v>
                </c:pt>
                <c:pt idx="10">
                  <c:v>Atlantic</c:v>
                </c:pt>
                <c:pt idx="11">
                  <c:v>Monmouth</c:v>
                </c:pt>
                <c:pt idx="12">
                  <c:v>Passaic</c:v>
                </c:pt>
                <c:pt idx="13">
                  <c:v>Mercer</c:v>
                </c:pt>
                <c:pt idx="14">
                  <c:v>Bergen</c:v>
                </c:pt>
                <c:pt idx="15">
                  <c:v>Ocean</c:v>
                </c:pt>
                <c:pt idx="16">
                  <c:v>Burlington</c:v>
                </c:pt>
                <c:pt idx="17">
                  <c:v>Middlesex</c:v>
                </c:pt>
                <c:pt idx="18">
                  <c:v>Union</c:v>
                </c:pt>
                <c:pt idx="19">
                  <c:v>Camden </c:v>
                </c:pt>
                <c:pt idx="20">
                  <c:v>Essex </c:v>
                </c:pt>
              </c:strCache>
            </c:strRef>
          </c:cat>
          <c:val>
            <c:numRef>
              <c:f>Sheet1!$E$2:$E$22</c:f>
              <c:numCache>
                <c:formatCode>General</c:formatCode>
                <c:ptCount val="21"/>
                <c:pt idx="17">
                  <c:v>1005</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Rate of Social Associations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0.00</c:formatCode>
                <c:ptCount val="5"/>
                <c:pt idx="0">
                  <c:v>6.8</c:v>
                </c:pt>
                <c:pt idx="1">
                  <c:v>6.6</c:v>
                </c:pt>
                <c:pt idx="2">
                  <c:v>6.7</c:v>
                </c:pt>
                <c:pt idx="3">
                  <c:v>6.7</c:v>
                </c:pt>
                <c:pt idx="4">
                  <c:v>6.6485482585</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2023</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Cape May</c:v>
                </c:pt>
                <c:pt idx="2">
                  <c:v>Passaic</c:v>
                </c:pt>
                <c:pt idx="3">
                  <c:v>Somerset</c:v>
                </c:pt>
                <c:pt idx="4">
                  <c:v>Mercer</c:v>
                </c:pt>
                <c:pt idx="5">
                  <c:v>Monmouth</c:v>
                </c:pt>
                <c:pt idx="6">
                  <c:v>Salem</c:v>
                </c:pt>
                <c:pt idx="7">
                  <c:v>Atlantic</c:v>
                </c:pt>
                <c:pt idx="8">
                  <c:v>Hudson</c:v>
                </c:pt>
                <c:pt idx="9">
                  <c:v>Union</c:v>
                </c:pt>
                <c:pt idx="10">
                  <c:v>Camden</c:v>
                </c:pt>
                <c:pt idx="11">
                  <c:v>Bergen</c:v>
                </c:pt>
                <c:pt idx="12">
                  <c:v>Burlington</c:v>
                </c:pt>
                <c:pt idx="13">
                  <c:v>Morris</c:v>
                </c:pt>
                <c:pt idx="14">
                  <c:v>Sussex</c:v>
                </c:pt>
                <c:pt idx="15">
                  <c:v>Ocean</c:v>
                </c:pt>
                <c:pt idx="16">
                  <c:v>Hunterdon</c:v>
                </c:pt>
                <c:pt idx="17">
                  <c:v>Warren</c:v>
                </c:pt>
                <c:pt idx="18">
                  <c:v>Middlesex</c:v>
                </c:pt>
                <c:pt idx="19">
                  <c:v>Gloucester</c:v>
                </c:pt>
                <c:pt idx="20">
                  <c:v>Cumberland</c:v>
                </c:pt>
              </c:strCache>
            </c:strRef>
          </c:cat>
          <c:val>
            <c:numRef>
              <c:f>Sheet1!$B$2:$B$22</c:f>
              <c:numCache>
                <c:formatCode>General</c:formatCode>
                <c:ptCount val="21"/>
                <c:pt idx="0">
                  <c:v>74.922007734999994</c:v>
                </c:pt>
                <c:pt idx="1">
                  <c:v>64.155286419000007</c:v>
                </c:pt>
                <c:pt idx="2">
                  <c:v>63.919529808</c:v>
                </c:pt>
                <c:pt idx="3">
                  <c:v>63.272124165000001</c:v>
                </c:pt>
                <c:pt idx="4">
                  <c:v>62.320807535999997</c:v>
                </c:pt>
                <c:pt idx="5">
                  <c:v>61.424281014999998</c:v>
                </c:pt>
                <c:pt idx="6">
                  <c:v>60.815573332</c:v>
                </c:pt>
                <c:pt idx="7">
                  <c:v>59.450548632</c:v>
                </c:pt>
                <c:pt idx="8">
                  <c:v>57.911655209999999</c:v>
                </c:pt>
                <c:pt idx="9">
                  <c:v>57.810663214000002</c:v>
                </c:pt>
                <c:pt idx="10">
                  <c:v>56.904076592000003</c:v>
                </c:pt>
                <c:pt idx="11">
                  <c:v>55.675839619999998</c:v>
                </c:pt>
                <c:pt idx="12">
                  <c:v>54.086268781999998</c:v>
                </c:pt>
                <c:pt idx="13">
                  <c:v>54.048709971999997</c:v>
                </c:pt>
                <c:pt idx="14">
                  <c:v>51.688280499999998</c:v>
                </c:pt>
                <c:pt idx="15">
                  <c:v>49.040392269000002</c:v>
                </c:pt>
                <c:pt idx="16">
                  <c:v>48.940149726999998</c:v>
                </c:pt>
                <c:pt idx="17">
                  <c:v>47.290237234000003</c:v>
                </c:pt>
                <c:pt idx="19">
                  <c:v>39.194286669</c:v>
                </c:pt>
                <c:pt idx="20">
                  <c:v>35.139992941000003</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Cape May</c:v>
                </c:pt>
                <c:pt idx="2">
                  <c:v>Passaic</c:v>
                </c:pt>
                <c:pt idx="3">
                  <c:v>Somerset</c:v>
                </c:pt>
                <c:pt idx="4">
                  <c:v>Mercer</c:v>
                </c:pt>
                <c:pt idx="5">
                  <c:v>Monmouth</c:v>
                </c:pt>
                <c:pt idx="6">
                  <c:v>Salem</c:v>
                </c:pt>
                <c:pt idx="7">
                  <c:v>Atlantic</c:v>
                </c:pt>
                <c:pt idx="8">
                  <c:v>Hudson</c:v>
                </c:pt>
                <c:pt idx="9">
                  <c:v>Union</c:v>
                </c:pt>
                <c:pt idx="10">
                  <c:v>Camden</c:v>
                </c:pt>
                <c:pt idx="11">
                  <c:v>Bergen</c:v>
                </c:pt>
                <c:pt idx="12">
                  <c:v>Burlington</c:v>
                </c:pt>
                <c:pt idx="13">
                  <c:v>Morris</c:v>
                </c:pt>
                <c:pt idx="14">
                  <c:v>Sussex</c:v>
                </c:pt>
                <c:pt idx="15">
                  <c:v>Ocean</c:v>
                </c:pt>
                <c:pt idx="16">
                  <c:v>Hunterdon</c:v>
                </c:pt>
                <c:pt idx="17">
                  <c:v>Warren</c:v>
                </c:pt>
                <c:pt idx="18">
                  <c:v>Middlesex</c:v>
                </c:pt>
                <c:pt idx="19">
                  <c:v>Gloucester</c:v>
                </c:pt>
                <c:pt idx="20">
                  <c:v>Cumberland</c:v>
                </c:pt>
              </c:strCache>
            </c:strRef>
          </c:cat>
          <c:val>
            <c:numRef>
              <c:f>Sheet1!$C$2:$C$22</c:f>
              <c:numCache>
                <c:formatCode>General</c:formatCode>
                <c:ptCount val="21"/>
                <c:pt idx="18" formatCode="0.00">
                  <c:v>43.271655655000004</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64</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Cape May</c:v>
                </c:pt>
                <c:pt idx="2">
                  <c:v>Passaic</c:v>
                </c:pt>
                <c:pt idx="3">
                  <c:v>Somerset</c:v>
                </c:pt>
                <c:pt idx="4">
                  <c:v>Mercer</c:v>
                </c:pt>
                <c:pt idx="5">
                  <c:v>Monmouth</c:v>
                </c:pt>
                <c:pt idx="6">
                  <c:v>Salem</c:v>
                </c:pt>
                <c:pt idx="7">
                  <c:v>Atlantic</c:v>
                </c:pt>
                <c:pt idx="8">
                  <c:v>Hudson</c:v>
                </c:pt>
                <c:pt idx="9">
                  <c:v>Union</c:v>
                </c:pt>
                <c:pt idx="10">
                  <c:v>Camden</c:v>
                </c:pt>
                <c:pt idx="11">
                  <c:v>Bergen</c:v>
                </c:pt>
                <c:pt idx="12">
                  <c:v>Burlington</c:v>
                </c:pt>
                <c:pt idx="13">
                  <c:v>Morris</c:v>
                </c:pt>
                <c:pt idx="14">
                  <c:v>Sussex</c:v>
                </c:pt>
                <c:pt idx="15">
                  <c:v>Ocean</c:v>
                </c:pt>
                <c:pt idx="16">
                  <c:v>Hunterdon</c:v>
                </c:pt>
                <c:pt idx="17">
                  <c:v>Warren</c:v>
                </c:pt>
                <c:pt idx="18">
                  <c:v>Middlesex</c:v>
                </c:pt>
                <c:pt idx="19">
                  <c:v>Gloucester</c:v>
                </c:pt>
                <c:pt idx="20">
                  <c:v>Cumberland</c:v>
                </c:pt>
              </c:strCache>
            </c:strRef>
          </c:cat>
          <c:val>
            <c:numRef>
              <c:f>Sheet1!$D$2:$D$22</c:f>
              <c:numCache>
                <c:formatCode>0</c:formatCode>
                <c:ptCount val="21"/>
                <c:pt idx="0">
                  <c:v>64</c:v>
                </c:pt>
                <c:pt idx="1">
                  <c:v>64</c:v>
                </c:pt>
                <c:pt idx="2">
                  <c:v>64</c:v>
                </c:pt>
                <c:pt idx="3">
                  <c:v>64</c:v>
                </c:pt>
                <c:pt idx="4">
                  <c:v>64</c:v>
                </c:pt>
                <c:pt idx="5">
                  <c:v>64</c:v>
                </c:pt>
                <c:pt idx="6">
                  <c:v>64</c:v>
                </c:pt>
                <c:pt idx="7">
                  <c:v>64</c:v>
                </c:pt>
                <c:pt idx="8">
                  <c:v>64</c:v>
                </c:pt>
                <c:pt idx="9">
                  <c:v>64</c:v>
                </c:pt>
                <c:pt idx="10">
                  <c:v>64</c:v>
                </c:pt>
                <c:pt idx="11">
                  <c:v>64</c:v>
                </c:pt>
                <c:pt idx="12">
                  <c:v>64</c:v>
                </c:pt>
                <c:pt idx="13">
                  <c:v>64</c:v>
                </c:pt>
                <c:pt idx="14">
                  <c:v>64</c:v>
                </c:pt>
                <c:pt idx="15">
                  <c:v>64</c:v>
                </c:pt>
                <c:pt idx="16">
                  <c:v>64</c:v>
                </c:pt>
                <c:pt idx="17">
                  <c:v>64</c:v>
                </c:pt>
                <c:pt idx="18">
                  <c:v>64</c:v>
                </c:pt>
                <c:pt idx="19">
                  <c:v>64</c:v>
                </c:pt>
                <c:pt idx="20">
                  <c:v>64</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Cumberland</c:v>
                </c:pt>
                <c:pt idx="6">
                  <c:v>Somerset</c:v>
                </c:pt>
                <c:pt idx="7">
                  <c:v>Hunterdon</c:v>
                </c:pt>
                <c:pt idx="8">
                  <c:v>Warren</c:v>
                </c:pt>
                <c:pt idx="9">
                  <c:v>Sussex</c:v>
                </c:pt>
                <c:pt idx="10">
                  <c:v>Monmouth</c:v>
                </c:pt>
                <c:pt idx="11">
                  <c:v>Burlington</c:v>
                </c:pt>
                <c:pt idx="12">
                  <c:v>Union</c:v>
                </c:pt>
                <c:pt idx="13">
                  <c:v>Atlantic</c:v>
                </c:pt>
                <c:pt idx="14">
                  <c:v>Essex</c:v>
                </c:pt>
                <c:pt idx="15">
                  <c:v>Camden</c:v>
                </c:pt>
                <c:pt idx="16">
                  <c:v>Gloucester</c:v>
                </c:pt>
                <c:pt idx="17">
                  <c:v>Ocean</c:v>
                </c:pt>
                <c:pt idx="18">
                  <c:v>Passaic</c:v>
                </c:pt>
                <c:pt idx="19">
                  <c:v>Middlesex</c:v>
                </c:pt>
                <c:pt idx="20">
                  <c:v>Hudson</c:v>
                </c:pt>
              </c:strCache>
            </c:strRef>
          </c:cat>
          <c:val>
            <c:numRef>
              <c:f>Sheet1!$B$2:$B$22</c:f>
              <c:numCache>
                <c:formatCode>General</c:formatCode>
                <c:ptCount val="21"/>
                <c:pt idx="19">
                  <c:v>6.6</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Cumberland</c:v>
                </c:pt>
                <c:pt idx="6">
                  <c:v>Somerset</c:v>
                </c:pt>
                <c:pt idx="7">
                  <c:v>Hunterdon</c:v>
                </c:pt>
                <c:pt idx="8">
                  <c:v>Warren</c:v>
                </c:pt>
                <c:pt idx="9">
                  <c:v>Sussex</c:v>
                </c:pt>
                <c:pt idx="10">
                  <c:v>Monmouth</c:v>
                </c:pt>
                <c:pt idx="11">
                  <c:v>Burlington</c:v>
                </c:pt>
                <c:pt idx="12">
                  <c:v>Union</c:v>
                </c:pt>
                <c:pt idx="13">
                  <c:v>Atlantic</c:v>
                </c:pt>
                <c:pt idx="14">
                  <c:v>Essex</c:v>
                </c:pt>
                <c:pt idx="15">
                  <c:v>Camden</c:v>
                </c:pt>
                <c:pt idx="16">
                  <c:v>Gloucester</c:v>
                </c:pt>
                <c:pt idx="17">
                  <c:v>Ocean</c:v>
                </c:pt>
                <c:pt idx="18">
                  <c:v>Passaic</c:v>
                </c:pt>
                <c:pt idx="19">
                  <c:v>Middlesex</c:v>
                </c:pt>
                <c:pt idx="20">
                  <c:v>Hudson</c:v>
                </c:pt>
              </c:strCache>
            </c:strRef>
          </c:cat>
          <c:val>
            <c:numRef>
              <c:f>Sheet1!$C$2:$C$22</c:f>
              <c:numCache>
                <c:formatCode>General</c:formatCode>
                <c:ptCount val="21"/>
                <c:pt idx="0">
                  <c:v>13.108164201999999</c:v>
                </c:pt>
                <c:pt idx="1">
                  <c:v>12.009415382</c:v>
                </c:pt>
                <c:pt idx="2">
                  <c:v>11.681765825999999</c:v>
                </c:pt>
                <c:pt idx="3">
                  <c:v>10.548029167999999</c:v>
                </c:pt>
                <c:pt idx="4">
                  <c:v>10.081750312</c:v>
                </c:pt>
                <c:pt idx="5">
                  <c:v>10.067479321</c:v>
                </c:pt>
                <c:pt idx="6">
                  <c:v>9.7470326207000006</c:v>
                </c:pt>
                <c:pt idx="7">
                  <c:v>9.6957458912999996</c:v>
                </c:pt>
                <c:pt idx="8">
                  <c:v>9.2781943497999997</c:v>
                </c:pt>
                <c:pt idx="9">
                  <c:v>9.0712989814</c:v>
                </c:pt>
                <c:pt idx="10">
                  <c:v>9.0073918830000004</c:v>
                </c:pt>
                <c:pt idx="11">
                  <c:v>8.5312004586000008</c:v>
                </c:pt>
                <c:pt idx="12">
                  <c:v>8.5164765914</c:v>
                </c:pt>
                <c:pt idx="13">
                  <c:v>8.2146456482999994</c:v>
                </c:pt>
                <c:pt idx="14">
                  <c:v>8.0699461962000001</c:v>
                </c:pt>
                <c:pt idx="15">
                  <c:v>7.9319822655000003</c:v>
                </c:pt>
                <c:pt idx="16">
                  <c:v>7.8091698067999999</c:v>
                </c:pt>
                <c:pt idx="17">
                  <c:v>7.3261623771000002</c:v>
                </c:pt>
                <c:pt idx="18">
                  <c:v>7.1945033994000003</c:v>
                </c:pt>
                <c:pt idx="20">
                  <c:v>5.5980204447000004</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8.5</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Bergen</c:v>
                </c:pt>
                <c:pt idx="5">
                  <c:v>Cumberland</c:v>
                </c:pt>
                <c:pt idx="6">
                  <c:v>Somerset</c:v>
                </c:pt>
                <c:pt idx="7">
                  <c:v>Hunterdon</c:v>
                </c:pt>
                <c:pt idx="8">
                  <c:v>Warren</c:v>
                </c:pt>
                <c:pt idx="9">
                  <c:v>Sussex</c:v>
                </c:pt>
                <c:pt idx="10">
                  <c:v>Monmouth</c:v>
                </c:pt>
                <c:pt idx="11">
                  <c:v>Burlington</c:v>
                </c:pt>
                <c:pt idx="12">
                  <c:v>Union</c:v>
                </c:pt>
                <c:pt idx="13">
                  <c:v>Atlantic</c:v>
                </c:pt>
                <c:pt idx="14">
                  <c:v>Essex</c:v>
                </c:pt>
                <c:pt idx="15">
                  <c:v>Camden</c:v>
                </c:pt>
                <c:pt idx="16">
                  <c:v>Gloucester</c:v>
                </c:pt>
                <c:pt idx="17">
                  <c:v>Ocean</c:v>
                </c:pt>
                <c:pt idx="18">
                  <c:v>Passaic</c:v>
                </c:pt>
                <c:pt idx="19">
                  <c:v>Middlesex</c:v>
                </c:pt>
                <c:pt idx="20">
                  <c:v>Hudson</c:v>
                </c:pt>
              </c:strCache>
            </c:strRef>
          </c:cat>
          <c:val>
            <c:numRef>
              <c:f>Sheet1!$D$2:$D$22</c:f>
              <c:numCache>
                <c:formatCode>General</c:formatCode>
                <c:ptCount val="21"/>
                <c:pt idx="0">
                  <c:v>8.5</c:v>
                </c:pt>
                <c:pt idx="1">
                  <c:v>8.5</c:v>
                </c:pt>
                <c:pt idx="2">
                  <c:v>8.5</c:v>
                </c:pt>
                <c:pt idx="3">
                  <c:v>8.5</c:v>
                </c:pt>
                <c:pt idx="4">
                  <c:v>8.5</c:v>
                </c:pt>
                <c:pt idx="5">
                  <c:v>8.5</c:v>
                </c:pt>
                <c:pt idx="6">
                  <c:v>8.5</c:v>
                </c:pt>
                <c:pt idx="7">
                  <c:v>8.5</c:v>
                </c:pt>
                <c:pt idx="8">
                  <c:v>8.5</c:v>
                </c:pt>
                <c:pt idx="9">
                  <c:v>8.5</c:v>
                </c:pt>
                <c:pt idx="10">
                  <c:v>8.5</c:v>
                </c:pt>
                <c:pt idx="11">
                  <c:v>8.5</c:v>
                </c:pt>
                <c:pt idx="12">
                  <c:v>8.5</c:v>
                </c:pt>
                <c:pt idx="13">
                  <c:v>8.5</c:v>
                </c:pt>
                <c:pt idx="14">
                  <c:v>8.5</c:v>
                </c:pt>
                <c:pt idx="15">
                  <c:v>8.5</c:v>
                </c:pt>
                <c:pt idx="16">
                  <c:v>8.5</c:v>
                </c:pt>
                <c:pt idx="17">
                  <c:v>8.5</c:v>
                </c:pt>
                <c:pt idx="18">
                  <c:v>8.5</c:v>
                </c:pt>
                <c:pt idx="19">
                  <c:v>8.5</c:v>
                </c:pt>
                <c:pt idx="20">
                  <c:v>8.5</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54653907654896949"/>
          <c:y val="0.87962459137687043"/>
          <c:w val="0.14600973819340818"/>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Mercer</c:v>
                </c:pt>
                <c:pt idx="8">
                  <c:v>Hudson</c:v>
                </c:pt>
                <c:pt idx="9">
                  <c:v>Gloucester</c:v>
                </c:pt>
                <c:pt idx="10">
                  <c:v>Cumberland</c:v>
                </c:pt>
                <c:pt idx="11">
                  <c:v>Passaic</c:v>
                </c:pt>
                <c:pt idx="12">
                  <c:v>Bergen</c:v>
                </c:pt>
                <c:pt idx="13">
                  <c:v>Atlantic</c:v>
                </c:pt>
                <c:pt idx="14">
                  <c:v>Union</c:v>
                </c:pt>
                <c:pt idx="15">
                  <c:v>Monmouth</c:v>
                </c:pt>
                <c:pt idx="16">
                  <c:v>Burlington</c:v>
                </c:pt>
                <c:pt idx="17">
                  <c:v>Ocean</c:v>
                </c:pt>
                <c:pt idx="18">
                  <c:v>Middlesex</c:v>
                </c:pt>
                <c:pt idx="19">
                  <c:v>Camden</c:v>
                </c:pt>
                <c:pt idx="20">
                  <c:v>Essex</c:v>
                </c:pt>
              </c:strCache>
            </c:strRef>
          </c:cat>
          <c:val>
            <c:numRef>
              <c:f>Sheet1!$B$2:$B$22</c:f>
              <c:numCache>
                <c:formatCode>General</c:formatCode>
                <c:ptCount val="21"/>
                <c:pt idx="0">
                  <c:v>641</c:v>
                </c:pt>
                <c:pt idx="1">
                  <c:v>796</c:v>
                </c:pt>
                <c:pt idx="2" formatCode="#,##0">
                  <c:v>1210</c:v>
                </c:pt>
                <c:pt idx="3" formatCode="#,##0">
                  <c:v>1222</c:v>
                </c:pt>
                <c:pt idx="4" formatCode="#,##0">
                  <c:v>1364</c:v>
                </c:pt>
                <c:pt idx="5" formatCode="#,##0">
                  <c:v>1771</c:v>
                </c:pt>
                <c:pt idx="6" formatCode="#,##0">
                  <c:v>1947</c:v>
                </c:pt>
                <c:pt idx="7" formatCode="#,##0">
                  <c:v>2020</c:v>
                </c:pt>
                <c:pt idx="8" formatCode="#,##0">
                  <c:v>2034</c:v>
                </c:pt>
                <c:pt idx="9" formatCode="#,##0">
                  <c:v>2455</c:v>
                </c:pt>
                <c:pt idx="10">
                  <c:v>2492</c:v>
                </c:pt>
                <c:pt idx="11" formatCode="#,##0">
                  <c:v>2748</c:v>
                </c:pt>
                <c:pt idx="12" formatCode="#,##0">
                  <c:v>3377</c:v>
                </c:pt>
                <c:pt idx="13" formatCode="#,##0">
                  <c:v>3557</c:v>
                </c:pt>
                <c:pt idx="14" formatCode="#,##0">
                  <c:v>3596</c:v>
                </c:pt>
                <c:pt idx="15" formatCode="#,##0">
                  <c:v>3730</c:v>
                </c:pt>
                <c:pt idx="16" formatCode="#,##0">
                  <c:v>4096</c:v>
                </c:pt>
                <c:pt idx="17" formatCode="#,##0">
                  <c:v>4552</c:v>
                </c:pt>
                <c:pt idx="19" formatCode="#,##0">
                  <c:v>7290</c:v>
                </c:pt>
                <c:pt idx="20" formatCode="#,##0">
                  <c:v>7377</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Mercer</c:v>
                </c:pt>
                <c:pt idx="8">
                  <c:v>Hudson</c:v>
                </c:pt>
                <c:pt idx="9">
                  <c:v>Gloucester</c:v>
                </c:pt>
                <c:pt idx="10">
                  <c:v>Cumberland</c:v>
                </c:pt>
                <c:pt idx="11">
                  <c:v>Passaic</c:v>
                </c:pt>
                <c:pt idx="12">
                  <c:v>Bergen</c:v>
                </c:pt>
                <c:pt idx="13">
                  <c:v>Atlantic</c:v>
                </c:pt>
                <c:pt idx="14">
                  <c:v>Union</c:v>
                </c:pt>
                <c:pt idx="15">
                  <c:v>Monmouth</c:v>
                </c:pt>
                <c:pt idx="16">
                  <c:v>Burlington</c:v>
                </c:pt>
                <c:pt idx="17">
                  <c:v>Ocean</c:v>
                </c:pt>
                <c:pt idx="18">
                  <c:v>Middlesex</c:v>
                </c:pt>
                <c:pt idx="19">
                  <c:v>Camden</c:v>
                </c:pt>
                <c:pt idx="20">
                  <c:v>Essex</c:v>
                </c:pt>
              </c:strCache>
            </c:strRef>
          </c:cat>
          <c:val>
            <c:numRef>
              <c:f>Sheet1!$C$2:$C$22</c:f>
              <c:numCache>
                <c:formatCode>General</c:formatCode>
                <c:ptCount val="21"/>
                <c:pt idx="18">
                  <c:v>4783</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4303</c:v>
                </c:pt>
                <c:pt idx="1">
                  <c:v>4243</c:v>
                </c:pt>
                <c:pt idx="2">
                  <c:v>3840</c:v>
                </c:pt>
                <c:pt idx="3">
                  <c:v>4336</c:v>
                </c:pt>
                <c:pt idx="4">
                  <c:v>4783</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8.6601863573346621E-2"/>
                  <c:y val="-9.609374408872146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3570381888435126"/>
                  <c:y val="-6.79687458188517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7.4547943032020988E-2"/>
                  <c:y val="-8.203124495378660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2.9666152974612545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1.6015356476230161E-2"/>
                  <c:y val="-8.20312449537866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Assault</c:v>
                </c:pt>
                <c:pt idx="1">
                  <c:v>Harassment</c:v>
                </c:pt>
                <c:pt idx="2">
                  <c:v>Criminal mischief</c:v>
                </c:pt>
                <c:pt idx="3">
                  <c:v>Contempt of Court</c:v>
                </c:pt>
                <c:pt idx="4">
                  <c:v>Terroristic Threats</c:v>
                </c:pt>
                <c:pt idx="5">
                  <c:v>Burglary</c:v>
                </c:pt>
                <c:pt idx="6">
                  <c:v>Other</c:v>
                </c:pt>
              </c:strCache>
            </c:strRef>
          </c:cat>
          <c:val>
            <c:numRef>
              <c:f>Sheet1!$B$2:$B$8</c:f>
              <c:numCache>
                <c:formatCode>General</c:formatCode>
                <c:ptCount val="7"/>
                <c:pt idx="0">
                  <c:v>2073</c:v>
                </c:pt>
                <c:pt idx="1">
                  <c:v>1777</c:v>
                </c:pt>
                <c:pt idx="2">
                  <c:v>401</c:v>
                </c:pt>
                <c:pt idx="3">
                  <c:v>247</c:v>
                </c:pt>
                <c:pt idx="4" formatCode="#,##0">
                  <c:v>224</c:v>
                </c:pt>
                <c:pt idx="5">
                  <c:v>49</c:v>
                </c:pt>
                <c:pt idx="6">
                  <c:v>145</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Salem</c:v>
                </c:pt>
                <c:pt idx="5">
                  <c:v>Camden </c:v>
                </c:pt>
                <c:pt idx="6">
                  <c:v>Cape May </c:v>
                </c:pt>
                <c:pt idx="7">
                  <c:v>Union</c:v>
                </c:pt>
                <c:pt idx="8">
                  <c:v>Warren</c:v>
                </c:pt>
                <c:pt idx="9">
                  <c:v>Ocean</c:v>
                </c:pt>
                <c:pt idx="10">
                  <c:v>Mercer</c:v>
                </c:pt>
                <c:pt idx="11">
                  <c:v>Burlington</c:v>
                </c:pt>
                <c:pt idx="12">
                  <c:v>Sussex</c:v>
                </c:pt>
                <c:pt idx="13">
                  <c:v>Gloucester </c:v>
                </c:pt>
                <c:pt idx="14">
                  <c:v>Middlesex</c:v>
                </c:pt>
                <c:pt idx="15">
                  <c:v>Hudson </c:v>
                </c:pt>
                <c:pt idx="16">
                  <c:v>Bergen</c:v>
                </c:pt>
                <c:pt idx="17">
                  <c:v>Monmouth</c:v>
                </c:pt>
                <c:pt idx="18">
                  <c:v>Hunterdon</c:v>
                </c:pt>
                <c:pt idx="19">
                  <c:v>Somerset</c:v>
                </c:pt>
                <c:pt idx="20">
                  <c:v>Morris</c:v>
                </c:pt>
              </c:strCache>
            </c:strRef>
          </c:cat>
          <c:val>
            <c:numRef>
              <c:f>Sheet1!$B$2:$B$22</c:f>
              <c:numCache>
                <c:formatCode>General</c:formatCode>
                <c:ptCount val="21"/>
                <c:pt idx="14">
                  <c:v>79744</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Salem</c:v>
                </c:pt>
                <c:pt idx="5">
                  <c:v>Camden </c:v>
                </c:pt>
                <c:pt idx="6">
                  <c:v>Cape May </c:v>
                </c:pt>
                <c:pt idx="7">
                  <c:v>Union</c:v>
                </c:pt>
                <c:pt idx="8">
                  <c:v>Warren</c:v>
                </c:pt>
                <c:pt idx="9">
                  <c:v>Ocean</c:v>
                </c:pt>
                <c:pt idx="10">
                  <c:v>Mercer</c:v>
                </c:pt>
                <c:pt idx="11">
                  <c:v>Burlington</c:v>
                </c:pt>
                <c:pt idx="12">
                  <c:v>Sussex</c:v>
                </c:pt>
                <c:pt idx="13">
                  <c:v>Gloucester </c:v>
                </c:pt>
                <c:pt idx="14">
                  <c:v>Middlesex</c:v>
                </c:pt>
                <c:pt idx="15">
                  <c:v>Hudson </c:v>
                </c:pt>
                <c:pt idx="16">
                  <c:v>Bergen</c:v>
                </c:pt>
                <c:pt idx="17">
                  <c:v>Monmouth</c:v>
                </c:pt>
                <c:pt idx="18">
                  <c:v>Hunterdon</c:v>
                </c:pt>
                <c:pt idx="19">
                  <c:v>Somerset</c:v>
                </c:pt>
                <c:pt idx="20">
                  <c:v>Morris</c:v>
                </c:pt>
              </c:strCache>
            </c:strRef>
          </c:cat>
          <c:val>
            <c:numRef>
              <c:f>Sheet1!$C$2:$C$22</c:f>
              <c:numCache>
                <c:formatCode>"$"#,##0_);[Red]\("$"#,##0\)</c:formatCode>
                <c:ptCount val="21"/>
                <c:pt idx="0">
                  <c:v>47208</c:v>
                </c:pt>
                <c:pt idx="1">
                  <c:v>56309</c:v>
                </c:pt>
                <c:pt idx="2">
                  <c:v>56955</c:v>
                </c:pt>
                <c:pt idx="3">
                  <c:v>61127</c:v>
                </c:pt>
                <c:pt idx="4">
                  <c:v>63045</c:v>
                </c:pt>
                <c:pt idx="5">
                  <c:v>64301</c:v>
                </c:pt>
                <c:pt idx="6">
                  <c:v>66345</c:v>
                </c:pt>
                <c:pt idx="7">
                  <c:v>70489</c:v>
                </c:pt>
                <c:pt idx="8">
                  <c:v>71233</c:v>
                </c:pt>
                <c:pt idx="9">
                  <c:v>71968</c:v>
                </c:pt>
                <c:pt idx="10">
                  <c:v>73197</c:v>
                </c:pt>
                <c:pt idx="11">
                  <c:v>74275</c:v>
                </c:pt>
                <c:pt idx="12" formatCode="_(&quot;$&quot;* #,##0_);_(&quot;$&quot;* \(#,##0\);_(&quot;$&quot;* &quot;-&quot;??_);_(@_)">
                  <c:v>75273</c:v>
                </c:pt>
                <c:pt idx="13">
                  <c:v>77564</c:v>
                </c:pt>
                <c:pt idx="14">
                  <c:v>79744</c:v>
                </c:pt>
                <c:pt idx="15">
                  <c:v>80381</c:v>
                </c:pt>
                <c:pt idx="16">
                  <c:v>82567</c:v>
                </c:pt>
                <c:pt idx="17">
                  <c:v>94496</c:v>
                </c:pt>
                <c:pt idx="18">
                  <c:v>96808</c:v>
                </c:pt>
                <c:pt idx="19">
                  <c:v>100478</c:v>
                </c:pt>
                <c:pt idx="20">
                  <c:v>100747</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Salem</c:v>
                </c:pt>
                <c:pt idx="5">
                  <c:v>Camden </c:v>
                </c:pt>
                <c:pt idx="6">
                  <c:v>Cape May </c:v>
                </c:pt>
                <c:pt idx="7">
                  <c:v>Union</c:v>
                </c:pt>
                <c:pt idx="8">
                  <c:v>Warren</c:v>
                </c:pt>
                <c:pt idx="9">
                  <c:v>Ocean</c:v>
                </c:pt>
                <c:pt idx="10">
                  <c:v>Mercer</c:v>
                </c:pt>
                <c:pt idx="11">
                  <c:v>Burlington</c:v>
                </c:pt>
                <c:pt idx="12">
                  <c:v>Sussex</c:v>
                </c:pt>
                <c:pt idx="13">
                  <c:v>Gloucester </c:v>
                </c:pt>
                <c:pt idx="14">
                  <c:v>Middlesex</c:v>
                </c:pt>
                <c:pt idx="15">
                  <c:v>Hudson </c:v>
                </c:pt>
                <c:pt idx="16">
                  <c:v>Bergen</c:v>
                </c:pt>
                <c:pt idx="17">
                  <c:v>Monmouth</c:v>
                </c:pt>
                <c:pt idx="18">
                  <c:v>Hunterdon</c:v>
                </c:pt>
                <c:pt idx="19">
                  <c:v>Somerset</c:v>
                </c:pt>
                <c:pt idx="20">
                  <c:v>Morris</c:v>
                </c:pt>
              </c:strCache>
            </c:strRef>
          </c:cat>
          <c:val>
            <c:numRef>
              <c:f>Sheet1!$D$2:$D$22</c:f>
              <c:numCache>
                <c:formatCode>"$"#,##0_);[Red]\("$"#,##0\)</c:formatCode>
                <c:ptCount val="21"/>
                <c:pt idx="0">
                  <c:v>42564</c:v>
                </c:pt>
                <c:pt idx="1">
                  <c:v>51716</c:v>
                </c:pt>
                <c:pt idx="2">
                  <c:v>50693</c:v>
                </c:pt>
                <c:pt idx="3">
                  <c:v>52461</c:v>
                </c:pt>
                <c:pt idx="4">
                  <c:v>55858</c:v>
                </c:pt>
                <c:pt idx="5">
                  <c:v>57123</c:v>
                </c:pt>
                <c:pt idx="6">
                  <c:v>59222</c:v>
                </c:pt>
                <c:pt idx="7">
                  <c:v>56046</c:v>
                </c:pt>
                <c:pt idx="8">
                  <c:v>51365</c:v>
                </c:pt>
                <c:pt idx="9">
                  <c:v>56563</c:v>
                </c:pt>
                <c:pt idx="10">
                  <c:v>61423</c:v>
                </c:pt>
                <c:pt idx="11">
                  <c:v>61394</c:v>
                </c:pt>
                <c:pt idx="12" formatCode="_(&quot;$&quot;* #,##0_);_(&quot;$&quot;* \(#,##0\);_(&quot;$&quot;* &quot;-&quot;??_);_(@_)">
                  <c:v>64227</c:v>
                </c:pt>
                <c:pt idx="13">
                  <c:v>61091</c:v>
                </c:pt>
                <c:pt idx="14">
                  <c:v>62809</c:v>
                </c:pt>
                <c:pt idx="15">
                  <c:v>64840</c:v>
                </c:pt>
                <c:pt idx="16">
                  <c:v>67546</c:v>
                </c:pt>
                <c:pt idx="17">
                  <c:v>68388</c:v>
                </c:pt>
                <c:pt idx="18">
                  <c:v>72752</c:v>
                </c:pt>
                <c:pt idx="19">
                  <c:v>72889</c:v>
                </c:pt>
                <c:pt idx="20">
                  <c:v>74984</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Salem</c:v>
                </c:pt>
                <c:pt idx="5">
                  <c:v>Camden </c:v>
                </c:pt>
                <c:pt idx="6">
                  <c:v>Cape May </c:v>
                </c:pt>
                <c:pt idx="7">
                  <c:v>Union</c:v>
                </c:pt>
                <c:pt idx="8">
                  <c:v>Warren</c:v>
                </c:pt>
                <c:pt idx="9">
                  <c:v>Ocean</c:v>
                </c:pt>
                <c:pt idx="10">
                  <c:v>Mercer</c:v>
                </c:pt>
                <c:pt idx="11">
                  <c:v>Burlington</c:v>
                </c:pt>
                <c:pt idx="12">
                  <c:v>Sussex</c:v>
                </c:pt>
                <c:pt idx="13">
                  <c:v>Gloucester </c:v>
                </c:pt>
                <c:pt idx="14">
                  <c:v>Middlesex</c:v>
                </c:pt>
                <c:pt idx="15">
                  <c:v>Hudson </c:v>
                </c:pt>
                <c:pt idx="16">
                  <c:v>Bergen</c:v>
                </c:pt>
                <c:pt idx="17">
                  <c:v>Monmouth</c:v>
                </c:pt>
                <c:pt idx="18">
                  <c:v>Hunterdon</c:v>
                </c:pt>
                <c:pt idx="19">
                  <c:v>Somerset</c:v>
                </c:pt>
                <c:pt idx="20">
                  <c:v>Morris</c:v>
                </c:pt>
              </c:strCache>
            </c:strRef>
          </c:cat>
          <c:val>
            <c:numRef>
              <c:f>Sheet1!$E$2:$E$22</c:f>
              <c:numCache>
                <c:formatCode>General</c:formatCode>
                <c:ptCount val="21"/>
                <c:pt idx="14">
                  <c:v>62809</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_("$"* #,##0_);_("$"* \(#,##0\);_("$"* "-"??_);_(@_)</c:formatCode>
                <c:ptCount val="5"/>
                <c:pt idx="0">
                  <c:v>67188</c:v>
                </c:pt>
                <c:pt idx="1">
                  <c:v>72083</c:v>
                </c:pt>
                <c:pt idx="2">
                  <c:v>70126</c:v>
                </c:pt>
                <c:pt idx="3">
                  <c:v>73379</c:v>
                </c:pt>
                <c:pt idx="4">
                  <c:v>79744</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Sheet1!$C$2:$C$6</c:f>
              <c:numCache>
                <c:formatCode>_("$"* #,##0_);_("$"* \(#,##0\);_("$"* "-"??_);_(@_)</c:formatCode>
                <c:ptCount val="5"/>
                <c:pt idx="0">
                  <c:v>51627</c:v>
                </c:pt>
                <c:pt idx="1">
                  <c:v>52859</c:v>
                </c:pt>
                <c:pt idx="2">
                  <c:v>54272</c:v>
                </c:pt>
                <c:pt idx="3">
                  <c:v>55550</c:v>
                </c:pt>
                <c:pt idx="4">
                  <c:v>62809</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reported incidents 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Hunterdon</c:v>
                </c:pt>
                <c:pt idx="3">
                  <c:v>Cape May</c:v>
                </c:pt>
                <c:pt idx="4">
                  <c:v>Hudson</c:v>
                </c:pt>
                <c:pt idx="5">
                  <c:v>Warren</c:v>
                </c:pt>
                <c:pt idx="6">
                  <c:v>Gloucester</c:v>
                </c:pt>
                <c:pt idx="7">
                  <c:v>Mercer</c:v>
                </c:pt>
                <c:pt idx="8">
                  <c:v>Cumberland</c:v>
                </c:pt>
                <c:pt idx="9">
                  <c:v>Somerset</c:v>
                </c:pt>
                <c:pt idx="10">
                  <c:v>Morris</c:v>
                </c:pt>
                <c:pt idx="11">
                  <c:v>Atlantic</c:v>
                </c:pt>
                <c:pt idx="12">
                  <c:v>Ocean</c:v>
                </c:pt>
                <c:pt idx="13">
                  <c:v>Bergen</c:v>
                </c:pt>
                <c:pt idx="14">
                  <c:v>Monmouth</c:v>
                </c:pt>
                <c:pt idx="15">
                  <c:v>Camden</c:v>
                </c:pt>
                <c:pt idx="16">
                  <c:v>Burlington</c:v>
                </c:pt>
                <c:pt idx="17">
                  <c:v>Essex</c:v>
                </c:pt>
                <c:pt idx="18">
                  <c:v>Passaic</c:v>
                </c:pt>
                <c:pt idx="19">
                  <c:v>Middlesex</c:v>
                </c:pt>
                <c:pt idx="20">
                  <c:v>Union</c:v>
                </c:pt>
              </c:strCache>
            </c:strRef>
          </c:cat>
          <c:val>
            <c:numRef>
              <c:f>Sheet1!$B$2:$B$22</c:f>
              <c:numCache>
                <c:formatCode>General</c:formatCode>
                <c:ptCount val="21"/>
                <c:pt idx="0">
                  <c:v>47</c:v>
                </c:pt>
                <c:pt idx="1">
                  <c:v>100</c:v>
                </c:pt>
                <c:pt idx="2">
                  <c:v>105</c:v>
                </c:pt>
                <c:pt idx="3">
                  <c:v>128</c:v>
                </c:pt>
                <c:pt idx="4">
                  <c:v>148</c:v>
                </c:pt>
                <c:pt idx="5">
                  <c:v>157</c:v>
                </c:pt>
                <c:pt idx="6">
                  <c:v>233</c:v>
                </c:pt>
                <c:pt idx="7">
                  <c:v>235</c:v>
                </c:pt>
                <c:pt idx="8">
                  <c:v>246</c:v>
                </c:pt>
                <c:pt idx="9">
                  <c:v>287</c:v>
                </c:pt>
                <c:pt idx="10">
                  <c:v>306</c:v>
                </c:pt>
                <c:pt idx="11">
                  <c:v>353</c:v>
                </c:pt>
                <c:pt idx="12">
                  <c:v>377</c:v>
                </c:pt>
                <c:pt idx="13">
                  <c:v>385</c:v>
                </c:pt>
                <c:pt idx="14">
                  <c:v>397</c:v>
                </c:pt>
                <c:pt idx="15">
                  <c:v>410</c:v>
                </c:pt>
                <c:pt idx="16">
                  <c:v>465</c:v>
                </c:pt>
                <c:pt idx="17">
                  <c:v>501</c:v>
                </c:pt>
                <c:pt idx="18">
                  <c:v>506</c:v>
                </c:pt>
                <c:pt idx="20">
                  <c:v>666</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Hunterdon</c:v>
                </c:pt>
                <c:pt idx="3">
                  <c:v>Cape May</c:v>
                </c:pt>
                <c:pt idx="4">
                  <c:v>Hudson</c:v>
                </c:pt>
                <c:pt idx="5">
                  <c:v>Warren</c:v>
                </c:pt>
                <c:pt idx="6">
                  <c:v>Gloucester</c:v>
                </c:pt>
                <c:pt idx="7">
                  <c:v>Mercer</c:v>
                </c:pt>
                <c:pt idx="8">
                  <c:v>Cumberland</c:v>
                </c:pt>
                <c:pt idx="9">
                  <c:v>Somerset</c:v>
                </c:pt>
                <c:pt idx="10">
                  <c:v>Morris</c:v>
                </c:pt>
                <c:pt idx="11">
                  <c:v>Atlantic</c:v>
                </c:pt>
                <c:pt idx="12">
                  <c:v>Ocean</c:v>
                </c:pt>
                <c:pt idx="13">
                  <c:v>Bergen</c:v>
                </c:pt>
                <c:pt idx="14">
                  <c:v>Monmouth</c:v>
                </c:pt>
                <c:pt idx="15">
                  <c:v>Camden</c:v>
                </c:pt>
                <c:pt idx="16">
                  <c:v>Burlington</c:v>
                </c:pt>
                <c:pt idx="17">
                  <c:v>Essex</c:v>
                </c:pt>
                <c:pt idx="18">
                  <c:v>Passaic</c:v>
                </c:pt>
                <c:pt idx="19">
                  <c:v>Middlesex</c:v>
                </c:pt>
                <c:pt idx="20">
                  <c:v>Union</c:v>
                </c:pt>
              </c:strCache>
            </c:strRef>
          </c:cat>
          <c:val>
            <c:numRef>
              <c:f>Sheet1!$C$2:$C$22</c:f>
              <c:numCache>
                <c:formatCode>General</c:formatCode>
                <c:ptCount val="21"/>
                <c:pt idx="19">
                  <c:v>587</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pt idx="0">
                  <c:v>204</c:v>
                </c:pt>
                <c:pt idx="1">
                  <c:v>206</c:v>
                </c:pt>
                <c:pt idx="2">
                  <c:v>220</c:v>
                </c:pt>
                <c:pt idx="3">
                  <c:v>254</c:v>
                </c:pt>
                <c:pt idx="4">
                  <c:v>209</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1.3990569401486378E-2"/>
                  <c:y val="3.01220986674290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Cumberland</c:v>
                </c:pt>
                <c:pt idx="2">
                  <c:v>Essex</c:v>
                </c:pt>
                <c:pt idx="3">
                  <c:v>Warren</c:v>
                </c:pt>
                <c:pt idx="4">
                  <c:v>Camden</c:v>
                </c:pt>
                <c:pt idx="5">
                  <c:v>Burlington</c:v>
                </c:pt>
                <c:pt idx="6">
                  <c:v>Passaic</c:v>
                </c:pt>
                <c:pt idx="7">
                  <c:v>Somerset</c:v>
                </c:pt>
                <c:pt idx="8">
                  <c:v>Salem</c:v>
                </c:pt>
                <c:pt idx="9">
                  <c:v>Sussex</c:v>
                </c:pt>
                <c:pt idx="10">
                  <c:v>Monmouth</c:v>
                </c:pt>
                <c:pt idx="11">
                  <c:v>Bergen</c:v>
                </c:pt>
                <c:pt idx="12">
                  <c:v>Middlesex</c:v>
                </c:pt>
                <c:pt idx="13">
                  <c:v>Hudson</c:v>
                </c:pt>
                <c:pt idx="14">
                  <c:v>Gloucester</c:v>
                </c:pt>
                <c:pt idx="15">
                  <c:v>Union</c:v>
                </c:pt>
                <c:pt idx="16">
                  <c:v>Mercer</c:v>
                </c:pt>
                <c:pt idx="17">
                  <c:v>Ocean</c:v>
                </c:pt>
                <c:pt idx="18">
                  <c:v>Morris</c:v>
                </c:pt>
                <c:pt idx="19">
                  <c:v>Cape May</c:v>
                </c:pt>
                <c:pt idx="20">
                  <c:v>Hunterdon</c:v>
                </c:pt>
              </c:strCache>
            </c:strRef>
          </c:cat>
          <c:val>
            <c:numRef>
              <c:f>Sheet1!$B$2:$B$22</c:f>
              <c:numCache>
                <c:formatCode>0%</c:formatCode>
                <c:ptCount val="21"/>
                <c:pt idx="0">
                  <c:v>0.35638297872340402</c:v>
                </c:pt>
                <c:pt idx="1">
                  <c:v>0.11764705882352899</c:v>
                </c:pt>
                <c:pt idx="2">
                  <c:v>0.10294117647058799</c:v>
                </c:pt>
                <c:pt idx="3">
                  <c:v>7.1428571428571397E-2</c:v>
                </c:pt>
                <c:pt idx="4">
                  <c:v>5.6716417910447799E-2</c:v>
                </c:pt>
                <c:pt idx="5">
                  <c:v>-6.7901234567901203E-2</c:v>
                </c:pt>
                <c:pt idx="6">
                  <c:v>-7.7419354838709695E-2</c:v>
                </c:pt>
                <c:pt idx="7">
                  <c:v>-0.107142857142857</c:v>
                </c:pt>
                <c:pt idx="8">
                  <c:v>-0.12</c:v>
                </c:pt>
                <c:pt idx="9">
                  <c:v>-0.125</c:v>
                </c:pt>
                <c:pt idx="10">
                  <c:v>-0.13218390804597699</c:v>
                </c:pt>
                <c:pt idx="11">
                  <c:v>-0.15454545454545501</c:v>
                </c:pt>
                <c:pt idx="13">
                  <c:v>-0.19323671497584499</c:v>
                </c:pt>
                <c:pt idx="14">
                  <c:v>-0.20909090909090899</c:v>
                </c:pt>
                <c:pt idx="15">
                  <c:v>-0.21379310344827601</c:v>
                </c:pt>
                <c:pt idx="16">
                  <c:v>-0.217391304347826</c:v>
                </c:pt>
                <c:pt idx="17">
                  <c:v>-0.23140495867768601</c:v>
                </c:pt>
                <c:pt idx="18">
                  <c:v>-0.238095238095238</c:v>
                </c:pt>
                <c:pt idx="19">
                  <c:v>-0.30158730158730201</c:v>
                </c:pt>
                <c:pt idx="20">
                  <c:v>-0.4</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Cumberland</c:v>
                </c:pt>
                <c:pt idx="2">
                  <c:v>Essex</c:v>
                </c:pt>
                <c:pt idx="3">
                  <c:v>Warren</c:v>
                </c:pt>
                <c:pt idx="4">
                  <c:v>Camden</c:v>
                </c:pt>
                <c:pt idx="5">
                  <c:v>Burlington</c:v>
                </c:pt>
                <c:pt idx="6">
                  <c:v>Passaic</c:v>
                </c:pt>
                <c:pt idx="7">
                  <c:v>Somerset</c:v>
                </c:pt>
                <c:pt idx="8">
                  <c:v>Salem</c:v>
                </c:pt>
                <c:pt idx="9">
                  <c:v>Sussex</c:v>
                </c:pt>
                <c:pt idx="10">
                  <c:v>Monmouth</c:v>
                </c:pt>
                <c:pt idx="11">
                  <c:v>Bergen</c:v>
                </c:pt>
                <c:pt idx="12">
                  <c:v>Middlesex</c:v>
                </c:pt>
                <c:pt idx="13">
                  <c:v>Hudson</c:v>
                </c:pt>
                <c:pt idx="14">
                  <c:v>Gloucester</c:v>
                </c:pt>
                <c:pt idx="15">
                  <c:v>Union</c:v>
                </c:pt>
                <c:pt idx="16">
                  <c:v>Mercer</c:v>
                </c:pt>
                <c:pt idx="17">
                  <c:v>Ocean</c:v>
                </c:pt>
                <c:pt idx="18">
                  <c:v>Morris</c:v>
                </c:pt>
                <c:pt idx="19">
                  <c:v>Cape May</c:v>
                </c:pt>
                <c:pt idx="20">
                  <c:v>Hunterdon</c:v>
                </c:pt>
              </c:strCache>
            </c:strRef>
          </c:cat>
          <c:val>
            <c:numRef>
              <c:f>Sheet1!$C$2:$C$22</c:f>
              <c:numCache>
                <c:formatCode>General</c:formatCode>
                <c:ptCount val="21"/>
                <c:pt idx="12">
                  <c:v>-0.17716535433070901</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-5%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Atlantic</c:v>
                </c:pt>
                <c:pt idx="1">
                  <c:v>Cumberland</c:v>
                </c:pt>
                <c:pt idx="2">
                  <c:v>Essex</c:v>
                </c:pt>
                <c:pt idx="3">
                  <c:v>Warren</c:v>
                </c:pt>
                <c:pt idx="4">
                  <c:v>Camden</c:v>
                </c:pt>
                <c:pt idx="5">
                  <c:v>Burlington</c:v>
                </c:pt>
                <c:pt idx="6">
                  <c:v>Passaic</c:v>
                </c:pt>
                <c:pt idx="7">
                  <c:v>Somerset</c:v>
                </c:pt>
                <c:pt idx="8">
                  <c:v>Salem</c:v>
                </c:pt>
                <c:pt idx="9">
                  <c:v>Sussex</c:v>
                </c:pt>
                <c:pt idx="10">
                  <c:v>Monmouth</c:v>
                </c:pt>
                <c:pt idx="11">
                  <c:v>Bergen</c:v>
                </c:pt>
                <c:pt idx="12">
                  <c:v>Middlesex</c:v>
                </c:pt>
                <c:pt idx="13">
                  <c:v>Hudson</c:v>
                </c:pt>
                <c:pt idx="14">
                  <c:v>Gloucester</c:v>
                </c:pt>
                <c:pt idx="15">
                  <c:v>Union</c:v>
                </c:pt>
                <c:pt idx="16">
                  <c:v>Mercer</c:v>
                </c:pt>
                <c:pt idx="17">
                  <c:v>Ocean</c:v>
                </c:pt>
                <c:pt idx="18">
                  <c:v>Morris</c:v>
                </c:pt>
                <c:pt idx="19">
                  <c:v>Cape May</c:v>
                </c:pt>
                <c:pt idx="20">
                  <c:v>Hunterdon</c:v>
                </c:pt>
              </c:strCache>
            </c:strRef>
          </c:cat>
          <c:val>
            <c:numRef>
              <c:f>Sheet1!$D$2:$D$22</c:f>
              <c:numCache>
                <c:formatCode>0%</c:formatCode>
                <c:ptCount val="21"/>
                <c:pt idx="0">
                  <c:v>-0.05</c:v>
                </c:pt>
                <c:pt idx="1">
                  <c:v>-0.05</c:v>
                </c:pt>
                <c:pt idx="2">
                  <c:v>-0.05</c:v>
                </c:pt>
                <c:pt idx="3">
                  <c:v>-0.05</c:v>
                </c:pt>
                <c:pt idx="4">
                  <c:v>-0.05</c:v>
                </c:pt>
                <c:pt idx="5">
                  <c:v>-0.05</c:v>
                </c:pt>
                <c:pt idx="6">
                  <c:v>-0.05</c:v>
                </c:pt>
                <c:pt idx="7">
                  <c:v>-0.05</c:v>
                </c:pt>
                <c:pt idx="8">
                  <c:v>-0.05</c:v>
                </c:pt>
                <c:pt idx="9">
                  <c:v>-0.05</c:v>
                </c:pt>
                <c:pt idx="10">
                  <c:v>-0.05</c:v>
                </c:pt>
                <c:pt idx="11">
                  <c:v>-0.05</c:v>
                </c:pt>
                <c:pt idx="12">
                  <c:v>-0.05</c:v>
                </c:pt>
                <c:pt idx="13">
                  <c:v>-0.05</c:v>
                </c:pt>
                <c:pt idx="14">
                  <c:v>-0.05</c:v>
                </c:pt>
                <c:pt idx="15">
                  <c:v>-0.05</c:v>
                </c:pt>
                <c:pt idx="16">
                  <c:v>-0.05</c:v>
                </c:pt>
                <c:pt idx="17">
                  <c:v>-0.05</c:v>
                </c:pt>
                <c:pt idx="18">
                  <c:v>-0.05</c:v>
                </c:pt>
                <c:pt idx="19">
                  <c:v>-0.05</c:v>
                </c:pt>
                <c:pt idx="20">
                  <c:v>-0.05</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3636475801272223"/>
          <c:y val="0.87745762269663585"/>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Middlesex</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C-F0C0-405E-9C47-5C1E6BE72BDF}"/>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3124999999999943E-2"/>
                  <c:y val="0.1335937417818810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3.5937499999999997E-2"/>
                  <c:y val="-0.1078124933678338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dLbl>
              <c:idx val="6"/>
              <c:layout>
                <c:manualLayout>
                  <c:x val="0.13124999999999989"/>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0C0-405E-9C47-5C1E6BE72B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Alcohol</c:v>
                </c:pt>
                <c:pt idx="1">
                  <c:v>Heroin</c:v>
                </c:pt>
                <c:pt idx="2">
                  <c:v>Other Opiates</c:v>
                </c:pt>
                <c:pt idx="3">
                  <c:v>Cocaine</c:v>
                </c:pt>
                <c:pt idx="4">
                  <c:v>Marijuana</c:v>
                </c:pt>
                <c:pt idx="5">
                  <c:v>Methamphetamines</c:v>
                </c:pt>
                <c:pt idx="6">
                  <c:v>Other Drugs</c:v>
                </c:pt>
              </c:strCache>
            </c:strRef>
          </c:cat>
          <c:val>
            <c:numRef>
              <c:f>Sheet1!$B$2:$H$2</c:f>
              <c:numCache>
                <c:formatCode>0%</c:formatCode>
                <c:ptCount val="7"/>
                <c:pt idx="0">
                  <c:v>0.4</c:v>
                </c:pt>
                <c:pt idx="1">
                  <c:v>0.36</c:v>
                </c:pt>
                <c:pt idx="2">
                  <c:v>7.0000000000000007E-2</c:v>
                </c:pt>
                <c:pt idx="3">
                  <c:v>0.05</c:v>
                </c:pt>
                <c:pt idx="4">
                  <c:v>0.08</c:v>
                </c:pt>
                <c:pt idx="5">
                  <c:v>0.01</c:v>
                </c:pt>
                <c:pt idx="6">
                  <c:v>0.04</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0.33600000000000002</c:v>
                </c:pt>
                <c:pt idx="1">
                  <c:v>0.33700000000000002</c:v>
                </c:pt>
                <c:pt idx="2">
                  <c:v>0.33600000000000002</c:v>
                </c:pt>
                <c:pt idx="3">
                  <c:v>0.32900000000000001</c:v>
                </c:pt>
                <c:pt idx="4">
                  <c:v>0.34899999999999998</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Pt>
            <c:idx val="21"/>
            <c:invertIfNegative val="0"/>
            <c:bubble3D val="0"/>
            <c:spPr>
              <a:solidFill>
                <a:schemeClr val="bg1">
                  <a:lumMod val="65000"/>
                </a:schemeClr>
              </a:solidFill>
              <a:ln>
                <a:noFill/>
              </a:ln>
              <a:effectLst/>
            </c:spPr>
            <c:extLst>
              <c:ext xmlns:c16="http://schemas.microsoft.com/office/drawing/2014/chart" uri="{C3380CC4-5D6E-409C-BE32-E72D297353CC}">
                <c16:uniqueId val="{0000002B-C780-40EB-AB71-77D3A79E6F9C}"/>
              </c:ext>
            </c:extLst>
          </c:dPt>
          <c:dPt>
            <c:idx val="22"/>
            <c:invertIfNegative val="0"/>
            <c:bubble3D val="0"/>
            <c:spPr>
              <a:solidFill>
                <a:schemeClr val="bg1">
                  <a:lumMod val="65000"/>
                </a:schemeClr>
              </a:solidFill>
              <a:ln>
                <a:noFill/>
              </a:ln>
              <a:effectLst/>
            </c:spPr>
            <c:extLst>
              <c:ext xmlns:c16="http://schemas.microsoft.com/office/drawing/2014/chart" uri="{C3380CC4-5D6E-409C-BE32-E72D297353CC}">
                <c16:uniqueId val="{0000002D-C780-40EB-AB71-77D3A79E6F9C}"/>
              </c:ext>
            </c:extLst>
          </c:dPt>
          <c:dPt>
            <c:idx val="23"/>
            <c:invertIfNegative val="0"/>
            <c:bubble3D val="0"/>
            <c:spPr>
              <a:solidFill>
                <a:schemeClr val="bg1">
                  <a:lumMod val="65000"/>
                </a:schemeClr>
              </a:solidFill>
              <a:ln>
                <a:noFill/>
              </a:ln>
              <a:effectLst/>
            </c:spPr>
            <c:extLst>
              <c:ext xmlns:c16="http://schemas.microsoft.com/office/drawing/2014/chart" uri="{C3380CC4-5D6E-409C-BE32-E72D297353CC}">
                <c16:uniqueId val="{0000002F-C780-40EB-AB71-77D3A79E6F9C}"/>
              </c:ext>
            </c:extLst>
          </c:dPt>
          <c:dPt>
            <c:idx val="24"/>
            <c:invertIfNegative val="0"/>
            <c:bubble3D val="0"/>
            <c:spPr>
              <a:solidFill>
                <a:schemeClr val="bg1">
                  <a:lumMod val="65000"/>
                </a:schemeClr>
              </a:solidFill>
              <a:ln>
                <a:noFill/>
              </a:ln>
              <a:effectLst/>
            </c:spPr>
            <c:extLst>
              <c:ext xmlns:c16="http://schemas.microsoft.com/office/drawing/2014/chart" uri="{C3380CC4-5D6E-409C-BE32-E72D297353CC}">
                <c16:uniqueId val="{00000031-C780-40EB-AB71-77D3A79E6F9C}"/>
              </c:ext>
            </c:extLst>
          </c:dPt>
          <c:dPt>
            <c:idx val="25"/>
            <c:invertIfNegative val="0"/>
            <c:bubble3D val="0"/>
            <c:spPr>
              <a:solidFill>
                <a:schemeClr val="bg1">
                  <a:lumMod val="65000"/>
                </a:schemeClr>
              </a:solidFill>
              <a:ln>
                <a:noFill/>
              </a:ln>
              <a:effectLst/>
            </c:spPr>
            <c:extLst>
              <c:ext xmlns:c16="http://schemas.microsoft.com/office/drawing/2014/chart" uri="{C3380CC4-5D6E-409C-BE32-E72D297353CC}">
                <c16:uniqueId val="{00000033-C780-40EB-AB71-77D3A79E6F9C}"/>
              </c:ext>
            </c:extLst>
          </c:dPt>
          <c:dPt>
            <c:idx val="26"/>
            <c:invertIfNegative val="0"/>
            <c:bubble3D val="0"/>
            <c:spPr>
              <a:solidFill>
                <a:schemeClr val="bg1">
                  <a:lumMod val="65000"/>
                </a:schemeClr>
              </a:solidFill>
              <a:ln>
                <a:noFill/>
              </a:ln>
              <a:effectLst/>
            </c:spPr>
            <c:extLst>
              <c:ext xmlns:c16="http://schemas.microsoft.com/office/drawing/2014/chart" uri="{C3380CC4-5D6E-409C-BE32-E72D297353CC}">
                <c16:uniqueId val="{00000035-C780-40EB-AB71-77D3A79E6F9C}"/>
              </c:ext>
            </c:extLst>
          </c:dPt>
          <c:dPt>
            <c:idx val="27"/>
            <c:invertIfNegative val="0"/>
            <c:bubble3D val="0"/>
            <c:spPr>
              <a:solidFill>
                <a:schemeClr val="bg1">
                  <a:lumMod val="65000"/>
                </a:schemeClr>
              </a:solidFill>
              <a:ln>
                <a:noFill/>
              </a:ln>
              <a:effectLst/>
            </c:spPr>
            <c:extLst>
              <c:ext xmlns:c16="http://schemas.microsoft.com/office/drawing/2014/chart" uri="{C3380CC4-5D6E-409C-BE32-E72D297353CC}">
                <c16:uniqueId val="{00000037-C780-40EB-AB71-77D3A79E6F9C}"/>
              </c:ext>
            </c:extLst>
          </c:dPt>
          <c:dPt>
            <c:idx val="28"/>
            <c:invertIfNegative val="0"/>
            <c:bubble3D val="0"/>
            <c:spPr>
              <a:solidFill>
                <a:schemeClr val="bg1">
                  <a:lumMod val="65000"/>
                </a:schemeClr>
              </a:solidFill>
              <a:ln>
                <a:noFill/>
              </a:ln>
              <a:effectLst/>
            </c:spPr>
            <c:extLst>
              <c:ext xmlns:c16="http://schemas.microsoft.com/office/drawing/2014/chart" uri="{C3380CC4-5D6E-409C-BE32-E72D297353CC}">
                <c16:uniqueId val="{00000039-C780-40EB-AB71-77D3A79E6F9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Sheet1!$A$2:$A$30</c:f>
              <c:strCache>
                <c:ptCount val="29"/>
                <c:pt idx="0">
                  <c:v>Acute Care Family Support</c:v>
                </c:pt>
                <c:pt idx="1">
                  <c:v>Access Center</c:v>
                </c:pt>
                <c:pt idx="2">
                  <c:v>Certified Community Behavioral Health Clinic (CCBHC)</c:v>
                </c:pt>
                <c:pt idx="3">
                  <c:v>Crisis Diversion</c:v>
                </c:pt>
                <c:pt idx="4">
                  <c:v>Crisis House</c:v>
                </c:pt>
                <c:pt idx="5">
                  <c:v>Early Intervention Support Services (EISS)</c:v>
                </c:pt>
                <c:pt idx="6">
                  <c:v>County Mental Health Board</c:v>
                </c:pt>
                <c:pt idx="7">
                  <c:v>Emergency Services</c:v>
                </c:pt>
                <c:pt idx="8">
                  <c:v>Homeless Services (PATH)</c:v>
                </c:pt>
                <c:pt idx="9">
                  <c:v>Integrated Case Management Services</c:v>
                </c:pt>
                <c:pt idx="10">
                  <c:v>Intensive Family Support</c:v>
                </c:pt>
                <c:pt idx="11">
                  <c:v>Intensive Outpatient Tx and Support Services</c:v>
                </c:pt>
                <c:pt idx="12">
                  <c:v>Involuntary Outpatient Commitment</c:v>
                </c:pt>
                <c:pt idx="13">
                  <c:v>Justice Involved Services</c:v>
                </c:pt>
                <c:pt idx="14">
                  <c:v>Outpatient</c:v>
                </c:pt>
                <c:pt idx="15">
                  <c:v>Partial Care</c:v>
                </c:pt>
                <c:pt idx="16">
                  <c:v>Peer Respite Program</c:v>
                </c:pt>
                <c:pt idx="17">
                  <c:v>Program of Assertive Community Treatment (PACT)</c:v>
                </c:pt>
                <c:pt idx="18">
                  <c:v>Residential Intensive Support Team (RIST)</c:v>
                </c:pt>
                <c:pt idx="19">
                  <c:v>Residential Services</c:v>
                </c:pt>
                <c:pt idx="20">
                  <c:v>Self-Help Center</c:v>
                </c:pt>
                <c:pt idx="21">
                  <c:v>Short Term Care Facility</c:v>
                </c:pt>
                <c:pt idx="22">
                  <c:v>State and County Hospitals</c:v>
                </c:pt>
                <c:pt idx="23">
                  <c:v>Supported Education</c:v>
                </c:pt>
                <c:pt idx="24">
                  <c:v>Supported Employment</c:v>
                </c:pt>
                <c:pt idx="25">
                  <c:v>Community Support Services</c:v>
                </c:pt>
                <c:pt idx="26">
                  <c:v>Systems Advocacy</c:v>
                </c:pt>
                <c:pt idx="27">
                  <c:v>Voluntary Unit</c:v>
                </c:pt>
                <c:pt idx="28">
                  <c:v>Primary Screening Services</c:v>
                </c:pt>
              </c:strCache>
            </c:strRef>
          </c:cat>
          <c:val>
            <c:numRef>
              <c:f>Sheet1!$B$2:$B$30</c:f>
              <c:numCache>
                <c:formatCode>General</c:formatCode>
                <c:ptCount val="29"/>
                <c:pt idx="0">
                  <c:v>1</c:v>
                </c:pt>
                <c:pt idx="1">
                  <c:v>0</c:v>
                </c:pt>
                <c:pt idx="2">
                  <c:v>1</c:v>
                </c:pt>
                <c:pt idx="3">
                  <c:v>0</c:v>
                </c:pt>
                <c:pt idx="4">
                  <c:v>0</c:v>
                </c:pt>
                <c:pt idx="5">
                  <c:v>1</c:v>
                </c:pt>
                <c:pt idx="6">
                  <c:v>1</c:v>
                </c:pt>
                <c:pt idx="7">
                  <c:v>1</c:v>
                </c:pt>
                <c:pt idx="8">
                  <c:v>2</c:v>
                </c:pt>
                <c:pt idx="9">
                  <c:v>1</c:v>
                </c:pt>
                <c:pt idx="10">
                  <c:v>1</c:v>
                </c:pt>
                <c:pt idx="11">
                  <c:v>1</c:v>
                </c:pt>
                <c:pt idx="12">
                  <c:v>1</c:v>
                </c:pt>
                <c:pt idx="13">
                  <c:v>1</c:v>
                </c:pt>
                <c:pt idx="14">
                  <c:v>5</c:v>
                </c:pt>
                <c:pt idx="15">
                  <c:v>2</c:v>
                </c:pt>
                <c:pt idx="16">
                  <c:v>1</c:v>
                </c:pt>
                <c:pt idx="17">
                  <c:v>3</c:v>
                </c:pt>
                <c:pt idx="18">
                  <c:v>1</c:v>
                </c:pt>
                <c:pt idx="19">
                  <c:v>4</c:v>
                </c:pt>
                <c:pt idx="20">
                  <c:v>1</c:v>
                </c:pt>
                <c:pt idx="21">
                  <c:v>4</c:v>
                </c:pt>
                <c:pt idx="22">
                  <c:v>0</c:v>
                </c:pt>
                <c:pt idx="23">
                  <c:v>1</c:v>
                </c:pt>
                <c:pt idx="24">
                  <c:v>1</c:v>
                </c:pt>
                <c:pt idx="25">
                  <c:v>6</c:v>
                </c:pt>
                <c:pt idx="26">
                  <c:v>1</c:v>
                </c:pt>
                <c:pt idx="27">
                  <c:v>2</c:v>
                </c:pt>
                <c:pt idx="28">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c:v>
                </c:pt>
                <c:pt idx="2">
                  <c:v>Union</c:v>
                </c:pt>
                <c:pt idx="3">
                  <c:v>Gloucester</c:v>
                </c:pt>
                <c:pt idx="4">
                  <c:v>Morris</c:v>
                </c:pt>
                <c:pt idx="5">
                  <c:v>Mercer</c:v>
                </c:pt>
                <c:pt idx="6">
                  <c:v>Ocean</c:v>
                </c:pt>
                <c:pt idx="7">
                  <c:v>Sussex</c:v>
                </c:pt>
                <c:pt idx="8">
                  <c:v>Essex</c:v>
                </c:pt>
                <c:pt idx="9">
                  <c:v>Hudson</c:v>
                </c:pt>
                <c:pt idx="10">
                  <c:v>Bergen</c:v>
                </c:pt>
                <c:pt idx="11">
                  <c:v>Middlesex</c:v>
                </c:pt>
                <c:pt idx="12">
                  <c:v>Somerset</c:v>
                </c:pt>
                <c:pt idx="13">
                  <c:v>Camden</c:v>
                </c:pt>
                <c:pt idx="14">
                  <c:v>Passaic</c:v>
                </c:pt>
                <c:pt idx="15">
                  <c:v>Cumberland</c:v>
                </c:pt>
                <c:pt idx="16">
                  <c:v>Atlantic</c:v>
                </c:pt>
                <c:pt idx="17">
                  <c:v>Monmouth</c:v>
                </c:pt>
                <c:pt idx="18">
                  <c:v>Cape May</c:v>
                </c:pt>
                <c:pt idx="19">
                  <c:v>Warren</c:v>
                </c:pt>
                <c:pt idx="20">
                  <c:v>Salem</c:v>
                </c:pt>
              </c:strCache>
            </c:strRef>
          </c:cat>
          <c:val>
            <c:numRef>
              <c:f>Sheet1!$B$2:$B$22</c:f>
              <c:numCache>
                <c:formatCode>0.0%</c:formatCode>
                <c:ptCount val="21"/>
                <c:pt idx="0">
                  <c:v>9.0999999999999998E-2</c:v>
                </c:pt>
                <c:pt idx="1">
                  <c:v>9.8000000000000004E-2</c:v>
                </c:pt>
                <c:pt idx="2">
                  <c:v>0.10199999999999999</c:v>
                </c:pt>
                <c:pt idx="3">
                  <c:v>0.106</c:v>
                </c:pt>
                <c:pt idx="4">
                  <c:v>0.107</c:v>
                </c:pt>
                <c:pt idx="5">
                  <c:v>0.112</c:v>
                </c:pt>
                <c:pt idx="6">
                  <c:v>0.112</c:v>
                </c:pt>
                <c:pt idx="7">
                  <c:v>0.123</c:v>
                </c:pt>
                <c:pt idx="8">
                  <c:v>0.125</c:v>
                </c:pt>
                <c:pt idx="9">
                  <c:v>0.127</c:v>
                </c:pt>
                <c:pt idx="10">
                  <c:v>0.13300000000000001</c:v>
                </c:pt>
                <c:pt idx="12">
                  <c:v>0.14099999999999999</c:v>
                </c:pt>
                <c:pt idx="13">
                  <c:v>0.14499999999999999</c:v>
                </c:pt>
                <c:pt idx="14">
                  <c:v>0.15</c:v>
                </c:pt>
                <c:pt idx="15">
                  <c:v>0.151</c:v>
                </c:pt>
                <c:pt idx="16">
                  <c:v>0.153</c:v>
                </c:pt>
                <c:pt idx="17">
                  <c:v>0.153</c:v>
                </c:pt>
                <c:pt idx="18">
                  <c:v>0.187</c:v>
                </c:pt>
                <c:pt idx="19">
                  <c:v>0.19</c:v>
                </c:pt>
                <c:pt idx="20">
                  <c:v>0.20499999999999999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c:v>
                </c:pt>
                <c:pt idx="2">
                  <c:v>Union</c:v>
                </c:pt>
                <c:pt idx="3">
                  <c:v>Gloucester</c:v>
                </c:pt>
                <c:pt idx="4">
                  <c:v>Morris</c:v>
                </c:pt>
                <c:pt idx="5">
                  <c:v>Mercer</c:v>
                </c:pt>
                <c:pt idx="6">
                  <c:v>Ocean</c:v>
                </c:pt>
                <c:pt idx="7">
                  <c:v>Sussex</c:v>
                </c:pt>
                <c:pt idx="8">
                  <c:v>Essex</c:v>
                </c:pt>
                <c:pt idx="9">
                  <c:v>Hudson</c:v>
                </c:pt>
                <c:pt idx="10">
                  <c:v>Bergen</c:v>
                </c:pt>
                <c:pt idx="11">
                  <c:v>Middlesex</c:v>
                </c:pt>
                <c:pt idx="12">
                  <c:v>Somerset</c:v>
                </c:pt>
                <c:pt idx="13">
                  <c:v>Camden</c:v>
                </c:pt>
                <c:pt idx="14">
                  <c:v>Passaic</c:v>
                </c:pt>
                <c:pt idx="15">
                  <c:v>Cumberland</c:v>
                </c:pt>
                <c:pt idx="16">
                  <c:v>Atlantic</c:v>
                </c:pt>
                <c:pt idx="17">
                  <c:v>Monmouth</c:v>
                </c:pt>
                <c:pt idx="18">
                  <c:v>Cape May</c:v>
                </c:pt>
                <c:pt idx="19">
                  <c:v>Warren</c:v>
                </c:pt>
                <c:pt idx="20">
                  <c:v>Salem</c:v>
                </c:pt>
              </c:strCache>
            </c:strRef>
          </c:cat>
          <c:val>
            <c:numRef>
              <c:f>Sheet1!$C$2:$C$22</c:f>
              <c:numCache>
                <c:formatCode>General</c:formatCode>
                <c:ptCount val="21"/>
                <c:pt idx="11">
                  <c:v>0.13600000000000001</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12.8%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Burlington</c:v>
                </c:pt>
                <c:pt idx="1">
                  <c:v>Hunterdon</c:v>
                </c:pt>
                <c:pt idx="2">
                  <c:v>Union</c:v>
                </c:pt>
                <c:pt idx="3">
                  <c:v>Gloucester</c:v>
                </c:pt>
                <c:pt idx="4">
                  <c:v>Morris</c:v>
                </c:pt>
                <c:pt idx="5">
                  <c:v>Mercer</c:v>
                </c:pt>
                <c:pt idx="6">
                  <c:v>Ocean</c:v>
                </c:pt>
                <c:pt idx="7">
                  <c:v>Sussex</c:v>
                </c:pt>
                <c:pt idx="8">
                  <c:v>Essex</c:v>
                </c:pt>
                <c:pt idx="9">
                  <c:v>Hudson</c:v>
                </c:pt>
                <c:pt idx="10">
                  <c:v>Bergen</c:v>
                </c:pt>
                <c:pt idx="11">
                  <c:v>Middlesex</c:v>
                </c:pt>
                <c:pt idx="12">
                  <c:v>Somerset</c:v>
                </c:pt>
                <c:pt idx="13">
                  <c:v>Camden</c:v>
                </c:pt>
                <c:pt idx="14">
                  <c:v>Passaic</c:v>
                </c:pt>
                <c:pt idx="15">
                  <c:v>Cumberland</c:v>
                </c:pt>
                <c:pt idx="16">
                  <c:v>Atlantic</c:v>
                </c:pt>
                <c:pt idx="17">
                  <c:v>Monmouth</c:v>
                </c:pt>
                <c:pt idx="18">
                  <c:v>Cape May</c:v>
                </c:pt>
                <c:pt idx="19">
                  <c:v>Warren</c:v>
                </c:pt>
                <c:pt idx="20">
                  <c:v>Salem</c:v>
                </c:pt>
              </c:strCache>
            </c:strRef>
          </c:cat>
          <c:val>
            <c:numRef>
              <c:f>Sheet1!$D$2:$D$22</c:f>
              <c:numCache>
                <c:formatCode>0.0%</c:formatCode>
                <c:ptCount val="21"/>
                <c:pt idx="0">
                  <c:v>0.128</c:v>
                </c:pt>
                <c:pt idx="1">
                  <c:v>0.128</c:v>
                </c:pt>
                <c:pt idx="2">
                  <c:v>0.128</c:v>
                </c:pt>
                <c:pt idx="3">
                  <c:v>0.128</c:v>
                </c:pt>
                <c:pt idx="4">
                  <c:v>0.128</c:v>
                </c:pt>
                <c:pt idx="5">
                  <c:v>0.128</c:v>
                </c:pt>
                <c:pt idx="6">
                  <c:v>0.128</c:v>
                </c:pt>
                <c:pt idx="7">
                  <c:v>0.128</c:v>
                </c:pt>
                <c:pt idx="8">
                  <c:v>0.128</c:v>
                </c:pt>
                <c:pt idx="9">
                  <c:v>0.128</c:v>
                </c:pt>
                <c:pt idx="10">
                  <c:v>0.128</c:v>
                </c:pt>
                <c:pt idx="11">
                  <c:v>0.128</c:v>
                </c:pt>
                <c:pt idx="12">
                  <c:v>0.128</c:v>
                </c:pt>
                <c:pt idx="13">
                  <c:v>0.128</c:v>
                </c:pt>
                <c:pt idx="14">
                  <c:v>0.128</c:v>
                </c:pt>
                <c:pt idx="15">
                  <c:v>0.128</c:v>
                </c:pt>
                <c:pt idx="16">
                  <c:v>0.128</c:v>
                </c:pt>
                <c:pt idx="17">
                  <c:v>0.128</c:v>
                </c:pt>
                <c:pt idx="18">
                  <c:v>0.128</c:v>
                </c:pt>
                <c:pt idx="19">
                  <c:v>0.128</c:v>
                </c:pt>
                <c:pt idx="20">
                  <c:v>0.128</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4887575527383351"/>
          <c:y val="0.92034887445304525"/>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2020</c:v>
                </c:pt>
              </c:numCache>
            </c:numRef>
          </c:cat>
          <c:val>
            <c:numRef>
              <c:f>Sheet1!$B$2:$B$6</c:f>
              <c:numCache>
                <c:formatCode>0.0%</c:formatCode>
                <c:ptCount val="5"/>
                <c:pt idx="0">
                  <c:v>0.108</c:v>
                </c:pt>
                <c:pt idx="1">
                  <c:v>0.107</c:v>
                </c:pt>
                <c:pt idx="2">
                  <c:v>0.12</c:v>
                </c:pt>
                <c:pt idx="3">
                  <c:v>0.11600000000000001</c:v>
                </c:pt>
                <c:pt idx="4">
                  <c:v>0.13600000000000001</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0.00%</c:formatCode>
                <c:ptCount val="5"/>
                <c:pt idx="0">
                  <c:v>0.17699999999999999</c:v>
                </c:pt>
                <c:pt idx="1">
                  <c:v>0.14199999999999999</c:v>
                </c:pt>
                <c:pt idx="2" formatCode="0.0%">
                  <c:v>0.112</c:v>
                </c:pt>
                <c:pt idx="3" formatCode="0.0%">
                  <c:v>9.4E-2</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0.00%"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8.6999999999999994E-2</c:v>
                </c:pt>
                <c:pt idx="1">
                  <c:v>0.182</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Middlesex</c:v>
                </c:pt>
                <c:pt idx="1">
                  <c:v>Union</c:v>
                </c:pt>
                <c:pt idx="2">
                  <c:v>Morris</c:v>
                </c:pt>
                <c:pt idx="3">
                  <c:v>Bergen</c:v>
                </c:pt>
                <c:pt idx="4">
                  <c:v>Gloucester</c:v>
                </c:pt>
                <c:pt idx="5">
                  <c:v>Warren</c:v>
                </c:pt>
                <c:pt idx="6">
                  <c:v>Hudson</c:v>
                </c:pt>
                <c:pt idx="7">
                  <c:v>Ocean</c:v>
                </c:pt>
                <c:pt idx="8">
                  <c:v>Mercer</c:v>
                </c:pt>
                <c:pt idx="9">
                  <c:v>Essex</c:v>
                </c:pt>
                <c:pt idx="10">
                  <c:v>Somerset</c:v>
                </c:pt>
                <c:pt idx="11">
                  <c:v>Passaic</c:v>
                </c:pt>
                <c:pt idx="12">
                  <c:v>Atlantic</c:v>
                </c:pt>
                <c:pt idx="13">
                  <c:v>Cape May</c:v>
                </c:pt>
                <c:pt idx="14">
                  <c:v>Burlington</c:v>
                </c:pt>
                <c:pt idx="15">
                  <c:v>Hunterdon</c:v>
                </c:pt>
                <c:pt idx="16">
                  <c:v>Monmouth</c:v>
                </c:pt>
                <c:pt idx="17">
                  <c:v>Sussex</c:v>
                </c:pt>
                <c:pt idx="18">
                  <c:v>Salem</c:v>
                </c:pt>
                <c:pt idx="19">
                  <c:v>Camden</c:v>
                </c:pt>
                <c:pt idx="20">
                  <c:v>Cumberland</c:v>
                </c:pt>
              </c:strCache>
            </c:strRef>
          </c:cat>
          <c:val>
            <c:numRef>
              <c:f>Sheet1!$B$2:$B$22</c:f>
              <c:numCache>
                <c:formatCode>0.0%</c:formatCode>
                <c:ptCount val="21"/>
                <c:pt idx="1">
                  <c:v>0.126</c:v>
                </c:pt>
                <c:pt idx="2">
                  <c:v>0.13900000000000001</c:v>
                </c:pt>
                <c:pt idx="3">
                  <c:v>0.14599999999999999</c:v>
                </c:pt>
                <c:pt idx="4">
                  <c:v>0.14599999999999999</c:v>
                </c:pt>
                <c:pt idx="5">
                  <c:v>0.14599999999999999</c:v>
                </c:pt>
                <c:pt idx="6">
                  <c:v>0.14799999999999999</c:v>
                </c:pt>
                <c:pt idx="7">
                  <c:v>0.14899999999999999</c:v>
                </c:pt>
                <c:pt idx="8">
                  <c:v>0.157</c:v>
                </c:pt>
                <c:pt idx="9">
                  <c:v>0.16</c:v>
                </c:pt>
                <c:pt idx="10">
                  <c:v>0.16500000000000001</c:v>
                </c:pt>
                <c:pt idx="11">
                  <c:v>0.16700000000000001</c:v>
                </c:pt>
                <c:pt idx="12">
                  <c:v>0.17299999999999999</c:v>
                </c:pt>
                <c:pt idx="13">
                  <c:v>0.17299999999999999</c:v>
                </c:pt>
                <c:pt idx="14">
                  <c:v>0.17899999999999999</c:v>
                </c:pt>
                <c:pt idx="15">
                  <c:v>0.184</c:v>
                </c:pt>
                <c:pt idx="16">
                  <c:v>0.186</c:v>
                </c:pt>
                <c:pt idx="17">
                  <c:v>0.187</c:v>
                </c:pt>
                <c:pt idx="18">
                  <c:v>0.20399999999999999</c:v>
                </c:pt>
                <c:pt idx="19">
                  <c:v>0.21199999999999999</c:v>
                </c:pt>
                <c:pt idx="20">
                  <c:v>0.246</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Middlesex</c:v>
                </c:pt>
                <c:pt idx="1">
                  <c:v>Union</c:v>
                </c:pt>
                <c:pt idx="2">
                  <c:v>Morris</c:v>
                </c:pt>
                <c:pt idx="3">
                  <c:v>Bergen</c:v>
                </c:pt>
                <c:pt idx="4">
                  <c:v>Gloucester</c:v>
                </c:pt>
                <c:pt idx="5">
                  <c:v>Warren</c:v>
                </c:pt>
                <c:pt idx="6">
                  <c:v>Hudson</c:v>
                </c:pt>
                <c:pt idx="7">
                  <c:v>Ocean</c:v>
                </c:pt>
                <c:pt idx="8">
                  <c:v>Mercer</c:v>
                </c:pt>
                <c:pt idx="9">
                  <c:v>Essex</c:v>
                </c:pt>
                <c:pt idx="10">
                  <c:v>Somerset</c:v>
                </c:pt>
                <c:pt idx="11">
                  <c:v>Passaic</c:v>
                </c:pt>
                <c:pt idx="12">
                  <c:v>Atlantic</c:v>
                </c:pt>
                <c:pt idx="13">
                  <c:v>Cape May</c:v>
                </c:pt>
                <c:pt idx="14">
                  <c:v>Burlington</c:v>
                </c:pt>
                <c:pt idx="15">
                  <c:v>Hunterdon</c:v>
                </c:pt>
                <c:pt idx="16">
                  <c:v>Monmouth</c:v>
                </c:pt>
                <c:pt idx="17">
                  <c:v>Sussex</c:v>
                </c:pt>
                <c:pt idx="18">
                  <c:v>Salem</c:v>
                </c:pt>
                <c:pt idx="19">
                  <c:v>Camden</c:v>
                </c:pt>
                <c:pt idx="20">
                  <c:v>Cumberland</c:v>
                </c:pt>
              </c:strCache>
            </c:strRef>
          </c:cat>
          <c:val>
            <c:numRef>
              <c:f>Sheet1!$C$2:$C$22</c:f>
              <c:numCache>
                <c:formatCode>General</c:formatCode>
                <c:ptCount val="21"/>
                <c:pt idx="0">
                  <c:v>0.11899999999999999</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15.8%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Middlesex</c:v>
                </c:pt>
                <c:pt idx="1">
                  <c:v>Union</c:v>
                </c:pt>
                <c:pt idx="2">
                  <c:v>Morris</c:v>
                </c:pt>
                <c:pt idx="3">
                  <c:v>Bergen</c:v>
                </c:pt>
                <c:pt idx="4">
                  <c:v>Gloucester</c:v>
                </c:pt>
                <c:pt idx="5">
                  <c:v>Warren</c:v>
                </c:pt>
                <c:pt idx="6">
                  <c:v>Hudson</c:v>
                </c:pt>
                <c:pt idx="7">
                  <c:v>Ocean</c:v>
                </c:pt>
                <c:pt idx="8">
                  <c:v>Mercer</c:v>
                </c:pt>
                <c:pt idx="9">
                  <c:v>Essex</c:v>
                </c:pt>
                <c:pt idx="10">
                  <c:v>Somerset</c:v>
                </c:pt>
                <c:pt idx="11">
                  <c:v>Passaic</c:v>
                </c:pt>
                <c:pt idx="12">
                  <c:v>Atlantic</c:v>
                </c:pt>
                <c:pt idx="13">
                  <c:v>Cape May</c:v>
                </c:pt>
                <c:pt idx="14">
                  <c:v>Burlington</c:v>
                </c:pt>
                <c:pt idx="15">
                  <c:v>Hunterdon</c:v>
                </c:pt>
                <c:pt idx="16">
                  <c:v>Monmouth</c:v>
                </c:pt>
                <c:pt idx="17">
                  <c:v>Sussex</c:v>
                </c:pt>
                <c:pt idx="18">
                  <c:v>Salem</c:v>
                </c:pt>
                <c:pt idx="19">
                  <c:v>Camden</c:v>
                </c:pt>
                <c:pt idx="20">
                  <c:v>Cumberland</c:v>
                </c:pt>
              </c:strCache>
            </c:strRef>
          </c:cat>
          <c:val>
            <c:numRef>
              <c:f>Sheet1!$D$2:$D$22</c:f>
              <c:numCache>
                <c:formatCode>0.0%</c:formatCode>
                <c:ptCount val="21"/>
                <c:pt idx="0">
                  <c:v>0.158</c:v>
                </c:pt>
                <c:pt idx="1">
                  <c:v>0.158</c:v>
                </c:pt>
                <c:pt idx="2">
                  <c:v>0.158</c:v>
                </c:pt>
                <c:pt idx="3">
                  <c:v>0.158</c:v>
                </c:pt>
                <c:pt idx="4">
                  <c:v>0.158</c:v>
                </c:pt>
                <c:pt idx="5">
                  <c:v>0.158</c:v>
                </c:pt>
                <c:pt idx="6">
                  <c:v>0.158</c:v>
                </c:pt>
                <c:pt idx="7">
                  <c:v>0.158</c:v>
                </c:pt>
                <c:pt idx="8">
                  <c:v>0.158</c:v>
                </c:pt>
                <c:pt idx="9">
                  <c:v>0.158</c:v>
                </c:pt>
                <c:pt idx="10">
                  <c:v>0.158</c:v>
                </c:pt>
                <c:pt idx="11">
                  <c:v>0.158</c:v>
                </c:pt>
                <c:pt idx="12">
                  <c:v>0.158</c:v>
                </c:pt>
                <c:pt idx="13">
                  <c:v>0.158</c:v>
                </c:pt>
                <c:pt idx="14">
                  <c:v>0.158</c:v>
                </c:pt>
                <c:pt idx="15">
                  <c:v>0.158</c:v>
                </c:pt>
                <c:pt idx="16">
                  <c:v>0.158</c:v>
                </c:pt>
                <c:pt idx="17">
                  <c:v>0.158</c:v>
                </c:pt>
                <c:pt idx="18">
                  <c:v>0.158</c:v>
                </c:pt>
                <c:pt idx="19">
                  <c:v>0.158</c:v>
                </c:pt>
                <c:pt idx="20">
                  <c:v>0.158</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49530080794851039"/>
          <c:y val="0.90688836395450567"/>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2020</c:v>
                </c:pt>
              </c:numCache>
            </c:numRef>
          </c:cat>
          <c:val>
            <c:numRef>
              <c:f>Sheet1!$B$2:$B$6</c:f>
              <c:numCache>
                <c:formatCode>0.0%</c:formatCode>
                <c:ptCount val="5"/>
                <c:pt idx="0">
                  <c:v>0.107</c:v>
                </c:pt>
                <c:pt idx="1">
                  <c:v>0.108</c:v>
                </c:pt>
                <c:pt idx="2">
                  <c:v>0.13600000000000001</c:v>
                </c:pt>
                <c:pt idx="3">
                  <c:v>7.5999999999999998E-2</c:v>
                </c:pt>
                <c:pt idx="4">
                  <c:v>0.11899999999999999</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0.00%</c:formatCode>
                <c:ptCount val="5"/>
                <c:pt idx="0">
                  <c:v>0.16600000000000001</c:v>
                </c:pt>
                <c:pt idx="1">
                  <c:v>0.14299999999999999</c:v>
                </c:pt>
                <c:pt idx="2" formatCode="0.0%">
                  <c:v>0.114</c:v>
                </c:pt>
                <c:pt idx="3" formatCode="0.0%">
                  <c:v>5.6000000000000001E-2</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0.00%"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7.1999999999999995E-2</c:v>
                </c:pt>
                <c:pt idx="1">
                  <c:v>0.16</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Sheet1!$B$2:$B$22</c:f>
              <c:numCache>
                <c:formatCode>General</c:formatCode>
                <c:ptCount val="21"/>
                <c:pt idx="0">
                  <c:v>5.6</c:v>
                </c:pt>
                <c:pt idx="1">
                  <c:v>6</c:v>
                </c:pt>
                <c:pt idx="2">
                  <c:v>6.5</c:v>
                </c:pt>
                <c:pt idx="3">
                  <c:v>6.6</c:v>
                </c:pt>
                <c:pt idx="4">
                  <c:v>6.9</c:v>
                </c:pt>
                <c:pt idx="5">
                  <c:v>7</c:v>
                </c:pt>
                <c:pt idx="6">
                  <c:v>7.1</c:v>
                </c:pt>
                <c:pt idx="8">
                  <c:v>7.8</c:v>
                </c:pt>
                <c:pt idx="9">
                  <c:v>8</c:v>
                </c:pt>
                <c:pt idx="10">
                  <c:v>8.6</c:v>
                </c:pt>
                <c:pt idx="11">
                  <c:v>8.9</c:v>
                </c:pt>
                <c:pt idx="12">
                  <c:v>9.1</c:v>
                </c:pt>
                <c:pt idx="13">
                  <c:v>9.4</c:v>
                </c:pt>
                <c:pt idx="14">
                  <c:v>9.4</c:v>
                </c:pt>
                <c:pt idx="15">
                  <c:v>9.6</c:v>
                </c:pt>
                <c:pt idx="16">
                  <c:v>10.1</c:v>
                </c:pt>
                <c:pt idx="17">
                  <c:v>10.7</c:v>
                </c:pt>
                <c:pt idx="18">
                  <c:v>10.7</c:v>
                </c:pt>
                <c:pt idx="19">
                  <c:v>11</c:v>
                </c:pt>
                <c:pt idx="20">
                  <c:v>11.3</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Sheet1!$C$2:$C$22</c:f>
              <c:numCache>
                <c:formatCode>General</c:formatCode>
                <c:ptCount val="21"/>
                <c:pt idx="7">
                  <c:v>7.4</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NJ Avg. 7.8</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Sheet1!$D$2:$D$22</c:f>
              <c:numCache>
                <c:formatCode>General</c:formatCode>
                <c:ptCount val="21"/>
                <c:pt idx="0">
                  <c:v>7.8</c:v>
                </c:pt>
                <c:pt idx="1">
                  <c:v>7.8</c:v>
                </c:pt>
                <c:pt idx="2">
                  <c:v>7.8</c:v>
                </c:pt>
                <c:pt idx="3">
                  <c:v>7.8</c:v>
                </c:pt>
                <c:pt idx="4">
                  <c:v>7.8</c:v>
                </c:pt>
                <c:pt idx="5">
                  <c:v>7.8</c:v>
                </c:pt>
                <c:pt idx="6">
                  <c:v>7.8</c:v>
                </c:pt>
                <c:pt idx="7">
                  <c:v>7.8</c:v>
                </c:pt>
                <c:pt idx="8">
                  <c:v>7.8</c:v>
                </c:pt>
                <c:pt idx="9">
                  <c:v>7.8</c:v>
                </c:pt>
                <c:pt idx="10">
                  <c:v>7.8</c:v>
                </c:pt>
                <c:pt idx="11">
                  <c:v>7.8</c:v>
                </c:pt>
                <c:pt idx="12">
                  <c:v>7.8</c:v>
                </c:pt>
                <c:pt idx="13">
                  <c:v>7.8</c:v>
                </c:pt>
                <c:pt idx="14">
                  <c:v>7.8</c:v>
                </c:pt>
                <c:pt idx="15">
                  <c:v>7.8</c:v>
                </c:pt>
                <c:pt idx="16">
                  <c:v>7.8</c:v>
                </c:pt>
                <c:pt idx="17">
                  <c:v>7.8</c:v>
                </c:pt>
                <c:pt idx="18">
                  <c:v>7.8</c:v>
                </c:pt>
                <c:pt idx="19">
                  <c:v>7.8</c:v>
                </c:pt>
                <c:pt idx="20">
                  <c:v>7.8</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848704478346457"/>
          <c:y val="0.8799376304172225"/>
          <c:w val="0.177133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Cumberland</c:v>
                </c:pt>
                <c:pt idx="8">
                  <c:v>Warren</c:v>
                </c:pt>
                <c:pt idx="9">
                  <c:v>Camden</c:v>
                </c:pt>
                <c:pt idx="10">
                  <c:v>Monmouth</c:v>
                </c:pt>
                <c:pt idx="11">
                  <c:v>Atlantic</c:v>
                </c:pt>
                <c:pt idx="12">
                  <c:v>Morris</c:v>
                </c:pt>
                <c:pt idx="13">
                  <c:v>Mercer</c:v>
                </c:pt>
                <c:pt idx="14">
                  <c:v>Somerset</c:v>
                </c:pt>
                <c:pt idx="15">
                  <c:v>Essex</c:v>
                </c:pt>
                <c:pt idx="16">
                  <c:v>Bergen</c:v>
                </c:pt>
                <c:pt idx="17">
                  <c:v>Passaic</c:v>
                </c:pt>
                <c:pt idx="18">
                  <c:v>Union</c:v>
                </c:pt>
                <c:pt idx="19">
                  <c:v>Middlesex</c:v>
                </c:pt>
                <c:pt idx="20">
                  <c:v>Hudson</c:v>
                </c:pt>
              </c:strCache>
            </c:strRef>
          </c:cat>
          <c:val>
            <c:numRef>
              <c:f>Sheet1!$B$2:$B$22</c:f>
              <c:numCache>
                <c:formatCode>0%</c:formatCode>
                <c:ptCount val="21"/>
                <c:pt idx="0">
                  <c:v>3.5000000000000003E-2</c:v>
                </c:pt>
                <c:pt idx="1">
                  <c:v>0.05</c:v>
                </c:pt>
                <c:pt idx="2">
                  <c:v>6.0999999999999999E-2</c:v>
                </c:pt>
                <c:pt idx="3">
                  <c:v>8.2000000000000003E-2</c:v>
                </c:pt>
                <c:pt idx="4">
                  <c:v>8.5999999999999993E-2</c:v>
                </c:pt>
                <c:pt idx="5">
                  <c:v>9.8000000000000004E-2</c:v>
                </c:pt>
                <c:pt idx="6">
                  <c:v>0.107</c:v>
                </c:pt>
                <c:pt idx="7">
                  <c:v>0.109</c:v>
                </c:pt>
                <c:pt idx="8">
                  <c:v>0.11</c:v>
                </c:pt>
                <c:pt idx="9">
                  <c:v>0.11600000000000001</c:v>
                </c:pt>
                <c:pt idx="10">
                  <c:v>0.129</c:v>
                </c:pt>
                <c:pt idx="11">
                  <c:v>0.16</c:v>
                </c:pt>
                <c:pt idx="12">
                  <c:v>0.191</c:v>
                </c:pt>
                <c:pt idx="13">
                  <c:v>0.22500000000000001</c:v>
                </c:pt>
                <c:pt idx="14" formatCode="General">
                  <c:v>0.27800000000000002</c:v>
                </c:pt>
                <c:pt idx="15">
                  <c:v>0.29499999999999998</c:v>
                </c:pt>
                <c:pt idx="16">
                  <c:v>0.30499999999999999</c:v>
                </c:pt>
                <c:pt idx="17">
                  <c:v>0.308</c:v>
                </c:pt>
                <c:pt idx="18">
                  <c:v>0.32800000000000001</c:v>
                </c:pt>
                <c:pt idx="20" formatCode="General">
                  <c:v>0.42</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Cumberland</c:v>
                </c:pt>
                <c:pt idx="8">
                  <c:v>Warren</c:v>
                </c:pt>
                <c:pt idx="9">
                  <c:v>Camden</c:v>
                </c:pt>
                <c:pt idx="10">
                  <c:v>Monmouth</c:v>
                </c:pt>
                <c:pt idx="11">
                  <c:v>Atlantic</c:v>
                </c:pt>
                <c:pt idx="12">
                  <c:v>Morris</c:v>
                </c:pt>
                <c:pt idx="13">
                  <c:v>Mercer</c:v>
                </c:pt>
                <c:pt idx="14">
                  <c:v>Somerset</c:v>
                </c:pt>
                <c:pt idx="15">
                  <c:v>Essex</c:v>
                </c:pt>
                <c:pt idx="16">
                  <c:v>Bergen</c:v>
                </c:pt>
                <c:pt idx="17">
                  <c:v>Passaic</c:v>
                </c:pt>
                <c:pt idx="18">
                  <c:v>Union</c:v>
                </c:pt>
                <c:pt idx="19">
                  <c:v>Middlesex</c:v>
                </c:pt>
                <c:pt idx="20">
                  <c:v>Hudson</c:v>
                </c:pt>
              </c:strCache>
            </c:strRef>
          </c:cat>
          <c:val>
            <c:numRef>
              <c:f>Sheet1!$C$2:$C$22</c:f>
              <c:numCache>
                <c:formatCode>General</c:formatCode>
                <c:ptCount val="21"/>
                <c:pt idx="19">
                  <c:v>0.34899999999999998</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23%</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Burlington</c:v>
                </c:pt>
                <c:pt idx="6">
                  <c:v>Hunterdon</c:v>
                </c:pt>
                <c:pt idx="7">
                  <c:v>Cumberland</c:v>
                </c:pt>
                <c:pt idx="8">
                  <c:v>Warren</c:v>
                </c:pt>
                <c:pt idx="9">
                  <c:v>Camden</c:v>
                </c:pt>
                <c:pt idx="10">
                  <c:v>Monmouth</c:v>
                </c:pt>
                <c:pt idx="11">
                  <c:v>Atlantic</c:v>
                </c:pt>
                <c:pt idx="12">
                  <c:v>Morris</c:v>
                </c:pt>
                <c:pt idx="13">
                  <c:v>Mercer</c:v>
                </c:pt>
                <c:pt idx="14">
                  <c:v>Somerset</c:v>
                </c:pt>
                <c:pt idx="15">
                  <c:v>Essex</c:v>
                </c:pt>
                <c:pt idx="16">
                  <c:v>Bergen</c:v>
                </c:pt>
                <c:pt idx="17">
                  <c:v>Passaic</c:v>
                </c:pt>
                <c:pt idx="18">
                  <c:v>Union</c:v>
                </c:pt>
                <c:pt idx="19">
                  <c:v>Middlesex</c:v>
                </c:pt>
                <c:pt idx="20">
                  <c:v>Hudson</c:v>
                </c:pt>
              </c:strCache>
            </c:strRef>
          </c:cat>
          <c:val>
            <c:numRef>
              <c:f>Sheet1!$D$2:$D$22</c:f>
              <c:numCache>
                <c:formatCode>0%</c:formatCode>
                <c:ptCount val="21"/>
                <c:pt idx="0">
                  <c:v>0.23</c:v>
                </c:pt>
                <c:pt idx="1">
                  <c:v>0.23</c:v>
                </c:pt>
                <c:pt idx="2">
                  <c:v>0.23</c:v>
                </c:pt>
                <c:pt idx="3">
                  <c:v>0.23</c:v>
                </c:pt>
                <c:pt idx="4">
                  <c:v>0.23</c:v>
                </c:pt>
                <c:pt idx="5">
                  <c:v>0.23</c:v>
                </c:pt>
                <c:pt idx="6">
                  <c:v>0.23</c:v>
                </c:pt>
                <c:pt idx="7">
                  <c:v>0.23</c:v>
                </c:pt>
                <c:pt idx="8">
                  <c:v>0.23</c:v>
                </c:pt>
                <c:pt idx="9">
                  <c:v>0.23</c:v>
                </c:pt>
                <c:pt idx="10">
                  <c:v>0.23</c:v>
                </c:pt>
                <c:pt idx="11">
                  <c:v>0.23</c:v>
                </c:pt>
                <c:pt idx="12">
                  <c:v>0.23</c:v>
                </c:pt>
                <c:pt idx="13">
                  <c:v>0.23</c:v>
                </c:pt>
                <c:pt idx="14">
                  <c:v>0.23</c:v>
                </c:pt>
                <c:pt idx="15">
                  <c:v>0.23</c:v>
                </c:pt>
                <c:pt idx="16">
                  <c:v>0.23</c:v>
                </c:pt>
                <c:pt idx="17">
                  <c:v>0.23</c:v>
                </c:pt>
                <c:pt idx="18">
                  <c:v>0.23</c:v>
                </c:pt>
                <c:pt idx="19" formatCode="General">
                  <c:v>0.23</c:v>
                </c:pt>
                <c:pt idx="20" formatCode="General">
                  <c:v>0.23</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9447551673228346"/>
          <c:y val="0.92860015203001034"/>
          <c:w val="0.10108993602362205"/>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2020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Camden</c:v>
                </c:pt>
                <c:pt idx="15">
                  <c:v>Ocean</c:v>
                </c:pt>
                <c:pt idx="16">
                  <c:v>Union</c:v>
                </c:pt>
                <c:pt idx="17">
                  <c:v>Monmouth</c:v>
                </c:pt>
                <c:pt idx="18">
                  <c:v>Middlesex</c:v>
                </c:pt>
                <c:pt idx="19">
                  <c:v>Essex</c:v>
                </c:pt>
                <c:pt idx="20">
                  <c:v>Bergen</c:v>
                </c:pt>
              </c:strCache>
            </c:strRef>
          </c:cat>
          <c:val>
            <c:numRef>
              <c:f>Sheet1!$B$2:$B$22</c:f>
              <c:numCache>
                <c:formatCode>General</c:formatCode>
                <c:ptCount val="21"/>
                <c:pt idx="18" formatCode="0">
                  <c:v>18120</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2020</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Camden</c:v>
                </c:pt>
                <c:pt idx="15">
                  <c:v>Ocean</c:v>
                </c:pt>
                <c:pt idx="16">
                  <c:v>Union</c:v>
                </c:pt>
                <c:pt idx="17">
                  <c:v>Monmouth</c:v>
                </c:pt>
                <c:pt idx="18">
                  <c:v>Middlesex</c:v>
                </c:pt>
                <c:pt idx="19">
                  <c:v>Essex</c:v>
                </c:pt>
                <c:pt idx="20">
                  <c:v>Bergen</c:v>
                </c:pt>
              </c:strCache>
            </c:strRef>
          </c:cat>
          <c:val>
            <c:numRef>
              <c:f>Sheet1!$C$2:$C$22</c:f>
              <c:numCache>
                <c:formatCode>0</c:formatCode>
                <c:ptCount val="21"/>
                <c:pt idx="0">
                  <c:v>1976</c:v>
                </c:pt>
                <c:pt idx="1">
                  <c:v>2201</c:v>
                </c:pt>
                <c:pt idx="2" formatCode="General">
                  <c:v>2934</c:v>
                </c:pt>
                <c:pt idx="3">
                  <c:v>3357</c:v>
                </c:pt>
                <c:pt idx="4">
                  <c:v>3981</c:v>
                </c:pt>
                <c:pt idx="5">
                  <c:v>4845</c:v>
                </c:pt>
                <c:pt idx="6">
                  <c:v>7456</c:v>
                </c:pt>
                <c:pt idx="7">
                  <c:v>8679</c:v>
                </c:pt>
                <c:pt idx="8">
                  <c:v>8790</c:v>
                </c:pt>
                <c:pt idx="9">
                  <c:v>9565</c:v>
                </c:pt>
                <c:pt idx="10">
                  <c:v>12064</c:v>
                </c:pt>
                <c:pt idx="11">
                  <c:v>12731</c:v>
                </c:pt>
                <c:pt idx="12">
                  <c:v>13031</c:v>
                </c:pt>
                <c:pt idx="13" formatCode="General">
                  <c:v>13813</c:v>
                </c:pt>
                <c:pt idx="14">
                  <c:v>14498</c:v>
                </c:pt>
                <c:pt idx="15">
                  <c:v>14224</c:v>
                </c:pt>
                <c:pt idx="16">
                  <c:v>14532</c:v>
                </c:pt>
                <c:pt idx="17">
                  <c:v>16104</c:v>
                </c:pt>
                <c:pt idx="18">
                  <c:v>18120</c:v>
                </c:pt>
                <c:pt idx="19">
                  <c:v>22101</c:v>
                </c:pt>
                <c:pt idx="20">
                  <c:v>22961</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2021</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Camden</c:v>
                </c:pt>
                <c:pt idx="15">
                  <c:v>Ocean</c:v>
                </c:pt>
                <c:pt idx="16">
                  <c:v>Union</c:v>
                </c:pt>
                <c:pt idx="17">
                  <c:v>Monmouth</c:v>
                </c:pt>
                <c:pt idx="18">
                  <c:v>Middlesex</c:v>
                </c:pt>
                <c:pt idx="19">
                  <c:v>Essex</c:v>
                </c:pt>
                <c:pt idx="20">
                  <c:v>Bergen</c:v>
                </c:pt>
              </c:strCache>
            </c:strRef>
          </c:cat>
          <c:val>
            <c:numRef>
              <c:f>Sheet1!$D$2:$D$22</c:f>
              <c:numCache>
                <c:formatCode>0</c:formatCode>
                <c:ptCount val="21"/>
                <c:pt idx="0">
                  <c:v>1992</c:v>
                </c:pt>
                <c:pt idx="1">
                  <c:v>2173</c:v>
                </c:pt>
                <c:pt idx="2" formatCode="General">
                  <c:v>2893</c:v>
                </c:pt>
                <c:pt idx="3">
                  <c:v>3279</c:v>
                </c:pt>
                <c:pt idx="4">
                  <c:v>3985</c:v>
                </c:pt>
                <c:pt idx="5">
                  <c:v>4596</c:v>
                </c:pt>
                <c:pt idx="6">
                  <c:v>7392</c:v>
                </c:pt>
                <c:pt idx="7">
                  <c:v>8538</c:v>
                </c:pt>
                <c:pt idx="8">
                  <c:v>8784</c:v>
                </c:pt>
                <c:pt idx="9">
                  <c:v>9627</c:v>
                </c:pt>
                <c:pt idx="10">
                  <c:v>11683</c:v>
                </c:pt>
                <c:pt idx="11">
                  <c:v>12802</c:v>
                </c:pt>
                <c:pt idx="12">
                  <c:v>13088</c:v>
                </c:pt>
                <c:pt idx="13" formatCode="General">
                  <c:v>13204</c:v>
                </c:pt>
                <c:pt idx="14">
                  <c:v>13807</c:v>
                </c:pt>
                <c:pt idx="15">
                  <c:v>14099</c:v>
                </c:pt>
                <c:pt idx="16">
                  <c:v>14349</c:v>
                </c:pt>
                <c:pt idx="17">
                  <c:v>16770</c:v>
                </c:pt>
                <c:pt idx="18">
                  <c:v>18203</c:v>
                </c:pt>
                <c:pt idx="19">
                  <c:v>21484</c:v>
                </c:pt>
                <c:pt idx="20">
                  <c:v>22677</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2021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Camden</c:v>
                </c:pt>
                <c:pt idx="15">
                  <c:v>Ocean</c:v>
                </c:pt>
                <c:pt idx="16">
                  <c:v>Union</c:v>
                </c:pt>
                <c:pt idx="17">
                  <c:v>Monmouth</c:v>
                </c:pt>
                <c:pt idx="18">
                  <c:v>Middlesex</c:v>
                </c:pt>
                <c:pt idx="19">
                  <c:v>Essex</c:v>
                </c:pt>
                <c:pt idx="20">
                  <c:v>Bergen</c:v>
                </c:pt>
              </c:strCache>
            </c:strRef>
          </c:cat>
          <c:val>
            <c:numRef>
              <c:f>Sheet1!$E$2:$E$22</c:f>
              <c:numCache>
                <c:formatCode>General</c:formatCode>
                <c:ptCount val="21"/>
                <c:pt idx="18">
                  <c:v>18203</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2020-2021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Warren</c:v>
                </c:pt>
                <c:pt idx="3">
                  <c:v>Hunterdon</c:v>
                </c:pt>
                <c:pt idx="4">
                  <c:v>Cumberland</c:v>
                </c:pt>
                <c:pt idx="5">
                  <c:v>Sussex</c:v>
                </c:pt>
                <c:pt idx="6">
                  <c:v>Gloucester</c:v>
                </c:pt>
                <c:pt idx="7">
                  <c:v>Atlantic</c:v>
                </c:pt>
                <c:pt idx="8">
                  <c:v>Somerset</c:v>
                </c:pt>
                <c:pt idx="9">
                  <c:v>Mercer</c:v>
                </c:pt>
                <c:pt idx="10">
                  <c:v>Burlington</c:v>
                </c:pt>
                <c:pt idx="11">
                  <c:v>Morris</c:v>
                </c:pt>
                <c:pt idx="12">
                  <c:v>Camden</c:v>
                </c:pt>
                <c:pt idx="13">
                  <c:v>Passaic</c:v>
                </c:pt>
                <c:pt idx="14">
                  <c:v>Union</c:v>
                </c:pt>
                <c:pt idx="15">
                  <c:v>Monmouth</c:v>
                </c:pt>
                <c:pt idx="16">
                  <c:v>Hudson</c:v>
                </c:pt>
                <c:pt idx="17">
                  <c:v>Bergen</c:v>
                </c:pt>
                <c:pt idx="18">
                  <c:v>Middlesex</c:v>
                </c:pt>
                <c:pt idx="19">
                  <c:v>Essex</c:v>
                </c:pt>
                <c:pt idx="20">
                  <c:v>Ocean</c:v>
                </c:pt>
              </c:strCache>
            </c:strRef>
          </c:cat>
          <c:val>
            <c:numRef>
              <c:f>Sheet1!$B$2:$B$22</c:f>
              <c:numCache>
                <c:formatCode>General</c:formatCode>
                <c:ptCount val="21"/>
                <c:pt idx="0">
                  <c:v>77</c:v>
                </c:pt>
                <c:pt idx="1">
                  <c:v>83</c:v>
                </c:pt>
                <c:pt idx="2">
                  <c:v>96</c:v>
                </c:pt>
                <c:pt idx="3">
                  <c:v>121</c:v>
                </c:pt>
                <c:pt idx="4">
                  <c:v>153</c:v>
                </c:pt>
                <c:pt idx="5">
                  <c:v>190</c:v>
                </c:pt>
                <c:pt idx="6">
                  <c:v>312</c:v>
                </c:pt>
                <c:pt idx="7">
                  <c:v>346</c:v>
                </c:pt>
                <c:pt idx="8">
                  <c:v>374</c:v>
                </c:pt>
                <c:pt idx="9">
                  <c:v>394</c:v>
                </c:pt>
                <c:pt idx="10">
                  <c:v>511</c:v>
                </c:pt>
                <c:pt idx="11">
                  <c:v>582</c:v>
                </c:pt>
                <c:pt idx="12">
                  <c:v>657</c:v>
                </c:pt>
                <c:pt idx="13">
                  <c:v>760</c:v>
                </c:pt>
                <c:pt idx="14">
                  <c:v>784</c:v>
                </c:pt>
                <c:pt idx="15">
                  <c:v>843</c:v>
                </c:pt>
                <c:pt idx="16">
                  <c:v>872</c:v>
                </c:pt>
                <c:pt idx="17">
                  <c:v>1047</c:v>
                </c:pt>
                <c:pt idx="19">
                  <c:v>1275</c:v>
                </c:pt>
                <c:pt idx="20">
                  <c:v>1434</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Warren</c:v>
                </c:pt>
                <c:pt idx="3">
                  <c:v>Hunterdon</c:v>
                </c:pt>
                <c:pt idx="4">
                  <c:v>Cumberland</c:v>
                </c:pt>
                <c:pt idx="5">
                  <c:v>Sussex</c:v>
                </c:pt>
                <c:pt idx="6">
                  <c:v>Gloucester</c:v>
                </c:pt>
                <c:pt idx="7">
                  <c:v>Atlantic</c:v>
                </c:pt>
                <c:pt idx="8">
                  <c:v>Somerset</c:v>
                </c:pt>
                <c:pt idx="9">
                  <c:v>Mercer</c:v>
                </c:pt>
                <c:pt idx="10">
                  <c:v>Burlington</c:v>
                </c:pt>
                <c:pt idx="11">
                  <c:v>Morris</c:v>
                </c:pt>
                <c:pt idx="12">
                  <c:v>Camden</c:v>
                </c:pt>
                <c:pt idx="13">
                  <c:v>Passaic</c:v>
                </c:pt>
                <c:pt idx="14">
                  <c:v>Union</c:v>
                </c:pt>
                <c:pt idx="15">
                  <c:v>Monmouth</c:v>
                </c:pt>
                <c:pt idx="16">
                  <c:v>Hudson</c:v>
                </c:pt>
                <c:pt idx="17">
                  <c:v>Bergen</c:v>
                </c:pt>
                <c:pt idx="18">
                  <c:v>Middlesex</c:v>
                </c:pt>
                <c:pt idx="19">
                  <c:v>Essex</c:v>
                </c:pt>
                <c:pt idx="20">
                  <c:v>Ocean</c:v>
                </c:pt>
              </c:strCache>
            </c:strRef>
          </c:cat>
          <c:val>
            <c:numRef>
              <c:f>Sheet1!$C$2:$C$22</c:f>
              <c:numCache>
                <c:formatCode>General</c:formatCode>
                <c:ptCount val="21"/>
                <c:pt idx="18">
                  <c:v>1129</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Warren</c:v>
                </c:pt>
                <c:pt idx="3">
                  <c:v>Cape May</c:v>
                </c:pt>
                <c:pt idx="4">
                  <c:v>Sussex</c:v>
                </c:pt>
                <c:pt idx="5">
                  <c:v>Cumberland</c:v>
                </c:pt>
                <c:pt idx="6">
                  <c:v>Gloucester</c:v>
                </c:pt>
                <c:pt idx="7">
                  <c:v>Somerset</c:v>
                </c:pt>
                <c:pt idx="8">
                  <c:v>Mercer</c:v>
                </c:pt>
                <c:pt idx="9">
                  <c:v>Atlantic</c:v>
                </c:pt>
                <c:pt idx="10">
                  <c:v>Morris</c:v>
                </c:pt>
                <c:pt idx="11">
                  <c:v>Hudson</c:v>
                </c:pt>
                <c:pt idx="12">
                  <c:v>Union</c:v>
                </c:pt>
                <c:pt idx="13">
                  <c:v>Burlington</c:v>
                </c:pt>
                <c:pt idx="14">
                  <c:v>Passaic</c:v>
                </c:pt>
                <c:pt idx="15">
                  <c:v>Monmouth</c:v>
                </c:pt>
                <c:pt idx="16">
                  <c:v>Camden</c:v>
                </c:pt>
                <c:pt idx="17">
                  <c:v>Ocean</c:v>
                </c:pt>
                <c:pt idx="18">
                  <c:v>Middlesex</c:v>
                </c:pt>
                <c:pt idx="19">
                  <c:v>Essex</c:v>
                </c:pt>
                <c:pt idx="20">
                  <c:v>Bergen</c:v>
                </c:pt>
              </c:strCache>
            </c:strRef>
          </c:cat>
          <c:val>
            <c:numRef>
              <c:f>Sheet1!$B$2:$B$22</c:f>
              <c:numCache>
                <c:formatCode>General</c:formatCode>
                <c:ptCount val="21"/>
                <c:pt idx="0">
                  <c:v>48</c:v>
                </c:pt>
                <c:pt idx="1">
                  <c:v>128</c:v>
                </c:pt>
                <c:pt idx="2">
                  <c:v>145</c:v>
                </c:pt>
                <c:pt idx="3">
                  <c:v>146</c:v>
                </c:pt>
                <c:pt idx="4">
                  <c:v>184</c:v>
                </c:pt>
                <c:pt idx="5">
                  <c:v>193</c:v>
                </c:pt>
                <c:pt idx="6">
                  <c:v>408</c:v>
                </c:pt>
                <c:pt idx="7">
                  <c:v>448</c:v>
                </c:pt>
                <c:pt idx="8">
                  <c:v>475</c:v>
                </c:pt>
                <c:pt idx="9">
                  <c:v>496</c:v>
                </c:pt>
                <c:pt idx="10">
                  <c:v>582</c:v>
                </c:pt>
                <c:pt idx="11">
                  <c:v>754</c:v>
                </c:pt>
                <c:pt idx="12">
                  <c:v>756</c:v>
                </c:pt>
                <c:pt idx="13">
                  <c:v>768</c:v>
                </c:pt>
                <c:pt idx="14">
                  <c:v>772</c:v>
                </c:pt>
                <c:pt idx="15">
                  <c:v>892</c:v>
                </c:pt>
                <c:pt idx="16">
                  <c:v>902</c:v>
                </c:pt>
                <c:pt idx="17" formatCode="#,##0">
                  <c:v>1009</c:v>
                </c:pt>
                <c:pt idx="19" formatCode="#,##0">
                  <c:v>1103</c:v>
                </c:pt>
                <c:pt idx="20" formatCode="#,##0">
                  <c:v>1245</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Warren</c:v>
                </c:pt>
                <c:pt idx="3">
                  <c:v>Cape May</c:v>
                </c:pt>
                <c:pt idx="4">
                  <c:v>Sussex</c:v>
                </c:pt>
                <c:pt idx="5">
                  <c:v>Cumberland</c:v>
                </c:pt>
                <c:pt idx="6">
                  <c:v>Gloucester</c:v>
                </c:pt>
                <c:pt idx="7">
                  <c:v>Somerset</c:v>
                </c:pt>
                <c:pt idx="8">
                  <c:v>Mercer</c:v>
                </c:pt>
                <c:pt idx="9">
                  <c:v>Atlantic</c:v>
                </c:pt>
                <c:pt idx="10">
                  <c:v>Morris</c:v>
                </c:pt>
                <c:pt idx="11">
                  <c:v>Hudson</c:v>
                </c:pt>
                <c:pt idx="12">
                  <c:v>Union</c:v>
                </c:pt>
                <c:pt idx="13">
                  <c:v>Burlington</c:v>
                </c:pt>
                <c:pt idx="14">
                  <c:v>Passaic</c:v>
                </c:pt>
                <c:pt idx="15">
                  <c:v>Monmouth</c:v>
                </c:pt>
                <c:pt idx="16">
                  <c:v>Camden</c:v>
                </c:pt>
                <c:pt idx="17">
                  <c:v>Ocean</c:v>
                </c:pt>
                <c:pt idx="18">
                  <c:v>Middlesex</c:v>
                </c:pt>
                <c:pt idx="19">
                  <c:v>Essex</c:v>
                </c:pt>
                <c:pt idx="20">
                  <c:v>Bergen</c:v>
                </c:pt>
              </c:strCache>
            </c:strRef>
          </c:cat>
          <c:val>
            <c:numRef>
              <c:f>Sheet1!$C$2:$C$22</c:f>
              <c:numCache>
                <c:formatCode>General</c:formatCode>
                <c:ptCount val="21"/>
                <c:pt idx="18">
                  <c:v>1042</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General</c:formatCode>
                <c:ptCount val="5"/>
                <c:pt idx="0">
                  <c:v>1009</c:v>
                </c:pt>
                <c:pt idx="1">
                  <c:v>972</c:v>
                </c:pt>
                <c:pt idx="2">
                  <c:v>1023</c:v>
                </c:pt>
                <c:pt idx="3">
                  <c:v>1051</c:v>
                </c:pt>
                <c:pt idx="4">
                  <c:v>1042</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Sussex</c:v>
                </c:pt>
                <c:pt idx="2">
                  <c:v>Morris</c:v>
                </c:pt>
                <c:pt idx="3">
                  <c:v>Bergen</c:v>
                </c:pt>
                <c:pt idx="4">
                  <c:v>Monmouth</c:v>
                </c:pt>
                <c:pt idx="5">
                  <c:v>Burlington</c:v>
                </c:pt>
                <c:pt idx="6">
                  <c:v>Hunterdon</c:v>
                </c:pt>
                <c:pt idx="7">
                  <c:v>Somerset</c:v>
                </c:pt>
                <c:pt idx="8">
                  <c:v>Gloucester</c:v>
                </c:pt>
                <c:pt idx="9">
                  <c:v>Camden</c:v>
                </c:pt>
                <c:pt idx="10">
                  <c:v>Atlantic</c:v>
                </c:pt>
                <c:pt idx="11">
                  <c:v>Cape May</c:v>
                </c:pt>
                <c:pt idx="12">
                  <c:v>Hudson</c:v>
                </c:pt>
                <c:pt idx="13">
                  <c:v>Middlesex</c:v>
                </c:pt>
                <c:pt idx="14">
                  <c:v>Union</c:v>
                </c:pt>
                <c:pt idx="15">
                  <c:v>Passaic</c:v>
                </c:pt>
                <c:pt idx="16">
                  <c:v>Warren</c:v>
                </c:pt>
                <c:pt idx="17">
                  <c:v>Essex</c:v>
                </c:pt>
                <c:pt idx="18">
                  <c:v>Mercer</c:v>
                </c:pt>
                <c:pt idx="19">
                  <c:v>Cumberland</c:v>
                </c:pt>
                <c:pt idx="20">
                  <c:v>Salem</c:v>
                </c:pt>
              </c:strCache>
            </c:strRef>
          </c:cat>
          <c:val>
            <c:numRef>
              <c:f>Sheet1!$B$2:$B$22</c:f>
              <c:numCache>
                <c:formatCode>0.0%</c:formatCode>
                <c:ptCount val="21"/>
                <c:pt idx="0">
                  <c:v>4.0000000000000001E-3</c:v>
                </c:pt>
                <c:pt idx="1">
                  <c:v>4.0000000000000001E-3</c:v>
                </c:pt>
                <c:pt idx="2">
                  <c:v>0.01</c:v>
                </c:pt>
                <c:pt idx="3">
                  <c:v>1.0999999999999999E-2</c:v>
                </c:pt>
                <c:pt idx="4">
                  <c:v>1.2E-2</c:v>
                </c:pt>
                <c:pt idx="5" formatCode="General">
                  <c:v>1.2999999999999999E-2</c:v>
                </c:pt>
                <c:pt idx="6">
                  <c:v>1.2999999999999999E-2</c:v>
                </c:pt>
                <c:pt idx="7">
                  <c:v>1.4E-2</c:v>
                </c:pt>
                <c:pt idx="8">
                  <c:v>1.6E-2</c:v>
                </c:pt>
                <c:pt idx="9">
                  <c:v>1.7000000000000001E-2</c:v>
                </c:pt>
                <c:pt idx="10">
                  <c:v>1.9E-2</c:v>
                </c:pt>
                <c:pt idx="11">
                  <c:v>2.1000000000000001E-2</c:v>
                </c:pt>
                <c:pt idx="12">
                  <c:v>2.1999999999999999E-2</c:v>
                </c:pt>
                <c:pt idx="14">
                  <c:v>2.5000000000000001E-2</c:v>
                </c:pt>
                <c:pt idx="15">
                  <c:v>2.9000000000000001E-2</c:v>
                </c:pt>
                <c:pt idx="16">
                  <c:v>3.3000000000000002E-2</c:v>
                </c:pt>
                <c:pt idx="17">
                  <c:v>3.5000000000000003E-2</c:v>
                </c:pt>
                <c:pt idx="18">
                  <c:v>3.5999999999999997E-2</c:v>
                </c:pt>
                <c:pt idx="19">
                  <c:v>3.6999999999999998E-2</c:v>
                </c:pt>
                <c:pt idx="20">
                  <c:v>4.5999999999999999E-2</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Sussex</c:v>
                </c:pt>
                <c:pt idx="2">
                  <c:v>Morris</c:v>
                </c:pt>
                <c:pt idx="3">
                  <c:v>Bergen</c:v>
                </c:pt>
                <c:pt idx="4">
                  <c:v>Monmouth</c:v>
                </c:pt>
                <c:pt idx="5">
                  <c:v>Burlington</c:v>
                </c:pt>
                <c:pt idx="6">
                  <c:v>Hunterdon</c:v>
                </c:pt>
                <c:pt idx="7">
                  <c:v>Somerset</c:v>
                </c:pt>
                <c:pt idx="8">
                  <c:v>Gloucester</c:v>
                </c:pt>
                <c:pt idx="9">
                  <c:v>Camden</c:v>
                </c:pt>
                <c:pt idx="10">
                  <c:v>Atlantic</c:v>
                </c:pt>
                <c:pt idx="11">
                  <c:v>Cape May</c:v>
                </c:pt>
                <c:pt idx="12">
                  <c:v>Hudson</c:v>
                </c:pt>
                <c:pt idx="13">
                  <c:v>Middlesex</c:v>
                </c:pt>
                <c:pt idx="14">
                  <c:v>Union</c:v>
                </c:pt>
                <c:pt idx="15">
                  <c:v>Passaic</c:v>
                </c:pt>
                <c:pt idx="16">
                  <c:v>Warren</c:v>
                </c:pt>
                <c:pt idx="17">
                  <c:v>Essex</c:v>
                </c:pt>
                <c:pt idx="18">
                  <c:v>Mercer</c:v>
                </c:pt>
                <c:pt idx="19">
                  <c:v>Cumberland</c:v>
                </c:pt>
                <c:pt idx="20">
                  <c:v>Salem</c:v>
                </c:pt>
              </c:strCache>
            </c:strRef>
          </c:cat>
          <c:val>
            <c:numRef>
              <c:f>Sheet1!$C$2:$C$22</c:f>
              <c:numCache>
                <c:formatCode>General</c:formatCode>
                <c:ptCount val="21"/>
                <c:pt idx="13" formatCode="0.0%">
                  <c:v>2.1999999999999999E-2</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2.1%</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Ocean</c:v>
                </c:pt>
                <c:pt idx="1">
                  <c:v>Sussex</c:v>
                </c:pt>
                <c:pt idx="2">
                  <c:v>Morris</c:v>
                </c:pt>
                <c:pt idx="3">
                  <c:v>Bergen</c:v>
                </c:pt>
                <c:pt idx="4">
                  <c:v>Monmouth</c:v>
                </c:pt>
                <c:pt idx="5">
                  <c:v>Burlington</c:v>
                </c:pt>
                <c:pt idx="6">
                  <c:v>Hunterdon</c:v>
                </c:pt>
                <c:pt idx="7">
                  <c:v>Somerset</c:v>
                </c:pt>
                <c:pt idx="8">
                  <c:v>Gloucester</c:v>
                </c:pt>
                <c:pt idx="9">
                  <c:v>Camden</c:v>
                </c:pt>
                <c:pt idx="10">
                  <c:v>Atlantic</c:v>
                </c:pt>
                <c:pt idx="11">
                  <c:v>Cape May</c:v>
                </c:pt>
                <c:pt idx="12">
                  <c:v>Hudson</c:v>
                </c:pt>
                <c:pt idx="13">
                  <c:v>Middlesex</c:v>
                </c:pt>
                <c:pt idx="14">
                  <c:v>Union</c:v>
                </c:pt>
                <c:pt idx="15">
                  <c:v>Passaic</c:v>
                </c:pt>
                <c:pt idx="16">
                  <c:v>Warren</c:v>
                </c:pt>
                <c:pt idx="17">
                  <c:v>Essex</c:v>
                </c:pt>
                <c:pt idx="18">
                  <c:v>Mercer</c:v>
                </c:pt>
                <c:pt idx="19">
                  <c:v>Cumberland</c:v>
                </c:pt>
                <c:pt idx="20">
                  <c:v>Salem</c:v>
                </c:pt>
              </c:strCache>
            </c:strRef>
          </c:cat>
          <c:val>
            <c:numRef>
              <c:f>Sheet1!$D$2:$D$22</c:f>
              <c:numCache>
                <c:formatCode>0.00%</c:formatCode>
                <c:ptCount val="21"/>
                <c:pt idx="0">
                  <c:v>2.1000000000000001E-2</c:v>
                </c:pt>
                <c:pt idx="1">
                  <c:v>2.1000000000000001E-2</c:v>
                </c:pt>
                <c:pt idx="2">
                  <c:v>2.1000000000000001E-2</c:v>
                </c:pt>
                <c:pt idx="3">
                  <c:v>2.1000000000000001E-2</c:v>
                </c:pt>
                <c:pt idx="4">
                  <c:v>2.1000000000000001E-2</c:v>
                </c:pt>
                <c:pt idx="5">
                  <c:v>2.1000000000000001E-2</c:v>
                </c:pt>
                <c:pt idx="6">
                  <c:v>2.1000000000000001E-2</c:v>
                </c:pt>
                <c:pt idx="7">
                  <c:v>2.1000000000000001E-2</c:v>
                </c:pt>
                <c:pt idx="8">
                  <c:v>2.1000000000000001E-2</c:v>
                </c:pt>
                <c:pt idx="9">
                  <c:v>2.1000000000000001E-2</c:v>
                </c:pt>
                <c:pt idx="10">
                  <c:v>2.1000000000000001E-2</c:v>
                </c:pt>
                <c:pt idx="11">
                  <c:v>2.1000000000000001E-2</c:v>
                </c:pt>
                <c:pt idx="12">
                  <c:v>2.1000000000000001E-2</c:v>
                </c:pt>
                <c:pt idx="13">
                  <c:v>2.1000000000000001E-2</c:v>
                </c:pt>
                <c:pt idx="14">
                  <c:v>2.1000000000000001E-2</c:v>
                </c:pt>
                <c:pt idx="15">
                  <c:v>2.1000000000000001E-2</c:v>
                </c:pt>
                <c:pt idx="16">
                  <c:v>2.1000000000000001E-2</c:v>
                </c:pt>
                <c:pt idx="17">
                  <c:v>2.1000000000000001E-2</c:v>
                </c:pt>
                <c:pt idx="18">
                  <c:v>2.1000000000000001E-2</c:v>
                </c:pt>
                <c:pt idx="19">
                  <c:v>2.1000000000000001E-2</c:v>
                </c:pt>
                <c:pt idx="20">
                  <c:v>2.1000000000000001E-2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38669051944005284"/>
          <c:y val="0.88656500437445318"/>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Cumberland</c:v>
                </c:pt>
                <c:pt idx="4">
                  <c:v>Warren</c:v>
                </c:pt>
                <c:pt idx="5">
                  <c:v>Sussex</c:v>
                </c:pt>
                <c:pt idx="6">
                  <c:v>Somerset</c:v>
                </c:pt>
                <c:pt idx="7">
                  <c:v>Hudson</c:v>
                </c:pt>
                <c:pt idx="8">
                  <c:v>Gloucester</c:v>
                </c:pt>
                <c:pt idx="9">
                  <c:v>Atlantic</c:v>
                </c:pt>
                <c:pt idx="10">
                  <c:v>Mercer</c:v>
                </c:pt>
                <c:pt idx="11">
                  <c:v>Burlington</c:v>
                </c:pt>
                <c:pt idx="12">
                  <c:v>Ocean</c:v>
                </c:pt>
                <c:pt idx="13">
                  <c:v>Camden</c:v>
                </c:pt>
                <c:pt idx="14">
                  <c:v>Passaic</c:v>
                </c:pt>
                <c:pt idx="15">
                  <c:v>Union</c:v>
                </c:pt>
                <c:pt idx="16">
                  <c:v>Morris</c:v>
                </c:pt>
                <c:pt idx="17">
                  <c:v>Essex</c:v>
                </c:pt>
                <c:pt idx="18">
                  <c:v>Middlesex</c:v>
                </c:pt>
                <c:pt idx="19">
                  <c:v>Monmouth</c:v>
                </c:pt>
                <c:pt idx="20">
                  <c:v>Bergen</c:v>
                </c:pt>
              </c:strCache>
            </c:strRef>
          </c:cat>
          <c:val>
            <c:numRef>
              <c:f>Sheet1!$B$2:$B$22</c:f>
              <c:numCache>
                <c:formatCode>General</c:formatCode>
                <c:ptCount val="21"/>
                <c:pt idx="0">
                  <c:v>62</c:v>
                </c:pt>
                <c:pt idx="1">
                  <c:v>78</c:v>
                </c:pt>
                <c:pt idx="2">
                  <c:v>94</c:v>
                </c:pt>
                <c:pt idx="3">
                  <c:v>162</c:v>
                </c:pt>
                <c:pt idx="4">
                  <c:v>170</c:v>
                </c:pt>
                <c:pt idx="5">
                  <c:v>190</c:v>
                </c:pt>
                <c:pt idx="6">
                  <c:v>272</c:v>
                </c:pt>
                <c:pt idx="7">
                  <c:v>278</c:v>
                </c:pt>
                <c:pt idx="8">
                  <c:v>280</c:v>
                </c:pt>
                <c:pt idx="9">
                  <c:v>327</c:v>
                </c:pt>
                <c:pt idx="10">
                  <c:v>345</c:v>
                </c:pt>
                <c:pt idx="11">
                  <c:v>394</c:v>
                </c:pt>
                <c:pt idx="12">
                  <c:v>411</c:v>
                </c:pt>
                <c:pt idx="13">
                  <c:v>472</c:v>
                </c:pt>
                <c:pt idx="14">
                  <c:v>520</c:v>
                </c:pt>
                <c:pt idx="15">
                  <c:v>538</c:v>
                </c:pt>
                <c:pt idx="16">
                  <c:v>548</c:v>
                </c:pt>
                <c:pt idx="17">
                  <c:v>583</c:v>
                </c:pt>
                <c:pt idx="19">
                  <c:v>623</c:v>
                </c:pt>
                <c:pt idx="20">
                  <c:v>717</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Cumberland</c:v>
                </c:pt>
                <c:pt idx="4">
                  <c:v>Warren</c:v>
                </c:pt>
                <c:pt idx="5">
                  <c:v>Sussex</c:v>
                </c:pt>
                <c:pt idx="6">
                  <c:v>Somerset</c:v>
                </c:pt>
                <c:pt idx="7">
                  <c:v>Hudson</c:v>
                </c:pt>
                <c:pt idx="8">
                  <c:v>Gloucester</c:v>
                </c:pt>
                <c:pt idx="9">
                  <c:v>Atlantic</c:v>
                </c:pt>
                <c:pt idx="10">
                  <c:v>Mercer</c:v>
                </c:pt>
                <c:pt idx="11">
                  <c:v>Burlington</c:v>
                </c:pt>
                <c:pt idx="12">
                  <c:v>Ocean</c:v>
                </c:pt>
                <c:pt idx="13">
                  <c:v>Camden</c:v>
                </c:pt>
                <c:pt idx="14">
                  <c:v>Passaic</c:v>
                </c:pt>
                <c:pt idx="15">
                  <c:v>Union</c:v>
                </c:pt>
                <c:pt idx="16">
                  <c:v>Morris</c:v>
                </c:pt>
                <c:pt idx="17">
                  <c:v>Essex</c:v>
                </c:pt>
                <c:pt idx="18">
                  <c:v>Middlesex</c:v>
                </c:pt>
                <c:pt idx="19">
                  <c:v>Monmouth</c:v>
                </c:pt>
                <c:pt idx="20">
                  <c:v>Bergen</c:v>
                </c:pt>
              </c:strCache>
            </c:strRef>
          </c:cat>
          <c:val>
            <c:numRef>
              <c:f>Sheet1!$C$2:$C$22</c:f>
              <c:numCache>
                <c:formatCode>General</c:formatCode>
                <c:ptCount val="21"/>
                <c:pt idx="18">
                  <c:v>604</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Sheet1!$C$2:$C$22</c:f>
              <c:numCache>
                <c:formatCode>General</c:formatCode>
                <c:ptCount val="21"/>
                <c:pt idx="0">
                  <c:v>216</c:v>
                </c:pt>
                <c:pt idx="1">
                  <c:v>324</c:v>
                </c:pt>
                <c:pt idx="2">
                  <c:v>371</c:v>
                </c:pt>
                <c:pt idx="3">
                  <c:v>372</c:v>
                </c:pt>
                <c:pt idx="4">
                  <c:v>574</c:v>
                </c:pt>
                <c:pt idx="5">
                  <c:v>669</c:v>
                </c:pt>
                <c:pt idx="6">
                  <c:v>786</c:v>
                </c:pt>
                <c:pt idx="7">
                  <c:v>1012</c:v>
                </c:pt>
                <c:pt idx="8">
                  <c:v>1030</c:v>
                </c:pt>
                <c:pt idx="9">
                  <c:v>1031</c:v>
                </c:pt>
                <c:pt idx="10">
                  <c:v>1236</c:v>
                </c:pt>
                <c:pt idx="11">
                  <c:v>1238</c:v>
                </c:pt>
                <c:pt idx="12">
                  <c:v>1285</c:v>
                </c:pt>
                <c:pt idx="13">
                  <c:v>1360</c:v>
                </c:pt>
                <c:pt idx="14">
                  <c:v>1445</c:v>
                </c:pt>
                <c:pt idx="15">
                  <c:v>1464</c:v>
                </c:pt>
                <c:pt idx="16">
                  <c:v>1753</c:v>
                </c:pt>
                <c:pt idx="17">
                  <c:v>1972</c:v>
                </c:pt>
                <c:pt idx="18">
                  <c:v>2091</c:v>
                </c:pt>
                <c:pt idx="19">
                  <c:v>2461</c:v>
                </c:pt>
                <c:pt idx="20">
                  <c:v>2669</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Sheet1!$D$2:$D$22</c:f>
              <c:numCache>
                <c:formatCode>General</c:formatCode>
                <c:ptCount val="21"/>
                <c:pt idx="0">
                  <c:v>13</c:v>
                </c:pt>
                <c:pt idx="1">
                  <c:v>22</c:v>
                </c:pt>
                <c:pt idx="2">
                  <c:v>58</c:v>
                </c:pt>
                <c:pt idx="3">
                  <c:v>91</c:v>
                </c:pt>
                <c:pt idx="4">
                  <c:v>30</c:v>
                </c:pt>
                <c:pt idx="5">
                  <c:v>39</c:v>
                </c:pt>
                <c:pt idx="6">
                  <c:v>55</c:v>
                </c:pt>
                <c:pt idx="7">
                  <c:v>175</c:v>
                </c:pt>
                <c:pt idx="8">
                  <c:v>81</c:v>
                </c:pt>
                <c:pt idx="9">
                  <c:v>218</c:v>
                </c:pt>
                <c:pt idx="10">
                  <c:v>190</c:v>
                </c:pt>
                <c:pt idx="11">
                  <c:v>130</c:v>
                </c:pt>
                <c:pt idx="12">
                  <c:v>150</c:v>
                </c:pt>
                <c:pt idx="13">
                  <c:v>87</c:v>
                </c:pt>
                <c:pt idx="14">
                  <c:v>158</c:v>
                </c:pt>
                <c:pt idx="15">
                  <c:v>154</c:v>
                </c:pt>
                <c:pt idx="16">
                  <c:v>169</c:v>
                </c:pt>
                <c:pt idx="17">
                  <c:v>176</c:v>
                </c:pt>
                <c:pt idx="18">
                  <c:v>194</c:v>
                </c:pt>
                <c:pt idx="19">
                  <c:v>378</c:v>
                </c:pt>
                <c:pt idx="20">
                  <c:v>373</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Sheet1!$E$2:$E$22</c:f>
              <c:numCache>
                <c:formatCode>General</c:formatCode>
                <c:ptCount val="21"/>
                <c:pt idx="0">
                  <c:v>229</c:v>
                </c:pt>
                <c:pt idx="1">
                  <c:v>346</c:v>
                </c:pt>
                <c:pt idx="2">
                  <c:v>429</c:v>
                </c:pt>
                <c:pt idx="3">
                  <c:v>463</c:v>
                </c:pt>
                <c:pt idx="4">
                  <c:v>604</c:v>
                </c:pt>
                <c:pt idx="5">
                  <c:v>708</c:v>
                </c:pt>
                <c:pt idx="6">
                  <c:v>841</c:v>
                </c:pt>
                <c:pt idx="7">
                  <c:v>1187</c:v>
                </c:pt>
                <c:pt idx="8">
                  <c:v>1111</c:v>
                </c:pt>
                <c:pt idx="9">
                  <c:v>1249</c:v>
                </c:pt>
                <c:pt idx="10">
                  <c:v>1426</c:v>
                </c:pt>
                <c:pt idx="11">
                  <c:v>1368</c:v>
                </c:pt>
                <c:pt idx="12">
                  <c:v>1435</c:v>
                </c:pt>
                <c:pt idx="13">
                  <c:v>1447</c:v>
                </c:pt>
                <c:pt idx="14">
                  <c:v>1603</c:v>
                </c:pt>
                <c:pt idx="15">
                  <c:v>1618</c:v>
                </c:pt>
                <c:pt idx="16">
                  <c:v>1922</c:v>
                </c:pt>
                <c:pt idx="17">
                  <c:v>2148</c:v>
                </c:pt>
                <c:pt idx="18">
                  <c:v>2285</c:v>
                </c:pt>
                <c:pt idx="19">
                  <c:v>2839</c:v>
                </c:pt>
                <c:pt idx="20">
                  <c:v>3042</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Sheet1!$B$2:$B$22</c:f>
              <c:numCache>
                <c:formatCode>General</c:formatCode>
                <c:ptCount val="21"/>
                <c:pt idx="18">
                  <c:v>2285</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Sheet1!$F$2:$F$22</c:f>
              <c:numCache>
                <c:formatCode>General</c:formatCode>
                <c:ptCount val="21"/>
                <c:pt idx="18">
                  <c:v>2285</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4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613048132024135E-2"/>
          <c:y val="2.9577782970494414E-2"/>
          <c:w val="0.94075789400255561"/>
          <c:h val="0.86367611473695571"/>
        </c:manualLayout>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2015</c:v>
                </c:pt>
                <c:pt idx="1">
                  <c:v>2016</c:v>
                </c:pt>
                <c:pt idx="2">
                  <c:v>2017</c:v>
                </c:pt>
                <c:pt idx="3">
                  <c:v>2018</c:v>
                </c:pt>
                <c:pt idx="4">
                  <c:v>2019</c:v>
                </c:pt>
                <c:pt idx="5">
                  <c:v>2020</c:v>
                </c:pt>
                <c:pt idx="6">
                  <c:v>2021</c:v>
                </c:pt>
                <c:pt idx="7">
                  <c:v>2022</c:v>
                </c:pt>
              </c:numCache>
            </c:numRef>
          </c:cat>
          <c:val>
            <c:numRef>
              <c:f>Sheet1!$B$2:$B$9</c:f>
              <c:numCache>
                <c:formatCode>General</c:formatCode>
                <c:ptCount val="8"/>
                <c:pt idx="0">
                  <c:v>154</c:v>
                </c:pt>
                <c:pt idx="1">
                  <c:v>145</c:v>
                </c:pt>
                <c:pt idx="2">
                  <c:v>107</c:v>
                </c:pt>
                <c:pt idx="3">
                  <c:v>91</c:v>
                </c:pt>
                <c:pt idx="4">
                  <c:v>84</c:v>
                </c:pt>
                <c:pt idx="5">
                  <c:v>93</c:v>
                </c:pt>
                <c:pt idx="6">
                  <c:v>105</c:v>
                </c:pt>
                <c:pt idx="7">
                  <c:v>114</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2015</c:v>
                </c:pt>
                <c:pt idx="1">
                  <c:v>2016</c:v>
                </c:pt>
                <c:pt idx="2">
                  <c:v>2017</c:v>
                </c:pt>
                <c:pt idx="3">
                  <c:v>2018</c:v>
                </c:pt>
                <c:pt idx="4">
                  <c:v>2019</c:v>
                </c:pt>
                <c:pt idx="5">
                  <c:v>2020</c:v>
                </c:pt>
                <c:pt idx="6">
                  <c:v>2021</c:v>
                </c:pt>
                <c:pt idx="7">
                  <c:v>2022</c:v>
                </c:pt>
              </c:numCache>
            </c:numRef>
          </c:cat>
          <c:val>
            <c:numRef>
              <c:f>Sheet1!$C$2:$C$9</c:f>
              <c:numCache>
                <c:formatCode>General</c:formatCode>
                <c:ptCount val="8"/>
                <c:pt idx="0">
                  <c:v>178</c:v>
                </c:pt>
                <c:pt idx="1">
                  <c:v>176</c:v>
                </c:pt>
                <c:pt idx="2">
                  <c:v>154</c:v>
                </c:pt>
                <c:pt idx="3">
                  <c:v>119</c:v>
                </c:pt>
                <c:pt idx="4">
                  <c:v>102</c:v>
                </c:pt>
                <c:pt idx="5">
                  <c:v>91</c:v>
                </c:pt>
                <c:pt idx="6">
                  <c:v>86</c:v>
                </c:pt>
                <c:pt idx="7">
                  <c:v>80</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Cumberland</c:v>
                </c:pt>
                <c:pt idx="6">
                  <c:v>Morris</c:v>
                </c:pt>
                <c:pt idx="7">
                  <c:v>Somerset</c:v>
                </c:pt>
                <c:pt idx="8">
                  <c:v>Monmouth</c:v>
                </c:pt>
                <c:pt idx="9">
                  <c:v>Atlantic</c:v>
                </c:pt>
                <c:pt idx="10">
                  <c:v>Mercer</c:v>
                </c:pt>
                <c:pt idx="11">
                  <c:v>Gloucester</c:v>
                </c:pt>
                <c:pt idx="12">
                  <c:v>Union</c:v>
                </c:pt>
                <c:pt idx="13">
                  <c:v>Passaic</c:v>
                </c:pt>
                <c:pt idx="14">
                  <c:v>Ocean</c:v>
                </c:pt>
                <c:pt idx="15">
                  <c:v>Burlington</c:v>
                </c:pt>
                <c:pt idx="16">
                  <c:v>Bergen</c:v>
                </c:pt>
                <c:pt idx="17">
                  <c:v>Hudson</c:v>
                </c:pt>
                <c:pt idx="18">
                  <c:v>Camden</c:v>
                </c:pt>
                <c:pt idx="19">
                  <c:v>Middlesex</c:v>
                </c:pt>
                <c:pt idx="20">
                  <c:v>Essex</c:v>
                </c:pt>
              </c:strCache>
            </c:strRef>
          </c:cat>
          <c:val>
            <c:numRef>
              <c:f>Sheet1!$B$2:$B$22</c:f>
              <c:numCache>
                <c:formatCode>General</c:formatCode>
                <c:ptCount val="21"/>
                <c:pt idx="0">
                  <c:v>161</c:v>
                </c:pt>
                <c:pt idx="1">
                  <c:v>421</c:v>
                </c:pt>
                <c:pt idx="2">
                  <c:v>627</c:v>
                </c:pt>
                <c:pt idx="3">
                  <c:v>660</c:v>
                </c:pt>
                <c:pt idx="4">
                  <c:v>748</c:v>
                </c:pt>
                <c:pt idx="5" formatCode="#,##0">
                  <c:v>983</c:v>
                </c:pt>
                <c:pt idx="6" formatCode="#,##0">
                  <c:v>985</c:v>
                </c:pt>
                <c:pt idx="7" formatCode="#,##0">
                  <c:v>1117</c:v>
                </c:pt>
                <c:pt idx="8" formatCode="#,##0">
                  <c:v>1713</c:v>
                </c:pt>
                <c:pt idx="9" formatCode="#,##0">
                  <c:v>1728</c:v>
                </c:pt>
                <c:pt idx="10" formatCode="#,##0">
                  <c:v>2011</c:v>
                </c:pt>
                <c:pt idx="11" formatCode="#,##0">
                  <c:v>2047</c:v>
                </c:pt>
                <c:pt idx="12" formatCode="#,##0">
                  <c:v>2718</c:v>
                </c:pt>
                <c:pt idx="13">
                  <c:v>2767</c:v>
                </c:pt>
                <c:pt idx="14" formatCode="#,##0">
                  <c:v>2912</c:v>
                </c:pt>
                <c:pt idx="15" formatCode="#,##0">
                  <c:v>2998</c:v>
                </c:pt>
                <c:pt idx="16" formatCode="#,##0">
                  <c:v>3015</c:v>
                </c:pt>
                <c:pt idx="17" formatCode="#,##0">
                  <c:v>3269</c:v>
                </c:pt>
                <c:pt idx="18" formatCode="#,##0">
                  <c:v>3728</c:v>
                </c:pt>
                <c:pt idx="20" formatCode="#,##0">
                  <c:v>4510</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Cumberland</c:v>
                </c:pt>
                <c:pt idx="6">
                  <c:v>Morris</c:v>
                </c:pt>
                <c:pt idx="7">
                  <c:v>Somerset</c:v>
                </c:pt>
                <c:pt idx="8">
                  <c:v>Monmouth</c:v>
                </c:pt>
                <c:pt idx="9">
                  <c:v>Atlantic</c:v>
                </c:pt>
                <c:pt idx="10">
                  <c:v>Mercer</c:v>
                </c:pt>
                <c:pt idx="11">
                  <c:v>Gloucester</c:v>
                </c:pt>
                <c:pt idx="12">
                  <c:v>Union</c:v>
                </c:pt>
                <c:pt idx="13">
                  <c:v>Passaic</c:v>
                </c:pt>
                <c:pt idx="14">
                  <c:v>Ocean</c:v>
                </c:pt>
                <c:pt idx="15">
                  <c:v>Burlington</c:v>
                </c:pt>
                <c:pt idx="16">
                  <c:v>Bergen</c:v>
                </c:pt>
                <c:pt idx="17">
                  <c:v>Hudson</c:v>
                </c:pt>
                <c:pt idx="18">
                  <c:v>Camden</c:v>
                </c:pt>
                <c:pt idx="19">
                  <c:v>Middlesex</c:v>
                </c:pt>
                <c:pt idx="20">
                  <c:v>Essex</c:v>
                </c:pt>
              </c:strCache>
            </c:strRef>
          </c:cat>
          <c:val>
            <c:numRef>
              <c:f>Sheet1!$C$2:$C$22</c:f>
              <c:numCache>
                <c:formatCode>General</c:formatCode>
                <c:ptCount val="21"/>
                <c:pt idx="19">
                  <c:v>3763</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Same-Sex Households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Sheet1!$B$2:$B$22</c:f>
              <c:numCache>
                <c:formatCode>General</c:formatCode>
                <c:ptCount val="21"/>
                <c:pt idx="0">
                  <c:v>3.53</c:v>
                </c:pt>
                <c:pt idx="1">
                  <c:v>3.77</c:v>
                </c:pt>
                <c:pt idx="3">
                  <c:v>4.1500000000000004</c:v>
                </c:pt>
                <c:pt idx="4">
                  <c:v>4.24</c:v>
                </c:pt>
                <c:pt idx="5">
                  <c:v>4.28</c:v>
                </c:pt>
                <c:pt idx="6">
                  <c:v>4.33</c:v>
                </c:pt>
                <c:pt idx="7">
                  <c:v>4.41</c:v>
                </c:pt>
                <c:pt idx="8">
                  <c:v>4.5199999999999996</c:v>
                </c:pt>
                <c:pt idx="9">
                  <c:v>4.87</c:v>
                </c:pt>
                <c:pt idx="10">
                  <c:v>4.91</c:v>
                </c:pt>
                <c:pt idx="11">
                  <c:v>4.91</c:v>
                </c:pt>
                <c:pt idx="12">
                  <c:v>5.16</c:v>
                </c:pt>
                <c:pt idx="13">
                  <c:v>5.47</c:v>
                </c:pt>
                <c:pt idx="14">
                  <c:v>5.68</c:v>
                </c:pt>
                <c:pt idx="15">
                  <c:v>5.93</c:v>
                </c:pt>
                <c:pt idx="16">
                  <c:v>6.06</c:v>
                </c:pt>
                <c:pt idx="17">
                  <c:v>7.43</c:v>
                </c:pt>
                <c:pt idx="18">
                  <c:v>7.83</c:v>
                </c:pt>
                <c:pt idx="19">
                  <c:v>8.4600000000000009</c:v>
                </c:pt>
              </c:numCache>
            </c:numRef>
          </c:val>
          <c:extLst>
            <c:ext xmlns:c16="http://schemas.microsoft.com/office/drawing/2014/chart" uri="{C3380CC4-5D6E-409C-BE32-E72D297353CC}">
              <c16:uniqueId val="{00000000-6BFF-4AA3-82BE-1F579BE2E07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dLbl>
              <c:idx val="2"/>
              <c:tx>
                <c:rich>
                  <a:bodyPr/>
                  <a:lstStyle/>
                  <a:p>
                    <a:r>
                      <a:rPr lang="en-US" dirty="0"/>
                      <a:t>4.02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7C4F-4929-91CD-9E93D2A16F5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Sheet1!$C$2:$C$22</c:f>
              <c:numCache>
                <c:formatCode>General</c:formatCode>
                <c:ptCount val="21"/>
                <c:pt idx="2" formatCode="0.00">
                  <c:v>4.0199999999999996</c:v>
                </c:pt>
              </c:numCache>
            </c:numRef>
          </c:val>
          <c:extLst>
            <c:ext xmlns:c16="http://schemas.microsoft.com/office/drawing/2014/chart" uri="{C3380CC4-5D6E-409C-BE32-E72D297353CC}">
              <c16:uniqueId val="{00000001-6BFF-4AA3-82BE-1F579BE2E07D}"/>
            </c:ext>
          </c:extLst>
        </c:ser>
        <c:ser>
          <c:idx val="2"/>
          <c:order val="2"/>
          <c:tx>
            <c:strRef>
              <c:f>Sheet1!$D$1</c:f>
              <c:strCache>
                <c:ptCount val="1"/>
                <c:pt idx="0">
                  <c:v>NJ Avg. 5.25</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Sheet1!$D$2:$D$22</c:f>
              <c:numCache>
                <c:formatCode>General</c:formatCode>
                <c:ptCount val="21"/>
                <c:pt idx="0">
                  <c:v>5.25</c:v>
                </c:pt>
                <c:pt idx="1">
                  <c:v>5.25</c:v>
                </c:pt>
                <c:pt idx="2">
                  <c:v>5.25</c:v>
                </c:pt>
                <c:pt idx="3">
                  <c:v>5.25</c:v>
                </c:pt>
                <c:pt idx="4">
                  <c:v>5.25</c:v>
                </c:pt>
                <c:pt idx="5">
                  <c:v>5.25</c:v>
                </c:pt>
                <c:pt idx="6">
                  <c:v>5.25</c:v>
                </c:pt>
                <c:pt idx="7">
                  <c:v>5.25</c:v>
                </c:pt>
                <c:pt idx="8">
                  <c:v>5.25</c:v>
                </c:pt>
                <c:pt idx="9">
                  <c:v>5.25</c:v>
                </c:pt>
                <c:pt idx="10">
                  <c:v>5.25</c:v>
                </c:pt>
                <c:pt idx="11">
                  <c:v>5.25</c:v>
                </c:pt>
                <c:pt idx="12">
                  <c:v>5.25</c:v>
                </c:pt>
                <c:pt idx="13">
                  <c:v>5.25</c:v>
                </c:pt>
                <c:pt idx="14">
                  <c:v>5.25</c:v>
                </c:pt>
                <c:pt idx="15">
                  <c:v>5.25</c:v>
                </c:pt>
                <c:pt idx="16">
                  <c:v>5.25</c:v>
                </c:pt>
                <c:pt idx="17">
                  <c:v>5.25</c:v>
                </c:pt>
                <c:pt idx="18">
                  <c:v>5.25</c:v>
                </c:pt>
                <c:pt idx="19">
                  <c:v>5.25</c:v>
                </c:pt>
                <c:pt idx="20">
                  <c:v>5.25</c:v>
                </c:pt>
              </c:numCache>
            </c:numRef>
          </c:val>
          <c:extLst>
            <c:ext xmlns:c16="http://schemas.microsoft.com/office/drawing/2014/chart" uri="{C3380CC4-5D6E-409C-BE32-E72D297353CC}">
              <c16:uniqueId val="{00000000-454F-4EC0-9337-A8BDDF42A10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536473917322835"/>
          <c:y val="0.89666778319968654"/>
          <c:w val="0.10608686023622048"/>
          <c:h val="3.505713689163378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Plainsboro township</c:v>
                </c:pt>
                <c:pt idx="1">
                  <c:v>Perth Amboy city</c:v>
                </c:pt>
                <c:pt idx="2">
                  <c:v>Edison township</c:v>
                </c:pt>
                <c:pt idx="3">
                  <c:v>South Brunswick township</c:v>
                </c:pt>
                <c:pt idx="4">
                  <c:v>Piscataway township</c:v>
                </c:pt>
                <c:pt idx="5">
                  <c:v>Carteret borough</c:v>
                </c:pt>
                <c:pt idx="6">
                  <c:v>North Brunswick township</c:v>
                </c:pt>
                <c:pt idx="7">
                  <c:v>Sayreville borough</c:v>
                </c:pt>
                <c:pt idx="8">
                  <c:v>East Brunswick township</c:v>
                </c:pt>
                <c:pt idx="9">
                  <c:v>Woodbridge township</c:v>
                </c:pt>
              </c:strCache>
            </c:strRef>
          </c:cat>
          <c:val>
            <c:numRef>
              <c:f>Sheet1!$B$2:$B$11</c:f>
              <c:numCache>
                <c:formatCode>0.00%</c:formatCode>
                <c:ptCount val="10"/>
                <c:pt idx="0">
                  <c:v>0.50800000000000001</c:v>
                </c:pt>
                <c:pt idx="1">
                  <c:v>0.46500000000000002</c:v>
                </c:pt>
                <c:pt idx="2">
                  <c:v>0.46100000000000002</c:v>
                </c:pt>
                <c:pt idx="3">
                  <c:v>0.41899999999999998</c:v>
                </c:pt>
                <c:pt idx="4">
                  <c:v>0.35299999999999998</c:v>
                </c:pt>
                <c:pt idx="5">
                  <c:v>0.35</c:v>
                </c:pt>
                <c:pt idx="6">
                  <c:v>0.34899999999999998</c:v>
                </c:pt>
                <c:pt idx="7">
                  <c:v>0.32900000000000001</c:v>
                </c:pt>
                <c:pt idx="8">
                  <c:v>0.32200000000000001</c:v>
                </c:pt>
                <c:pt idx="9">
                  <c:v>0.32200000000000001</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Middlesex County avg 33.4%</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Plainsboro township</c:v>
                </c:pt>
                <c:pt idx="1">
                  <c:v>Perth Amboy city</c:v>
                </c:pt>
                <c:pt idx="2">
                  <c:v>Edison township</c:v>
                </c:pt>
                <c:pt idx="3">
                  <c:v>South Brunswick township</c:v>
                </c:pt>
                <c:pt idx="4">
                  <c:v>Piscataway township</c:v>
                </c:pt>
                <c:pt idx="5">
                  <c:v>Carteret borough</c:v>
                </c:pt>
                <c:pt idx="6">
                  <c:v>North Brunswick township</c:v>
                </c:pt>
                <c:pt idx="7">
                  <c:v>Sayreville borough</c:v>
                </c:pt>
                <c:pt idx="8">
                  <c:v>East Brunswick township</c:v>
                </c:pt>
                <c:pt idx="9">
                  <c:v>Woodbridge township</c:v>
                </c:pt>
              </c:strCache>
            </c:strRef>
          </c:cat>
          <c:val>
            <c:numRef>
              <c:f>Sheet1!$C$2:$C$11</c:f>
              <c:numCache>
                <c:formatCode>0%</c:formatCode>
                <c:ptCount val="10"/>
                <c:pt idx="0">
                  <c:v>0.33400000000000002</c:v>
                </c:pt>
                <c:pt idx="1">
                  <c:v>0.33400000000000002</c:v>
                </c:pt>
                <c:pt idx="2">
                  <c:v>0.33400000000000002</c:v>
                </c:pt>
                <c:pt idx="3">
                  <c:v>0.33400000000000002</c:v>
                </c:pt>
                <c:pt idx="4">
                  <c:v>0.33400000000000002</c:v>
                </c:pt>
                <c:pt idx="5">
                  <c:v>0.33400000000000002</c:v>
                </c:pt>
                <c:pt idx="6">
                  <c:v>0.33400000000000002</c:v>
                </c:pt>
                <c:pt idx="7">
                  <c:v>0.33400000000000002</c:v>
                </c:pt>
                <c:pt idx="8">
                  <c:v>0.33400000000000002</c:v>
                </c:pt>
                <c:pt idx="9">
                  <c:v>0.33400000000000002</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40025073818897638"/>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0.4229</cdr:x>
      <cdr:y>0.77575</cdr:y>
    </cdr:from>
    <cdr:to>
      <cdr:x>0.5771</cdr:x>
      <cdr:y>0.81142</cdr:y>
    </cdr:to>
    <cdr:sp macro="" textlink="">
      <cdr:nvSpPr>
        <cdr:cNvPr id="2" name="TextBox 5"/>
        <cdr:cNvSpPr txBox="1"/>
      </cdr:nvSpPr>
      <cdr:spPr>
        <a:xfrm xmlns:a="http://schemas.openxmlformats.org/drawingml/2006/main">
          <a:off x="2569682" y="5020512"/>
          <a:ext cx="936971"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3.6%</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6/20/2023</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6/20/2023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www.middlesexresourcenet.org/" TargetMode="External"/><Relationship Id="rId2" Type="http://schemas.openxmlformats.org/officeDocument/2006/relationships/slide" Target="../slides/slide87.xml"/><Relationship Id="rId1" Type="http://schemas.openxmlformats.org/officeDocument/2006/relationships/notesMaster" Target="../notesMasters/notesMaster1.xml"/><Relationship Id="rId6" Type="http://schemas.openxmlformats.org/officeDocument/2006/relationships/hyperlink" Target="https://rwjms.rutgers.edu/boggscenter/" TargetMode="External"/><Relationship Id="rId5" Type="http://schemas.openxmlformats.org/officeDocument/2006/relationships/hyperlink" Target="https://www.arc-middlesex.org/" TargetMode="External"/><Relationship Id="rId4" Type="http://schemas.openxmlformats.org/officeDocument/2006/relationships/hyperlink" Target="https://www.adacil.org/"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Revision 6/19/2023</a:t>
            </a:r>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Plainsboro township and Perth Amboy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below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vary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in NJ. (Note that total county population size has not been accounted for in this indicator).</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Edison township and Woodbridge township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decrease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most costly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housing.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most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national median and higher than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New Brunswick and Perth Amboy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lower than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7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remain mostly steady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New Brunswick and Perth Amboy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similar to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remain mostly steady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higher than the state average and is lower than the U.S.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Food insecurity rates increased for most counties from 2018-2020.  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vary between 2017 and 2021.</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vary across the school years shown.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vary between 2018 and 2022.</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effectLst/>
              </a:rPr>
              <a:t>Infant, toddler, and pre-K median monthly childcare costs in this county tend to be on the middling side for the state. </a:t>
            </a:r>
          </a:p>
          <a:p>
            <a:pPr rtl="0"/>
            <a:r>
              <a:rPr lang="en-US" dirty="0">
                <a:effectLst/>
              </a:rPr>
              <a:t> </a:t>
            </a:r>
          </a:p>
          <a:p>
            <a:pPr rtl="0"/>
            <a:r>
              <a:rPr lang="en-US" dirty="0">
                <a:effectLst/>
              </a:rPr>
              <a:t> Data includes responses from more than 2,800 center providers. </a:t>
            </a:r>
          </a:p>
          <a:p>
            <a:pPr rtl="0"/>
            <a:r>
              <a:rPr lang="en-US" dirty="0">
                <a:effectLst/>
              </a:rPr>
              <a:t> </a:t>
            </a:r>
          </a:p>
          <a:p>
            <a:pPr rtl="0"/>
            <a:r>
              <a:rPr lang="en-US" dirty="0">
                <a:effectLst/>
              </a:rPr>
              <a:t>*Note that among centers that served school-age children, only two providers in Cape May County and nine providers in Sussex County provided the rate data and maximum slots.  In Salem County, only three providers answered the rate and slot questions.  Due to the small sample sizes, the results are not reliable.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as expected for infant childcare and lower than expected for toddler and Pre-K childcare. </a:t>
            </a:r>
          </a:p>
          <a:p>
            <a:r>
              <a:rPr lang="en-US" sz="1200" kern="1200" dirty="0">
                <a:solidFill>
                  <a:schemeClr val="tx1"/>
                </a:solidFill>
                <a:effectLst/>
                <a:latin typeface="+mn-lt"/>
                <a:ea typeface="+mn-ea"/>
                <a:cs typeface="+mn-cs"/>
              </a:rPr>
              <a:t> </a:t>
            </a:r>
          </a:p>
          <a:p>
            <a:pPr rtl="0"/>
            <a:r>
              <a:rPr lang="en-US" dirty="0">
                <a:effectLst/>
              </a:rPr>
              <a:t>Data includes responses from more than 2,800 center providers. </a:t>
            </a:r>
          </a:p>
          <a:p>
            <a:pPr rtl="0"/>
            <a:r>
              <a:rPr lang="en-US" dirty="0">
                <a:effectLst/>
              </a:rPr>
              <a:t> </a:t>
            </a:r>
          </a:p>
          <a:p>
            <a:pPr rtl="0"/>
            <a:r>
              <a:rPr lang="en-US" dirty="0">
                <a:effectLst/>
              </a:rPr>
              <a:t>*Note that among centers that served school-age children, only two providers in Cape May County and nine providers in Sussex County provided the rate data and maximum slots.  In Salem County, only three providers answered the rate and slot questions.  Due to the small sample sizes, the results are not reliable.</a:t>
            </a:r>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similar commute time to work as compared to the state average of 28.6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vary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a:t>
            </a:r>
            <a:r>
              <a:rPr lang="en-US" sz="1200" kern="1200" dirty="0" err="1">
                <a:solidFill>
                  <a:schemeClr val="tx1"/>
                </a:solidFill>
                <a:effectLst/>
                <a:latin typeface="+mn-lt"/>
                <a:ea typeface="+mn-ea"/>
                <a:cs typeface="+mn-cs"/>
              </a:rPr>
              <a:t>AllTransit</a:t>
            </a:r>
            <a:r>
              <a:rPr lang="en-US" sz="1200" kern="1200" dirty="0">
                <a:solidFill>
                  <a:schemeClr val="tx1"/>
                </a:solidFill>
                <a:effectLst/>
                <a:latin typeface="+mn-lt"/>
                <a:ea typeface="+mn-ea"/>
                <a:cs typeface="+mn-cs"/>
              </a:rPr>
              <a:t> score of the NJ counties. </a:t>
            </a:r>
          </a:p>
        </p:txBody>
      </p:sp>
      <p:sp>
        <p:nvSpPr>
          <p:cNvPr id="4" name="Slide Number Placeholder 3"/>
          <p:cNvSpPr>
            <a:spLocks noGrp="1"/>
          </p:cNvSpPr>
          <p:nvPr>
            <p:ph type="sldNum" sz="quarter" idx="10"/>
          </p:nvPr>
        </p:nvSpPr>
        <p:spPr/>
        <p:txBody>
          <a:bodyPr/>
          <a:lstStyle/>
          <a:p>
            <a:fld id="{2D8348A3-7091-4FB3-AE37-CB43F4A5F199}" type="slidenum">
              <a:rPr lang="en-US" smtClean="0"/>
              <a:t>39</a:t>
            </a:fld>
            <a:endParaRPr lang="en-US" dirty="0"/>
          </a:p>
        </p:txBody>
      </p:sp>
    </p:spTree>
    <p:extLst>
      <p:ext uri="{BB962C8B-B14F-4D97-AF65-F5344CB8AC3E}">
        <p14:creationId xmlns:p14="http://schemas.microsoft.com/office/powerpoint/2010/main" val="2807638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lower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decrease over time.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Carteret borough and </a:t>
            </a:r>
            <a:r>
              <a:rPr lang="en-US" sz="1200" kern="1200" dirty="0" err="1">
                <a:solidFill>
                  <a:schemeClr val="tx1"/>
                </a:solidFill>
                <a:effectLst/>
                <a:latin typeface="+mn-lt"/>
                <a:ea typeface="+mn-ea"/>
                <a:cs typeface="+mn-cs"/>
              </a:rPr>
              <a:t>Helmetta</a:t>
            </a:r>
            <a:r>
              <a:rPr lang="en-US" sz="1200" kern="1200" dirty="0">
                <a:solidFill>
                  <a:schemeClr val="tx1"/>
                </a:solidFill>
                <a:effectLst/>
                <a:latin typeface="+mn-lt"/>
                <a:ea typeface="+mn-ea"/>
                <a:cs typeface="+mn-cs"/>
              </a:rPr>
              <a:t> borough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92.91% of Middlesex County’s population has received at least one dose of the COVID-19 vaccination.</a:t>
            </a:r>
          </a:p>
          <a:p>
            <a:r>
              <a:rPr lang="en-US" dirty="0"/>
              <a:t>•   76.29% of Middlesex County’s population has been fully vaccinated against COVID-19.  </a:t>
            </a:r>
          </a:p>
          <a:p>
            <a:pPr marL="171450" indent="-171450">
              <a:buFont typeface="Arial" panose="020B0604020202020204" pitchFamily="34" charset="0"/>
              <a:buChar char="•"/>
            </a:pPr>
            <a:r>
              <a:rPr lang="en-US" dirty="0"/>
              <a:t>Per the CDC, in general, people are considered fully vaccinated against COVID-19 two weeks after their second dose in a two-dose series, such as Pfizer-BioNTech or Moderna vaccines, or two weeks after a single-dose vaccine, such as Johnson &amp; Johnson.</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14748214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remain mostly steady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reports of late or lack of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Cape May and Salem Counties do not have individual data available. All counties with fewer than 100,000 persons are combined under the label "Unidentified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slightly lower than the state's rate, and tends to follow a similar pattern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slightly lower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school districts with data available for this county, New Brunswick and Academy for Urban Leadership Charter School have the lowest graduation rates.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includes over time data for 2019, 2020, 2021, and 2022. It may also include data for additional school district.</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the state. </a:t>
            </a: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robbery and most nonviolent crimes were attributed to larceny.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decrease over time, and is generally below the rate for NJ.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remain mostly steady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number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vary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assault.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In each NJ county, men tend to have higher annual incomes than women.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increase slightly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increased slightly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earned about $16K-$20K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(2021 to 2022), 5 counties experienced an increase in the percentage of suspected opioid deaths (positive percentages), while the remaining 16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-17.72% change indicates a decrease in suspected overdose deaths across 2021 to 2022.</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2018 and 2022, the number of suspected opioid deaths in this county has tended to increase.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alcohol usage.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statewide Substance Abuse Overview provides statistics on substance abuse treatment in New Jersey for calendar year 2021. In 2021, there were 87,745 treatment admissions and 86,626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April 2022 NJSAMS download data.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community support services followed by outpatient.</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vary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White residents reported symptoms of mental health distress most frequently, followed by Black/African American, then Hispanic/Latino, then Asian residents.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higher rate as compared to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vary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this county, White residents reported diagnosed depression most frequently, followed by Black/African American, then Hispanic/Latino, then Asian residents. </a:t>
            </a:r>
          </a:p>
          <a:p>
            <a:pPr lvl="0"/>
            <a:r>
              <a:rPr lang="en-US" sz="1200" kern="1200" dirty="0">
                <a:solidFill>
                  <a:schemeClr val="tx1"/>
                </a:solidFill>
                <a:effectLst/>
                <a:latin typeface="+mn-lt"/>
                <a:ea typeface="+mn-ea"/>
                <a:cs typeface="+mn-cs"/>
              </a:rPr>
              <a:t>Diagnosed depression was reported by Women at a higher rate as compared to Men.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Asian residents, and lower proportions of White and Black/African American residents in this county.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78</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2022, this county had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served (from workbook and the data table behind graph 14.1):</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In-home:  2,091</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Out-of-home placement: 194</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2022 calendar year) the number of children served in total across the full year by CP&amp;P would be higher.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84</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was lower in 2022 as compared to most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2022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Without accounting for population size, 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r>
              <a:rPr lang="en-US" sz="1200" kern="1200" dirty="0">
                <a:solidFill>
                  <a:schemeClr val="tx1"/>
                </a:solidFill>
                <a:effectLst/>
                <a:latin typeface="+mn-lt"/>
                <a:ea typeface="+mn-ea"/>
                <a:cs typeface="+mn-cs"/>
              </a:rPr>
              <a:t> </a:t>
            </a:r>
          </a:p>
          <a:p>
            <a:pPr defTabSz="904046">
              <a:defRPr/>
            </a:pPr>
            <a:r>
              <a:rPr lang="en-US" b="1" dirty="0"/>
              <a:t>Sources include:</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http://www.middlesexresourcenet.org/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https://www.adacil.org/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https://www.arc-middlesex.org/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https://rwjms.rutgers.edu/boggscenter/</a:t>
            </a:r>
            <a:endPar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https://www.nj.gov/dcf/families/support/success/</a:t>
            </a:r>
            <a:endPar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2426095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White residents has decreased slightly while the proportion of Hispanic/Latino residents has increased slightly. Other ethnic/racial groups appear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rate (per 1,000 households) of same sex couples in this county is the 3</a:t>
            </a:r>
            <a:r>
              <a:rPr lang="en-US" baseline="30000" dirty="0"/>
              <a:t>rd</a:t>
            </a:r>
            <a:r>
              <a:rPr lang="en-US" dirty="0"/>
              <a:t> lowest of NJ counties.</a:t>
            </a:r>
          </a:p>
        </p:txBody>
      </p:sp>
      <p:sp>
        <p:nvSpPr>
          <p:cNvPr id="4" name="Slide Number Placeholder 3"/>
          <p:cNvSpPr>
            <a:spLocks noGrp="1"/>
          </p:cNvSpPr>
          <p:nvPr>
            <p:ph type="sldNum" sz="quarter" idx="10"/>
          </p:nvPr>
        </p:nvSpPr>
        <p:spPr/>
        <p:txBody>
          <a:bodyPr/>
          <a:lstStyle/>
          <a:p>
            <a:fld id="{2D8348A3-7091-4FB3-AE37-CB43F4A5F199}" type="slidenum">
              <a:rPr lang="en-US" smtClean="0"/>
              <a:t>89</a:t>
            </a:fld>
            <a:endParaRPr lang="en-US" dirty="0"/>
          </a:p>
        </p:txBody>
      </p:sp>
    </p:spTree>
    <p:extLst>
      <p:ext uri="{BB962C8B-B14F-4D97-AF65-F5344CB8AC3E}">
        <p14:creationId xmlns:p14="http://schemas.microsoft.com/office/powerpoint/2010/main" val="16154464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r>
              <a:rPr lang="en-US" sz="1200" kern="1200" dirty="0">
                <a:solidFill>
                  <a:schemeClr val="tx1"/>
                </a:solidFill>
                <a:effectLst/>
                <a:latin typeface="+mn-lt"/>
                <a:ea typeface="+mn-ea"/>
                <a:cs typeface="+mn-cs"/>
              </a:rPr>
              <a:t> </a:t>
            </a:r>
          </a:p>
          <a:p>
            <a:r>
              <a:rPr lang="en-US" b="1" dirty="0"/>
              <a:t>Sources include: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15.2. </a:t>
            </a:r>
            <a:r>
              <a:rPr lang="en-US" sz="1200" u="sng" kern="1200" dirty="0">
                <a:solidFill>
                  <a:schemeClr val="tx1"/>
                </a:solidFill>
                <a:effectLst/>
                <a:latin typeface="+mn-lt"/>
                <a:ea typeface="+mn-ea"/>
                <a:cs typeface="+mn-cs"/>
              </a:rPr>
              <a:t>https://www.probononj.org/ProviderDirectory.aspx</a:t>
            </a:r>
          </a:p>
          <a:p>
            <a:r>
              <a:rPr lang="en-US" sz="1200" kern="1200" dirty="0">
                <a:solidFill>
                  <a:schemeClr val="tx1"/>
                </a:solidFill>
                <a:effectLst/>
                <a:latin typeface="+mn-lt"/>
                <a:ea typeface="+mn-ea"/>
                <a:cs typeface="+mn-cs"/>
              </a:rPr>
              <a:t>https://www.middlesexresourcenet.org/community-services/legal-advocacy/advocacy/</a:t>
            </a:r>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2529007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index of Black/White residential segregation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above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remain mostly steady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7.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0.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150810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Middlesex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14">
            <a:extLst>
              <a:ext uri="{FF2B5EF4-FFF2-40B4-BE49-F238E27FC236}">
                <a16:creationId xmlns:a16="http://schemas.microsoft.com/office/drawing/2014/main" id="{2D0C92B9-331D-4D0E-9A14-FD1FB1607FE8}"/>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 County</a:t>
            </a:r>
          </a:p>
        </p:txBody>
      </p:sp>
      <p:pic>
        <p:nvPicPr>
          <p:cNvPr id="3" name="Picture 2" descr="Image result for middlesex county nj map wikipedia">
            <a:extLst>
              <a:ext uri="{FF2B5EF4-FFF2-40B4-BE49-F238E27FC236}">
                <a16:creationId xmlns:a16="http://schemas.microsoft.com/office/drawing/2014/main" id="{AF010B4C-F326-5E8B-F972-8B7033764B19}"/>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8614" y="0"/>
            <a:ext cx="517172" cy="959379"/>
          </a:xfrm>
          <a:prstGeom prst="rect">
            <a:avLst/>
          </a:prstGeom>
          <a:noFill/>
          <a:ln>
            <a:noFill/>
          </a:ln>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9" name="TextBox 14">
            <a:extLst>
              <a:ext uri="{FF2B5EF4-FFF2-40B4-BE49-F238E27FC236}">
                <a16:creationId xmlns:a16="http://schemas.microsoft.com/office/drawing/2014/main" id="{2D0C92B9-331D-4D0E-9A14-FD1FB1607FE8}"/>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 County</a:t>
            </a:r>
          </a:p>
        </p:txBody>
      </p:sp>
      <p:pic>
        <p:nvPicPr>
          <p:cNvPr id="3" name="Picture 2" descr="Image result for middlesex county nj map wikipedia">
            <a:extLst>
              <a:ext uri="{FF2B5EF4-FFF2-40B4-BE49-F238E27FC236}">
                <a16:creationId xmlns:a16="http://schemas.microsoft.com/office/drawing/2014/main" id="{E176F5FF-608A-DC06-C268-E8A6B45887BF}"/>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8614" y="0"/>
            <a:ext cx="517172" cy="959379"/>
          </a:xfrm>
          <a:prstGeom prst="rect">
            <a:avLst/>
          </a:prstGeom>
          <a:noFill/>
          <a:ln>
            <a:noFill/>
          </a:ln>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2" name="Picture 1" descr="Image result for middlesex county nj map wikipedia">
            <a:extLst>
              <a:ext uri="{FF2B5EF4-FFF2-40B4-BE49-F238E27FC236}">
                <a16:creationId xmlns:a16="http://schemas.microsoft.com/office/drawing/2014/main" id="{546C7D6A-F5A9-04CE-46C3-8EC16D396803}"/>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38200" y="990600"/>
            <a:ext cx="1066800" cy="1371600"/>
          </a:xfrm>
          <a:prstGeom prst="rect">
            <a:avLst/>
          </a:prstGeom>
          <a:noFill/>
          <a:ln>
            <a:noFill/>
          </a:ln>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2" name="Picture 1" descr="Image result for middlesex county nj map wikipedia">
            <a:extLst>
              <a:ext uri="{FF2B5EF4-FFF2-40B4-BE49-F238E27FC236}">
                <a16:creationId xmlns:a16="http://schemas.microsoft.com/office/drawing/2014/main" id="{BB33E010-8496-05F0-C7A7-A70ACEEF1075}"/>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459649" y="4508072"/>
            <a:ext cx="1066800" cy="1371600"/>
          </a:xfrm>
          <a:prstGeom prst="rect">
            <a:avLst/>
          </a:prstGeom>
          <a:noFill/>
          <a:ln>
            <a:noFill/>
          </a:ln>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2" name="Picture 1" descr="Image result for middlesex county nj map wikipedia">
            <a:extLst>
              <a:ext uri="{FF2B5EF4-FFF2-40B4-BE49-F238E27FC236}">
                <a16:creationId xmlns:a16="http://schemas.microsoft.com/office/drawing/2014/main" id="{68B74704-CFEE-5E26-9C8E-9CB9DD8CB661}"/>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219200" y="381761"/>
            <a:ext cx="1066800" cy="1371600"/>
          </a:xfrm>
          <a:prstGeom prst="rect">
            <a:avLst/>
          </a:prstGeom>
          <a:noFill/>
          <a:ln>
            <a:noFill/>
          </a:ln>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2" name="Picture 1" descr="Image result for middlesex county nj map wikipedia">
            <a:extLst>
              <a:ext uri="{FF2B5EF4-FFF2-40B4-BE49-F238E27FC236}">
                <a16:creationId xmlns:a16="http://schemas.microsoft.com/office/drawing/2014/main" id="{6E800AD9-BE05-33BE-BAE9-77F0417F07F3}"/>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219200" y="408342"/>
            <a:ext cx="1066800" cy="1371600"/>
          </a:xfrm>
          <a:prstGeom prst="rect">
            <a:avLst/>
          </a:prstGeom>
          <a:noFill/>
          <a:ln>
            <a:noFill/>
          </a:ln>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middlesex county nj map wikipedia">
            <a:extLst>
              <a:ext uri="{FF2B5EF4-FFF2-40B4-BE49-F238E27FC236}">
                <a16:creationId xmlns:a16="http://schemas.microsoft.com/office/drawing/2014/main" id="{0F0AB287-9C0E-AB50-496D-36E9ED2F021F}"/>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144753" y="2743199"/>
            <a:ext cx="1066800" cy="1371600"/>
          </a:xfrm>
          <a:prstGeom prst="rect">
            <a:avLst/>
          </a:prstGeom>
          <a:noFill/>
          <a:ln>
            <a:noFill/>
          </a:ln>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2" name="Picture 1" descr="Image result for middlesex county nj map wikipedia">
            <a:extLst>
              <a:ext uri="{FF2B5EF4-FFF2-40B4-BE49-F238E27FC236}">
                <a16:creationId xmlns:a16="http://schemas.microsoft.com/office/drawing/2014/main" id="{DDE02F15-23F3-AE8B-9C63-CB744450DDD4}"/>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916361" y="592023"/>
            <a:ext cx="1066800" cy="1371600"/>
          </a:xfrm>
          <a:prstGeom prst="rect">
            <a:avLst/>
          </a:prstGeom>
          <a:noFill/>
          <a:ln>
            <a:noFill/>
          </a:ln>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middlesex county nj map wikipedia">
            <a:extLst>
              <a:ext uri="{FF2B5EF4-FFF2-40B4-BE49-F238E27FC236}">
                <a16:creationId xmlns:a16="http://schemas.microsoft.com/office/drawing/2014/main" id="{090E2098-BF32-817A-FF3C-F925FB77840E}"/>
              </a:ext>
            </a:extLst>
          </p:cNvPr>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533400" y="423026"/>
            <a:ext cx="1066800" cy="1371600"/>
          </a:xfrm>
          <a:prstGeom prst="rect">
            <a:avLst/>
          </a:prstGeom>
          <a:noFill/>
          <a:ln>
            <a:noFill/>
          </a:ln>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2" name="Picture 1" descr="Image result for middlesex county nj map wikipedia">
            <a:extLst>
              <a:ext uri="{FF2B5EF4-FFF2-40B4-BE49-F238E27FC236}">
                <a16:creationId xmlns:a16="http://schemas.microsoft.com/office/drawing/2014/main" id="{C9055E6C-7F4C-4231-D783-68EF44C1E636}"/>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542644" y="4965271"/>
            <a:ext cx="1066800" cy="1371600"/>
          </a:xfrm>
          <a:prstGeom prst="rect">
            <a:avLst/>
          </a:prstGeom>
          <a:noFill/>
          <a:ln>
            <a:noFill/>
          </a:ln>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3" name="Picture 2" descr="Image result for middlesex county nj map wikipedia">
            <a:extLst>
              <a:ext uri="{FF2B5EF4-FFF2-40B4-BE49-F238E27FC236}">
                <a16:creationId xmlns:a16="http://schemas.microsoft.com/office/drawing/2014/main" id="{7E7445B7-D098-D15B-BEFA-22898259D676}"/>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8614" y="0"/>
            <a:ext cx="517172" cy="959379"/>
          </a:xfrm>
          <a:prstGeom prst="rect">
            <a:avLst/>
          </a:prstGeom>
          <a:noFill/>
          <a:ln>
            <a:noFill/>
          </a:ln>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middlesex county nj map wikipedia">
            <a:extLst>
              <a:ext uri="{FF2B5EF4-FFF2-40B4-BE49-F238E27FC236}">
                <a16:creationId xmlns:a16="http://schemas.microsoft.com/office/drawing/2014/main" id="{14C8E42E-AD1C-440D-DD5D-D0E28E6A694B}"/>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61545" y="4873971"/>
            <a:ext cx="1066800" cy="1371600"/>
          </a:xfrm>
          <a:prstGeom prst="rect">
            <a:avLst/>
          </a:prstGeom>
          <a:noFill/>
          <a:ln>
            <a:noFill/>
          </a:ln>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152400" y="-483504"/>
            <a:ext cx="15160752" cy="7722503"/>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middlesex county nj map wikipedia">
            <a:extLst>
              <a:ext uri="{FF2B5EF4-FFF2-40B4-BE49-F238E27FC236}">
                <a16:creationId xmlns:a16="http://schemas.microsoft.com/office/drawing/2014/main" id="{AF3560E5-64A9-52F3-189E-B0E38842645D}"/>
              </a:ext>
            </a:extLst>
          </p:cNvPr>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835861" y="414156"/>
            <a:ext cx="1066800" cy="1371600"/>
          </a:xfrm>
          <a:prstGeom prst="rect">
            <a:avLst/>
          </a:prstGeom>
          <a:noFill/>
          <a:ln>
            <a:noFill/>
          </a:ln>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middlesex county nj map wikipedia">
            <a:extLst>
              <a:ext uri="{FF2B5EF4-FFF2-40B4-BE49-F238E27FC236}">
                <a16:creationId xmlns:a16="http://schemas.microsoft.com/office/drawing/2014/main" id="{6D4B6057-C093-0327-A0A6-9C7507FEB175}"/>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598623" y="318310"/>
            <a:ext cx="1066800" cy="1371600"/>
          </a:xfrm>
          <a:prstGeom prst="rect">
            <a:avLst/>
          </a:prstGeom>
          <a:noFill/>
          <a:ln>
            <a:noFill/>
          </a:ln>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descr="Image result for middlesex county nj map wikipedia">
            <a:extLst>
              <a:ext uri="{FF2B5EF4-FFF2-40B4-BE49-F238E27FC236}">
                <a16:creationId xmlns:a16="http://schemas.microsoft.com/office/drawing/2014/main" id="{B3300844-524B-2A8F-BAF1-E6B7C95752CA}"/>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304277" y="467564"/>
            <a:ext cx="1066800" cy="1371600"/>
          </a:xfrm>
          <a:prstGeom prst="rect">
            <a:avLst/>
          </a:prstGeom>
          <a:noFill/>
          <a:ln>
            <a:noFill/>
          </a:ln>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descr="Image result for middlesex county nj map wikipedia">
            <a:extLst>
              <a:ext uri="{FF2B5EF4-FFF2-40B4-BE49-F238E27FC236}">
                <a16:creationId xmlns:a16="http://schemas.microsoft.com/office/drawing/2014/main" id="{DD0159FD-711A-F54B-D374-F385105FA78F}"/>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561780" y="925122"/>
            <a:ext cx="1066800" cy="1371600"/>
          </a:xfrm>
          <a:prstGeom prst="rect">
            <a:avLst/>
          </a:prstGeom>
          <a:noFill/>
          <a:ln>
            <a:noFill/>
          </a:ln>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7" name="Picture 6" descr="Image result for middlesex county nj map wikipedia">
            <a:extLst>
              <a:ext uri="{FF2B5EF4-FFF2-40B4-BE49-F238E27FC236}">
                <a16:creationId xmlns:a16="http://schemas.microsoft.com/office/drawing/2014/main" id="{3529A405-270A-E31B-8B72-DFA16DE43232}"/>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915099" y="581242"/>
            <a:ext cx="930023" cy="1275916"/>
          </a:xfrm>
          <a:prstGeom prst="rect">
            <a:avLst/>
          </a:prstGeom>
          <a:noFill/>
          <a:ln>
            <a:noFill/>
          </a:ln>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descr="Image result for middlesex county nj map wikipedia">
            <a:extLst>
              <a:ext uri="{FF2B5EF4-FFF2-40B4-BE49-F238E27FC236}">
                <a16:creationId xmlns:a16="http://schemas.microsoft.com/office/drawing/2014/main" id="{42BC391B-3021-52FB-175E-425BF4FF611D}"/>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673929" y="558990"/>
            <a:ext cx="849771" cy="1082367"/>
          </a:xfrm>
          <a:prstGeom prst="rect">
            <a:avLst/>
          </a:prstGeom>
          <a:noFill/>
          <a:ln>
            <a:noFill/>
          </a:ln>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descr="Image result for middlesex county nj map wikipedia">
            <a:extLst>
              <a:ext uri="{FF2B5EF4-FFF2-40B4-BE49-F238E27FC236}">
                <a16:creationId xmlns:a16="http://schemas.microsoft.com/office/drawing/2014/main" id="{C1817DA2-16F2-AD48-0EB6-2563E8ED30B7}"/>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686275" y="480507"/>
            <a:ext cx="807028" cy="1200329"/>
          </a:xfrm>
          <a:prstGeom prst="rect">
            <a:avLst/>
          </a:prstGeom>
          <a:noFill/>
          <a:ln>
            <a:noFill/>
          </a:ln>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descr="Image result for middlesex county nj map wikipedia">
            <a:extLst>
              <a:ext uri="{FF2B5EF4-FFF2-40B4-BE49-F238E27FC236}">
                <a16:creationId xmlns:a16="http://schemas.microsoft.com/office/drawing/2014/main" id="{BCB1EFED-E597-8972-75EF-A87D76F3DBA7}"/>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854459" y="374389"/>
            <a:ext cx="1066800" cy="1371600"/>
          </a:xfrm>
          <a:prstGeom prst="rect">
            <a:avLst/>
          </a:prstGeom>
          <a:noFill/>
          <a:ln>
            <a:noFill/>
          </a:ln>
        </p:spPr>
      </p:pic>
    </p:spTree>
    <p:extLst>
      <p:ext uri="{BB962C8B-B14F-4D97-AF65-F5344CB8AC3E}">
        <p14:creationId xmlns:p14="http://schemas.microsoft.com/office/powerpoint/2010/main" val="31364498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2" name="Picture 1" descr="Image result for middlesex county nj map wikipedia">
            <a:extLst>
              <a:ext uri="{FF2B5EF4-FFF2-40B4-BE49-F238E27FC236}">
                <a16:creationId xmlns:a16="http://schemas.microsoft.com/office/drawing/2014/main" id="{3DDC838A-24B7-5CA5-27AA-34C1D124D4C3}"/>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38200" y="990600"/>
            <a:ext cx="1066800" cy="1371600"/>
          </a:xfrm>
          <a:prstGeom prst="rect">
            <a:avLst/>
          </a:prstGeom>
          <a:noFill/>
          <a:ln>
            <a:noFill/>
          </a:ln>
        </p:spPr>
      </p:pic>
    </p:spTree>
    <p:extLst>
      <p:ext uri="{BB962C8B-B14F-4D97-AF65-F5344CB8AC3E}">
        <p14:creationId xmlns:p14="http://schemas.microsoft.com/office/powerpoint/2010/main" val="39454205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709529"/>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The 50th percentile monthly full-time rates for center providers, weighted</a:t>
            </a:r>
            <a:endParaRPr lang="en-US" sz="1400" dirty="0"/>
          </a:p>
          <a:p>
            <a:pPr lvl="1"/>
            <a:r>
              <a:rPr lang="en-US" sz="1400" dirty="0"/>
              <a:t>5.2: </a:t>
            </a:r>
            <a:r>
              <a:rPr lang="en-US" sz="1400" b="1" dirty="0">
                <a:ea typeface="+mn-lt"/>
                <a:cs typeface="+mn-lt"/>
              </a:rPr>
              <a:t>The 50th percentile monthly full-time rates for center providers, weighted, compared with median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pic>
        <p:nvPicPr>
          <p:cNvPr id="3" name="Picture 2" descr="Image result for middlesex county nj map wikipedia">
            <a:extLst>
              <a:ext uri="{FF2B5EF4-FFF2-40B4-BE49-F238E27FC236}">
                <a16:creationId xmlns:a16="http://schemas.microsoft.com/office/drawing/2014/main" id="{20511CA2-C6B1-4B66-0226-F82C76A2F882}"/>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8614" y="0"/>
            <a:ext cx="517172" cy="959379"/>
          </a:xfrm>
          <a:prstGeom prst="rect">
            <a:avLst/>
          </a:prstGeom>
          <a:noFill/>
          <a:ln>
            <a:noFill/>
          </a:ln>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657604" y="384721"/>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709529"/>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r>
              <a:rPr lang="en-US" sz="1200" dirty="0"/>
              <a:t>6.4: </a:t>
            </a:r>
            <a:r>
              <a:rPr lang="en-US" sz="1200" b="1" dirty="0" err="1"/>
              <a:t>AllTransit</a:t>
            </a:r>
            <a:r>
              <a:rPr lang="en-US" sz="1200" b="1" dirty="0"/>
              <a:t>™ Performance Score (by county)</a:t>
            </a:r>
            <a:endParaRPr lang="en-US" sz="1200" b="1" dirty="0">
              <a:solidFill>
                <a:srgbClr val="C00000"/>
              </a:solidFill>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a:t>
            </a:r>
            <a:r>
              <a:rPr lang="en-US" sz="1200" b="1" dirty="0">
                <a:cs typeface="Calibri"/>
              </a:rPr>
              <a:t> COVID-19 vaccination rates in NJ (by county)</a:t>
            </a:r>
            <a:endParaRPr lang="en-US" sz="1200" dirty="0"/>
          </a:p>
          <a:p>
            <a:pPr lvl="1"/>
            <a:r>
              <a:rPr lang="en-US" sz="1200" dirty="0"/>
              <a:t>7.6: </a:t>
            </a:r>
            <a:r>
              <a:rPr lang="en-US" sz="1200" b="1" dirty="0"/>
              <a:t>Children meeting all immunization requirements (%) in NJ (by county)</a:t>
            </a:r>
            <a:endParaRPr lang="en-US" sz="1200" b="1" dirty="0">
              <a:cs typeface="Calibri"/>
            </a:endParaRPr>
          </a:p>
          <a:p>
            <a:pPr lvl="1"/>
            <a:r>
              <a:rPr lang="en-US" sz="1200" dirty="0"/>
              <a:t>7.7: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7.8: L</a:t>
            </a:r>
            <a:r>
              <a:rPr lang="en-US" sz="1200" b="1" dirty="0"/>
              <a:t>ate or lack of prenatal care reports (#)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county level and state unemployment rates, January 2022-December 2022 (unadjusted) </a:t>
            </a:r>
          </a:p>
          <a:p>
            <a:pPr lvl="1"/>
            <a:r>
              <a:rPr lang="en-US" sz="1200" dirty="0"/>
              <a:t>8.2: </a:t>
            </a:r>
            <a:r>
              <a:rPr lang="en-US" sz="1200" b="1" dirty="0"/>
              <a:t>Median unemployment rates,</a:t>
            </a:r>
            <a:r>
              <a:rPr lang="en-US" sz="1200" b="1" baseline="0" dirty="0"/>
              <a:t> Jan 2022-Dec 2022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4-year graduation rates (by school district), 2022</a:t>
            </a:r>
          </a:p>
          <a:p>
            <a:pPr lvl="1"/>
            <a:r>
              <a:rPr lang="en-US" sz="1400" b="1" dirty="0">
                <a:solidFill>
                  <a:srgbClr val="C00000"/>
                </a:solidFill>
              </a:rPr>
              <a:t>Broadband Access</a:t>
            </a:r>
            <a:endParaRPr lang="en-US" sz="1400" b="1" dirty="0">
              <a:cs typeface="Calibri"/>
            </a:endParaRPr>
          </a:p>
          <a:p>
            <a:pPr lvl="1"/>
            <a:r>
              <a:rPr lang="en-US" sz="1200" dirty="0">
                <a:cs typeface="Calibri"/>
              </a:rPr>
              <a:t>8.6: </a:t>
            </a:r>
            <a:r>
              <a:rPr lang="en-US" sz="1200" b="1" dirty="0">
                <a:cs typeface="Calibri"/>
              </a:rPr>
              <a:t>Percentage of households with broadband access (by county), 2021</a:t>
            </a:r>
          </a:p>
          <a:p>
            <a:pPr lvl="1"/>
            <a:r>
              <a:rPr lang="en-US" sz="1200" dirty="0">
                <a:cs typeface="Calibri"/>
              </a:rPr>
              <a:t>8.7: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pic>
        <p:nvPicPr>
          <p:cNvPr id="3" name="Picture 2" descr="Image result for middlesex county nj map wikipedia">
            <a:extLst>
              <a:ext uri="{FF2B5EF4-FFF2-40B4-BE49-F238E27FC236}">
                <a16:creationId xmlns:a16="http://schemas.microsoft.com/office/drawing/2014/main" id="{47574CFF-A964-28AC-99B0-F2B137EE429E}"/>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8614" y="0"/>
            <a:ext cx="517172" cy="959379"/>
          </a:xfrm>
          <a:prstGeom prst="rect">
            <a:avLst/>
          </a:prstGeom>
          <a:noFill/>
          <a:ln>
            <a:noFill/>
          </a:ln>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 County</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109091"/>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400" b="1" dirty="0">
                <a:solidFill>
                  <a:srgbClr val="C00000"/>
                </a:solidFill>
              </a:rPr>
              <a:t>Violent Crimes</a:t>
            </a:r>
            <a:endParaRPr lang="en-US" sz="14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400" b="1" dirty="0">
                <a:solidFill>
                  <a:srgbClr val="C00000"/>
                </a:solidFill>
              </a:rPr>
              <a:t>Juveniles</a:t>
            </a:r>
            <a:endParaRPr lang="en-US" sz="14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400" b="1" dirty="0">
                <a:solidFill>
                  <a:srgbClr val="C00000"/>
                </a:solidFill>
              </a:rPr>
              <a:t>Social</a:t>
            </a:r>
            <a:r>
              <a:rPr lang="en-US" sz="1200" b="1" dirty="0">
                <a:solidFill>
                  <a:srgbClr val="C00000"/>
                </a:solidFill>
              </a:rPr>
              <a:t>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endParaRPr lang="en-US" sz="1400" b="1" dirty="0">
              <a:solidFill>
                <a:srgbClr val="C00000"/>
              </a:solidFill>
              <a:cs typeface="Calibri"/>
            </a:endParaRPr>
          </a:p>
          <a:p>
            <a:pPr lvl="1"/>
            <a:r>
              <a:rPr lang="en-US" sz="1200" dirty="0"/>
              <a:t>10.1: </a:t>
            </a:r>
            <a:r>
              <a:rPr lang="en-US" sz="1200" b="1" dirty="0"/>
              <a:t>Domestic violence incidents (# reported) in NJ (by county)</a:t>
            </a:r>
            <a:endParaRPr lang="en-US" sz="1200" b="1" dirty="0">
              <a:cs typeface="Calibri"/>
            </a:endParaRPr>
          </a:p>
          <a:p>
            <a:pPr lvl="1"/>
            <a:r>
              <a:rPr lang="en-US" sz="1200" dirty="0"/>
              <a:t>10.2: </a:t>
            </a:r>
            <a:r>
              <a:rPr lang="en-US" sz="1200" b="1" dirty="0"/>
              <a:t>Domestic violence incidents (# reported) over time </a:t>
            </a:r>
            <a:endParaRPr lang="en-US" sz="1200" b="1" dirty="0">
              <a:cs typeface="Calibri"/>
            </a:endParaRPr>
          </a:p>
          <a:p>
            <a:pPr lvl="1"/>
            <a:r>
              <a:rPr lang="en-US" sz="1200" dirty="0"/>
              <a:t>10.3: </a:t>
            </a:r>
            <a:r>
              <a:rPr lang="en-US" sz="1200" b="1" dirty="0"/>
              <a:t>Domestic violence offenses by type (#) in NJ </a:t>
            </a:r>
          </a:p>
          <a:p>
            <a:pPr lvl="1"/>
            <a:r>
              <a:rPr lang="en-US" sz="1200" dirty="0"/>
              <a:t>10.4: </a:t>
            </a:r>
            <a:r>
              <a:rPr lang="en-US" sz="1200" b="1" dirty="0"/>
              <a:t>Median income ($) by sex in NJ (by county) </a:t>
            </a:r>
          </a:p>
          <a:p>
            <a:pPr lvl="1"/>
            <a:r>
              <a:rPr lang="en-US" sz="1200" dirty="0"/>
              <a:t>10.5: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pic>
        <p:nvPicPr>
          <p:cNvPr id="3" name="Picture 2" descr="Image result for middlesex county nj map wikipedia">
            <a:extLst>
              <a:ext uri="{FF2B5EF4-FFF2-40B4-BE49-F238E27FC236}">
                <a16:creationId xmlns:a16="http://schemas.microsoft.com/office/drawing/2014/main" id="{8B09D58A-BBD2-EE28-6B5E-973CAC9A2ACC}"/>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8614" y="0"/>
            <a:ext cx="517172" cy="959379"/>
          </a:xfrm>
          <a:prstGeom prst="rect">
            <a:avLst/>
          </a:prstGeom>
          <a:noFill/>
          <a:ln>
            <a:noFill/>
          </a:ln>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 County</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41032" y="646331"/>
            <a:ext cx="8305800" cy="6555641"/>
          </a:xfrm>
          <a:prstGeom prst="rect">
            <a:avLst/>
          </a:prstGeom>
          <a:noFill/>
        </p:spPr>
        <p:txBody>
          <a:bodyPr wrap="square" rtlCol="0">
            <a:spAutoFit/>
          </a:bodyPr>
          <a:lstStyle/>
          <a:p>
            <a:r>
              <a:rPr lang="en-US" sz="12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200" b="1" dirty="0">
              <a:solidFill>
                <a:srgbClr val="CC0000"/>
              </a:solidFill>
            </a:endParaRPr>
          </a:p>
          <a:p>
            <a:r>
              <a:rPr lang="en-US" sz="12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200" b="1" dirty="0">
              <a:solidFill>
                <a:srgbClr val="376092"/>
              </a:solidFill>
              <a:cs typeface="Calibri"/>
            </a:endParaRPr>
          </a:p>
          <a:p>
            <a:r>
              <a:rPr lang="en-US" sz="12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cs typeface="Calibri"/>
            </a:endParaRPr>
          </a:p>
          <a:p>
            <a:r>
              <a:rPr lang="en-US" sz="1200" b="1" dirty="0">
                <a:solidFill>
                  <a:srgbClr val="C00000"/>
                </a:solidFill>
              </a:rPr>
              <a:t>Advocacy</a:t>
            </a:r>
          </a:p>
          <a:p>
            <a:pPr lvl="1"/>
            <a:r>
              <a:rPr lang="en-US" sz="1200" dirty="0">
                <a:cs typeface="Calibri"/>
              </a:rPr>
              <a:t>15.1:</a:t>
            </a:r>
            <a:r>
              <a:rPr lang="en-US" sz="1200" b="1" dirty="0">
                <a:cs typeface="Calibri"/>
              </a:rPr>
              <a:t> Same sex couples (per 1,000 households), by county</a:t>
            </a:r>
          </a:p>
          <a:p>
            <a:pPr lvl="1"/>
            <a:r>
              <a:rPr lang="en-US" sz="1200" dirty="0">
                <a:cs typeface="Calibri"/>
              </a:rPr>
              <a:t>15.2:</a:t>
            </a:r>
            <a:r>
              <a:rPr lang="en-US" sz="1200" b="1" dirty="0">
                <a:cs typeface="Calibri"/>
              </a:rPr>
              <a:t> Pro Bono Legal/Advocacy Services</a:t>
            </a:r>
          </a:p>
          <a:p>
            <a:pPr lvl="1"/>
            <a:endParaRPr lang="en-US" sz="1200" b="1" dirty="0">
              <a:solidFill>
                <a:srgbClr val="C00000"/>
              </a:solidFill>
            </a:endParaRPr>
          </a:p>
          <a:p>
            <a:pPr lvl="1"/>
            <a:endParaRPr lang="en-US" sz="1200" b="1" dirty="0">
              <a:cs typeface="Calibri"/>
            </a:endParaRPr>
          </a:p>
        </p:txBody>
      </p:sp>
      <p:pic>
        <p:nvPicPr>
          <p:cNvPr id="3" name="Picture 2" descr="Image result for middlesex county nj map wikipedia">
            <a:extLst>
              <a:ext uri="{FF2B5EF4-FFF2-40B4-BE49-F238E27FC236}">
                <a16:creationId xmlns:a16="http://schemas.microsoft.com/office/drawing/2014/main" id="{9369D8FD-65A2-EE21-4BEC-DF3F8EF9CE53}"/>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8614" y="0"/>
            <a:ext cx="517172" cy="959379"/>
          </a:xfrm>
          <a:prstGeom prst="rect">
            <a:avLst/>
          </a:prstGeom>
          <a:noFill/>
          <a:ln>
            <a:noFill/>
          </a:ln>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 County</a:t>
            </a:r>
          </a:p>
        </p:txBody>
      </p:sp>
      <p:pic>
        <p:nvPicPr>
          <p:cNvPr id="3" name="Picture 2" descr="Image result for middlesex county nj map wikipedia">
            <a:extLst>
              <a:ext uri="{FF2B5EF4-FFF2-40B4-BE49-F238E27FC236}">
                <a16:creationId xmlns:a16="http://schemas.microsoft.com/office/drawing/2014/main" id="{D1BDC29A-2928-C2B0-CC9D-58521B23EBDB}"/>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8614" y="0"/>
            <a:ext cx="517172" cy="959379"/>
          </a:xfrm>
          <a:prstGeom prst="rect">
            <a:avLst/>
          </a:prstGeom>
          <a:noFill/>
          <a:ln>
            <a:noFill/>
          </a:ln>
        </p:spPr>
      </p:pic>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6" name="TextBox 14">
            <a:extLst>
              <a:ext uri="{FF2B5EF4-FFF2-40B4-BE49-F238E27FC236}">
                <a16:creationId xmlns:a16="http://schemas.microsoft.com/office/drawing/2014/main" id="{2D0C92B9-331D-4D0E-9A14-FD1FB1607FE8}"/>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 County</a:t>
            </a:r>
          </a:p>
        </p:txBody>
      </p:sp>
      <p:pic>
        <p:nvPicPr>
          <p:cNvPr id="3" name="Picture 2" descr="Image result for middlesex county nj map wikipedia">
            <a:extLst>
              <a:ext uri="{FF2B5EF4-FFF2-40B4-BE49-F238E27FC236}">
                <a16:creationId xmlns:a16="http://schemas.microsoft.com/office/drawing/2014/main" id="{ACF7C65B-4769-34A2-D492-AF485802E25B}"/>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8614" y="0"/>
            <a:ext cx="517172" cy="959379"/>
          </a:xfrm>
          <a:prstGeom prst="rect">
            <a:avLst/>
          </a:prstGeom>
          <a:noFill/>
          <a:ln>
            <a:noFill/>
          </a:ln>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14">
            <a:extLst>
              <a:ext uri="{FF2B5EF4-FFF2-40B4-BE49-F238E27FC236}">
                <a16:creationId xmlns:a16="http://schemas.microsoft.com/office/drawing/2014/main" id="{2D0C92B9-331D-4D0E-9A14-FD1FB1607FE8}"/>
              </a:ext>
            </a:extLst>
          </p:cNvPr>
          <p:cNvSpPr txBox="1"/>
          <p:nvPr userDrawn="1"/>
        </p:nvSpPr>
        <p:spPr>
          <a:xfrm>
            <a:off x="657604" y="30661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 County</a:t>
            </a:r>
          </a:p>
        </p:txBody>
      </p:sp>
      <p:pic>
        <p:nvPicPr>
          <p:cNvPr id="3" name="Picture 2" descr="Image result for middlesex county nj map wikipedia">
            <a:extLst>
              <a:ext uri="{FF2B5EF4-FFF2-40B4-BE49-F238E27FC236}">
                <a16:creationId xmlns:a16="http://schemas.microsoft.com/office/drawing/2014/main" id="{ECE524E4-7A66-DD52-7FEF-86CA1C40AD6B}"/>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8614" y="0"/>
            <a:ext cx="517172" cy="959379"/>
          </a:xfrm>
          <a:prstGeom prst="rect">
            <a:avLst/>
          </a:prstGeom>
          <a:noFill/>
          <a:ln>
            <a:noFill/>
          </a:ln>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6/20/2023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6/20/2023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2" r:id="rId17"/>
    <p:sldLayoutId id="2147483674"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8.xml"/><Relationship Id="rId7" Type="http://schemas.openxmlformats.org/officeDocument/2006/relationships/image" Target="../media/image20.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19.xml"/><Relationship Id="rId7" Type="http://schemas.openxmlformats.org/officeDocument/2006/relationships/slideLayout" Target="../slideLayouts/slideLayout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5.xml"/><Relationship Id="rId7" Type="http://schemas.openxmlformats.org/officeDocument/2006/relationships/slideLayout" Target="../slideLayouts/slideLayout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chart" Target="../charts/chart6.xml"/><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chart" Target="../charts/chart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notesSlide" Target="../notesSlides/notesSlide8.xml"/><Relationship Id="rId5" Type="http://schemas.openxmlformats.org/officeDocument/2006/relationships/tags" Target="../tags/tag33.xml"/><Relationship Id="rId10" Type="http://schemas.openxmlformats.org/officeDocument/2006/relationships/slideLayout" Target="../slideLayouts/slideLayout9.xml"/><Relationship Id="rId4" Type="http://schemas.openxmlformats.org/officeDocument/2006/relationships/tags" Target="../tags/tag32.xml"/><Relationship Id="rId9" Type="http://schemas.openxmlformats.org/officeDocument/2006/relationships/tags" Target="../tags/tag37.xml"/></Relationships>
</file>

<file path=ppt/slides/_rels/slide14.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chart" Target="../charts/chart8.xml"/><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chart" Target="../charts/chart7.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notesSlide" Target="../notesSlides/notesSlide9.xml"/><Relationship Id="rId5" Type="http://schemas.openxmlformats.org/officeDocument/2006/relationships/tags" Target="../tags/tag42.xml"/><Relationship Id="rId10" Type="http://schemas.openxmlformats.org/officeDocument/2006/relationships/slideLayout" Target="../slideLayouts/slideLayout9.xml"/><Relationship Id="rId4" Type="http://schemas.openxmlformats.org/officeDocument/2006/relationships/tags" Target="../tags/tag41.xml"/><Relationship Id="rId9" Type="http://schemas.openxmlformats.org/officeDocument/2006/relationships/tags" Target="../tags/tag46.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49.xml"/><Relationship Id="rId7" Type="http://schemas.openxmlformats.org/officeDocument/2006/relationships/slideLayout" Target="../slideLayouts/slideLayout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chart" Target="../charts/chart11.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chart" Target="../charts/chart10.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notesSlide" Target="../notesSlides/notesSlide11.xml"/><Relationship Id="rId5" Type="http://schemas.openxmlformats.org/officeDocument/2006/relationships/tags" Target="../tags/tag57.xml"/><Relationship Id="rId10" Type="http://schemas.openxmlformats.org/officeDocument/2006/relationships/slideLayout" Target="../slideLayouts/slideLayout9.xml"/><Relationship Id="rId4" Type="http://schemas.openxmlformats.org/officeDocument/2006/relationships/tags" Target="../tags/tag56.xml"/><Relationship Id="rId9" Type="http://schemas.openxmlformats.org/officeDocument/2006/relationships/tags" Target="../tags/tag61.xml"/></Relationships>
</file>

<file path=ppt/slides/_rels/slide17.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chart" Target="../charts/chart13.xml"/><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chart" Target="../charts/chart12.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notesSlide" Target="../notesSlides/notesSlide12.xml"/><Relationship Id="rId5" Type="http://schemas.openxmlformats.org/officeDocument/2006/relationships/tags" Target="../tags/tag66.xml"/><Relationship Id="rId10" Type="http://schemas.openxmlformats.org/officeDocument/2006/relationships/slideLayout" Target="../slideLayouts/slideLayout9.xml"/><Relationship Id="rId4" Type="http://schemas.openxmlformats.org/officeDocument/2006/relationships/tags" Target="../tags/tag65.xml"/><Relationship Id="rId9" Type="http://schemas.openxmlformats.org/officeDocument/2006/relationships/tags" Target="../tags/tag70.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3.xml"/><Relationship Id="rId7" Type="http://schemas.openxmlformats.org/officeDocument/2006/relationships/slideLayout" Target="../slideLayouts/slideLayout9.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4.xml"/><Relationship Id="rId3" Type="http://schemas.openxmlformats.org/officeDocument/2006/relationships/tags" Target="../tags/tag79.xml"/><Relationship Id="rId7" Type="http://schemas.openxmlformats.org/officeDocument/2006/relationships/tags" Target="../tags/tag83.xml"/><Relationship Id="rId12" Type="http://schemas.openxmlformats.org/officeDocument/2006/relationships/chart" Target="../charts/chart16.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chart" Target="../charts/chart15.xml"/><Relationship Id="rId5" Type="http://schemas.openxmlformats.org/officeDocument/2006/relationships/tags" Target="../tags/tag81.xml"/><Relationship Id="rId10" Type="http://schemas.openxmlformats.org/officeDocument/2006/relationships/notesSlide" Target="../notesSlides/notesSlide14.xml"/><Relationship Id="rId4" Type="http://schemas.openxmlformats.org/officeDocument/2006/relationships/tags" Target="../tags/tag80.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7.xml"/><Relationship Id="rId7" Type="http://schemas.openxmlformats.org/officeDocument/2006/relationships/tags" Target="../tags/tag91.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10" Type="http://schemas.openxmlformats.org/officeDocument/2006/relationships/chart" Target="../charts/chart17.xml"/><Relationship Id="rId4" Type="http://schemas.openxmlformats.org/officeDocument/2006/relationships/tags" Target="../tags/tag88.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4.xml"/><Relationship Id="rId7" Type="http://schemas.openxmlformats.org/officeDocument/2006/relationships/slideLayout" Target="../slideLayouts/slideLayout9.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chart" Target="../charts/chart19.xml"/><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notesSlide" Target="../notesSlides/notesSlide17.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slideLayout" Target="../slideLayouts/slideLayout9.xml"/><Relationship Id="rId5" Type="http://schemas.openxmlformats.org/officeDocument/2006/relationships/tags" Target="../tags/tag102.xml"/><Relationship Id="rId10" Type="http://schemas.openxmlformats.org/officeDocument/2006/relationships/tags" Target="../tags/tag107.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chart" Target="../charts/chart20.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2.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notesSlide" Target="../notesSlides/notesSlide19.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slideLayout" Target="../slideLayouts/slideLayout9.xml"/><Relationship Id="rId5" Type="http://schemas.openxmlformats.org/officeDocument/2006/relationships/tags" Target="../tags/tag118.xml"/><Relationship Id="rId10" Type="http://schemas.openxmlformats.org/officeDocument/2006/relationships/tags" Target="../tags/tag123.xml"/><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chart" Target="../charts/chart23.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6.xml"/><Relationship Id="rId7" Type="http://schemas.openxmlformats.org/officeDocument/2006/relationships/slideLayout" Target="../slideLayouts/slideLayout9.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2.xml"/><Relationship Id="rId7" Type="http://schemas.openxmlformats.org/officeDocument/2006/relationships/notesSlide" Target="../notesSlides/notesSlide21.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slideLayout" Target="../slideLayouts/slideLayout9.xml"/><Relationship Id="rId5" Type="http://schemas.openxmlformats.org/officeDocument/2006/relationships/tags" Target="../tags/tag134.xml"/><Relationship Id="rId4" Type="http://schemas.openxmlformats.org/officeDocument/2006/relationships/tags" Target="../tags/tag133.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7.xml"/><Relationship Id="rId7" Type="http://schemas.openxmlformats.org/officeDocument/2006/relationships/notesSlide" Target="../notesSlides/notesSlide22.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slideLayout" Target="../slideLayouts/slideLayout9.xml"/><Relationship Id="rId5" Type="http://schemas.openxmlformats.org/officeDocument/2006/relationships/tags" Target="../tags/tag139.xml"/><Relationship Id="rId4" Type="http://schemas.openxmlformats.org/officeDocument/2006/relationships/tags" Target="../tags/tag13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7.xml"/><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chart" Target="../charts/chart28.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chart" Target="../charts/chart27.xml"/><Relationship Id="rId5" Type="http://schemas.openxmlformats.org/officeDocument/2006/relationships/tags" Target="../tags/tag144.xml"/><Relationship Id="rId10" Type="http://schemas.openxmlformats.org/officeDocument/2006/relationships/notesSlide" Target="../notesSlides/notesSlide23.xml"/><Relationship Id="rId4" Type="http://schemas.openxmlformats.org/officeDocument/2006/relationships/tags" Target="../tags/tag143.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4.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9.xml"/><Relationship Id="rId2" Type="http://schemas.openxmlformats.org/officeDocument/2006/relationships/tags" Target="../tags/tag149.xml"/><Relationship Id="rId16" Type="http://schemas.openxmlformats.org/officeDocument/2006/relationships/chart" Target="../charts/chart31.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30.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1.xml"/><Relationship Id="rId7" Type="http://schemas.openxmlformats.org/officeDocument/2006/relationships/notesSlide" Target="../notesSlides/notesSlide25.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9.xml"/><Relationship Id="rId5" Type="http://schemas.openxmlformats.org/officeDocument/2006/relationships/tags" Target="../tags/tag163.xml"/><Relationship Id="rId4" Type="http://schemas.openxmlformats.org/officeDocument/2006/relationships/tags" Target="../tags/tag162.xml"/></Relationships>
</file>

<file path=ppt/slides/_rels/slide35.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3.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4.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7.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9.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80.xml"/><Relationship Id="rId7" Type="http://schemas.openxmlformats.org/officeDocument/2006/relationships/notesSlide" Target="../notesSlides/notesSlide2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slideLayout" Target="../slideLayouts/slideLayout9.xml"/><Relationship Id="rId5" Type="http://schemas.openxmlformats.org/officeDocument/2006/relationships/tags" Target="../tags/tag182.xml"/><Relationship Id="rId4" Type="http://schemas.openxmlformats.org/officeDocument/2006/relationships/tags" Target="../tags/tag181.xml"/></Relationships>
</file>

<file path=ppt/slides/_rels/slide39.xml.rels><?xml version="1.0" encoding="UTF-8" standalone="yes"?>
<Relationships xmlns="http://schemas.openxmlformats.org/package/2006/relationships"><Relationship Id="rId8" Type="http://schemas.openxmlformats.org/officeDocument/2006/relationships/chart" Target="../charts/chart37.xml"/><Relationship Id="rId3" Type="http://schemas.openxmlformats.org/officeDocument/2006/relationships/tags" Target="../tags/tag185.xml"/><Relationship Id="rId7" Type="http://schemas.openxmlformats.org/officeDocument/2006/relationships/notesSlide" Target="../notesSlides/notesSlide29.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slideLayout" Target="../slideLayouts/slideLayout9.xml"/><Relationship Id="rId5" Type="http://schemas.openxmlformats.org/officeDocument/2006/relationships/tags" Target="../tags/tag187.xml"/><Relationship Id="rId4" Type="http://schemas.openxmlformats.org/officeDocument/2006/relationships/tags" Target="../tags/tag18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8" Type="http://schemas.openxmlformats.org/officeDocument/2006/relationships/tags" Target="../tags/tag195.xml"/><Relationship Id="rId13" Type="http://schemas.openxmlformats.org/officeDocument/2006/relationships/chart" Target="../charts/chart38.xml"/><Relationship Id="rId3" Type="http://schemas.openxmlformats.org/officeDocument/2006/relationships/tags" Target="../tags/tag190.xml"/><Relationship Id="rId7" Type="http://schemas.openxmlformats.org/officeDocument/2006/relationships/tags" Target="../tags/tag194.xml"/><Relationship Id="rId12" Type="http://schemas.openxmlformats.org/officeDocument/2006/relationships/notesSlide" Target="../notesSlides/notesSlide30.xml"/><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tags" Target="../tags/tag193.xml"/><Relationship Id="rId11" Type="http://schemas.openxmlformats.org/officeDocument/2006/relationships/slideLayout" Target="../slideLayouts/slideLayout9.xml"/><Relationship Id="rId5" Type="http://schemas.openxmlformats.org/officeDocument/2006/relationships/tags" Target="../tags/tag192.xml"/><Relationship Id="rId10" Type="http://schemas.openxmlformats.org/officeDocument/2006/relationships/tags" Target="../tags/tag197.xml"/><Relationship Id="rId4" Type="http://schemas.openxmlformats.org/officeDocument/2006/relationships/tags" Target="../tags/tag191.xml"/><Relationship Id="rId9" Type="http://schemas.openxmlformats.org/officeDocument/2006/relationships/tags" Target="../tags/tag196.xml"/><Relationship Id="rId14" Type="http://schemas.openxmlformats.org/officeDocument/2006/relationships/chart" Target="../charts/chart39.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200.xml"/><Relationship Id="rId7" Type="http://schemas.openxmlformats.org/officeDocument/2006/relationships/slideLayout" Target="../slideLayouts/slideLayout9.xml"/><Relationship Id="rId2" Type="http://schemas.openxmlformats.org/officeDocument/2006/relationships/tags" Target="../tags/tag199.xml"/><Relationship Id="rId1" Type="http://schemas.openxmlformats.org/officeDocument/2006/relationships/tags" Target="../tags/tag198.xml"/><Relationship Id="rId6" Type="http://schemas.openxmlformats.org/officeDocument/2006/relationships/tags" Target="../tags/tag203.xml"/><Relationship Id="rId5" Type="http://schemas.openxmlformats.org/officeDocument/2006/relationships/tags" Target="../tags/tag202.xml"/><Relationship Id="rId4" Type="http://schemas.openxmlformats.org/officeDocument/2006/relationships/tags" Target="../tags/tag201.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6.xml"/><Relationship Id="rId7" Type="http://schemas.openxmlformats.org/officeDocument/2006/relationships/slideLayout" Target="../slideLayouts/slideLayout9.xml"/><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tags" Target="../tags/tag209.xml"/><Relationship Id="rId5" Type="http://schemas.openxmlformats.org/officeDocument/2006/relationships/tags" Target="../tags/tag208.xml"/><Relationship Id="rId4" Type="http://schemas.openxmlformats.org/officeDocument/2006/relationships/tags" Target="../tags/tag207.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12.xml"/><Relationship Id="rId7" Type="http://schemas.openxmlformats.org/officeDocument/2006/relationships/notesSlide" Target="../notesSlides/notesSlide33.xml"/><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slideLayout" Target="../slideLayouts/slideLayout9.xml"/><Relationship Id="rId5" Type="http://schemas.openxmlformats.org/officeDocument/2006/relationships/tags" Target="../tags/tag214.xml"/><Relationship Id="rId4" Type="http://schemas.openxmlformats.org/officeDocument/2006/relationships/tags" Target="../tags/tag213.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7.xml"/><Relationship Id="rId7" Type="http://schemas.openxmlformats.org/officeDocument/2006/relationships/slideLayout" Target="../slideLayouts/slideLayout9.xml"/><Relationship Id="rId2" Type="http://schemas.openxmlformats.org/officeDocument/2006/relationships/tags" Target="../tags/tag216.xml"/><Relationship Id="rId1" Type="http://schemas.openxmlformats.org/officeDocument/2006/relationships/tags" Target="../tags/tag215.xml"/><Relationship Id="rId6" Type="http://schemas.openxmlformats.org/officeDocument/2006/relationships/tags" Target="../tags/tag220.xml"/><Relationship Id="rId5" Type="http://schemas.openxmlformats.org/officeDocument/2006/relationships/tags" Target="../tags/tag219.xml"/><Relationship Id="rId4" Type="http://schemas.openxmlformats.org/officeDocument/2006/relationships/tags" Target="../tags/tag218.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35.xml"/><Relationship Id="rId3" Type="http://schemas.openxmlformats.org/officeDocument/2006/relationships/tags" Target="../tags/tag223.xml"/><Relationship Id="rId7" Type="http://schemas.openxmlformats.org/officeDocument/2006/relationships/slideLayout" Target="../slideLayouts/slideLayout9.xml"/><Relationship Id="rId2" Type="http://schemas.openxmlformats.org/officeDocument/2006/relationships/tags" Target="../tags/tag222.xml"/><Relationship Id="rId1" Type="http://schemas.openxmlformats.org/officeDocument/2006/relationships/tags" Target="../tags/tag221.xml"/><Relationship Id="rId6" Type="http://schemas.openxmlformats.org/officeDocument/2006/relationships/tags" Target="../tags/tag226.xml"/><Relationship Id="rId5" Type="http://schemas.openxmlformats.org/officeDocument/2006/relationships/tags" Target="../tags/tag225.xml"/><Relationship Id="rId4" Type="http://schemas.openxmlformats.org/officeDocument/2006/relationships/tags" Target="../tags/tag224.xml"/><Relationship Id="rId9" Type="http://schemas.openxmlformats.org/officeDocument/2006/relationships/chart" Target="../charts/chart44.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9.xml"/><Relationship Id="rId7" Type="http://schemas.openxmlformats.org/officeDocument/2006/relationships/slideLayout" Target="../slideLayouts/slideLayout9.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tags" Target="../tags/tag232.xml"/><Relationship Id="rId5" Type="http://schemas.openxmlformats.org/officeDocument/2006/relationships/tags" Target="../tags/tag231.xml"/><Relationship Id="rId4" Type="http://schemas.openxmlformats.org/officeDocument/2006/relationships/tags" Target="../tags/tag230.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5.xml"/><Relationship Id="rId7" Type="http://schemas.openxmlformats.org/officeDocument/2006/relationships/slideLayout" Target="../slideLayouts/slideLayout9.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9" Type="http://schemas.openxmlformats.org/officeDocument/2006/relationships/chart" Target="../charts/chart4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41.xml"/><Relationship Id="rId7" Type="http://schemas.openxmlformats.org/officeDocument/2006/relationships/slideLayout" Target="../slideLayouts/slideLayout9.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9" Type="http://schemas.openxmlformats.org/officeDocument/2006/relationships/chart" Target="../charts/chart47.xml"/></Relationships>
</file>

<file path=ppt/slides/_rels/slide51.xml.rels><?xml version="1.0" encoding="UTF-8" standalone="yes"?>
<Relationships xmlns="http://schemas.openxmlformats.org/package/2006/relationships"><Relationship Id="rId8" Type="http://schemas.openxmlformats.org/officeDocument/2006/relationships/tags" Target="../tags/tag252.xml"/><Relationship Id="rId13" Type="http://schemas.openxmlformats.org/officeDocument/2006/relationships/chart" Target="../charts/chart49.xml"/><Relationship Id="rId3" Type="http://schemas.openxmlformats.org/officeDocument/2006/relationships/tags" Target="../tags/tag247.xml"/><Relationship Id="rId7" Type="http://schemas.openxmlformats.org/officeDocument/2006/relationships/tags" Target="../tags/tag251.xml"/><Relationship Id="rId12" Type="http://schemas.openxmlformats.org/officeDocument/2006/relationships/chart" Target="../charts/chart48.xml"/><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tags" Target="../tags/tag250.xml"/><Relationship Id="rId11" Type="http://schemas.openxmlformats.org/officeDocument/2006/relationships/notesSlide" Target="../notesSlides/notesSlide39.xml"/><Relationship Id="rId5" Type="http://schemas.openxmlformats.org/officeDocument/2006/relationships/tags" Target="../tags/tag249.xml"/><Relationship Id="rId10" Type="http://schemas.openxmlformats.org/officeDocument/2006/relationships/slideLayout" Target="../slideLayouts/slideLayout9.xml"/><Relationship Id="rId4" Type="http://schemas.openxmlformats.org/officeDocument/2006/relationships/tags" Target="../tags/tag248.xml"/><Relationship Id="rId9" Type="http://schemas.openxmlformats.org/officeDocument/2006/relationships/tags" Target="../tags/tag253.xml"/></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56.xml"/><Relationship Id="rId7" Type="http://schemas.openxmlformats.org/officeDocument/2006/relationships/slideLayout" Target="../slideLayouts/slideLayout9.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9" Type="http://schemas.openxmlformats.org/officeDocument/2006/relationships/chart" Target="../charts/chart50.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chart" Target="../charts/chart52.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1.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notesSlide" Target="../notesSlides/notesSlide41.xml"/><Relationship Id="rId5" Type="http://schemas.openxmlformats.org/officeDocument/2006/relationships/tags" Target="../tags/tag264.xml"/><Relationship Id="rId10" Type="http://schemas.openxmlformats.org/officeDocument/2006/relationships/slideLayout" Target="../slideLayouts/slideLayout9.xml"/><Relationship Id="rId4" Type="http://schemas.openxmlformats.org/officeDocument/2006/relationships/tags" Target="../tags/tag263.xml"/><Relationship Id="rId9" Type="http://schemas.openxmlformats.org/officeDocument/2006/relationships/tags" Target="../tags/tag26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1.xml"/><Relationship Id="rId7" Type="http://schemas.openxmlformats.org/officeDocument/2006/relationships/slideLayout" Target="../slideLayouts/slideLayout9.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tags" Target="../tags/tag274.xml"/><Relationship Id="rId5" Type="http://schemas.openxmlformats.org/officeDocument/2006/relationships/tags" Target="../tags/tag273.xml"/><Relationship Id="rId4" Type="http://schemas.openxmlformats.org/officeDocument/2006/relationships/tags" Target="../tags/tag272.xml"/><Relationship Id="rId9" Type="http://schemas.openxmlformats.org/officeDocument/2006/relationships/chart" Target="../charts/chart53.xml"/></Relationships>
</file>

<file path=ppt/slides/_rels/slide56.xml.rels><?xml version="1.0" encoding="UTF-8" standalone="yes"?>
<Relationships xmlns="http://schemas.openxmlformats.org/package/2006/relationships"><Relationship Id="rId8" Type="http://schemas.openxmlformats.org/officeDocument/2006/relationships/tags" Target="../tags/tag282.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chart" Target="../charts/chart55.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chart" Target="../charts/chart54.xml"/><Relationship Id="rId5" Type="http://schemas.openxmlformats.org/officeDocument/2006/relationships/tags" Target="../tags/tag279.xml"/><Relationship Id="rId10" Type="http://schemas.openxmlformats.org/officeDocument/2006/relationships/notesSlide" Target="../notesSlides/notesSlide43.xml"/><Relationship Id="rId4" Type="http://schemas.openxmlformats.org/officeDocument/2006/relationships/tags" Target="../tags/tag278.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chart" Target="../charts/chart57.xml"/><Relationship Id="rId3" Type="http://schemas.openxmlformats.org/officeDocument/2006/relationships/tags" Target="../tags/tag285.xml"/><Relationship Id="rId7" Type="http://schemas.openxmlformats.org/officeDocument/2006/relationships/tags" Target="../tags/tag289.xml"/><Relationship Id="rId12" Type="http://schemas.openxmlformats.org/officeDocument/2006/relationships/chart" Target="../charts/chart56.xml"/><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notesSlide" Target="../notesSlides/notesSlide44.xml"/><Relationship Id="rId5" Type="http://schemas.openxmlformats.org/officeDocument/2006/relationships/tags" Target="../tags/tag287.xml"/><Relationship Id="rId10" Type="http://schemas.openxmlformats.org/officeDocument/2006/relationships/slideLayout" Target="../slideLayouts/slideLayout9.xml"/><Relationship Id="rId4" Type="http://schemas.openxmlformats.org/officeDocument/2006/relationships/tags" Target="../tags/tag286.xml"/><Relationship Id="rId9" Type="http://schemas.openxmlformats.org/officeDocument/2006/relationships/tags" Target="../tags/tag291.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4.xml"/><Relationship Id="rId7" Type="http://schemas.openxmlformats.org/officeDocument/2006/relationships/slideLayout" Target="../slideLayouts/slideLayout9.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9" Type="http://schemas.openxmlformats.org/officeDocument/2006/relationships/chart" Target="../charts/chart58.xml"/></Relationships>
</file>

<file path=ppt/slides/_rels/slide59.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chart" Target="../charts/chart60.xml"/><Relationship Id="rId3" Type="http://schemas.openxmlformats.org/officeDocument/2006/relationships/tags" Target="../tags/tag300.xml"/><Relationship Id="rId7" Type="http://schemas.openxmlformats.org/officeDocument/2006/relationships/tags" Target="../tags/tag304.xml"/><Relationship Id="rId12" Type="http://schemas.openxmlformats.org/officeDocument/2006/relationships/chart" Target="../charts/chart59.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notesSlide" Target="../notesSlides/notesSlide46.xml"/><Relationship Id="rId5" Type="http://schemas.openxmlformats.org/officeDocument/2006/relationships/tags" Target="../tags/tag302.xml"/><Relationship Id="rId10" Type="http://schemas.openxmlformats.org/officeDocument/2006/relationships/slideLayout" Target="../slideLayouts/slideLayout9.xml"/><Relationship Id="rId4" Type="http://schemas.openxmlformats.org/officeDocument/2006/relationships/tags" Target="../tags/tag301.xml"/><Relationship Id="rId9" Type="http://schemas.openxmlformats.org/officeDocument/2006/relationships/tags" Target="../tags/tag30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1.xml"/><Relationship Id="rId3" Type="http://schemas.openxmlformats.org/officeDocument/2006/relationships/tags" Target="../tags/tag309.xml"/><Relationship Id="rId7" Type="http://schemas.openxmlformats.org/officeDocument/2006/relationships/notesSlide" Target="../notesSlides/notesSlide47.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slideLayout" Target="../slideLayouts/slideLayout10.xml"/><Relationship Id="rId5" Type="http://schemas.openxmlformats.org/officeDocument/2006/relationships/tags" Target="../tags/tag311.xml"/><Relationship Id="rId4" Type="http://schemas.openxmlformats.org/officeDocument/2006/relationships/tags" Target="../tags/tag310.xml"/></Relationships>
</file>

<file path=ppt/slides/_rels/slide62.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14.xml"/><Relationship Id="rId7" Type="http://schemas.openxmlformats.org/officeDocument/2006/relationships/notesSlide" Target="../notesSlides/notesSlide48.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10.xml"/><Relationship Id="rId5" Type="http://schemas.openxmlformats.org/officeDocument/2006/relationships/tags" Target="../tags/tag316.xml"/><Relationship Id="rId4" Type="http://schemas.openxmlformats.org/officeDocument/2006/relationships/tags" Target="../tags/tag315.xml"/></Relationships>
</file>

<file path=ppt/slides/_rels/slide63.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9.xml"/><Relationship Id="rId7" Type="http://schemas.openxmlformats.org/officeDocument/2006/relationships/notesSlide" Target="../notesSlides/notesSlide49.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10.xml"/><Relationship Id="rId5" Type="http://schemas.openxmlformats.org/officeDocument/2006/relationships/tags" Target="../tags/tag321.xml"/><Relationship Id="rId4" Type="http://schemas.openxmlformats.org/officeDocument/2006/relationships/tags" Target="../tags/tag320.xml"/></Relationships>
</file>

<file path=ppt/slides/_rels/slide64.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24.xml"/><Relationship Id="rId7" Type="http://schemas.openxmlformats.org/officeDocument/2006/relationships/notesSlide" Target="../notesSlides/notesSlide50.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slideLayout" Target="../slideLayouts/slideLayout9.xml"/><Relationship Id="rId5" Type="http://schemas.openxmlformats.org/officeDocument/2006/relationships/tags" Target="../tags/tag326.xml"/><Relationship Id="rId4" Type="http://schemas.openxmlformats.org/officeDocument/2006/relationships/tags" Target="../tags/tag325.xml"/></Relationships>
</file>

<file path=ppt/slides/_rels/slide65.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29.xml"/><Relationship Id="rId7" Type="http://schemas.openxmlformats.org/officeDocument/2006/relationships/notesSlide" Target="../notesSlides/notesSlide51.xml"/><Relationship Id="rId2" Type="http://schemas.openxmlformats.org/officeDocument/2006/relationships/tags" Target="../tags/tag328.xml"/><Relationship Id="rId1" Type="http://schemas.openxmlformats.org/officeDocument/2006/relationships/tags" Target="../tags/tag327.xml"/><Relationship Id="rId6" Type="http://schemas.openxmlformats.org/officeDocument/2006/relationships/slideLayout" Target="../slideLayouts/slideLayout9.xml"/><Relationship Id="rId5" Type="http://schemas.openxmlformats.org/officeDocument/2006/relationships/tags" Target="../tags/tag331.xml"/><Relationship Id="rId4" Type="http://schemas.openxmlformats.org/officeDocument/2006/relationships/tags" Target="../tags/tag33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34.xml"/><Relationship Id="rId7" Type="http://schemas.openxmlformats.org/officeDocument/2006/relationships/notesSlide" Target="../notesSlides/notesSlide52.xml"/><Relationship Id="rId2" Type="http://schemas.openxmlformats.org/officeDocument/2006/relationships/tags" Target="../tags/tag333.xml"/><Relationship Id="rId1" Type="http://schemas.openxmlformats.org/officeDocument/2006/relationships/tags" Target="../tags/tag332.xml"/><Relationship Id="rId6" Type="http://schemas.openxmlformats.org/officeDocument/2006/relationships/slideLayout" Target="../slideLayouts/slideLayout10.xml"/><Relationship Id="rId5" Type="http://schemas.openxmlformats.org/officeDocument/2006/relationships/tags" Target="../tags/tag336.xml"/><Relationship Id="rId4" Type="http://schemas.openxmlformats.org/officeDocument/2006/relationships/tags" Target="../tags/tag335.xml"/></Relationships>
</file>

<file path=ppt/slides/_rels/slide68.xml.rels><?xml version="1.0" encoding="UTF-8" standalone="yes"?>
<Relationships xmlns="http://schemas.openxmlformats.org/package/2006/relationships"><Relationship Id="rId8" Type="http://schemas.openxmlformats.org/officeDocument/2006/relationships/tags" Target="../tags/tag344.xml"/><Relationship Id="rId3" Type="http://schemas.openxmlformats.org/officeDocument/2006/relationships/tags" Target="../tags/tag339.xml"/><Relationship Id="rId7" Type="http://schemas.openxmlformats.org/officeDocument/2006/relationships/tags" Target="../tags/tag343.xml"/><Relationship Id="rId12" Type="http://schemas.openxmlformats.org/officeDocument/2006/relationships/chart" Target="../charts/chart68.xml"/><Relationship Id="rId2" Type="http://schemas.openxmlformats.org/officeDocument/2006/relationships/tags" Target="../tags/tag338.xml"/><Relationship Id="rId1" Type="http://schemas.openxmlformats.org/officeDocument/2006/relationships/tags" Target="../tags/tag337.xml"/><Relationship Id="rId6" Type="http://schemas.openxmlformats.org/officeDocument/2006/relationships/tags" Target="../tags/tag342.xml"/><Relationship Id="rId11" Type="http://schemas.openxmlformats.org/officeDocument/2006/relationships/chart" Target="../charts/chart67.xml"/><Relationship Id="rId5" Type="http://schemas.openxmlformats.org/officeDocument/2006/relationships/tags" Target="../tags/tag341.xml"/><Relationship Id="rId10" Type="http://schemas.openxmlformats.org/officeDocument/2006/relationships/notesSlide" Target="../notesSlides/notesSlide53.xml"/><Relationship Id="rId4" Type="http://schemas.openxmlformats.org/officeDocument/2006/relationships/tags" Target="../tags/tag340.xml"/><Relationship Id="rId9"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tags" Target="../tags/tag347.xml"/><Relationship Id="rId7" Type="http://schemas.openxmlformats.org/officeDocument/2006/relationships/chart" Target="../charts/chart69.xml"/><Relationship Id="rId2" Type="http://schemas.openxmlformats.org/officeDocument/2006/relationships/tags" Target="../tags/tag346.xml"/><Relationship Id="rId1" Type="http://schemas.openxmlformats.org/officeDocument/2006/relationships/tags" Target="../tags/tag345.xml"/><Relationship Id="rId6" Type="http://schemas.openxmlformats.org/officeDocument/2006/relationships/notesSlide" Target="../notesSlides/notesSlide54.xml"/><Relationship Id="rId5" Type="http://schemas.openxmlformats.org/officeDocument/2006/relationships/slideLayout" Target="../slideLayouts/slideLayout10.xml"/><Relationship Id="rId4" Type="http://schemas.openxmlformats.org/officeDocument/2006/relationships/tags" Target="../tags/tag34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8" Type="http://schemas.openxmlformats.org/officeDocument/2006/relationships/notesSlide" Target="../notesSlides/notesSlide55.xml"/><Relationship Id="rId3" Type="http://schemas.openxmlformats.org/officeDocument/2006/relationships/tags" Target="../tags/tag351.xml"/><Relationship Id="rId7" Type="http://schemas.openxmlformats.org/officeDocument/2006/relationships/slideLayout" Target="../slideLayouts/slideLayout10.xml"/><Relationship Id="rId2" Type="http://schemas.openxmlformats.org/officeDocument/2006/relationships/tags" Target="../tags/tag350.xml"/><Relationship Id="rId1" Type="http://schemas.openxmlformats.org/officeDocument/2006/relationships/tags" Target="../tags/tag349.xml"/><Relationship Id="rId6" Type="http://schemas.openxmlformats.org/officeDocument/2006/relationships/tags" Target="../tags/tag354.xml"/><Relationship Id="rId5" Type="http://schemas.openxmlformats.org/officeDocument/2006/relationships/tags" Target="../tags/tag353.xml"/><Relationship Id="rId4" Type="http://schemas.openxmlformats.org/officeDocument/2006/relationships/tags" Target="../tags/tag352.xml"/><Relationship Id="rId9" Type="http://schemas.openxmlformats.org/officeDocument/2006/relationships/chart" Target="../charts/chart70.xml"/></Relationships>
</file>

<file path=ppt/slides/_rels/slide72.xml.rels><?xml version="1.0" encoding="UTF-8" standalone="yes"?>
<Relationships xmlns="http://schemas.openxmlformats.org/package/2006/relationships"><Relationship Id="rId8" Type="http://schemas.openxmlformats.org/officeDocument/2006/relationships/tags" Target="../tags/tag362.xml"/><Relationship Id="rId3" Type="http://schemas.openxmlformats.org/officeDocument/2006/relationships/tags" Target="../tags/tag357.xml"/><Relationship Id="rId7" Type="http://schemas.openxmlformats.org/officeDocument/2006/relationships/tags" Target="../tags/tag361.xml"/><Relationship Id="rId12" Type="http://schemas.openxmlformats.org/officeDocument/2006/relationships/chart" Target="../charts/chart72.xml"/><Relationship Id="rId2" Type="http://schemas.openxmlformats.org/officeDocument/2006/relationships/tags" Target="../tags/tag356.xml"/><Relationship Id="rId1" Type="http://schemas.openxmlformats.org/officeDocument/2006/relationships/tags" Target="../tags/tag355.xml"/><Relationship Id="rId6" Type="http://schemas.openxmlformats.org/officeDocument/2006/relationships/tags" Target="../tags/tag360.xml"/><Relationship Id="rId11" Type="http://schemas.openxmlformats.org/officeDocument/2006/relationships/chart" Target="../charts/chart71.xml"/><Relationship Id="rId5" Type="http://schemas.openxmlformats.org/officeDocument/2006/relationships/tags" Target="../tags/tag359.xml"/><Relationship Id="rId10" Type="http://schemas.openxmlformats.org/officeDocument/2006/relationships/notesSlide" Target="../notesSlides/notesSlide56.xml"/><Relationship Id="rId4" Type="http://schemas.openxmlformats.org/officeDocument/2006/relationships/tags" Target="../tags/tag358.xml"/><Relationship Id="rId9"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8" Type="http://schemas.openxmlformats.org/officeDocument/2006/relationships/tags" Target="../tags/tag370.xml"/><Relationship Id="rId13" Type="http://schemas.openxmlformats.org/officeDocument/2006/relationships/chart" Target="../charts/chart73.xml"/><Relationship Id="rId3" Type="http://schemas.openxmlformats.org/officeDocument/2006/relationships/tags" Target="../tags/tag365.xml"/><Relationship Id="rId7" Type="http://schemas.openxmlformats.org/officeDocument/2006/relationships/tags" Target="../tags/tag369.xml"/><Relationship Id="rId12" Type="http://schemas.openxmlformats.org/officeDocument/2006/relationships/notesSlide" Target="../notesSlides/notesSlide57.xml"/><Relationship Id="rId2" Type="http://schemas.openxmlformats.org/officeDocument/2006/relationships/tags" Target="../tags/tag364.xml"/><Relationship Id="rId1" Type="http://schemas.openxmlformats.org/officeDocument/2006/relationships/tags" Target="../tags/tag363.xml"/><Relationship Id="rId6" Type="http://schemas.openxmlformats.org/officeDocument/2006/relationships/tags" Target="../tags/tag368.xml"/><Relationship Id="rId11" Type="http://schemas.openxmlformats.org/officeDocument/2006/relationships/slideLayout" Target="../slideLayouts/slideLayout10.xml"/><Relationship Id="rId5" Type="http://schemas.openxmlformats.org/officeDocument/2006/relationships/tags" Target="../tags/tag367.xml"/><Relationship Id="rId10" Type="http://schemas.openxmlformats.org/officeDocument/2006/relationships/tags" Target="../tags/tag372.xml"/><Relationship Id="rId4" Type="http://schemas.openxmlformats.org/officeDocument/2006/relationships/tags" Target="../tags/tag366.xml"/><Relationship Id="rId9" Type="http://schemas.openxmlformats.org/officeDocument/2006/relationships/tags" Target="../tags/tag371.xml"/><Relationship Id="rId14" Type="http://schemas.openxmlformats.org/officeDocument/2006/relationships/chart" Target="../charts/chart74.xml"/></Relationships>
</file>

<file path=ppt/slides/_rels/slide74.xml.rels><?xml version="1.0" encoding="UTF-8" standalone="yes"?>
<Relationships xmlns="http://schemas.openxmlformats.org/package/2006/relationships"><Relationship Id="rId8" Type="http://schemas.openxmlformats.org/officeDocument/2006/relationships/tags" Target="../tags/tag380.xml"/><Relationship Id="rId13" Type="http://schemas.openxmlformats.org/officeDocument/2006/relationships/chart" Target="../charts/chart76.xml"/><Relationship Id="rId3" Type="http://schemas.openxmlformats.org/officeDocument/2006/relationships/tags" Target="../tags/tag375.xml"/><Relationship Id="rId7" Type="http://schemas.openxmlformats.org/officeDocument/2006/relationships/tags" Target="../tags/tag379.xml"/><Relationship Id="rId12" Type="http://schemas.openxmlformats.org/officeDocument/2006/relationships/chart" Target="../charts/chart75.xml"/><Relationship Id="rId2" Type="http://schemas.openxmlformats.org/officeDocument/2006/relationships/tags" Target="../tags/tag374.xml"/><Relationship Id="rId1" Type="http://schemas.openxmlformats.org/officeDocument/2006/relationships/tags" Target="../tags/tag373.xml"/><Relationship Id="rId6" Type="http://schemas.openxmlformats.org/officeDocument/2006/relationships/tags" Target="../tags/tag378.xml"/><Relationship Id="rId11" Type="http://schemas.openxmlformats.org/officeDocument/2006/relationships/notesSlide" Target="../notesSlides/notesSlide58.xml"/><Relationship Id="rId5" Type="http://schemas.openxmlformats.org/officeDocument/2006/relationships/tags" Target="../tags/tag377.xml"/><Relationship Id="rId10" Type="http://schemas.openxmlformats.org/officeDocument/2006/relationships/slideLayout" Target="../slideLayouts/slideLayout10.xml"/><Relationship Id="rId4" Type="http://schemas.openxmlformats.org/officeDocument/2006/relationships/tags" Target="../tags/tag376.xml"/><Relationship Id="rId9" Type="http://schemas.openxmlformats.org/officeDocument/2006/relationships/tags" Target="../tags/tag381.xml"/></Relationships>
</file>

<file path=ppt/slides/_rels/slide75.xml.rels><?xml version="1.0" encoding="UTF-8" standalone="yes"?>
<Relationships xmlns="http://schemas.openxmlformats.org/package/2006/relationships"><Relationship Id="rId8" Type="http://schemas.openxmlformats.org/officeDocument/2006/relationships/tags" Target="../tags/tag389.xml"/><Relationship Id="rId13" Type="http://schemas.openxmlformats.org/officeDocument/2006/relationships/chart" Target="../charts/chart77.xml"/><Relationship Id="rId3" Type="http://schemas.openxmlformats.org/officeDocument/2006/relationships/tags" Target="../tags/tag384.xml"/><Relationship Id="rId7" Type="http://schemas.openxmlformats.org/officeDocument/2006/relationships/tags" Target="../tags/tag388.xml"/><Relationship Id="rId12" Type="http://schemas.openxmlformats.org/officeDocument/2006/relationships/notesSlide" Target="../notesSlides/notesSlide59.xml"/><Relationship Id="rId2" Type="http://schemas.openxmlformats.org/officeDocument/2006/relationships/tags" Target="../tags/tag383.xml"/><Relationship Id="rId1" Type="http://schemas.openxmlformats.org/officeDocument/2006/relationships/tags" Target="../tags/tag382.xml"/><Relationship Id="rId6" Type="http://schemas.openxmlformats.org/officeDocument/2006/relationships/tags" Target="../tags/tag387.xml"/><Relationship Id="rId11" Type="http://schemas.openxmlformats.org/officeDocument/2006/relationships/slideLayout" Target="../slideLayouts/slideLayout10.xml"/><Relationship Id="rId5" Type="http://schemas.openxmlformats.org/officeDocument/2006/relationships/tags" Target="../tags/tag386.xml"/><Relationship Id="rId10" Type="http://schemas.openxmlformats.org/officeDocument/2006/relationships/tags" Target="../tags/tag391.xml"/><Relationship Id="rId4" Type="http://schemas.openxmlformats.org/officeDocument/2006/relationships/tags" Target="../tags/tag385.xml"/><Relationship Id="rId9" Type="http://schemas.openxmlformats.org/officeDocument/2006/relationships/tags" Target="../tags/tag390.xml"/><Relationship Id="rId14" Type="http://schemas.openxmlformats.org/officeDocument/2006/relationships/chart" Target="../charts/chart78.xml"/></Relationships>
</file>

<file path=ppt/slides/_rels/slide76.xml.rels><?xml version="1.0" encoding="UTF-8" standalone="yes"?>
<Relationships xmlns="http://schemas.openxmlformats.org/package/2006/relationships"><Relationship Id="rId8" Type="http://schemas.openxmlformats.org/officeDocument/2006/relationships/notesSlide" Target="../notesSlides/notesSlide60.xml"/><Relationship Id="rId3" Type="http://schemas.openxmlformats.org/officeDocument/2006/relationships/tags" Target="../tags/tag394.xml"/><Relationship Id="rId7" Type="http://schemas.openxmlformats.org/officeDocument/2006/relationships/slideLayout" Target="../slideLayouts/slideLayout10.xml"/><Relationship Id="rId2" Type="http://schemas.openxmlformats.org/officeDocument/2006/relationships/tags" Target="../tags/tag393.xml"/><Relationship Id="rId1" Type="http://schemas.openxmlformats.org/officeDocument/2006/relationships/tags" Target="../tags/tag392.xml"/><Relationship Id="rId6" Type="http://schemas.openxmlformats.org/officeDocument/2006/relationships/tags" Target="../tags/tag397.xml"/><Relationship Id="rId5" Type="http://schemas.openxmlformats.org/officeDocument/2006/relationships/tags" Target="../tags/tag396.xml"/><Relationship Id="rId4" Type="http://schemas.openxmlformats.org/officeDocument/2006/relationships/tags" Target="../tags/tag395.xml"/><Relationship Id="rId9" Type="http://schemas.openxmlformats.org/officeDocument/2006/relationships/chart" Target="../charts/chart7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tags" Target="../tags/tag400.xml"/><Relationship Id="rId7" Type="http://schemas.openxmlformats.org/officeDocument/2006/relationships/notesSlide" Target="../notesSlides/notesSlide61.xml"/><Relationship Id="rId2" Type="http://schemas.openxmlformats.org/officeDocument/2006/relationships/tags" Target="../tags/tag399.xml"/><Relationship Id="rId1" Type="http://schemas.openxmlformats.org/officeDocument/2006/relationships/tags" Target="../tags/tag398.xml"/><Relationship Id="rId6" Type="http://schemas.openxmlformats.org/officeDocument/2006/relationships/slideLayout" Target="../slideLayouts/slideLayout10.xml"/><Relationship Id="rId5" Type="http://schemas.openxmlformats.org/officeDocument/2006/relationships/tags" Target="../tags/tag402.xml"/><Relationship Id="rId4" Type="http://schemas.openxmlformats.org/officeDocument/2006/relationships/tags" Target="../tags/tag401.xml"/></Relationships>
</file>

<file path=ppt/slides/_rels/slide79.xml.rels><?xml version="1.0" encoding="UTF-8" standalone="yes"?>
<Relationships xmlns="http://schemas.openxmlformats.org/package/2006/relationships"><Relationship Id="rId8" Type="http://schemas.openxmlformats.org/officeDocument/2006/relationships/chart" Target="../charts/chart81.xml"/><Relationship Id="rId3" Type="http://schemas.openxmlformats.org/officeDocument/2006/relationships/tags" Target="../tags/tag405.xml"/><Relationship Id="rId7" Type="http://schemas.openxmlformats.org/officeDocument/2006/relationships/notesSlide" Target="../notesSlides/notesSlide62.xml"/><Relationship Id="rId2" Type="http://schemas.openxmlformats.org/officeDocument/2006/relationships/tags" Target="../tags/tag404.xml"/><Relationship Id="rId1" Type="http://schemas.openxmlformats.org/officeDocument/2006/relationships/tags" Target="../tags/tag403.xml"/><Relationship Id="rId6" Type="http://schemas.openxmlformats.org/officeDocument/2006/relationships/slideLayout" Target="../slideLayouts/slideLayout10.xml"/><Relationship Id="rId5" Type="http://schemas.openxmlformats.org/officeDocument/2006/relationships/tags" Target="../tags/tag407.xml"/><Relationship Id="rId4" Type="http://schemas.openxmlformats.org/officeDocument/2006/relationships/tags" Target="../tags/tag406.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7.xml"/><Relationship Id="rId7" Type="http://schemas.openxmlformats.org/officeDocument/2006/relationships/slideLayout" Target="../slideLayouts/slideLayout8.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tags" Target="../tags/tag415.xml"/><Relationship Id="rId3" Type="http://schemas.openxmlformats.org/officeDocument/2006/relationships/tags" Target="../tags/tag410.xml"/><Relationship Id="rId7" Type="http://schemas.openxmlformats.org/officeDocument/2006/relationships/tags" Target="../tags/tag414.xml"/><Relationship Id="rId12" Type="http://schemas.openxmlformats.org/officeDocument/2006/relationships/chart" Target="../charts/chart83.xml"/><Relationship Id="rId2" Type="http://schemas.openxmlformats.org/officeDocument/2006/relationships/tags" Target="../tags/tag409.xml"/><Relationship Id="rId1" Type="http://schemas.openxmlformats.org/officeDocument/2006/relationships/tags" Target="../tags/tag408.xml"/><Relationship Id="rId6" Type="http://schemas.openxmlformats.org/officeDocument/2006/relationships/tags" Target="../tags/tag413.xml"/><Relationship Id="rId11" Type="http://schemas.openxmlformats.org/officeDocument/2006/relationships/chart" Target="../charts/chart82.xml"/><Relationship Id="rId5" Type="http://schemas.openxmlformats.org/officeDocument/2006/relationships/tags" Target="../tags/tag412.xml"/><Relationship Id="rId10" Type="http://schemas.openxmlformats.org/officeDocument/2006/relationships/notesSlide" Target="../notesSlides/notesSlide63.xml"/><Relationship Id="rId4" Type="http://schemas.openxmlformats.org/officeDocument/2006/relationships/tags" Target="../tags/tag411.xml"/><Relationship Id="rId9"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8" Type="http://schemas.openxmlformats.org/officeDocument/2006/relationships/chart" Target="../charts/chart84.xml"/><Relationship Id="rId3" Type="http://schemas.openxmlformats.org/officeDocument/2006/relationships/tags" Target="../tags/tag418.xml"/><Relationship Id="rId7" Type="http://schemas.openxmlformats.org/officeDocument/2006/relationships/notesSlide" Target="../notesSlides/notesSlide64.xml"/><Relationship Id="rId2" Type="http://schemas.openxmlformats.org/officeDocument/2006/relationships/tags" Target="../tags/tag417.xml"/><Relationship Id="rId1" Type="http://schemas.openxmlformats.org/officeDocument/2006/relationships/tags" Target="../tags/tag416.xml"/><Relationship Id="rId6" Type="http://schemas.openxmlformats.org/officeDocument/2006/relationships/slideLayout" Target="../slideLayouts/slideLayout10.xml"/><Relationship Id="rId5" Type="http://schemas.openxmlformats.org/officeDocument/2006/relationships/tags" Target="../tags/tag420.xml"/><Relationship Id="rId4" Type="http://schemas.openxmlformats.org/officeDocument/2006/relationships/tags" Target="../tags/tag419.xml"/></Relationships>
</file>

<file path=ppt/slides/_rels/slide82.xml.rels><?xml version="1.0" encoding="UTF-8" standalone="yes"?>
<Relationships xmlns="http://schemas.openxmlformats.org/package/2006/relationships"><Relationship Id="rId8" Type="http://schemas.openxmlformats.org/officeDocument/2006/relationships/chart" Target="../charts/chart85.xml"/><Relationship Id="rId3" Type="http://schemas.openxmlformats.org/officeDocument/2006/relationships/tags" Target="../tags/tag423.xml"/><Relationship Id="rId7" Type="http://schemas.openxmlformats.org/officeDocument/2006/relationships/notesSlide" Target="../notesSlides/notesSlide65.xml"/><Relationship Id="rId2" Type="http://schemas.openxmlformats.org/officeDocument/2006/relationships/tags" Target="../tags/tag422.xml"/><Relationship Id="rId1" Type="http://schemas.openxmlformats.org/officeDocument/2006/relationships/tags" Target="../tags/tag421.xml"/><Relationship Id="rId6" Type="http://schemas.openxmlformats.org/officeDocument/2006/relationships/slideLayout" Target="../slideLayouts/slideLayout10.xml"/><Relationship Id="rId5" Type="http://schemas.openxmlformats.org/officeDocument/2006/relationships/tags" Target="../tags/tag425.xml"/><Relationship Id="rId4" Type="http://schemas.openxmlformats.org/officeDocument/2006/relationships/tags" Target="../tags/tag4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4.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8.xml"/><Relationship Id="rId7" Type="http://schemas.openxmlformats.org/officeDocument/2006/relationships/notesSlide" Target="../notesSlides/notesSlide66.xml"/><Relationship Id="rId2" Type="http://schemas.openxmlformats.org/officeDocument/2006/relationships/tags" Target="../tags/tag427.xml"/><Relationship Id="rId1" Type="http://schemas.openxmlformats.org/officeDocument/2006/relationships/tags" Target="../tags/tag426.xml"/><Relationship Id="rId6" Type="http://schemas.openxmlformats.org/officeDocument/2006/relationships/slideLayout" Target="../slideLayouts/slideLayout9.xml"/><Relationship Id="rId5" Type="http://schemas.openxmlformats.org/officeDocument/2006/relationships/tags" Target="../tags/tag430.xml"/><Relationship Id="rId4" Type="http://schemas.openxmlformats.org/officeDocument/2006/relationships/tags" Target="../tags/tag429.xml"/></Relationships>
</file>

<file path=ppt/slides/_rels/slide85.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33.xml"/><Relationship Id="rId7" Type="http://schemas.openxmlformats.org/officeDocument/2006/relationships/notesSlide" Target="../notesSlides/notesSlide67.xml"/><Relationship Id="rId2" Type="http://schemas.openxmlformats.org/officeDocument/2006/relationships/tags" Target="../tags/tag432.xml"/><Relationship Id="rId1" Type="http://schemas.openxmlformats.org/officeDocument/2006/relationships/tags" Target="../tags/tag431.xml"/><Relationship Id="rId6" Type="http://schemas.openxmlformats.org/officeDocument/2006/relationships/slideLayout" Target="../slideLayouts/slideLayout9.xml"/><Relationship Id="rId5" Type="http://schemas.openxmlformats.org/officeDocument/2006/relationships/tags" Target="../tags/tag435.xml"/><Relationship Id="rId4" Type="http://schemas.openxmlformats.org/officeDocument/2006/relationships/tags" Target="../tags/tag434.xml"/></Relationships>
</file>

<file path=ppt/slides/_rels/slide86.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8.xml"/><Relationship Id="rId7" Type="http://schemas.openxmlformats.org/officeDocument/2006/relationships/notesSlide" Target="../notesSlides/notesSlide68.xml"/><Relationship Id="rId2" Type="http://schemas.openxmlformats.org/officeDocument/2006/relationships/tags" Target="../tags/tag437.xml"/><Relationship Id="rId1" Type="http://schemas.openxmlformats.org/officeDocument/2006/relationships/tags" Target="../tags/tag436.xml"/><Relationship Id="rId6" Type="http://schemas.openxmlformats.org/officeDocument/2006/relationships/slideLayout" Target="../slideLayouts/slideLayout9.xml"/><Relationship Id="rId5" Type="http://schemas.openxmlformats.org/officeDocument/2006/relationships/tags" Target="../tags/tag440.xml"/><Relationship Id="rId4" Type="http://schemas.openxmlformats.org/officeDocument/2006/relationships/tags" Target="../tags/tag439.xml"/></Relationships>
</file>

<file path=ppt/slides/_rels/slide87.xml.rels><?xml version="1.0" encoding="UTF-8" standalone="yes"?>
<Relationships xmlns="http://schemas.openxmlformats.org/package/2006/relationships"><Relationship Id="rId3" Type="http://schemas.openxmlformats.org/officeDocument/2006/relationships/tags" Target="../tags/tag443.xml"/><Relationship Id="rId2" Type="http://schemas.openxmlformats.org/officeDocument/2006/relationships/tags" Target="../tags/tag442.xml"/><Relationship Id="rId1" Type="http://schemas.openxmlformats.org/officeDocument/2006/relationships/tags" Target="../tags/tag441.xml"/><Relationship Id="rId5" Type="http://schemas.openxmlformats.org/officeDocument/2006/relationships/notesSlide" Target="../notesSlides/notesSlide69.xml"/><Relationship Id="rId4"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46.xml"/><Relationship Id="rId7" Type="http://schemas.openxmlformats.org/officeDocument/2006/relationships/notesSlide" Target="../notesSlides/notesSlide70.xml"/><Relationship Id="rId2" Type="http://schemas.openxmlformats.org/officeDocument/2006/relationships/tags" Target="../tags/tag445.xml"/><Relationship Id="rId1" Type="http://schemas.openxmlformats.org/officeDocument/2006/relationships/tags" Target="../tags/tag444.xml"/><Relationship Id="rId6" Type="http://schemas.openxmlformats.org/officeDocument/2006/relationships/slideLayout" Target="../slideLayouts/slideLayout9.xml"/><Relationship Id="rId5" Type="http://schemas.openxmlformats.org/officeDocument/2006/relationships/tags" Target="../tags/tag448.xml"/><Relationship Id="rId4" Type="http://schemas.openxmlformats.org/officeDocument/2006/relationships/tags" Target="../tags/tag447.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51.xml"/><Relationship Id="rId2" Type="http://schemas.openxmlformats.org/officeDocument/2006/relationships/tags" Target="../tags/tag450.xml"/><Relationship Id="rId1" Type="http://schemas.openxmlformats.org/officeDocument/2006/relationships/tags" Target="../tags/tag449.xml"/><Relationship Id="rId5" Type="http://schemas.openxmlformats.org/officeDocument/2006/relationships/notesSlide" Target="../notesSlides/notesSlide71.xml"/><Relationship Id="rId4"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07E150E-890E-9C8B-6E26-829AEAE1E59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81000" y="-304800"/>
            <a:ext cx="13182600" cy="7164165"/>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latin typeface="Franklin Gothic Medium Cond" panose="020B0606030402020204" pitchFamily="34" charset="0"/>
                </a:rPr>
                <a:t>Middlesex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a:solidFill>
                    <a:srgbClr val="C00000"/>
                  </a:solidFill>
                  <a:latin typeface="Franklin Gothic Medium Cond" panose="020B0606030402020204" pitchFamily="34" charset="0"/>
                </a:rPr>
                <a:t>A Profile of Family and Community Indicators
Updated June 2023</a:t>
              </a:r>
              <a:endParaRPr lang="en-US" b="1" dirty="0">
                <a:solidFill>
                  <a:srgbClr val="C00000"/>
                </a:solidFill>
                <a:latin typeface="Franklin Gothic Medium Cond" panose="020B0606030402020204" pitchFamily="34" charset="0"/>
              </a:endParaRPr>
            </a:p>
          </p:txBody>
        </p:sp>
      </p:grpSp>
      <p:pic>
        <p:nvPicPr>
          <p:cNvPr id="2" name="Picture 1" descr="Image result for middlesex county nj map wikipedia">
            <a:extLst>
              <a:ext uri="{FF2B5EF4-FFF2-40B4-BE49-F238E27FC236}">
                <a16:creationId xmlns:a16="http://schemas.microsoft.com/office/drawing/2014/main" id="{E8A206D9-B899-AC73-A758-2FA03634BABE}"/>
              </a:ext>
            </a:extLst>
          </p:cNvPr>
          <p:cNvPicPr/>
          <p:nvPr/>
        </p:nvPicPr>
        <p:blipFill>
          <a:blip r:embed="rId9" cstate="email">
            <a:extLst>
              <a:ext uri="{28A0092B-C50C-407E-A947-70E740481C1C}">
                <a14:useLocalDpi xmlns:a14="http://schemas.microsoft.com/office/drawing/2010/main"/>
              </a:ext>
            </a:extLst>
          </a:blip>
          <a:srcRect/>
          <a:stretch>
            <a:fillRect/>
          </a:stretch>
        </p:blipFill>
        <p:spPr bwMode="auto">
          <a:xfrm>
            <a:off x="6878943" y="4843817"/>
            <a:ext cx="1034343" cy="1492779"/>
          </a:xfrm>
          <a:prstGeom prst="rect">
            <a:avLst/>
          </a:prstGeom>
          <a:noFill/>
          <a:ln>
            <a:noFill/>
          </a:ln>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a:latin typeface="Franklin Gothic Book"/>
              </a:rPr>
              <a:t>Note. Percentages add up to more than 100% because respondents to the 2021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897974128"/>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a:latin typeface="Franklin Gothic Book"/>
              </a:rPr>
              <a:t>Note. Percentages add up to more than 100% because respondents to the 2021 American Community Survey were able to select more than one race. Additionally, Hispanic/Latino was a separate question from race that all respondents answered before selecting race. </a:t>
            </a:r>
          </a:p>
          <a:p>
            <a:pPr algn="just"/>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2017-21.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4024492319"/>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441928090"/>
              </p:ext>
            </p:extLst>
          </p:nvPr>
        </p:nvGraphicFramePr>
        <p:xfrm>
          <a:off x="8934449" y="4203971"/>
          <a:ext cx="2831690"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1916146955"/>
              </p:ext>
            </p:extLst>
          </p:nvPr>
        </p:nvGraphicFramePr>
        <p:xfrm>
          <a:off x="3249706" y="567672"/>
          <a:ext cx="6520665" cy="5623474"/>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1.3: Residential segregation – Black/White (by county)</a:t>
            </a:r>
            <a:endParaRPr lang="en-US" sz="2000" spc="-50" dirty="0"/>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a:latin typeface="Franklin Gothic Medium" panose="020B0603020102020204" pitchFamily="34" charset="0"/>
              </a:rPr>
              <a:t>Source: County Health Rankings and Roadmaps, Residential Segregation - Black/White, 2023</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in order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a:t>1.4: Residential segregation – Black/White, over time, in county</a:t>
            </a:r>
            <a:endParaRPr lang="en-US" sz="1400" spc="-50" dirty="0"/>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a:latin typeface="Franklin Gothic Medium" panose="020B0603020102020204" pitchFamily="34" charset="0"/>
              </a:rPr>
              <a:t>Source: County Health Rankings and Roadmaps, Residential Segregation - Black/White, 2019-2023 </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1.5: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a:t>1.6: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2017-21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3428028389"/>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3739849507"/>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400110"/>
          </a:xfrm>
          <a:prstGeom prst="rect">
            <a:avLst/>
          </a:prstGeom>
          <a:noFill/>
        </p:spPr>
        <p:txBody>
          <a:bodyPr wrap="square" rtlCol="0">
            <a:spAutoFit/>
          </a:bodyPr>
          <a:lstStyle/>
          <a:p>
            <a:r>
              <a:rPr lang="en-US" sz="1000">
                <a:latin typeface="Franklin Gothic Book" panose="020B0503020102020204" pitchFamily="34" charset="0"/>
              </a:rPr>
              <a:t>Foreign-born refers to those who were not a US citizen at birth</a:t>
            </a:r>
          </a:p>
          <a:p>
            <a:r>
              <a:rPr lang="en-US" sz="1000">
                <a:latin typeface="Franklin Gothic Book" panose="020B0503020102020204" pitchFamily="34" charset="0"/>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1.7: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2021</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a:latin typeface="Franklin Gothic Book" panose="020B0503020102020204" pitchFamily="34" charset="0"/>
              </a:rPr>
              <a:t>Note: The 10 municipalities with the highest percentage of foreign born are displayed</a:t>
            </a:r>
          </a:p>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3067099420"/>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1.8: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a:latin typeface="Franklin Gothic Medium" panose="020B0603020102020204" pitchFamily="34" charset="0"/>
              </a:rPr>
              <a:t>1.9: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2017-21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422146600"/>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3431024197"/>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3"/>
          </a:graphicData>
        </a:graphic>
      </p:graphicFrame>
      <p:sp>
        <p:nvSpPr>
          <p:cNvPr id="2" name="TextBox 1">
            <a:extLst>
              <a:ext uri="{FF2B5EF4-FFF2-40B4-BE49-F238E27FC236}">
                <a16:creationId xmlns:a16="http://schemas.microsoft.com/office/drawing/2014/main" id="{5AF6E00B-7AE4-A2F1-A3F0-5D06F4E4AC99}"/>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3108068771"/>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a:latin typeface="Franklin Gothic Book" panose="020B0503020102020204" pitchFamily="34" charset="0"/>
              </a:rPr>
              <a:t>Note that county population size has not been accounted for in this indicator. The number of children estimated to be in group settings across the state is not included above. </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3373747907"/>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1.11: Children (%) per age category, in county</a:t>
            </a:r>
            <a:endParaRPr lang="en-US" sz="1400" spc="-50" dirty="0"/>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2021</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2021</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1988224406"/>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1.14: Children (%) in single-parent households, over time, in county</a:t>
            </a:r>
            <a:endParaRPr lang="en-US" sz="1400" spc="-50" dirty="0"/>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Children in Single-parent households, 2019-2023</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183263458"/>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3554043661"/>
              </p:ext>
            </p:extLst>
          </p:nvPr>
        </p:nvGraphicFramePr>
        <p:xfrm>
          <a:off x="3478078" y="581799"/>
          <a:ext cx="7844043" cy="61619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1.13: Children (%) in single-parent households (by county)</a:t>
            </a:r>
            <a:endParaRPr lang="en-US" sz="2000" spc="-50" dirty="0"/>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Children in Single-parent households, 2023</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result for middlesex county nj map wikipedia">
            <a:extLst>
              <a:ext uri="{FF2B5EF4-FFF2-40B4-BE49-F238E27FC236}">
                <a16:creationId xmlns:a16="http://schemas.microsoft.com/office/drawing/2014/main" id="{846FF03B-F753-E2A6-4AE3-51C6555EA285}"/>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665436" y="990600"/>
            <a:ext cx="2001564" cy="3429000"/>
          </a:xfrm>
          <a:prstGeom prst="rect">
            <a:avLst/>
          </a:prstGeom>
          <a:noFill/>
          <a:ln>
            <a:noFill/>
          </a:ln>
        </p:spPr>
      </p:pic>
      <p:pic>
        <p:nvPicPr>
          <p:cNvPr id="5" name="Picture 4">
            <a:extLst>
              <a:ext uri="{FF2B5EF4-FFF2-40B4-BE49-F238E27FC236}">
                <a16:creationId xmlns:a16="http://schemas.microsoft.com/office/drawing/2014/main" id="{A5F582DC-CF85-8BD5-51E5-2CC2F43ED3D5}"/>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8200" y="215900"/>
            <a:ext cx="5943600" cy="6426200"/>
          </a:xfrm>
          <a:prstGeom prst="rect">
            <a:avLst/>
          </a:prstGeom>
          <a:noFill/>
          <a:ln>
            <a:noFill/>
          </a:ln>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2.1: Monthly cost of living budget ($), in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2022</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3891317446"/>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2022</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4"/>
            </p:custDataLst>
            <p:extLst>
              <p:ext uri="{D42A27DB-BD31-4B8C-83A1-F6EECF244321}">
                <p14:modId xmlns:p14="http://schemas.microsoft.com/office/powerpoint/2010/main" val="798002958"/>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2.3: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2021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47848" y="6177405"/>
            <a:ext cx="9067800" cy="579120"/>
          </a:xfrm>
          <a:prstGeom prst="rect">
            <a:avLst/>
          </a:prstGeom>
          <a:noFill/>
        </p:spPr>
        <p:txBody>
          <a:bodyPr wrap="square" rtlCol="0" anchor="ctr" anchorCtr="0">
            <a:noAutofit/>
          </a:bodyPr>
          <a:lstStyle/>
          <a:p>
            <a:pPr algn="just"/>
            <a:r>
              <a:rPr lang="en-US" sz="100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37840" y="3288074"/>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2.4: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81919" y="3750963"/>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2017-2021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3826541537"/>
              </p:ext>
            </p:extLst>
          </p:nvPr>
        </p:nvGraphicFramePr>
        <p:xfrm>
          <a:off x="8781918" y="4114852"/>
          <a:ext cx="2936672" cy="169164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2961301274"/>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DAF1E5BB-CFF2-E379-3567-CCAC3A607D6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2.5: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income in past 12 months, 2021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a:latin typeface="Franklin Gothic Book"/>
              </a:rPr>
              <a:t>Note: The municipalities with the lowest median income are displayed (up to 10 municipalities). </a:t>
            </a:r>
          </a:p>
          <a:p>
            <a:pPr algn="just"/>
            <a:r>
              <a:rPr lang="en-US" sz="100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2456339864"/>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2.6: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47848" y="6226289"/>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2.7: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2017-21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1355353713"/>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2378018234"/>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47940797-E31E-7133-C862-742CA53CA5D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2.8: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2021</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The municipalities with the highest percentage of families with children under the age of 18 living in poverty are displayed</a:t>
            </a:r>
          </a:p>
          <a:p>
            <a:pPr algn="just"/>
            <a:r>
              <a:rPr lang="en-US" sz="1000">
                <a:latin typeface="Franklin Gothic Book" panose="020B0503020102020204" pitchFamily="34" charset="0"/>
              </a:rPr>
              <a:t> (up to 10 municipalities). Dashed line represents % of families in poverty across the county</a:t>
            </a:r>
          </a:p>
          <a:p>
            <a:pPr algn="just"/>
            <a:r>
              <a:rPr lang="en-US" sz="1000">
                <a:latin typeface="Franklin Gothic Book" panose="020B0503020102020204" pitchFamily="34" charset="0"/>
              </a:rPr>
              <a:t>Projection errors may reduce the accuracy of some forecasts</a:t>
            </a:r>
          </a:p>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1342183728"/>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2987090627"/>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the American Community Survey 2017-2021 data.</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3.2: Households (%) with severe housing problems* over time, in county</a:t>
            </a:r>
            <a:endParaRPr lang="en-US" sz="2000" spc="-50" dirty="0"/>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2304962231"/>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Comprehensive Housing Affordability Strategy (CHAS), 2010-2019 data.</a:t>
            </a:r>
            <a:endParaRPr lang="en-US" sz="1200" dirty="0"/>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4.1: Food insecurity (%) in NJ (by county)</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1200">
                <a:latin typeface="Franklin Gothic Medium" panose="020B0603020102020204" pitchFamily="34" charset="0"/>
              </a:rPr>
              <a:t>Source: https://map.feedingamerica.org/county/2020/overall/new-jersey/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24201" y="6348483"/>
            <a:ext cx="9017201"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2153440743"/>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4.2: Food insecurity (%) over time, in county</a:t>
            </a:r>
            <a:endParaRPr lang="en-US" sz="1400" spc="-50" dirty="0"/>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801938" y="4072401"/>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900">
                <a:latin typeface="Franklin Gothic Medium" panose="020B0603020102020204" pitchFamily="34" charset="0"/>
              </a:rPr>
              <a:t>Source: https://map.feedingamerica.org/county/2020/overall/new-jersey/</a:t>
            </a:r>
            <a:endParaRPr lang="en-US" sz="8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3622866589"/>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a:t>Source: New Jersey Department of Health and Senior Services via Annie E Casey Kids Count</a:t>
            </a:r>
            <a:endParaRPr lang="en-US" sz="10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a:t>Source: NJ Department of Agriculture via Advocates for Children of New Jersey</a:t>
            </a:r>
            <a:endParaRPr lang="en-US" sz="10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43858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a:t>Source: New Jersey Department of Human Services, Division of Family Development via Advocates for Children of New Jersey Data Dashboard</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1407592614"/>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3389481957"/>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1269860492"/>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5.1: 50th percentile monthly full-time rates for center providers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2021</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937544825"/>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5.2: 50th percentile monthly full-time rates for center providers, compared with median household income, by county</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2021. Median household income is sourced from ACS, Income in the past 12 months (in 2021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3079632815"/>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6.2: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2021</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2017-21</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3916378264"/>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319163012"/>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8"/>
            </p:custDataLst>
          </p:nvPr>
        </p:nvSpPr>
        <p:spPr>
          <a:xfrm>
            <a:off x="7435209" y="6019374"/>
            <a:ext cx="1524000" cy="230832"/>
          </a:xfrm>
          <a:prstGeom prst="rect">
            <a:avLst/>
          </a:prstGeom>
          <a:noFill/>
        </p:spPr>
        <p:txBody>
          <a:bodyPr wrap="square" rtlCol="0">
            <a:spAutoFit/>
          </a:bodyPr>
          <a:lstStyle/>
          <a:p>
            <a:r>
              <a:rPr lang="en-US" sz="900" dirty="0">
                <a:latin typeface="Franklin Gothic Medium" panose="020B0603020102020204" pitchFamily="34" charset="0"/>
              </a:rPr>
              <a:t>NJ avg. 28.6</a:t>
            </a:r>
          </a:p>
        </p:txBody>
      </p:sp>
      <p:sp>
        <p:nvSpPr>
          <p:cNvPr id="12" name="TextBox 11"/>
          <p:cNvSpPr txBox="1"/>
          <p:nvPr>
            <p:custDataLst>
              <p:tags r:id="rId9"/>
            </p:custDataLst>
          </p:nvPr>
        </p:nvSpPr>
        <p:spPr>
          <a:xfrm>
            <a:off x="6701971" y="6019374"/>
            <a:ext cx="1524000" cy="230832"/>
          </a:xfrm>
          <a:prstGeom prst="rect">
            <a:avLst/>
          </a:prstGeom>
          <a:noFill/>
        </p:spPr>
        <p:txBody>
          <a:bodyPr wrap="square" rtlCol="0">
            <a:spAutoFit/>
          </a:bodyPr>
          <a:lstStyle/>
          <a:p>
            <a:r>
              <a:rPr lang="en-US" sz="900" dirty="0">
                <a:latin typeface="Franklin Gothic Medium" panose="020B0603020102020204" pitchFamily="34" charset="0"/>
              </a:rPr>
              <a:t>US avg. 25.6</a:t>
            </a:r>
          </a:p>
        </p:txBody>
      </p:sp>
      <p:sp>
        <p:nvSpPr>
          <p:cNvPr id="3" name="TextBox 2">
            <a:extLst>
              <a:ext uri="{FF2B5EF4-FFF2-40B4-BE49-F238E27FC236}">
                <a16:creationId xmlns:a16="http://schemas.microsoft.com/office/drawing/2014/main" id="{ABB8061E-3E12-DB88-A1C9-24553C8340F6}"/>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2022,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6.3: Cost of transportation as a percentage of income (%) in NJ (by county)</a:t>
            </a:r>
            <a:endParaRPr lang="en-US" sz="2000" spc="-50" dirty="0"/>
          </a:p>
        </p:txBody>
      </p:sp>
      <p:graphicFrame>
        <p:nvGraphicFramePr>
          <p:cNvPr id="9" name="Chart 8"/>
          <p:cNvGraphicFramePr/>
          <p:nvPr>
            <p:custDataLst>
              <p:tags r:id="rId5"/>
            </p:custDataLst>
            <p:extLst>
              <p:ext uri="{D42A27DB-BD31-4B8C-83A1-F6EECF244321}">
                <p14:modId xmlns:p14="http://schemas.microsoft.com/office/powerpoint/2010/main" val="4123828713"/>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Center for Neighborhood Technology 2019, AllTransitTM, alltransit.cnt.org</a:t>
            </a:r>
            <a:endParaRPr lang="en-US" sz="1200" dirty="0"/>
          </a:p>
        </p:txBody>
      </p:sp>
      <p:sp>
        <p:nvSpPr>
          <p:cNvPr id="5" name="TextBox 4">
            <a:extLst>
              <a:ext uri="{FF2B5EF4-FFF2-40B4-BE49-F238E27FC236}">
                <a16:creationId xmlns:a16="http://schemas.microsoft.com/office/drawing/2014/main" id="{42D60627-DF7E-438D-AE19-E103F3AE780E}"/>
              </a:ext>
            </a:extLst>
          </p:cNvPr>
          <p:cNvSpPr txBox="1"/>
          <p:nvPr>
            <p:custDataLst>
              <p:tags r:id="rId3"/>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6.4: AllTransit™ Performance Score (by county)</a:t>
            </a:r>
            <a:endParaRPr lang="en-US" sz="2000" spc="-50" dirty="0"/>
          </a:p>
        </p:txBody>
      </p:sp>
      <p:graphicFrame>
        <p:nvGraphicFramePr>
          <p:cNvPr id="6" name="Chart 5"/>
          <p:cNvGraphicFramePr/>
          <p:nvPr>
            <p:custDataLst>
              <p:tags r:id="rId4"/>
            </p:custDataLst>
            <p:extLst>
              <p:ext uri="{D42A27DB-BD31-4B8C-83A1-F6EECF244321}">
                <p14:modId xmlns:p14="http://schemas.microsoft.com/office/powerpoint/2010/main" val="1541279483"/>
              </p:ext>
            </p:extLst>
          </p:nvPr>
        </p:nvGraphicFramePr>
        <p:xfrm>
          <a:off x="3230828" y="772642"/>
          <a:ext cx="8656372"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3A56BE81-C73A-4F8B-B768-1224F227A560}"/>
              </a:ext>
            </a:extLst>
          </p:cNvPr>
          <p:cNvSpPr txBox="1"/>
          <p:nvPr>
            <p:custDataLst>
              <p:tags r:id="rId5"/>
            </p:custDataLst>
          </p:nvPr>
        </p:nvSpPr>
        <p:spPr>
          <a:xfrm>
            <a:off x="3180028" y="6354351"/>
            <a:ext cx="8961374" cy="509092"/>
          </a:xfrm>
          <a:prstGeom prst="rect">
            <a:avLst/>
          </a:prstGeom>
          <a:noFill/>
        </p:spPr>
        <p:txBody>
          <a:bodyPr wrap="square" rtlCol="0" anchor="ctr" anchorCtr="0">
            <a:noAutofit/>
          </a:bodyPr>
          <a:lstStyle/>
          <a:p>
            <a:pPr algn="just"/>
            <a:r>
              <a:rPr lang="en-US" sz="1000">
                <a:latin typeface="Franklin Gothic Book"/>
              </a:rPr>
              <a:t>Note: The AllTransitTM Performance Score (with values from 0 to 10) is a weighted sum of transit connectivity, access to land area and jobs, and frequency of service, where the higher the number the better the transit service.</a:t>
            </a:r>
            <a:endParaRPr lang="en-US" sz="1000" dirty="0">
              <a:latin typeface="Franklin Gothic Book"/>
            </a:endParaRPr>
          </a:p>
        </p:txBody>
      </p:sp>
    </p:spTree>
    <p:extLst>
      <p:ext uri="{BB962C8B-B14F-4D97-AF65-F5344CB8AC3E}">
        <p14:creationId xmlns:p14="http://schemas.microsoft.com/office/powerpoint/2010/main" val="465241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2021</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2017-21</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596137093"/>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388298246"/>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4"/>
          </a:graphicData>
        </a:graphic>
      </p:graphicFrame>
      <p:sp>
        <p:nvSpPr>
          <p:cNvPr id="11" name="TextBox 5"/>
          <p:cNvSpPr txBox="1"/>
          <p:nvPr>
            <p:custDataLst>
              <p:tags r:id="rId8"/>
            </p:custDataLst>
          </p:nvPr>
        </p:nvSpPr>
        <p:spPr>
          <a:xfrm>
            <a:off x="7164334" y="54864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a:latin typeface="Franklin Gothic Medium" panose="020B0603020102020204" pitchFamily="34" charset="0"/>
              </a:rPr>
              <a:t>US avg. 5.4%</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878B332B-8A98-0A10-CB93-403C761BC357}"/>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2021</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2763642321"/>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New Jersey Department of Human Services, January 2023</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a:latin typeface="Franklin Gothic Book" panose="020B0503020102020204" pitchFamily="34" charset="0"/>
              </a:rPr>
              <a:t>Note: Non-ABD (ABD = Aged, Blind, or Disabled)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4225224851"/>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Medicaid Participation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12180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A327D4-6867-4DA4-8249-4CEA05235026}"/>
              </a:ext>
            </a:extLst>
          </p:cNvPr>
          <p:cNvSpPr txBox="1"/>
          <p:nvPr>
            <p:custDataLst>
              <p:tags r:id="rId1"/>
            </p:custDataLst>
          </p:nvPr>
        </p:nvSpPr>
        <p:spPr>
          <a:xfrm>
            <a:off x="3124201" y="332601"/>
            <a:ext cx="9067800" cy="461665"/>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Reno Gazette Journal per the Centers for Disease Control and Prevention (CDC) and state health departments, December 7, 2022</a:t>
            </a:r>
            <a:endParaRPr kumimoji="0" lang="en-US" sz="105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2973419904"/>
              </p:ext>
            </p:extLst>
          </p:nvPr>
        </p:nvGraphicFramePr>
        <p:xfrm>
          <a:off x="3124200" y="794266"/>
          <a:ext cx="8948376" cy="597229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76CAD56D-4BA1-4CB7-824A-80234649B61F}"/>
              </a:ext>
            </a:extLst>
          </p:cNvPr>
          <p:cNvSpPr txBox="1"/>
          <p:nvPr>
            <p:custDataLst>
              <p:tags r:id="rId3"/>
            </p:custDataLst>
          </p:nvPr>
        </p:nvSpPr>
        <p:spPr>
          <a:xfrm>
            <a:off x="3124200" y="0"/>
            <a:ext cx="90172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7.5: COVID-19 vaccination rates in NJ (by county)</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itle 1">
            <a:extLst>
              <a:ext uri="{FF2B5EF4-FFF2-40B4-BE49-F238E27FC236}">
                <a16:creationId xmlns:a16="http://schemas.microsoft.com/office/drawing/2014/main" id="{5A6FE1EE-5441-4074-AF2D-89B93045C0FB}"/>
              </a:ext>
            </a:extLst>
          </p:cNvPr>
          <p:cNvSpPr txBox="1">
            <a:spLocks/>
          </p:cNvSpPr>
          <p:nvPr>
            <p:custDataLst>
              <p:tags r:id="rId4"/>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661563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7.6: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The New Jersey Annual Immunization Status Reports, 2021-2022</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1869453674"/>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29790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7.7: County immunization rates (%) (all grade types), over time,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Annual Immunization Status Reports, 2016-2017 through 2021-2022</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3906596859"/>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00660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7.8: Late or lack of prenatal care reports (#) in NJ (by county)</a:t>
            </a:r>
            <a:endParaRPr lang="en-US" sz="2000" spc="-50" dirty="0"/>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Center for Disease Control and Prevention, 2021</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Cape May and Salem County do not have any data available. For all counties with fewer than 100,000 persons are combined under the label "Unidentified Counties."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1656479046"/>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60960" y="37026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Prenatal Care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2137546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8.1: Monthly unemployment rate, Jan 2022-Dec 2022: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4277495638"/>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8.2: Median unemployment rates, Jan 2022-Dec 2022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1457977550"/>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8.3: Percentage of disconnected youth between 16 and 19 years of age (by county) </a:t>
            </a:r>
            <a:endParaRPr lang="en-US" sz="2000" spc="-50" dirty="0"/>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FRED Economic Data, 2021 (Based on American Community Survey 5-year estimates data, 2021); NJ average sourced from ACNJ Kids Count Data Dashboard, 2021</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3173249162"/>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577081"/>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a:t>Source: FRED Economic Data, 2017-2021 (Based on American Community Survey 5-year estimates data, 2017-2021) </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1829791773"/>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Disconnected youth is defined as the percentage of youth in a county who are between the ages of 16 and 19 years old, who are not enrolled in school and not working</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8.5: High school 4-year cohort graduation rates (by school district), 2022</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2"/>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School Performance Reports, 2022</a:t>
            </a:r>
            <a:endParaRPr lang="en-US" sz="1200" dirty="0"/>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3"/>
            </p:custDataLst>
            <p:extLst>
              <p:ext uri="{D42A27DB-BD31-4B8C-83A1-F6EECF244321}">
                <p14:modId xmlns:p14="http://schemas.microsoft.com/office/powerpoint/2010/main" val="453112305"/>
              </p:ext>
            </p:extLst>
          </p:nvPr>
        </p:nvGraphicFramePr>
        <p:xfrm>
          <a:off x="3144346" y="612485"/>
          <a:ext cx="8990959" cy="5669535"/>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4"/>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5"/>
            </p:custDataLst>
          </p:nvPr>
        </p:nvSpPr>
        <p:spPr>
          <a:xfrm>
            <a:off x="0" y="393184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6"/>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Charter schools were included in county of address.  Graduation rates in this file represent the state calculation of the graduation rate and include all students receiving a state-endorsed diploma.</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a:solidFill>
                  <a:prstClr val="black"/>
                </a:solidFill>
                <a:latin typeface="Franklin Gothic Medium" panose="020B0603020102020204" pitchFamily="34" charset="0"/>
              </a:rPr>
              <a:t>8.7: Percentage of households with broadband access, over time, in county</a:t>
            </a:r>
            <a:endParaRPr lang="en-US" sz="1400" spc="-50" dirty="0">
              <a:solidFill>
                <a:prstClr val="black"/>
              </a:solidFill>
              <a:latin typeface="Franklin Gothic Medium" panose="020B0603020102020204" pitchFamily="34" charset="0"/>
            </a:endParaRP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American Community Survey, 1-Year Estimates, 2017-2021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1972729070"/>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3735500917"/>
              </p:ext>
            </p:extLst>
          </p:nvPr>
        </p:nvGraphicFramePr>
        <p:xfrm>
          <a:off x="3158171" y="870405"/>
          <a:ext cx="6916558" cy="5742665"/>
        </p:xfrm>
        <a:graphic>
          <a:graphicData uri="http://schemas.openxmlformats.org/drawingml/2006/chart">
            <c:chart xmlns:c="http://schemas.openxmlformats.org/drawingml/2006/chart" xmlns:r="http://schemas.openxmlformats.org/officeDocument/2006/relationships" r:id="rId13"/>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8.6: Percentage of households with broadband access (by county)</a:t>
            </a:r>
            <a:endParaRPr lang="en-US" sz="2000" spc="-50" dirty="0">
              <a:solidFill>
                <a:prstClr val="black"/>
              </a:solidFill>
              <a:latin typeface="Franklin Gothic Medium" panose="020B0603020102020204" pitchFamily="34" charset="0"/>
            </a:endParaRP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American Community Survey, 1-Year Estimates, 2021</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Broadband Access</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51DFD38A-3188-6DA3-ABF3-39CF7231561F}"/>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2257861392"/>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9.1: Violent crime rates (per 100,000)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2020 Uniform Crime Reports</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9.2: Crimes by type (# and %), in county </a:t>
            </a:r>
            <a:endParaRPr lang="en-US" sz="2000" spc="-50" dirty="0"/>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2900411963"/>
              </p:ext>
            </p:extLst>
          </p:nvPr>
        </p:nvGraphicFramePr>
        <p:xfrm>
          <a:off x="2840316" y="1600200"/>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2339218456"/>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2020 Uniform Crime Reports</a:t>
            </a:r>
            <a:endParaRPr lang="en-US" sz="1200" dirty="0"/>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Annie E. Casey Kids Count Data Dashboard using raw data from NJ Department of Law and Public Safety, Division of NJ State Police, Uniform Crime Reports, 2020</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Annie E. Casey Kids Count Data Dashboard using raw data from NJ Department of Law and Public Safety, Division of NJ State Police, Uniform Crime Reports, 2016-2020. </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996280856"/>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3771940580"/>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4121895280"/>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9.5: Vandalism and violence offenses in schools (# reported incidents) in NJ (by county)</a:t>
            </a:r>
            <a:endParaRPr lang="en-US" sz="2000" spc="-50" dirty="0"/>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2021-2022</a:t>
            </a:r>
            <a:endParaRPr lang="en-US" sz="1200" dirty="0"/>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9.6: Rate (per 10,000) of social associations (by county)</a:t>
            </a:r>
            <a:endParaRPr lang="en-US" sz="2000" spc="-50" dirty="0"/>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Social Associations, 2023</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4234720009"/>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9.7: Rate of social associations, over time, in county</a:t>
            </a:r>
            <a:endParaRPr lang="en-US" sz="1400" spc="-50" dirty="0"/>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Social Associations, 2019-2023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490304800"/>
              </p:ext>
            </p:extLst>
          </p:nvPr>
        </p:nvGraphicFramePr>
        <p:xfrm>
          <a:off x="3197889" y="705774"/>
          <a:ext cx="6665302" cy="5956283"/>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Social</a:t>
            </a:r>
            <a:endParaRPr lang="en-US" sz="2400" dirty="0">
              <a:solidFill>
                <a:schemeClr val="bg1"/>
              </a:solidFill>
              <a:latin typeface="Franklin Gothic Demi" panose="020B0703020102020204" pitchFamily="34" charset="0"/>
            </a:endParaRP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10.1: Domestic violence incidents (# reported) in NJ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2020</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1818187137"/>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10.2: Domestic violence incidents (# reported) over time, in county </a:t>
            </a:r>
            <a:endParaRPr lang="en-US" sz="2000" spc="-50" dirty="0"/>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2016-2020</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2026895440"/>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10.3: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2020</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4115711115"/>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a:t>Source: American Community Survey. Selected economic characteristics. 2021,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2417051461"/>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10.4: Median income ($) by sex in NJ (by county)</a:t>
            </a:r>
            <a:endParaRPr lang="en-US" sz="2000" spc="-50" dirty="0"/>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10.5: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for median earnings for full-time, year-round workers, 2017-2021</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1038646357"/>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7E126146-A5CC-36E6-7FA2-CD473AC1677B}"/>
              </a:ext>
            </a:extLst>
          </p:cNvPr>
          <p:cNvSpPr txBox="1"/>
          <p:nvPr>
            <p:custDataLst>
              <p:tags r:id="rId5"/>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11.1: Substance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2021-2022</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615181965"/>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Change (%) in suspected opioid overdose deaths in NJ (by county) between 2021 and 2022 </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11.3: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Cares - Office of the Attorney General, 2018-2022</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126021615"/>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2716348775"/>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11.4: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Department of Health Division of Mental Health and Addiction Services Office of Planning, Research, Evaluation and Prevention, 2021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915418772"/>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Human Services, Directory of Mental Health Services, 2022</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3553941807"/>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These services are DMHAS Contracted Providers Only. </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2895307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11610071"/>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2015-2020. 2019 data not available.</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1431547459"/>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12.5: Frequency (%) of mental health distress by sex – age adjusted, in county</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1772139143"/>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3269408540"/>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Tree>
    <p:extLst>
      <p:ext uri="{BB962C8B-B14F-4D97-AF65-F5344CB8AC3E}">
        <p14:creationId xmlns:p14="http://schemas.microsoft.com/office/powerpoint/2010/main" val="14624069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12.6: Frequency of diagnosed depression (%) in NJ (by county)  - age adjusted</a:t>
            </a:r>
            <a:endParaRPr lang="en-US" sz="2000" spc="-50" dirty="0"/>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2015-2020. 2019 data not available.</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1105703720"/>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805177487"/>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36944"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Tree>
    <p:extLst>
      <p:ext uri="{BB962C8B-B14F-4D97-AF65-F5344CB8AC3E}">
        <p14:creationId xmlns:p14="http://schemas.microsoft.com/office/powerpoint/2010/main" val="7224175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12.8: Diagnosed depression by race/ethnicity, in county</a:t>
            </a:r>
            <a:endParaRPr lang="en-US" sz="2000" spc="-50" dirty="0"/>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12.9: Diagnosed depression by sex, in county  </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2870045910"/>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2373679977"/>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Tree>
    <p:extLst>
      <p:ext uri="{BB962C8B-B14F-4D97-AF65-F5344CB8AC3E}">
        <p14:creationId xmlns:p14="http://schemas.microsoft.com/office/powerpoint/2010/main" val="11842452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12.10: Suicide Death Rate (per 100,000 population) – age adjusted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NJSHAD, New Jersey State Health Assessment Data, 2018-2020
</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Includes both youth and adults </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2360791846"/>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Suicide Rate</a:t>
            </a:r>
            <a:endParaRPr lang="en-US" sz="2400" spc="-1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2020 and 2021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2251224676"/>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Early Intervention System, 2020-2021</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632149750"/>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0.1 Middlesex County Basic Needs Overview</a:t>
            </a:r>
            <a:endParaRPr lang="en-US" sz="3200" b="1" dirty="0">
              <a:latin typeface="Franklin Gothic Medium"/>
            </a:endParaRP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1562252488"/>
              </p:ext>
            </p:extLst>
          </p:nvPr>
        </p:nvGraphicFramePr>
        <p:xfrm>
          <a:off x="3235258" y="544374"/>
          <a:ext cx="4450403" cy="6298412"/>
        </p:xfrm>
        <a:graphic>
          <a:graphicData uri="http://schemas.openxmlformats.org/drawingml/2006/table">
            <a:tbl>
              <a:tblPr firstRow="1" bandRow="1">
                <a:tableStyleId>{C083E6E3-FA7D-4D7B-A595-EF9225AFEA82}</a:tableStyleId>
              </a:tblPr>
              <a:tblGrid>
                <a:gridCol w="1020626">
                  <a:extLst>
                    <a:ext uri="{9D8B030D-6E8A-4147-A177-3AD203B41FA5}">
                      <a16:colId xmlns:a16="http://schemas.microsoft.com/office/drawing/2014/main" val="1629768082"/>
                    </a:ext>
                  </a:extLst>
                </a:gridCol>
                <a:gridCol w="3429777">
                  <a:extLst>
                    <a:ext uri="{9D8B030D-6E8A-4147-A177-3AD203B41FA5}">
                      <a16:colId xmlns:a16="http://schemas.microsoft.com/office/drawing/2014/main" val="2346253339"/>
                    </a:ext>
                  </a:extLst>
                </a:gridCol>
              </a:tblGrid>
              <a:tr h="522426">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567352">
                <a:tc>
                  <a:txBody>
                    <a:bodyPr/>
                    <a:lstStyle/>
                    <a:p>
                      <a:r>
                        <a:rPr lang="en-US" sz="1400">
                          <a:latin typeface="Franklin Gothic Book" panose="020B0503020102020204" pitchFamily="34" charset="0"/>
                        </a:rPr>
                        <a:t>2.3</a:t>
                      </a:r>
                      <a:endParaRPr lang="en-US" sz="14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400">
                          <a:latin typeface="Franklin Gothic Book" panose="020B0503020102020204" pitchFamily="34" charset="0"/>
                        </a:rPr>
                        <a:t>Median household income</a:t>
                      </a:r>
                      <a:endParaRPr lang="en-US" sz="14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35391">
                <a:tc>
                  <a:txBody>
                    <a:bodyPr/>
                    <a:lstStyle/>
                    <a:p>
                      <a:r>
                        <a:rPr lang="en-US" sz="1400">
                          <a:latin typeface="Franklin Gothic Book" panose="020B0503020102020204" pitchFamily="34" charset="0"/>
                        </a:rPr>
                        <a:t>2.6</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a:latin typeface="Franklin Gothic Book" panose="020B0503020102020204" pitchFamily="34" charset="0"/>
                        </a:rPr>
                        <a:t>Families with children under the age of 18 living in poverty</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35391">
                <a:tc>
                  <a:txBody>
                    <a:bodyPr/>
                    <a:lstStyle/>
                    <a:p>
                      <a:r>
                        <a:rPr lang="en-US" sz="1400">
                          <a:latin typeface="Franklin Gothic Book" panose="020B0503020102020204" pitchFamily="34" charset="0"/>
                        </a:rPr>
                        <a:t>3.1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a:latin typeface="Franklin Gothic Book" panose="020B0503020102020204" pitchFamily="34" charset="0"/>
                        </a:rPr>
                        <a:t>Household income spent on housing</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64845">
                <a:tc>
                  <a:txBody>
                    <a:bodyPr/>
                    <a:lstStyle/>
                    <a:p>
                      <a:r>
                        <a:rPr lang="en-US" sz="1400">
                          <a:latin typeface="Franklin Gothic Book" panose="020B0503020102020204" pitchFamily="34" charset="0"/>
                        </a:rPr>
                        <a:t>4.1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a:latin typeface="Franklin Gothic Book" panose="020B0503020102020204" pitchFamily="34" charset="0"/>
                        </a:rPr>
                        <a:t>Food insecurity</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93622">
                <a:tc>
                  <a:txBody>
                    <a:bodyPr/>
                    <a:lstStyle/>
                    <a:p>
                      <a:r>
                        <a:rPr lang="en-US" sz="1400">
                          <a:latin typeface="Franklin Gothic Book" panose="020B0503020102020204" pitchFamily="34" charset="0"/>
                        </a:rPr>
                        <a:t>6.3</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400">
                          <a:latin typeface="Franklin Gothic Book" panose="020B0503020102020204" pitchFamily="34" charset="0"/>
                        </a:rPr>
                        <a:t>Cost of transportation as a percentage of income in NJ</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541938">
                <a:tc>
                  <a:txBody>
                    <a:bodyPr/>
                    <a:lstStyle/>
                    <a:p>
                      <a:r>
                        <a:rPr lang="en-US" sz="1400">
                          <a:latin typeface="Franklin Gothic Book" panose="020B0503020102020204" pitchFamily="34" charset="0"/>
                        </a:rPr>
                        <a:t>6.4</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r>
                        <a:rPr lang="en-US" sz="1400">
                          <a:latin typeface="Franklin Gothic Book" panose="020B0503020102020204" pitchFamily="34" charset="0"/>
                        </a:rPr>
                        <a:t>AllTransit™ Performance Score</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567352">
                <a:tc>
                  <a:txBody>
                    <a:bodyPr/>
                    <a:lstStyle/>
                    <a:p>
                      <a:r>
                        <a:rPr lang="en-US" sz="1400">
                          <a:latin typeface="Franklin Gothic Book" panose="020B0503020102020204" pitchFamily="34" charset="0"/>
                        </a:rPr>
                        <a:t>7.1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a:latin typeface="Franklin Gothic Book" panose="020B0503020102020204" pitchFamily="34" charset="0"/>
                        </a:rPr>
                        <a:t>Children under the age of 18 without health insurance</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67352">
                <a:tc>
                  <a:txBody>
                    <a:bodyPr/>
                    <a:lstStyle/>
                    <a:p>
                      <a:r>
                        <a:rPr lang="en-US" sz="1400">
                          <a:latin typeface="Franklin Gothic Book" panose="020B0503020102020204" pitchFamily="34" charset="0"/>
                        </a:rPr>
                        <a:t>7.6</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400">
                          <a:latin typeface="Franklin Gothic Book" panose="020B0503020102020204" pitchFamily="34" charset="0"/>
                        </a:rPr>
                        <a:t>Percent of children meeting all immunization requirements</a:t>
                      </a:r>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35391">
                <a:tc>
                  <a:txBody>
                    <a:bodyPr/>
                    <a:lstStyle/>
                    <a:p>
                      <a:r>
                        <a:rPr lang="en-US" sz="1400">
                          <a:latin typeface="Franklin Gothic Book" panose="020B0503020102020204" pitchFamily="34" charset="0"/>
                        </a:rPr>
                        <a:t>7.8</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r>
                        <a:rPr lang="en-US" sz="1400" baseline="0">
                          <a:latin typeface="Franklin Gothic Book" panose="020B0503020102020204" pitchFamily="34" charset="0"/>
                        </a:rPr>
                        <a:t>Reports of late or lack of prenatal care</a:t>
                      </a:r>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r h="567352">
                <a:tc>
                  <a:txBody>
                    <a:bodyPr/>
                    <a:lstStyle/>
                    <a:p>
                      <a:r>
                        <a:rPr lang="en-US" sz="1400">
                          <a:latin typeface="Franklin Gothic Book" panose="020B0503020102020204" pitchFamily="34" charset="0"/>
                        </a:rPr>
                        <a:t>8.2</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tc>
                  <a:txBody>
                    <a:bodyPr/>
                    <a:lstStyle/>
                    <a:p>
                      <a:r>
                        <a:rPr lang="en-US" sz="1400" baseline="0">
                          <a:latin typeface="Franklin Gothic Book" panose="020B0503020102020204" pitchFamily="34" charset="0"/>
                        </a:rPr>
                        <a:t>Median unemployment rates across counties</a:t>
                      </a:r>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3931731716"/>
              </p:ext>
            </p:extLst>
          </p:nvPr>
        </p:nvGraphicFramePr>
        <p:xfrm>
          <a:off x="7543800" y="949448"/>
          <a:ext cx="4648200" cy="600721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13.3: # of developmental disabilities eligible youth (by county)</a:t>
            </a:r>
            <a:endParaRPr lang="en-US" sz="2000" spc="-50" dirty="0"/>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a:t>Source: New Jersey Child Welfare Data Hub, CSOC Developmental Disabilities Eligible Youth Report, 2021</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659125091"/>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13.4: # of developmental disabilities eligible youth, over time, in county</a:t>
            </a:r>
            <a:endParaRPr lang="en-US" sz="1400" spc="-50" dirty="0"/>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New Jersey Child Welfare Data Hub, CSOC Developmental Disabilities Eligible Youth Report, 2017-2021</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3494266616"/>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13.5: Children (% &lt;6 Years) tested for lead with blood lead levels greater than or equal to 5 micrograms/deciliter</a:t>
            </a:r>
            <a:endParaRPr lang="en-US" sz="20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Health Lead Prevention Report, 2010 (Based on State Fiscal Year July 1, 2019 through June 30, 2020)</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657719491"/>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Lead exposure has been linked to developmental delays, learning disabilities, and poor mental health.</a:t>
            </a:r>
            <a:endParaRPr lang="en-US" sz="1000" dirty="0">
              <a:latin typeface="Franklin Gothic Book" panose="020B0503020102020204" pitchFamily="34" charset="0"/>
            </a:endParaRP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13.6: Harassment, intimidation, bullying (HIB)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2021-2022</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136085107"/>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a:latin typeface="Franklin Gothic Book" panose="020B0503020102020204" pitchFamily="34" charset="0"/>
              </a:rPr>
              <a:t>Being bullied can be a depression trigger for youth</a:t>
            </a:r>
          </a:p>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2022</a:t>
            </a:r>
            <a:endParaRPr lang="en-US" sz="12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972521662"/>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2022</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019800"/>
            <a:ext cx="9084627" cy="838200"/>
          </a:xfrm>
          <a:prstGeom prst="rect">
            <a:avLst/>
          </a:prstGeom>
          <a:noFill/>
        </p:spPr>
        <p:txBody>
          <a:bodyPr wrap="square" rtlCol="0" anchor="ctr" anchorCtr="0">
            <a:noAutofit/>
          </a:bodyPr>
          <a:lstStyle/>
          <a:p>
            <a:r>
              <a:rPr lang="en-US" sz="1000">
                <a:latin typeface="Franklin Gothic Medium" panose="020B0603020102020204" pitchFamily="34" charset="0"/>
              </a:rPr>
              <a:t>Note: In order to protect the privacy of children and families represented in this report, when data is less than 10, values are not displayed in the chart.
Note: A kinship legal guardian is a relative or close family friend who is appointed by the court to raise a child when the parents are unable to do so.</a:t>
            </a:r>
            <a:br>
              <a:rPr lang="en-US" sz="1000">
                <a:latin typeface="Franklin Gothic Medium" panose="020B0603020102020204" pitchFamily="34" charset="0"/>
              </a:rPr>
            </a:br>
            <a:r>
              <a:rPr lang="en-US" sz="100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990375445"/>
              </p:ext>
            </p:extLst>
          </p:nvPr>
        </p:nvGraphicFramePr>
        <p:xfrm>
          <a:off x="3208972" y="990154"/>
          <a:ext cx="8830628" cy="5152516"/>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367342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14.3: Grandparents (#) responsible for own grandchildren under 18 years</a:t>
            </a:r>
            <a:endParaRPr lang="en-US" sz="2000" spc="-50" dirty="0"/>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342998353"/>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Franklin Gothic Medium" panose="020B0603020102020204" pitchFamily="34" charset="0"/>
              </a:rPr>
              <a:t>Source: 5-yr American Community Survey, estimates 2021</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9960569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F1A772-2FD6-4D6F-8AFF-A44BDF56F699}"/>
              </a:ext>
            </a:extLst>
          </p:cNvPr>
          <p:cNvSpPr txBox="1"/>
          <p:nvPr>
            <p:custDataLst>
              <p:tags r:id="rId1"/>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14.4: Support for Families including Kinship</a:t>
            </a:r>
            <a:endParaRPr lang="en-US" sz="16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www.middlesexresourcenet.org</a:t>
            </a:r>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3" name="Rectangle 2">
            <a:extLst>
              <a:ext uri="{FF2B5EF4-FFF2-40B4-BE49-F238E27FC236}">
                <a16:creationId xmlns:a16="http://schemas.microsoft.com/office/drawing/2014/main" id="{49D3D140-DC57-49C3-5A46-67C59A6EC606}"/>
              </a:ext>
            </a:extLst>
          </p:cNvPr>
          <p:cNvSpPr/>
          <p:nvPr/>
        </p:nvSpPr>
        <p:spPr>
          <a:xfrm>
            <a:off x="3471385" y="1189352"/>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panose="020B0603020102020204" pitchFamily="34" charset="0"/>
              </a:rPr>
              <a:t>Adolescent &amp; Children Enrichment Services, LLC </a:t>
            </a:r>
            <a:r>
              <a:rPr lang="en-US" sz="1200" dirty="0">
                <a:solidFill>
                  <a:srgbClr val="C00000"/>
                </a:solidFill>
                <a:latin typeface="Franklin Gothic Medium" panose="020B0603020102020204" pitchFamily="34" charset="0"/>
              </a:rPr>
              <a:t>[Child Development &amp; Parenting]</a:t>
            </a:r>
          </a:p>
          <a:p>
            <a:endParaRPr lang="en-US" sz="1200" dirty="0">
              <a:solidFill>
                <a:srgbClr val="C00000"/>
              </a:solidFill>
              <a:latin typeface="Franklin Gothic Medium" panose="020B0603020102020204" pitchFamily="34" charset="0"/>
            </a:endParaRPr>
          </a:p>
          <a:p>
            <a:r>
              <a:rPr lang="en-US" sz="1600" dirty="0">
                <a:latin typeface="Franklin Gothic Medium" panose="020B0603020102020204" pitchFamily="34" charset="0"/>
              </a:rPr>
              <a:t>Adult Sibs: Supportive Networks. </a:t>
            </a:r>
            <a:r>
              <a:rPr lang="en-US" sz="1200" dirty="0">
                <a:solidFill>
                  <a:srgbClr val="C00000"/>
                </a:solidFill>
                <a:latin typeface="Franklin Gothic Medium" panose="020B0603020102020204" pitchFamily="34" charset="0"/>
              </a:rPr>
              <a:t>[Developmental Disabilities]</a:t>
            </a:r>
          </a:p>
          <a:p>
            <a:endParaRPr lang="en-US" sz="1600" dirty="0">
              <a:latin typeface="Franklin Gothic Medium" panose="020B0603020102020204" pitchFamily="34" charset="0"/>
            </a:endParaRPr>
          </a:p>
          <a:p>
            <a:r>
              <a:rPr lang="en-US" sz="1600" dirty="0" err="1">
                <a:latin typeface="Franklin Gothic Medium" panose="020B0603020102020204" pitchFamily="34" charset="0"/>
              </a:rPr>
              <a:t>Alianza</a:t>
            </a:r>
            <a:r>
              <a:rPr lang="en-US" sz="1600" dirty="0">
                <a:latin typeface="Franklin Gothic Medium" panose="020B0603020102020204" pitchFamily="34" charset="0"/>
              </a:rPr>
              <a:t> </a:t>
            </a:r>
            <a:r>
              <a:rPr lang="en-US" sz="1200" dirty="0">
                <a:solidFill>
                  <a:srgbClr val="C00000"/>
                </a:solidFill>
                <a:latin typeface="Franklin Gothic Medium" panose="020B0603020102020204" pitchFamily="34" charset="0"/>
              </a:rPr>
              <a:t>[Youth]</a:t>
            </a:r>
          </a:p>
          <a:p>
            <a:endParaRPr lang="en-US" sz="1600" dirty="0">
              <a:latin typeface="Franklin Gothic Medium" panose="020B0603020102020204" pitchFamily="34" charset="0"/>
            </a:endParaRPr>
          </a:p>
          <a:p>
            <a:r>
              <a:rPr lang="en-US" sz="1600" dirty="0">
                <a:latin typeface="Franklin Gothic Medium" panose="020B0603020102020204" pitchFamily="34" charset="0"/>
              </a:rPr>
              <a:t>Alliance Center for Independence (ACI)  </a:t>
            </a:r>
            <a:r>
              <a:rPr lang="en-US" sz="1200" dirty="0">
                <a:solidFill>
                  <a:srgbClr val="C00000"/>
                </a:solidFill>
                <a:latin typeface="Franklin Gothic Medium" panose="020B0603020102020204" pitchFamily="34" charset="0"/>
              </a:rPr>
              <a:t>[Disabilities]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ARC – Middlesex County </a:t>
            </a:r>
            <a:r>
              <a:rPr lang="en-US" sz="1200" dirty="0">
                <a:solidFill>
                  <a:srgbClr val="C00000"/>
                </a:solidFill>
                <a:latin typeface="Franklin Gothic Medium" panose="020B0603020102020204" pitchFamily="34" charset="0"/>
              </a:rPr>
              <a:t>[Developmental Disabilities]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B.A.S.C. Network </a:t>
            </a:r>
            <a:r>
              <a:rPr lang="en-US" sz="1200" dirty="0">
                <a:solidFill>
                  <a:srgbClr val="C00000"/>
                </a:solidFill>
                <a:latin typeface="Franklin Gothic Medium" panose="020B0603020102020204" pitchFamily="34" charset="0"/>
              </a:rPr>
              <a:t>[Childcare]</a:t>
            </a:r>
          </a:p>
          <a:p>
            <a:endParaRPr lang="en-US" sz="1600" dirty="0">
              <a:latin typeface="Franklin Gothic Medium" panose="020B0603020102020204" pitchFamily="34" charset="0"/>
            </a:endParaRPr>
          </a:p>
          <a:p>
            <a:r>
              <a:rPr lang="en-US" sz="1600" dirty="0">
                <a:latin typeface="Franklin Gothic Medium" panose="020B0603020102020204" pitchFamily="34" charset="0"/>
              </a:rPr>
              <a:t>Bayside Family Success Center </a:t>
            </a:r>
            <a:r>
              <a:rPr lang="en-US" sz="1200" dirty="0">
                <a:solidFill>
                  <a:srgbClr val="C00000"/>
                </a:solidFill>
                <a:latin typeface="Franklin Gothic Medium" panose="020B0603020102020204" pitchFamily="34" charset="0"/>
              </a:rPr>
              <a:t>[General]</a:t>
            </a:r>
          </a:p>
          <a:p>
            <a:endParaRPr lang="en-US" sz="1600" dirty="0">
              <a:latin typeface="Franklin Gothic Medium" panose="020B0603020102020204" pitchFamily="34" charset="0"/>
            </a:endParaRPr>
          </a:p>
          <a:p>
            <a:r>
              <a:rPr lang="en-US" sz="1600" dirty="0">
                <a:latin typeface="Franklin Gothic Medium" panose="020B0603020102020204" pitchFamily="34" charset="0"/>
              </a:rPr>
              <a:t>Big Brother Big Sister of Monmouth and Middlesex Counties  </a:t>
            </a:r>
            <a:r>
              <a:rPr lang="en-US" sz="1200" dirty="0">
                <a:solidFill>
                  <a:srgbClr val="C00000"/>
                </a:solidFill>
                <a:latin typeface="Franklin Gothic Medium" panose="020B0603020102020204" pitchFamily="34" charset="0"/>
              </a:rPr>
              <a:t>[Youth]</a:t>
            </a:r>
          </a:p>
          <a:p>
            <a:endParaRPr lang="en-US" sz="1600" dirty="0">
              <a:latin typeface="Franklin Gothic Medium" panose="020B0603020102020204" pitchFamily="34" charset="0"/>
            </a:endParaRPr>
          </a:p>
          <a:p>
            <a:r>
              <a:rPr lang="en-US" sz="1600" dirty="0">
                <a:latin typeface="Franklin Gothic Medium" panose="020B0603020102020204" pitchFamily="34" charset="0"/>
              </a:rPr>
              <a:t>Boggs Center for Developmental Disabilities </a:t>
            </a:r>
            <a:r>
              <a:rPr lang="en-US" sz="1200" dirty="0">
                <a:solidFill>
                  <a:srgbClr val="C00000"/>
                </a:solidFill>
                <a:latin typeface="Franklin Gothic Medium" panose="020B0603020102020204" pitchFamily="34" charset="0"/>
              </a:rPr>
              <a:t>[Developmental Disabilities]</a:t>
            </a:r>
          </a:p>
          <a:p>
            <a:endParaRPr lang="en-US" sz="1200" dirty="0">
              <a:latin typeface="Franklin Gothic Medium" panose="020B0603020102020204" pitchFamily="34" charset="0"/>
            </a:endParaRPr>
          </a:p>
          <a:p>
            <a:r>
              <a:rPr lang="en-US" sz="1600" dirty="0">
                <a:latin typeface="Franklin Gothic Medium" panose="020B0603020102020204" pitchFamily="34" charset="0"/>
              </a:rPr>
              <a:t>Family Success Centers located throughout Middlesex County</a:t>
            </a:r>
          </a:p>
        </p:txBody>
      </p:sp>
    </p:spTree>
    <p:extLst>
      <p:ext uri="{BB962C8B-B14F-4D97-AF65-F5344CB8AC3E}">
        <p14:creationId xmlns:p14="http://schemas.microsoft.com/office/powerpoint/2010/main" val="19757939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15.1: Same sex couples (per 1,000 households), by county</a:t>
            </a:r>
            <a:endParaRPr lang="en-US" sz="2000" spc="-50" dirty="0"/>
          </a:p>
        </p:txBody>
      </p:sp>
      <p:sp>
        <p:nvSpPr>
          <p:cNvPr id="3" name="TextBox 2">
            <a:extLst>
              <a:ext uri="{FF2B5EF4-FFF2-40B4-BE49-F238E27FC236}">
                <a16:creationId xmlns:a16="http://schemas.microsoft.com/office/drawing/2014/main" id="{F442D254-E271-4971-833B-DE01120C1424}"/>
              </a:ext>
            </a:extLst>
          </p:cNvPr>
          <p:cNvSpPr txBox="1"/>
          <p:nvPr>
            <p:custDataLst>
              <p:tags r:id="rId2"/>
            </p:custDataLst>
          </p:nvPr>
        </p:nvSpPr>
        <p:spPr>
          <a:xfrm>
            <a:off x="3124200" y="3319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UCLA William's Institute and Census Data, 2017 </a:t>
            </a:r>
            <a:endParaRPr lang="en-US" sz="1100" dirty="0"/>
          </a:p>
        </p:txBody>
      </p:sp>
      <p:graphicFrame>
        <p:nvGraphicFramePr>
          <p:cNvPr id="4" name="Chart 3">
            <a:extLst>
              <a:ext uri="{FF2B5EF4-FFF2-40B4-BE49-F238E27FC236}">
                <a16:creationId xmlns:a16="http://schemas.microsoft.com/office/drawing/2014/main" id="{66E00E27-8358-46F8-8263-9970F1EAD8ED}"/>
              </a:ext>
            </a:extLst>
          </p:cNvPr>
          <p:cNvGraphicFramePr/>
          <p:nvPr>
            <p:custDataLst>
              <p:tags r:id="rId3"/>
            </p:custDataLst>
            <p:extLst>
              <p:ext uri="{D42A27DB-BD31-4B8C-83A1-F6EECF244321}">
                <p14:modId xmlns:p14="http://schemas.microsoft.com/office/powerpoint/2010/main" val="1015392064"/>
              </p:ext>
            </p:extLst>
          </p:nvPr>
        </p:nvGraphicFramePr>
        <p:xfrm>
          <a:off x="3260537" y="566921"/>
          <a:ext cx="8128000" cy="583353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41FD7A72-B42F-40D6-9D44-49E76B3F7024}"/>
              </a:ext>
            </a:extLst>
          </p:cNvPr>
          <p:cNvSpPr txBox="1"/>
          <p:nvPr>
            <p:custDataLst>
              <p:tags r:id="rId4"/>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Sussex data not available</a:t>
            </a:r>
            <a:endParaRPr lang="en-US" dirty="0"/>
          </a:p>
        </p:txBody>
      </p:sp>
      <p:sp>
        <p:nvSpPr>
          <p:cNvPr id="6" name="TextBox 5">
            <a:extLst>
              <a:ext uri="{FF2B5EF4-FFF2-40B4-BE49-F238E27FC236}">
                <a16:creationId xmlns:a16="http://schemas.microsoft.com/office/drawing/2014/main" id="{637C6209-88EE-456E-B8D9-14ED38F43877}"/>
              </a:ext>
            </a:extLst>
          </p:cNvPr>
          <p:cNvSpPr txBox="1"/>
          <p:nvPr>
            <p:custDataLst>
              <p:tags r:id="rId5"/>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955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0.2 Middlesex County Service Needs Overview</a:t>
            </a:r>
            <a:endParaRPr lang="en-US" sz="3200" b="1" dirty="0">
              <a:latin typeface="Franklin Gothic Medium"/>
            </a:endParaRP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a:latin typeface="Franklin Gothic Book"/>
              </a:rPr>
              <a:t>Compared to Other Counties</a:t>
            </a:r>
            <a:endParaRPr lang="en-US" dirty="0"/>
          </a:p>
        </p:txBody>
      </p:sp>
      <p:sp>
        <p:nvSpPr>
          <p:cNvPr id="4" name="TextBox 6"/>
          <p:cNvSpPr txBox="1"/>
          <p:nvPr>
            <p:custDataLst>
              <p:tags r:id="rId3"/>
            </p:custDataLst>
          </p:nvPr>
        </p:nvSpPr>
        <p:spPr>
          <a:xfrm>
            <a:off x="7104100" y="108315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7"/>
          <p:cNvSpPr txBox="1"/>
          <p:nvPr>
            <p:custDataLst>
              <p:tags r:id="rId4"/>
            </p:custDataLst>
          </p:nvPr>
        </p:nvSpPr>
        <p:spPr>
          <a:xfrm>
            <a:off x="10953168" y="1083151"/>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1843659426"/>
              </p:ext>
            </p:extLst>
          </p:nvPr>
        </p:nvGraphicFramePr>
        <p:xfrm>
          <a:off x="3214943" y="734876"/>
          <a:ext cx="3944287" cy="6190173"/>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492795">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620103">
                <a:tc>
                  <a:txBody>
                    <a:bodyPr/>
                    <a:lstStyle/>
                    <a:p>
                      <a:r>
                        <a:rPr lang="en-US">
                          <a:latin typeface="Franklin Gothic Book" panose="020B0503020102020204" pitchFamily="34" charset="0"/>
                        </a:rPr>
                        <a:t>9.1</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a:latin typeface="Franklin Gothic Book" panose="020B0503020102020204" pitchFamily="34" charset="0"/>
                        </a:rPr>
                        <a:t>Violent Crime Rate (per 100,000)</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20103">
                <a:tc>
                  <a:txBody>
                    <a:bodyPr/>
                    <a:lstStyle/>
                    <a:p>
                      <a:r>
                        <a:rPr lang="en-US">
                          <a:latin typeface="Franklin Gothic Book" panose="020B0503020102020204" pitchFamily="34" charset="0"/>
                        </a:rPr>
                        <a:t>9.3</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Juvenile arrest rates (per 1,000)</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a:latin typeface="Franklin Gothic Book" panose="020B0503020102020204" pitchFamily="34" charset="0"/>
                        </a:rPr>
                        <a:t>10.1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Domestic violence incidents reported to law enforcement</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09323">
                <a:tc>
                  <a:txBody>
                    <a:bodyPr/>
                    <a:lstStyle/>
                    <a:p>
                      <a:r>
                        <a:rPr lang="en-US">
                          <a:latin typeface="Franklin Gothic Book" panose="020B0503020102020204" pitchFamily="34" charset="0"/>
                        </a:rPr>
                        <a:t>11.2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Change in suspected opioid overdose deaths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a:latin typeface="Franklin Gothic Book" panose="020B0503020102020204" pitchFamily="34" charset="0"/>
                        </a:rPr>
                        <a:t>12.2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Age adjusted frequency of mental health distress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03382">
                <a:tc>
                  <a:txBody>
                    <a:bodyPr/>
                    <a:lstStyle/>
                    <a:p>
                      <a:r>
                        <a:rPr lang="en-US">
                          <a:latin typeface="Franklin Gothic Book" panose="020B0503020102020204" pitchFamily="34" charset="0"/>
                        </a:rPr>
                        <a:t>12.6</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Frequency of depression</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a:latin typeface="Franklin Gothic Book" panose="020B0503020102020204" pitchFamily="34" charset="0"/>
                        </a:rPr>
                        <a:t>13.1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receiving special education services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20103">
                <a:tc>
                  <a:txBody>
                    <a:bodyPr/>
                    <a:lstStyle/>
                    <a:p>
                      <a:r>
                        <a:rPr lang="en-US">
                          <a:latin typeface="Franklin Gothic Book" panose="020B0503020102020204" pitchFamily="34" charset="0"/>
                        </a:rPr>
                        <a:t>13.2</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Children receiving early intervention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a:latin typeface="Franklin Gothic Book" panose="020B0503020102020204" pitchFamily="34" charset="0"/>
                        </a:rPr>
                        <a:t>14.1</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served by CP&amp;P</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228600" y="2590800"/>
            <a:ext cx="25908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Support/Services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3946415607"/>
              </p:ext>
            </p:extLst>
          </p:nvPr>
        </p:nvGraphicFramePr>
        <p:xfrm>
          <a:off x="7104099" y="1161690"/>
          <a:ext cx="5180665" cy="592491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15.2: Pro Bono Legal/Advocacy Services</a:t>
            </a:r>
            <a:endParaRPr lang="en-US" sz="16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
        <p:nvSpPr>
          <p:cNvPr id="5" name="Rectangle 4">
            <a:extLst>
              <a:ext uri="{FF2B5EF4-FFF2-40B4-BE49-F238E27FC236}">
                <a16:creationId xmlns:a16="http://schemas.microsoft.com/office/drawing/2014/main" id="{E5DC3410-C573-2C10-5CFD-1036D27545BE}"/>
              </a:ext>
            </a:extLst>
          </p:cNvPr>
          <p:cNvSpPr/>
          <p:nvPr/>
        </p:nvSpPr>
        <p:spPr>
          <a:xfrm>
            <a:off x="3429000" y="762000"/>
            <a:ext cx="8430226" cy="5943600"/>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00000"/>
                </a:solidFill>
                <a:latin typeface="Franklin Gothic Medium" panose="020B0603020102020204" pitchFamily="34" charset="0"/>
              </a:rPr>
              <a:t>General</a:t>
            </a:r>
          </a:p>
          <a:p>
            <a:r>
              <a:rPr lang="en-US" sz="1400" spc="-20" dirty="0">
                <a:latin typeface="Franklin Gothic Medium" panose="020B0603020102020204" pitchFamily="34" charset="0"/>
              </a:rPr>
              <a:t>  Central Jersey Legal Services, Inc. </a:t>
            </a:r>
          </a:p>
          <a:p>
            <a:r>
              <a:rPr lang="en-US" sz="1400" spc="-20" dirty="0">
                <a:latin typeface="Franklin Gothic Medium" panose="020B0603020102020204" pitchFamily="34" charset="0"/>
              </a:rPr>
              <a:t>  Legal Services of NJ</a:t>
            </a:r>
          </a:p>
          <a:p>
            <a:r>
              <a:rPr lang="en-US" sz="1400" spc="-20" dirty="0">
                <a:latin typeface="Franklin Gothic Medium" panose="020B0603020102020204" pitchFamily="34" charset="0"/>
              </a:rPr>
              <a:t>  Volunteer Lawyers for Justice</a:t>
            </a:r>
          </a:p>
          <a:p>
            <a:r>
              <a:rPr lang="en-US" sz="1400" spc="-20" dirty="0">
                <a:latin typeface="Franklin Gothic Medium" panose="020B0603020102020204" pitchFamily="34" charset="0"/>
              </a:rPr>
              <a:t>  ACLU of New Jersey</a:t>
            </a:r>
          </a:p>
          <a:p>
            <a:r>
              <a:rPr lang="en-US" sz="1400" dirty="0">
                <a:solidFill>
                  <a:srgbClr val="C00000"/>
                </a:solidFill>
                <a:latin typeface="Franklin Gothic Medium" panose="020B0603020102020204" pitchFamily="34" charset="0"/>
              </a:rPr>
              <a:t>Immigration</a:t>
            </a:r>
          </a:p>
          <a:p>
            <a:r>
              <a:rPr lang="en-US" sz="1400" spc="-20" dirty="0">
                <a:latin typeface="Franklin Gothic Medium" panose="020B0603020102020204" pitchFamily="34" charset="0"/>
              </a:rPr>
              <a:t>  AFSC Immigrant Rights Program</a:t>
            </a:r>
          </a:p>
          <a:p>
            <a:r>
              <a:rPr lang="en-US" sz="1400" spc="-20" dirty="0">
                <a:latin typeface="Franklin Gothic Medium" panose="020B0603020102020204" pitchFamily="34" charset="0"/>
              </a:rPr>
              <a:t>  KIND</a:t>
            </a:r>
          </a:p>
          <a:p>
            <a:r>
              <a:rPr lang="en-US" sz="1400" dirty="0">
                <a:solidFill>
                  <a:srgbClr val="C00000"/>
                </a:solidFill>
                <a:latin typeface="Franklin Gothic Medium" panose="020B0603020102020204" pitchFamily="34" charset="0"/>
              </a:rPr>
              <a:t>Disability</a:t>
            </a:r>
          </a:p>
          <a:p>
            <a:r>
              <a:rPr lang="en-US" sz="1400" spc="-20" dirty="0">
                <a:latin typeface="Franklin Gothic Medium" panose="020B0603020102020204" pitchFamily="34" charset="0"/>
              </a:rPr>
              <a:t>  Disability Rights NJ</a:t>
            </a:r>
          </a:p>
          <a:p>
            <a:r>
              <a:rPr lang="en-US" sz="1400" spc="-20" dirty="0">
                <a:latin typeface="Franklin Gothic Medium" panose="020B0603020102020204" pitchFamily="34" charset="0"/>
              </a:rPr>
              <a:t>  Community Justice Center</a:t>
            </a:r>
          </a:p>
          <a:p>
            <a:r>
              <a:rPr lang="en-US" sz="1400" spc="-20" dirty="0">
                <a:solidFill>
                  <a:srgbClr val="C00000"/>
                </a:solidFill>
                <a:latin typeface="Franklin Gothic Medium" panose="020B0603020102020204" pitchFamily="34" charset="0"/>
              </a:rPr>
              <a:t>Intimate Partner Violence</a:t>
            </a:r>
          </a:p>
          <a:p>
            <a:r>
              <a:rPr lang="en-US" sz="1400" spc="-20" dirty="0">
                <a:latin typeface="Franklin Gothic Medium" panose="020B0603020102020204" pitchFamily="34" charset="0"/>
              </a:rPr>
              <a:t>  </a:t>
            </a:r>
            <a:r>
              <a:rPr lang="en-US" sz="1400" spc="-20" dirty="0" err="1">
                <a:latin typeface="Franklin Gothic Medium" panose="020B0603020102020204" pitchFamily="34" charset="0"/>
              </a:rPr>
              <a:t>Manavi</a:t>
            </a:r>
            <a:endParaRPr lang="en-US" sz="1400" spc="-20" dirty="0">
              <a:latin typeface="Franklin Gothic Medium" panose="020B0603020102020204" pitchFamily="34" charset="0"/>
            </a:endParaRPr>
          </a:p>
          <a:p>
            <a:r>
              <a:rPr lang="en-US" sz="1400" dirty="0">
                <a:solidFill>
                  <a:srgbClr val="C00000"/>
                </a:solidFill>
                <a:latin typeface="Franklin Gothic Medium" panose="020B0603020102020204" pitchFamily="34" charset="0"/>
              </a:rPr>
              <a:t>Military</a:t>
            </a:r>
          </a:p>
          <a:p>
            <a:r>
              <a:rPr lang="en-US" sz="1400" spc="-20" dirty="0">
                <a:latin typeface="Franklin Gothic Medium" panose="020B0603020102020204" pitchFamily="34" charset="0"/>
              </a:rPr>
              <a:t>  Military Legal Assistance Program</a:t>
            </a:r>
          </a:p>
          <a:p>
            <a:r>
              <a:rPr lang="en-US" sz="1400" spc="-20" dirty="0">
                <a:latin typeface="Franklin Gothic Medium" panose="020B0603020102020204" pitchFamily="34" charset="0"/>
              </a:rPr>
              <a:t>  Community Justice Center </a:t>
            </a:r>
            <a:r>
              <a:rPr lang="en-US" sz="1400" spc="-20" dirty="0">
                <a:solidFill>
                  <a:srgbClr val="C00000"/>
                </a:solidFill>
                <a:latin typeface="Franklin Gothic Medium" panose="020B0603020102020204" pitchFamily="34" charset="0"/>
              </a:rPr>
              <a:t>[Veterans]</a:t>
            </a:r>
          </a:p>
          <a:p>
            <a:r>
              <a:rPr lang="en-US" sz="1400" dirty="0">
                <a:solidFill>
                  <a:srgbClr val="C00000"/>
                </a:solidFill>
                <a:latin typeface="Franklin Gothic Medium" panose="020B0603020102020204" pitchFamily="34" charset="0"/>
              </a:rPr>
              <a:t>LGBTQ</a:t>
            </a:r>
          </a:p>
          <a:p>
            <a:r>
              <a:rPr lang="en-US" sz="1400" spc="-20" dirty="0">
                <a:latin typeface="Franklin Gothic Medium" panose="020B0603020102020204" pitchFamily="34" charset="0"/>
              </a:rPr>
              <a:t>  LGBT Bar Association of Greater NY</a:t>
            </a:r>
          </a:p>
          <a:p>
            <a:r>
              <a:rPr lang="en-US" sz="1400" dirty="0">
                <a:solidFill>
                  <a:srgbClr val="C00000"/>
                </a:solidFill>
                <a:latin typeface="Franklin Gothic Medium" panose="020B0603020102020204" pitchFamily="34" charset="0"/>
              </a:rPr>
              <a:t>Children</a:t>
            </a:r>
          </a:p>
          <a:p>
            <a:r>
              <a:rPr lang="en-US" sz="1400" spc="-20" dirty="0">
                <a:latin typeface="Franklin Gothic Medium" panose="020B0603020102020204" pitchFamily="34" charset="0"/>
              </a:rPr>
              <a:t>  Unchained at Last</a:t>
            </a:r>
            <a:r>
              <a:rPr lang="en-US" sz="1400" dirty="0">
                <a:latin typeface="Franklin Gothic Medium" panose="020B0603020102020204" pitchFamily="34" charset="0"/>
              </a:rPr>
              <a:t> </a:t>
            </a:r>
            <a:r>
              <a:rPr lang="en-US" sz="1400" dirty="0">
                <a:solidFill>
                  <a:srgbClr val="C00000"/>
                </a:solidFill>
                <a:latin typeface="Franklin Gothic Medium" panose="020B0603020102020204" pitchFamily="34" charset="0"/>
              </a:rPr>
              <a:t>[Child Marriage]</a:t>
            </a:r>
          </a:p>
        </p:txBody>
      </p:sp>
    </p:spTree>
    <p:extLst>
      <p:ext uri="{BB962C8B-B14F-4D97-AF65-F5344CB8AC3E}">
        <p14:creationId xmlns:p14="http://schemas.microsoft.com/office/powerpoint/2010/main" val="33116217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491437341314175e8eff9b0&quot;,&quot;SmartGridHorizontal&quot;:0,&quot;LinkedExcelSources&quot;:{&quot;6463e187363939443c0312ea&quot;:&quot;{{Desktop}}\\2023 Data Hub\\template\\County PPT_stage 1\\workbooks\\Middlesex_County_2023_05_18.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wTEraz4ocYiPBs805Mf_1684253001&quot;,&quot;DataType&quot;:1,&quot;ImageAutosize&quot;:1,&quot;ZIndexPreserved&quot;:true,&quot;ValueBgColor&quot;:false,&quot;ValueFont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U9LpHaeiUiWoLkBHxxz_1684253028&quot;,&quot;DataType&quot;:1,&quot;ImageAutosize&quot;:1,&quot;ZIndexPreserved&quot;:true,&quot;ValueBgColor&quot;:false,&quot;ValueFont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DIVpTUArzXcjNNqMjsH_1684253028&quot;,&quot;DataType&quot;:1,&quot;ImageAutosize&quot;:1,&quot;ZIndexPreserved&quot;:true,&quot;ValueBgColor&quot;:false,&quot;ValueFont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ot1aB1VDQgDeLaigAEH_1684253028&quot;,&quot;DataType&quot;:1,&quot;ImageAutosize&quot;:1,&quot;ZIndexPreserved&quot;:true,&quot;ValueBgColor&quot;:false,&quot;ValueFont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85KoJbmSOizjc0v14nd_1684253028&quot;,&quot;DataType&quot;:1,&quot;ImageAutosize&quot;:1,&quot;ZIndexPreserved&quot;:true,&quot;ValueBgColor&quot;:false,&quot;ValueFont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eMblmiVQM10Q2dKogKx_1684253029&quot;,&quot;DataType&quot;:1,&quot;ImageAutosize&quot;:1,&quot;ZIndexPreserved&quot;:true,&quot;ValueBgColor&quot;:false,&quot;ValueFont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VRWCnaIDWRCxaUeQXZ1_1684253032&quot;,&quot;DataType&quot;:1,&quot;ImageAutosize&quot;:1,&quot;ZIndexPreserved&quot;:true,&quot;ValueBgColor&quot;:false,&quot;ValueFont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v5WOVEFdZETmacdaelY_1684253033&quot;,&quot;DataType&quot;:1,&quot;ImageAutosize&quot;:1,&quot;ZIndexPreserved&quot;:true,&quot;ValueBgColor&quot;:false,&quot;ValueFont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Mo5DLXAbmQBormVXegD_1684253033&quot;,&quot;DataType&quot;:1,&quot;ImageAutosize&quot;:1,&quot;ZIndexPreserved&quot;:true,&quot;ValueBgColor&quot;:false,&quot;ValueFont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W9cu1UlEc8b1yCYBd2s_1684253033&quot;,&quot;DataType&quot;:1,&quot;ImageAutosize&quot;:1,&quot;ZIndexPreserved&quot;:true,&quot;ValueBgColor&quot;:false,&quot;ValueFont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8N5gn1FzshWTwVWbpTl_1684253033&quot;,&quot;DataType&quot;:1,&quot;ImageAutosize&quot;:1,&quot;ZIndexPreserved&quot;:true,&quot;ValueBgColor&quot;:false,&quot;ValueFont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XxtFqjYMCW00ET5wSxV_1684253001&quot;,&quot;DataType&quot;:1,&quot;ImageAutosize&quot;:1,&quot;ZIndexPreserved&quot;:true,&quot;ValueBgColor&quot;:false,&quot;ValueFont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mtZ1UUPtPEeeMPqkNd2_1684253033&quot;,&quot;DataType&quot;:1,&quot;ImageAutosize&quot;:1,&quot;ZIndexPreserved&quot;:true,&quot;ValueBgColor&quot;:false,&quot;ValueFont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5Kev7k4QI0s5wNUyEYu_1684253033&quot;,&quot;DataType&quot;:1,&quot;ImageAutosize&quot;:1,&quot;ZIndexPreserved&quot;:true,&quot;ValueBgColor&quot;:false,&quot;ValueFont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qoz779EfULIut1QDTJv_1684253034&quot;,&quot;DataType&quot;:1,&quot;ImageAutosize&quot;:1,&quot;ZIndexPreserved&quot;:true,&quot;ValueBgColor&quot;:false,&quot;ValueFont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KCJptVkvrSEy0gqp2Kq_1684253034&quot;,&quot;DataType&quot;:1,&quot;ImageAutosize&quot;:1,&quot;ZIndexPreserved&quot;:true,&quot;ValueBgColor&quot;:false,&quot;ValueFont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yogEInJ1ViPFHcb9CPE_1684253034&quot;,&quot;DataType&quot;:1,&quot;ImageAutosize&quot;:1,&quot;ZIndexPreserved&quot;:true,&quot;ValueBgColor&quot;:false,&quot;ValueFont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UinMgr7Ve4ROAZWWxYh_1684253034&quot;,&quot;DataType&quot;:1,&quot;ImageAutosize&quot;:1,&quot;ZIndexPreserved&quot;:true,&quot;ValueBgColor&quot;:false,&quot;ValueFont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wIFTXVwheAmhCsRVly8_1684253035&quot;,&quot;DataType&quot;:1,&quot;ImageAutosize&quot;:1,&quot;ZIndexPreserved&quot;:true,&quot;ValueBgColor&quot;:false,&quot;ValueFont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Evm62YgQEeaEL6WzxSD_1684253035&quot;,&quot;DataType&quot;:1,&quot;ImageAutosize&quot;:1,&quot;ZIndexPreserved&quot;:true,&quot;ValueBgColor&quot;:false,&quot;ValueFont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IjGo6cuu5hhu1SBExY2_1684253035&quot;,&quot;DataType&quot;:1,&quot;ImageAutosize&quot;:1,&quot;ZIndexPreserved&quot;:true,&quot;ValueBgColor&quot;:false,&quot;ValueFont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y10IGDy06FRT7aecOOt_1684253035&quot;,&quot;DataType&quot;:1,&quot;ImageAutosize&quot;:1,&quot;ZIndexPreserved&quot;:true,&quot;ValueBgColor&quot;:false,&quot;ValueFont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278Yva22kvwJmlU4kUX_1684253001&quot;,&quot;DataType&quot;:1,&quot;ImageAutosize&quot;:1,&quot;ZIndexPreserved&quot;:true,&quot;ValueBgColor&quot;:false,&quot;ValueFont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IY2w7ONx7s2iCiqFWnT_1684253038&quot;,&quot;DataType&quot;:1,&quot;ImageAutosize&quot;:1,&quot;ZIndexPreserved&quot;:true,&quot;ValueBgColor&quot;:false,&quot;ValueFont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e0wk40GVKWCXDb5cEuo_1684253039&quot;,&quot;DataType&quot;:1,&quot;ImageAutosize&quot;:1,&quot;ZIndexPreserved&quot;:true,&quot;ValueBgColor&quot;:false,&quot;ValueFont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nRfLeRu0rZufCj17iUl_1684253039&quot;,&quot;DataType&quot;:1,&quot;ImageAutosize&quot;:1,&quot;ZIndexPreserved&quot;:true,&quot;ValueBgColor&quot;:false,&quot;ValueFont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97fpNHPLEimY3VXRO3T_1684253039&quot;,&quot;DataType&quot;:1,&quot;ImageAutosize&quot;:1,&quot;ZIndexPreserved&quot;:true,&quot;ValueBgColor&quot;:false,&quot;ValueFont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drDmOguLQuDbftVdRdy_1684253039&quot;,&quot;DataType&quot;:1,&quot;ImageAutosize&quot;:1,&quot;ZIndexPreserved&quot;:true,&quot;ValueBgColor&quot;:false,&quot;ValueFont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YP2eiqndsMPZSvHZnjk_1684253039&quot;,&quot;DataType&quot;:1,&quot;ImageAutosize&quot;:1,&quot;ZIndexPreserved&quot;:true,&quot;ValueBgColor&quot;:false,&quot;ValueFont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WYzZlospW6DrDIteiOO_1684253039&quot;,&quot;DataType&quot;:1,&quot;ImageAutosize&quot;:1,&quot;ZIndexPreserved&quot;:true,&quot;ValueBgColor&quot;:false,&quot;ValueFont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xsrUKn22s5swlhNZ2IY_1684253039&quot;,&quot;DataType&quot;:1,&quot;ImageAutosize&quot;:1,&quot;ZIndexPreserved&quot;:true,&quot;ValueBgColor&quot;:false,&quot;ValueFont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FHPLA3N7nnJT2mPcCsH_1684253040&quot;,&quot;DataType&quot;:1,&quot;ImageAutosize&quot;:1,&quot;ZIndexPreserved&quot;:true,&quot;ValueBgColor&quot;:false,&quot;ValueFont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nrHXqdH5Qw0Bbky6ob3_1684253040&quot;,&quot;DataType&quot;:1,&quot;ImageAutosize&quot;:1,&quot;ZIndexPreserved&quot;:true,&quot;ValueBgColor&quot;:false,&quot;ValueFont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lu2xnCpE6E5XncHeOsM_1684253001&quot;,&quot;DataType&quot;:1,&quot;ImageAutosize&quot;:1,&quot;ZIndexPreserved&quot;:true,&quot;ValueBgColor&quot;:false,&quot;ValueFont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seCXGstxzHD817aEIJD_1684253041&quot;,&quot;DataType&quot;:1,&quot;ImageAutosize&quot;:1,&quot;ZIndexPreserved&quot;:true,&quot;ValueBgColor&quot;:false,&quot;ValueFont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zjUe7g7TEO6kVoenYnG_1684253041&quot;,&quot;DataType&quot;:1,&quot;ImageAutosize&quot;:1,&quot;ZIndexPreserved&quot;:true,&quot;ValueBgColor&quot;:false,&quot;ValueFont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3Wma8sSs6XQZzdnoqbq_1684253041&quot;,&quot;DataType&quot;:1,&quot;ImageAutosize&quot;:1,&quot;ZIndexPreserved&quot;:true,&quot;ValueBgColor&quot;:false,&quot;ValueFont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wpAKr99tbXnA0dBe2Z3_1684253043&quot;,&quot;DataType&quot;:1,&quot;ImageAutosize&quot;:1,&quot;ZIndexPreserved&quot;:true,&quot;ValueBgColor&quot;:false,&quot;ValueFont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vdJs3ihBEFzP5tUNqYf_1684253043&quot;,&quot;DataType&quot;:1,&quot;ImageAutosize&quot;:1,&quot;ZIndexPreserved&quot;:true,&quot;ValueBgColor&quot;:false,&quot;ValueFont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pmUQ0dnYHl32G8RSOAc_1684253043&quot;,&quot;DataType&quot;:1,&quot;ImageAutosize&quot;:1,&quot;ZIndexPreserved&quot;:true,&quot;ValueBgColor&quot;:false,&quot;ValueFont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MJv1y57ETp0bboshPNY_1684253043&quot;,&quot;DataType&quot;:1,&quot;ImageAutosize&quot;:1,&quot;ZIndexPreserved&quot;:true,&quot;ValueBgColor&quot;:false,&quot;ValueFont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ok2H0oVDcLoRTUECjca_1684253043&quot;,&quot;DataType&quot;:1,&quot;ImageAutosize&quot;:1,&quot;ZIndexPreserved&quot;:true,&quot;ValueBgColor&quot;:false,&quot;ValueFont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srlsyFAQIum9u7lMUJH_1684253043&quot;,&quot;DataType&quot;:1,&quot;ImageAutosize&quot;:1,&quot;ZIndexPreserved&quot;:true,&quot;ValueBgColor&quot;:false,&quot;ValueFont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gS7cI7KtjkApfl0mnUH_1684253043&quot;,&quot;DataType&quot;:1,&quot;ImageAutosize&quot;:1,&quot;ZIndexPreserved&quot;:true,&quot;ValueBgColor&quot;:false,&quot;ValueFont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NXp08VqFVwRlYjGwkVu_1684253001&quot;,&quot;DataType&quot;:1,&quot;ImageAutosize&quot;:1,&quot;ZIndexPreserved&quot;:true,&quot;ValueBgColor&quot;:false,&quot;ValueFont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FDy7SQsyNx0TGdXAdIn_1684253044&quot;,&quot;DataType&quot;:1,&quot;ImageAutosize&quot;:1,&quot;ZIndexPreserved&quot;:true,&quot;ValueBgColor&quot;:false,&quot;ValueFont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qp8QICM8rhxgx9grhur_1684253044&quot;,&quot;DataType&quot;:1,&quot;ImageAutosize&quot;:1,&quot;ZIndexPreserved&quot;:true,&quot;ValueBgColor&quot;:false,&quot;ValueFont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1Ytzfixof6kWis2cA4P_1684253044&quot;,&quot;DataType&quot;:1,&quot;ImageAutosize&quot;:1,&quot;ZIndexPreserved&quot;:true,&quot;ValueBgColor&quot;:false,&quot;ValueFont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tStZF3kqX4NmFZpaIYZ_1684253044&quot;,&quot;DataType&quot;:1,&quot;ImageAutosize&quot;:1,&quot;ZIndexPreserved&quot;:true,&quot;ValueBgColor&quot;:false,&quot;ValueFont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4SaDD2hb1KM4Qbw2DcO_1684253044&quot;,&quot;DataType&quot;:1,&quot;ImageAutosize&quot;:1,&quot;ZIndexPreserved&quot;:true,&quot;ValueBgColor&quot;:false,&quot;ValueFont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gLIat7yZxDvOsN46dED_1684253047&quot;,&quot;DataType&quot;:1,&quot;ImageAutosize&quot;:1,&quot;ZIndexPreserved&quot;:true,&quot;ValueBgColor&quot;:false,&quot;ValueFont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foIFXnlSl05siTC7hNr_1684253048&quot;,&quot;DataType&quot;:1,&quot;ImageAutosize&quot;:1,&quot;ZIndexPreserved&quot;:true,&quot;ValueBgColor&quot;:false,&quot;ValueFont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bd4KcSZ05dTFP6OFVxn_1684253048&quot;,&quot;DataType&quot;:1,&quot;ImageAutosize&quot;:1,&quot;ZIndexPreserved&quot;:true,&quot;ValueBgColor&quot;:false,&quot;ValueFont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vt9MloNGDvEMxlzzo2h_1684253049&quot;,&quot;DataType&quot;:1,&quot;ImageAutosize&quot;:1,&quot;ZIndexPreserved&quot;:true,&quot;ValueBgColor&quot;:false,&quot;ValueFont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CDFRxBNKZceDK9qakpU_1684253049&quot;,&quot;DataType&quot;:1,&quot;ImageAutosize&quot;:1,&quot;ZIndexPreserved&quot;:true,&quot;ValueBgColor&quot;:false,&quot;ValueFont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7ymVyPkaT3N2la8C5gj_1684253002&quot;,&quot;DataType&quot;:1,&quot;ImageAutosize&quot;:1,&quot;ZIndexPreserved&quot;:true,&quot;ValueBgColor&quot;:false,&quot;ValueFont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SA7KRAkkyvIRNO3Pgq2_1684253049&quot;,&quot;DataType&quot;:1,&quot;ImageAutosize&quot;:1,&quot;ZIndexPreserved&quot;:true,&quot;ValueBgColor&quot;:false,&quot;ValueFont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WLwXZBuM5XpG8bxuWcW_1684253049&quot;,&quot;DataType&quot;:1,&quot;ImageAutosize&quot;:1,&quot;ZIndexPreserved&quot;:true,&quot;ValueBgColor&quot;:false,&quot;ValueFont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775oDBboGOhYkWXjCPb_1684253049&quot;,&quot;DataType&quot;:1,&quot;ImageAutosize&quot;:1,&quot;ZIndexPreserved&quot;:true,&quot;ValueBgColor&quot;:false,&quot;ValueFont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4QF4YpqZP3gZYjCHsBk_1684253049&quot;,&quot;DataType&quot;:1,&quot;ImageAutosize&quot;:1,&quot;ZIndexPreserved&quot;:true,&quot;ValueBgColor&quot;:false,&quot;ValueFont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bjK1y0h8MC0vanruqoR_1684253049&quot;,&quot;DataType&quot;:1,&quot;ImageAutosize&quot;:1,&quot;ZIndexPreserved&quot;:true,&quot;ValueBgColor&quot;:false,&quot;ValueFont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EMbsNvMo3lROj0ZyQ4n_1684253050&quot;,&quot;DataType&quot;:1,&quot;ImageAutosize&quot;:1,&quot;ZIndexPreserved&quot;:true,&quot;ValueBgColor&quot;:false,&quot;ValueFont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jRlIN3hFwII2SDv0KS2_1684253050&quot;,&quot;DataType&quot;:1,&quot;ImageAutosize&quot;:1,&quot;ZIndexPreserved&quot;:true,&quot;ValueBgColor&quot;:false,&quot;ValueFont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L2dBlF4hI1Xl7gNtTyR_1684253050&quot;,&quot;DataType&quot;:1,&quot;ImageAutosize&quot;:1,&quot;ZIndexPreserved&quot;:true,&quot;ValueBgColor&quot;:false,&quot;ValueFont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5sOvudEdLzAmQndMr1k_1684253051&quot;,&quot;DataType&quot;:1,&quot;ImageAutosize&quot;:1,&quot;ZIndexPreserved&quot;:true,&quot;ValueBgColor&quot;:false,&quot;ValueFont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LwS3lahIDSWSXmyRa9b_1684253051&quot;,&quot;DataType&quot;:1,&quot;ImageAutosize&quot;:1,&quot;ZIndexPreserved&quot;:true,&quot;ValueBgColor&quot;:false,&quot;ValueFont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6FtORIyjlvbYbMqhqUSG_1684253002&quot;,&quot;DataType&quot;:1,&quot;ImageAutosize&quot;:1,&quot;ZIndexPreserved&quot;:true,&quot;ValueBgColor&quot;:false,&quot;ValueFont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eH7EUgiwr8gpIC0nFJO_1684253051&quot;,&quot;DataType&quot;:1,&quot;ImageAutosize&quot;:1,&quot;ZIndexPreserved&quot;:true,&quot;ValueBgColor&quot;:false,&quot;ValueFont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EPiozWAsXf7YqUhWG76_1684253051&quot;,&quot;DataType&quot;:1,&quot;ImageAutosize&quot;:1,&quot;ZIndexPreserved&quot;:true,&quot;ValueBgColor&quot;:false,&quot;ValueFont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q2vLPOwbqs1NeODkY1S_1684253051&quot;,&quot;DataType&quot;:1,&quot;ImageAutosize&quot;:1,&quot;ZIndexPreserved&quot;:true,&quot;ValueBgColor&quot;:false,&quot;ValueFont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V2TqPrkyvwnL0bGq7I6_1684253051&quot;,&quot;DataType&quot;:1,&quot;ImageAutosize&quot;:1,&quot;ZIndexPreserved&quot;:true,&quot;ValueBgColor&quot;:false,&quot;ValueFont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X8YhMttwKjRwE9vkQph_1684253052&quot;,&quot;DataType&quot;:1,&quot;ImageAutosize&quot;:1,&quot;ZIndexPreserved&quot;:true,&quot;ValueBgColor&quot;:false,&quot;ValueFont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yrowVUDE03lvXxu99Cs_1684253052&quot;,&quot;DataType&quot;:1,&quot;ImageAutosize&quot;:1,&quot;ZIndexPreserved&quot;:true,&quot;ValueBgColor&quot;:false,&quot;ValueFont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PqG9pPEKH0F1vlYNqWy_1684253052&quot;,&quot;DataType&quot;:1,&quot;ImageAutosize&quot;:1,&quot;ZIndexPreserved&quot;:true,&quot;ValueBgColor&quot;:false,&quot;ValueFont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Ka0dFojilnrKfJoqftJ_1684253052&quot;,&quot;DataType&quot;:1,&quot;ImageAutosize&quot;:1,&quot;ZIndexPreserved&quot;:true,&quot;ValueBgColor&quot;:false,&quot;ValueFont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6JrYf0BAIQK601WEIN3_1684253057&quot;,&quot;DataType&quot;:1,&quot;ImageAutosize&quot;:1,&quot;ZIndexPreserved&quot;:true,&quot;ValueBgColor&quot;:false,&quot;ValueFont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6ViwartBocUjfcra7cM_1684253057&quot;,&quot;DataType&quot;:1,&quot;ImageAutosize&quot;:1,&quot;ZIndexPreserved&quot;:true,&quot;ValueBgColor&quot;:false,&quot;ValueFont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QWXICKceq4NXwcz3uYF_1684253002&quot;,&quot;DataType&quot;:1,&quot;ImageAutosize&quot;:1,&quot;ZIndexPreserved&quot;:true,&quot;ValueBgColor&quot;:false,&quot;ValueFont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Q78X54XK61FKNdlsmXS_1684253057&quot;,&quot;DataType&quot;:1,&quot;ImageAutosize&quot;:1,&quot;ZIndexPreserved&quot;:true,&quot;ValueBgColor&quot;:false,&quot;ValueFont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9ooiA5AfmJPdXs3PqMf_1684253058&quot;,&quot;DataType&quot;:1,&quot;ImageAutosize&quot;:1,&quot;ZIndexPreserved&quot;:true,&quot;ValueBgColor&quot;:false,&quot;ValueFont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N1UgUqmTgs3dWDkRmwO_1684253058&quot;,&quot;DataType&quot;:1,&quot;ImageAutosize&quot;:1,&quot;ZIndexPreserved&quot;:true,&quot;ValueBgColor&quot;:false,&quot;ValueFont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OS7elYnHs1zYbOu5IR6_1684253058&quot;,&quot;DataType&quot;:1,&quot;ImageAutosize&quot;:1,&quot;ZIndexPreserved&quot;:true,&quot;ValueBgColor&quot;:false,&quot;ValueFont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afLqhe8bzKu8MAdxNc4_1684253061&quot;,&quot;DataType&quot;:1,&quot;ImageAutosize&quot;:1,&quot;ZIndexPreserved&quot;:true,&quot;ValueBgColor&quot;:false,&quot;ValueFont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BZx6GcQg7zPE2pA7qjj_1684253061&quot;,&quot;DataType&quot;:1,&quot;ImageAutosize&quot;:1,&quot;ZIndexPreserved&quot;:true,&quot;ValueBgColor&quot;:false,&quot;ValueFont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98JcAKg6ZxXSnAJx6OV_1684253061&quot;,&quot;DataType&quot;:1,&quot;ImageAutosize&quot;:1,&quot;ZIndexPreserved&quot;:true,&quot;ValueBgColor&quot;:false,&quot;ValueFont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UrJSNB9U4TTYcI77pXW_1684253061&quot;,&quot;DataType&quot;:1,&quot;ImageAutosize&quot;:1,&quot;ZIndexPreserved&quot;:true,&quot;ValueBgColor&quot;:false,&quot;ValueFont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v42glk0IT8bQ2vwiDvy_1684253062&quot;,&quot;DataType&quot;:1,&quot;ImageAutosize&quot;:1,&quot;ZIndexPreserved&quot;:true,&quot;ValueBgColor&quot;:false,&quot;ValueFont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95am62BNL0RLrCtIKCW_1684253062&quot;,&quot;DataType&quot;:1,&quot;ImageAutosize&quot;:1,&quot;ZIndexPreserved&quot;:true,&quot;ValueBgColor&quot;:false,&quot;ValueFont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88w7TwSmISQ0xh8ODaC_1684253002&quot;,&quot;DataType&quot;:1,&quot;ImageAutosize&quot;:1,&quot;ZIndexPreserved&quot;:true,&quot;ValueBgColor&quot;:false,&quot;ValueFont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D6aQN9RTv3sNLCJbwFt_1684253062&quot;,&quot;DataType&quot;:1,&quot;ImageAutosize&quot;:1,&quot;ZIndexPreserved&quot;:true,&quot;ValueBgColor&quot;:false,&quot;ValueFont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7JLgI5mfWJL2wiuAjiy_1684253062&quot;,&quot;DataType&quot;:1,&quot;ImageAutosize&quot;:1,&quot;ZIndexPreserved&quot;:true,&quot;ValueBgColor&quot;:false,&quot;ValueFont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k8QBlNb2GCUAF7dMNWy_1684253062&quot;,&quot;DataType&quot;:1,&quot;ImageAutosize&quot;:1,&quot;ZIndexPreserved&quot;:true,&quot;ValueBgColor&quot;:false,&quot;ValueFont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YZwj532UmQ6SwWD33bk_1684253065&quot;,&quot;DataType&quot;:1,&quot;ImageAutosize&quot;:1,&quot;ZIndexPreserved&quot;:true,&quot;ValueBgColor&quot;:false,&quot;ValueFont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x1wzJQGLc5Xvxk6LDBR_1684253065&quot;,&quot;DataType&quot;:1,&quot;ImageAutosize&quot;:1,&quot;ZIndexPreserved&quot;:true,&quot;ValueBgColor&quot;:false,&quot;ValueFont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zQQ0TY0KAxiO2XnU8ne_1684253065&quot;,&quot;DataType&quot;:1,&quot;ImageAutosize&quot;:1,&quot;ZIndexPreserved&quot;:true,&quot;ValueBgColor&quot;:false,&quot;ValueFont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mqZF22Sa0nTv2yUy0df_1684253065&quot;,&quot;DataType&quot;:1,&quot;ImageAutosize&quot;:1,&quot;ZIndexPreserved&quot;:true,&quot;ValueBgColor&quot;:false,&quot;ValueFont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6UjPn16rAxMm7670wbn_1684253067&quot;,&quot;DataType&quot;:1,&quot;ImageAutosize&quot;:1,&quot;ZIndexPreserved&quot;:true,&quot;ValueBgColor&quot;:false,&quot;ValueFont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SsYpAKflMEfgKV7yyOZ_1684253067&quot;,&quot;DataType&quot;:1,&quot;ImageAutosize&quot;:1,&quot;ZIndexPreserved&quot;:true,&quot;ValueBgColor&quot;:false,&quot;ValueFont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CgJoY5m1Amo8NJ6hePE_1684253067&quot;,&quot;DataType&quot;:1,&quot;ImageAutosize&quot;:1,&quot;ZIndexPreserved&quot;:true,&quot;ValueBgColor&quot;:false,&quot;ValueFont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2Ky0cbyPgJxvXSpQaHE_1684253002&quot;,&quot;DataType&quot;:1,&quot;ImageAutosize&quot;:1,&quot;ZIndexPreserved&quot;:true,&quot;ValueBgColor&quot;:false,&quot;ValueFont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Xc2x7qJxyMqyUL4rN1A_1684253067&quot;,&quot;DataType&quot;:1,&quot;ImageAutosize&quot;:1,&quot;ZIndexPreserved&quot;:true,&quot;ValueBgColor&quot;:false,&quot;ValueFont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c4Yonq4DqihV69h3JXG_1684253067&quot;,&quot;DataType&quot;:1,&quot;ImageAutosize&quot;:1,&quot;ZIndexPreserved&quot;:true,&quot;ValueBgColor&quot;:false,&quot;ValueFont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ku0V3ahlWcyw2WuoeRq_1684253067&quot;,&quot;DataType&quot;:1,&quot;ImageAutosize&quot;:1,&quot;ZIndexPreserved&quot;:true,&quot;ValueBgColor&quot;:false,&quot;ValueFont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IKAyoACF0dlHcAcY16C_1684253067&quot;,&quot;DataType&quot;:1,&quot;ImageAutosize&quot;:1,&quot;ZIndexPreserved&quot;:true,&quot;ValueBgColor&quot;:false,&quot;ValueFont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2zNn40lMIcSllvktJFN_1684253071&quot;,&quot;DataType&quot;:1,&quot;ImageAutosize&quot;:1,&quot;ZIndexPreserved&quot;:true,&quot;ValueBgColor&quot;:false,&quot;ValueFont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GlmPpt4zrTIFRU9zlK2_1684253071&quot;,&quot;DataType&quot;:1,&quot;ImageAutosize&quot;:1,&quot;ZIndexPreserved&quot;:true,&quot;ValueBgColor&quot;:false,&quot;ValueFont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Xwm3tt6xnCMh6qgKYoc_1684253071&quot;,&quot;DataType&quot;:1,&quot;ImageAutosize&quot;:1,&quot;ZIndexPreserved&quot;:true,&quot;ValueBgColor&quot;:false,&quot;ValueFont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3vkS9HsvGeoqokCbD9F_1684253072&quot;,&quot;DataType&quot;:1,&quot;ImageAutosize&quot;:1,&quot;ZIndexPreserved&quot;:true,&quot;ValueBgColor&quot;:false,&quot;ValueFont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DXxx5kFFRdQYlfzFgcS_1684253072&quot;,&quot;DataType&quot;:1,&quot;ImageAutosize&quot;:1,&quot;ZIndexPreserved&quot;:true,&quot;ValueBgColor&quot;:false,&quot;ValueFont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mQArDYk8KVBXZMBpgEt_1684253072&quot;,&quot;DataType&quot;:1,&quot;ImageAutosize&quot;:1,&quot;ZIndexPreserved&quot;:true,&quot;ValueBgColor&quot;:false,&quot;ValueFont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cO2GZhSvq7nq3q0EiaZ_1684253000&quot;,&quot;DataType&quot;:1,&quot;ImageAutosize&quot;:1,&quot;ZIndexPreserved&quot;:true,&quot;ValueBgColor&quot;:false,&quot;ValueFont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cmUOA7u92dJnTa1V4lN_1684253002&quot;,&quot;DataType&quot;:1,&quot;ImageAutosize&quot;:1,&quot;ZIndexPreserved&quot;:true,&quot;ValueBgColor&quot;:false,&quot;ValueFont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5JLaRK1fo311kg39Fhg_1684253072&quot;,&quot;DataType&quot;:1,&quot;ImageAutosize&quot;:1,&quot;ZIndexPreserved&quot;:true,&quot;ValueBgColor&quot;:false,&quot;ValueFont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fmcP9dXMZl2smT3cbXD_1684253072&quot;,&quot;DataType&quot;:1,&quot;ImageAutosize&quot;:1,&quot;ZIndexPreserved&quot;:true,&quot;ValueBgColor&quot;:false,&quot;ValueFont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GViEeyWBHQSbAA8aCzG_1684253073&quot;,&quot;DataType&quot;:1,&quot;ImageAutosize&quot;:1,&quot;ZIndexPreserved&quot;:true,&quot;ValueBgColor&quot;:false,&quot;ValueFont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8bb2BjbXvNj2fXxMZEx_1684253073&quot;,&quot;DataType&quot;:1,&quot;ImageAutosize&quot;:1,&quot;ZIndexPreserved&quot;:true,&quot;ValueBgColor&quot;:false,&quot;ValueFont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E86JFXXogeMxgO3pybS_1684253073&quot;,&quot;DataType&quot;:1,&quot;ImageAutosize&quot;:1,&quot;ZIndexPreserved&quot;:true,&quot;ValueBgColor&quot;:false,&quot;ValueFont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r5zHJGVBBZtlmeoxqLf_1684253073&quot;,&quot;DataType&quot;:1,&quot;ImageAutosize&quot;:1,&quot;ZIndexPreserved&quot;:true,&quot;ValueBgColor&quot;:false,&quot;ValueFont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iC4bcnhFSMT5xuq7gzL_1684253074&quot;,&quot;DataType&quot;:1,&quot;ImageAutosize&quot;:1,&quot;ZIndexPreserved&quot;:true,&quot;ValueBgColor&quot;:false,&quot;ValueFont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qURMZlCyY8q7KcWC7Hm_1684253074&quot;,&quot;DataType&quot;:1,&quot;ImageAutosize&quot;:1,&quot;ZIndexPreserved&quot;:true,&quot;ValueBgColor&quot;:false,&quot;ValueFont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2FtURhvu78R2lNpxlSs_1684253074&quot;,&quot;DataType&quot;:1,&quot;ImageAutosize&quot;:1,&quot;ZIndexPreserved&quot;:true,&quot;ValueBgColor&quot;:false,&quot;ValueFont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tYpbTtw6PqAgttUWT8U_1684253077&quot;,&quot;DataType&quot;:1,&quot;ImageAutosize&quot;:1,&quot;ZIndexPreserved&quot;:true,&quot;ValueBgColor&quot;:false,&quot;ValueFont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neSUK2sKUV2OB4NGmeP_1684253003&quot;,&quot;DataType&quot;:1,&quot;ImageAutosize&quot;:1,&quot;ZIndexPreserved&quot;:true,&quot;ValueBgColor&quot;:false,&quot;ValueFont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KLOp1mvEfJbFCZFvegv_1684253078&quot;,&quot;DataType&quot;:1,&quot;ImageAutosize&quot;:1,&quot;ZIndexPreserved&quot;:true,&quot;ValueBgColor&quot;:false,&quot;ValueFont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8rFWNOsR5Ut4eE2zL4Q_1684253078&quot;,&quot;DataType&quot;:1,&quot;ImageAutosize&quot;:1,&quot;ZIndexPreserved&quot;:true,&quot;ValueBgColor&quot;:false,&quot;ValueFont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drLvNF2UFVGWqYs8cd0_1684253081&quot;,&quot;DataType&quot;:1,&quot;ImageAutosize&quot;:1,&quot;ZIndexPreserved&quot;:true,&quot;ValueBgColor&quot;:false,&quot;ValueFont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kV5E1JmQRMZ0ohiF3bs_1684253081&quot;,&quot;DataType&quot;:1,&quot;ImageAutosize&quot;:1,&quot;ZIndexPreserved&quot;:true,&quot;ValueBgColor&quot;:false,&quot;ValueFont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i3xC7b8txldSfWju4ze_1684253081&quot;,&quot;DataType&quot;:1,&quot;ImageAutosize&quot;:1,&quot;ZIndexPreserved&quot;:true,&quot;ValueBgColor&quot;:false,&quot;ValueFont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sR2VEVEEZszUefO5N2h_1684253081&quot;,&quot;DataType&quot;:1,&quot;ImageAutosize&quot;:1,&quot;ZIndexPreserved&quot;:true,&quot;ValueBgColor&quot;:false,&quot;ValueFont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WMnUeZmeR04sltoxkDu_1684253082&quot;,&quot;DataType&quot;:1,&quot;ImageAutosize&quot;:1,&quot;ZIndexPreserved&quot;:true,&quot;ValueBgColor&quot;:false,&quot;ValueFont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UWb5utv6rxygiiEcS7T_1684253082&quot;,&quot;DataType&quot;:1,&quot;ImageAutosize&quot;:1,&quot;ZIndexPreserved&quot;:true,&quot;ValueBgColor&quot;:false,&quot;ValueFont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nwbl1jIZqIrQZcpPQRE_1684253082&quot;,&quot;DataType&quot;:1,&quot;ImageAutosize&quot;:1,&quot;ZIndexPreserved&quot;:true,&quot;ValueBgColor&quot;:false,&quot;ValueFont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wABpCLqehRPQMheWXrD_1684253082&quot;,&quot;DataType&quot;:1,&quot;ImageAutosize&quot;:1,&quot;ZIndexPreserved&quot;:true,&quot;ValueBgColor&quot;:false,&quot;ValueFont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zM1Yjm88xuDlb0fWAvc_1684253003&quot;,&quot;DataType&quot;:1,&quot;ImageAutosize&quot;:1,&quot;ZIndexPreserved&quot;:true,&quot;ValueBgColor&quot;:false,&quot;ValueFont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ZkxA4wb0c8p6gaOho8h_1684253085&quot;,&quot;DataType&quot;:1,&quot;ImageAutosize&quot;:1,&quot;ZIndexPreserved&quot;:true,&quot;ValueBgColor&quot;:false,&quot;ValueFont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vqFiyWCCxjtruLQMkPO_1684253085&quot;,&quot;DataType&quot;:1,&quot;ImageAutosize&quot;:1,&quot;ZIndexPreserved&quot;:true,&quot;ValueBgColor&quot;:false,&quot;ValueFont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68mCvHG4QfcPEY8GMlh_1684253085&quot;,&quot;DataType&quot;:1,&quot;ImageAutosize&quot;:1,&quot;ZIndexPreserved&quot;:true,&quot;ValueBgColor&quot;:false,&quot;ValueFont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jGeuLwiEN480sEWNN0r_1684253085&quot;,&quot;DataType&quot;:1,&quot;ImageAutosize&quot;:1,&quot;ZIndexPreserved&quot;:true,&quot;ValueBgColor&quot;:false,&quot;ValueFont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iaYhR7pPAEhr0GweaJy_1684253085&quot;,&quot;DataType&quot;:1,&quot;ImageAutosize&quot;:1,&quot;ZIndexPreserved&quot;:true,&quot;ValueBgColor&quot;:false,&quot;ValueFont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cwOd2GfFDSrAJzGKeRJ_1684253085&quot;,&quot;DataType&quot;:1,&quot;ImageAutosize&quot;:1,&quot;ZIndexPreserved&quot;:true,&quot;ValueBgColor&quot;:false,&quot;ValueFont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IU28OdTC7opzaY2Slju_1684253086&quot;,&quot;DataType&quot;:1,&quot;ImageAutosize&quot;:1,&quot;ZIndexPreserved&quot;:true,&quot;ValueBgColor&quot;:false,&quot;ValueFont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wwu9ns4BOTrDUU4c2f5_1684253086&quot;,&quot;DataType&quot;:1,&quot;ImageAutosize&quot;:1,&quot;ZIndexPreserved&quot;:true,&quot;ValueBgColor&quot;:false,&quot;ValueFont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QKc3Hwfhy1AUkb8szf1_1684253086&quot;,&quot;DataType&quot;:1,&quot;ImageAutosize&quot;:1,&quot;ZIndexPreserved&quot;:true,&quot;ValueBgColor&quot;:false,&quot;ValueFont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V6MFI8EkSmpiXoAKA53_1684253086&quot;,&quot;DataType&quot;:1,&quot;ImageAutosize&quot;:1,&quot;ZIndexPreserved&quot;:true,&quot;ValueBgColor&quot;:false,&quot;ValueFont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eqkQBOWSBkvNVh6ixDO_1684253003&quot;,&quot;DataType&quot;:1,&quot;ImageAutosize&quot;:1,&quot;ZIndexPreserved&quot;:true,&quot;ValueBgColor&quot;:false,&quot;ValueFont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298Vfm4SE2Z05TVqZ5C_1684253086&quot;,&quot;DataType&quot;:1,&quot;ImageAutosize&quot;:1,&quot;ZIndexPreserved&quot;:true,&quot;ValueBgColor&quot;:false,&quot;ValueFont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oIh6zRwXEWZP0y0H2Pe_1684253086&quot;,&quot;DataType&quot;:1,&quot;ImageAutosize&quot;:1,&quot;ZIndexPreserved&quot;:true,&quot;ValueBgColor&quot;:false,&quot;ValueFont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kQZL3DkJYHyeavT3uQw_1684253088&quot;,&quot;DataType&quot;:1,&quot;ImageAutosize&quot;:1,&quot;ZIndexPreserved&quot;:true,&quot;ValueBgColor&quot;:false,&quot;ValueFont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fhcl9aR90KB5eCjFcLY_1684253089&quot;,&quot;DataType&quot;:1,&quot;ImageAutosize&quot;:1,&quot;ZIndexPreserved&quot;:true,&quot;ValueBgColor&quot;:false,&quot;ValueFont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lvX9RDkK66CH4zrstiD_1684253089&quot;,&quot;DataType&quot;:1,&quot;ImageAutosize&quot;:1,&quot;ZIndexPreserved&quot;:true,&quot;ValueBgColor&quot;:false,&quot;ValueFont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DPqAyNG7k9UU7Jed8yE_1684253089&quot;,&quot;DataType&quot;:1,&quot;ImageAutosize&quot;:1,&quot;ZIndexPreserved&quot;:true,&quot;ValueBgColor&quot;:false,&quot;ValueFont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SMqPseaqa6TCvj14Evg_1684253089&quot;,&quot;DataType&quot;:1,&quot;ImageAutosize&quot;:1,&quot;ZIndexPreserved&quot;:true,&quot;ValueBgColor&quot;:false,&quot;ValueFont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An9EtkUCbB6KKM6IzNg_1684253089&quot;,&quot;DataType&quot;:1,&quot;ImageAutosize&quot;:1,&quot;ZIndexPreserved&quot;:true,&quot;ValueBgColor&quot;:false,&quot;ValueFont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kJShb9oW5io5958ejyj_1684253090&quot;,&quot;DataType&quot;:1,&quot;ImageAutosize&quot;:1,&quot;ZIndexPreserved&quot;:true,&quot;ValueBgColor&quot;:false,&quot;ValueFont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rDMKIff2e4XOKof0HFS_1684253090&quot;,&quot;DataType&quot;:1,&quot;ImageAutosize&quot;:1,&quot;ZIndexPreserved&quot;:true,&quot;ValueBgColor&quot;:false,&quot;ValueFont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r4w5EUy5eE67Kvrzefj_1684253003&quot;,&quot;DataType&quot;:1,&quot;ImageAutosize&quot;:1,&quot;ZIndexPreserved&quot;:true,&quot;ValueBgColor&quot;:false,&quot;ValueFont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jvSyet1pNryCPTYxoFx_1684253090&quot;,&quot;DataType&quot;:1,&quot;ImageAutosize&quot;:1,&quot;ZIndexPreserved&quot;:true,&quot;ValueBgColor&quot;:false,&quot;ValueFont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NZPlzIYL3GkCDUwn7Io_1684253091&quot;,&quot;DataType&quot;:1,&quot;ImageAutosize&quot;:1,&quot;ZIndexPreserved&quot;:true,&quot;ValueBgColor&quot;:false,&quot;ValueFont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svdOvx45zJ93WdQIDcr_1684253091&quot;,&quot;DataType&quot;:1,&quot;ImageAutosize&quot;:1,&quot;ZIndexPreserved&quot;:true,&quot;ValueBgColor&quot;:false,&quot;ValueFont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iXwoZQUtyJRmdHUTbwW_1684253091&quot;,&quot;DataType&quot;:1,&quot;ImageAutosize&quot;:1,&quot;ZIndexPreserved&quot;:true,&quot;ValueBgColor&quot;:false,&quot;ValueFont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h7lmCXvlDm4OCZ4XByH_1684253093&quot;,&quot;DataType&quot;:1,&quot;ImageAutosize&quot;:1,&quot;ZIndexPreserved&quot;:true,&quot;ValueBgColor&quot;:false,&quot;ValueFont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cF8vT1wdcDfxmp83arN_1684253094&quot;,&quot;DataType&quot;:1,&quot;ImageAutosize&quot;:1,&quot;ZIndexPreserved&quot;:true,&quot;ValueBgColor&quot;:false,&quot;ValueFont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GipQKHTYRf8AKs10jDy_1684253094&quot;,&quot;DataType&quot;:1,&quot;ImageAutosize&quot;:1,&quot;ZIndexPreserved&quot;:true,&quot;ValueBgColor&quot;:false,&quot;ValueFont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W948zZcEeaEW0jubEuG_1684253094&quot;,&quot;DataType&quot;:1,&quot;ImageAutosize&quot;:1,&quot;ZIndexPreserved&quot;:true,&quot;ValueBgColor&quot;:false,&quot;ValueFont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RTBtwn8pO3IGQQFBCjQ_1684253096&quot;,&quot;DataType&quot;:1,&quot;ImageAutosize&quot;:1,&quot;ZIndexPreserved&quot;:true,&quot;ValueBgColor&quot;:false,&quot;ValueFont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oJvDfOVgiBwXEIjNrpT_1684253096&quot;,&quot;DataType&quot;:1,&quot;ImageAutosize&quot;:1,&quot;ZIndexPreserved&quot;:true,&quot;ValueBgColor&quot;:false,&quot;ValueFont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7WGKXkhXDzUDre2j1Qc_1684253003&quot;,&quot;DataType&quot;:1,&quot;ImageAutosize&quot;:1,&quot;ZIndexPreserved&quot;:true,&quot;ValueBgColor&quot;:false,&quot;ValueFont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ufAKlZ8dM79f4Lzoqot_1684253097&quot;,&quot;DataType&quot;:1,&quot;ImageAutosize&quot;:1,&quot;ZIndexPreserved&quot;:true,&quot;ValueBgColor&quot;:false,&quot;ValueFont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sPmHjp7GP9F25y7to0S_1684253097&quot;,&quot;DataType&quot;:1,&quot;ImageAutosize&quot;:1,&quot;ZIndexPreserved&quot;:true,&quot;ValueBgColor&quot;:false,&quot;ValueFont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8dTh52PGUsTUQ5cJfTN_1684253097&quot;,&quot;DataType&quot;:1,&quot;ImageAutosize&quot;:1,&quot;ZIndexPreserved&quot;:true,&quot;ValueBgColor&quot;:false,&quot;ValueFont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GpN0r5fv6bOXj82kF4e_1684253097&quot;,&quot;DataType&quot;:1,&quot;ImageAutosize&quot;:1,&quot;ZIndexPreserved&quot;:true,&quot;ValueBgColor&quot;:false,&quot;ValueFont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20IoQmaC4nnfONTGiSz_1684253098&quot;,&quot;DataType&quot;:1,&quot;ImageAutosize&quot;:1,&quot;ZIndexPreserved&quot;:true,&quot;ValueBgColor&quot;:false,&quot;ValueFont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qORaICoyUDJ4sDkEy7b_1684253098&quot;,&quot;DataType&quot;:1,&quot;ImageAutosize&quot;:1,&quot;ZIndexPreserved&quot;:true,&quot;ValueBgColor&quot;:false,&quot;ValueFont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etd4oZApeOl2X0ALDeK_1684253098&quot;,&quot;DataType&quot;:1,&quot;ImageAutosize&quot;:1,&quot;ZIndexPreserved&quot;:true,&quot;ValueBgColor&quot;:false,&quot;ValueFont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jC7k3pBfdpyEQF5i5Ps_1684253100&quot;,&quot;DataType&quot;:1,&quot;ImageAutosize&quot;:1,&quot;ZIndexPreserved&quot;:true,&quot;ValueBgColor&quot;:false,&quot;ValueFont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HY54pdzHsmSqVpWOosN_1684253100&quot;,&quot;DataType&quot;:1,&quot;ImageAutosize&quot;:1,&quot;ZIndexPreserved&quot;:true,&quot;ValueBgColor&quot;:false,&quot;ValueFont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mnH8CJJ7bqcAVtSWscZ_1684253100&quot;,&quot;DataType&quot;:1,&quot;ImageAutosize&quot;:1,&quot;ZIndexPreserved&quot;:true,&quot;ValueBgColor&quot;:false,&quot;ValueFont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XjcabtCH1ygaRxL90hU_1684253003&quot;,&quot;DataType&quot;:1,&quot;ImageAutosize&quot;:1,&quot;ZIndexPreserved&quot;:true,&quot;ValueBgColor&quot;:false,&quot;ValueFont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Zp9gTxmc7q44ayJKURj_1684253100&quot;,&quot;DataType&quot;:1,&quot;ImageAutosize&quot;:1,&quot;ZIndexPreserved&quot;:true,&quot;ValueBgColor&quot;:false,&quot;ValueFont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ZLD2IqtzaG57mHCoSWA_1684253100&quot;,&quot;DataType&quot;:1,&quot;ImageAutosize&quot;:1,&quot;ZIndexPreserved&quot;:true,&quot;ValueBgColor&quot;:false,&quot;ValueFont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LcDQwbyQL87To4nxEYx_1684253100&quot;,&quot;DataType&quot;:1,&quot;ImageAutosize&quot;:1,&quot;ZIndexPreserved&quot;:true,&quot;ValueBgColor&quot;:false,&quot;ValueFont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goKMfzNjl7wQsERsDzr_1684253101&quot;,&quot;DataType&quot;:1,&quot;ImageAutosize&quot;:1,&quot;ZIndexPreserved&quot;:true,&quot;ValueBgColor&quot;:false,&quot;ValueFont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JOjtjWDKe2jz1m7T9Ja_1684253103&quot;,&quot;DataType&quot;:1,&quot;ImageAutosize&quot;:1,&quot;ZIndexPreserved&quot;:true,&quot;ValueBgColor&quot;:false,&quot;ValueFont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mJ8xtpQsJPOC4NxRO0e_1684253104&quot;,&quot;DataType&quot;:1,&quot;ImageAutosize&quot;:1,&quot;ZIndexPreserved&quot;:true,&quot;ValueBgColor&quot;:false,&quot;ValueFont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p2m4zrDJyoadMLPcnEs_1684253104&quot;,&quot;DataType&quot;:1,&quot;ImageAutosize&quot;:1,&quot;ZIndexPreserved&quot;:true,&quot;ValueBgColor&quot;:false,&quot;ValueFont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gxGmlg3cow7xmyHgY0c_1684253104&quot;,&quot;DataType&quot;:1,&quot;ImageAutosize&quot;:1,&quot;ZIndexPreserved&quot;:true,&quot;ValueBgColor&quot;:false,&quot;ValueFont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CzjVgWZkzOpqBEOsYEa_1684253104&quot;,&quot;DataType&quot;:1,&quot;ImageAutosize&quot;:1,&quot;ZIndexPreserved&quot;:true,&quot;ValueBgColor&quot;:false,&quot;ValueFont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GGeo7ZRUItZyK2eEtWA_1684253104&quot;,&quot;DataType&quot;:1,&quot;ImageAutosize&quot;:1,&quot;ZIndexPreserved&quot;:true,&quot;ValueBgColor&quot;:false,&quot;ValueFont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bZ4GmribydrQY364OIs_1684253003&quot;,&quot;DataType&quot;:1,&quot;ImageAutosize&quot;:1,&quot;ZIndexPreserved&quot;:true,&quot;ValueBgColor&quot;:false,&quot;ValueFont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Hr47ytdffVxrIKP7rVO_1684253105&quot;,&quot;DataType&quot;:1,&quot;ImageAutosize&quot;:1,&quot;ZIndexPreserved&quot;:true,&quot;ValueBgColor&quot;:false,&quot;ValueFont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nYITOn9eXuyEEVVuSY3_1684253105&quot;,&quot;DataType&quot;:1,&quot;ImageAutosize&quot;:1,&quot;ZIndexPreserved&quot;:true,&quot;ValueBgColor&quot;:false,&quot;ValueFont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zoJP43ks9MXrxxCWbr8_1684253107&quot;,&quot;DataType&quot;:1,&quot;ImageAutosize&quot;:1,&quot;ZIndexPreserved&quot;:true,&quot;ValueBgColor&quot;:false,&quot;ValueFont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Ht6nl9D9Q7FpmtectF0_1684253107&quot;,&quot;DataType&quot;:1,&quot;ImageAutosize&quot;:1,&quot;ZIndexPreserved&quot;:true,&quot;ValueBgColor&quot;:false,&quot;ValueFont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zVff8aZCulxTWNA1BOU_1684253107&quot;,&quot;DataType&quot;:1,&quot;ImageAutosize&quot;:1,&quot;ZIndexPreserved&quot;:true,&quot;ValueBgColor&quot;:false,&quot;ValueFont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EfKxBgWdpX8wB4uKI2e_1684253107&quot;,&quot;DataType&quot;:1,&quot;ImageAutosize&quot;:1,&quot;ZIndexPreserved&quot;:true,&quot;ValueBgColor&quot;:false,&quot;ValueFont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rmv0OLl22dqqhoI7jdv_1684253107&quot;,&quot;DataType&quot;:1,&quot;ImageAutosize&quot;:1,&quot;ZIndexPreserved&quot;:true,&quot;ValueBgColor&quot;:false,&quot;ValueFont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kVNf1D77JK6FdLJaTmK_1684253108&quot;,&quot;DataType&quot;:1,&quot;ImageAutosize&quot;:1,&quot;ZIndexPreserved&quot;:true,&quot;ValueBgColor&quot;:false,&quot;ValueFont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tOFndturIFMaIfVbEKx_1684253108&quot;,&quot;DataType&quot;:1,&quot;ImageAutosize&quot;:1,&quot;ZIndexPreserved&quot;:true,&quot;ValueBgColor&quot;:false,&quot;ValueFont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dFslhMHMlai2HcIVkd2_1684253108&quot;,&quot;DataType&quot;:1,&quot;ImageAutosize&quot;:1,&quot;ZIndexPreserved&quot;:true,&quot;ValueBgColor&quot;:false,&quot;ValueFont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ALgh2JlydDNg9f4fTqI_1684253004&quot;,&quot;DataType&quot;:1,&quot;ImageAutosize&quot;:1,&quot;ZIndexPreserved&quot;:true,&quot;ValueBgColor&quot;:false,&quot;ValueFont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BmTXtdW0rUCJTUuxuEC_1684253108&quot;,&quot;DataType&quot;:1,&quot;ImageAutosize&quot;:1,&quot;ZIndexPreserved&quot;:true,&quot;ValueBgColor&quot;:false,&quot;ValueFont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1fmkTbYKyEk8dPurMAv_1684253109&quot;,&quot;DataType&quot;:1,&quot;ImageAutosize&quot;:1,&quot;ZIndexPreserved&quot;:true,&quot;ValueBgColor&quot;:false,&quot;ValueFont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n4QqzIA1CXpLNrSetXG_1684253109&quot;,&quot;DataType&quot;:1,&quot;ImageAutosize&quot;:1,&quot;ZIndexPreserved&quot;:true,&quot;ValueBgColor&quot;:false,&quot;ValueFont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uhZN5DaTKDRNAWU1hKi_1684253109&quot;,&quot;DataType&quot;:1,&quot;ImageAutosize&quot;:1,&quot;ZIndexPreserved&quot;:true,&quot;ValueBgColor&quot;:false,&quot;ValueFont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4k3tMz498OP5UheqzXw_1684253109&quot;,&quot;DataType&quot;:1,&quot;ImageAutosize&quot;:1,&quot;ZIndexPreserved&quot;:true,&quot;ValueBgColor&quot;:false,&quot;ValueFont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nv9gZt5KpqV7e6NVLbZ_1684253109&quot;,&quot;DataType&quot;:1,&quot;ImageAutosize&quot;:1,&quot;ZIndexPreserved&quot;:true,&quot;ValueBgColor&quot;:false,&quot;ValueFont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ngL4yACo5rKuzwluDRS_1684253109&quot;,&quot;DataType&quot;:1,&quot;ImageAutosize&quot;:1,&quot;ZIndexPreserved&quot;:true,&quot;ValueBgColor&quot;:false,&quot;ValueFont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sFblBzT74Er19u6BNp7_1684253109&quot;,&quot;DataType&quot;:1,&quot;ImageAutosize&quot;:1,&quot;ZIndexPreserved&quot;:true,&quot;ValueBgColor&quot;:false,&quot;ValueFont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mN4OVTJLSSnYYGDeOsK_1684253110&quot;,&quot;DataType&quot;:1,&quot;ImageAutosize&quot;:1,&quot;ZIndexPreserved&quot;:true,&quot;ValueBgColor&quot;:false,&quot;ValueFont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0y8upXJXTczlRi15Syh_1684253113&quot;,&quot;DataType&quot;:1,&quot;ImageAutosize&quot;:1,&quot;ZIndexPreserved&quot;:true,&quot;ValueBgColor&quot;:false,&quot;ValueFont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kHlnAS3LO6JxfFbqhcn_1684253004&quot;,&quot;DataType&quot;:1,&quot;ImageAutosize&quot;:1,&quot;ZIndexPreserved&quot;:true,&quot;ValueBgColor&quot;:false,&quot;ValueFont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ioikAzqSCKxJoIEmM7k_1684253113&quot;,&quot;DataType&quot;:1,&quot;ImageAutosize&quot;:1,&quot;ZIndexPreserved&quot;:true,&quot;ValueBgColor&quot;:false,&quot;ValueFont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J2ZysjjyUB1mgYNXAUz_1684253114&quot;,&quot;DataType&quot;:1,&quot;ImageAutosize&quot;:1,&quot;ZIndexPreserved&quot;:true,&quot;ValueBgColor&quot;:false,&quot;ValueFont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NMBm2UchPGummAoWHnt_1684253114&quot;,&quot;DataType&quot;:1,&quot;ImageAutosize&quot;:1,&quot;ZIndexPreserved&quot;:true,&quot;ValueBgColor&quot;:false,&quot;ValueFont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v4Yt2wR34QvhdL500Jg_1684253117&quot;,&quot;DataType&quot;:1,&quot;ImageAutosize&quot;:1,&quot;ZIndexPreserved&quot;:true,&quot;ValueBgColor&quot;:false,&quot;ValueFont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SK9obtZ2rmHQsBk0aq9_1684253117&quot;,&quot;DataType&quot;:1,&quot;ImageAutosize&quot;:1,&quot;ZIndexPreserved&quot;:true,&quot;ValueBgColor&quot;:false,&quot;ValueFont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eTjIpGTyWYtuNRM7N9z_1684253117&quot;,&quot;DataType&quot;:1,&quot;ImageAutosize&quot;:1,&quot;ZIndexPreserved&quot;:true,&quot;ValueBgColor&quot;:false,&quot;ValueFont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90QRAsdY8GVCCt2t8Q8_1684253117&quot;,&quot;DataType&quot;:1,&quot;ImageAutosize&quot;:1,&quot;ZIndexPreserved&quot;:true,&quot;ValueBgColor&quot;:false,&quot;ValueFont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SrlqAhdiCv8O604lTT0_1684253117&quot;,&quot;DataType&quot;:1,&quot;ImageAutosize&quot;:1,&quot;ZIndexPreserved&quot;:true,&quot;ValueBgColor&quot;:false,&quot;ValueFont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WI7Uc6U2V4a4nDdMJCA_1684253118&quot;,&quot;DataType&quot;:1,&quot;ImageAutosize&quot;:1,&quot;ZIndexPreserved&quot;:true,&quot;ValueBgColor&quot;:false,&quot;ValueFont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1jPuwUx6BiyF5VKxcIs4_1684253000&quot;,&quot;DataType&quot;:1,&quot;ImageAutosize&quot;:1,&quot;ZIndexPreserved&quot;:true,&quot;ValueBgColor&quot;:false,&quot;ValueFont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bHBB4yHvejGKkWNwDFK_1684253005&quot;,&quot;DataType&quot;:1,&quot;ImageAutosize&quot;:1,&quot;ZIndexPreserved&quot;:true,&quot;ValueBgColor&quot;:false,&quot;ValueFont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YshQvbXNEs7NfAR4yYX_1684253118&quot;,&quot;DataType&quot;:1,&quot;ImageAutosize&quot;:1,&quot;ZIndexPreserved&quot;:true,&quot;ValueBgColor&quot;:false,&quot;ValueFont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jdFVRkS6G7yhFkFCu6z_1684253118&quot;,&quot;DataType&quot;:1,&quot;ImageAutosize&quot;:1,&quot;ZIndexPreserved&quot;:true,&quot;ValueBgColor&quot;:false,&quot;ValueFont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whv6So0Vz05uwUkBXBX_1684253118&quot;,&quot;DataType&quot;:1,&quot;ImageAutosize&quot;:1,&quot;ZIndexPreserved&quot;:true,&quot;ValueBgColor&quot;:false,&quot;ValueFont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xIbyQn55jNBhKiZk5GP_1684253118&quot;,&quot;DataType&quot;:1,&quot;ImageAutosize&quot;:1,&quot;ZIndexPreserved&quot;:true,&quot;ValueBgColor&quot;:false,&quot;ValueFont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x6jcW4fLp7Z5CmHkwej_1684253122&quot;,&quot;DataType&quot;:1,&quot;ImageAutosize&quot;:1,&quot;ZIndexPreserved&quot;:true,&quot;ValueBgColor&quot;:false,&quot;ValueFont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S91JSYMbQY4vvS9BPJN_1684253122&quot;,&quot;DataType&quot;:1,&quot;ImageAutosize&quot;:1,&quot;ZIndexPreserved&quot;:true,&quot;ValueBgColor&quot;:false,&quot;ValueFont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bueU5isoIbdURUNkkfr_1684253122&quot;,&quot;DataType&quot;:1,&quot;ImageAutosize&quot;:1,&quot;ZIndexPreserved&quot;:true,&quot;ValueBgColor&quot;:false,&quot;ValueFont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9Kqoy8f4tC4EgXrEqoN_1684253123&quot;,&quot;DataType&quot;:1,&quot;ImageAutosize&quot;:1,&quot;ZIndexPreserved&quot;:true,&quot;ValueBgColor&quot;:false,&quot;ValueFont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nhLVRNBla4TUdHFdRC1_1684253123&quot;,&quot;DataType&quot;:1,&quot;ImageAutosize&quot;:1,&quot;ZIndexPreserved&quot;:true,&quot;ValueBgColor&quot;:false,&quot;ValueFont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fSejoSq5s1lVRnvr9O2_1684253123&quot;,&quot;DataType&quot;:1,&quot;ImageAutosize&quot;:1,&quot;ZIndexPreserved&quot;:true,&quot;ValueBgColor&quot;:false,&quot;ValueFont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rM4uR3V3HT33VccHZPJ_1684253006&quot;,&quot;DataType&quot;:1,&quot;ImageAutosize&quot;:1,&quot;ZIndexPreserved&quot;:true,&quot;ValueBgColor&quot;:false,&quot;ValueFont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LGRCG9XGbgsvX8DRpZt_1684253123&quot;,&quot;DataType&quot;:1,&quot;ImageAutosize&quot;:1,&quot;ZIndexPreserved&quot;:true,&quot;ValueBgColor&quot;:false,&quot;ValueFont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SwamHVRf3HvjrLGTDtp_1684253123&quot;,&quot;DataType&quot;:1,&quot;ImageAutosize&quot;:1,&quot;ZIndexPreserved&quot;:true,&quot;ValueBgColor&quot;:false,&quot;ValueFont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RQMaAWptJhzewQoHz36_1684253125&quot;,&quot;DataType&quot;:1,&quot;ImageAutosize&quot;:1,&quot;ZIndexPreserved&quot;:true,&quot;ValueBgColor&quot;:false,&quot;ValueFont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zy2lL5vGUm7zkTrtFmN_1684253126&quot;,&quot;DataType&quot;:1,&quot;ImageAutosize&quot;:1,&quot;ZIndexPreserved&quot;:true,&quot;ValueBgColor&quot;:false,&quot;ValueFont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Fjn84JmETlAp7S44QrQ_1684253126&quot;,&quot;DataType&quot;:1,&quot;ImageAutosize&quot;:1,&quot;ZIndexPreserved&quot;:true,&quot;ValueBgColor&quot;:false,&quot;ValueFont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A4dlQd07quQo1NYye1A_1684253126&quot;,&quot;DataType&quot;:1,&quot;ImageAutosize&quot;:1,&quot;ZIndexPreserved&quot;:true,&quot;ValueBgColor&quot;:false,&quot;ValueFont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PVw6y0rFnfBt3LcJ27F_1684253126&quot;,&quot;DataType&quot;:1,&quot;ImageAutosize&quot;:1,&quot;ZIndexPreserved&quot;:true,&quot;ValueBgColor&quot;:false,&quot;ValueFont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0LR7H1Oo289bx7xvV7X_1684253126&quot;,&quot;DataType&quot;:1,&quot;ImageAutosize&quot;:1,&quot;ZIndexPreserved&quot;:true,&quot;ValueBgColor&quot;:false,&quot;ValueFont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wGf2XzMwMjUsgUdIspc_1684253126&quot;,&quot;DataType&quot;:1,&quot;ImageAutosize&quot;:1,&quot;ZIndexPreserved&quot;:true,&quot;ValueBgColor&quot;:false,&quot;ValueFont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Uv66kAnU9KocehjMeFI_1684253127&quot;,&quot;DataType&quot;:1,&quot;ImageAutosize&quot;:1,&quot;ZIndexPreserved&quot;:true,&quot;ValueBgColor&quot;:false,&quot;ValueFont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QZcPQRSbsWiGtn0C8KX_1684253006&quot;,&quot;DataType&quot;:1,&quot;ImageAutosize&quot;:1,&quot;ZIndexPreserved&quot;:true,&quot;ValueBgColor&quot;:false,&quot;ValueFont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lPXcMeYkcxGKBzdIB1g_1684253127&quot;,&quot;DataType&quot;:1,&quot;ImageAutosize&quot;:1,&quot;ZIndexPreserved&quot;:true,&quot;ValueBgColor&quot;:false,&quot;ValueFont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59B4b4I2ZP6KeEO0L8s_1684253127&quot;,&quot;DataType&quot;:1,&quot;ImageAutosize&quot;:1,&quot;ZIndexPreserved&quot;:true,&quot;ValueBgColor&quot;:false,&quot;ValueFont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q1PfxPph1vMYpwQ2fTR_1684253127&quot;,&quot;DataType&quot;:1,&quot;ImageAutosize&quot;:1,&quot;ZIndexPreserved&quot;:true,&quot;ValueBgColor&quot;:false,&quot;ValueFont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UeEEnl81w76VNcdeaiN_1684253127&quot;,&quot;DataType&quot;:1,&quot;ImageAutosize&quot;:1,&quot;ZIndexPreserved&quot;:true,&quot;ValueBgColor&quot;:false,&quot;ValueFont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btEW5DbyonAHR6gzsBQ_1684253130&quot;,&quot;DataType&quot;:1,&quot;ImageAutosize&quot;:1,&quot;ZIndexPreserved&quot;:true,&quot;ValueBgColor&quot;:false,&quot;ValueFont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i0wxvJgktVVoxjCpddZ_1684253130&quot;,&quot;DataType&quot;:1,&quot;ImageAutosize&quot;:1,&quot;ZIndexPreserved&quot;:true,&quot;ValueBgColor&quot;:false,&quot;ValueFontColor&quot;:false}]"/>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Shhp91j0pU0pjSMusAO_1684253131&quot;,&quot;DataType&quot;:1,&quot;ImageAutosize&quot;:1,&quot;ZIndexPreserved&quot;:true,&quot;ValueBgColor&quot;:false,&quot;ValueFont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8xarF9DwsY1JAtuGVhQ_1684253131&quot;,&quot;DataType&quot;:1,&quot;ImageAutosize&quot;:1,&quot;ZIndexPreserved&quot;:true,&quot;ValueBgColor&quot;:false,&quot;ValueFont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lhiPh5obbACbbeQlYw7_1684253131&quot;,&quot;DataType&quot;:1,&quot;ImageAutosize&quot;:1,&quot;ZIndexPreserved&quot;:true,&quot;ValueBgColor&quot;:false,&quot;ValueFont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cQIuVDQEPQxBxSTzsOb_1684253006&quot;,&quot;DataType&quot;:1,&quot;ImageAutosize&quot;:1,&quot;ZIndexPreserved&quot;:true,&quot;ValueBgColor&quot;:false,&quot;ValueFont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V3LeD1rJonsA2GBk7vg_1684253132&quot;,&quot;DataType&quot;:1,&quot;ImageAutosize&quot;:1,&quot;ZIndexPreserved&quot;:true,&quot;ValueBgColor&quot;:false,&quot;ValueFont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Y0hVypcLDEOyOBAW1Tx_1684253132&quot;,&quot;DataType&quot;:1,&quot;ImageAutosize&quot;:1,&quot;ZIndexPreserved&quot;:true,&quot;ValueBgColor&quot;:false,&quot;ValueFont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nymP98tfpPrmarBxfp3_1684253132&quot;,&quot;DataType&quot;:1,&quot;ImageAutosize&quot;:1,&quot;ZIndexPreserved&quot;:true,&quot;ValueBgColor&quot;:false,&quot;ValueFont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fps7IRrw7SlghuqRbMb_1684253132&quot;,&quot;DataType&quot;:1,&quot;ImageAutosize&quot;:1,&quot;ZIndexPreserved&quot;:true,&quot;ValueBgColor&quot;:false,&quot;ValueFont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6LeJtCYXB3Wsu9ISivl_1684253133&quot;,&quot;DataType&quot;:1,&quot;ImageAutosize&quot;:1,&quot;ZIndexPreserved&quot;:true,&quot;ValueBgColor&quot;:false,&quot;ValueFont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RIpf7ltdvkTJJvalaMP_1684253134&quot;,&quot;DataType&quot;:1,&quot;ImageAutosize&quot;:1,&quot;ZIndexPreserved&quot;:true,&quot;ValueBgColor&quot;:false,&quot;ValueFont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3JBHoGN0acNyES8JVak_1684253135&quot;,&quot;DataType&quot;:1,&quot;ImageAutosize&quot;:1,&quot;ZIndexPreserved&quot;:true,&quot;ValueBgColor&quot;:false,&quot;ValueFont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4IBpolqURz9VzKddnkj_1684253135&quot;,&quot;DataType&quot;:1,&quot;ImageAutosize&quot;:1,&quot;ZIndexPreserved&quot;:true,&quot;ValueBgColor&quot;:false,&quot;ValueFont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roEILqof6mqhewhu3KO_1684253135&quot;,&quot;DataType&quot;:1,&quot;ImageAutosize&quot;:1,&quot;ZIndexPreserved&quot;:true,&quot;ValueBgColor&quot;:false,&quot;ValueFont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65g3wuSrCG3nWBl3Cfk_1684253135&quot;,&quot;DataType&quot;:1,&quot;ImageAutosize&quot;:1,&quot;ZIndexPreserved&quot;:true,&quot;ValueBgColor&quot;:false,&quot;ValueFont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8eNA1kBSqoOgNUxpcme_1684253006&quot;,&quot;DataType&quot;:1,&quot;ImageAutosize&quot;:1,&quot;ZIndexPreserved&quot;:true,&quot;ValueBgColor&quot;:false,&quot;ValueFont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FZoTe73fJ51CAKUZfoh_1684253135&quot;,&quot;DataType&quot;:1,&quot;ImageAutosize&quot;:1,&quot;ZIndexPreserved&quot;:true,&quot;ValueBgColor&quot;:false,&quot;ValueFont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ojHG6dLungFPq7ELfSC_1684253135&quot;,&quot;DataType&quot;:1,&quot;ImageAutosize&quot;:1,&quot;ZIndexPreserved&quot;:true,&quot;ValueBgColor&quot;:false,&quot;ValueFont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7h8RXeNc6L2ggT2bcR5_1684253135&quot;,&quot;DataType&quot;:1,&quot;ImageAutosize&quot;:1,&quot;ZIndexPreserved&quot;:true,&quot;ValueBgColor&quot;:false,&quot;ValueFont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jBoX9tBw9zkpD3BoKtd_1684253136&quot;,&quot;DataType&quot;:1,&quot;ImageAutosize&quot;:1,&quot;ZIndexPreserved&quot;:true,&quot;ValueBgColor&quot;:false,&quot;ValueFont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qrJJNXpOi9POUilef8r_1684253139&quot;,&quot;DataType&quot;:1,&quot;ImageAutosize&quot;:1,&quot;ZIndexPreserved&quot;:true,&quot;ValueBgColor&quot;:false,&quot;ValueFont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UwZB0fQ3LKrSR0aFdGo_1684253140&quot;,&quot;DataType&quot;:1,&quot;ImageAutosize&quot;:1,&quot;ZIndexPreserved&quot;:true,&quot;ValueBgColor&quot;:false,&quot;ValueFont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onUAKQupdUd3KljABfb_1684253140&quot;,&quot;DataType&quot;:1,&quot;ImageAutosize&quot;:1,&quot;ZIndexPreserved&quot;:true,&quot;ValueBgColor&quot;:false,&quot;ValueFont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WlRnzNjSqaFd5CxWj07_1684253140&quot;,&quot;DataType&quot;:1,&quot;ImageAutosize&quot;:1,&quot;ZIndexPreserved&quot;:true,&quot;ValueBgColor&quot;:false,&quot;ValueFont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tLY8LuHQAIn4YF1tYrC_1684253140&quot;,&quot;DataType&quot;:1,&quot;ImageAutosize&quot;:1,&quot;ZIndexPreserved&quot;:true,&quot;ValueBgColor&quot;:false,&quot;ValueFont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fgs6s0mJM4HYqwhpkSK_1684253141&quot;,&quot;DataType&quot;:1,&quot;ImageAutosize&quot;:1,&quot;ZIndexPreserved&quot;:true,&quot;ValueBgColor&quot;:false,&quot;ValueFont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Js7dhj9X7RT9l7H3tyc_1684253006&quot;,&quot;DataType&quot;:1,&quot;ImageAutosize&quot;:1,&quot;ZIndexPreserved&quot;:true,&quot;ValueBgColor&quot;:false,&quot;ValueFont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ekZaygbqqO6kjF9Hduy_1684253141&quot;,&quot;DataType&quot;:1,&quot;ImageAutosize&quot;:1,&quot;ZIndexPreserved&quot;:true,&quot;ValueBgColor&quot;:false,&quot;ValueFont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ZC1OtgR6H0vBkOZ2VuL_1684253141&quot;,&quot;DataType&quot;:1,&quot;ImageAutosize&quot;:1,&quot;ZIndexPreserved&quot;:true,&quot;ValueBgColor&quot;:false,&quot;ValueFont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ymReDq9MlM8wrC7wRa5_1684253141&quot;,&quot;DataType&quot;:1,&quot;ImageAutosize&quot;:1,&quot;ZIndexPreserved&quot;:true,&quot;ValueBgColor&quot;:false,&quot;ValueFont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efwieqNC9De24UrSjPF_1684253142&quot;,&quot;DataType&quot;:1,&quot;ImageAutosize&quot;:1,&quot;ZIndexPreserved&quot;:true,&quot;ValueBgColor&quot;:false,&quot;ValueFont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GoQ0iASkczZK8zN2PWG_1684253143&quot;,&quot;DataType&quot;:1,&quot;ImageAutosize&quot;:1,&quot;ZIndexPreserved&quot;:true,&quot;ValueBgColor&quot;:false,&quot;ValueFont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0xyn12qdKOnVUvoyV7Q_1684253144&quot;,&quot;DataType&quot;:1,&quot;ImageAutosize&quot;:1,&quot;ZIndexPreserved&quot;:true,&quot;ValueBgColor&quot;:false,&quot;ValueFont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VB2Gd9GKccoPJ8VACtE_1684253144&quot;,&quot;DataType&quot;:1,&quot;ImageAutosize&quot;:1,&quot;ZIndexPreserved&quot;:true,&quot;ValueBgColor&quot;:false,&quot;ValueFont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m4udM84FDmh5A8p2xcW_1684253144&quot;,&quot;DataType&quot;:1,&quot;ImageAutosize&quot;:1,&quot;ZIndexPreserved&quot;:true,&quot;ValueBgColor&quot;:false,&quot;ValueFont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gExfkHIcxGkQezoymRg_1684253145&quot;,&quot;DataType&quot;:1,&quot;ImageAutosize&quot;:1,&quot;ZIndexPreserved&quot;:true,&quot;ValueBgColor&quot;:false,&quot;ValueFont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PgifjJsdYz34qweHutI_1684253147&quot;,&quot;DataType&quot;:1,&quot;ImageAutosize&quot;:1,&quot;ZIndexPreserved&quot;:true,&quot;ValueBgColor&quot;:false,&quot;ValueFont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mWYA9YwJ26Ugl0o4CxN_1684253006&quot;,&quot;DataType&quot;:1,&quot;ImageAutosize&quot;:1,&quot;ZIndexPreserved&quot;:true,&quot;ValueBgColor&quot;:false,&quot;ValueFont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AAjT2bMmi1XWOGvUln5_1684253147&quot;,&quot;DataType&quot;:1,&quot;ImageAutosize&quot;:1,&quot;ZIndexPreserved&quot;:true,&quot;ValueBgColor&quot;:false,&quot;ValueFont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Q4wTm9ECeAhGZq7j39X_1684253147&quot;,&quot;DataType&quot;:1,&quot;ImageAutosize&quot;:1,&quot;ZIndexPreserved&quot;:true,&quot;ValueBgColor&quot;:false,&quot;ValueFont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S10fxItuD0W17iUQAXR_1684253148&quot;,&quot;DataType&quot;:1,&quot;ImageAutosize&quot;:1,&quot;ZIndexPreserved&quot;:true,&quot;ValueBgColor&quot;:false,&quot;ValueFont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aRAfZ0uWRxIQDXI7xtB_1684253148&quot;,&quot;DataType&quot;:1,&quot;ImageAutosize&quot;:1,&quot;ZIndexPreserved&quot;:true,&quot;ValueBgColor&quot;:false,&quot;ValueFont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FKko0cVLxgo6Lbi4v3j_1684253148&quot;,&quot;DataType&quot;:1,&quot;ImageAutosize&quot;:1,&quot;ZIndexPreserved&quot;:true,&quot;ValueBgColor&quot;:false,&quot;ValueFont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Wla4xMnV68HtTs8dBEt_1684253148&quot;,&quot;DataType&quot;:1,&quot;ImageAutosize&quot;:1,&quot;ZIndexPreserved&quot;:true,&quot;ValueBgColor&quot;:false,&quot;ValueFont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rQ7s8DzF2VPWYNnq39I_1684253148&quot;,&quot;DataType&quot;:1,&quot;ImageAutosize&quot;:1,&quot;ZIndexPreserved&quot;:true,&quot;ValueBgColor&quot;:false,&quot;ValueFont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YpLOaT2WO9cLrbMuMBL_1684253148&quot;,&quot;DataType&quot;:1,&quot;ImageAutosize&quot;:1,&quot;ZIndexPreserved&quot;:true,&quot;ValueBgColor&quot;:false,&quot;ValueFont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pzyN4bcOOT8vbFLddQt_1684253149&quot;,&quot;DataType&quot;:1,&quot;ImageAutosize&quot;:1,&quot;ZIndexPreserved&quot;:true,&quot;ValueBgColor&quot;:false,&quot;ValueFont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a15d6ZnKPJycSqjOZiQ_1684253149&quot;,&quot;DataType&quot;:1,&quot;ImageAutosize&quot;:1,&quot;ZIndexPreserved&quot;:true,&quot;ValueBgColor&quot;:false,&quot;ValueFont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uGEpPQtitLKvEB0sKHp_1684253006&quot;,&quot;DataType&quot;:1,&quot;ImageAutosize&quot;:1,&quot;ZIndexPreserved&quot;:true,&quot;ValueBgColor&quot;:false,&quot;ValueFont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6fb7j8RzAXKqKYfotdR_1684253149&quot;,&quot;DataType&quot;:1,&quot;ImageAutosize&quot;:1,&quot;ZIndexPreserved&quot;:true,&quot;ValueBgColor&quot;:false,&quot;ValueFont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siH2jzUTgRzjFKpbKF5_1684253149&quot;,&quot;DataType&quot;:1,&quot;ImageAutosize&quot;:1,&quot;ZIndexPreserved&quot;:true,&quot;ValueBgColor&quot;:false,&quot;ValueFont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mg3MjpPAIJUPdiuMrAH_1684253150&quot;,&quot;DataType&quot;:1,&quot;ImageAutosize&quot;:1,&quot;ZIndexPreserved&quot;:true,&quot;ValueBgColor&quot;:false,&quot;ValueFont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Gyv7r53MbB0MsYPS4rM_1684253150&quot;,&quot;DataType&quot;:1,&quot;ImageAutosize&quot;:1,&quot;ZIndexPreserved&quot;:true,&quot;ValueBgColor&quot;:false,&quot;ValueFont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jPYkM7IPa9u4p1BO2yl_1684253150&quot;,&quot;DataType&quot;:1,&quot;ImageAutosize&quot;:1,&quot;ZIndexPreserved&quot;:true,&quot;ValueBgColor&quot;:false,&quot;ValueFont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G98KSHf7Tzb4CrPv0sD_1684253150&quot;,&quot;DataType&quot;:1,&quot;ImageAutosize&quot;:1,&quot;ZIndexPreserved&quot;:true,&quot;ValueBgColor&quot;:false,&quot;ValueFont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Q6J3unSi3qsoZKTonwr_1684253150&quot;,&quot;DataType&quot;:1,&quot;ImageAutosize&quot;:1,&quot;ZIndexPreserved&quot;:true,&quot;ValueBgColor&quot;:false,&quot;ValueFont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1KbbxJ9622od0uJcgAEn_1684253150&quot;,&quot;DataType&quot;:1,&quot;ImageAutosize&quot;:1,&quot;ZIndexPreserved&quot;:true,&quot;ValueBgColor&quot;:false,&quot;ValueFont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QLp1n8IcaN5eG4zagju_1684253150&quot;,&quot;DataType&quot;:1,&quot;ImageAutosize&quot;:1,&quot;ZIndexPreserved&quot;:true,&quot;ValueBgColor&quot;:false,&quot;ValueFont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41YYgJ4SyY8Gc6Oz5oH_1684253153&quot;,&quot;DataType&quot;:1,&quot;ImageAutosize&quot;:1,&quot;ZIndexPreserved&quot;:true,&quot;ValueBgColor&quot;:false,&quot;ValueFont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fO4uLBGaV4y9YS8tS3p_1684253007&quot;,&quot;DataType&quot;:1,&quot;ImageAutosize&quot;:1,&quot;ZIndexPreserved&quot;:true,&quot;ValueBgColor&quot;:false,&quot;ValueFont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Zqzn3ZvHPK31pzZIcpH_1684253154&quot;,&quot;DataType&quot;:1,&quot;ImageAutosize&quot;:1,&quot;ZIndexPreserved&quot;:true,&quot;ValueBgColor&quot;:false,&quot;ValueFont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mdmFvVP8n0vGqDMHpKI_1684253154&quot;,&quot;DataType&quot;:1,&quot;ImageAutosize&quot;:1,&quot;ZIndexPreserved&quot;:true,&quot;ValueBgColor&quot;:false,&quot;ValueFont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KjH9WtmdxFBTaBETZgU_1684253155&quot;,&quot;DataType&quot;:1,&quot;ImageAutosize&quot;:1,&quot;ZIndexPreserved&quot;:true,&quot;ValueBgColor&quot;:false,&quot;ValueFont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sWCnGBuAwq3ANUwwbRy_1684253155&quot;,&quot;DataType&quot;:1,&quot;ImageAutosize&quot;:1,&quot;ZIndexPreserved&quot;:true,&quot;ValueBgColor&quot;:false,&quot;ValueFont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25uepE9SUei1NhrJq6f_1684253155&quot;,&quot;DataType&quot;:1,&quot;ImageAutosize&quot;:1,&quot;ZIndexPreserved&quot;:true,&quot;ValueBgColor&quot;:false,&quot;ValueFont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ztKgdkdmTBpRGF4bf34_1684253155&quot;,&quot;DataType&quot;:1,&quot;ImageAutosize&quot;:1,&quot;ZIndexPreserved&quot;:true,&quot;ValueBgColor&quot;:false,&quot;ValueFont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pzZmcMZYfxJ4MbQcSTe_1684253155&quot;,&quot;DataType&quot;:1,&quot;ImageAutosize&quot;:1,&quot;ZIndexPreserved&quot;:true,&quot;ValueBgColor&quot;:false,&quot;ValueFont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ocKJSoAMoFhvAQEEfmx_1684253156&quot;,&quot;DataType&quot;:1,&quot;ImageAutosize&quot;:1,&quot;ZIndexPreserved&quot;:true,&quot;ValueBgColor&quot;:false,&quot;ValueFont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Xy50GJ5342rP9CaIdCQ_1684253156&quot;,&quot;DataType&quot;:1,&quot;ImageAutosize&quot;:1,&quot;ZIndexPreserved&quot;:true,&quot;ValueBgColor&quot;:false,&quot;ValueFont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Ivmqm394N9KQh5ux8nb_1684253156&quot;,&quot;DataType&quot;:1,&quot;ImageAutosize&quot;:1,&quot;ZIndexPreserved&quot;:true,&quot;ValueBgColor&quot;:false,&quot;ValueFont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YJLYGLaZnihoiNBFKKX_1684253007&quot;,&quot;DataType&quot;:1,&quot;ImageAutosize&quot;:1,&quot;ZIndexPreserved&quot;:true,&quot;ValueBgColor&quot;:false,&quot;ValueFont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n92yHkUzZaXRokDvpha_1684253156&quot;,&quot;DataType&quot;:1,&quot;ImageAutosize&quot;:1,&quot;ZIndexPreserved&quot;:true,&quot;ValueBgColor&quot;:false,&quot;ValueFont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6FLl5ZZJI28IMzaWIgh_1684253156&quot;,&quot;DataType&quot;:1,&quot;ImageAutosize&quot;:1,&quot;ZIndexPreserved&quot;:true,&quot;ValueBgColor&quot;:false,&quot;ValueFont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ow6pddQcStKk3UGLSym_1684253157&quot;,&quot;DataType&quot;:1,&quot;ImageAutosize&quot;:1,&quot;ZIndexPreserved&quot;:true,&quot;ValueBgColor&quot;:false,&quot;ValueFont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QB4uPNFfmQRWsVmBVne_1684253157&quot;,&quot;DataType&quot;:1,&quot;ImageAutosize&quot;:1,&quot;ZIndexPreserved&quot;:true,&quot;ValueBgColor&quot;:false,&quot;ValueFont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XWg8UlNczu8Fu0Sjf4d_1684253157&quot;,&quot;DataType&quot;:1,&quot;ImageAutosize&quot;:1,&quot;ZIndexPreserved&quot;:true,&quot;ValueBgColor&quot;:false,&quot;ValueFont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avxOkTveOUeDtXoay42_1684253157&quot;,&quot;DataType&quot;:1,&quot;ImageAutosize&quot;:1,&quot;ZIndexPreserved&quot;:true,&quot;ValueBgColor&quot;:false,&quot;ValueFont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ZJ1Tk7IQMBqcUGuDlpH_1684253160&quot;,&quot;DataType&quot;:1,&quot;ImageAutosize&quot;:1,&quot;ZIndexPreserved&quot;:true,&quot;ValueBgColor&quot;:false,&quot;ValueFont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lvtgTKLJokCvKkUJUht_1684253161&quot;,&quot;DataType&quot;:1,&quot;ImageAutosize&quot;:1,&quot;ZIndexPreserved&quot;:true,&quot;ValueBgColor&quot;:false,&quot;ValueFont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wAqll3mM2EexUXWkcqq_1684253161&quot;,&quot;DataType&quot;:1,&quot;ImageAutosize&quot;:1,&quot;ZIndexPreserved&quot;:true,&quot;ValueBgColor&quot;:false,&quot;ValueFont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HZXzQMakcQfuESXIHFm_1684253161&quot;,&quot;DataType&quot;:1,&quot;ImageAutosize&quot;:1,&quot;ZIndexPreserved&quot;:true,&quot;ValueBgColor&quot;:false,&quot;ValueFont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uZsx1XUKBGnQl1ks1Nl_1684253000&quot;,&quot;DataType&quot;:1,&quot;ImageAutosize&quot;:1,&quot;ZIndexPreserved&quot;:true,&quot;ValueBgColor&quot;:false,&quot;ValueFont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NIZ4sENAIE0i4rCQsB0_1684253007&quot;,&quot;DataType&quot;:1,&quot;ImageAutosize&quot;:1,&quot;ZIndexPreserved&quot;:true,&quot;ValueBgColor&quot;:false,&quot;ValueFont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KVkPPR80pmMXB3rtUud_1684253161&quot;,&quot;DataType&quot;:1,&quot;ImageAutosize&quot;:1,&quot;ZIndexPreserved&quot;:true,&quot;ValueBgColor&quot;:false,&quot;ValueFont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pYSqtCiCS7GpUi3V2br_1684253161&quot;,&quot;DataType&quot;:1,&quot;ImageAutosize&quot;:1,&quot;ZIndexPreserved&quot;:true,&quot;ValueBgColor&quot;:false,&quot;ValueFont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wK83Okcgg3ZlSUwf4fY_1684253161&quot;,&quot;DataType&quot;:1,&quot;ImageAutosize&quot;:1,&quot;ZIndexPreserved&quot;:true,&quot;ValueBgColor&quot;:false,&quot;ValueFont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JRKwbwsATN40gWY8f7h_1684253165&quot;,&quot;DataType&quot;:1,&quot;ImageAutosize&quot;:1,&quot;ZIndexPreserved&quot;:true,&quot;ValueBgColor&quot;:false,&quot;ValueFont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h0tZVVDEUtVFsfTFNr8_1684253165&quot;,&quot;DataType&quot;:1,&quot;ImageAutosize&quot;:1,&quot;ZIndexPreserved&quot;:true,&quot;ValueBgColor&quot;:false,&quot;ValueFont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02BGfdfA7FZgHiKzHg0_1684253165&quot;,&quot;DataType&quot;:1,&quot;ImageAutosize&quot;:1,&quot;ZIndexPreserved&quot;:true,&quot;ValueBgColor&quot;:false,&quot;ValueFont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AHBkfVFlrjErm2YerJp_1684253167&quot;,&quot;DataType&quot;:1,&quot;ImageAutosize&quot;:1,&quot;ZIndexPreserved&quot;:true,&quot;ValueBgColor&quot;:false,&quot;ValueFont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7JPHOCiejjpy2FCXpuw_1684253167&quot;,&quot;DataType&quot;:1,&quot;ImageAutosize&quot;:1,&quot;ZIndexPreserved&quot;:true,&quot;ValueBgColor&quot;:false,&quot;ValueFont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f0Oap90Rc3qUL7EGOs2_1684253168&quot;,&quot;DataType&quot;:1,&quot;ImageAutosize&quot;:1,&quot;ZIndexPreserved&quot;:true,&quot;ValueBgColor&quot;:false,&quot;ValueFont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fKtc9fDpA8aAhr9rMZS_1684253168&quot;,&quot;DataType&quot;:1,&quot;ImageAutosize&quot;:1,&quot;ZIndexPreserved&quot;:true,&quot;ValueBgColor&quot;:false,&quot;ValueFont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TQLt5Fo0Je5lOLq7jLU_1684253007&quot;,&quot;DataType&quot;:1,&quot;ImageAutosize&quot;:1,&quot;ZIndexPreserved&quot;:true,&quot;ValueBgColor&quot;:false,&quot;ValueFont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DRKs486OFQITYL7x93x_1684253168&quot;,&quot;DataType&quot;:1,&quot;ImageAutosize&quot;:1,&quot;ZIndexPreserved&quot;:true,&quot;ValueBgColor&quot;:false,&quot;ValueFont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OOXi3KA2yuEU2Jr1Lv6_1684253170&quot;,&quot;DataType&quot;:1,&quot;ImageAutosize&quot;:1,&quot;ZIndexPreserved&quot;:true,&quot;ValueBgColor&quot;:false,&quot;ValueFont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wp0Ym4NYGV6Vc9gzFf4_1684253170&quot;,&quot;DataType&quot;:1,&quot;ImageAutosize&quot;:1,&quot;ZIndexPreserved&quot;:true,&quot;ValueBgColor&quot;:false,&quot;ValueFont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x6zMO7iJ4gzgR1qWZ8j_1684253170&quot;,&quot;DataType&quot;:1,&quot;ImageAutosize&quot;:1,&quot;ZIndexPreserved&quot;:true,&quot;ValueBgColor&quot;:false,&quot;ValueFont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ylk1gCLioZDx5LetA0M_1684253170&quot;,&quot;DataType&quot;:1,&quot;ImageAutosize&quot;:1,&quot;ZIndexPreserved&quot;:true,&quot;ValueBgColor&quot;:false,&quot;ValueFont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Z4VuUyWPR60Eb52PvvR_1684253171&quot;,&quot;DataType&quot;:1,&quot;ImageAutosize&quot;:1,&quot;ZIndexPreserved&quot;:true,&quot;ValueBgColor&quot;:false,&quot;ValueFont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EQKfscoske6v6eFnqGR_1684253171&quot;,&quot;DataType&quot;:1,&quot;ImageAutosize&quot;:1,&quot;ZIndexPreserved&quot;:true,&quot;ValueBgColor&quot;:false,&quot;ValueFont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5Ao668SFqHroWuflxDs_1684253171&quot;,&quot;DataType&quot;:1,&quot;ImageAutosize&quot;:1,&quot;ZIndexPreserved&quot;:true,&quot;ValueBgColor&quot;:false,&quot;ValueFont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GniSmcOZKFIZmq35i4M_1684253171&quot;,&quot;DataType&quot;:1,&quot;ImageAutosize&quot;:1,&quot;ZIndexPreserved&quot;:true,&quot;ValueBgColor&quot;:false,&quot;ValueFont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wm3SUO9bdz0CWRtxAzq_1684253174&quot;,&quot;DataType&quot;:1,&quot;ImageAutosize&quot;:1,&quot;ZIndexPreserved&quot;:true,&quot;ValueBgColor&quot;:false,&quot;ValueFont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xLevXObOxLxJDJ9v5KL_1684253007&quot;,&quot;DataType&quot;:1,&quot;ImageAutosize&quot;:1,&quot;ZIndexPreserved&quot;:true,&quot;ValueBgColor&quot;:false,&quot;ValueFont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7Viq4d6ib8y2zPKfaP7_1684253174&quot;,&quot;DataType&quot;:1,&quot;ImageAutosize&quot;:1,&quot;ZIndexPreserved&quot;:true,&quot;ValueBgColor&quot;:false,&quot;ValueFont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zInMeEkSCDptw9jzRvd_1684253174&quot;,&quot;DataType&quot;:1,&quot;ImageAutosize&quot;:1,&quot;ZIndexPreserved&quot;:true,&quot;ValueBgColor&quot;:false,&quot;ValueFont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9dgxEgN5f6n0QnUwf8i_1684253175&quot;,&quot;DataType&quot;:1,&quot;ImageAutosize&quot;:1,&quot;ZIndexPreserved&quot;:true,&quot;ValueBgColor&quot;:false,&quot;ValueFont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IZNULZBcHrFxlqNIzlg_1684253175&quot;,&quot;DataType&quot;:1,&quot;ImageAutosize&quot;:1,&quot;ZIndexPreserved&quot;:true,&quot;ValueBgColor&quot;:false,&quot;ValueFont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ftSBE548k59CkrY4d8q_1684253176&quot;,&quot;DataType&quot;:1,&quot;ImageAutosize&quot;:1,&quot;ZIndexPreserved&quot;:true,&quot;ValueBgColor&quot;:false,&quot;ValueFont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nKGhdBCSrmSf8drrMHd_1684253177&quot;,&quot;DataType&quot;:1,&quot;ImageAutosize&quot;:1,&quot;ZIndexPreserved&quot;:true,&quot;ValueBgColor&quot;:false,&quot;ValueFont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2BuAsxJIEaKfn0g8vI9_1684253177&quot;,&quot;DataType&quot;:1,&quot;ImageAutosize&quot;:1,&quot;ZIndexPreserved&quot;:true,&quot;ValueBgColor&quot;:false,&quot;ValueFont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HLB6L1OLfUCZ0OYzDzB_1684253177&quot;,&quot;DataType&quot;:1,&quot;ImageAutosize&quot;:1,&quot;ZIndexPreserved&quot;:true,&quot;ValueBgColor&quot;:false,&quot;ValueFont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PepCX18rZrZwbzKVUY3_1684253177&quot;,&quot;DataType&quot;:1,&quot;ImageAutosize&quot;:1,&quot;ZIndexPreserved&quot;:true,&quot;ValueBgColor&quot;:false,&quot;ValueFont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gIfiIUaNrQnBn42GjYr_1684253177&quot;,&quot;DataType&quot;:1,&quot;ImageAutosize&quot;:1,&quot;ZIndexPreserved&quot;:true,&quot;ValueBgColor&quot;:false,&quot;ValueFont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HSb6S1KhAs8VNULWgT0_1684253007&quot;,&quot;DataType&quot;:1,&quot;ImageAutosize&quot;:1,&quot;ZIndexPreserved&quot;:true,&quot;ValueBgColor&quot;:false,&quot;ValueFont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VbKwH1W77vxWPMV60Q7_1684253181&quot;,&quot;DataType&quot;:1,&quot;ImageAutosize&quot;:1,&quot;ZIndexPreserved&quot;:true,&quot;ValueBgColor&quot;:false,&quot;ValueFont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4WSE4AW4SUPNFYu6LMp_1684253182&quot;,&quot;DataType&quot;:1,&quot;ImageAutosize&quot;:1,&quot;ZIndexPreserved&quot;:true,&quot;ValueBgColor&quot;:false,&quot;ValueFont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rQLKdltvFlxQdJfAx4V_1684253182&quot;,&quot;DataType&quot;:1,&quot;ImageAutosize&quot;:1,&quot;ZIndexPreserved&quot;:true,&quot;ValueBgColor&quot;:false,&quot;ValueFont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SHrPmt8kOGNabXTEO0d_1684253182&quot;,&quot;DataType&quot;:1,&quot;ImageAutosize&quot;:1,&quot;ZIndexPreserved&quot;:true,&quot;ValueBgColor&quot;:false,&quot;ValueFont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NhW1PaOyBMyYezMEH4U_1684253183&quot;,&quot;DataType&quot;:1,&quot;ImageAutosize&quot;:1,&quot;ZIndexPreserved&quot;:true,&quot;ValueBgColor&quot;:false,&quot;ValueFont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3ntYbt7WizquVxqTuz5_1684253183&quot;,&quot;DataType&quot;:1,&quot;ImageAutosize&quot;:1,&quot;ZIndexPreserved&quot;:true,&quot;ValueBgColor&quot;:false,&quot;ValueFont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FZp4lBlKXmbgUL3ZgR7_1684253184&quot;,&quot;DataType&quot;:1,&quot;ImageAutosize&quot;:1,&quot;ZIndexPreserved&quot;:true,&quot;ValueBgColor&quot;:false,&quot;ValueFont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Xpsf3EJfH0aROSdIjy9_1684253184&quot;,&quot;DataType&quot;:1,&quot;ImageAutosize&quot;:1,&quot;ZIndexPreserved&quot;:true,&quot;ValueBgColor&quot;:false,&quot;ValueFont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SqWkVbU6q30ydQburm7_1684253185&quot;,&quot;DataType&quot;:1,&quot;ImageAutosize&quot;:1,&quot;ZIndexPreserved&quot;:true,&quot;ValueBgColor&quot;:false,&quot;ValueFont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Ery9Ao5z2MIWgN8UsWr_1684253186&quot;,&quot;DataType&quot;:1,&quot;ImageAutosize&quot;:1,&quot;ZIndexPreserved&quot;:true,&quot;ValueBgColor&quot;:false,&quot;ValueFont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DZ10tQbaYnXVmkshaTK_1684253007&quot;,&quot;DataType&quot;:1,&quot;ImageAutosize&quot;:1,&quot;ZIndexPreserved&quot;:true,&quot;ValueBgColor&quot;:false,&quot;ValueFont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PTXESX2sr9q0h2jlVpF_1684253186&quot;,&quot;DataType&quot;:1,&quot;ImageAutosize&quot;:1,&quot;ZIndexPreserved&quot;:true,&quot;ValueBgColor&quot;:false,&quot;ValueFont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fxr6Hi7QvCLuN4V36SG_1684253186&quot;,&quot;DataType&quot;:1,&quot;ImageAutosize&quot;:1,&quot;ZIndexPreserved&quot;:true,&quot;ValueBgColor&quot;:false,&quot;ValueFont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4oBGvQb6zrQweC44xRA_1684253186&quot;,&quot;DataType&quot;:1,&quot;ImageAutosize&quot;:1,&quot;ZIndexPreserved&quot;:true,&quot;ValueBgColor&quot;:false,&quot;ValueFont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UMtij5MR6th6liVyHJo_1684253187&quot;,&quot;DataType&quot;:1,&quot;ImageAutosize&quot;:1,&quot;ZIndexPreserved&quot;:true,&quot;ValueBgColor&quot;:false,&quot;ValueFont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ZTRKymYVwKezmV6r3tk_1684253187&quot;,&quot;DataType&quot;:1,&quot;ImageAutosize&quot;:1,&quot;ZIndexPreserved&quot;:true,&quot;ValueBgColor&quot;:false,&quot;ValueFont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OzbXKg9gJ3DTwiaqrhl_1684253187&quot;,&quot;DataType&quot;:1,&quot;ImageAutosize&quot;:1,&quot;ZIndexPreserved&quot;:true,&quot;ValueBgColor&quot;:false,&quot;ValueFont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vKCh6e35NKN2hypNEnI_1684253187&quot;,&quot;DataType&quot;:1,&quot;ImageAutosize&quot;:1,&quot;ZIndexPreserved&quot;:true,&quot;ValueBgColor&quot;:false,&quot;ValueFont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6uI2XW8pdTUZmHXIFJYu_1684253190&quot;,&quot;DataType&quot;:1,&quot;ImageAutosize&quot;:1,&quot;ZIndexPreserved&quot;:true,&quot;ValueBgColor&quot;:false,&quot;ValueFont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4v5CSzQEy1fcdyH4VL4_1684253190&quot;,&quot;DataType&quot;:1,&quot;ImageAutosize&quot;:1,&quot;ZIndexPreserved&quot;:true,&quot;ValueBgColor&quot;:false,&quot;ValueFont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G8SrVuWXBg5hYkPFZse_1684253191&quot;,&quot;DataType&quot;:1,&quot;ImageAutosize&quot;:1,&quot;ZIndexPreserved&quot;:true,&quot;ValueBgColor&quot;:false,&quot;ValueFont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xMLgiymGPwREq9OfLWm_1684253007&quot;,&quot;DataType&quot;:1,&quot;ImageAutosize&quot;:1,&quot;ZIndexPreserved&quot;:true,&quot;ValueBgColor&quot;:false,&quot;ValueFontColor&quot;:false}]"/>
</p:tagLst>
</file>

<file path=ppt/tags/tag4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mJSAgTSv3J6tiBwEHzP_1684253191&quot;,&quot;DataType&quot;:1,&quot;ImageAutosize&quot;:1,&quot;ZIndexPreserved&quot;:true,&quot;ValueBgColor&quot;:false,&quot;ValueFontColor&quot;:false}]"/>
</p:tagLst>
</file>

<file path=ppt/tags/tag4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pJxz9rGU7dcX4BnU6La_1684253191&quot;,&quot;DataType&quot;:1,&quot;ImageAutosize&quot;:1,&quot;ZIndexPreserved&quot;:true,&quot;ValueBgColor&quot;:false,&quot;ValueFont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UOoZ2HavDgKcZVZUzdl_1684253011&quot;,&quot;DataType&quot;:1,&quot;ImageAutosize&quot;:1,&quot;ZIndexPreserved&quot;:true,&quot;ValueBgColor&quot;:false,&quot;ValueFont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QIeMprqD6lULYjLtTdl_1684253011&quot;,&quot;DataType&quot;:1,&quot;ImageAutosize&quot;:1,&quot;ZIndexPreserved&quot;:true,&quot;ValueBgColor&quot;:false,&quot;ValueFont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Vz9g3Dk9xm4sF5BzmFg_1684253011&quot;,&quot;DataType&quot;:1,&quot;ImageAutosize&quot;:1,&quot;ZIndexPreserved&quot;:true,&quot;ValueBgColor&quot;:false,&quot;ValueFont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3lgPG7XpA6Gbiibeoic_1684253012&quot;,&quot;DataType&quot;:1,&quot;ImageAutosize&quot;:1,&quot;ZIndexPreserved&quot;:true,&quot;ValueBgColor&quot;:false,&quot;ValueFont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3Y71hBsSwqLGqEbvyeW_1684253000&quot;,&quot;DataType&quot;:1,&quot;ImageAutosize&quot;:1,&quot;ZIndexPreserved&quot;:true,&quot;ValueBgColor&quot;:false,&quot;ValueFont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ySRynsV5R7glkfNEoA7_1684253012&quot;,&quot;DataType&quot;:1,&quot;ImageAutosize&quot;:1,&quot;ZIndexPreserved&quot;:true,&quot;ValueBgColor&quot;:false,&quot;ValueFont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JcZ2cWajEnQB8idWwg7_1684253012&quot;,&quot;DataType&quot;:1,&quot;ImageAutosize&quot;:1,&quot;ZIndexPreserved&quot;:true,&quot;ValueBgColor&quot;:false,&quot;ValueFont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oqQrh4s9YnerX3Oor5A_1684253012&quot;,&quot;DataType&quot;:1,&quot;ImageAutosize&quot;:1,&quot;ZIndexPreserved&quot;:true,&quot;ValueBgColor&quot;:false,&quot;ValueFont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UYBeUOZWh422QQZnFpf_1684253013&quot;,&quot;DataType&quot;:1,&quot;ImageAutosize&quot;:1,&quot;ZIndexPreserved&quot;:true,&quot;ValueBgColor&quot;:false,&quot;ValueFont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AfNvE0Ga9EmT7rJswVE_1684253013&quot;,&quot;DataType&quot;:1,&quot;ImageAutosize&quot;:1,&quot;ZIndexPreserved&quot;:true,&quot;ValueBgColor&quot;:false,&quot;ValueFont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g2crqg9bqto8IP0Pv9K_1684253013&quot;,&quot;DataType&quot;:1,&quot;ImageAutosize&quot;:1,&quot;ZIndexPreserved&quot;:true,&quot;ValueBgColor&quot;:false,&quot;ValueFont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E0MpVQMEbGw0cY8D2jv_1684253013&quot;,&quot;DataType&quot;:1,&quot;ImageAutosize&quot;:1,&quot;ZIndexPreserved&quot;:true,&quot;ValueBgColor&quot;:false,&quot;ValueFont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0GGe42XhDLx150hNEeJ_1684253013&quot;,&quot;DataType&quot;:1,&quot;ImageAutosize&quot;:1,&quot;ZIndexPreserved&quot;:true,&quot;ValueBgColor&quot;:false,&quot;ValueFont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HncF7X0u78pPesvf5Jt_1684253013&quot;,&quot;DataType&quot;:1,&quot;ImageAutosize&quot;:1,&quot;ZIndexPreserved&quot;:true,&quot;ValueBgColor&quot;:false,&quot;ValueFont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9vCybyntYa460WaG1Ku_1684253013&quot;,&quot;DataType&quot;:1,&quot;ImageAutosize&quot;:1,&quot;ZIndexPreserved&quot;:true,&quot;ValueBgColor&quot;:false,&quot;ValueFont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6ikVOmtdGPtkfoyY3qn_1684253000&quot;,&quot;DataType&quot;:1,&quot;ImageAutosize&quot;:1,&quot;ZIndexPreserved&quot;:true,&quot;ValueBgColor&quot;:false,&quot;ValueFont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T0uG7pFLXybzz7Da6Pg_1684253014&quot;,&quot;DataType&quot;:1,&quot;ImageAutosize&quot;:1,&quot;ZIndexPreserved&quot;:true,&quot;ValueBgColor&quot;:false,&quot;ValueFont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7xkWJTuF4C8uQdgGCl6_1684253016&quot;,&quot;DataType&quot;:1,&quot;ImageAutosize&quot;:1,&quot;ZIndexPreserved&quot;:true,&quot;ValueBgColor&quot;:false,&quot;ValueFont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whKSu0AcOJbE1p1rzP6_1684253016&quot;,&quot;DataType&quot;:1,&quot;ImageAutosize&quot;:1,&quot;ZIndexPreserved&quot;:true,&quot;ValueBgColor&quot;:false,&quot;ValueFont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QuaH5JlYgsB2Mvzqr51_1684253016&quot;,&quot;DataType&quot;:1,&quot;ImageAutosize&quot;:1,&quot;ZIndexPreserved&quot;:true,&quot;ValueBgColor&quot;:false,&quot;ValueFont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uwRD2jG2tnexufRsanj_1684253016&quot;,&quot;DataType&quot;:1,&quot;ImageAutosize&quot;:1,&quot;ZIndexPreserved&quot;:true,&quot;ValueBgColor&quot;:false,&quot;ValueFont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P1doP6hlOk7Sw8GcOHv_1684253016&quot;,&quot;DataType&quot;:1,&quot;ImageAutosize&quot;:1,&quot;ZIndexPreserved&quot;:true,&quot;ValueBgColor&quot;:false,&quot;ValueFont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UYxeEJhQegwG3L9r0bt_1684253016&quot;,&quot;DataType&quot;:1,&quot;ImageAutosize&quot;:1,&quot;ZIndexPreserved&quot;:true,&quot;ValueBgColor&quot;:false,&quot;ValueFont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odrQNizQoMV1hlPsUqj_1684253018&quot;,&quot;DataType&quot;:1,&quot;ImageAutosize&quot;:1,&quot;ZIndexPreserved&quot;:true,&quot;ValueBgColor&quot;:false,&quot;ValueFont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ClPp1y35rHMTPVrKSPf_1684253018&quot;,&quot;DataType&quot;:1,&quot;ImageAutosize&quot;:1,&quot;ZIndexPreserved&quot;:true,&quot;ValueBgColor&quot;:false,&quot;ValueFont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ZtByX8WW1J8rCeRCazi_1684253018&quot;,&quot;DataType&quot;:1,&quot;ImageAutosize&quot;:1,&quot;ZIndexPreserved&quot;:true,&quot;ValueBgColor&quot;:false,&quot;ValueFont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kq89ZaZSpUVpgYsboS7_1684253000&quot;,&quot;DataType&quot;:1,&quot;ImageAutosize&quot;:1,&quot;ZIndexPreserved&quot;:true,&quot;ValueBgColor&quot;:false,&quot;ValueFont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OHbzzLBIzBg4yIbTSVf_1684253018&quot;,&quot;DataType&quot;:1,&quot;ImageAutosize&quot;:1,&quot;ZIndexPreserved&quot;:true,&quot;ValueBgColor&quot;:false,&quot;ValueFont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h8VKn3mjai76UmX2lzq_1684253019&quot;,&quot;DataType&quot;:1,&quot;ImageAutosize&quot;:1,&quot;ZIndexPreserved&quot;:true,&quot;ValueBgColor&quot;:false,&quot;ValueFont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XNagAyji3KXGiCWG32E_1684253019&quot;,&quot;DataType&quot;:1,&quot;ImageAutosize&quot;:1,&quot;ZIndexPreserved&quot;:true,&quot;ValueBgColor&quot;:false,&quot;ValueFont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6OqbFj6LfuFbei30wND6_1684253019&quot;,&quot;DataType&quot;:1,&quot;ImageAutosize&quot;:1,&quot;ZIndexPreserved&quot;:true,&quot;ValueBgColor&quot;:false,&quot;ValueFont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r6hsJe8EZZa2MMpdmbD_1684253019&quot;,&quot;DataType&quot;:1,&quot;ImageAutosize&quot;:1,&quot;ZIndexPreserved&quot;:true,&quot;ValueBgColor&quot;:false,&quot;ValueFont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z6TGV9jVw5GuAYy9K5n_1684253019&quot;,&quot;DataType&quot;:1,&quot;ImageAutosize&quot;:1,&quot;ZIndexPreserved&quot;:true,&quot;ValueBgColor&quot;:false,&quot;ValueFont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gT9qTHTVw73lA3H0tOJ_1684253019&quot;,&quot;DataType&quot;:1,&quot;ImageAutosize&quot;:1,&quot;ZIndexPreserved&quot;:true,&quot;ValueBgColor&quot;:false,&quot;ValueFont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kOddlXNSfuUwQnSIpCx_1684253021&quot;,&quot;DataType&quot;:1,&quot;ImageAutosize&quot;:1,&quot;ZIndexPreserved&quot;:true,&quot;ValueBgColor&quot;:false,&quot;ValueFont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Rm4YwY5k69kmRPIzssv_1684253021&quot;,&quot;DataType&quot;:1,&quot;ImageAutosize&quot;:1,&quot;ZIndexPreserved&quot;:true,&quot;ValueBgColor&quot;:false,&quot;ValueFont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WpX7WV8Gi9XOzuNTm53_1684253021&quot;,&quot;DataType&quot;:1,&quot;ImageAutosize&quot;:1,&quot;ZIndexPreserved&quot;:true,&quot;ValueBgColor&quot;:false,&quot;ValueFont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fMdqk23WtP7QpeWuR9F_1684253000&quot;,&quot;DataType&quot;:1,&quot;ImageAutosize&quot;:1,&quot;ZIndexPreserved&quot;:true,&quot;ValueBgColor&quot;:false,&quot;ValueFont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WNXmi4CFj979cBUlELw_1684253021&quot;,&quot;DataType&quot;:1,&quot;ImageAutosize&quot;:1,&quot;ZIndexPreserved&quot;:true,&quot;ValueBgColor&quot;:false,&quot;ValueFont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fTij9hwS3rCWiKUhV4d_1684253023&quot;,&quot;DataType&quot;:1,&quot;ImageAutosize&quot;:1,&quot;ZIndexPreserved&quot;:true,&quot;ValueBgColor&quot;:false,&quot;ValueFont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aKWszNke1wmQ2sPu8DC_1684253023&quot;,&quot;DataType&quot;:1,&quot;ImageAutosize&quot;:1,&quot;ZIndexPreserved&quot;:true,&quot;ValueBgColor&quot;:false,&quot;ValueFont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J6mPP4mihR4w0s4Jy3Y_1684253024&quot;,&quot;DataType&quot;:1,&quot;ImageAutosize&quot;:1,&quot;ZIndexPreserved&quot;:true,&quot;ValueBgColor&quot;:false,&quot;ValueFont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VJ0qcQvtrFFR7Jn0sLF_1684253024&quot;,&quot;DataType&quot;:1,&quot;ImageAutosize&quot;:1,&quot;ZIndexPreserved&quot;:true,&quot;ValueBgColor&quot;:false,&quot;ValueFont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ptZaBG8cyoyoS4HE0w7_1684253024&quot;,&quot;DataType&quot;:1,&quot;ImageAutosize&quot;:1,&quot;ZIndexPreserved&quot;:true,&quot;ValueBgColor&quot;:false,&quot;ValueFont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08qK4a1RPAvN7SDhfb6_1684253024&quot;,&quot;DataType&quot;:1,&quot;ImageAutosize&quot;:1,&quot;ZIndexPreserved&quot;:true,&quot;ValueBgColor&quot;:false,&quot;ValueFont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5iXMb5qoc33WXPLRBqI_1684253024&quot;,&quot;DataType&quot;:1,&quot;ImageAutosize&quot;:1,&quot;ZIndexPreserved&quot;:true,&quot;ValueBgColor&quot;:false,&quot;ValueFont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sagDv1kKHHmLyL0c2Sf_1684253024&quot;,&quot;DataType&quot;:1,&quot;ImageAutosize&quot;:1,&quot;ZIndexPreserved&quot;:true,&quot;ValueBgColor&quot;:false,&quot;ValueFont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m0Gj3x0JQ752TiApec3_1684253024&quot;,&quot;DataType&quot;:1,&quot;ImageAutosize&quot;:1,&quot;ZIndexPreserved&quot;:true,&quot;ValueBgColor&quot;:false,&quot;ValueFont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451xzHxUA0ooK19jf52v_1684253000&quot;,&quot;DataType&quot;:1,&quot;ImageAutosize&quot;:1,&quot;ZIndexPreserved&quot;:true,&quot;ValueBgColor&quot;:false,&quot;ValueFont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4HHZfcSnDvr9qShoeoI_1684253024&quot;,&quot;DataType&quot;:1,&quot;ImageAutosize&quot;:1,&quot;ZIndexPreserved&quot;:true,&quot;ValueBgColor&quot;:false,&quot;ValueFont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72CNwFfPPqxC6n2XdRF_1684253025&quot;,&quot;DataType&quot;:1,&quot;ImageAutosize&quot;:1,&quot;ZIndexPreserved&quot;:true,&quot;ValueBgColor&quot;:false,&quot;ValueFont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49Wd9gykexWopnTdyOk7_1684253025&quot;,&quot;DataType&quot;:1,&quot;ImageAutosize&quot;:1,&quot;ZIndexPreserved&quot;:true,&quot;ValueBgColor&quot;:false,&quot;ValueFont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PXhRy6uJFfx5DljALjH_1684253025&quot;,&quot;DataType&quot;:1,&quot;ImageAutosize&quot;:1,&quot;ZIndexPreserved&quot;:true,&quot;ValueBgColor&quot;:false,&quot;ValueFont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CUzYx3xRouFKp4XYSDm_1684253025&quot;,&quot;DataType&quot;:1,&quot;ImageAutosize&quot;:1,&quot;ZIndexPreserved&quot;:true,&quot;ValueBgColor&quot;:false,&quot;ValueFont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h82keUopJ26EYjG6ink_1684253025&quot;,&quot;DataType&quot;:1,&quot;ImageAutosize&quot;:1,&quot;ZIndexPreserved&quot;:true,&quot;ValueBgColor&quot;:false,&quot;ValueFont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8Crhpck27OJSNS6XMSL_1684253028&quot;,&quot;DataType&quot;:1,&quot;ImageAutosize&quot;:1,&quot;ZIndexPreserved&quot;:true,&quot;ValueBgColor&quot;:false,&quot;ValueFont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N6lLTypjnh5VizWiJck_1684253028&quot;,&quot;DataType&quot;:1,&quot;ImageAutosize&quot;:1,&quot;ZIndexPreserved&quot;:true,&quot;ValueBgColor&quot;:false,&quot;ValueFont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7wiFtpYxnmaqCbMogsp_1684253028&quot;,&quot;DataType&quot;:1,&quot;ImageAutosize&quot;:1,&quot;ZIndexPreserved&quot;:true,&quot;ValueBgColor&quot;:false,&quot;ValueFont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Vesjapcq3fZuh6kRQCz_1684253028&quot;,&quot;DataType&quot;:1,&quot;ImageAutosize&quot;:1,&quot;ZIndexPreserved&quot;:true,&quot;ValueBgColor&quot;:false,&quot;ValueFont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27609</TotalTime>
  <Words>9877</Words>
  <Application>Microsoft Office PowerPoint</Application>
  <PresentationFormat>Widescreen</PresentationFormat>
  <Paragraphs>804</Paragraphs>
  <Slides>90</Slides>
  <Notes>71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90</vt:i4>
      </vt:variant>
    </vt:vector>
  </HeadingPairs>
  <TitlesOfParts>
    <vt:vector size="98" baseType="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1632</cp:revision>
  <dcterms:created xsi:type="dcterms:W3CDTF">2006-08-16T00:00:00Z</dcterms:created>
  <dcterms:modified xsi:type="dcterms:W3CDTF">2023-06-20T06:13:07Z</dcterms:modified>
</cp:coreProperties>
</file>