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146" dt="2025-03-10T17:58:17.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iddlesex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iddlesex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682652457075192E-2"/>
          <c:y val="0"/>
          <c:w val="0.94789816459443454"/>
          <c:h val="0.95387735602686274"/>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Overview'!$A$9,'0. Overview'!$A$34,'0. Overview'!$A$54,'0. Overview'!$A$77,'0. Overview'!$A$97,'0. Overview'!$A$129,'0. Overview'!$A$139,'0. Overview'!$A$168,'0. Overview'!$A$187)</c:f>
              <c:strCache>
                <c:ptCount val="9"/>
                <c:pt idx="0">
                  <c:v>Middlesex</c:v>
                </c:pt>
                <c:pt idx="1">
                  <c:v>Middlesex</c:v>
                </c:pt>
                <c:pt idx="2">
                  <c:v>Middlesex</c:v>
                </c:pt>
                <c:pt idx="3">
                  <c:v>Middlesex</c:v>
                </c:pt>
                <c:pt idx="4">
                  <c:v>Middlesex</c:v>
                </c:pt>
                <c:pt idx="5">
                  <c:v>Middlesex</c:v>
                </c:pt>
                <c:pt idx="6">
                  <c:v>Middlesex </c:v>
                </c:pt>
                <c:pt idx="7">
                  <c:v>Middlesex</c:v>
                </c:pt>
                <c:pt idx="8">
                  <c:v>Middlesex</c:v>
                </c:pt>
              </c:strCache>
            </c:strRef>
          </c:cat>
          <c:val>
            <c:numRef>
              <c:f>('0. Overview'!$C$9,'0. Overview'!$C$34,'0. Overview'!$C$54,'0. Overview'!$C$77,'0. Overview'!$C$97,'0. Overview'!$C$129,'0. Overview'!$C$139,'0. Overview'!$C$168,'0. Overview'!$C$187)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CBC-4531-ABBB-DA058F1D3CC9}"/>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Overview'!$A$9,'0. Overview'!$A$34,'0. Overview'!$A$54,'0. Overview'!$A$77,'0. Overview'!$A$97,'0. Overview'!$A$129,'0. Overview'!$A$139,'0. Overview'!$A$168,'0. Overview'!$A$187)</c:f>
              <c:strCache>
                <c:ptCount val="9"/>
                <c:pt idx="0">
                  <c:v>Middlesex</c:v>
                </c:pt>
                <c:pt idx="1">
                  <c:v>Middlesex</c:v>
                </c:pt>
                <c:pt idx="2">
                  <c:v>Middlesex</c:v>
                </c:pt>
                <c:pt idx="3">
                  <c:v>Middlesex</c:v>
                </c:pt>
                <c:pt idx="4">
                  <c:v>Middlesex</c:v>
                </c:pt>
                <c:pt idx="5">
                  <c:v>Middlesex</c:v>
                </c:pt>
                <c:pt idx="6">
                  <c:v>Middlesex </c:v>
                </c:pt>
                <c:pt idx="7">
                  <c:v>Middlesex</c:v>
                </c:pt>
                <c:pt idx="8">
                  <c:v>Middlesex</c:v>
                </c:pt>
              </c:strCache>
            </c:strRef>
          </c:cat>
          <c:val>
            <c:numRef>
              <c:f>('0. Overview'!$D$9,'0. Overview'!$D$34,'0. Overview'!$D$54,'0. Overview'!$D$77,'0. Overview'!$D$97,'0. Overview'!$D$129,'0. Overview'!$D$139,'0. Overview'!$D$168,'0. Overview'!$D$187)</c:f>
              <c:numCache>
                <c:formatCode>General</c:formatCode>
                <c:ptCount val="9"/>
                <c:pt idx="0">
                  <c:v>14.875</c:v>
                </c:pt>
                <c:pt idx="1">
                  <c:v>11.875</c:v>
                </c:pt>
                <c:pt idx="2">
                  <c:v>13.875</c:v>
                </c:pt>
                <c:pt idx="3">
                  <c:v>12.875</c:v>
                </c:pt>
                <c:pt idx="4">
                  <c:v>14.875</c:v>
                </c:pt>
                <c:pt idx="5">
                  <c:v>4.875</c:v>
                </c:pt>
                <c:pt idx="6">
                  <c:v>16.875</c:v>
                </c:pt>
                <c:pt idx="7">
                  <c:v>9.875</c:v>
                </c:pt>
                <c:pt idx="8">
                  <c:v>12.875</c:v>
                </c:pt>
              </c:numCache>
            </c:numRef>
          </c:val>
          <c:extLst>
            <c:ext xmlns:c16="http://schemas.microsoft.com/office/drawing/2014/chart" uri="{C3380CC4-5D6E-409C-BE32-E72D297353CC}">
              <c16:uniqueId val="{00000001-2CBC-4531-ABBB-DA058F1D3CC9}"/>
            </c:ext>
          </c:extLst>
        </c:ser>
        <c:ser>
          <c:idx val="3"/>
          <c:order val="2"/>
          <c:spPr>
            <a:solidFill>
              <a:schemeClr val="bg1">
                <a:lumMod val="65000"/>
              </a:schemeClr>
            </a:solidFill>
            <a:ln>
              <a:solidFill>
                <a:schemeClr val="tx1">
                  <a:lumMod val="95000"/>
                  <a:lumOff val="5000"/>
                </a:schemeClr>
              </a:solidFill>
            </a:ln>
            <a:effectLst/>
          </c:spPr>
          <c:invertIfNegative val="0"/>
          <c:cat>
            <c:strRef>
              <c:f>('0. Overview'!$A$9,'0. Overview'!$A$34,'0. Overview'!$A$54,'0. Overview'!$A$77,'0. Overview'!$A$97,'0. Overview'!$A$129,'0. Overview'!$A$139,'0. Overview'!$A$168,'0. Overview'!$A$187)</c:f>
              <c:strCache>
                <c:ptCount val="9"/>
                <c:pt idx="0">
                  <c:v>Middlesex</c:v>
                </c:pt>
                <c:pt idx="1">
                  <c:v>Middlesex</c:v>
                </c:pt>
                <c:pt idx="2">
                  <c:v>Middlesex</c:v>
                </c:pt>
                <c:pt idx="3">
                  <c:v>Middlesex</c:v>
                </c:pt>
                <c:pt idx="4">
                  <c:v>Middlesex</c:v>
                </c:pt>
                <c:pt idx="5">
                  <c:v>Middlesex</c:v>
                </c:pt>
                <c:pt idx="6">
                  <c:v>Middlesex </c:v>
                </c:pt>
                <c:pt idx="7">
                  <c:v>Middlesex</c:v>
                </c:pt>
                <c:pt idx="8">
                  <c:v>Middlesex</c:v>
                </c:pt>
              </c:strCache>
            </c:strRef>
          </c:cat>
          <c:val>
            <c:numRef>
              <c:f>('0. Overview'!$E$9,'0. Overview'!$E$34,'0. Overview'!$E$54,'0. Overview'!$E$77,'0. Overview'!$E$97,'0. Overview'!$E$129,'0. Overview'!$E$139,'0. Overview'!$E$168,'0. Overview'!$E$187)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CBC-4531-ABBB-DA058F1D3CC9}"/>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0.52700000000000002</c:v>
                </c:pt>
                <c:pt idx="1">
                  <c:v>0.55100000000000005</c:v>
                </c:pt>
                <c:pt idx="2">
                  <c:v>0.52900000000000003</c:v>
                </c:pt>
                <c:pt idx="3">
                  <c:v>0.53700000000000003</c:v>
                </c:pt>
                <c:pt idx="4">
                  <c:v>0.51400000000000001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3" formatCode="0%">
                  <c:v>0.52700000000000002</c:v>
                </c:pt>
                <c:pt idx="4" formatCode="0%">
                  <c:v>0.56299999999999994</c:v>
                </c:pt>
                <c:pt idx="5" formatCode="0%">
                  <c:v>0.626</c:v>
                </c:pt>
                <c:pt idx="6">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2" formatCode="0%">
                  <c:v>0.51400000000000001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8">
                  <c:v>183408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53288</c:v>
                </c:pt>
                <c:pt idx="1">
                  <c:v>63344</c:v>
                </c:pt>
                <c:pt idx="2">
                  <c:v>66776</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Edison township</c:v>
                </c:pt>
                <c:pt idx="1">
                  <c:v>Woodbridge township</c:v>
                </c:pt>
                <c:pt idx="2">
                  <c:v>Old Bridge township</c:v>
                </c:pt>
                <c:pt idx="3">
                  <c:v>Perth Amboy city</c:v>
                </c:pt>
                <c:pt idx="4">
                  <c:v>East Brunswick township</c:v>
                </c:pt>
                <c:pt idx="5">
                  <c:v>New Brunswick city</c:v>
                </c:pt>
                <c:pt idx="6">
                  <c:v>South Brunswick township</c:v>
                </c:pt>
                <c:pt idx="7">
                  <c:v>Piscataway township</c:v>
                </c:pt>
                <c:pt idx="8">
                  <c:v>Sayreville borough</c:v>
                </c:pt>
                <c:pt idx="9">
                  <c:v>North Brunswick township</c:v>
                </c:pt>
                <c:pt idx="10">
                  <c:v>Monroe township</c:v>
                </c:pt>
                <c:pt idx="11">
                  <c:v>Carteret borough</c:v>
                </c:pt>
                <c:pt idx="12">
                  <c:v>Plainsboro township</c:v>
                </c:pt>
                <c:pt idx="13">
                  <c:v>South Plainfield borough</c:v>
                </c:pt>
                <c:pt idx="14">
                  <c:v>South River borough</c:v>
                </c:pt>
                <c:pt idx="15">
                  <c:v>Metuchen borough</c:v>
                </c:pt>
                <c:pt idx="16">
                  <c:v>Middlesex borough</c:v>
                </c:pt>
                <c:pt idx="17">
                  <c:v>Highland Park borough</c:v>
                </c:pt>
                <c:pt idx="18">
                  <c:v>Milltown borough</c:v>
                </c:pt>
                <c:pt idx="19">
                  <c:v>Dunellen borough</c:v>
                </c:pt>
              </c:strCache>
            </c:strRef>
          </c:cat>
          <c:val>
            <c:numRef>
              <c:f>Sheet1!$B$2:$B$21</c:f>
              <c:numCache>
                <c:formatCode>0</c:formatCode>
                <c:ptCount val="20"/>
                <c:pt idx="0">
                  <c:v>25977</c:v>
                </c:pt>
                <c:pt idx="1">
                  <c:v>21261</c:v>
                </c:pt>
                <c:pt idx="2">
                  <c:v>13429</c:v>
                </c:pt>
                <c:pt idx="3">
                  <c:v>13349</c:v>
                </c:pt>
                <c:pt idx="4">
                  <c:v>12050</c:v>
                </c:pt>
                <c:pt idx="5">
                  <c:v>11967</c:v>
                </c:pt>
                <c:pt idx="6">
                  <c:v>10605</c:v>
                </c:pt>
                <c:pt idx="7">
                  <c:v>10573</c:v>
                </c:pt>
                <c:pt idx="8">
                  <c:v>9911</c:v>
                </c:pt>
                <c:pt idx="9">
                  <c:v>9715</c:v>
                </c:pt>
                <c:pt idx="10">
                  <c:v>7988</c:v>
                </c:pt>
                <c:pt idx="11">
                  <c:v>5596</c:v>
                </c:pt>
                <c:pt idx="12">
                  <c:v>5222</c:v>
                </c:pt>
                <c:pt idx="13">
                  <c:v>5057</c:v>
                </c:pt>
                <c:pt idx="14">
                  <c:v>4124</c:v>
                </c:pt>
                <c:pt idx="15">
                  <c:v>4037</c:v>
                </c:pt>
                <c:pt idx="16">
                  <c:v>3006</c:v>
                </c:pt>
                <c:pt idx="17">
                  <c:v>2788</c:v>
                </c:pt>
                <c:pt idx="18">
                  <c:v>1801</c:v>
                </c:pt>
                <c:pt idx="19">
                  <c:v>1794</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0.25</c:v>
                </c:pt>
                <c:pt idx="1">
                  <c:v>0.19</c:v>
                </c:pt>
                <c:pt idx="2">
                  <c:v>0.18</c:v>
                </c:pt>
                <c:pt idx="3">
                  <c:v>0.17797867458</c:v>
                </c:pt>
                <c:pt idx="4">
                  <c:v>0.17385718296</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c:v>0.26496799756</c:v>
                </c:pt>
                <c:pt idx="7">
                  <c:v>0.24598409300999999</c:v>
                </c:pt>
                <c:pt idx="8">
                  <c:v>0.23243611942</c:v>
                </c:pt>
                <c:pt idx="9">
                  <c:v>0.20649138521999999</c:v>
                </c:pt>
                <c:pt idx="10">
                  <c:v>0.20253164557</c:v>
                </c:pt>
                <c:pt idx="11">
                  <c:v>0.19926797071999999</c:v>
                </c:pt>
                <c:pt idx="12">
                  <c:v>0.18003489414000001</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3" formatCode="0%">
                  <c:v>0.17385718296</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870483244418726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6421-4EA5-8EB0-F9D838161313}"/>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6421-4EA5-8EB0-F9D838161313}"/>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6421-4EA5-8EB0-F9D838161313}"/>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6421-4EA5-8EB0-F9D838161313}"/>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6421-4EA5-8EB0-F9D838161313}"/>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6421-4EA5-8EB0-F9D838161313}"/>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6421-4EA5-8EB0-F9D838161313}"/>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421-4EA5-8EB0-F9D83816131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2253</c:v>
                </c:pt>
                <c:pt idx="1">
                  <c:v>1046</c:v>
                </c:pt>
                <c:pt idx="2">
                  <c:v>1526</c:v>
                </c:pt>
                <c:pt idx="3">
                  <c:v>1403</c:v>
                </c:pt>
                <c:pt idx="4">
                  <c:v>1110</c:v>
                </c:pt>
                <c:pt idx="5">
                  <c:v>2197</c:v>
                </c:pt>
                <c:pt idx="6">
                  <c:v>1731</c:v>
                </c:pt>
              </c:numCache>
            </c:numRef>
          </c:val>
          <c:extLst>
            <c:ext xmlns:c16="http://schemas.microsoft.com/office/drawing/2014/chart" uri="{C3380CC4-5D6E-409C-BE32-E72D297353CC}">
              <c16:uniqueId val="{0000000E-6421-4EA5-8EB0-F9D838161313}"/>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7">
                  <c:v>135189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93418</c:v>
                </c:pt>
                <c:pt idx="1">
                  <c:v>91731</c:v>
                </c:pt>
                <c:pt idx="2">
                  <c:v>99427</c:v>
                </c:pt>
                <c:pt idx="3">
                  <c:v>102400</c:v>
                </c:pt>
                <c:pt idx="4">
                  <c:v>105055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Overview'!$A$214,'0. Overview'!$A$234,'0. Overview'!$A$256,'0. Overview'!$A$274,'0. Overview'!$A$309,'0. Overview'!$A$317,'0. Overview'!$A$356,'0. Overview'!$A$377,'0. Overview'!$A$400)</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Overview'!$C$214,'0. Overview'!$C$234,'0. Overview'!$C$256,'0. Overview'!$C$274,'0. Overview'!$C$309,'0. Overview'!$C$317,'0. Overview'!$C$356,'0. Overview'!$C$377,'0. Overview'!$C$400)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BF55-47BE-A03D-70D34231A25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Overview'!$A$214,'0. Overview'!$A$234,'0. Overview'!$A$256,'0. Overview'!$A$274,'0. Overview'!$A$309,'0. Overview'!$A$317,'0. Overview'!$A$356,'0. Overview'!$A$377,'0. Overview'!$A$400)</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Overview'!$D$214,'0. Overview'!$D$234,'0. Overview'!$D$256,'0. Overview'!$D$274,'0. Overview'!$D$309,'0. Overview'!$D$317,'0. Overview'!$D$356,'0. Overview'!$D$377,'0. Overview'!$D$400)</c:f>
              <c:numCache>
                <c:formatCode>General</c:formatCode>
                <c:ptCount val="9"/>
                <c:pt idx="0">
                  <c:v>12.875</c:v>
                </c:pt>
                <c:pt idx="1">
                  <c:v>14.875</c:v>
                </c:pt>
                <c:pt idx="2">
                  <c:v>14.875</c:v>
                </c:pt>
                <c:pt idx="3">
                  <c:v>18.875</c:v>
                </c:pt>
                <c:pt idx="4">
                  <c:v>3.875</c:v>
                </c:pt>
                <c:pt idx="5">
                  <c:v>17.875</c:v>
                </c:pt>
                <c:pt idx="6">
                  <c:v>2.875</c:v>
                </c:pt>
                <c:pt idx="7">
                  <c:v>3.875</c:v>
                </c:pt>
                <c:pt idx="8">
                  <c:v>2.875</c:v>
                </c:pt>
              </c:numCache>
            </c:numRef>
          </c:val>
          <c:extLst>
            <c:ext xmlns:c16="http://schemas.microsoft.com/office/drawing/2014/chart" uri="{C3380CC4-5D6E-409C-BE32-E72D297353CC}">
              <c16:uniqueId val="{00000001-BF55-47BE-A03D-70D34231A258}"/>
            </c:ext>
          </c:extLst>
        </c:ser>
        <c:ser>
          <c:idx val="3"/>
          <c:order val="2"/>
          <c:spPr>
            <a:solidFill>
              <a:schemeClr val="bg2">
                <a:lumMod val="75000"/>
              </a:schemeClr>
            </a:solidFill>
            <a:ln>
              <a:solidFill>
                <a:schemeClr val="tx1"/>
              </a:solidFill>
            </a:ln>
            <a:effectLst/>
          </c:spPr>
          <c:invertIfNegative val="0"/>
          <c:cat>
            <c:strRef>
              <c:f>('0. Overview'!$A$214,'0. Overview'!$A$234,'0. Overview'!$A$256,'0. Overview'!$A$274,'0. Overview'!$A$309,'0. Overview'!$A$317,'0. Overview'!$A$356,'0. Overview'!$A$377,'0. Overview'!$A$400)</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Overview'!$E$214,'0. Overview'!$E$234,'0. Overview'!$E$256,'0. Overview'!$E$274,'0. Overview'!$E$309,'0. Overview'!$E$317,'0. Overview'!$E$356,'0. Overview'!$E$377,'0. Overview'!$E$400)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BF55-47BE-A03D-70D34231A25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4" formatCode="_(&quot;$&quot;* #,##0_);_(&quot;$&quot;* \(#,##0\);_(&quot;$&quot;* &quot;-&quot;??_);_(@_)">
                  <c:v>105055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Perth Amboy city</c:v>
                </c:pt>
                <c:pt idx="1">
                  <c:v>New Brunswick city</c:v>
                </c:pt>
                <c:pt idx="2">
                  <c:v>Dunellen borough</c:v>
                </c:pt>
                <c:pt idx="3">
                  <c:v>Carteret borough</c:v>
                </c:pt>
                <c:pt idx="4">
                  <c:v>Sayreville borough</c:v>
                </c:pt>
                <c:pt idx="5">
                  <c:v>Old Bridge township</c:v>
                </c:pt>
                <c:pt idx="6">
                  <c:v>Spotswood borough</c:v>
                </c:pt>
                <c:pt idx="7">
                  <c:v>South River borough</c:v>
                </c:pt>
                <c:pt idx="8">
                  <c:v>Highland Park borough</c:v>
                </c:pt>
                <c:pt idx="9">
                  <c:v>Helmetta borough</c:v>
                </c:pt>
              </c:strCache>
            </c:strRef>
          </c:cat>
          <c:val>
            <c:numRef>
              <c:f>Sheet1!$B$2:$B$11</c:f>
              <c:numCache>
                <c:formatCode>_("$"* #,##0_);_("$"* \(#,##0\);_("$"* "-"??_);_(@_)</c:formatCode>
                <c:ptCount val="10"/>
                <c:pt idx="0">
                  <c:v>58490</c:v>
                </c:pt>
                <c:pt idx="1">
                  <c:v>60248</c:v>
                </c:pt>
                <c:pt idx="2">
                  <c:v>84789</c:v>
                </c:pt>
                <c:pt idx="3">
                  <c:v>87553</c:v>
                </c:pt>
                <c:pt idx="4">
                  <c:v>98629</c:v>
                </c:pt>
                <c:pt idx="5">
                  <c:v>100661</c:v>
                </c:pt>
                <c:pt idx="6">
                  <c:v>101388</c:v>
                </c:pt>
                <c:pt idx="7">
                  <c:v>101853</c:v>
                </c:pt>
                <c:pt idx="8">
                  <c:v>101991</c:v>
                </c:pt>
                <c:pt idx="9">
                  <c:v>104143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Middlesex Median $109028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Perth Amboy city</c:v>
                </c:pt>
                <c:pt idx="1">
                  <c:v>New Brunswick city</c:v>
                </c:pt>
                <c:pt idx="2">
                  <c:v>Dunellen borough</c:v>
                </c:pt>
                <c:pt idx="3">
                  <c:v>Carteret borough</c:v>
                </c:pt>
                <c:pt idx="4">
                  <c:v>Sayreville borough</c:v>
                </c:pt>
                <c:pt idx="5">
                  <c:v>Old Bridge township</c:v>
                </c:pt>
                <c:pt idx="6">
                  <c:v>Spotswood borough</c:v>
                </c:pt>
                <c:pt idx="7">
                  <c:v>South River borough</c:v>
                </c:pt>
                <c:pt idx="8">
                  <c:v>Highland Park borough</c:v>
                </c:pt>
                <c:pt idx="9">
                  <c:v>Helmetta borough</c:v>
                </c:pt>
              </c:strCache>
            </c:strRef>
          </c:cat>
          <c:val>
            <c:numRef>
              <c:f>Sheet1!$C$2:$C$11</c:f>
              <c:numCache>
                <c:formatCode>"$"#,##0</c:formatCode>
                <c:ptCount val="10"/>
                <c:pt idx="0">
                  <c:v>109028</c:v>
                </c:pt>
                <c:pt idx="1">
                  <c:v>109028</c:v>
                </c:pt>
                <c:pt idx="2">
                  <c:v>109028</c:v>
                </c:pt>
                <c:pt idx="3">
                  <c:v>109028</c:v>
                </c:pt>
                <c:pt idx="4">
                  <c:v>109028</c:v>
                </c:pt>
                <c:pt idx="5">
                  <c:v>109028</c:v>
                </c:pt>
                <c:pt idx="6">
                  <c:v>109028</c:v>
                </c:pt>
                <c:pt idx="7">
                  <c:v>109028</c:v>
                </c:pt>
                <c:pt idx="8">
                  <c:v>109028</c:v>
                </c:pt>
                <c:pt idx="9">
                  <c:v>109028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769212086987967"/>
          <c:y val="0.9608046931091585"/>
          <c:w val="0.28808485027671005"/>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9" formatCode="0%">
                  <c:v>8.4000000000000005E-2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8.6999999999999994E-2</c:v>
                </c:pt>
                <c:pt idx="1">
                  <c:v>8.7999999999999995E-2</c:v>
                </c:pt>
                <c:pt idx="2">
                  <c:v>7.4999999999999997E-2</c:v>
                </c:pt>
                <c:pt idx="3">
                  <c:v>7.8E-2</c:v>
                </c:pt>
                <c:pt idx="4">
                  <c:v>8.4000000000000005E-2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 city</c:v>
                </c:pt>
                <c:pt idx="1">
                  <c:v>Perth Amboy city</c:v>
                </c:pt>
                <c:pt idx="2">
                  <c:v>Dunellen borough</c:v>
                </c:pt>
                <c:pt idx="3">
                  <c:v>South River borough</c:v>
                </c:pt>
                <c:pt idx="4">
                  <c:v>South Amboy city</c:v>
                </c:pt>
                <c:pt idx="5">
                  <c:v>Carteret borough</c:v>
                </c:pt>
                <c:pt idx="6">
                  <c:v>Old Bridge township</c:v>
                </c:pt>
                <c:pt idx="7">
                  <c:v>Highland Park borough</c:v>
                </c:pt>
                <c:pt idx="8">
                  <c:v>Woodbridge township</c:v>
                </c:pt>
                <c:pt idx="9">
                  <c:v>North Brunswick township</c:v>
                </c:pt>
              </c:strCache>
            </c:strRef>
          </c:cat>
          <c:val>
            <c:numRef>
              <c:f>Sheet1!$B$2:$B$11</c:f>
              <c:numCache>
                <c:formatCode>0%</c:formatCode>
                <c:ptCount val="10"/>
                <c:pt idx="0">
                  <c:v>0.32700000000000001</c:v>
                </c:pt>
                <c:pt idx="1">
                  <c:v>0.248</c:v>
                </c:pt>
                <c:pt idx="2">
                  <c:v>0.18099999999999999</c:v>
                </c:pt>
                <c:pt idx="3">
                  <c:v>0.161</c:v>
                </c:pt>
                <c:pt idx="4">
                  <c:v>0.11799999999999999</c:v>
                </c:pt>
                <c:pt idx="5">
                  <c:v>0.112</c:v>
                </c:pt>
                <c:pt idx="6">
                  <c:v>9.2999999999999999E-2</c:v>
                </c:pt>
                <c:pt idx="7">
                  <c:v>8.1000000000000003E-2</c:v>
                </c:pt>
                <c:pt idx="8">
                  <c:v>6.8000000000000005E-2</c:v>
                </c:pt>
                <c:pt idx="9">
                  <c:v>6.7000000000000004E-2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Middlesex Avg. 8.2%</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 Brunswick city</c:v>
                </c:pt>
                <c:pt idx="1">
                  <c:v>Perth Amboy city</c:v>
                </c:pt>
                <c:pt idx="2">
                  <c:v>Dunellen borough</c:v>
                </c:pt>
                <c:pt idx="3">
                  <c:v>South River borough</c:v>
                </c:pt>
                <c:pt idx="4">
                  <c:v>South Amboy city</c:v>
                </c:pt>
                <c:pt idx="5">
                  <c:v>Carteret borough</c:v>
                </c:pt>
                <c:pt idx="6">
                  <c:v>Old Bridge township</c:v>
                </c:pt>
                <c:pt idx="7">
                  <c:v>Highland Park borough</c:v>
                </c:pt>
                <c:pt idx="8">
                  <c:v>Woodbridge township</c:v>
                </c:pt>
                <c:pt idx="9">
                  <c:v>North Brunswick township</c:v>
                </c:pt>
              </c:strCache>
            </c:strRef>
          </c:cat>
          <c:val>
            <c:numRef>
              <c:f>Sheet1!$C$2:$C$11</c:f>
              <c:numCache>
                <c:formatCode>0%</c:formatCode>
                <c:ptCount val="10"/>
                <c:pt idx="0">
                  <c:v>8.2000000000000003E-2</c:v>
                </c:pt>
                <c:pt idx="1">
                  <c:v>8.2000000000000003E-2</c:v>
                </c:pt>
                <c:pt idx="2">
                  <c:v>8.2000000000000003E-2</c:v>
                </c:pt>
                <c:pt idx="3">
                  <c:v>8.2000000000000003E-2</c:v>
                </c:pt>
                <c:pt idx="4">
                  <c:v>8.2000000000000003E-2</c:v>
                </c:pt>
                <c:pt idx="5">
                  <c:v>8.2000000000000003E-2</c:v>
                </c:pt>
                <c:pt idx="6">
                  <c:v>8.2000000000000003E-2</c:v>
                </c:pt>
                <c:pt idx="7">
                  <c:v>8.2000000000000003E-2</c:v>
                </c:pt>
                <c:pt idx="8">
                  <c:v>8.2000000000000003E-2</c:v>
                </c:pt>
                <c:pt idx="9">
                  <c:v>8.2000000000000003E-2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309022231850701"/>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7">
                  <c:v>0.15554969057000001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c:v>
                </c:pt>
                <c:pt idx="1">
                  <c:v>0.21</c:v>
                </c:pt>
                <c:pt idx="2">
                  <c:v>0.2</c:v>
                </c:pt>
                <c:pt idx="3">
                  <c:v>0.19943696665999999</c:v>
                </c:pt>
                <c:pt idx="4">
                  <c:v>0.19</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8" formatCode="0.0%">
                  <c:v>9.2999999999999999E-2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8.4000000000000005E-2</c:v>
                </c:pt>
                <c:pt idx="1">
                  <c:v>7.0000000000000007E-2</c:v>
                </c:pt>
                <c:pt idx="2">
                  <c:v>9.2999999999999999E-2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13156</c:v>
                </c:pt>
                <c:pt idx="1">
                  <c:v>12879</c:v>
                </c:pt>
                <c:pt idx="2">
                  <c:v>12150</c:v>
                </c:pt>
                <c:pt idx="3">
                  <c:v>13106</c:v>
                </c:pt>
                <c:pt idx="4">
                  <c:v>14305</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Middlesex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0.48</c:v>
                </c:pt>
                <c:pt idx="1">
                  <c:v>0.13</c:v>
                </c:pt>
                <c:pt idx="2">
                  <c:v>0.02</c:v>
                </c:pt>
                <c:pt idx="3">
                  <c:v>0.27</c:v>
                </c:pt>
                <c:pt idx="4">
                  <c:v>0</c:v>
                </c:pt>
                <c:pt idx="5">
                  <c:v>0.2</c:v>
                </c:pt>
                <c:pt idx="6">
                  <c:v>0.24</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35414</c:v>
                </c:pt>
                <c:pt idx="3" formatCode="#,##0">
                  <c:v>31630</c:v>
                </c:pt>
                <c:pt idx="4" formatCode="#,##0">
                  <c:v>34729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21186</c:v>
                </c:pt>
                <c:pt idx="1">
                  <c:v>25184</c:v>
                </c:pt>
                <c:pt idx="2">
                  <c:v>23222</c:v>
                </c:pt>
                <c:pt idx="3">
                  <c:v>22424</c:v>
                </c:pt>
                <c:pt idx="4">
                  <c:v>23655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Middlesex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1676</c:v>
                </c:pt>
                <c:pt idx="1">
                  <c:v>1541</c:v>
                </c:pt>
                <c:pt idx="2">
                  <c:v>1390</c:v>
                </c:pt>
                <c:pt idx="3">
                  <c:v>1200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4">
                  <c:v>1676</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4" formatCode="&quot;$&quot;#,##0_);[Red]\(&quot;$&quot;#,##0\)">
                  <c:v>1200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8">
                  <c:v>32</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34.9</c:v>
                </c:pt>
                <c:pt idx="1">
                  <c:v>34.299999999999997</c:v>
                </c:pt>
                <c:pt idx="2">
                  <c:v>29.6</c:v>
                </c:pt>
                <c:pt idx="3" formatCode="0.0">
                  <c:v>30.8</c:v>
                </c:pt>
                <c:pt idx="4" formatCode="0.0">
                  <c:v>32</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4">
                  <c:v>0.16</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4" formatCode="0.0%">
                  <c:v>5.8000000000000003E-2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5.0999999999999997E-2</c:v>
                </c:pt>
                <c:pt idx="1">
                  <c:v>3.5999999999999997E-2</c:v>
                </c:pt>
                <c:pt idx="2">
                  <c:v>2.7E-2</c:v>
                </c:pt>
                <c:pt idx="3">
                  <c:v>3.3000000000000002E-2</c:v>
                </c:pt>
                <c:pt idx="4">
                  <c:v>5.8000000000000003E-2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Perth Amboy city</c:v>
                </c:pt>
                <c:pt idx="1">
                  <c:v>Helmetta borough</c:v>
                </c:pt>
                <c:pt idx="2">
                  <c:v>Carteret borough</c:v>
                </c:pt>
                <c:pt idx="3">
                  <c:v>Dunellen borough</c:v>
                </c:pt>
                <c:pt idx="4">
                  <c:v>New Brunswick city</c:v>
                </c:pt>
                <c:pt idx="5">
                  <c:v>Highland Park borough</c:v>
                </c:pt>
                <c:pt idx="6">
                  <c:v>Sayreville borough</c:v>
                </c:pt>
                <c:pt idx="7">
                  <c:v>Old Bridge township</c:v>
                </c:pt>
                <c:pt idx="8">
                  <c:v>South River borough</c:v>
                </c:pt>
                <c:pt idx="9">
                  <c:v>Woodbridge township</c:v>
                </c:pt>
              </c:strCache>
            </c:strRef>
          </c:cat>
          <c:val>
            <c:numRef>
              <c:f>Sheet1!$B$2:$B$11</c:f>
              <c:numCache>
                <c:formatCode>0.0%</c:formatCode>
                <c:ptCount val="10"/>
                <c:pt idx="0">
                  <c:v>0.15</c:v>
                </c:pt>
                <c:pt idx="1">
                  <c:v>0.14499999999999999</c:v>
                </c:pt>
                <c:pt idx="2">
                  <c:v>0.125</c:v>
                </c:pt>
                <c:pt idx="3">
                  <c:v>9.1999999999999998E-2</c:v>
                </c:pt>
                <c:pt idx="4">
                  <c:v>9.0999999999999998E-2</c:v>
                </c:pt>
                <c:pt idx="5">
                  <c:v>3.9E-2</c:v>
                </c:pt>
                <c:pt idx="6">
                  <c:v>3.9E-2</c:v>
                </c:pt>
                <c:pt idx="7">
                  <c:v>3.4000000000000002E-2</c:v>
                </c:pt>
                <c:pt idx="8">
                  <c:v>3.4000000000000002E-2</c:v>
                </c:pt>
                <c:pt idx="9">
                  <c:v>3.3000000000000002E-2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Middlesex County Avg. 4.3%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Perth Amboy city</c:v>
                </c:pt>
                <c:pt idx="1">
                  <c:v>Helmetta borough</c:v>
                </c:pt>
                <c:pt idx="2">
                  <c:v>Carteret borough</c:v>
                </c:pt>
                <c:pt idx="3">
                  <c:v>Dunellen borough</c:v>
                </c:pt>
                <c:pt idx="4">
                  <c:v>New Brunswick city</c:v>
                </c:pt>
                <c:pt idx="5">
                  <c:v>Highland Park borough</c:v>
                </c:pt>
                <c:pt idx="6">
                  <c:v>Sayreville borough</c:v>
                </c:pt>
                <c:pt idx="7">
                  <c:v>Old Bridge township</c:v>
                </c:pt>
                <c:pt idx="8">
                  <c:v>South River borough</c:v>
                </c:pt>
                <c:pt idx="9">
                  <c:v>Woodbridge township</c:v>
                </c:pt>
              </c:strCache>
            </c:strRef>
          </c:cat>
          <c:val>
            <c:numRef>
              <c:f>Sheet1!$C$2:$C$11</c:f>
              <c:numCache>
                <c:formatCode>0.00%</c:formatCode>
                <c:ptCount val="10"/>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6487819881889763E-2"/>
          <c:y val="0.89079258154999186"/>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0.57699999999999996</c:v>
                </c:pt>
                <c:pt idx="1">
                  <c:v>0.58599999999999997</c:v>
                </c:pt>
                <c:pt idx="2">
                  <c:v>0.502</c:v>
                </c:pt>
                <c:pt idx="3">
                  <c:v>0.48299999999999998</c:v>
                </c:pt>
                <c:pt idx="4">
                  <c:v>0.47599999999999998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0.11899999999999999</c:v>
                </c:pt>
                <c:pt idx="1">
                  <c:v>0.11899999999999999</c:v>
                </c:pt>
                <c:pt idx="2">
                  <c:v>0.125</c:v>
                </c:pt>
                <c:pt idx="3">
                  <c:v>0.13200000000000001</c:v>
                </c:pt>
                <c:pt idx="4">
                  <c:v>0.129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8.0000000000000002E-3</c:v>
                </c:pt>
                <c:pt idx="1">
                  <c:v>8.0000000000000002E-3</c:v>
                </c:pt>
                <c:pt idx="2">
                  <c:v>1.9E-2</c:v>
                </c:pt>
                <c:pt idx="3">
                  <c:v>0.02</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0.25600000000000001</c:v>
                </c:pt>
                <c:pt idx="1">
                  <c:v>0.25800000000000001</c:v>
                </c:pt>
                <c:pt idx="2">
                  <c:v>0.26100000000000001</c:v>
                </c:pt>
                <c:pt idx="3">
                  <c:v>0.26900000000000002</c:v>
                </c:pt>
                <c:pt idx="4">
                  <c:v>0.26900000000000002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0.221</c:v>
                </c:pt>
                <c:pt idx="1">
                  <c:v>0.21299999999999999</c:v>
                </c:pt>
                <c:pt idx="2">
                  <c:v>0.22700000000000001</c:v>
                </c:pt>
                <c:pt idx="3">
                  <c:v>0.23200000000000001</c:v>
                </c:pt>
                <c:pt idx="4">
                  <c:v>0.24</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4">
                  <c:v>39757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4">
                  <c:v>12926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5">
                  <c:v>0.93400000000000005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0.95199999999999996</c:v>
                </c:pt>
                <c:pt idx="1">
                  <c:v>0.95899999999999996</c:v>
                </c:pt>
                <c:pt idx="2">
                  <c:v>0.93200000000000005</c:v>
                </c:pt>
                <c:pt idx="3">
                  <c:v>0.93600000000000005</c:v>
                </c:pt>
                <c:pt idx="4">
                  <c:v>0.94199999999999995</c:v>
                </c:pt>
                <c:pt idx="5">
                  <c:v>0.93400000000000005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9">
                  <c:v>0.75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0.82</c:v>
                </c:pt>
                <c:pt idx="1">
                  <c:v>0.68</c:v>
                </c:pt>
                <c:pt idx="2">
                  <c:v>0.65</c:v>
                </c:pt>
                <c:pt idx="3">
                  <c:v>0.85</c:v>
                </c:pt>
                <c:pt idx="4">
                  <c:v>0.67</c:v>
                </c:pt>
                <c:pt idx="5">
                  <c:v>0.75</c:v>
                </c:pt>
                <c:pt idx="6">
                  <c:v>0.72</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4" formatCode="0.0%">
                  <c:v>0.36399999999999999</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0.27900000000000003</c:v>
                </c:pt>
                <c:pt idx="1">
                  <c:v>0.35399999999999998</c:v>
                </c:pt>
                <c:pt idx="2">
                  <c:v>0.39300000000000002</c:v>
                </c:pt>
                <c:pt idx="3">
                  <c:v>0.38100000000000001</c:v>
                </c:pt>
                <c:pt idx="4">
                  <c:v>0.36399999999999999</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Middlesex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4.2999999999999997E-2</c:v>
                </c:pt>
                <c:pt idx="1">
                  <c:v>4.2999999999999997E-2</c:v>
                </c:pt>
                <c:pt idx="2">
                  <c:v>4.1000000000000002E-2</c:v>
                </c:pt>
                <c:pt idx="3">
                  <c:v>4.1000000000000002E-2</c:v>
                </c:pt>
                <c:pt idx="4">
                  <c:v>4.5999999999999999E-2</c:v>
                </c:pt>
                <c:pt idx="5">
                  <c:v>4.5999999999999999E-2</c:v>
                </c:pt>
                <c:pt idx="6">
                  <c:v>4.3999999999999997E-2</c:v>
                </c:pt>
                <c:pt idx="7">
                  <c:v>3.7999999999999999E-2</c:v>
                </c:pt>
                <c:pt idx="8">
                  <c:v>4.2000000000000003E-2</c:v>
                </c:pt>
                <c:pt idx="9">
                  <c:v>4.4999999999999998E-2</c:v>
                </c:pt>
                <c:pt idx="10">
                  <c:v>5.1999999999999998E-2</c:v>
                </c:pt>
                <c:pt idx="11">
                  <c:v>5.1999999999999998E-2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8" formatCode="0.0">
                  <c:v>4.3499999999999997E-2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8" formatCode="0.0%">
                  <c:v>3.4970399999999999E-2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39</c:v>
                </c:pt>
                <c:pt idx="1">
                  <c:v>39</c:v>
                </c:pt>
                <c:pt idx="2">
                  <c:v>43</c:v>
                </c:pt>
                <c:pt idx="3">
                  <c:v>43</c:v>
                </c:pt>
                <c:pt idx="4">
                  <c:v>45.693402415999998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Disconnected Youth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3.5681600000000001E-2</c:v>
                </c:pt>
                <c:pt idx="1">
                  <c:v>4.0544200000000002E-2</c:v>
                </c:pt>
                <c:pt idx="2">
                  <c:v>4.1471299999999996E-2</c:v>
                </c:pt>
                <c:pt idx="3">
                  <c:v>3.5505000000000002E-2</c:v>
                </c:pt>
                <c:pt idx="4">
                  <c:v>3.4970399999999999E-2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New Brunswick School District</c:v>
                </c:pt>
                <c:pt idx="1">
                  <c:v>Perth Amboy Public School District</c:v>
                </c:pt>
                <c:pt idx="2">
                  <c:v>Academy For Urban Leadership Charter School</c:v>
                </c:pt>
                <c:pt idx="3">
                  <c:v>Sayreville School District</c:v>
                </c:pt>
                <c:pt idx="4">
                  <c:v>Carteret Public School District</c:v>
                </c:pt>
                <c:pt idx="5">
                  <c:v>Woodbridge Township School District</c:v>
                </c:pt>
                <c:pt idx="6">
                  <c:v>Highland Park Boro School District</c:v>
                </c:pt>
                <c:pt idx="7">
                  <c:v>Dunellen Public School District</c:v>
                </c:pt>
                <c:pt idx="8">
                  <c:v>Edison Township School District</c:v>
                </c:pt>
                <c:pt idx="9">
                  <c:v>South Plainfield School District</c:v>
                </c:pt>
                <c:pt idx="10">
                  <c:v>Old Bridge Township School District</c:v>
                </c:pt>
                <c:pt idx="11">
                  <c:v>South River Public School District</c:v>
                </c:pt>
                <c:pt idx="12">
                  <c:v>Monroe Township School District</c:v>
                </c:pt>
                <c:pt idx="13">
                  <c:v>Spotswood Public School District</c:v>
                </c:pt>
              </c:strCache>
            </c:strRef>
          </c:cat>
          <c:val>
            <c:numRef>
              <c:f>Sheet1!$B$2:$B$15</c:f>
              <c:numCache>
                <c:formatCode>General</c:formatCode>
                <c:ptCount val="14"/>
                <c:pt idx="0">
                  <c:v>73.900000000000006</c:v>
                </c:pt>
                <c:pt idx="1">
                  <c:v>85.6</c:v>
                </c:pt>
                <c:pt idx="2">
                  <c:v>88.1</c:v>
                </c:pt>
                <c:pt idx="3">
                  <c:v>89.9</c:v>
                </c:pt>
                <c:pt idx="4">
                  <c:v>91.9</c:v>
                </c:pt>
                <c:pt idx="5">
                  <c:v>92</c:v>
                </c:pt>
                <c:pt idx="6">
                  <c:v>92.2</c:v>
                </c:pt>
                <c:pt idx="7">
                  <c:v>92.5</c:v>
                </c:pt>
                <c:pt idx="8">
                  <c:v>92.8</c:v>
                </c:pt>
                <c:pt idx="9">
                  <c:v>93.3</c:v>
                </c:pt>
                <c:pt idx="10">
                  <c:v>93.9</c:v>
                </c:pt>
                <c:pt idx="11">
                  <c:v>93.9</c:v>
                </c:pt>
                <c:pt idx="12">
                  <c:v>94.2</c:v>
                </c:pt>
                <c:pt idx="13">
                  <c:v>94.2</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4-Year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New Brunswick School District</c:v>
                </c:pt>
                <c:pt idx="1">
                  <c:v>Perth Amboy Public School District</c:v>
                </c:pt>
                <c:pt idx="2">
                  <c:v>Academy For Urban Leadership Charter School</c:v>
                </c:pt>
                <c:pt idx="3">
                  <c:v>Sayreville School District</c:v>
                </c:pt>
                <c:pt idx="4">
                  <c:v>Carteret Public School District</c:v>
                </c:pt>
                <c:pt idx="5">
                  <c:v>Woodbridge Township School District</c:v>
                </c:pt>
                <c:pt idx="6">
                  <c:v>Highland Park Boro School District</c:v>
                </c:pt>
                <c:pt idx="7">
                  <c:v>Dunellen Public School District</c:v>
                </c:pt>
                <c:pt idx="8">
                  <c:v>Edison Township School District</c:v>
                </c:pt>
                <c:pt idx="9">
                  <c:v>South Plainfield School District</c:v>
                </c:pt>
                <c:pt idx="10">
                  <c:v>Old Bridge Township School District</c:v>
                </c:pt>
                <c:pt idx="11">
                  <c:v>South River Public School District</c:v>
                </c:pt>
                <c:pt idx="12">
                  <c:v>Monroe Township School District</c:v>
                </c:pt>
                <c:pt idx="13">
                  <c:v>Spotswood Public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8658327771264447"/>
          <c:y val="0.90327485098260474"/>
          <c:w val="0.21200419221130914"/>
          <c:h val="5.8882832813825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0.90100000000000002</c:v>
                </c:pt>
                <c:pt idx="1">
                  <c:v>0.88100000000000001</c:v>
                </c:pt>
                <c:pt idx="2">
                  <c:v>0.93300000000000005</c:v>
                </c:pt>
                <c:pt idx="3">
                  <c:v>0.94599999999999995</c:v>
                </c:pt>
                <c:pt idx="4">
                  <c:v>0.95199999999999996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4">
                  <c:v>0.95199999999999996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8">
                  <c:v>14.42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5243776346138551E-2"/>
                  <c:y val="8.823216338062493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18</c:v>
                </c:pt>
                <c:pt idx="1">
                  <c:v>119</c:v>
                </c:pt>
                <c:pt idx="2">
                  <c:v>421</c:v>
                </c:pt>
                <c:pt idx="3">
                  <c:v>1013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8.9222646410070619E-2"/>
                  <c:y val="-8.4634028764662885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9.5560119313287104E-2"/>
                  <c:y val="4.0860612674427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1157</c:v>
                </c:pt>
                <c:pt idx="1">
                  <c:v>8675</c:v>
                </c:pt>
                <c:pt idx="2">
                  <c:v>980</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6">
                  <c:v>2.19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708956692913385"/>
          <c:y val="0.87893986242298117"/>
          <c:w val="0.129205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4.61219</c:v>
                </c:pt>
                <c:pt idx="1">
                  <c:v>4.7765000000000004</c:v>
                </c:pt>
                <c:pt idx="2">
                  <c:v>2.5</c:v>
                </c:pt>
                <c:pt idx="4">
                  <c:v>2.1857099999999998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8.4892971711869339E-2"/>
          <c:y val="6.8140319163664999E-3"/>
          <c:w val="0.8635196850393700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9">
                  <c:v>220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9">
                  <c:v>1375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8" formatCode="0.00">
                  <c:v>45.693402415999998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6.6</c:v>
                </c:pt>
                <c:pt idx="1">
                  <c:v>6.7</c:v>
                </c:pt>
                <c:pt idx="2">
                  <c:v>6.7</c:v>
                </c:pt>
                <c:pt idx="3">
                  <c:v>6.6485482585</c:v>
                </c:pt>
                <c:pt idx="4">
                  <c:v>6.1918641461000004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9">
                  <c:v>6.2</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450900199270790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6" formatCode="0.00">
                  <c:v>5.7974703490239596</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4303</c:v>
                </c:pt>
                <c:pt idx="1">
                  <c:v>4243</c:v>
                </c:pt>
                <c:pt idx="2">
                  <c:v>3840</c:v>
                </c:pt>
                <c:pt idx="3">
                  <c:v>4336</c:v>
                </c:pt>
                <c:pt idx="4">
                  <c:v>4783</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2177658624312565"/>
                  <c:y val="-9.84374939445439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8659835715619549"/>
                  <c:y val="-2.5781248414047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5317719253876366"/>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8156682328274967"/>
                  <c:y val="-5.1562496828094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1044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4871635426742033E-2"/>
                  <c:y val="-0.12890624207023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0922081702781404"/>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2073</c:v>
                </c:pt>
                <c:pt idx="1">
                  <c:v>1777</c:v>
                </c:pt>
                <c:pt idx="2">
                  <c:v>401</c:v>
                </c:pt>
                <c:pt idx="3">
                  <c:v>247</c:v>
                </c:pt>
                <c:pt idx="4" formatCode="#,##0">
                  <c:v>224</c:v>
                </c:pt>
                <c:pt idx="5">
                  <c:v>49</c:v>
                </c:pt>
                <c:pt idx="6">
                  <c:v>145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7">
                  <c:v>2820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4">
                  <c:v>83057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4">
                  <c:v>64840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70126</c:v>
                </c:pt>
                <c:pt idx="1">
                  <c:v>73379</c:v>
                </c:pt>
                <c:pt idx="2">
                  <c:v>79744</c:v>
                </c:pt>
                <c:pt idx="3">
                  <c:v>80299</c:v>
                </c:pt>
                <c:pt idx="4">
                  <c:v>83057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54272</c:v>
                </c:pt>
                <c:pt idx="1">
                  <c:v>55550</c:v>
                </c:pt>
                <c:pt idx="2">
                  <c:v>62809</c:v>
                </c:pt>
                <c:pt idx="3">
                  <c:v>62559</c:v>
                </c:pt>
                <c:pt idx="4">
                  <c:v>64840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9">
                  <c:v>875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206</c:v>
                </c:pt>
                <c:pt idx="1">
                  <c:v>220</c:v>
                </c:pt>
                <c:pt idx="2">
                  <c:v>254</c:v>
                </c:pt>
                <c:pt idx="3">
                  <c:v>209</c:v>
                </c:pt>
                <c:pt idx="4">
                  <c:v>145</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0.33600000000000002</c:v>
                </c:pt>
                <c:pt idx="1">
                  <c:v>0.32900000000000001</c:v>
                </c:pt>
                <c:pt idx="2">
                  <c:v>0.34899999999999998</c:v>
                </c:pt>
                <c:pt idx="3">
                  <c:v>0.35599999999999998</c:v>
                </c:pt>
                <c:pt idx="4">
                  <c:v>0.371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8" formatCode="0%">
                  <c:v>-0.30622009569378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7812500000000003E-2"/>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9.6875000000000031E-2"/>
                  <c:y val="-7.49999953863191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515625000000000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0625000000000001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0.12187499999999994"/>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0.43</c:v>
                </c:pt>
                <c:pt idx="1">
                  <c:v>0.08</c:v>
                </c:pt>
                <c:pt idx="2">
                  <c:v>0.32</c:v>
                </c:pt>
                <c:pt idx="3">
                  <c:v>7.0000000000000007E-2</c:v>
                </c:pt>
                <c:pt idx="4">
                  <c:v>0.06</c:v>
                </c:pt>
                <c:pt idx="5">
                  <c:v>0.01</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Community Support Services (CSS)</c:v>
                </c:pt>
                <c:pt idx="1">
                  <c:v>Outpatient</c:v>
                </c:pt>
                <c:pt idx="2">
                  <c:v>Residential Services</c:v>
                </c:pt>
                <c:pt idx="3">
                  <c:v>Short Term Care Facility (STCF)</c:v>
                </c:pt>
                <c:pt idx="4">
                  <c:v>Certified Community Behavioral Health Clinic (CCBHC)</c:v>
                </c:pt>
                <c:pt idx="5">
                  <c:v>Homeless Services (PATH)</c:v>
                </c:pt>
                <c:pt idx="6">
                  <c:v>Partial Care</c:v>
                </c:pt>
                <c:pt idx="7">
                  <c:v>Primary Screening Services</c:v>
                </c:pt>
                <c:pt idx="8">
                  <c:v>Program of Assertive Community Treatment (PACT)</c:v>
                </c:pt>
                <c:pt idx="9">
                  <c:v>Voluntary Unit</c:v>
                </c:pt>
                <c:pt idx="10">
                  <c:v>Acute Care Family Support</c:v>
                </c:pt>
                <c:pt idx="11">
                  <c:v>County Mental Health Board</c:v>
                </c:pt>
                <c:pt idx="12">
                  <c:v>Early Intervention Support Services (EISS)</c:v>
                </c:pt>
                <c:pt idx="13">
                  <c:v>Integrated Case Management Services (ICMS)</c:v>
                </c:pt>
                <c:pt idx="14">
                  <c:v>Intensive Family Support Services (IFSS)</c:v>
                </c:pt>
                <c:pt idx="15">
                  <c:v>Intensive Outpatient Tx and Support Services (IOTSS)</c:v>
                </c:pt>
                <c:pt idx="16">
                  <c:v>Involuntary Outpatient Commitment (IOC)</c:v>
                </c:pt>
                <c:pt idx="17">
                  <c:v>Justice Involved Services (JIS)</c:v>
                </c:pt>
                <c:pt idx="18">
                  <c:v>Peer Respite Program</c:v>
                </c:pt>
                <c:pt idx="19">
                  <c:v>Residential Intensive Support Team (RIST)</c:v>
                </c:pt>
                <c:pt idx="20">
                  <c:v>Self-Help Center/Community Wellness Center</c:v>
                </c:pt>
                <c:pt idx="21">
                  <c:v>Supported Education</c:v>
                </c:pt>
                <c:pt idx="22">
                  <c:v>Supported Employment Services</c:v>
                </c:pt>
                <c:pt idx="23">
                  <c:v>Systems Advocacy</c:v>
                </c:pt>
              </c:strCache>
            </c:strRef>
          </c:cat>
          <c:val>
            <c:numRef>
              <c:f>Sheet1!$B$2:$B$25</c:f>
              <c:numCache>
                <c:formatCode>General</c:formatCode>
                <c:ptCount val="24"/>
                <c:pt idx="0">
                  <c:v>6</c:v>
                </c:pt>
                <c:pt idx="1">
                  <c:v>5</c:v>
                </c:pt>
                <c:pt idx="2">
                  <c:v>4</c:v>
                </c:pt>
                <c:pt idx="3">
                  <c:v>4</c:v>
                </c:pt>
                <c:pt idx="4">
                  <c:v>3</c:v>
                </c:pt>
                <c:pt idx="5">
                  <c:v>2</c:v>
                </c:pt>
                <c:pt idx="6">
                  <c:v>2</c:v>
                </c:pt>
                <c:pt idx="7">
                  <c:v>2</c:v>
                </c:pt>
                <c:pt idx="8">
                  <c:v>2</c:v>
                </c:pt>
                <c:pt idx="9">
                  <c:v>2</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5">
                  <c:v>0.16400000000000001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0.12</c:v>
                </c:pt>
                <c:pt idx="1">
                  <c:v>0.11600000000000001</c:v>
                </c:pt>
                <c:pt idx="2">
                  <c:v>0.13600000000000001</c:v>
                </c:pt>
                <c:pt idx="3">
                  <c:v>0.13300000000000001</c:v>
                </c:pt>
                <c:pt idx="4">
                  <c:v>0.16400000000000001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0.156</c:v>
                </c:pt>
                <c:pt idx="2">
                  <c:v>0.185</c:v>
                </c:pt>
                <c:pt idx="4">
                  <c:v>9.5000000000000001E-2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0.107</c:v>
                </c:pt>
                <c:pt idx="1">
                  <c:v>0.20699999999999999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General</c:formatCode>
                <c:ptCount val="21"/>
                <c:pt idx="0" formatCode="0.0%">
                  <c:v>0.125</c:v>
                </c:pt>
                <c:pt idx="2" formatCode="0.0%">
                  <c:v>0.13100000000000001</c:v>
                </c:pt>
                <c:pt idx="3" formatCode="0.0%">
                  <c:v>0.13400000000000001</c:v>
                </c:pt>
                <c:pt idx="4" formatCode="0.0%">
                  <c:v>0.13500000000000001</c:v>
                </c:pt>
                <c:pt idx="5" formatCode="0.0%">
                  <c:v>0.13700000000000001</c:v>
                </c:pt>
                <c:pt idx="6" formatCode="0.0%">
                  <c:v>0.14199999999999999</c:v>
                </c:pt>
                <c:pt idx="7" formatCode="0.0%">
                  <c:v>0.14699999999999999</c:v>
                </c:pt>
                <c:pt idx="8" formatCode="0.0%">
                  <c:v>0.14799999999999999</c:v>
                </c:pt>
                <c:pt idx="9" formatCode="0.0%">
                  <c:v>0.14799999999999999</c:v>
                </c:pt>
                <c:pt idx="10" formatCode="0.0%">
                  <c:v>0.152</c:v>
                </c:pt>
                <c:pt idx="11" formatCode="0.0%">
                  <c:v>0.161</c:v>
                </c:pt>
                <c:pt idx="12" formatCode="0.0%">
                  <c:v>0.16600000000000001</c:v>
                </c:pt>
                <c:pt idx="13" formatCode="0.0%">
                  <c:v>0.17</c:v>
                </c:pt>
                <c:pt idx="14" formatCode="0.0%">
                  <c:v>0.18099999999999999</c:v>
                </c:pt>
                <c:pt idx="15" formatCode="0.0%">
                  <c:v>0.183</c:v>
                </c:pt>
                <c:pt idx="16" formatCode="0.0%">
                  <c:v>0.19600000000000001</c:v>
                </c:pt>
                <c:pt idx="17" formatCode="0.0%">
                  <c:v>0.23</c:v>
                </c:pt>
                <c:pt idx="18" formatCode="0.0%">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
                  <c:v>0.127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655751430078356"/>
          <c:y val="0.9335550306211724"/>
          <c:w val="0.23247213397925831"/>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0.13600000000000001</c:v>
                </c:pt>
                <c:pt idx="1">
                  <c:v>7.5999999999999998E-2</c:v>
                </c:pt>
                <c:pt idx="2">
                  <c:v>0.11899999999999999</c:v>
                </c:pt>
                <c:pt idx="3">
                  <c:v>0.158</c:v>
                </c:pt>
                <c:pt idx="4">
                  <c:v>0.127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0.16600000000000001</c:v>
                </c:pt>
                <c:pt idx="4" formatCode="0.0%">
                  <c:v>0.123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9">
                  <c:v>0.371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216714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6.2E-2</c:v>
                </c:pt>
                <c:pt idx="1">
                  <c:v>0.186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7">
                  <c:v>7.4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8" formatCode="0">
                  <c:v>18913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8">
                  <c:v>19932</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7">
                  <c:v>1586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8" formatCode="#,##0">
                  <c:v>1152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1023</c:v>
                </c:pt>
                <c:pt idx="1">
                  <c:v>1051</c:v>
                </c:pt>
                <c:pt idx="2">
                  <c:v>1042</c:v>
                </c:pt>
                <c:pt idx="3">
                  <c:v>1087</c:v>
                </c:pt>
                <c:pt idx="4">
                  <c:v>1152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1" formatCode="0.00%">
                  <c:v>1.4999999999999999E-2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9">
                  <c:v>776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8">
                  <c:v>2313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8">
                  <c:v>2313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145</c:v>
                </c:pt>
                <c:pt idx="1">
                  <c:v>107</c:v>
                </c:pt>
                <c:pt idx="2">
                  <c:v>91</c:v>
                </c:pt>
                <c:pt idx="3">
                  <c:v>84</c:v>
                </c:pt>
                <c:pt idx="4">
                  <c:v>93</c:v>
                </c:pt>
                <c:pt idx="5">
                  <c:v>105</c:v>
                </c:pt>
                <c:pt idx="6">
                  <c:v>114</c:v>
                </c:pt>
                <c:pt idx="7">
                  <c:v>78</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150</c:v>
                </c:pt>
                <c:pt idx="1">
                  <c:v>130</c:v>
                </c:pt>
                <c:pt idx="2">
                  <c:v>102</c:v>
                </c:pt>
                <c:pt idx="3">
                  <c:v>77</c:v>
                </c:pt>
                <c:pt idx="4">
                  <c:v>74</c:v>
                </c:pt>
                <c:pt idx="5">
                  <c:v>69</c:v>
                </c:pt>
                <c:pt idx="6">
                  <c:v>55</c:v>
                </c:pt>
                <c:pt idx="7">
                  <c:v>43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Plainsboro township</c:v>
                </c:pt>
                <c:pt idx="1">
                  <c:v>Perth Amboy city</c:v>
                </c:pt>
                <c:pt idx="2">
                  <c:v>Edison township</c:v>
                </c:pt>
                <c:pt idx="3">
                  <c:v>South Brunswick township</c:v>
                </c:pt>
                <c:pt idx="4">
                  <c:v>Dunellen borough</c:v>
                </c:pt>
                <c:pt idx="5">
                  <c:v>New Brunswick city</c:v>
                </c:pt>
                <c:pt idx="6">
                  <c:v>North Brunswick township</c:v>
                </c:pt>
                <c:pt idx="7">
                  <c:v>Piscataway township</c:v>
                </c:pt>
                <c:pt idx="8">
                  <c:v>Carteret borough</c:v>
                </c:pt>
                <c:pt idx="9">
                  <c:v>Highland Park borough</c:v>
                </c:pt>
              </c:strCache>
            </c:strRef>
          </c:cat>
          <c:val>
            <c:numRef>
              <c:f>Sheet1!$B$2:$B$11</c:f>
              <c:numCache>
                <c:formatCode>0.00%</c:formatCode>
                <c:ptCount val="10"/>
                <c:pt idx="0">
                  <c:v>0.502</c:v>
                </c:pt>
                <c:pt idx="1">
                  <c:v>0.48</c:v>
                </c:pt>
                <c:pt idx="2">
                  <c:v>0.46400000000000002</c:v>
                </c:pt>
                <c:pt idx="3">
                  <c:v>0.41599999999999998</c:v>
                </c:pt>
                <c:pt idx="4">
                  <c:v>0.38</c:v>
                </c:pt>
                <c:pt idx="5">
                  <c:v>0.36499999999999999</c:v>
                </c:pt>
                <c:pt idx="6">
                  <c:v>0.36</c:v>
                </c:pt>
                <c:pt idx="7">
                  <c:v>0.35399999999999998</c:v>
                </c:pt>
                <c:pt idx="8">
                  <c:v>0.34699999999999998</c:v>
                </c:pt>
                <c:pt idx="9">
                  <c:v>0.34699999999999998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Middlesex County avg 34.7%</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Plainsboro township</c:v>
                </c:pt>
                <c:pt idx="1">
                  <c:v>Perth Amboy city</c:v>
                </c:pt>
                <c:pt idx="2">
                  <c:v>Edison township</c:v>
                </c:pt>
                <c:pt idx="3">
                  <c:v>South Brunswick township</c:v>
                </c:pt>
                <c:pt idx="4">
                  <c:v>Dunellen borough</c:v>
                </c:pt>
                <c:pt idx="5">
                  <c:v>New Brunswick city</c:v>
                </c:pt>
                <c:pt idx="6">
                  <c:v>North Brunswick township</c:v>
                </c:pt>
                <c:pt idx="7">
                  <c:v>Piscataway township</c:v>
                </c:pt>
                <c:pt idx="8">
                  <c:v>Carteret borough</c:v>
                </c:pt>
                <c:pt idx="9">
                  <c:v>Highland Park borough</c:v>
                </c:pt>
              </c:strCache>
            </c:strRef>
          </c:cat>
          <c:val>
            <c:numRef>
              <c:f>Sheet1!$C$2:$C$11</c:f>
              <c:numCache>
                <c:formatCode>0%</c:formatCode>
                <c:ptCount val="10"/>
                <c:pt idx="0">
                  <c:v>0.34699999999999998</c:v>
                </c:pt>
                <c:pt idx="1">
                  <c:v>0.34699999999999998</c:v>
                </c:pt>
                <c:pt idx="2">
                  <c:v>0.34699999999999998</c:v>
                </c:pt>
                <c:pt idx="3">
                  <c:v>0.34699999999999998</c:v>
                </c:pt>
                <c:pt idx="4">
                  <c:v>0.34699999999999998</c:v>
                </c:pt>
                <c:pt idx="5">
                  <c:v>0.34699999999999998</c:v>
                </c:pt>
                <c:pt idx="6">
                  <c:v>0.34699999999999998</c:v>
                </c:pt>
                <c:pt idx="7">
                  <c:v>0.34699999999999998</c:v>
                </c:pt>
                <c:pt idx="8">
                  <c:v>0.34699999999999998</c:v>
                </c:pt>
                <c:pt idx="9">
                  <c:v>0.34699999999999998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0025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20">
                  <c:v>18630</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5">
                  <c:v>0.45</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5">
                  <c:v>0.44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5">
                  <c:v>0.49</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5" formatCode="0%">
                  <c:v>0.49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6">
                  <c:v>0.06</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middlesexresourcenet.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www.arc-middlesex.org/" TargetMode="External"/><Relationship Id="rId4" Type="http://schemas.openxmlformats.org/officeDocument/2006/relationships/hyperlink" Target="https://www.adacil.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Plainsboro and Perth Amboy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Edison and Woodbridge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Perth Amboy and New Brunswick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 Brunswick and Perth Amboy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childcare and lower than expected for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Perth Amboy and </a:t>
            </a:r>
            <a:r>
              <a:rPr lang="en-US" sz="1200" kern="1200" dirty="0" err="1">
                <a:solidFill>
                  <a:schemeClr val="tx1"/>
                </a:solidFill>
                <a:effectLst/>
                <a:latin typeface="+mn-lt"/>
                <a:ea typeface="+mn-ea"/>
                <a:cs typeface="+mn-cs"/>
              </a:rPr>
              <a:t>Helmetta</a:t>
            </a:r>
            <a:r>
              <a:rPr lang="en-US" sz="1200" kern="1200" dirty="0">
                <a:solidFill>
                  <a:schemeClr val="tx1"/>
                </a:solidFill>
                <a:effectLst/>
                <a:latin typeface="+mn-lt"/>
                <a:ea typeface="+mn-ea"/>
                <a:cs typeface="+mn-cs"/>
              </a:rPr>
              <a:t>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New Brunswick and Perth Amboy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-30.62%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and outpatient followed by residential services and short-term care facilities (STCF).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 followed by Black/African American, then Hispanic/Latino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and Hispanic/Latino residents, and lower proportions of White and Black/African American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Hispanic/Latino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2,140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http://www.middlesexresourcenet.org/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https://www.adacil.org/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https://www.arc-middlesex.org/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6%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https://www.middlesexresourcenet.org/community-services/legal-advocacy/advocacy/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increased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Middlesex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6357D4EA-D119-7CDC-6559-81F697219111}"/>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7" name="Picture 6" descr="Image result for middlesex county nj map wikipedia">
            <a:extLst>
              <a:ext uri="{FF2B5EF4-FFF2-40B4-BE49-F238E27FC236}">
                <a16:creationId xmlns:a16="http://schemas.microsoft.com/office/drawing/2014/main" id="{844B74E1-FDE5-9151-5FAD-BB6C1998D5A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C21EF79E-A1DD-494C-DCDD-8432CCF2908E}"/>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4" name="Picture 3" descr="Image result for middlesex county nj map wikipedia">
            <a:extLst>
              <a:ext uri="{FF2B5EF4-FFF2-40B4-BE49-F238E27FC236}">
                <a16:creationId xmlns:a16="http://schemas.microsoft.com/office/drawing/2014/main" id="{78EA7989-2A72-2451-C70A-EC0FCC5589FA}"/>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iddlesex county nj map wikipedia">
            <a:extLst>
              <a:ext uri="{FF2B5EF4-FFF2-40B4-BE49-F238E27FC236}">
                <a16:creationId xmlns:a16="http://schemas.microsoft.com/office/drawing/2014/main" id="{2E4AF110-5FE0-3221-BD21-E61A8C682A6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30179" y="975119"/>
            <a:ext cx="902677" cy="1427106"/>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iddlesex county nj map wikipedia">
            <a:extLst>
              <a:ext uri="{FF2B5EF4-FFF2-40B4-BE49-F238E27FC236}">
                <a16:creationId xmlns:a16="http://schemas.microsoft.com/office/drawing/2014/main" id="{810CDEEA-170F-6026-3727-1C239E26BAB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43800" y="4480319"/>
            <a:ext cx="902677" cy="1427106"/>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iddlesex county nj map wikipedia">
            <a:extLst>
              <a:ext uri="{FF2B5EF4-FFF2-40B4-BE49-F238E27FC236}">
                <a16:creationId xmlns:a16="http://schemas.microsoft.com/office/drawing/2014/main" id="{5FE0F841-7CAE-A7B3-B4F6-13C532C3EF61}"/>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5222" y="451650"/>
            <a:ext cx="902677" cy="1427106"/>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iddlesex county nj map wikipedia">
            <a:extLst>
              <a:ext uri="{FF2B5EF4-FFF2-40B4-BE49-F238E27FC236}">
                <a16:creationId xmlns:a16="http://schemas.microsoft.com/office/drawing/2014/main" id="{6C7125DB-033E-8E7D-C947-BC0F31E3192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19200" y="437649"/>
            <a:ext cx="902677" cy="1427106"/>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DEDC1A7B-7AB9-6E65-145D-53CC89EAF36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22261" y="2715446"/>
            <a:ext cx="902677" cy="1427106"/>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iddlesex county nj map wikipedia">
            <a:extLst>
              <a:ext uri="{FF2B5EF4-FFF2-40B4-BE49-F238E27FC236}">
                <a16:creationId xmlns:a16="http://schemas.microsoft.com/office/drawing/2014/main" id="{7D55FA1A-503E-80C8-66EA-DF1251AD0FA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3000" y="564270"/>
            <a:ext cx="902677" cy="1427106"/>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25A9AEC0-0F22-5A00-FB6B-3984CDDD7DDD}"/>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56421" y="405948"/>
            <a:ext cx="902677" cy="1427106"/>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iddlesex county nj map wikipedia">
            <a:extLst>
              <a:ext uri="{FF2B5EF4-FFF2-40B4-BE49-F238E27FC236}">
                <a16:creationId xmlns:a16="http://schemas.microsoft.com/office/drawing/2014/main" id="{DA95B01A-ADF9-8F0C-B824-8D629D15886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06767" y="4937518"/>
            <a:ext cx="902677" cy="1427106"/>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iddlesex county nj map wikipedia">
            <a:extLst>
              <a:ext uri="{FF2B5EF4-FFF2-40B4-BE49-F238E27FC236}">
                <a16:creationId xmlns:a16="http://schemas.microsoft.com/office/drawing/2014/main" id="{0A8C9641-3A8A-2508-F632-0D5B6064BA4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3FB8B763-60EC-B4EE-7949-E994A034CC6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22544" y="4861319"/>
            <a:ext cx="902677" cy="1427106"/>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C0938296-5BDA-E548-B729-0B415BB2CE9E}"/>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79959" y="386214"/>
            <a:ext cx="902677" cy="1427106"/>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iddlesex county nj map wikipedia">
            <a:extLst>
              <a:ext uri="{FF2B5EF4-FFF2-40B4-BE49-F238E27FC236}">
                <a16:creationId xmlns:a16="http://schemas.microsoft.com/office/drawing/2014/main" id="{233A5336-D95B-42C0-85E4-49777B2BD92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37172" y="298253"/>
            <a:ext cx="902677" cy="1427106"/>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iddlesex county nj map wikipedia">
            <a:extLst>
              <a:ext uri="{FF2B5EF4-FFF2-40B4-BE49-F238E27FC236}">
                <a16:creationId xmlns:a16="http://schemas.microsoft.com/office/drawing/2014/main" id="{0DB41394-C9B6-24B0-879D-1D17832F797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34311" y="420295"/>
            <a:ext cx="902677" cy="1427106"/>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iddlesex county nj map wikipedia">
            <a:extLst>
              <a:ext uri="{FF2B5EF4-FFF2-40B4-BE49-F238E27FC236}">
                <a16:creationId xmlns:a16="http://schemas.microsoft.com/office/drawing/2014/main" id="{AB7B3FCE-A2DB-A9F6-9FBF-34A7659832B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96330" y="815144"/>
            <a:ext cx="902677" cy="1427106"/>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iddlesex county nj map wikipedia">
            <a:extLst>
              <a:ext uri="{FF2B5EF4-FFF2-40B4-BE49-F238E27FC236}">
                <a16:creationId xmlns:a16="http://schemas.microsoft.com/office/drawing/2014/main" id="{77F8F495-42A0-0AAF-9D37-1165CA53206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96173" y="459688"/>
            <a:ext cx="902677" cy="1427106"/>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0482DD54-D1FD-B870-0E29-AD62864F828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04731" y="314299"/>
            <a:ext cx="902677" cy="1427106"/>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35043947-91D0-168A-751F-672A4340AEE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99142" y="416627"/>
            <a:ext cx="902677" cy="1427106"/>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middlesex county nj map wikipedia">
            <a:extLst>
              <a:ext uri="{FF2B5EF4-FFF2-40B4-BE49-F238E27FC236}">
                <a16:creationId xmlns:a16="http://schemas.microsoft.com/office/drawing/2014/main" id="{113562EF-0EE7-8845-56C1-9E6871B849E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30179" y="975119"/>
            <a:ext cx="902677" cy="1427106"/>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iddlesex county nj map wikipedia">
            <a:extLst>
              <a:ext uri="{FF2B5EF4-FFF2-40B4-BE49-F238E27FC236}">
                <a16:creationId xmlns:a16="http://schemas.microsoft.com/office/drawing/2014/main" id="{D510D744-4B30-C2FC-F853-BBB86C54CDC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03724" y="311620"/>
            <a:ext cx="902677" cy="1427106"/>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4C1D571F-2E0C-7B1B-9C1D-749B864F55C5}"/>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516CC61B-FDE5-8DD2-6172-29EBE0757BA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76CDAF7B-1764-117A-1C46-236D70776430}"/>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16B359C5-2873-AE73-759D-559566999449}"/>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33F2537-10C8-129E-431A-A39AF3B6F606}"/>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E5A61E96-6899-5B07-F484-683392D4050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40E8018B-8E48-EA9A-8B1C-45255F8E007A}"/>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6" name="Picture 5" descr="Image result for middlesex county nj map wikipedia">
            <a:extLst>
              <a:ext uri="{FF2B5EF4-FFF2-40B4-BE49-F238E27FC236}">
                <a16:creationId xmlns:a16="http://schemas.microsoft.com/office/drawing/2014/main" id="{A418EAE1-301C-96FF-034C-E29BE41B1554}"/>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EBC2AF30-A939-271A-4370-6F2F0248A030}"/>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9" name="Picture 8" descr="Image result for middlesex county nj map wikipedia">
            <a:extLst>
              <a:ext uri="{FF2B5EF4-FFF2-40B4-BE49-F238E27FC236}">
                <a16:creationId xmlns:a16="http://schemas.microsoft.com/office/drawing/2014/main" id="{2BD766F2-CFF2-C376-4ED7-75FD8A9285E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D9E5B7D9-CFDE-8B5D-D7DB-E8C58877B7D3}"/>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4" name="Picture 3" descr="Image result for middlesex county nj map wikipedia">
            <a:extLst>
              <a:ext uri="{FF2B5EF4-FFF2-40B4-BE49-F238E27FC236}">
                <a16:creationId xmlns:a16="http://schemas.microsoft.com/office/drawing/2014/main" id="{FC950CE2-DF70-349B-AB94-5B23C936AD6D}"/>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7F083614-ACE1-485E-8D5B-B8B4C4B31273}"/>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7" name="Picture 6" descr="Image result for middlesex county nj map wikipedia">
            <a:extLst>
              <a:ext uri="{FF2B5EF4-FFF2-40B4-BE49-F238E27FC236}">
                <a16:creationId xmlns:a16="http://schemas.microsoft.com/office/drawing/2014/main" id="{A498803D-4187-197F-1A36-E70E735AB86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824" y="0"/>
            <a:ext cx="474785" cy="955121"/>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9B360-F102-28C6-5D06-913200C46E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457200"/>
            <a:ext cx="12954000" cy="731656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Middlesex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descr="Image result for middlesex county nj map wikipedia">
            <a:extLst>
              <a:ext uri="{FF2B5EF4-FFF2-40B4-BE49-F238E27FC236}">
                <a16:creationId xmlns:a16="http://schemas.microsoft.com/office/drawing/2014/main" id="{3B9DB58C-093C-271B-3B8F-3F6924735A32}"/>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65812" y="4911551"/>
            <a:ext cx="730852" cy="135731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794580738"/>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72861760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75133412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707414913"/>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71143143"/>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92268159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98336875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23270175"/>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28710725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40623670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73446450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26596614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436047205"/>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151713755"/>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middlesex county nj map wikipedia">
            <a:extLst>
              <a:ext uri="{FF2B5EF4-FFF2-40B4-BE49-F238E27FC236}">
                <a16:creationId xmlns:a16="http://schemas.microsoft.com/office/drawing/2014/main" id="{BB23F4CF-FEAF-DFDC-F3AF-AFEF03A9C34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591403" y="381000"/>
            <a:ext cx="2216751" cy="4203926"/>
          </a:xfrm>
          <a:prstGeom prst="rect">
            <a:avLst/>
          </a:prstGeom>
          <a:noFill/>
          <a:ln>
            <a:noFill/>
          </a:ln>
        </p:spPr>
      </p:pic>
      <p:pic>
        <p:nvPicPr>
          <p:cNvPr id="5" name="Picture 4">
            <a:extLst>
              <a:ext uri="{FF2B5EF4-FFF2-40B4-BE49-F238E27FC236}">
                <a16:creationId xmlns:a16="http://schemas.microsoft.com/office/drawing/2014/main" id="{FA155A3F-22F6-E137-C4CB-9F94D8AAE0D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15900"/>
            <a:ext cx="5943600" cy="64262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19A65757-90B4-0205-059F-098329C1B8CC}"/>
              </a:ext>
            </a:extLst>
          </p:cNvPr>
          <p:cNvGraphicFramePr/>
          <p:nvPr>
            <p:custDataLst>
              <p:tags r:id="rId7"/>
            </p:custDataLst>
            <p:extLst>
              <p:ext uri="{D42A27DB-BD31-4B8C-83A1-F6EECF244321}">
                <p14:modId xmlns:p14="http://schemas.microsoft.com/office/powerpoint/2010/main" val="1209170347"/>
              </p:ext>
            </p:extLst>
          </p:nvPr>
        </p:nvGraphicFramePr>
        <p:xfrm>
          <a:off x="3824990" y="1481034"/>
          <a:ext cx="7620000" cy="51816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21115540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549489605"/>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60512520"/>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12781266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60764044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869765980"/>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7323301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49234245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08620769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431281418"/>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50485729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754489909"/>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59256194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80263195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3660579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19077120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78795123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414225157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6448750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32807270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16218081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02997055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45343138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15611346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6003655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35902103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5133435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3483719854"/>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2401301144"/>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53915135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601794143"/>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959696981"/>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86739412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138492722"/>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45515"/>
            <a:ext cx="9024576" cy="612485"/>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22439558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867310190"/>
              </p:ext>
            </p:extLst>
          </p:nvPr>
        </p:nvGraphicFramePr>
        <p:xfrm>
          <a:off x="3115454" y="63608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653592429"/>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59852198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4854672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82181322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054716423"/>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1385257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25119232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810524636"/>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931672195"/>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19834463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58294660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259064617"/>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418751668"/>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89551281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4833615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86019042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04008947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5721755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01030746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91424137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83015372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77760889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26350231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2355775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402774061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9102238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73476176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64460949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75875189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Middlesex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95471710"/>
              </p:ext>
            </p:extLst>
          </p:nvPr>
        </p:nvGraphicFramePr>
        <p:xfrm>
          <a:off x="3276600" y="544375"/>
          <a:ext cx="4419600" cy="66929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762388550"/>
              </p:ext>
            </p:extLst>
          </p:nvPr>
        </p:nvGraphicFramePr>
        <p:xfrm>
          <a:off x="7543801" y="1115677"/>
          <a:ext cx="4648199" cy="605776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6658684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1537759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1960496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5584650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4346446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05568335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138094014"/>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976738043"/>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1019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Adolescent &amp; Children Enrichment Services, LLC [Child Development &amp; Parenting]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Adult Sibs: Supportive Networks.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Alianza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Alliance Center for Independence (ACI)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ARC – Middlesex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B.A.S.C. Network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Bayside Family Success Center [General]</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Big Brother Big Sister of Monmouth and Middlesex Counties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for Developmental Disabilities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Middlesex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middlesexresourcenet.org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Middlesex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346009541"/>
              </p:ext>
            </p:extLst>
          </p:nvPr>
        </p:nvGraphicFramePr>
        <p:xfrm>
          <a:off x="3221870" y="772985"/>
          <a:ext cx="3944287" cy="6120930"/>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00441896"/>
              </p:ext>
            </p:extLst>
          </p:nvPr>
        </p:nvGraphicFramePr>
        <p:xfrm>
          <a:off x="7010401" y="974832"/>
          <a:ext cx="5257800" cy="598832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255777489"/>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461759428"/>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416325396"/>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Central Jersey Legal Services, Inc.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(veteran)</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74a4439436cec201b45&quot;,&quot;SmartGridHorizontal&quot;:0,&quot;LinkedExcelSources&quot;:{&quot;67cefed43842343a900c2c16&quot;:&quot;{{Desktop}}\\hsac 25\\engage\\archive\\Middlesex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0FpWuivt5xPCWKYas4h_1741599820&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28187</TotalTime>
  <Words>10291</Words>
  <Application>Microsoft Office PowerPoint</Application>
  <PresentationFormat>Widescreen</PresentationFormat>
  <Paragraphs>813</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1643</cp:revision>
  <dcterms:created xsi:type="dcterms:W3CDTF">2006-08-16T00:00:00Z</dcterms:created>
  <dcterms:modified xsi:type="dcterms:W3CDTF">2025-04-03T14:12:27Z</dcterms:modified>
</cp:coreProperties>
</file>