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omments/modernComment_18A_F7EA5937.xml" ContentType="application/vnd.ms-powerpoint.comments+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FEFE5D-DCA2-8798-565D-1E84738DF4E5}" name="Melissa Garfinkel" initials="MG" userId="S::mg1755@ssw.rutgers.edu::f21b358a-a4f6-4baf-843d-f4c91ef9ce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1061" dt="2025-03-10T17:39:43.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80170" autoAdjust="0"/>
  </p:normalViewPr>
  <p:slideViewPr>
    <p:cSldViewPr>
      <p:cViewPr varScale="1">
        <p:scale>
          <a:sx n="65" d="100"/>
          <a:sy n="65" d="100"/>
        </p:scale>
        <p:origin x="278" y="72"/>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8/10/relationships/authors" Targe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Mercer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Mercer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Overview'!$A$14,'0. Overview'!$A$39,'0. Overview'!$A$59,'0. Overview'!$A$79,'0. Overview'!$A$94,'0. Overview'!$A$132,'0. Overview'!$A$148,'0. Overview'!$A$176,'0. Overview'!$A$182)</c:f>
              <c:strCache>
                <c:ptCount val="9"/>
                <c:pt idx="0">
                  <c:v>Mercer</c:v>
                </c:pt>
                <c:pt idx="1">
                  <c:v>Mercer</c:v>
                </c:pt>
                <c:pt idx="2">
                  <c:v>Mercer</c:v>
                </c:pt>
                <c:pt idx="3">
                  <c:v>Mercer</c:v>
                </c:pt>
                <c:pt idx="4">
                  <c:v>Mercer</c:v>
                </c:pt>
                <c:pt idx="5">
                  <c:v>Mercer</c:v>
                </c:pt>
                <c:pt idx="6">
                  <c:v>Mercer </c:v>
                </c:pt>
                <c:pt idx="7">
                  <c:v>Mercer</c:v>
                </c:pt>
                <c:pt idx="8">
                  <c:v>Mercer</c:v>
                </c:pt>
              </c:strCache>
            </c:strRef>
          </c:cat>
          <c:val>
            <c:numRef>
              <c:f>('0. Overview'!$C$14,'0. Overview'!$C$39,'0. Overview'!$C$59,'0. Overview'!$C$79,'0. Overview'!$C$94,'0. Overview'!$C$132,'0. Overview'!$C$148,'0. Overview'!$C$176,'0. Overview'!$C$182)</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D12F-4715-90FE-AE21A74DC813}"/>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Overview'!$A$14,'0. Overview'!$A$39,'0. Overview'!$A$59,'0. Overview'!$A$79,'0. Overview'!$A$94,'0. Overview'!$A$132,'0. Overview'!$A$148,'0. Overview'!$A$176,'0. Overview'!$A$182)</c:f>
              <c:strCache>
                <c:ptCount val="9"/>
                <c:pt idx="0">
                  <c:v>Mercer</c:v>
                </c:pt>
                <c:pt idx="1">
                  <c:v>Mercer</c:v>
                </c:pt>
                <c:pt idx="2">
                  <c:v>Mercer</c:v>
                </c:pt>
                <c:pt idx="3">
                  <c:v>Mercer</c:v>
                </c:pt>
                <c:pt idx="4">
                  <c:v>Mercer</c:v>
                </c:pt>
                <c:pt idx="5">
                  <c:v>Mercer</c:v>
                </c:pt>
                <c:pt idx="6">
                  <c:v>Mercer </c:v>
                </c:pt>
                <c:pt idx="7">
                  <c:v>Mercer</c:v>
                </c:pt>
                <c:pt idx="8">
                  <c:v>Mercer</c:v>
                </c:pt>
              </c:strCache>
            </c:strRef>
          </c:cat>
          <c:val>
            <c:numRef>
              <c:f>('0. Overview'!$D$14,'0. Overview'!$D$39,'0. Overview'!$D$59,'0. Overview'!$D$79,'0. Overview'!$D$94,'0. Overview'!$D$132,'0. Overview'!$D$148,'0. Overview'!$D$176,'0. Overview'!$D$182)</c:f>
              <c:numCache>
                <c:formatCode>General</c:formatCode>
                <c:ptCount val="9"/>
                <c:pt idx="0">
                  <c:v>9.875</c:v>
                </c:pt>
                <c:pt idx="1">
                  <c:v>6.875</c:v>
                </c:pt>
                <c:pt idx="2">
                  <c:v>8.875</c:v>
                </c:pt>
                <c:pt idx="3">
                  <c:v>10.875</c:v>
                </c:pt>
                <c:pt idx="4">
                  <c:v>17.875</c:v>
                </c:pt>
                <c:pt idx="5">
                  <c:v>1.875</c:v>
                </c:pt>
                <c:pt idx="6">
                  <c:v>7.875</c:v>
                </c:pt>
                <c:pt idx="7">
                  <c:v>1.875</c:v>
                </c:pt>
                <c:pt idx="8">
                  <c:v>17.875</c:v>
                </c:pt>
              </c:numCache>
            </c:numRef>
          </c:val>
          <c:extLst>
            <c:ext xmlns:c16="http://schemas.microsoft.com/office/drawing/2014/chart" uri="{C3380CC4-5D6E-409C-BE32-E72D297353CC}">
              <c16:uniqueId val="{00000001-D12F-4715-90FE-AE21A74DC813}"/>
            </c:ext>
          </c:extLst>
        </c:ser>
        <c:ser>
          <c:idx val="3"/>
          <c:order val="2"/>
          <c:spPr>
            <a:solidFill>
              <a:schemeClr val="bg1">
                <a:lumMod val="65000"/>
              </a:schemeClr>
            </a:solidFill>
            <a:ln>
              <a:solidFill>
                <a:schemeClr val="tx1">
                  <a:lumMod val="95000"/>
                  <a:lumOff val="5000"/>
                </a:schemeClr>
              </a:solidFill>
            </a:ln>
            <a:effectLst/>
          </c:spPr>
          <c:invertIfNegative val="0"/>
          <c:cat>
            <c:strRef>
              <c:f>('0. Overview'!$A$14,'0. Overview'!$A$39,'0. Overview'!$A$59,'0. Overview'!$A$79,'0. Overview'!$A$94,'0. Overview'!$A$132,'0. Overview'!$A$148,'0. Overview'!$A$176,'0. Overview'!$A$182)</c:f>
              <c:strCache>
                <c:ptCount val="9"/>
                <c:pt idx="0">
                  <c:v>Mercer</c:v>
                </c:pt>
                <c:pt idx="1">
                  <c:v>Mercer</c:v>
                </c:pt>
                <c:pt idx="2">
                  <c:v>Mercer</c:v>
                </c:pt>
                <c:pt idx="3">
                  <c:v>Mercer</c:v>
                </c:pt>
                <c:pt idx="4">
                  <c:v>Mercer</c:v>
                </c:pt>
                <c:pt idx="5">
                  <c:v>Mercer</c:v>
                </c:pt>
                <c:pt idx="6">
                  <c:v>Mercer </c:v>
                </c:pt>
                <c:pt idx="7">
                  <c:v>Mercer</c:v>
                </c:pt>
                <c:pt idx="8">
                  <c:v>Mercer</c:v>
                </c:pt>
              </c:strCache>
            </c:strRef>
          </c:cat>
          <c:val>
            <c:numRef>
              <c:f>('0. Overview'!$E$14,'0. Overview'!$E$39,'0. Overview'!$E$59,'0. Overview'!$E$79,'0. Overview'!$E$94,'0. Overview'!$E$132,'0. Overview'!$E$148,'0. Overview'!$E$176,'0. Overview'!$E$182)</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D12F-4715-90FE-AE21A74DC813}"/>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0.68</c:v>
                </c:pt>
                <c:pt idx="1">
                  <c:v>0.69</c:v>
                </c:pt>
                <c:pt idx="2">
                  <c:v>0.70799999999999996</c:v>
                </c:pt>
                <c:pt idx="3">
                  <c:v>0.64</c:v>
                </c:pt>
                <c:pt idx="4">
                  <c:v>0.63400000000000001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6">
                  <c:v>0.63400000000000001</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197551673228347"/>
          <c:y val="0.89163786010153467"/>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9">
                  <c:v>83499</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25230</c:v>
                </c:pt>
                <c:pt idx="1">
                  <c:v>26170</c:v>
                </c:pt>
                <c:pt idx="2">
                  <c:v>32099</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2344500977771916E-3"/>
          <c:y val="0.88694641230867255"/>
          <c:w val="0.9957655499022227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Trenton city</c:v>
                </c:pt>
                <c:pt idx="1">
                  <c:v>Hamilton township</c:v>
                </c:pt>
                <c:pt idx="2">
                  <c:v>West Windsor township</c:v>
                </c:pt>
                <c:pt idx="3">
                  <c:v>East Windsor township</c:v>
                </c:pt>
                <c:pt idx="4">
                  <c:v>Lawrence township</c:v>
                </c:pt>
                <c:pt idx="5">
                  <c:v>Princeton</c:v>
                </c:pt>
                <c:pt idx="6">
                  <c:v>Ewing township</c:v>
                </c:pt>
                <c:pt idx="7">
                  <c:v>Robbinsville township</c:v>
                </c:pt>
                <c:pt idx="8">
                  <c:v>Hopewell township</c:v>
                </c:pt>
                <c:pt idx="9">
                  <c:v>Hightstown borough</c:v>
                </c:pt>
                <c:pt idx="10">
                  <c:v>Pennington borough</c:v>
                </c:pt>
                <c:pt idx="11">
                  <c:v>Hopewell borough</c:v>
                </c:pt>
              </c:strCache>
            </c:strRef>
          </c:cat>
          <c:val>
            <c:numRef>
              <c:f>Sheet1!$B$2:$B$13</c:f>
              <c:numCache>
                <c:formatCode>0</c:formatCode>
                <c:ptCount val="12"/>
                <c:pt idx="0">
                  <c:v>23895</c:v>
                </c:pt>
                <c:pt idx="1">
                  <c:v>18442</c:v>
                </c:pt>
                <c:pt idx="2">
                  <c:v>7388</c:v>
                </c:pt>
                <c:pt idx="3">
                  <c:v>6657</c:v>
                </c:pt>
                <c:pt idx="4">
                  <c:v>6239</c:v>
                </c:pt>
                <c:pt idx="5">
                  <c:v>5776</c:v>
                </c:pt>
                <c:pt idx="6">
                  <c:v>5296</c:v>
                </c:pt>
                <c:pt idx="7">
                  <c:v>4109</c:v>
                </c:pt>
                <c:pt idx="8">
                  <c:v>4074</c:v>
                </c:pt>
                <c:pt idx="9">
                  <c:v>927</c:v>
                </c:pt>
                <c:pt idx="10">
                  <c:v>600</c:v>
                </c:pt>
                <c:pt idx="11">
                  <c:v>487</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0.32</c:v>
                </c:pt>
                <c:pt idx="1">
                  <c:v>0.28999999999999998</c:v>
                </c:pt>
                <c:pt idx="2">
                  <c:v>0.28000000000000003</c:v>
                </c:pt>
                <c:pt idx="3">
                  <c:v>0.26440937049000002</c:v>
                </c:pt>
                <c:pt idx="4">
                  <c:v>0.26496799756</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6" formatCode="0%">
                  <c:v>0.26496799756</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028645049498071"/>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Mercer</c:v>
                </c:pt>
              </c:strCache>
            </c:strRef>
          </c:tx>
          <c:dPt>
            <c:idx val="0"/>
            <c:bubble3D val="0"/>
            <c:spPr>
              <a:solidFill>
                <a:schemeClr val="tx1">
                  <a:lumMod val="85000"/>
                  <a:lumOff val="150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1998</c:v>
                </c:pt>
                <c:pt idx="1">
                  <c:v>1117</c:v>
                </c:pt>
                <c:pt idx="2">
                  <c:v>1509</c:v>
                </c:pt>
                <c:pt idx="3">
                  <c:v>1403</c:v>
                </c:pt>
                <c:pt idx="4">
                  <c:v>1048</c:v>
                </c:pt>
                <c:pt idx="5">
                  <c:v>2097</c:v>
                </c:pt>
                <c:pt idx="6">
                  <c:v>1588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0">
                  <c:v>128030</c:v>
                </c:pt>
                <c:pt idx="11">
                  <c:v>129044</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2" formatCode="&quot;$&quot;#,##0_);[Red]\(&quot;$&quot;#,##0\)">
                  <c:v>129113</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79492</c:v>
                </c:pt>
                <c:pt idx="1">
                  <c:v>83306</c:v>
                </c:pt>
                <c:pt idx="2">
                  <c:v>87662</c:v>
                </c:pt>
                <c:pt idx="3">
                  <c:v>95668</c:v>
                </c:pt>
                <c:pt idx="4">
                  <c:v>96152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Overview'!$A$219,'0. Overview'!$A$246,'0. Overview'!$A$255,'0. Overview'!$A$289,'0. Overview'!$A$301,'0. Overview'!$A$325,'0. Overview'!$A$347,'0. Overview'!$A$369,'0. Overview'!$A$391)</c:f>
              <c:strCache>
                <c:ptCount val="9"/>
                <c:pt idx="0">
                  <c:v>Mercer</c:v>
                </c:pt>
                <c:pt idx="1">
                  <c:v>Mercer</c:v>
                </c:pt>
                <c:pt idx="2">
                  <c:v>Mercer</c:v>
                </c:pt>
                <c:pt idx="3">
                  <c:v>Mercer</c:v>
                </c:pt>
                <c:pt idx="4">
                  <c:v>Mercer</c:v>
                </c:pt>
                <c:pt idx="5">
                  <c:v>Mercer</c:v>
                </c:pt>
                <c:pt idx="6">
                  <c:v>Mercer</c:v>
                </c:pt>
                <c:pt idx="7">
                  <c:v>Mercer</c:v>
                </c:pt>
                <c:pt idx="8">
                  <c:v>Mercer</c:v>
                </c:pt>
              </c:strCache>
            </c:strRef>
          </c:cat>
          <c:val>
            <c:numRef>
              <c:f>('0. Overview'!$C$219,'0. Overview'!$C$246,'0. Overview'!$C$255,'0. Overview'!$C$289,'0. Overview'!$C$301,'0. Overview'!$C$325,'0. Overview'!$C$347,'0. Overview'!$C$369,'0. Overview'!$C$391)</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E24D-488D-ACC5-282BBB0E0547}"/>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Overview'!$A$219,'0. Overview'!$A$246,'0. Overview'!$A$255,'0. Overview'!$A$289,'0. Overview'!$A$301,'0. Overview'!$A$325,'0. Overview'!$A$347,'0. Overview'!$A$369,'0. Overview'!$A$391)</c:f>
              <c:strCache>
                <c:ptCount val="9"/>
                <c:pt idx="0">
                  <c:v>Mercer</c:v>
                </c:pt>
                <c:pt idx="1">
                  <c:v>Mercer</c:v>
                </c:pt>
                <c:pt idx="2">
                  <c:v>Mercer</c:v>
                </c:pt>
                <c:pt idx="3">
                  <c:v>Mercer</c:v>
                </c:pt>
                <c:pt idx="4">
                  <c:v>Mercer</c:v>
                </c:pt>
                <c:pt idx="5">
                  <c:v>Mercer</c:v>
                </c:pt>
                <c:pt idx="6">
                  <c:v>Mercer</c:v>
                </c:pt>
                <c:pt idx="7">
                  <c:v>Mercer</c:v>
                </c:pt>
                <c:pt idx="8">
                  <c:v>Mercer</c:v>
                </c:pt>
              </c:strCache>
            </c:strRef>
          </c:cat>
          <c:val>
            <c:numRef>
              <c:f>('0. Overview'!$D$219,'0. Overview'!$D$246,'0. Overview'!$D$255,'0. Overview'!$D$289,'0. Overview'!$D$301,'0. Overview'!$D$325,'0. Overview'!$D$347,'0. Overview'!$D$369,'0. Overview'!$D$391)</c:f>
              <c:numCache>
                <c:formatCode>General</c:formatCode>
                <c:ptCount val="9"/>
                <c:pt idx="0">
                  <c:v>7.875</c:v>
                </c:pt>
                <c:pt idx="1">
                  <c:v>2.875</c:v>
                </c:pt>
                <c:pt idx="2">
                  <c:v>15.875</c:v>
                </c:pt>
                <c:pt idx="3">
                  <c:v>3.875</c:v>
                </c:pt>
                <c:pt idx="4">
                  <c:v>11.875</c:v>
                </c:pt>
                <c:pt idx="5">
                  <c:v>9.875</c:v>
                </c:pt>
                <c:pt idx="6">
                  <c:v>11.875</c:v>
                </c:pt>
                <c:pt idx="7">
                  <c:v>11.875</c:v>
                </c:pt>
                <c:pt idx="8">
                  <c:v>11.875</c:v>
                </c:pt>
              </c:numCache>
            </c:numRef>
          </c:val>
          <c:extLst>
            <c:ext xmlns:c16="http://schemas.microsoft.com/office/drawing/2014/chart" uri="{C3380CC4-5D6E-409C-BE32-E72D297353CC}">
              <c16:uniqueId val="{00000001-E24D-488D-ACC5-282BBB0E0547}"/>
            </c:ext>
          </c:extLst>
        </c:ser>
        <c:ser>
          <c:idx val="3"/>
          <c:order val="2"/>
          <c:spPr>
            <a:solidFill>
              <a:schemeClr val="bg2">
                <a:lumMod val="75000"/>
              </a:schemeClr>
            </a:solidFill>
            <a:ln>
              <a:solidFill>
                <a:schemeClr val="tx1"/>
              </a:solidFill>
            </a:ln>
            <a:effectLst/>
          </c:spPr>
          <c:invertIfNegative val="0"/>
          <c:cat>
            <c:strRef>
              <c:f>('0. Overview'!$A$219,'0. Overview'!$A$246,'0. Overview'!$A$255,'0. Overview'!$A$289,'0. Overview'!$A$301,'0. Overview'!$A$325,'0. Overview'!$A$347,'0. Overview'!$A$369,'0. Overview'!$A$391)</c:f>
              <c:strCache>
                <c:ptCount val="9"/>
                <c:pt idx="0">
                  <c:v>Mercer</c:v>
                </c:pt>
                <c:pt idx="1">
                  <c:v>Mercer</c:v>
                </c:pt>
                <c:pt idx="2">
                  <c:v>Mercer</c:v>
                </c:pt>
                <c:pt idx="3">
                  <c:v>Mercer</c:v>
                </c:pt>
                <c:pt idx="4">
                  <c:v>Mercer</c:v>
                </c:pt>
                <c:pt idx="5">
                  <c:v>Mercer</c:v>
                </c:pt>
                <c:pt idx="6">
                  <c:v>Mercer</c:v>
                </c:pt>
                <c:pt idx="7">
                  <c:v>Mercer</c:v>
                </c:pt>
                <c:pt idx="8">
                  <c:v>Mercer</c:v>
                </c:pt>
              </c:strCache>
            </c:strRef>
          </c:cat>
          <c:val>
            <c:numRef>
              <c:f>('0. Overview'!$E$219,'0. Overview'!$E$246,'0. Overview'!$E$255,'0. Overview'!$E$289,'0. Overview'!$E$301,'0. Overview'!$E$325,'0. Overview'!$E$347,'0. Overview'!$E$369,'0. Overview'!$E$391)</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E24D-488D-ACC5-282BBB0E0547}"/>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10">
                  <c:v>97474</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9" formatCode="_(&quot;$&quot;* #,##0_);_(&quot;$&quot;* \(#,##0\);_(&quot;$&quot;* &quot;-&quot;??_);_(@_)">
                  <c:v>96152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Trenton city</c:v>
                </c:pt>
                <c:pt idx="1">
                  <c:v>Ewing township</c:v>
                </c:pt>
                <c:pt idx="2">
                  <c:v>Hamilton township</c:v>
                </c:pt>
                <c:pt idx="3">
                  <c:v>East Windsor township</c:v>
                </c:pt>
                <c:pt idx="4">
                  <c:v>Hightstown borough</c:v>
                </c:pt>
                <c:pt idx="5">
                  <c:v>Lawrence township</c:v>
                </c:pt>
                <c:pt idx="6">
                  <c:v>Hopewell borough</c:v>
                </c:pt>
                <c:pt idx="7">
                  <c:v>Robbinsville township</c:v>
                </c:pt>
                <c:pt idx="8">
                  <c:v>Pennington borough</c:v>
                </c:pt>
                <c:pt idx="9">
                  <c:v>Hopewell township</c:v>
                </c:pt>
              </c:strCache>
            </c:strRef>
          </c:cat>
          <c:val>
            <c:numRef>
              <c:f>Sheet1!$B$2:$B$11</c:f>
              <c:numCache>
                <c:formatCode>_("$"* #,##0_);_("$"* \(#,##0\);_("$"* "-"??_);_(@_)</c:formatCode>
                <c:ptCount val="10"/>
                <c:pt idx="0">
                  <c:v>47102</c:v>
                </c:pt>
                <c:pt idx="1">
                  <c:v>87125</c:v>
                </c:pt>
                <c:pt idx="2">
                  <c:v>97481</c:v>
                </c:pt>
                <c:pt idx="3">
                  <c:v>103656</c:v>
                </c:pt>
                <c:pt idx="4">
                  <c:v>107431</c:v>
                </c:pt>
                <c:pt idx="5">
                  <c:v>119689</c:v>
                </c:pt>
                <c:pt idx="6">
                  <c:v>142396</c:v>
                </c:pt>
                <c:pt idx="7">
                  <c:v>162813</c:v>
                </c:pt>
                <c:pt idx="8">
                  <c:v>171282</c:v>
                </c:pt>
                <c:pt idx="9">
                  <c:v>177088</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Mercer Median $96333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Trenton city</c:v>
                </c:pt>
                <c:pt idx="1">
                  <c:v>Ewing township</c:v>
                </c:pt>
                <c:pt idx="2">
                  <c:v>Hamilton township</c:v>
                </c:pt>
                <c:pt idx="3">
                  <c:v>East Windsor township</c:v>
                </c:pt>
                <c:pt idx="4">
                  <c:v>Hightstown borough</c:v>
                </c:pt>
                <c:pt idx="5">
                  <c:v>Lawrence township</c:v>
                </c:pt>
                <c:pt idx="6">
                  <c:v>Hopewell borough</c:v>
                </c:pt>
                <c:pt idx="7">
                  <c:v>Robbinsville township</c:v>
                </c:pt>
                <c:pt idx="8">
                  <c:v>Pennington borough</c:v>
                </c:pt>
                <c:pt idx="9">
                  <c:v>Hopewell township</c:v>
                </c:pt>
              </c:strCache>
            </c:strRef>
          </c:cat>
          <c:val>
            <c:numRef>
              <c:f>Sheet1!$C$2:$C$11</c:f>
              <c:numCache>
                <c:formatCode>"$"#,##0</c:formatCode>
                <c:ptCount val="10"/>
                <c:pt idx="0">
                  <c:v>96333</c:v>
                </c:pt>
                <c:pt idx="1">
                  <c:v>96333</c:v>
                </c:pt>
                <c:pt idx="2">
                  <c:v>96333</c:v>
                </c:pt>
                <c:pt idx="3">
                  <c:v>96333</c:v>
                </c:pt>
                <c:pt idx="4">
                  <c:v>96333</c:v>
                </c:pt>
                <c:pt idx="5">
                  <c:v>96333</c:v>
                </c:pt>
                <c:pt idx="6">
                  <c:v>96333</c:v>
                </c:pt>
                <c:pt idx="7">
                  <c:v>96333</c:v>
                </c:pt>
                <c:pt idx="8">
                  <c:v>96333</c:v>
                </c:pt>
                <c:pt idx="9">
                  <c:v>96333</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2037235279550716"/>
          <c:y val="0.9369224300334314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4" formatCode="0%">
                  <c:v>0.11799999999999999</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0784993394994242"/>
          <c:y val="0.8023487269579314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0.111</c:v>
                </c:pt>
                <c:pt idx="1">
                  <c:v>0.11600000000000001</c:v>
                </c:pt>
                <c:pt idx="2">
                  <c:v>9.0999999999999998E-2</c:v>
                </c:pt>
                <c:pt idx="3">
                  <c:v>0.129</c:v>
                </c:pt>
                <c:pt idx="4">
                  <c:v>0.11799999999999999</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Trenton city</c:v>
                </c:pt>
                <c:pt idx="1">
                  <c:v>Hamilton township</c:v>
                </c:pt>
                <c:pt idx="2">
                  <c:v>West Windsor township</c:v>
                </c:pt>
                <c:pt idx="3">
                  <c:v>Ewing township</c:v>
                </c:pt>
                <c:pt idx="4">
                  <c:v>Pennington borough</c:v>
                </c:pt>
                <c:pt idx="5">
                  <c:v>East Windsor township</c:v>
                </c:pt>
                <c:pt idx="6">
                  <c:v>Lawrence township</c:v>
                </c:pt>
                <c:pt idx="7">
                  <c:v>Princeton</c:v>
                </c:pt>
                <c:pt idx="8">
                  <c:v>Robbinsville township</c:v>
                </c:pt>
                <c:pt idx="9">
                  <c:v>Hopewell township</c:v>
                </c:pt>
              </c:strCache>
            </c:strRef>
          </c:cat>
          <c:val>
            <c:numRef>
              <c:f>Sheet1!$B$2:$B$11</c:f>
              <c:numCache>
                <c:formatCode>0%</c:formatCode>
                <c:ptCount val="10"/>
                <c:pt idx="0">
                  <c:v>0.29399999999999998</c:v>
                </c:pt>
                <c:pt idx="1">
                  <c:v>8.3000000000000004E-2</c:v>
                </c:pt>
                <c:pt idx="2">
                  <c:v>7.4999999999999997E-2</c:v>
                </c:pt>
                <c:pt idx="3">
                  <c:v>7.2999999999999995E-2</c:v>
                </c:pt>
                <c:pt idx="4">
                  <c:v>6.6000000000000003E-2</c:v>
                </c:pt>
                <c:pt idx="5">
                  <c:v>6.5000000000000002E-2</c:v>
                </c:pt>
                <c:pt idx="6">
                  <c:v>5.3999999999999999E-2</c:v>
                </c:pt>
                <c:pt idx="7">
                  <c:v>3.9E-2</c:v>
                </c:pt>
                <c:pt idx="8">
                  <c:v>3.3000000000000002E-2</c:v>
                </c:pt>
                <c:pt idx="9">
                  <c:v>8.9999999999999993E-3</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Mercer Avg. 11.30%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Trenton city</c:v>
                </c:pt>
                <c:pt idx="1">
                  <c:v>Hamilton township</c:v>
                </c:pt>
                <c:pt idx="2">
                  <c:v>West Windsor township</c:v>
                </c:pt>
                <c:pt idx="3">
                  <c:v>Ewing township</c:v>
                </c:pt>
                <c:pt idx="4">
                  <c:v>Pennington borough</c:v>
                </c:pt>
                <c:pt idx="5">
                  <c:v>East Windsor township</c:v>
                </c:pt>
                <c:pt idx="6">
                  <c:v>Lawrence township</c:v>
                </c:pt>
                <c:pt idx="7">
                  <c:v>Princeton</c:v>
                </c:pt>
                <c:pt idx="8">
                  <c:v>Robbinsville township</c:v>
                </c:pt>
                <c:pt idx="9">
                  <c:v>Hopewell township</c:v>
                </c:pt>
              </c:strCache>
            </c:strRef>
          </c:cat>
          <c:val>
            <c:numRef>
              <c:f>Sheet1!$C$2:$C$11</c:f>
              <c:numCache>
                <c:formatCode>0%</c:formatCode>
                <c:ptCount val="10"/>
                <c:pt idx="0">
                  <c:v>0.113</c:v>
                </c:pt>
                <c:pt idx="1">
                  <c:v>0.113</c:v>
                </c:pt>
                <c:pt idx="2">
                  <c:v>0.113</c:v>
                </c:pt>
                <c:pt idx="3">
                  <c:v>0.113</c:v>
                </c:pt>
                <c:pt idx="4">
                  <c:v>0.113</c:v>
                </c:pt>
                <c:pt idx="5">
                  <c:v>0.113</c:v>
                </c:pt>
                <c:pt idx="6">
                  <c:v>0.113</c:v>
                </c:pt>
                <c:pt idx="7">
                  <c:v>0.113</c:v>
                </c:pt>
                <c:pt idx="8">
                  <c:v>0.113</c:v>
                </c:pt>
                <c:pt idx="9">
                  <c:v>0.113</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4991800275506986"/>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2">
                  <c:v>0.16459204867999999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947551673228352"/>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0.19</c:v>
                </c:pt>
                <c:pt idx="1">
                  <c:v>0.19</c:v>
                </c:pt>
                <c:pt idx="2">
                  <c:v>0.19</c:v>
                </c:pt>
                <c:pt idx="3">
                  <c:v>0.18398460057999999</c:v>
                </c:pt>
                <c:pt idx="4">
                  <c:v>0.18</c:v>
                </c:pt>
                <c:pt idx="5">
                  <c:v>0.19</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1">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0" formatCode="0.0%">
                  <c:v>9.7000000000000003E-2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8.3000000000000004E-2</c:v>
                </c:pt>
                <c:pt idx="1">
                  <c:v>7.1999999999999995E-2</c:v>
                </c:pt>
                <c:pt idx="2">
                  <c:v>9.7000000000000003E-2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7453</c:v>
                </c:pt>
                <c:pt idx="1">
                  <c:v>7471</c:v>
                </c:pt>
                <c:pt idx="2">
                  <c:v>7739</c:v>
                </c:pt>
                <c:pt idx="3">
                  <c:v>7397</c:v>
                </c:pt>
                <c:pt idx="4">
                  <c:v>8140</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Mercer</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0.52600000000000002</c:v>
                </c:pt>
                <c:pt idx="1">
                  <c:v>0.217</c:v>
                </c:pt>
                <c:pt idx="2">
                  <c:v>3.9E-2</c:v>
                </c:pt>
                <c:pt idx="3">
                  <c:v>0.13700000000000001</c:v>
                </c:pt>
                <c:pt idx="5">
                  <c:v>0.17</c:v>
                </c:pt>
                <c:pt idx="6">
                  <c:v>0.23</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17778</c:v>
                </c:pt>
                <c:pt idx="3" formatCode="#,##0">
                  <c:v>15375</c:v>
                </c:pt>
                <c:pt idx="4" formatCode="#,##0">
                  <c:v>17244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14048</c:v>
                </c:pt>
                <c:pt idx="1">
                  <c:v>16857</c:v>
                </c:pt>
                <c:pt idx="2">
                  <c:v>15368</c:v>
                </c:pt>
                <c:pt idx="3">
                  <c:v>16722</c:v>
                </c:pt>
                <c:pt idx="4">
                  <c:v>17909</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Mercer</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1950</c:v>
                </c:pt>
                <c:pt idx="1">
                  <c:v>1700</c:v>
                </c:pt>
                <c:pt idx="2">
                  <c:v>1515</c:v>
                </c:pt>
                <c:pt idx="3">
                  <c:v>1200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9">
                  <c:v>1950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9" formatCode="&quot;$&quot;#,##0_);[Red]\(&quot;$&quot;#,##0\)">
                  <c:v>1200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1">
                  <c:v>30.1</c:v>
                </c:pt>
                <c:pt idx="12">
                  <c:v>29.5</c:v>
                </c:pt>
                <c:pt idx="13">
                  <c:v>28.9</c:v>
                </c:pt>
                <c:pt idx="14">
                  <c:v>28.7</c:v>
                </c:pt>
                <c:pt idx="15">
                  <c:v>27.5</c:v>
                </c:pt>
                <c:pt idx="16">
                  <c:v>27.5</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7">
                  <c:v>26.9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29.6</c:v>
                </c:pt>
                <c:pt idx="1">
                  <c:v>28.6</c:v>
                </c:pt>
                <c:pt idx="2">
                  <c:v>23.9</c:v>
                </c:pt>
                <c:pt idx="3" formatCode="0.0">
                  <c:v>26.9</c:v>
                </c:pt>
                <c:pt idx="4" formatCode="0.0">
                  <c:v>26.9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1">
                  <c:v>0.17</c:v>
                </c:pt>
                <c:pt idx="12">
                  <c:v>0.17</c:v>
                </c:pt>
                <c:pt idx="13">
                  <c:v>0.17</c:v>
                </c:pt>
                <c:pt idx="14" formatCode="General">
                  <c:v>0.16</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5" formatCode="0%">
                  <c:v>0.15</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General</c:formatCode>
                <c:ptCount val="21"/>
                <c:pt idx="0" formatCode="0.0%">
                  <c:v>7.3999999999999996E-2</c:v>
                </c:pt>
                <c:pt idx="2" formatCode="0.0%">
                  <c:v>6.6000000000000003E-2</c:v>
                </c:pt>
                <c:pt idx="3" formatCode="0.0%">
                  <c:v>6.4000000000000001E-2</c:v>
                </c:pt>
                <c:pt idx="4" formatCode="0.0%">
                  <c:v>5.8000000000000003E-2</c:v>
                </c:pt>
                <c:pt idx="5" formatCode="0.0%">
                  <c:v>5.0999999999999997E-2</c:v>
                </c:pt>
                <c:pt idx="6" formatCode="0.0%">
                  <c:v>4.7E-2</c:v>
                </c:pt>
                <c:pt idx="7" formatCode="0.0%">
                  <c:v>0.04</c:v>
                </c:pt>
                <c:pt idx="8" formatCode="0.0%">
                  <c:v>3.7999999999999999E-2</c:v>
                </c:pt>
                <c:pt idx="9" formatCode="0.0%">
                  <c:v>3.6999999999999998E-2</c:v>
                </c:pt>
                <c:pt idx="10" formatCode="0.0%">
                  <c:v>3.5999999999999997E-2</c:v>
                </c:pt>
                <c:pt idx="11" formatCode="0.0%">
                  <c:v>3.1E-2</c:v>
                </c:pt>
                <c:pt idx="12" formatCode="0.0%">
                  <c:v>2.5000000000000001E-2</c:v>
                </c:pt>
                <c:pt idx="13" formatCode="0.0%">
                  <c:v>2.4E-2</c:v>
                </c:pt>
                <c:pt idx="14" formatCode="0.0%">
                  <c:v>2.1000000000000001E-2</c:v>
                </c:pt>
                <c:pt idx="15" formatCode="0.0%">
                  <c:v>1.4999999999999999E-2</c:v>
                </c:pt>
                <c:pt idx="16" formatCode="0.0%">
                  <c:v>1.4999999999999999E-2</c:v>
                </c:pt>
                <c:pt idx="17" formatCode="0.0%">
                  <c:v>1.2999999999999999E-2</c:v>
                </c:pt>
                <c:pt idx="18" formatCode="0.0%">
                  <c:v>1.2E-2</c:v>
                </c:pt>
                <c:pt idx="19" formatCode="0.0%">
                  <c:v>0.01</c:v>
                </c:pt>
                <c:pt idx="20" formatCode="0.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0.0%</c:formatCode>
                <c:ptCount val="21"/>
                <c:pt idx="1">
                  <c:v>6.7000000000000004E-2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4.5999999999999999E-2</c:v>
                </c:pt>
                <c:pt idx="1">
                  <c:v>3.1E-2</c:v>
                </c:pt>
                <c:pt idx="2">
                  <c:v>2.1000000000000001E-2</c:v>
                </c:pt>
                <c:pt idx="3">
                  <c:v>5.3999999999999999E-2</c:v>
                </c:pt>
                <c:pt idx="4">
                  <c:v>6.7000000000000004E-2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Trenton city</c:v>
                </c:pt>
                <c:pt idx="1">
                  <c:v>Hamilton township</c:v>
                </c:pt>
                <c:pt idx="2">
                  <c:v>Lawrence township</c:v>
                </c:pt>
                <c:pt idx="3">
                  <c:v>Ewing township</c:v>
                </c:pt>
                <c:pt idx="4">
                  <c:v>East Windsor township</c:v>
                </c:pt>
                <c:pt idx="5">
                  <c:v>Pennington borough</c:v>
                </c:pt>
                <c:pt idx="6">
                  <c:v>Hopewell borough</c:v>
                </c:pt>
                <c:pt idx="7">
                  <c:v>Princeton</c:v>
                </c:pt>
                <c:pt idx="8">
                  <c:v>Hopewell township</c:v>
                </c:pt>
                <c:pt idx="9">
                  <c:v>West Windsor township</c:v>
                </c:pt>
              </c:strCache>
            </c:strRef>
          </c:cat>
          <c:val>
            <c:numRef>
              <c:f>Sheet1!$B$2:$B$11</c:f>
              <c:numCache>
                <c:formatCode>0.0%</c:formatCode>
                <c:ptCount val="10"/>
                <c:pt idx="0">
                  <c:v>0.10199999999999999</c:v>
                </c:pt>
                <c:pt idx="1">
                  <c:v>4.9000000000000002E-2</c:v>
                </c:pt>
                <c:pt idx="2">
                  <c:v>4.5999999999999999E-2</c:v>
                </c:pt>
                <c:pt idx="3">
                  <c:v>3.6999999999999998E-2</c:v>
                </c:pt>
                <c:pt idx="4">
                  <c:v>1.4999999999999999E-2</c:v>
                </c:pt>
                <c:pt idx="5">
                  <c:v>8.0000000000000002E-3</c:v>
                </c:pt>
                <c:pt idx="6">
                  <c:v>6.0000000000000001E-3</c:v>
                </c:pt>
                <c:pt idx="7">
                  <c:v>5.0000000000000001E-3</c:v>
                </c:pt>
                <c:pt idx="8">
                  <c:v>2E-3</c:v>
                </c:pt>
                <c:pt idx="9">
                  <c:v>1E-3</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Mercer County Avg. 4.7%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Trenton city</c:v>
                </c:pt>
                <c:pt idx="1">
                  <c:v>Hamilton township</c:v>
                </c:pt>
                <c:pt idx="2">
                  <c:v>Lawrence township</c:v>
                </c:pt>
                <c:pt idx="3">
                  <c:v>Ewing township</c:v>
                </c:pt>
                <c:pt idx="4">
                  <c:v>East Windsor township</c:v>
                </c:pt>
                <c:pt idx="5">
                  <c:v>Pennington borough</c:v>
                </c:pt>
                <c:pt idx="6">
                  <c:v>Hopewell borough</c:v>
                </c:pt>
                <c:pt idx="7">
                  <c:v>Princeton</c:v>
                </c:pt>
                <c:pt idx="8">
                  <c:v>Hopewell township</c:v>
                </c:pt>
                <c:pt idx="9">
                  <c:v>West Windsor township</c:v>
                </c:pt>
              </c:strCache>
            </c:strRef>
          </c:cat>
          <c:val>
            <c:numRef>
              <c:f>Sheet1!$C$2:$C$11</c:f>
              <c:numCache>
                <c:formatCode>0.00%</c:formatCode>
                <c:ptCount val="10"/>
                <c:pt idx="0">
                  <c:v>4.7E-2</c:v>
                </c:pt>
                <c:pt idx="1">
                  <c:v>4.7E-2</c:v>
                </c:pt>
                <c:pt idx="2">
                  <c:v>4.7E-2</c:v>
                </c:pt>
                <c:pt idx="3">
                  <c:v>4.7E-2</c:v>
                </c:pt>
                <c:pt idx="4">
                  <c:v>4.7E-2</c:v>
                </c:pt>
                <c:pt idx="5">
                  <c:v>4.7E-2</c:v>
                </c:pt>
                <c:pt idx="6">
                  <c:v>4.7E-2</c:v>
                </c:pt>
                <c:pt idx="7">
                  <c:v>4.7E-2</c:v>
                </c:pt>
                <c:pt idx="8">
                  <c:v>4.7E-2</c:v>
                </c:pt>
                <c:pt idx="9">
                  <c:v>4.7E-2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9.898781988188976E-2"/>
          <c:y val="0.89718582974293437"/>
          <c:w val="0.26139936023622051"/>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0.61599999999999999</c:v>
                </c:pt>
                <c:pt idx="1">
                  <c:v>0.63300000000000001</c:v>
                </c:pt>
                <c:pt idx="2">
                  <c:v>0.58799999999999997</c:v>
                </c:pt>
                <c:pt idx="3">
                  <c:v>0.57699999999999996</c:v>
                </c:pt>
                <c:pt idx="4">
                  <c:v>0.52600000000000002</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64-4F94-841E-671BC6B70D7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0.215</c:v>
                </c:pt>
                <c:pt idx="1">
                  <c:v>0.218</c:v>
                </c:pt>
                <c:pt idx="2">
                  <c:v>0.221</c:v>
                </c:pt>
                <c:pt idx="3">
                  <c:v>0.221</c:v>
                </c:pt>
                <c:pt idx="4">
                  <c:v>0.217</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6.0000000000000001E-3</c:v>
                </c:pt>
                <c:pt idx="1">
                  <c:v>6.0000000000000001E-3</c:v>
                </c:pt>
                <c:pt idx="2">
                  <c:v>0.01</c:v>
                </c:pt>
                <c:pt idx="3">
                  <c:v>0.01</c:v>
                </c:pt>
                <c:pt idx="4">
                  <c:v>3.9E-2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0.127</c:v>
                </c:pt>
                <c:pt idx="1">
                  <c:v>0.124</c:v>
                </c:pt>
                <c:pt idx="2">
                  <c:v>0.14000000000000001</c:v>
                </c:pt>
                <c:pt idx="3">
                  <c:v>0.14399999999999999</c:v>
                </c:pt>
                <c:pt idx="4">
                  <c:v>0.13700000000000001</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64-4F94-841E-671BC6B70D7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0.185</c:v>
                </c:pt>
                <c:pt idx="1">
                  <c:v>0.17899999999999999</c:v>
                </c:pt>
                <c:pt idx="2">
                  <c:v>0.19400000000000001</c:v>
                </c:pt>
                <c:pt idx="3">
                  <c:v>0.20399999999999999</c:v>
                </c:pt>
                <c:pt idx="4">
                  <c:v>0.23300000000000001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8">
                  <c:v>25834</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8">
                  <c:v>6724</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7" formatCode="0%">
                  <c:v>0.91600000000000004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0.93799999999999994</c:v>
                </c:pt>
                <c:pt idx="1">
                  <c:v>0.91900000000000004</c:v>
                </c:pt>
                <c:pt idx="2">
                  <c:v>0.88300000000000001</c:v>
                </c:pt>
                <c:pt idx="3">
                  <c:v>0.90200000000000002</c:v>
                </c:pt>
                <c:pt idx="4">
                  <c:v>0.92600000000000005</c:v>
                </c:pt>
                <c:pt idx="5">
                  <c:v>0.91600000000000004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
                  <c:v>0.66</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General</c:formatCode>
                <c:ptCount val="21"/>
                <c:pt idx="0" formatCode="0%">
                  <c:v>0.65</c:v>
                </c:pt>
                <c:pt idx="2">
                  <c:v>0.67</c:v>
                </c:pt>
                <c:pt idx="3" formatCode="0%">
                  <c:v>0.7</c:v>
                </c:pt>
                <c:pt idx="4" formatCode="0%">
                  <c:v>0.7</c:v>
                </c:pt>
                <c:pt idx="5" formatCode="0%">
                  <c:v>0.74</c:v>
                </c:pt>
                <c:pt idx="6" formatCode="0%">
                  <c:v>0.74</c:v>
                </c:pt>
                <c:pt idx="7" formatCode="0%">
                  <c:v>0.74</c:v>
                </c:pt>
                <c:pt idx="8" formatCode="0%">
                  <c:v>0.75</c:v>
                </c:pt>
                <c:pt idx="9" formatCode="0%">
                  <c:v>0.75</c:v>
                </c:pt>
                <c:pt idx="10" formatCode="0%">
                  <c:v>0.75</c:v>
                </c:pt>
                <c:pt idx="11" formatCode="0%">
                  <c:v>0.76</c:v>
                </c:pt>
                <c:pt idx="12" formatCode="0%">
                  <c:v>0.79</c:v>
                </c:pt>
                <c:pt idx="13" formatCode="0%">
                  <c:v>0.8</c:v>
                </c:pt>
                <c:pt idx="14" formatCode="0%">
                  <c:v>0.81</c:v>
                </c:pt>
                <c:pt idx="15" formatCode="0%">
                  <c:v>0.82</c:v>
                </c:pt>
                <c:pt idx="16" formatCode="0%">
                  <c:v>0.82</c:v>
                </c:pt>
                <c:pt idx="17" formatCode="0%">
                  <c:v>0.83</c:v>
                </c:pt>
                <c:pt idx="18" formatCode="0%">
                  <c:v>0.84</c:v>
                </c:pt>
                <c:pt idx="19" formatCode="0%">
                  <c:v>0.85</c:v>
                </c:pt>
                <c:pt idx="20" formatCode="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0.84</c:v>
                </c:pt>
                <c:pt idx="1">
                  <c:v>0.59</c:v>
                </c:pt>
                <c:pt idx="2">
                  <c:v>0.51</c:v>
                </c:pt>
                <c:pt idx="3">
                  <c:v>0.84</c:v>
                </c:pt>
                <c:pt idx="4">
                  <c:v>0.56000000000000005</c:v>
                </c:pt>
                <c:pt idx="5">
                  <c:v>0.57999999999999996</c:v>
                </c:pt>
                <c:pt idx="6">
                  <c:v>0.5</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4" formatCode="0.0%">
                  <c:v>0.32300000000000001</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0.222</c:v>
                </c:pt>
                <c:pt idx="1">
                  <c:v>0.3</c:v>
                </c:pt>
                <c:pt idx="2">
                  <c:v>0.35099999999999998</c:v>
                </c:pt>
                <c:pt idx="3">
                  <c:v>0.34</c:v>
                </c:pt>
                <c:pt idx="4">
                  <c:v>0.32300000000000001</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Mercer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0.04</c:v>
                </c:pt>
                <c:pt idx="1">
                  <c:v>3.9E-2</c:v>
                </c:pt>
                <c:pt idx="2">
                  <c:v>3.7999999999999999E-2</c:v>
                </c:pt>
                <c:pt idx="3">
                  <c:v>3.9E-2</c:v>
                </c:pt>
                <c:pt idx="4">
                  <c:v>4.3999999999999997E-2</c:v>
                </c:pt>
                <c:pt idx="5">
                  <c:v>4.2999999999999997E-2</c:v>
                </c:pt>
                <c:pt idx="6">
                  <c:v>4.1000000000000002E-2</c:v>
                </c:pt>
                <c:pt idx="7">
                  <c:v>3.5999999999999997E-2</c:v>
                </c:pt>
                <c:pt idx="8">
                  <c:v>3.9E-2</c:v>
                </c:pt>
                <c:pt idx="9">
                  <c:v>4.3999999999999997E-2</c:v>
                </c:pt>
                <c:pt idx="10">
                  <c:v>4.9000000000000002E-2</c:v>
                </c:pt>
                <c:pt idx="11">
                  <c:v>4.9000000000000002E-2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3">
                  <c:v>4.0500000000000001E-2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668018562225108"/>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9" formatCode="0.0%">
                  <c:v>3.21071E-2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55</c:v>
                </c:pt>
                <c:pt idx="1">
                  <c:v>55</c:v>
                </c:pt>
                <c:pt idx="2">
                  <c:v>59</c:v>
                </c:pt>
                <c:pt idx="3">
                  <c:v>62</c:v>
                </c:pt>
                <c:pt idx="4">
                  <c:v>63.597052886999997</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6.0172900000000001E-2</c:v>
                </c:pt>
                <c:pt idx="1">
                  <c:v>4.9881000000000002E-2</c:v>
                </c:pt>
                <c:pt idx="2">
                  <c:v>4.9820900000000001E-2</c:v>
                </c:pt>
                <c:pt idx="3">
                  <c:v>3.7464799999999999E-2</c:v>
                </c:pt>
                <c:pt idx="4">
                  <c:v>3.21071E-2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Trenton Public School District</c:v>
                </c:pt>
                <c:pt idx="1">
                  <c:v>Ewing Township School District</c:v>
                </c:pt>
                <c:pt idx="2">
                  <c:v>Trenton Stem-To-Civics Charter School</c:v>
                </c:pt>
                <c:pt idx="3">
                  <c:v>Hamilton Township Public School District</c:v>
                </c:pt>
                <c:pt idx="4">
                  <c:v>Princeton Public School District</c:v>
                </c:pt>
                <c:pt idx="5">
                  <c:v>East Windsor Regional School District</c:v>
                </c:pt>
                <c:pt idx="6">
                  <c:v>Foundation Academy Charter School</c:v>
                </c:pt>
                <c:pt idx="7">
                  <c:v>Lawrence Township Public School District</c:v>
                </c:pt>
                <c:pt idx="8">
                  <c:v>Robbinsville Public School District</c:v>
                </c:pt>
                <c:pt idx="9">
                  <c:v>Area Vocational Technical School District Of Mercer County</c:v>
                </c:pt>
                <c:pt idx="10">
                  <c:v>Hopewell Valley Regional School District</c:v>
                </c:pt>
                <c:pt idx="11">
                  <c:v>West Windsor-Plainsboro Regional School District</c:v>
                </c:pt>
              </c:strCache>
            </c:strRef>
          </c:cat>
          <c:val>
            <c:numRef>
              <c:f>Sheet1!$B$2:$B$13</c:f>
              <c:numCache>
                <c:formatCode>General</c:formatCode>
                <c:ptCount val="12"/>
                <c:pt idx="0">
                  <c:v>61.3</c:v>
                </c:pt>
                <c:pt idx="1">
                  <c:v>84.7</c:v>
                </c:pt>
                <c:pt idx="2">
                  <c:v>87</c:v>
                </c:pt>
                <c:pt idx="3">
                  <c:v>91.3</c:v>
                </c:pt>
                <c:pt idx="4">
                  <c:v>91.5</c:v>
                </c:pt>
                <c:pt idx="5">
                  <c:v>92.1</c:v>
                </c:pt>
                <c:pt idx="6">
                  <c:v>93.5</c:v>
                </c:pt>
                <c:pt idx="7">
                  <c:v>95.1</c:v>
                </c:pt>
                <c:pt idx="8">
                  <c:v>96.8</c:v>
                </c:pt>
                <c:pt idx="9">
                  <c:v>96.9</c:v>
                </c:pt>
                <c:pt idx="10">
                  <c:v>97</c:v>
                </c:pt>
                <c:pt idx="11">
                  <c:v>97</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Sheet1!$A$2:$A$13</c:f>
              <c:strCache>
                <c:ptCount val="12"/>
                <c:pt idx="0">
                  <c:v>Trenton Public School District</c:v>
                </c:pt>
                <c:pt idx="1">
                  <c:v>Ewing Township School District</c:v>
                </c:pt>
                <c:pt idx="2">
                  <c:v>Trenton Stem-To-Civics Charter School</c:v>
                </c:pt>
                <c:pt idx="3">
                  <c:v>Hamilton Township Public School District</c:v>
                </c:pt>
                <c:pt idx="4">
                  <c:v>Princeton Public School District</c:v>
                </c:pt>
                <c:pt idx="5">
                  <c:v>East Windsor Regional School District</c:v>
                </c:pt>
                <c:pt idx="6">
                  <c:v>Foundation Academy Charter School</c:v>
                </c:pt>
                <c:pt idx="7">
                  <c:v>Lawrence Township Public School District</c:v>
                </c:pt>
                <c:pt idx="8">
                  <c:v>Robbinsville Public School District</c:v>
                </c:pt>
                <c:pt idx="9">
                  <c:v>Area Vocational Technical School District Of Mercer County</c:v>
                </c:pt>
                <c:pt idx="10">
                  <c:v>Hopewell Valley Regional School District</c:v>
                </c:pt>
                <c:pt idx="11">
                  <c:v>West Windsor-Plainsboro Regional School District</c:v>
                </c:pt>
              </c:strCache>
            </c:strRef>
          </c:cat>
          <c:val>
            <c:numRef>
              <c:f>Sheet1!$C$2:$C$13</c:f>
              <c:numCache>
                <c:formatCode>General</c:formatCode>
                <c:ptCount val="12"/>
                <c:pt idx="0">
                  <c:v>91.1</c:v>
                </c:pt>
                <c:pt idx="1">
                  <c:v>91.1</c:v>
                </c:pt>
                <c:pt idx="2">
                  <c:v>91.1</c:v>
                </c:pt>
                <c:pt idx="3">
                  <c:v>91.1</c:v>
                </c:pt>
                <c:pt idx="4">
                  <c:v>91.1</c:v>
                </c:pt>
                <c:pt idx="5">
                  <c:v>91.1</c:v>
                </c:pt>
                <c:pt idx="6">
                  <c:v>91.1</c:v>
                </c:pt>
                <c:pt idx="7">
                  <c:v>91.1</c:v>
                </c:pt>
                <c:pt idx="8">
                  <c:v>91.1</c:v>
                </c:pt>
                <c:pt idx="9">
                  <c:v>91.1</c:v>
                </c:pt>
                <c:pt idx="10">
                  <c:v>91.1</c:v>
                </c:pt>
                <c:pt idx="11">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9194376261753598"/>
          <c:y val="0.93071416165925558"/>
          <c:w val="0.1809285305382885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0.86599999999999999</c:v>
                </c:pt>
                <c:pt idx="1">
                  <c:v>0.84899999999999998</c:v>
                </c:pt>
                <c:pt idx="2">
                  <c:v>0.90800000000000003</c:v>
                </c:pt>
                <c:pt idx="3">
                  <c:v>0.90600000000000003</c:v>
                </c:pt>
                <c:pt idx="4">
                  <c:v>0.92500000000000004</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4">
                  <c:v>0.92500000000000004</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698442780354045"/>
          <c:y val="0.91077574610394307"/>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3">
                  <c:v>20.149999999999999</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3223574325936546E-2"/>
                  <c:y val="0.1548988494893116"/>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29</c:v>
                </c:pt>
                <c:pt idx="1">
                  <c:v>113</c:v>
                </c:pt>
                <c:pt idx="2">
                  <c:v>377</c:v>
                </c:pt>
                <c:pt idx="3">
                  <c:v>910</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629</c:v>
                </c:pt>
                <c:pt idx="1">
                  <c:v>5019</c:v>
                </c:pt>
                <c:pt idx="2">
                  <c:v>636</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8">
                  <c:v>7.01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3552706692913385"/>
          <c:y val="0.87893986242298117"/>
          <c:w val="0.14795546259842518"/>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Mercer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14.207850000000001</c:v>
                </c:pt>
                <c:pt idx="1">
                  <c:v>12.82314</c:v>
                </c:pt>
                <c:pt idx="2">
                  <c:v>8.8000000000000007</c:v>
                </c:pt>
                <c:pt idx="4">
                  <c:v>7.0067399999999997</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5">
                  <c:v>121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5">
                  <c:v>811</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3">
                  <c:v>63.597052886999997</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11.3</c:v>
                </c:pt>
                <c:pt idx="1">
                  <c:v>11.5</c:v>
                </c:pt>
                <c:pt idx="2">
                  <c:v>11.6</c:v>
                </c:pt>
                <c:pt idx="3">
                  <c:v>11.681765825999999</c:v>
                </c:pt>
                <c:pt idx="4">
                  <c:v>10.883705020000001</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2">
                  <c:v>10.9</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2222533952700119"/>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5" formatCode="0.00">
                  <c:v>5.4878628577638304</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2316</c:v>
                </c:pt>
                <c:pt idx="1">
                  <c:v>2788</c:v>
                </c:pt>
                <c:pt idx="2">
                  <c:v>2372</c:v>
                </c:pt>
                <c:pt idx="3">
                  <c:v>2139</c:v>
                </c:pt>
                <c:pt idx="4">
                  <c:v>2020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9.4279169750314001E-2"/>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352054649782899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4.1501767012908856E-2"/>
                  <c:y val="-0.11953124264694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3.9686584552822896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Contempt of Court</c:v>
                </c:pt>
                <c:pt idx="3">
                  <c:v>Criminal mischief</c:v>
                </c:pt>
                <c:pt idx="4">
                  <c:v>Terroristic Threats</c:v>
                </c:pt>
                <c:pt idx="5">
                  <c:v>Burglary</c:v>
                </c:pt>
                <c:pt idx="6">
                  <c:v>Other</c:v>
                </c:pt>
              </c:strCache>
            </c:strRef>
          </c:cat>
          <c:val>
            <c:numRef>
              <c:f>Sheet1!$B$2:$B$8</c:f>
              <c:numCache>
                <c:formatCode>General</c:formatCode>
                <c:ptCount val="7"/>
                <c:pt idx="0">
                  <c:v>945</c:v>
                </c:pt>
                <c:pt idx="1">
                  <c:v>706</c:v>
                </c:pt>
                <c:pt idx="2">
                  <c:v>153</c:v>
                </c:pt>
                <c:pt idx="3">
                  <c:v>122</c:v>
                </c:pt>
                <c:pt idx="4" formatCode="#,##0">
                  <c:v>39</c:v>
                </c:pt>
                <c:pt idx="5">
                  <c:v>24</c:v>
                </c:pt>
                <c:pt idx="6">
                  <c:v>77</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9">
                  <c:v>1750</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2" formatCode="_(&quot;$&quot;* #,##0_);_(&quot;$&quot;* \(#,##0\);_(&quot;$&quot;* &quot;-&quot;??_);_(@_)">
                  <c:v>80506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2" formatCode="_(&quot;$&quot;* #,##0_);_(&quot;$&quot;* \(#,##0\);_(&quot;$&quot;* &quot;-&quot;??_);_(@_)">
                  <c:v>64064</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65744</c:v>
                </c:pt>
                <c:pt idx="1">
                  <c:v>68445</c:v>
                </c:pt>
                <c:pt idx="2">
                  <c:v>73197</c:v>
                </c:pt>
                <c:pt idx="3">
                  <c:v>73594</c:v>
                </c:pt>
                <c:pt idx="4">
                  <c:v>80506</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53136</c:v>
                </c:pt>
                <c:pt idx="1">
                  <c:v>56649</c:v>
                </c:pt>
                <c:pt idx="2">
                  <c:v>61423</c:v>
                </c:pt>
                <c:pt idx="3">
                  <c:v>59096</c:v>
                </c:pt>
                <c:pt idx="4">
                  <c:v>64064</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8">
                  <c:v>376</c:v>
                </c:pt>
                <c:pt idx="9">
                  <c:v>403</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7">
                  <c:v>358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115</c:v>
                </c:pt>
                <c:pt idx="1">
                  <c:v>128</c:v>
                </c:pt>
                <c:pt idx="2">
                  <c:v>138</c:v>
                </c:pt>
                <c:pt idx="3">
                  <c:v>108</c:v>
                </c:pt>
                <c:pt idx="4">
                  <c:v>108</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0.24199999999999999</c:v>
                </c:pt>
                <c:pt idx="1">
                  <c:v>0.23</c:v>
                </c:pt>
                <c:pt idx="2">
                  <c:v>0.22500000000000001</c:v>
                </c:pt>
                <c:pt idx="3">
                  <c:v>0.26900000000000002</c:v>
                </c:pt>
                <c:pt idx="4">
                  <c:v>0.27800000000000002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4">
                  <c:v>0</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4.6960576338018048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Mercer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0.35</c:v>
                </c:pt>
                <c:pt idx="1">
                  <c:v>0.1</c:v>
                </c:pt>
                <c:pt idx="2">
                  <c:v>0.36</c:v>
                </c:pt>
                <c:pt idx="3">
                  <c:v>0.1</c:v>
                </c:pt>
                <c:pt idx="4">
                  <c:v>0.06</c:v>
                </c:pt>
                <c:pt idx="5">
                  <c:v>0.01</c:v>
                </c:pt>
                <c:pt idx="6">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Certified Community Behavioral Health Clinic (CCBHC)</c:v>
                </c:pt>
                <c:pt idx="1">
                  <c:v>Community Support Services (CSS)</c:v>
                </c:pt>
                <c:pt idx="2">
                  <c:v>Partial Care</c:v>
                </c:pt>
                <c:pt idx="3">
                  <c:v>Outpatient</c:v>
                </c:pt>
                <c:pt idx="4">
                  <c:v>Program of Assertive Community Treatment (PACT)</c:v>
                </c:pt>
                <c:pt idx="5">
                  <c:v>Short Term Care Facility (STCF)</c:v>
                </c:pt>
                <c:pt idx="6">
                  <c:v>County Mental Health Board</c:v>
                </c:pt>
                <c:pt idx="7">
                  <c:v>Early Intervention Support Services (EISS)</c:v>
                </c:pt>
                <c:pt idx="8">
                  <c:v>Homeless Services (PATH)</c:v>
                </c:pt>
                <c:pt idx="9">
                  <c:v>Integrated Case Management Services (ICMS)</c:v>
                </c:pt>
                <c:pt idx="10">
                  <c:v>Intensive Family Support Services (IFSS)</c:v>
                </c:pt>
                <c:pt idx="11">
                  <c:v>Intensive Outpatient Tx and Support Services (IOTSS)</c:v>
                </c:pt>
                <c:pt idx="12">
                  <c:v>Involuntary Outpatient Commitment (IOC)</c:v>
                </c:pt>
                <c:pt idx="13">
                  <c:v>Justice Involved Services (JIS)</c:v>
                </c:pt>
                <c:pt idx="14">
                  <c:v>Primary Screening Services</c:v>
                </c:pt>
                <c:pt idx="15">
                  <c:v>Residential Intensive Support Team (RIST)</c:v>
                </c:pt>
                <c:pt idx="16">
                  <c:v>Residential Services</c:v>
                </c:pt>
                <c:pt idx="17">
                  <c:v>Residential Services/ Transitional &amp; Community Support Services (CSS)</c:v>
                </c:pt>
                <c:pt idx="18">
                  <c:v>Self-Help Center/Community Wellness Center</c:v>
                </c:pt>
                <c:pt idx="19">
                  <c:v>Supported Employment Services</c:v>
                </c:pt>
                <c:pt idx="20">
                  <c:v>Systems Advocacy</c:v>
                </c:pt>
                <c:pt idx="21">
                  <c:v>Voluntary Unit</c:v>
                </c:pt>
              </c:strCache>
            </c:strRef>
          </c:cat>
          <c:val>
            <c:numRef>
              <c:f>Sheet1!$B$2:$B$23</c:f>
              <c:numCache>
                <c:formatCode>General</c:formatCode>
                <c:ptCount val="22"/>
                <c:pt idx="0">
                  <c:v>6</c:v>
                </c:pt>
                <c:pt idx="1">
                  <c:v>4</c:v>
                </c:pt>
                <c:pt idx="2">
                  <c:v>3</c:v>
                </c:pt>
                <c:pt idx="3">
                  <c:v>2</c:v>
                </c:pt>
                <c:pt idx="4">
                  <c:v>2</c:v>
                </c:pt>
                <c:pt idx="5">
                  <c:v>2</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7">
                  <c:v>0.13900000000000001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020920461791261"/>
          <c:y val="0.93072581731089776"/>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General</c:formatCode>
                <c:ptCount val="5"/>
                <c:pt idx="0" formatCode="0.0%">
                  <c:v>0.16800000000000001</c:v>
                </c:pt>
                <c:pt idx="2" formatCode="0.0%">
                  <c:v>0.112</c:v>
                </c:pt>
                <c:pt idx="3" formatCode="0.0%">
                  <c:v>0.128</c:v>
                </c:pt>
                <c:pt idx="4" formatCode="0.0%">
                  <c:v>0.13900000000000001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0.20799999999999999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0.111</c:v>
                </c:pt>
                <c:pt idx="1">
                  <c:v>0.183</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9">
                  <c:v>0.14799999999999999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440510909813203"/>
          <c:y val="0.92466614173228345"/>
          <c:w val="0.22171010796600085"/>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0.20100000000000001</c:v>
                </c:pt>
                <c:pt idx="1">
                  <c:v>0.123</c:v>
                </c:pt>
                <c:pt idx="2">
                  <c:v>0.157</c:v>
                </c:pt>
                <c:pt idx="3">
                  <c:v>0.192</c:v>
                </c:pt>
                <c:pt idx="4">
                  <c:v>0.14799999999999999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0.20499999999999999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13">
                  <c:v>0.27800000000000002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c:v>0.24199999999999999</c:v>
                </c:pt>
                <c:pt idx="20">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572551673228342"/>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0.13600000000000001</c:v>
                </c:pt>
                <c:pt idx="1">
                  <c:v>0.16500000000000001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3">
                  <c:v>6.6</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99008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9" formatCode="0">
                  <c:v>9629</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9">
                  <c:v>9990</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9">
                  <c:v>643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8">
                  <c:v>511</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494</c:v>
                </c:pt>
                <c:pt idx="1">
                  <c:v>487</c:v>
                </c:pt>
                <c:pt idx="2">
                  <c:v>475</c:v>
                </c:pt>
                <c:pt idx="3">
                  <c:v>500</c:v>
                </c:pt>
                <c:pt idx="4">
                  <c:v>511</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8">
                  <c:v>3.3000000000000002E-2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9" formatCode="0.00%">
                  <c:v>3.4000000000000002E-2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881441581474182"/>
          <c:y val="0.89767611548556425"/>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0">
                  <c:v>432</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1">
                  <c:v>448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0</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0</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9">
                  <c:v>1300</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9">
                  <c:v>1300</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96</c:v>
                </c:pt>
                <c:pt idx="1">
                  <c:v>88</c:v>
                </c:pt>
                <c:pt idx="2">
                  <c:v>84</c:v>
                </c:pt>
                <c:pt idx="3">
                  <c:v>94</c:v>
                </c:pt>
                <c:pt idx="4">
                  <c:v>88</c:v>
                </c:pt>
                <c:pt idx="5">
                  <c:v>75</c:v>
                </c:pt>
                <c:pt idx="6">
                  <c:v>81</c:v>
                </c:pt>
                <c:pt idx="7">
                  <c:v>81</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246</c:v>
                </c:pt>
                <c:pt idx="1">
                  <c:v>219</c:v>
                </c:pt>
                <c:pt idx="2">
                  <c:v>213</c:v>
                </c:pt>
                <c:pt idx="3">
                  <c:v>198</c:v>
                </c:pt>
                <c:pt idx="4">
                  <c:v>164</c:v>
                </c:pt>
                <c:pt idx="5">
                  <c:v>140</c:v>
                </c:pt>
                <c:pt idx="6">
                  <c:v>121</c:v>
                </c:pt>
                <c:pt idx="7">
                  <c:v>103</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 Windsor township</c:v>
                </c:pt>
                <c:pt idx="1">
                  <c:v>East Windsor township</c:v>
                </c:pt>
                <c:pt idx="2">
                  <c:v>Princeton</c:v>
                </c:pt>
                <c:pt idx="3">
                  <c:v>Trenton city</c:v>
                </c:pt>
                <c:pt idx="4">
                  <c:v>Robbinsville township</c:v>
                </c:pt>
                <c:pt idx="5">
                  <c:v>Hightstown borough</c:v>
                </c:pt>
                <c:pt idx="6">
                  <c:v>Lawrence township</c:v>
                </c:pt>
                <c:pt idx="7">
                  <c:v>Hamilton township</c:v>
                </c:pt>
                <c:pt idx="8">
                  <c:v>Hopewell township</c:v>
                </c:pt>
                <c:pt idx="9">
                  <c:v>Ewing township</c:v>
                </c:pt>
              </c:strCache>
            </c:strRef>
          </c:cat>
          <c:val>
            <c:numRef>
              <c:f>Sheet1!$B$2:$B$11</c:f>
              <c:numCache>
                <c:formatCode>0.00%</c:formatCode>
                <c:ptCount val="10"/>
                <c:pt idx="0">
                  <c:v>0.443</c:v>
                </c:pt>
                <c:pt idx="1">
                  <c:v>0.34100000000000003</c:v>
                </c:pt>
                <c:pt idx="2">
                  <c:v>0.29899999999999999</c:v>
                </c:pt>
                <c:pt idx="3">
                  <c:v>0.29299999999999998</c:v>
                </c:pt>
                <c:pt idx="4">
                  <c:v>0.28199999999999997</c:v>
                </c:pt>
                <c:pt idx="5">
                  <c:v>0.25900000000000001</c:v>
                </c:pt>
                <c:pt idx="6">
                  <c:v>0.25900000000000001</c:v>
                </c:pt>
                <c:pt idx="7">
                  <c:v>0.18099999999999999</c:v>
                </c:pt>
                <c:pt idx="8">
                  <c:v>0.161</c:v>
                </c:pt>
                <c:pt idx="9">
                  <c:v>0.152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Mercer County avg 25.7%</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West Windsor township</c:v>
                </c:pt>
                <c:pt idx="1">
                  <c:v>East Windsor township</c:v>
                </c:pt>
                <c:pt idx="2">
                  <c:v>Princeton</c:v>
                </c:pt>
                <c:pt idx="3">
                  <c:v>Trenton city</c:v>
                </c:pt>
                <c:pt idx="4">
                  <c:v>Robbinsville township</c:v>
                </c:pt>
                <c:pt idx="5">
                  <c:v>Hightstown borough</c:v>
                </c:pt>
                <c:pt idx="6">
                  <c:v>Lawrence township</c:v>
                </c:pt>
                <c:pt idx="7">
                  <c:v>Hamilton township</c:v>
                </c:pt>
                <c:pt idx="8">
                  <c:v>Hopewell township</c:v>
                </c:pt>
                <c:pt idx="9">
                  <c:v>Ewing township</c:v>
                </c:pt>
              </c:strCache>
            </c:strRef>
          </c:cat>
          <c:val>
            <c:numRef>
              <c:f>Sheet1!$C$2:$C$11</c:f>
              <c:numCache>
                <c:formatCode>0%</c:formatCode>
                <c:ptCount val="10"/>
                <c:pt idx="0">
                  <c:v>0.25700000000000001</c:v>
                </c:pt>
                <c:pt idx="1">
                  <c:v>0.25700000000000001</c:v>
                </c:pt>
                <c:pt idx="2">
                  <c:v>0.25700000000000001</c:v>
                </c:pt>
                <c:pt idx="3">
                  <c:v>0.25700000000000001</c:v>
                </c:pt>
                <c:pt idx="4">
                  <c:v>0.25700000000000001</c:v>
                </c:pt>
                <c:pt idx="5">
                  <c:v>0.25700000000000001</c:v>
                </c:pt>
                <c:pt idx="6">
                  <c:v>0.25700000000000001</c:v>
                </c:pt>
                <c:pt idx="7">
                  <c:v>0.25700000000000001</c:v>
                </c:pt>
                <c:pt idx="8">
                  <c:v>0.25700000000000001</c:v>
                </c:pt>
                <c:pt idx="9">
                  <c:v>0.25700000000000001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5962573818897642"/>
          <c:y val="0.94711245404081856"/>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8">
                  <c:v>4872</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6">
                  <c:v>0.37</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6">
                  <c:v>0.34</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6">
                  <c:v>0.39</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6" formatCode="0%">
                  <c:v>0.39</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19">
                  <c:v>0.01</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20">
                  <c:v>-0.08</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8A_F7EA5937.xml><?xml version="1.0" encoding="utf-8"?>
<p188:cmLst xmlns:a="http://schemas.openxmlformats.org/drawingml/2006/main" xmlns:r="http://schemas.openxmlformats.org/officeDocument/2006/relationships" xmlns:p188="http://schemas.microsoft.com/office/powerpoint/2018/8/main">
  <p188:cm id="{0B74FFDE-D353-4479-BDA2-87DDB28083B0}" authorId="{32FEFE5D-DCA2-8798-565D-1E84738DF4E5}" created="2025-03-26T19:53:24.206">
    <pc:sldMkLst xmlns:pc="http://schemas.microsoft.com/office/powerpoint/2013/main/command">
      <pc:docMk/>
      <pc:sldMk cId="4159330615" sldId="394"/>
    </pc:sldMkLst>
    <p188:txBody>
      <a:bodyPr/>
      <a:lstStyle/>
      <a:p>
        <a:r>
          <a:rPr lang="en-US"/>
          <a:t>Left off here</a:t>
        </a:r>
      </a:p>
    </p188:txBody>
  </p188:cm>
</p188:cmLst>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7/3/2025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mercerresourcenet.org/" TargetMode="External"/><Relationship Id="rId7" Type="http://schemas.openxmlformats.org/officeDocument/2006/relationships/hyperlink" Target="https://www.bianj.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5" Type="http://schemas.openxmlformats.org/officeDocument/2006/relationships/hyperlink" Target="https://arcmercer.org/" TargetMode="External"/><Relationship Id="rId4" Type="http://schemas.openxmlformats.org/officeDocument/2006/relationships/hyperlink" Target="https://www.aamh.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7/1/2025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West Windsor Township and East Windsor Township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lower than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and Hamilton Township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and Ewing Township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Hamilton Township, and West Windsor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increase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increase between 2020 and 2024.</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high side for the state, whereas school-age childcare costs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and toddler childcare, around as expected for pre-K childcare, and lower than expected for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and Hamilton Township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and Asian women reported receiving early prenatal care most frequently, followed by Black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lower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increase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Trenton Public Schools and Ewing Township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above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decrease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$13K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0% change indicates no change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and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certified community behavioral health clinic (CCBHC) and community support services (CSS).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 Data is unavailable for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Black/African American, American Indian/Alaska Native, and Asian residents, and lower proportions of White and Other race/ethnicity residents in this county.  </a:t>
            </a:r>
          </a:p>
          <a:p>
            <a:r>
              <a:rPr lang="en-US" sz="1200" kern="1200" dirty="0">
                <a:solidFill>
                  <a:schemeClr val="tx1"/>
                </a:solidFill>
                <a:effectLst/>
                <a:latin typeface="+mn-lt"/>
                <a:ea typeface="+mn-ea"/>
                <a:cs typeface="+mn-cs"/>
              </a:rPr>
              <a:t>Data is unavailable for Native Hawaiian/Other PI.</a:t>
            </a: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1,088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212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American Indian/Alaska Native, Asian, and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http://www.mercerresourcenet.org/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https://www.aamh.org/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https://arcmercer.org/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https://www.bianj.org/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-8% change indicates a decrease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https://www.mercerresourcenet.org/community-services/legal-advocacy/advocacy/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index of Black/White residential segregation in this county has slightly increased over time.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Mercer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3" name="Picture 2" descr="Image result for mercer county nj map">
            <a:extLst>
              <a:ext uri="{FF2B5EF4-FFF2-40B4-BE49-F238E27FC236}">
                <a16:creationId xmlns:a16="http://schemas.microsoft.com/office/drawing/2014/main" id="{13DB37CB-BC6E-C8F5-79EA-4B2BE6BA5B8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3" name="Picture 2" descr="Image result for mercer county nj map">
            <a:extLst>
              <a:ext uri="{FF2B5EF4-FFF2-40B4-BE49-F238E27FC236}">
                <a16:creationId xmlns:a16="http://schemas.microsoft.com/office/drawing/2014/main" id="{5FD4E1FD-FDD8-1D93-D020-951D68E2FACF}"/>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descr="Image result for mercer county nj map">
            <a:extLst>
              <a:ext uri="{FF2B5EF4-FFF2-40B4-BE49-F238E27FC236}">
                <a16:creationId xmlns:a16="http://schemas.microsoft.com/office/drawing/2014/main" id="{C5E6A95E-742E-EE74-1EB3-D8D074D04318}"/>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066800" y="914400"/>
            <a:ext cx="838200" cy="1469324"/>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descr="Image result for mercer county nj map">
            <a:extLst>
              <a:ext uri="{FF2B5EF4-FFF2-40B4-BE49-F238E27FC236}">
                <a16:creationId xmlns:a16="http://schemas.microsoft.com/office/drawing/2014/main" id="{533B35E3-CB07-F934-BE14-EF5A5DB924A9}"/>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620000" y="4422266"/>
            <a:ext cx="838200" cy="1469324"/>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mercer county nj map">
            <a:extLst>
              <a:ext uri="{FF2B5EF4-FFF2-40B4-BE49-F238E27FC236}">
                <a16:creationId xmlns:a16="http://schemas.microsoft.com/office/drawing/2014/main" id="{AF597A11-112E-44A3-9FB4-F36A2BE61271}"/>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149699" y="415945"/>
            <a:ext cx="838200" cy="1469324"/>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mercer county nj map">
            <a:extLst>
              <a:ext uri="{FF2B5EF4-FFF2-40B4-BE49-F238E27FC236}">
                <a16:creationId xmlns:a16="http://schemas.microsoft.com/office/drawing/2014/main" id="{ADDFF6AD-E2CF-0F19-3930-23E6A280BCF2}"/>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149699" y="496810"/>
            <a:ext cx="838200" cy="1469324"/>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ercer county nj map">
            <a:extLst>
              <a:ext uri="{FF2B5EF4-FFF2-40B4-BE49-F238E27FC236}">
                <a16:creationId xmlns:a16="http://schemas.microsoft.com/office/drawing/2014/main" id="{756A5CB8-EBF0-F8F5-FC1A-8B41E2B6BBD0}"/>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4289179" y="2724276"/>
            <a:ext cx="838200" cy="1469324"/>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mercer county nj map">
            <a:extLst>
              <a:ext uri="{FF2B5EF4-FFF2-40B4-BE49-F238E27FC236}">
                <a16:creationId xmlns:a16="http://schemas.microsoft.com/office/drawing/2014/main" id="{9D1C095E-BC9C-5E41-F01F-85A127729DD1}"/>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066800" y="543161"/>
            <a:ext cx="838200" cy="1469324"/>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ercer county nj map">
            <a:extLst>
              <a:ext uri="{FF2B5EF4-FFF2-40B4-BE49-F238E27FC236}">
                <a16:creationId xmlns:a16="http://schemas.microsoft.com/office/drawing/2014/main" id="{A2B5103A-7A63-6716-36DA-40D41D5A7DF1}"/>
              </a:ext>
            </a:extLst>
          </p:cNvPr>
          <p:cNvPicPr/>
          <p:nvPr userDrawn="1"/>
        </p:nvPicPr>
        <p:blipFill>
          <a:blip r:embed="rId5">
            <a:extLst>
              <a:ext uri="{28A0092B-C50C-407E-A947-70E740481C1C}">
                <a14:useLocalDpi xmlns:a14="http://schemas.microsoft.com/office/drawing/2010/main"/>
              </a:ext>
            </a:extLst>
          </a:blip>
          <a:srcRect/>
          <a:stretch>
            <a:fillRect/>
          </a:stretch>
        </p:blipFill>
        <p:spPr bwMode="auto">
          <a:xfrm>
            <a:off x="604815" y="366297"/>
            <a:ext cx="838200" cy="1469324"/>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descr="Image result for mercer county nj map">
            <a:extLst>
              <a:ext uri="{FF2B5EF4-FFF2-40B4-BE49-F238E27FC236}">
                <a16:creationId xmlns:a16="http://schemas.microsoft.com/office/drawing/2014/main" id="{7B098833-1CC4-D502-6E82-CFAF944CF54E}"/>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771244" y="4899818"/>
            <a:ext cx="838200" cy="1469324"/>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mercer county nj map">
            <a:extLst>
              <a:ext uri="{FF2B5EF4-FFF2-40B4-BE49-F238E27FC236}">
                <a16:creationId xmlns:a16="http://schemas.microsoft.com/office/drawing/2014/main" id="{10DFCB5F-4640-C454-7296-F16172453475}"/>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ercer county nj map">
            <a:extLst>
              <a:ext uri="{FF2B5EF4-FFF2-40B4-BE49-F238E27FC236}">
                <a16:creationId xmlns:a16="http://schemas.microsoft.com/office/drawing/2014/main" id="{F48BD696-AEED-E13D-833F-E12233FB52D6}"/>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66193" y="4840210"/>
            <a:ext cx="838200" cy="1469324"/>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ercer county nj map">
            <a:extLst>
              <a:ext uri="{FF2B5EF4-FFF2-40B4-BE49-F238E27FC236}">
                <a16:creationId xmlns:a16="http://schemas.microsoft.com/office/drawing/2014/main" id="{5CE1B364-6CC1-0497-EFC6-798FCDCCCF19}"/>
              </a:ext>
            </a:extLst>
          </p:cNvPr>
          <p:cNvPicPr/>
          <p:nvPr userDrawn="1"/>
        </p:nvPicPr>
        <p:blipFill>
          <a:blip r:embed="rId5">
            <a:extLst>
              <a:ext uri="{28A0092B-C50C-407E-A947-70E740481C1C}">
                <a14:useLocalDpi xmlns:a14="http://schemas.microsoft.com/office/drawing/2010/main"/>
              </a:ext>
            </a:extLst>
          </a:blip>
          <a:srcRect/>
          <a:stretch>
            <a:fillRect/>
          </a:stretch>
        </p:blipFill>
        <p:spPr bwMode="auto">
          <a:xfrm>
            <a:off x="3918384" y="420610"/>
            <a:ext cx="838200" cy="1469324"/>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ercer county nj map">
            <a:extLst>
              <a:ext uri="{FF2B5EF4-FFF2-40B4-BE49-F238E27FC236}">
                <a16:creationId xmlns:a16="http://schemas.microsoft.com/office/drawing/2014/main" id="{3F6A3869-C42C-9003-8AB2-32C464616211}"/>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669410" y="280408"/>
            <a:ext cx="838200" cy="1469324"/>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ercer county nj map">
            <a:extLst>
              <a:ext uri="{FF2B5EF4-FFF2-40B4-BE49-F238E27FC236}">
                <a16:creationId xmlns:a16="http://schemas.microsoft.com/office/drawing/2014/main" id="{7B9403BD-C251-625C-6CFE-54EC51B2569D}"/>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384459" y="393506"/>
            <a:ext cx="838200" cy="1469324"/>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ercer county nj map">
            <a:extLst>
              <a:ext uri="{FF2B5EF4-FFF2-40B4-BE49-F238E27FC236}">
                <a16:creationId xmlns:a16="http://schemas.microsoft.com/office/drawing/2014/main" id="{FB903D46-D385-A600-8686-A865F7C3567B}"/>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593045" y="783940"/>
            <a:ext cx="838200" cy="1469324"/>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mercer county nj map">
            <a:extLst>
              <a:ext uri="{FF2B5EF4-FFF2-40B4-BE49-F238E27FC236}">
                <a16:creationId xmlns:a16="http://schemas.microsoft.com/office/drawing/2014/main" id="{DB4EBDF3-0415-9644-C517-76CC7D8EA316}"/>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998298" y="510349"/>
            <a:ext cx="838200" cy="1469324"/>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ercer county nj map">
            <a:extLst>
              <a:ext uri="{FF2B5EF4-FFF2-40B4-BE49-F238E27FC236}">
                <a16:creationId xmlns:a16="http://schemas.microsoft.com/office/drawing/2014/main" id="{C62895C9-B738-4E58-4D7C-34D59ACB7571}"/>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544958" y="289120"/>
            <a:ext cx="838200" cy="1469324"/>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ercer county nj map">
            <a:extLst>
              <a:ext uri="{FF2B5EF4-FFF2-40B4-BE49-F238E27FC236}">
                <a16:creationId xmlns:a16="http://schemas.microsoft.com/office/drawing/2014/main" id="{46601CDB-37D5-6E2E-4438-FF66ED9CD8CC}"/>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579424" y="395518"/>
            <a:ext cx="838200" cy="1469324"/>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descr="Image result for mercer county nj map">
            <a:extLst>
              <a:ext uri="{FF2B5EF4-FFF2-40B4-BE49-F238E27FC236}">
                <a16:creationId xmlns:a16="http://schemas.microsoft.com/office/drawing/2014/main" id="{83E62786-8A07-B15D-8BD4-F0D0C63E13F2}"/>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82635" y="954010"/>
            <a:ext cx="838200" cy="1469324"/>
          </a:xfrm>
          <a:prstGeom prst="rect">
            <a:avLst/>
          </a:prstGeom>
          <a:noFill/>
          <a:ln>
            <a:noFill/>
          </a:ln>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ercer county nj map">
            <a:extLst>
              <a:ext uri="{FF2B5EF4-FFF2-40B4-BE49-F238E27FC236}">
                <a16:creationId xmlns:a16="http://schemas.microsoft.com/office/drawing/2014/main" id="{06027F70-44DC-4977-7E3B-65BC551D16B3}"/>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774739" y="301516"/>
            <a:ext cx="838200" cy="1469324"/>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descr="Image result for mercer county nj map">
            <a:extLst>
              <a:ext uri="{FF2B5EF4-FFF2-40B4-BE49-F238E27FC236}">
                <a16:creationId xmlns:a16="http://schemas.microsoft.com/office/drawing/2014/main" id="{54694C98-BB1D-69D6-081A-CC9ECC591ADA}"/>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descr="Image result for mercer county nj map">
            <a:extLst>
              <a:ext uri="{FF2B5EF4-FFF2-40B4-BE49-F238E27FC236}">
                <a16:creationId xmlns:a16="http://schemas.microsoft.com/office/drawing/2014/main" id="{9FF9B32C-EC90-6A06-EB34-780264194C1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descr="Image result for mercer county nj map">
            <a:extLst>
              <a:ext uri="{FF2B5EF4-FFF2-40B4-BE49-F238E27FC236}">
                <a16:creationId xmlns:a16="http://schemas.microsoft.com/office/drawing/2014/main" id="{4C8899B8-1C44-756E-8774-50EFD29AD173}"/>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descr="Image result for mercer county nj map">
            <a:extLst>
              <a:ext uri="{FF2B5EF4-FFF2-40B4-BE49-F238E27FC236}">
                <a16:creationId xmlns:a16="http://schemas.microsoft.com/office/drawing/2014/main" id="{F0DF756A-E4F7-BD9E-7DF3-B65B7F08F3C3}"/>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descr="Image result for mercer county nj map">
            <a:extLst>
              <a:ext uri="{FF2B5EF4-FFF2-40B4-BE49-F238E27FC236}">
                <a16:creationId xmlns:a16="http://schemas.microsoft.com/office/drawing/2014/main" id="{76386A43-32AE-791A-3B97-982AC883BB16}"/>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41217" y="-5602"/>
            <a:ext cx="575734" cy="969775"/>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3" name="Picture 2" descr="Image result for mercer county nj map">
            <a:extLst>
              <a:ext uri="{FF2B5EF4-FFF2-40B4-BE49-F238E27FC236}">
                <a16:creationId xmlns:a16="http://schemas.microsoft.com/office/drawing/2014/main" id="{C5B62CA2-1CBE-1D64-DE13-3AD6A08F541E}"/>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3" name="Picture 2" descr="Image result for mercer county nj map">
            <a:extLst>
              <a:ext uri="{FF2B5EF4-FFF2-40B4-BE49-F238E27FC236}">
                <a16:creationId xmlns:a16="http://schemas.microsoft.com/office/drawing/2014/main" id="{AF6BCB41-FDE0-A6DA-08FD-8BD65E103DFA}"/>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29875" y="0"/>
            <a:ext cx="575734" cy="969775"/>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microsoft.com/office/2018/10/relationships/comments" Target="../comments/modernComment_18A_F7EA5937.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 Id="rId9" Type="http://schemas.openxmlformats.org/officeDocument/2006/relationships/chart" Target="../charts/chart3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9B2C4B-1EBD-1FB8-AC7E-7A1D8D333D0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200" y="-346579"/>
            <a:ext cx="12797952" cy="7204579"/>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Mercer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11" name="Picture 10" descr="Image result for mercer county nj map">
            <a:extLst>
              <a:ext uri="{FF2B5EF4-FFF2-40B4-BE49-F238E27FC236}">
                <a16:creationId xmlns:a16="http://schemas.microsoft.com/office/drawing/2014/main" id="{CEA30F94-B166-BD59-918E-B89990097CC5}"/>
              </a:ext>
            </a:extLst>
          </p:cNvPr>
          <p:cNvPicPr/>
          <p:nvPr/>
        </p:nvPicPr>
        <p:blipFill>
          <a:blip r:embed="rId9">
            <a:extLst>
              <a:ext uri="{28A0092B-C50C-407E-A947-70E740481C1C}">
                <a14:useLocalDpi xmlns:a14="http://schemas.microsoft.com/office/drawing/2010/main"/>
              </a:ext>
            </a:extLst>
          </a:blip>
          <a:srcRect/>
          <a:stretch>
            <a:fillRect/>
          </a:stretch>
        </p:blipFill>
        <p:spPr bwMode="auto">
          <a:xfrm>
            <a:off x="6894548" y="4798631"/>
            <a:ext cx="918803" cy="1583152"/>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435665301"/>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755303566"/>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023965105"/>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561870705"/>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187607298"/>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0992084"/>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054667568"/>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517068827"/>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524415127"/>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237796785"/>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22031430"/>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007539996"/>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934294469"/>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4289720524"/>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CFB918-8ACE-4B55-6305-5D88AD0284BB}"/>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3886200" y="495300"/>
            <a:ext cx="7543800" cy="5867400"/>
          </a:xfrm>
          <a:prstGeom prst="rect">
            <a:avLst/>
          </a:prstGeom>
          <a:ln>
            <a:noFill/>
          </a:ln>
          <a:extLst>
            <a:ext uri="{53640926-AAD7-44D8-BBD7-CCE9431645EC}">
              <a14:shadowObscured xmlns:a14="http://schemas.microsoft.com/office/drawing/2010/main"/>
            </a:ext>
          </a:extLst>
        </p:spPr>
      </p:pic>
      <p:pic>
        <p:nvPicPr>
          <p:cNvPr id="6" name="Picture 5" descr="Image result for mercer county nj map">
            <a:extLst>
              <a:ext uri="{FF2B5EF4-FFF2-40B4-BE49-F238E27FC236}">
                <a16:creationId xmlns:a16="http://schemas.microsoft.com/office/drawing/2014/main" id="{CB1EA25F-8372-3DC8-3CEF-FBFD532AD396}"/>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609600" y="381000"/>
            <a:ext cx="1977118" cy="3853543"/>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60254572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4022926694"/>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702228061"/>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969601839"/>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593768312"/>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3423753178"/>
              </p:ext>
            </p:extLst>
          </p:nvPr>
        </p:nvGraphicFramePr>
        <p:xfrm>
          <a:off x="3150217" y="772412"/>
          <a:ext cx="7517783" cy="5664856"/>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411559293"/>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1137740231"/>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521480455"/>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320416183"/>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292255813"/>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263293133"/>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687635496"/>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966814197"/>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873239969"/>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313463538"/>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59330615"/>
      </p:ext>
    </p:extLst>
  </p:cSld>
  <p:clrMapOvr>
    <a:masterClrMapping/>
  </p:clrMapOvr>
  <p:extLst>
    <p:ext uri="{6950BFC3-D8DA-4A85-94F7-54DA5524770B}">
      <p188:commentRel xmlns:p188="http://schemas.microsoft.com/office/powerpoint/2018/8/main" r:id="rId8"/>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116555993"/>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514952886"/>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486705155"/>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11160625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127099091"/>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860966068"/>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414130062"/>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874032496"/>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65870489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479204549"/>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413218719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2031649413"/>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175871638"/>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4115315576"/>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745876522"/>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909406007"/>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137585036"/>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1554808341"/>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2927720559"/>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962233652"/>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3113282480"/>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53612281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831522286"/>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72789968"/>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936113132"/>
              </p:ext>
            </p:extLst>
          </p:nvPr>
        </p:nvGraphicFramePr>
        <p:xfrm>
          <a:off x="3167424" y="990600"/>
          <a:ext cx="8128000" cy="5379492"/>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462493328"/>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16139924"/>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1068927"/>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923082268"/>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1527623744"/>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465607780"/>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250772083"/>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3618957434"/>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318016375"/>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029128555"/>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68270364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627755246"/>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359576947"/>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80119972"/>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593281685"/>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406127966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3795951744"/>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222141513"/>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65784510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258773664"/>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537896977"/>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660773890"/>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55011175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85539179"/>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720413398"/>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Mercer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379173058"/>
              </p:ext>
            </p:extLst>
          </p:nvPr>
        </p:nvGraphicFramePr>
        <p:xfrm>
          <a:off x="3276600" y="544375"/>
          <a:ext cx="4419600" cy="6538379"/>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65237">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31716">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85800">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681954">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613446">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669338493"/>
              </p:ext>
            </p:extLst>
          </p:nvPr>
        </p:nvGraphicFramePr>
        <p:xfrm>
          <a:off x="7555953" y="954094"/>
          <a:ext cx="4631719" cy="598754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30714598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274387559"/>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031897462"/>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184234052"/>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5487066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801950612"/>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059620105"/>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961069364"/>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822280"/>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 Access Mental Health [Mental and Behavioral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Alpha Healing Center [Addiction]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Anchor House Inc. [At-risk Youth]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Arc Mercer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ASAPP HealthCare, Inc.  [Behavior and Emotional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Audrey Hepburn Children’s House [Child Abuse]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Boggs Center on Developmental Disabilities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Boys and Girls Club of Trenton-Mercer County [Youth]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Brain Injury Alliance [Brain Injury]</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Catholic Charities: Family Growth [At-risk families]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Mercer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mercerresourcenet.org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Mercer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229911956"/>
              </p:ext>
            </p:extLst>
          </p:nvPr>
        </p:nvGraphicFramePr>
        <p:xfrm>
          <a:off x="3221870" y="772985"/>
          <a:ext cx="4093330" cy="6004368"/>
        </p:xfrm>
        <a:graphic>
          <a:graphicData uri="http://schemas.openxmlformats.org/drawingml/2006/table">
            <a:tbl>
              <a:tblPr firstRow="1" bandRow="1">
                <a:tableStyleId>{C083E6E3-FA7D-4D7B-A595-EF9225AFEA82}</a:tableStyleId>
              </a:tblPr>
              <a:tblGrid>
                <a:gridCol w="1039961">
                  <a:extLst>
                    <a:ext uri="{9D8B030D-6E8A-4147-A177-3AD203B41FA5}">
                      <a16:colId xmlns:a16="http://schemas.microsoft.com/office/drawing/2014/main" val="1629768082"/>
                    </a:ext>
                  </a:extLst>
                </a:gridCol>
                <a:gridCol w="3053369">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1256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23980">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486820">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5914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 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632337940"/>
              </p:ext>
            </p:extLst>
          </p:nvPr>
        </p:nvGraphicFramePr>
        <p:xfrm>
          <a:off x="7159230" y="1219200"/>
          <a:ext cx="5108834" cy="562518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952637274"/>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2283710690"/>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2957541736"/>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Central Jersey Legal Services, Inc.</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Princeton Justice Initiative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Health Law Project</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 </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Education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Education Law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endParaRPr lang="en-US" sz="1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 (veteran)</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8667c023338323ec8858413&quot;,&quot;SmartGridHorizontal&quot;:0,&quot;LinkedExcelSources&quot;:{&quot;67cefed43842343a900c2c16&quot;:&quot;{{Desktop}}\\hsac 25\\engage\\archive\\Mercer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28280</TotalTime>
  <Words>10413</Words>
  <Application>Microsoft Office PowerPoint</Application>
  <PresentationFormat>Widescreen</PresentationFormat>
  <Paragraphs>822</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1669</cp:revision>
  <dcterms:created xsi:type="dcterms:W3CDTF">2006-08-16T00:00:00Z</dcterms:created>
  <dcterms:modified xsi:type="dcterms:W3CDTF">2025-07-03T12:48:03Z</dcterms:modified>
</cp:coreProperties>
</file>