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A928E-C964-43B8-95B9-6B114B40DDF6}" v="88" dt="2025-03-10T17:19:33.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9" autoAdjust="0"/>
    <p:restoredTop sz="77138" autoAdjust="0"/>
  </p:normalViewPr>
  <p:slideViewPr>
    <p:cSldViewPr>
      <p:cViewPr varScale="1">
        <p:scale>
          <a:sx n="63" d="100"/>
          <a:sy n="63" d="100"/>
        </p:scale>
        <p:origin x="360"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Hunterdo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Hunterdo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Overview'!$A$4,'0. Overview'!$A$25,'0. Overview'!$A$47,'0. Overview'!$A$69,'0. Overview'!$A$106,'0. Overview'!$A$115,'0. Overview'!$A$145,'0. Overview'!$A$157,'0. Overview'!$A$179)</c:f>
              <c:strCache>
                <c:ptCount val="9"/>
                <c:pt idx="0">
                  <c:v>Hunterdon</c:v>
                </c:pt>
                <c:pt idx="1">
                  <c:v>Hunterdon</c:v>
                </c:pt>
                <c:pt idx="2">
                  <c:v>Hunterdon</c:v>
                </c:pt>
                <c:pt idx="3">
                  <c:v>Hunterdon</c:v>
                </c:pt>
                <c:pt idx="4">
                  <c:v>Hunterdon</c:v>
                </c:pt>
                <c:pt idx="5">
                  <c:v>Hunterdon </c:v>
                </c:pt>
                <c:pt idx="6">
                  <c:v>Hunterdon </c:v>
                </c:pt>
                <c:pt idx="7">
                  <c:v>Hunterdon</c:v>
                </c:pt>
                <c:pt idx="8">
                  <c:v>Hunterdon</c:v>
                </c:pt>
              </c:strCache>
            </c:strRef>
          </c:cat>
          <c:val>
            <c:numRef>
              <c:f>('0. Overview'!$C$4,'0. Overview'!$C$25,'0. Overview'!$C$47,'0. Overview'!$C$69,'0. Overview'!$C$106,'0. Overview'!$C$115,'0. Overview'!$C$145,'0. Overview'!$C$157,'0. Overview'!$C$179)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3FBB-4095-9CB6-16D5C7800EC0}"/>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Overview'!$A$4,'0. Overview'!$A$25,'0. Overview'!$A$47,'0. Overview'!$A$69,'0. Overview'!$A$106,'0. Overview'!$A$115,'0. Overview'!$A$145,'0. Overview'!$A$157,'0. Overview'!$A$179)</c:f>
              <c:strCache>
                <c:ptCount val="9"/>
                <c:pt idx="0">
                  <c:v>Hunterdon</c:v>
                </c:pt>
                <c:pt idx="1">
                  <c:v>Hunterdon</c:v>
                </c:pt>
                <c:pt idx="2">
                  <c:v>Hunterdon</c:v>
                </c:pt>
                <c:pt idx="3">
                  <c:v>Hunterdon</c:v>
                </c:pt>
                <c:pt idx="4">
                  <c:v>Hunterdon</c:v>
                </c:pt>
                <c:pt idx="5">
                  <c:v>Hunterdon </c:v>
                </c:pt>
                <c:pt idx="6">
                  <c:v>Hunterdon </c:v>
                </c:pt>
                <c:pt idx="7">
                  <c:v>Hunterdon</c:v>
                </c:pt>
                <c:pt idx="8">
                  <c:v>Hunterdon</c:v>
                </c:pt>
              </c:strCache>
            </c:strRef>
          </c:cat>
          <c:val>
            <c:numRef>
              <c:f>('0. Overview'!$D$4,'0. Overview'!$D$25,'0. Overview'!$D$47,'0. Overview'!$D$69,'0. Overview'!$D$106,'0. Overview'!$D$115,'0. Overview'!$D$145,'0. Overview'!$D$157,'0. Overview'!$D$179)</c:f>
              <c:numCache>
                <c:formatCode>General</c:formatCode>
                <c:ptCount val="9"/>
                <c:pt idx="0">
                  <c:v>19.875</c:v>
                </c:pt>
                <c:pt idx="1">
                  <c:v>20.875</c:v>
                </c:pt>
                <c:pt idx="2">
                  <c:v>20.875</c:v>
                </c:pt>
                <c:pt idx="3">
                  <c:v>20.875</c:v>
                </c:pt>
                <c:pt idx="4">
                  <c:v>5.875</c:v>
                </c:pt>
                <c:pt idx="5">
                  <c:v>18.875</c:v>
                </c:pt>
                <c:pt idx="6">
                  <c:v>10.875</c:v>
                </c:pt>
                <c:pt idx="7">
                  <c:v>20.875</c:v>
                </c:pt>
                <c:pt idx="8">
                  <c:v>20.875</c:v>
                </c:pt>
              </c:numCache>
            </c:numRef>
          </c:val>
          <c:extLst>
            <c:ext xmlns:c16="http://schemas.microsoft.com/office/drawing/2014/chart" uri="{C3380CC4-5D6E-409C-BE32-E72D297353CC}">
              <c16:uniqueId val="{00000001-3FBB-4095-9CB6-16D5C7800EC0}"/>
            </c:ext>
          </c:extLst>
        </c:ser>
        <c:ser>
          <c:idx val="3"/>
          <c:order val="2"/>
          <c:spPr>
            <a:solidFill>
              <a:schemeClr val="bg1">
                <a:lumMod val="65000"/>
              </a:schemeClr>
            </a:solidFill>
            <a:ln>
              <a:solidFill>
                <a:schemeClr val="tx1">
                  <a:lumMod val="95000"/>
                  <a:lumOff val="5000"/>
                </a:schemeClr>
              </a:solidFill>
            </a:ln>
            <a:effectLst/>
          </c:spPr>
          <c:invertIfNegative val="0"/>
          <c:cat>
            <c:strRef>
              <c:f>('0. Overview'!$A$4,'0. Overview'!$A$25,'0. Overview'!$A$47,'0. Overview'!$A$69,'0. Overview'!$A$106,'0. Overview'!$A$115,'0. Overview'!$A$145,'0. Overview'!$A$157,'0. Overview'!$A$179)</c:f>
              <c:strCache>
                <c:ptCount val="9"/>
                <c:pt idx="0">
                  <c:v>Hunterdon</c:v>
                </c:pt>
                <c:pt idx="1">
                  <c:v>Hunterdon</c:v>
                </c:pt>
                <c:pt idx="2">
                  <c:v>Hunterdon</c:v>
                </c:pt>
                <c:pt idx="3">
                  <c:v>Hunterdon</c:v>
                </c:pt>
                <c:pt idx="4">
                  <c:v>Hunterdon</c:v>
                </c:pt>
                <c:pt idx="5">
                  <c:v>Hunterdon </c:v>
                </c:pt>
                <c:pt idx="6">
                  <c:v>Hunterdon </c:v>
                </c:pt>
                <c:pt idx="7">
                  <c:v>Hunterdon</c:v>
                </c:pt>
                <c:pt idx="8">
                  <c:v>Hunterdon</c:v>
                </c:pt>
              </c:strCache>
            </c:strRef>
          </c:cat>
          <c:val>
            <c:numRef>
              <c:f>('0. Overview'!$E$4,'0. Overview'!$E$25,'0. Overview'!$E$47,'0. Overview'!$E$69,'0. Overview'!$E$106,'0. Overview'!$E$115,'0. Overview'!$E$145,'0. Overview'!$E$157,'0. Overview'!$E$179)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3FBB-4095-9CB6-16D5C7800EC0}"/>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0.88100000000000001</c:v>
                </c:pt>
                <c:pt idx="1">
                  <c:v>0.871</c:v>
                </c:pt>
                <c:pt idx="2">
                  <c:v>0.86499999999999999</c:v>
                </c:pt>
                <c:pt idx="3">
                  <c:v>0.86499999999999999</c:v>
                </c:pt>
                <c:pt idx="4">
                  <c:v>0.86599999999999999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7">
                  <c:v>0.86599999999999999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978801673228347"/>
          <c:y val="0.88669235990313056"/>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3">
                  <c:v>24700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7354</c:v>
                </c:pt>
                <c:pt idx="1">
                  <c:v>7425</c:v>
                </c:pt>
                <c:pt idx="2">
                  <c:v>9921</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5.3026994699413604E-2"/>
          <c:y val="0.88694641230867255"/>
          <c:w val="0.9469730053005863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Raritan township</c:v>
                </c:pt>
                <c:pt idx="1">
                  <c:v>Readington township</c:v>
                </c:pt>
                <c:pt idx="2">
                  <c:v>Clinton township</c:v>
                </c:pt>
                <c:pt idx="3">
                  <c:v>Holland township</c:v>
                </c:pt>
                <c:pt idx="4">
                  <c:v>Lebanon township</c:v>
                </c:pt>
                <c:pt idx="5">
                  <c:v>Union township</c:v>
                </c:pt>
                <c:pt idx="6">
                  <c:v>Flemington borough</c:v>
                </c:pt>
                <c:pt idx="7">
                  <c:v>Tewksbury township</c:v>
                </c:pt>
                <c:pt idx="8">
                  <c:v>Alexandria township</c:v>
                </c:pt>
                <c:pt idx="9">
                  <c:v>Bethlehem township</c:v>
                </c:pt>
                <c:pt idx="10">
                  <c:v>High Bridge borough</c:v>
                </c:pt>
                <c:pt idx="11">
                  <c:v>Clinton town</c:v>
                </c:pt>
                <c:pt idx="12">
                  <c:v>Delaware township</c:v>
                </c:pt>
                <c:pt idx="13">
                  <c:v>Kingwood township</c:v>
                </c:pt>
                <c:pt idx="14">
                  <c:v>West Amwell township</c:v>
                </c:pt>
                <c:pt idx="15">
                  <c:v>Lambertville city</c:v>
                </c:pt>
                <c:pt idx="16">
                  <c:v>East Amwell township</c:v>
                </c:pt>
                <c:pt idx="17">
                  <c:v>Franklin township</c:v>
                </c:pt>
                <c:pt idx="18">
                  <c:v>Frenchtown borough</c:v>
                </c:pt>
                <c:pt idx="19">
                  <c:v>Glen Gardner borough</c:v>
                </c:pt>
              </c:strCache>
            </c:strRef>
          </c:cat>
          <c:val>
            <c:numRef>
              <c:f>Sheet1!$B$2:$B$21</c:f>
              <c:numCache>
                <c:formatCode>0</c:formatCode>
                <c:ptCount val="20"/>
                <c:pt idx="0">
                  <c:v>5043</c:v>
                </c:pt>
                <c:pt idx="1">
                  <c:v>3147</c:v>
                </c:pt>
                <c:pt idx="2">
                  <c:v>2656</c:v>
                </c:pt>
                <c:pt idx="3">
                  <c:v>1339</c:v>
                </c:pt>
                <c:pt idx="4">
                  <c:v>1146</c:v>
                </c:pt>
                <c:pt idx="5">
                  <c:v>1114</c:v>
                </c:pt>
                <c:pt idx="6">
                  <c:v>1093</c:v>
                </c:pt>
                <c:pt idx="7">
                  <c:v>1076</c:v>
                </c:pt>
                <c:pt idx="8">
                  <c:v>1042</c:v>
                </c:pt>
                <c:pt idx="9">
                  <c:v>820</c:v>
                </c:pt>
                <c:pt idx="10">
                  <c:v>724</c:v>
                </c:pt>
                <c:pt idx="11">
                  <c:v>643</c:v>
                </c:pt>
                <c:pt idx="12">
                  <c:v>621</c:v>
                </c:pt>
                <c:pt idx="13">
                  <c:v>612</c:v>
                </c:pt>
                <c:pt idx="14">
                  <c:v>517</c:v>
                </c:pt>
                <c:pt idx="15">
                  <c:v>467</c:v>
                </c:pt>
                <c:pt idx="16">
                  <c:v>462</c:v>
                </c:pt>
                <c:pt idx="17">
                  <c:v>454</c:v>
                </c:pt>
                <c:pt idx="18">
                  <c:v>409</c:v>
                </c:pt>
                <c:pt idx="19">
                  <c:v>268</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0.14000000000000001</c:v>
                </c:pt>
                <c:pt idx="1">
                  <c:v>0.11</c:v>
                </c:pt>
                <c:pt idx="2">
                  <c:v>0.11</c:v>
                </c:pt>
                <c:pt idx="3">
                  <c:v>0.10924648999</c:v>
                </c:pt>
                <c:pt idx="4">
                  <c:v>0.12011975066</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20" formatCode="0%">
                  <c:v>0.12011975066</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2124</c:v>
                </c:pt>
                <c:pt idx="1">
                  <c:v>1109</c:v>
                </c:pt>
                <c:pt idx="2">
                  <c:v>1755</c:v>
                </c:pt>
                <c:pt idx="3">
                  <c:v>1425</c:v>
                </c:pt>
                <c:pt idx="4">
                  <c:v>1088</c:v>
                </c:pt>
                <c:pt idx="5">
                  <c:v>2138</c:v>
                </c:pt>
                <c:pt idx="6">
                  <c:v>1775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8">
                  <c:v>136958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116155</c:v>
                </c:pt>
                <c:pt idx="1">
                  <c:v>117858</c:v>
                </c:pt>
                <c:pt idx="2">
                  <c:v>121982</c:v>
                </c:pt>
                <c:pt idx="3">
                  <c:v>142518</c:v>
                </c:pt>
                <c:pt idx="4">
                  <c:v>137275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Overview'!$A$207,'0. Overview'!$A$228,'0. Overview'!$A$253,'0. Overview'!$A$272,'0. Overview'!$A$297,'0. Overview'!$A$332,'0. Overview'!$A$341,'0. Overview'!$A$362,'0. Overview'!$A$382)</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Overview'!$C$207,'0. Overview'!$C$228,'0. Overview'!$C$253,'0. Overview'!$C$272,'0. Overview'!$C$297,'0. Overview'!$C$332,'0. Overview'!$C$341,'0. Overview'!$C$362,'0. Overview'!$C$382)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24AD-47B1-B8EC-DC7A5D608BD4}"/>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Overview'!$A$207,'0. Overview'!$A$228,'0. Overview'!$A$253,'0. Overview'!$A$272,'0. Overview'!$A$297,'0. Overview'!$A$332,'0. Overview'!$A$341,'0. Overview'!$A$362,'0. Overview'!$A$382)</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Overview'!$D$207,'0. Overview'!$D$228,'0. Overview'!$D$253,'0. Overview'!$D$272,'0. Overview'!$D$297,'0. Overview'!$D$332,'0. Overview'!$D$341,'0. Overview'!$D$362,'0. Overview'!$D$382)</c:f>
              <c:numCache>
                <c:formatCode>General</c:formatCode>
                <c:ptCount val="9"/>
                <c:pt idx="0">
                  <c:v>19.875</c:v>
                </c:pt>
                <c:pt idx="1">
                  <c:v>20.875</c:v>
                </c:pt>
                <c:pt idx="2">
                  <c:v>17.875</c:v>
                </c:pt>
                <c:pt idx="3">
                  <c:v>20.875</c:v>
                </c:pt>
                <c:pt idx="4">
                  <c:v>15.875</c:v>
                </c:pt>
                <c:pt idx="5">
                  <c:v>2.875</c:v>
                </c:pt>
                <c:pt idx="6">
                  <c:v>17.875</c:v>
                </c:pt>
                <c:pt idx="7">
                  <c:v>18.875</c:v>
                </c:pt>
                <c:pt idx="8">
                  <c:v>20.875</c:v>
                </c:pt>
              </c:numCache>
            </c:numRef>
          </c:val>
          <c:extLst>
            <c:ext xmlns:c16="http://schemas.microsoft.com/office/drawing/2014/chart" uri="{C3380CC4-5D6E-409C-BE32-E72D297353CC}">
              <c16:uniqueId val="{00000001-24AD-47B1-B8EC-DC7A5D608BD4}"/>
            </c:ext>
          </c:extLst>
        </c:ser>
        <c:ser>
          <c:idx val="3"/>
          <c:order val="2"/>
          <c:spPr>
            <a:solidFill>
              <a:schemeClr val="bg2">
                <a:lumMod val="75000"/>
              </a:schemeClr>
            </a:solidFill>
            <a:ln>
              <a:solidFill>
                <a:schemeClr val="tx1"/>
              </a:solidFill>
            </a:ln>
            <a:effectLst/>
          </c:spPr>
          <c:invertIfNegative val="0"/>
          <c:cat>
            <c:strRef>
              <c:f>('0. Overview'!$A$207,'0. Overview'!$A$228,'0. Overview'!$A$253,'0. Overview'!$A$272,'0. Overview'!$A$297,'0. Overview'!$A$332,'0. Overview'!$A$341,'0. Overview'!$A$362,'0. Overview'!$A$382)</c:f>
              <c:strCache>
                <c:ptCount val="9"/>
                <c:pt idx="0">
                  <c:v>Hunterdon</c:v>
                </c:pt>
                <c:pt idx="1">
                  <c:v>Hunterdon</c:v>
                </c:pt>
                <c:pt idx="2">
                  <c:v>Hunterdon</c:v>
                </c:pt>
                <c:pt idx="3">
                  <c:v>Hunterdon</c:v>
                </c:pt>
                <c:pt idx="4">
                  <c:v>Hunterdon</c:v>
                </c:pt>
                <c:pt idx="5">
                  <c:v>Hunterdon</c:v>
                </c:pt>
                <c:pt idx="6">
                  <c:v>Hunterdon</c:v>
                </c:pt>
                <c:pt idx="7">
                  <c:v>Hunterdon</c:v>
                </c:pt>
                <c:pt idx="8">
                  <c:v>Hunterdon</c:v>
                </c:pt>
              </c:strCache>
            </c:strRef>
          </c:cat>
          <c:val>
            <c:numRef>
              <c:f>('0. Overview'!$E$207,'0. Overview'!$E$228,'0. Overview'!$E$253,'0. Overview'!$E$272,'0. Overview'!$E$297,'0. Overview'!$E$332,'0. Overview'!$E$341,'0. Overview'!$E$362,'0. Overview'!$E$382)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24AD-47B1-B8EC-DC7A5D608BD4}"/>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19" formatCode="_(&quot;$&quot;* #,##0_);_(&quot;$&quot;* \(#,##0\);_(&quot;$&quot;* &quot;-&quot;??_);_(@_)">
                  <c:v>137275</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 borough</c:v>
                </c:pt>
                <c:pt idx="1">
                  <c:v>Hampton borough</c:v>
                </c:pt>
                <c:pt idx="2">
                  <c:v>Bloomsbury borough</c:v>
                </c:pt>
                <c:pt idx="3">
                  <c:v>Milford borough</c:v>
                </c:pt>
                <c:pt idx="4">
                  <c:v>Glen Gardner borough</c:v>
                </c:pt>
                <c:pt idx="5">
                  <c:v>Stockton borough</c:v>
                </c:pt>
                <c:pt idx="6">
                  <c:v>Lambertville city</c:v>
                </c:pt>
                <c:pt idx="7">
                  <c:v>Frenchtown borough</c:v>
                </c:pt>
                <c:pt idx="8">
                  <c:v>Lebanon borough</c:v>
                </c:pt>
                <c:pt idx="9">
                  <c:v>High Bridge borough</c:v>
                </c:pt>
              </c:strCache>
            </c:strRef>
          </c:cat>
          <c:val>
            <c:numRef>
              <c:f>Sheet1!$B$2:$B$11</c:f>
              <c:numCache>
                <c:formatCode>_("$"* #,##0_);_("$"* \(#,##0\);_("$"* "-"??_);_(@_)</c:formatCode>
                <c:ptCount val="10"/>
                <c:pt idx="0">
                  <c:v>74213</c:v>
                </c:pt>
                <c:pt idx="1">
                  <c:v>77222</c:v>
                </c:pt>
                <c:pt idx="2">
                  <c:v>88068</c:v>
                </c:pt>
                <c:pt idx="3">
                  <c:v>88295</c:v>
                </c:pt>
                <c:pt idx="4">
                  <c:v>98750</c:v>
                </c:pt>
                <c:pt idx="5">
                  <c:v>105263</c:v>
                </c:pt>
                <c:pt idx="6">
                  <c:v>106236</c:v>
                </c:pt>
                <c:pt idx="7">
                  <c:v>107969</c:v>
                </c:pt>
                <c:pt idx="8">
                  <c:v>108672</c:v>
                </c:pt>
                <c:pt idx="9">
                  <c:v>116424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Hunterdon Median $139453</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 borough</c:v>
                </c:pt>
                <c:pt idx="1">
                  <c:v>Hampton borough</c:v>
                </c:pt>
                <c:pt idx="2">
                  <c:v>Bloomsbury borough</c:v>
                </c:pt>
                <c:pt idx="3">
                  <c:v>Milford borough</c:v>
                </c:pt>
                <c:pt idx="4">
                  <c:v>Glen Gardner borough</c:v>
                </c:pt>
                <c:pt idx="5">
                  <c:v>Stockton borough</c:v>
                </c:pt>
                <c:pt idx="6">
                  <c:v>Lambertville city</c:v>
                </c:pt>
                <c:pt idx="7">
                  <c:v>Frenchtown borough</c:v>
                </c:pt>
                <c:pt idx="8">
                  <c:v>Lebanon borough</c:v>
                </c:pt>
                <c:pt idx="9">
                  <c:v>High Bridge borough</c:v>
                </c:pt>
              </c:strCache>
            </c:strRef>
          </c:cat>
          <c:val>
            <c:numRef>
              <c:f>Sheet1!$C$2:$C$11</c:f>
              <c:numCache>
                <c:formatCode>"$"#,##0</c:formatCode>
                <c:ptCount val="10"/>
                <c:pt idx="0">
                  <c:v>139453</c:v>
                </c:pt>
                <c:pt idx="1">
                  <c:v>139453</c:v>
                </c:pt>
                <c:pt idx="2">
                  <c:v>139453</c:v>
                </c:pt>
                <c:pt idx="3">
                  <c:v>139453</c:v>
                </c:pt>
                <c:pt idx="4">
                  <c:v>139453</c:v>
                </c:pt>
                <c:pt idx="5">
                  <c:v>139453</c:v>
                </c:pt>
                <c:pt idx="6">
                  <c:v>139453</c:v>
                </c:pt>
                <c:pt idx="7">
                  <c:v>139453</c:v>
                </c:pt>
                <c:pt idx="8">
                  <c:v>139453</c:v>
                </c:pt>
                <c:pt idx="9">
                  <c:v>139453</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3163524911998747"/>
          <c:y val="0.9608046931091585"/>
          <c:w val="0.2120302075998971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0" formatCode="0%">
                  <c:v>3.6999999999999998E-2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1.2999999999999999E-2</c:v>
                </c:pt>
                <c:pt idx="1">
                  <c:v>3.4000000000000002E-2</c:v>
                </c:pt>
                <c:pt idx="2">
                  <c:v>2.1000000000000001E-2</c:v>
                </c:pt>
                <c:pt idx="3">
                  <c:v>4.2000000000000003E-2</c:v>
                </c:pt>
                <c:pt idx="4">
                  <c:v>3.6999999999999998E-2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 borough</c:v>
                </c:pt>
                <c:pt idx="1">
                  <c:v>Hampton borough</c:v>
                </c:pt>
                <c:pt idx="2">
                  <c:v>Califon borough</c:v>
                </c:pt>
                <c:pt idx="3">
                  <c:v>Stockton borough</c:v>
                </c:pt>
                <c:pt idx="4">
                  <c:v>Lebanon township</c:v>
                </c:pt>
                <c:pt idx="5">
                  <c:v>Frenchtown borough</c:v>
                </c:pt>
                <c:pt idx="6">
                  <c:v>Kingwood township</c:v>
                </c:pt>
                <c:pt idx="7">
                  <c:v>Milford borough</c:v>
                </c:pt>
                <c:pt idx="8">
                  <c:v>Bloomsbury borough</c:v>
                </c:pt>
                <c:pt idx="9">
                  <c:v>Raritan township</c:v>
                </c:pt>
              </c:strCache>
            </c:strRef>
          </c:cat>
          <c:val>
            <c:numRef>
              <c:f>Sheet1!$B$2:$B$11</c:f>
              <c:numCache>
                <c:formatCode>0%</c:formatCode>
                <c:ptCount val="10"/>
                <c:pt idx="0">
                  <c:v>0.216</c:v>
                </c:pt>
                <c:pt idx="1">
                  <c:v>0.20499999999999999</c:v>
                </c:pt>
                <c:pt idx="2">
                  <c:v>0.11600000000000001</c:v>
                </c:pt>
                <c:pt idx="3">
                  <c:v>0.107</c:v>
                </c:pt>
                <c:pt idx="4">
                  <c:v>8.4000000000000005E-2</c:v>
                </c:pt>
                <c:pt idx="5">
                  <c:v>7.3999999999999996E-2</c:v>
                </c:pt>
                <c:pt idx="6">
                  <c:v>7.3999999999999996E-2</c:v>
                </c:pt>
                <c:pt idx="7">
                  <c:v>5.8000000000000003E-2</c:v>
                </c:pt>
                <c:pt idx="8">
                  <c:v>0.05</c:v>
                </c:pt>
                <c:pt idx="9">
                  <c:v>4.9000000000000002E-2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Hunterdon Avg. 3.8%</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Flemington borough</c:v>
                </c:pt>
                <c:pt idx="1">
                  <c:v>Hampton borough</c:v>
                </c:pt>
                <c:pt idx="2">
                  <c:v>Califon borough</c:v>
                </c:pt>
                <c:pt idx="3">
                  <c:v>Stockton borough</c:v>
                </c:pt>
                <c:pt idx="4">
                  <c:v>Lebanon township</c:v>
                </c:pt>
                <c:pt idx="5">
                  <c:v>Frenchtown borough</c:v>
                </c:pt>
                <c:pt idx="6">
                  <c:v>Kingwood township</c:v>
                </c:pt>
                <c:pt idx="7">
                  <c:v>Milford borough</c:v>
                </c:pt>
                <c:pt idx="8">
                  <c:v>Bloomsbury borough</c:v>
                </c:pt>
                <c:pt idx="9">
                  <c:v>Raritan township</c:v>
                </c:pt>
              </c:strCache>
            </c:strRef>
          </c:cat>
          <c:val>
            <c:numRef>
              <c:f>Sheet1!$C$2:$C$11</c:f>
              <c:numCache>
                <c:formatCode>0%</c:formatCode>
                <c:ptCount val="10"/>
                <c:pt idx="0">
                  <c:v>3.7999999999999999E-2</c:v>
                </c:pt>
                <c:pt idx="1">
                  <c:v>3.7999999999999999E-2</c:v>
                </c:pt>
                <c:pt idx="2">
                  <c:v>3.7999999999999999E-2</c:v>
                </c:pt>
                <c:pt idx="3">
                  <c:v>3.7999999999999999E-2</c:v>
                </c:pt>
                <c:pt idx="4">
                  <c:v>3.7999999999999999E-2</c:v>
                </c:pt>
                <c:pt idx="5">
                  <c:v>3.7999999999999999E-2</c:v>
                </c:pt>
                <c:pt idx="6">
                  <c:v>3.7999999999999999E-2</c:v>
                </c:pt>
                <c:pt idx="7">
                  <c:v>3.7999999999999999E-2</c:v>
                </c:pt>
                <c:pt idx="8">
                  <c:v>3.7999999999999999E-2</c:v>
                </c:pt>
                <c:pt idx="9">
                  <c:v>3.7999999999999999E-2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8.7319848403089859E-2"/>
          <c:y val="0.92248508709138632"/>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0">
                  <c:v>0.11843377708</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0.16</c:v>
                </c:pt>
                <c:pt idx="1">
                  <c:v>0.14000000000000001</c:v>
                </c:pt>
                <c:pt idx="2">
                  <c:v>0.14000000000000001</c:v>
                </c:pt>
                <c:pt idx="3">
                  <c:v>0.13755828741000001</c:v>
                </c:pt>
                <c:pt idx="4">
                  <c:v>0.13</c:v>
                </c:pt>
                <c:pt idx="5">
                  <c:v>0.12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0" formatCode="0.0%">
                  <c:v>6.8000000000000005E-2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5.5E-2</c:v>
                </c:pt>
                <c:pt idx="1">
                  <c:v>4.5999999999999999E-2</c:v>
                </c:pt>
                <c:pt idx="2">
                  <c:v>6.8000000000000005E-2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418</c:v>
                </c:pt>
                <c:pt idx="1">
                  <c:v>461</c:v>
                </c:pt>
                <c:pt idx="2">
                  <c:v>441</c:v>
                </c:pt>
                <c:pt idx="3">
                  <c:v>510</c:v>
                </c:pt>
                <c:pt idx="4">
                  <c:v>411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Hunterdon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c:v>
                </c:pt>
                <c:pt idx="1">
                  <c:v>0.03</c:v>
                </c:pt>
                <c:pt idx="2">
                  <c:v>0</c:v>
                </c:pt>
                <c:pt idx="3">
                  <c:v>0.06</c:v>
                </c:pt>
                <c:pt idx="5">
                  <c:v>0.1</c:v>
                </c:pt>
                <c:pt idx="6">
                  <c:v>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1267</c:v>
                </c:pt>
                <c:pt idx="3" formatCode="#,##0">
                  <c:v>1127</c:v>
                </c:pt>
                <c:pt idx="4" formatCode="#,##0">
                  <c:v>1314</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954</c:v>
                </c:pt>
                <c:pt idx="1">
                  <c:v>1188</c:v>
                </c:pt>
                <c:pt idx="2">
                  <c:v>1140</c:v>
                </c:pt>
                <c:pt idx="3">
                  <c:v>1245</c:v>
                </c:pt>
                <c:pt idx="4">
                  <c:v>1340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Hunterdon </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1699</c:v>
                </c:pt>
                <c:pt idx="1">
                  <c:v>1635</c:v>
                </c:pt>
                <c:pt idx="2">
                  <c:v>1650</c:v>
                </c:pt>
                <c:pt idx="3">
                  <c:v>1398</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19">
                  <c:v>1699</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19" formatCode="&quot;$&quot;#,##0_);[Red]\(&quot;$&quot;#,##0\)">
                  <c:v>1398</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3">
                  <c:v>34.6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36.6</c:v>
                </c:pt>
                <c:pt idx="1">
                  <c:v>35.1</c:v>
                </c:pt>
                <c:pt idx="2">
                  <c:v>31.8</c:v>
                </c:pt>
                <c:pt idx="3" formatCode="0.0">
                  <c:v>32.700000000000003</c:v>
                </c:pt>
                <c:pt idx="4" formatCode="0.0">
                  <c:v>34.6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5">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8" formatCode="0.0%">
                  <c:v>1.2E-2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1.4999999999999999E-2</c:v>
                </c:pt>
                <c:pt idx="1">
                  <c:v>2.3E-2</c:v>
                </c:pt>
                <c:pt idx="2">
                  <c:v>1.9E-2</c:v>
                </c:pt>
                <c:pt idx="3">
                  <c:v>0.02</c:v>
                </c:pt>
                <c:pt idx="4">
                  <c:v>1.2E-2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High Bridge borough</c:v>
                </c:pt>
                <c:pt idx="1">
                  <c:v>Delaware township</c:v>
                </c:pt>
                <c:pt idx="2">
                  <c:v>Flemington borough</c:v>
                </c:pt>
                <c:pt idx="3">
                  <c:v>Clinton township</c:v>
                </c:pt>
                <c:pt idx="4">
                  <c:v>Bethlehem township</c:v>
                </c:pt>
                <c:pt idx="5">
                  <c:v>Stockton borough</c:v>
                </c:pt>
                <c:pt idx="6">
                  <c:v>West Amwell township</c:v>
                </c:pt>
                <c:pt idx="7">
                  <c:v>Readington township</c:v>
                </c:pt>
                <c:pt idx="8">
                  <c:v>Alexandria township</c:v>
                </c:pt>
                <c:pt idx="9">
                  <c:v>Raritan township</c:v>
                </c:pt>
              </c:strCache>
            </c:strRef>
          </c:cat>
          <c:val>
            <c:numRef>
              <c:f>Sheet1!$B$2:$B$11</c:f>
              <c:numCache>
                <c:formatCode>0.0%</c:formatCode>
                <c:ptCount val="10"/>
                <c:pt idx="0">
                  <c:v>7.9000000000000001E-2</c:v>
                </c:pt>
                <c:pt idx="1">
                  <c:v>6.6000000000000003E-2</c:v>
                </c:pt>
                <c:pt idx="2">
                  <c:v>6.0999999999999999E-2</c:v>
                </c:pt>
                <c:pt idx="3">
                  <c:v>4.2000000000000003E-2</c:v>
                </c:pt>
                <c:pt idx="4">
                  <c:v>0.04</c:v>
                </c:pt>
                <c:pt idx="5">
                  <c:v>3.5000000000000003E-2</c:v>
                </c:pt>
                <c:pt idx="6">
                  <c:v>2.5000000000000001E-2</c:v>
                </c:pt>
                <c:pt idx="7">
                  <c:v>1.6E-2</c:v>
                </c:pt>
                <c:pt idx="8">
                  <c:v>1.2999999999999999E-2</c:v>
                </c:pt>
                <c:pt idx="9">
                  <c:v>0.01</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Hunterdon County Avg. 1.8%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High Bridge borough</c:v>
                </c:pt>
                <c:pt idx="1">
                  <c:v>Delaware township</c:v>
                </c:pt>
                <c:pt idx="2">
                  <c:v>Flemington borough</c:v>
                </c:pt>
                <c:pt idx="3">
                  <c:v>Clinton township</c:v>
                </c:pt>
                <c:pt idx="4">
                  <c:v>Bethlehem township</c:v>
                </c:pt>
                <c:pt idx="5">
                  <c:v>Stockton borough</c:v>
                </c:pt>
                <c:pt idx="6">
                  <c:v>West Amwell township</c:v>
                </c:pt>
                <c:pt idx="7">
                  <c:v>Readington township</c:v>
                </c:pt>
                <c:pt idx="8">
                  <c:v>Alexandria township</c:v>
                </c:pt>
                <c:pt idx="9">
                  <c:v>Raritan township</c:v>
                </c:pt>
              </c:strCache>
            </c:strRef>
          </c:cat>
          <c:val>
            <c:numRef>
              <c:f>Sheet1!$C$2:$C$11</c:f>
              <c:numCache>
                <c:formatCode>0.00%</c:formatCode>
                <c:ptCount val="10"/>
                <c:pt idx="0">
                  <c:v>1.7999999999999999E-2</c:v>
                </c:pt>
                <c:pt idx="1">
                  <c:v>1.7999999999999999E-2</c:v>
                </c:pt>
                <c:pt idx="2">
                  <c:v>1.7999999999999999E-2</c:v>
                </c:pt>
                <c:pt idx="3">
                  <c:v>1.7999999999999999E-2</c:v>
                </c:pt>
                <c:pt idx="4">
                  <c:v>1.7999999999999999E-2</c:v>
                </c:pt>
                <c:pt idx="5">
                  <c:v>1.7999999999999999E-2</c:v>
                </c:pt>
                <c:pt idx="6">
                  <c:v>1.7999999999999999E-2</c:v>
                </c:pt>
                <c:pt idx="7">
                  <c:v>1.7999999999999999E-2</c:v>
                </c:pt>
                <c:pt idx="8">
                  <c:v>1.7999999999999999E-2</c:v>
                </c:pt>
                <c:pt idx="9">
                  <c:v>1.7999999999999999E-2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7.0862819881889763E-2"/>
          <c:y val="0.8929236642809727"/>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0.90900000000000003</c:v>
                </c:pt>
                <c:pt idx="1">
                  <c:v>0.91500000000000004</c:v>
                </c:pt>
                <c:pt idx="2">
                  <c:v>0.89300000000000002</c:v>
                </c:pt>
                <c:pt idx="3">
                  <c:v>0.89100000000000001</c:v>
                </c:pt>
                <c:pt idx="4">
                  <c:v>0.89800000000000002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2"/>
              <c:layout>
                <c:manualLayout>
                  <c:x val="-4.4101500984252029E-2"/>
                  <c:y val="1.17187492791125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57-4A68-AC68-FCBA6B1906E7}"/>
                </c:ext>
              </c:extLst>
            </c:dLbl>
            <c:dLbl>
              <c:idx val="3"/>
              <c:layout>
                <c:manualLayout>
                  <c:x val="-4.8789000984252082E-2"/>
                  <c:y val="1.40624991349346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57-4A68-AC68-FCBA6B1906E7}"/>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57-4A68-AC68-FCBA6B1906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2.8000000000000001E-2</c:v>
                </c:pt>
                <c:pt idx="1">
                  <c:v>3.2000000000000001E-2</c:v>
                </c:pt>
                <c:pt idx="2">
                  <c:v>3.9E-2</c:v>
                </c:pt>
                <c:pt idx="3">
                  <c:v>4.2000000000000003E-2</c:v>
                </c:pt>
                <c:pt idx="4">
                  <c:v>3.3000000000000002E-2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57-4A68-AC68-FCBA6B1906E7}"/>
                </c:ext>
              </c:extLst>
            </c:dLbl>
            <c:dLbl>
              <c:idx val="1"/>
              <c:layout>
                <c:manualLayout>
                  <c:x val="2.6562499999999944E-2"/>
                  <c:y val="2.34374985582245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57-4A68-AC68-FCBA6B1906E7}"/>
                </c:ext>
              </c:extLst>
            </c:dLbl>
            <c:dLbl>
              <c:idx val="2"/>
              <c:layout>
                <c:manualLayout>
                  <c:x val="9.3749999999999997E-3"/>
                  <c:y val="3.0468748125692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57-4A68-AC68-FCBA6B1906E7}"/>
                </c:ext>
              </c:extLst>
            </c:dLbl>
            <c:dLbl>
              <c:idx val="3"/>
              <c:layout>
                <c:manualLayout>
                  <c:x val="2.34375E-2"/>
                  <c:y val="2.5781248414047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57-4A68-AC68-FCBA6B1906E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5.0000000000000001E-3</c:v>
                </c:pt>
                <c:pt idx="1">
                  <c:v>4.0000000000000001E-3</c:v>
                </c:pt>
                <c:pt idx="2">
                  <c:v>1.2E-2</c:v>
                </c:pt>
                <c:pt idx="3">
                  <c:v>8.0000000000000002E-3</c:v>
                </c:pt>
                <c:pt idx="4">
                  <c:v>3.0000000000000001E-3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5.1999999999999998E-2</c:v>
                </c:pt>
                <c:pt idx="1">
                  <c:v>0.05</c:v>
                </c:pt>
                <c:pt idx="2">
                  <c:v>4.8000000000000001E-2</c:v>
                </c:pt>
                <c:pt idx="3">
                  <c:v>5.5E-2</c:v>
                </c:pt>
                <c:pt idx="4">
                  <c:v>6.4000000000000001E-2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7.0000000000000007E-2</c:v>
                </c:pt>
                <c:pt idx="1">
                  <c:v>6.8000000000000005E-2</c:v>
                </c:pt>
                <c:pt idx="2">
                  <c:v>7.8E-2</c:v>
                </c:pt>
                <c:pt idx="3">
                  <c:v>0.08</c:v>
                </c:pt>
                <c:pt idx="4">
                  <c:v>9.6000000000000002E-2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20">
                  <c:v>2403</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20">
                  <c:v>643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1">
                  <c:v>0.92300000000000004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76"/>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0.94299999999999995</c:v>
                </c:pt>
                <c:pt idx="1">
                  <c:v>0.93400000000000005</c:v>
                </c:pt>
                <c:pt idx="2">
                  <c:v>0.94799999999999995</c:v>
                </c:pt>
                <c:pt idx="3">
                  <c:v>0.94399999999999995</c:v>
                </c:pt>
                <c:pt idx="4">
                  <c:v>0.93300000000000005</c:v>
                </c:pt>
                <c:pt idx="5">
                  <c:v>0.92300000000000004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20">
                  <c:v>0.87</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0.84</c:v>
                </c:pt>
                <c:pt idx="1">
                  <c:v>0.63</c:v>
                </c:pt>
                <c:pt idx="2">
                  <c:v>0.69</c:v>
                </c:pt>
                <c:pt idx="3">
                  <c:v>0.92</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2" formatCode="0.0%">
                  <c:v>0.32800000000000001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0.245</c:v>
                </c:pt>
                <c:pt idx="1">
                  <c:v>0.33800000000000002</c:v>
                </c:pt>
                <c:pt idx="2">
                  <c:v>0.41799999999999998</c:v>
                </c:pt>
                <c:pt idx="3">
                  <c:v>0.33</c:v>
                </c:pt>
                <c:pt idx="4">
                  <c:v>0.32800000000000001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Hunterdon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3.5000000000000003E-2</c:v>
                </c:pt>
                <c:pt idx="1">
                  <c:v>3.5000000000000003E-2</c:v>
                </c:pt>
                <c:pt idx="2">
                  <c:v>3.4000000000000002E-2</c:v>
                </c:pt>
                <c:pt idx="3">
                  <c:v>3.5000000000000003E-2</c:v>
                </c:pt>
                <c:pt idx="4">
                  <c:v>4.1000000000000002E-2</c:v>
                </c:pt>
                <c:pt idx="5">
                  <c:v>4.1000000000000002E-2</c:v>
                </c:pt>
                <c:pt idx="6">
                  <c:v>3.7999999999999999E-2</c:v>
                </c:pt>
                <c:pt idx="7">
                  <c:v>3.2000000000000001E-2</c:v>
                </c:pt>
                <c:pt idx="8">
                  <c:v>3.5000000000000003E-2</c:v>
                </c:pt>
                <c:pt idx="9">
                  <c:v>3.7999999999999999E-2</c:v>
                </c:pt>
                <c:pt idx="10">
                  <c:v>4.2000000000000003E-2</c:v>
                </c:pt>
                <c:pt idx="11">
                  <c:v>4.1000000000000002E-2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0">
                  <c:v>3.6499999999999998E-2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7" formatCode="0.0%">
                  <c:v>3.5087699999999999E-2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66</c:v>
                </c:pt>
                <c:pt idx="1">
                  <c:v>63</c:v>
                </c:pt>
                <c:pt idx="2">
                  <c:v>63</c:v>
                </c:pt>
                <c:pt idx="3">
                  <c:v>49</c:v>
                </c:pt>
                <c:pt idx="4">
                  <c:v>47.409640928000002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5.0314499999999998E-2</c:v>
                </c:pt>
                <c:pt idx="1">
                  <c:v>5.5974799999999998E-2</c:v>
                </c:pt>
                <c:pt idx="2">
                  <c:v>6.6516500000000006E-2</c:v>
                </c:pt>
                <c:pt idx="3">
                  <c:v>3.43573E-2</c:v>
                </c:pt>
                <c:pt idx="4">
                  <c:v>3.5087699999999999E-2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957445251390869"/>
          <c:y val="7.4797466808156658E-3"/>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South Hunterdon Regional School District</c:v>
                </c:pt>
                <c:pt idx="1">
                  <c:v>Hunterdon Central Regional High School District</c:v>
                </c:pt>
                <c:pt idx="2">
                  <c:v>North Hunterdon-Voorhees Regional High School District</c:v>
                </c:pt>
                <c:pt idx="3">
                  <c:v>Delaware Valley Regional High School District</c:v>
                </c:pt>
                <c:pt idx="4">
                  <c:v>Hunterdon County Vocational School District</c:v>
                </c:pt>
              </c:strCache>
            </c:strRef>
          </c:cat>
          <c:val>
            <c:numRef>
              <c:f>Sheet1!$B$2:$B$6</c:f>
              <c:numCache>
                <c:formatCode>General</c:formatCode>
                <c:ptCount val="5"/>
                <c:pt idx="0">
                  <c:v>86.4</c:v>
                </c:pt>
                <c:pt idx="1">
                  <c:v>94.3</c:v>
                </c:pt>
                <c:pt idx="2">
                  <c:v>95.4</c:v>
                </c:pt>
                <c:pt idx="3">
                  <c:v>96.3</c:v>
                </c:pt>
                <c:pt idx="4">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Sheet1!$A$2:$A$6</c:f>
              <c:strCache>
                <c:ptCount val="5"/>
                <c:pt idx="0">
                  <c:v>South Hunterdon Regional School District</c:v>
                </c:pt>
                <c:pt idx="1">
                  <c:v>Hunterdon Central Regional High School District</c:v>
                </c:pt>
                <c:pt idx="2">
                  <c:v>North Hunterdon-Voorhees Regional High School District</c:v>
                </c:pt>
                <c:pt idx="3">
                  <c:v>Delaware Valley Regional High School District</c:v>
                </c:pt>
                <c:pt idx="4">
                  <c:v>Hunterdon County Vocational School District</c:v>
                </c:pt>
              </c:strCache>
            </c:strRef>
          </c:cat>
          <c:val>
            <c:numRef>
              <c:f>Sheet1!$C$2:$C$6</c:f>
              <c:numCache>
                <c:formatCode>General</c:formatCode>
                <c:ptCount val="5"/>
                <c:pt idx="0">
                  <c:v>91.1</c:v>
                </c:pt>
                <c:pt idx="1">
                  <c:v>91.1</c:v>
                </c:pt>
                <c:pt idx="2">
                  <c:v>91.1</c:v>
                </c:pt>
                <c:pt idx="3">
                  <c:v>91.1</c:v>
                </c:pt>
                <c:pt idx="4">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2244015349196904"/>
          <c:y val="0.84839622962930339"/>
          <c:w val="0.1865786508424741"/>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0.93400000000000005</c:v>
                </c:pt>
                <c:pt idx="1">
                  <c:v>0.91900000000000004</c:v>
                </c:pt>
                <c:pt idx="2">
                  <c:v>0.93799999999999994</c:v>
                </c:pt>
                <c:pt idx="3">
                  <c:v>0.93799999999999994</c:v>
                </c:pt>
                <c:pt idx="4">
                  <c:v>0.96099999999999997</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8">
                  <c:v>0.96099999999999997</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
                  <c:v>4.8099999999999996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General</c:formatCode>
                <c:ptCount val="21"/>
                <c:pt idx="0" formatCode="0.00">
                  <c:v>4.64669619900251</c:v>
                </c:pt>
                <c:pt idx="2" formatCode="0.00">
                  <c:v>6.9093938354486202</c:v>
                </c:pt>
                <c:pt idx="3" formatCode="0.00">
                  <c:v>8.1732139636888306</c:v>
                </c:pt>
                <c:pt idx="4" formatCode="0.00">
                  <c:v>8.9309554709670191</c:v>
                </c:pt>
                <c:pt idx="5" formatCode="0.00">
                  <c:v>10.8784975598718</c:v>
                </c:pt>
                <c:pt idx="6" formatCode="0.00">
                  <c:v>11.921618204804</c:v>
                </c:pt>
                <c:pt idx="7" formatCode="0.00">
                  <c:v>13.6995486004603</c:v>
                </c:pt>
                <c:pt idx="8" formatCode="0.00">
                  <c:v>14.419292484687601</c:v>
                </c:pt>
                <c:pt idx="9" formatCode="0.00">
                  <c:v>15.3824528068675</c:v>
                </c:pt>
                <c:pt idx="10" formatCode="0.00">
                  <c:v>17.154399448221501</c:v>
                </c:pt>
                <c:pt idx="11" formatCode="0.00">
                  <c:v>18.7673468825543</c:v>
                </c:pt>
                <c:pt idx="12" formatCode="0.00">
                  <c:v>19.2884387274574</c:v>
                </c:pt>
                <c:pt idx="13" formatCode="0.00">
                  <c:v>20.153219864234199</c:v>
                </c:pt>
                <c:pt idx="14" formatCode="0.00">
                  <c:v>21.222646419994099</c:v>
                </c:pt>
                <c:pt idx="15" formatCode="0.00">
                  <c:v>21.524020323339801</c:v>
                </c:pt>
                <c:pt idx="16" formatCode="0.00">
                  <c:v>23.676413037401499</c:v>
                </c:pt>
                <c:pt idx="17" formatCode="0.00">
                  <c:v>26.3819833686218</c:v>
                </c:pt>
                <c:pt idx="18" formatCode="0.00">
                  <c:v>31.995314942282199</c:v>
                </c:pt>
                <c:pt idx="19" formatCode="0.00">
                  <c:v>33.451202263083502</c:v>
                </c:pt>
                <c:pt idx="20" formatCode="0.0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9.530820011134962E-2"/>
                  <c:y val="-2.667075726764581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819056708820489E-2"/>
                  <c:y val="-2.287898013385247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2</c:v>
                </c:pt>
                <c:pt idx="2">
                  <c:v>2</c:v>
                </c:pt>
                <c:pt idx="3">
                  <c:v>28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157418974502855"/>
                  <c:y val="4.5505991690284932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21143664846148055"/>
                  <c:y val="2.974949832297997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75</c:v>
                </c:pt>
                <c:pt idx="1">
                  <c:v>323</c:v>
                </c:pt>
                <c:pt idx="2">
                  <c:v>28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16055610236221"/>
          <c:y val="1.0105718145552977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0">
                  <c:v>0.78</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5"/>
          <c:y val="0.88651915103214596"/>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Hunterdon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CD-46F9-B988-F4D33702A1F7}"/>
                </c:ext>
              </c:extLst>
            </c:dLbl>
            <c:dLbl>
              <c:idx val="2"/>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CD-46F9-B988-F4D33702A1F7}"/>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CD-46F9-B988-F4D33702A1F7}"/>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3.68058</c:v>
                </c:pt>
                <c:pt idx="1">
                  <c:v>3.2473000000000001</c:v>
                </c:pt>
                <c:pt idx="2">
                  <c:v>2</c:v>
                </c:pt>
                <c:pt idx="4">
                  <c:v>0.78259999999999996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4.04485272674249E-2"/>
          <c:y val="6.8140319163664999E-3"/>
          <c:w val="0.90796412948381455"/>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
                  <c:v>15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
                  <c:v>117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6" formatCode="0.00">
                  <c:v>47.409640928000002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10.199999999999999</c:v>
                </c:pt>
                <c:pt idx="1">
                  <c:v>10.1</c:v>
                </c:pt>
                <c:pt idx="2">
                  <c:v>10.1</c:v>
                </c:pt>
                <c:pt idx="3">
                  <c:v>9.6957458912999996</c:v>
                </c:pt>
                <c:pt idx="4">
                  <c:v>9.5440411317000002</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4">
                  <c:v>9.5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128276558211459"/>
          <c:y val="0.87962459137687043"/>
          <c:w val="0.2336576797270401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3" formatCode="0.00">
                  <c:v>5.1254167899378702</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554</c:v>
                </c:pt>
                <c:pt idx="1">
                  <c:v>572</c:v>
                </c:pt>
                <c:pt idx="2">
                  <c:v>620</c:v>
                </c:pt>
                <c:pt idx="3">
                  <c:v>570</c:v>
                </c:pt>
                <c:pt idx="4">
                  <c:v>641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853930116989686"/>
                  <c:y val="-0.11953124264694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590949995579119"/>
                  <c:y val="-4.68749971164495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1942984958169381"/>
                  <c:y val="-7.73437452421416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6183559656445673"/>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1.3237947914211835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8.4070137196434261E-2"/>
                  <c:y val="-7.96874950979641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Criminal trespass</c:v>
                </c:pt>
                <c:pt idx="6">
                  <c:v>Other</c:v>
                </c:pt>
              </c:strCache>
            </c:strRef>
          </c:cat>
          <c:val>
            <c:numRef>
              <c:f>Sheet1!$B$2:$B$8</c:f>
              <c:numCache>
                <c:formatCode>General</c:formatCode>
                <c:ptCount val="7"/>
                <c:pt idx="0">
                  <c:v>396</c:v>
                </c:pt>
                <c:pt idx="1">
                  <c:v>196</c:v>
                </c:pt>
                <c:pt idx="2">
                  <c:v>26</c:v>
                </c:pt>
                <c:pt idx="3">
                  <c:v>17</c:v>
                </c:pt>
                <c:pt idx="4" formatCode="#,##0">
                  <c:v>12</c:v>
                </c:pt>
                <c:pt idx="5">
                  <c:v>3</c:v>
                </c:pt>
                <c:pt idx="6">
                  <c:v>4</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0">
                  <c:v>304</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20">
                  <c:v>102871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20">
                  <c:v>81235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85139</c:v>
                </c:pt>
                <c:pt idx="1">
                  <c:v>91446</c:v>
                </c:pt>
                <c:pt idx="2">
                  <c:v>96808</c:v>
                </c:pt>
                <c:pt idx="3">
                  <c:v>99173</c:v>
                </c:pt>
                <c:pt idx="4">
                  <c:v>102871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64846</c:v>
                </c:pt>
                <c:pt idx="1">
                  <c:v>70380</c:v>
                </c:pt>
                <c:pt idx="2">
                  <c:v>72752</c:v>
                </c:pt>
                <c:pt idx="3">
                  <c:v>78326</c:v>
                </c:pt>
                <c:pt idx="4">
                  <c:v>81235</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4">
                  <c:v>149</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13</c:v>
                </c:pt>
                <c:pt idx="1">
                  <c:v>19</c:v>
                </c:pt>
                <c:pt idx="2">
                  <c:v>30</c:v>
                </c:pt>
                <c:pt idx="3">
                  <c:v>18</c:v>
                </c:pt>
                <c:pt idx="4">
                  <c:v>11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0.122</c:v>
                </c:pt>
                <c:pt idx="1">
                  <c:v>0.10199999999999999</c:v>
                </c:pt>
                <c:pt idx="2">
                  <c:v>0.107</c:v>
                </c:pt>
                <c:pt idx="3">
                  <c:v>0.107</c:v>
                </c:pt>
                <c:pt idx="4">
                  <c:v>0.11600000000000001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20">
                  <c:v>-0.38888888888888901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1.6647675968130896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Hunterdon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8.59375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1874999999999939E-2"/>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0.47</c:v>
                </c:pt>
                <c:pt idx="1">
                  <c:v>7.0000000000000007E-2</c:v>
                </c:pt>
                <c:pt idx="2">
                  <c:v>0.28999999999999998</c:v>
                </c:pt>
                <c:pt idx="3">
                  <c:v>7.0000000000000007E-2</c:v>
                </c:pt>
                <c:pt idx="4">
                  <c:v>0.06</c:v>
                </c:pt>
                <c:pt idx="5">
                  <c:v>0.03</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Short Term Care Facility (STCF)</c:v>
                </c:pt>
                <c:pt idx="1">
                  <c:v>Community Support Services (CSS)</c:v>
                </c:pt>
                <c:pt idx="2">
                  <c:v>County Mental Health Board</c:v>
                </c:pt>
                <c:pt idx="3">
                  <c:v>Early Intervention Support Services (EISS)</c:v>
                </c:pt>
                <c:pt idx="4">
                  <c:v>Homeless Services (PATH)</c:v>
                </c:pt>
                <c:pt idx="5">
                  <c:v>Integrated Case Management Services (ICMS)</c:v>
                </c:pt>
                <c:pt idx="6">
                  <c:v>Intensive Family Support Services (IFSS)</c:v>
                </c:pt>
                <c:pt idx="7">
                  <c:v>Intensive Outpatient Tx and Support Services (IOTSS)</c:v>
                </c:pt>
                <c:pt idx="8">
                  <c:v>Involuntary Outpatient Commitment (IOC)</c:v>
                </c:pt>
                <c:pt idx="9">
                  <c:v>Outpatient</c:v>
                </c:pt>
                <c:pt idx="10">
                  <c:v>Outpatient DDD</c:v>
                </c:pt>
                <c:pt idx="11">
                  <c:v>Partial Care</c:v>
                </c:pt>
                <c:pt idx="12">
                  <c:v>Primary Screening Services</c:v>
                </c:pt>
                <c:pt idx="13">
                  <c:v>Program of Assertive Community Treatment (PACT)</c:v>
                </c:pt>
                <c:pt idx="14">
                  <c:v>Residential Intensive Support Team (RIST)</c:v>
                </c:pt>
                <c:pt idx="15">
                  <c:v>Residential Services</c:v>
                </c:pt>
                <c:pt idx="16">
                  <c:v>Self-Help Center/Community Wellness Center</c:v>
                </c:pt>
                <c:pt idx="17">
                  <c:v>Supported Employment Services</c:v>
                </c:pt>
                <c:pt idx="18">
                  <c:v>Systems Advocacy</c:v>
                </c:pt>
              </c:strCache>
            </c:strRef>
          </c:cat>
          <c:val>
            <c:numRef>
              <c:f>Sheet1!$B$2:$B$20</c:f>
              <c:numCache>
                <c:formatCode>General</c:formatCode>
                <c:ptCount val="19"/>
                <c:pt idx="0">
                  <c:v>2</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3">
                  <c:v>0.13</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General</c:formatCode>
                <c:ptCount val="5"/>
                <c:pt idx="0" formatCode="0.0%">
                  <c:v>6.2E-2</c:v>
                </c:pt>
                <c:pt idx="2" formatCode="0.0%">
                  <c:v>9.8000000000000004E-2</c:v>
                </c:pt>
                <c:pt idx="4" formatCode="0.0%">
                  <c:v>0.13</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0.14399999999999999</c:v>
                </c:pt>
                <c:pt idx="3" formatCode="0.0%">
                  <c:v>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049560"/>
        <c:crosses val="autoZero"/>
        <c:auto val="1"/>
        <c:lblAlgn val="ctr"/>
        <c:lblOffset val="100"/>
        <c:noMultiLvlLbl val="0"/>
      </c:catAx>
      <c:valAx>
        <c:axId val="382049560"/>
        <c:scaling>
          <c:orientation val="minMax"/>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1">
                  <c:v>0.18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6">
                  <c:v>0.19600000000000001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440510909813203"/>
          <c:y val="0.93133280839895016"/>
          <c:w val="0.20879567675009186"/>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0.14399999999999999</c:v>
                </c:pt>
                <c:pt idx="1">
                  <c:v>0.25800000000000001</c:v>
                </c:pt>
                <c:pt idx="2">
                  <c:v>0.184</c:v>
                </c:pt>
                <c:pt idx="3">
                  <c:v>0.28000000000000003</c:v>
                </c:pt>
                <c:pt idx="4">
                  <c:v>0.19600000000000001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0.23</c:v>
                </c:pt>
                <c:pt idx="3" formatCode="0.0%">
                  <c:v>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2902512"/>
        <c:crosses val="autoZero"/>
        <c:auto val="1"/>
        <c:lblAlgn val="ctr"/>
        <c:lblOffset val="100"/>
        <c:noMultiLvlLbl val="0"/>
      </c:catAx>
      <c:valAx>
        <c:axId val="382902512"/>
        <c:scaling>
          <c:orientation val="minMax"/>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6">
                  <c:v>0.11600000000000001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603801673228343"/>
          <c:y val="0.92860015203001034"/>
          <c:w val="0.16983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0.17299999999999999</c:v>
                </c:pt>
                <c:pt idx="1">
                  <c:v>0.19800000000000001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7">
                  <c:v>10.7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3" formatCode="0">
                  <c:v>3277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3">
                  <c:v>3473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2">
                  <c:v>133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2">
                  <c:v>149</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131</c:v>
                </c:pt>
                <c:pt idx="1">
                  <c:v>131</c:v>
                </c:pt>
                <c:pt idx="2">
                  <c:v>128</c:v>
                </c:pt>
                <c:pt idx="3">
                  <c:v>141</c:v>
                </c:pt>
                <c:pt idx="4">
                  <c:v>149</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9" formatCode="0.00%">
                  <c:v>1.2999999999999999E-2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73394893897625"/>
          <c:y val="0.8910094488188976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2">
                  <c:v>108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0">
                  <c:v>159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0">
                  <c:v>159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2">
                  <c:v>17</c:v>
                </c:pt>
              </c:numCache>
            </c:numRef>
          </c:val>
          <c:extLst>
            <c:ext xmlns:c16="http://schemas.microsoft.com/office/drawing/2014/chart" uri="{C3380CC4-5D6E-409C-BE32-E72D297353CC}">
              <c16:uniqueId val="{00000000-DD9B-4353-8755-52DB7884125D}"/>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1">
                  <c:v>12</c:v>
                </c:pt>
                <c:pt idx="2">
                  <c:v>12</c:v>
                </c:pt>
              </c:numCache>
            </c:numRef>
          </c:val>
          <c:extLst>
            <c:ext xmlns:c16="http://schemas.microsoft.com/office/drawing/2014/chart" uri="{C3380CC4-5D6E-409C-BE32-E72D297353CC}">
              <c16:uniqueId val="{00000001-DD9B-4353-8755-52DB7884125D}"/>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Flemington borough</c:v>
                </c:pt>
                <c:pt idx="1">
                  <c:v>Lebanon borough</c:v>
                </c:pt>
                <c:pt idx="2">
                  <c:v>High Bridge borough</c:v>
                </c:pt>
                <c:pt idx="3">
                  <c:v>Clinton town</c:v>
                </c:pt>
                <c:pt idx="4">
                  <c:v>Raritan township</c:v>
                </c:pt>
                <c:pt idx="5">
                  <c:v>Frenchtown borough</c:v>
                </c:pt>
                <c:pt idx="6">
                  <c:v>Clinton township</c:v>
                </c:pt>
                <c:pt idx="7">
                  <c:v>Lambertville city</c:v>
                </c:pt>
                <c:pt idx="8">
                  <c:v>Readington township</c:v>
                </c:pt>
                <c:pt idx="9">
                  <c:v>Union township</c:v>
                </c:pt>
              </c:strCache>
            </c:strRef>
          </c:cat>
          <c:val>
            <c:numRef>
              <c:f>Sheet1!$B$2:$B$11</c:f>
              <c:numCache>
                <c:formatCode>0.00%</c:formatCode>
                <c:ptCount val="10"/>
                <c:pt idx="0">
                  <c:v>0.33300000000000002</c:v>
                </c:pt>
                <c:pt idx="1">
                  <c:v>0.27900000000000003</c:v>
                </c:pt>
                <c:pt idx="2">
                  <c:v>0.16700000000000001</c:v>
                </c:pt>
                <c:pt idx="3">
                  <c:v>0.152</c:v>
                </c:pt>
                <c:pt idx="4">
                  <c:v>0.14299999999999999</c:v>
                </c:pt>
                <c:pt idx="5">
                  <c:v>0.125</c:v>
                </c:pt>
                <c:pt idx="6">
                  <c:v>0.11899999999999999</c:v>
                </c:pt>
                <c:pt idx="7">
                  <c:v>0.11799999999999999</c:v>
                </c:pt>
                <c:pt idx="8">
                  <c:v>0.106</c:v>
                </c:pt>
                <c:pt idx="9">
                  <c:v>9.8000000000000004E-2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Hunterdon County avg 11.2%</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Flemington borough</c:v>
                </c:pt>
                <c:pt idx="1">
                  <c:v>Lebanon borough</c:v>
                </c:pt>
                <c:pt idx="2">
                  <c:v>High Bridge borough</c:v>
                </c:pt>
                <c:pt idx="3">
                  <c:v>Clinton town</c:v>
                </c:pt>
                <c:pt idx="4">
                  <c:v>Raritan township</c:v>
                </c:pt>
                <c:pt idx="5">
                  <c:v>Frenchtown borough</c:v>
                </c:pt>
                <c:pt idx="6">
                  <c:v>Clinton township</c:v>
                </c:pt>
                <c:pt idx="7">
                  <c:v>Lambertville city</c:v>
                </c:pt>
                <c:pt idx="8">
                  <c:v>Readington township</c:v>
                </c:pt>
                <c:pt idx="9">
                  <c:v>Union township</c:v>
                </c:pt>
              </c:strCache>
            </c:strRef>
          </c:cat>
          <c:val>
            <c:numRef>
              <c:f>Sheet1!$C$2:$C$11</c:f>
              <c:numCache>
                <c:formatCode>0%</c:formatCode>
                <c:ptCount val="10"/>
                <c:pt idx="0">
                  <c:v>0.112</c:v>
                </c:pt>
                <c:pt idx="1">
                  <c:v>0.112</c:v>
                </c:pt>
                <c:pt idx="2">
                  <c:v>0.112</c:v>
                </c:pt>
                <c:pt idx="3">
                  <c:v>0.112</c:v>
                </c:pt>
                <c:pt idx="4">
                  <c:v>0.112</c:v>
                </c:pt>
                <c:pt idx="5">
                  <c:v>0.112</c:v>
                </c:pt>
                <c:pt idx="6">
                  <c:v>0.112</c:v>
                </c:pt>
                <c:pt idx="7">
                  <c:v>0.112</c:v>
                </c:pt>
                <c:pt idx="8">
                  <c:v>0.112</c:v>
                </c:pt>
                <c:pt idx="9">
                  <c:v>0.112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299382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3">
                  <c:v>1562</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16">
                  <c:v>0.4</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16">
                  <c:v>0.46</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7">
                  <c:v>0.53</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7" formatCode="0%">
                  <c:v>0.56999999999999995</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0">
                  <c:v>0.61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harvestfsc.com/" TargetMode="External"/><Relationship Id="rId3" Type="http://schemas.openxmlformats.org/officeDocument/2006/relationships/hyperlink" Target="http://www.tricountyresourcenet.org/" TargetMode="External"/><Relationship Id="rId7" Type="http://schemas.openxmlformats.org/officeDocument/2006/relationships/hyperlink" Target="https://njprevent.com/"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11" Type="http://schemas.openxmlformats.org/officeDocument/2006/relationships/hyperlink" Target="https://rwjms.rutgers.edu/boggscenter/" TargetMode="External"/><Relationship Id="rId5" Type="http://schemas.openxmlformats.org/officeDocument/2006/relationships/hyperlink" Target="https://norwescap.org/" TargetMode="External"/><Relationship Id="rId10" Type="http://schemas.openxmlformats.org/officeDocument/2006/relationships/hyperlink" Target="https://ascfamily.org/" TargetMode="External"/><Relationship Id="rId4" Type="http://schemas.openxmlformats.org/officeDocument/2006/relationships/hyperlink" Target="https://casashaw.org/" TargetMode="External"/><Relationship Id="rId9" Type="http://schemas.openxmlformats.org/officeDocument/2006/relationships/hyperlink" Target="https://www.wafaaorganization.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Lebanon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Raritan and Readington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 and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higher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Hampton have the lowest median household incomes.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Flemington and Hampton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lower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school-age median monthly childcare costs in this county tend to be middling for the state, whereas pre-k childcare costs tends to be on the high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High Bridge and Delaware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is unavailable or suppressed for Other Single Race, Two or More Races, and Unknown Race/Ethnicity.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similar to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South Hunterdon Regional and Hunterdon Central Regional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$22K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-38.89%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short term care facilities.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  2018 and 2021 do not have data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residents reporting Other as race/ethnicity reported symptoms of mental health distress most frequently, followed by White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residents of all other races/ethnicities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residents reporting a race/ethnicity of Other reported diagnosed depression most frequently, followed by White residents.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151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&lt;10*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order to protect the privacy of children and families represented in this report, when data is less than 10, these values are reported as "&lt;10*".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not comparable between 2023 to most previous years due to suppressed data.  See workbook for additional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a:p>
            <a:endParaRPr lang="en-US" dirty="0"/>
          </a:p>
          <a:p>
            <a:r>
              <a:rPr lang="en-US" dirty="0"/>
              <a:t>In order to protect the privacy of children and families represented in this report, when data is less than 10, these values are reported as "&lt;10*“ in the workbook and appear blank on the chart.</a:t>
            </a:r>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Black/African American, Asian,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www.tricountyresourcenet.org/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https://casashaw.org/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https://norwescap.org/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https://njprevent.com/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https://harvestfsc.com/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https://www.wafaaorganization.org/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https://ascfamily.org/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61%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https://www.tricountyresourcenet.org/community-services/legal-advocacy/advocacy/</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decreased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524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Hunterdon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006CC903-6C09-E976-E7A3-8AC2C22F683F}"/>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52D29F9E-F5C4-7ED3-69F4-6B79B69943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3023335B-805A-01F9-2243-6F53230B8D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893037E8-1BC1-18D9-3A3E-6248913E64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AF005E53-D4EE-3868-CB6D-CA2BB322EF6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00" y="1019613"/>
            <a:ext cx="706752" cy="1338118"/>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EA53B385-DF21-05BF-4775-73E8DF34A8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96200" y="4487869"/>
            <a:ext cx="706752" cy="1338118"/>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99AF6F3E-9772-659F-A220-69A47976120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1147" y="482143"/>
            <a:ext cx="706752" cy="1338118"/>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3AC739EF-E430-9FB4-33D4-7F3DAC1FB3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1147" y="561209"/>
            <a:ext cx="706752" cy="1338118"/>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39B0D15A-8B5F-8B43-7C4E-99C2FC1850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56455" y="2759940"/>
            <a:ext cx="706752" cy="1338118"/>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ADC2201B-E563-B8BC-0C98-62FFEE22E4E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88209" y="608764"/>
            <a:ext cx="706752" cy="1338118"/>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240968CD-F579-097B-4620-B1F40FB7C37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45057" y="461234"/>
            <a:ext cx="706752" cy="1338118"/>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623CCD07-1EEB-9010-E58E-D41AF56951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58267" y="4982012"/>
            <a:ext cx="706752" cy="1338118"/>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CB481CCC-32F8-C96D-F098-21FCE7723C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1E9147C4-7EF3-F735-5F97-50417263D6F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7641" y="4927894"/>
            <a:ext cx="706752" cy="1338118"/>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BE345D5-3A8D-7DE5-2127-AB124BF3F98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058299" y="539278"/>
            <a:ext cx="706752" cy="1338118"/>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8460B057-0D24-FC19-220E-FD10379D37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99191" y="377696"/>
            <a:ext cx="706752" cy="1338118"/>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E30B5942-C917-882D-03D9-BF84B6864A5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58200" y="509283"/>
            <a:ext cx="706752" cy="1338118"/>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F79BE668-92BA-E59C-75E8-B724E569905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47893" y="849543"/>
            <a:ext cx="706752" cy="1338118"/>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B0C09FDF-AAA8-A510-1BCC-951B0E3A713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6620" y="566339"/>
            <a:ext cx="706752" cy="1338118"/>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7A795FE1-33AF-DB1E-15EE-CE57C4AB7F5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09355" y="429005"/>
            <a:ext cx="706752" cy="1338118"/>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C32B9D4C-FFE3-5CC4-3D93-A89DD5C469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76446" y="379443"/>
            <a:ext cx="706752" cy="1338118"/>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28E0A994-92A6-CDD3-3F94-69800B1CE0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600" y="1019613"/>
            <a:ext cx="706752" cy="1338118"/>
          </a:xfrm>
          <a:prstGeom prst="rect">
            <a:avLst/>
          </a:prstGeom>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A98F7752-4525-99F2-E278-F9A9D7BAAB2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18440" y="393494"/>
            <a:ext cx="706752" cy="1338118"/>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E6C6981-1827-B628-17B7-1A46C21438F1}"/>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88CCB84-EF03-159A-4542-C5844E770D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1CE81F09-7C6C-11C6-F8C1-D115F7F8AD7D}"/>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FBDBA144-E22D-2A23-1050-4AC0DC48CD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BA5CB59D-1E3D-8F62-D36D-EB71004F1D12}"/>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3D17B26F-3DA5-9C02-0151-ED7D6464EC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9359782E-39B1-68D5-AD63-063641EB46D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FBF0A6DD-205F-9AE9-F29F-838D46216E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3386FC94-46E7-8F87-6EB0-2C5DC07EBCF9}"/>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39AB2A81-6A57-58FE-9389-5EC300F3E0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F262CD43-A52A-01C2-5781-C6F0069C120E}"/>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560BE239-978F-9069-81E1-19AACFC492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7E780DA6-6600-67A9-263A-0D20B050AD2C}"/>
              </a:ext>
            </a:extLst>
          </p:cNvPr>
          <p:cNvSpPr txBox="1"/>
          <p:nvPr userDrawn="1"/>
        </p:nvSpPr>
        <p:spPr>
          <a:xfrm>
            <a:off x="705609" y="323444"/>
            <a:ext cx="9144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Hunterdon</a:t>
            </a:r>
          </a:p>
          <a:p>
            <a:r>
              <a:rPr lang="en-US" sz="1400"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F3669A56-7A51-9AFB-48CC-27BE26C06A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903" y="185882"/>
            <a:ext cx="421660" cy="798343"/>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2385C3-AEC3-F941-EDB4-B5267906E0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8267" y="-533401"/>
            <a:ext cx="13597467" cy="7648575"/>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Hunterdon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2" name="Picture 1">
            <a:extLst>
              <a:ext uri="{FF2B5EF4-FFF2-40B4-BE49-F238E27FC236}">
                <a16:creationId xmlns:a16="http://schemas.microsoft.com/office/drawing/2014/main" id="{6E2F6192-69BD-E474-16CA-1BFDFF30C2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77553" y="4837733"/>
            <a:ext cx="807397" cy="1528671"/>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562480383"/>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7823654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4886543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305739536"/>
              </p:ext>
            </p:extLst>
          </p:nvPr>
        </p:nvGraphicFramePr>
        <p:xfrm>
          <a:off x="3249706" y="567672"/>
          <a:ext cx="6199093"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170869"/>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694089"/>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2020-2024</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34162210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53996942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10737438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324852438"/>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88366471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58304897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89221473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59242295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73906964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171513923"/>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3BE6B6-9888-C3D8-25B8-01DD54FFEA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660" y="304800"/>
            <a:ext cx="2296238" cy="4347544"/>
          </a:xfrm>
          <a:prstGeom prst="rect">
            <a:avLst/>
          </a:prstGeom>
        </p:spPr>
      </p:pic>
      <p:pic>
        <p:nvPicPr>
          <p:cNvPr id="5" name="Picture 4">
            <a:extLst>
              <a:ext uri="{FF2B5EF4-FFF2-40B4-BE49-F238E27FC236}">
                <a16:creationId xmlns:a16="http://schemas.microsoft.com/office/drawing/2014/main" id="{0D7392C6-1F31-7CE6-F0DD-8FFF87EDA1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95480" y="542260"/>
            <a:ext cx="5829300" cy="598613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69797906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45687029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571526643"/>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227420885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259633275"/>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512279823"/>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740174171"/>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51666363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167639186"/>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10004668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90239855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53500190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65099660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26900087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70625949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01369549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123911811"/>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412900428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34495029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39460185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570807511"/>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6630484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47113803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89218953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10142787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57415584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299208849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1735103355"/>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1519559880"/>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4107042360"/>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6114503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207964457"/>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425292695"/>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350609450"/>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2613359195"/>
              </p:ext>
            </p:extLst>
          </p:nvPr>
        </p:nvGraphicFramePr>
        <p:xfrm>
          <a:off x="3144346" y="612485"/>
          <a:ext cx="8990959" cy="5910029"/>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958159340"/>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13135572"/>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04020170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66119781"/>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905824198"/>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Kids Count Data Dashboard using raw data from NJ Department of Law and Public Safety, Division of NJ State Police, Uniform Crime Reports, 2018-2022.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631240630"/>
              </p:ext>
            </p:extLst>
          </p:nvPr>
        </p:nvGraphicFramePr>
        <p:xfrm>
          <a:off x="3167424" y="990600"/>
          <a:ext cx="8128000" cy="548516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404589273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636738"/>
            <a:ext cx="8229600" cy="25073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11504493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81499948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965528618"/>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888786933"/>
              </p:ext>
            </p:extLst>
          </p:nvPr>
        </p:nvGraphicFramePr>
        <p:xfrm>
          <a:off x="3124200" y="685800"/>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2018-2020. Rate is calculated using American Community Survey, DP05, 2018-2020, 5-year population estimates.</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92905904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654944885"/>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176121652"/>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914637377"/>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34737373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25386471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38168068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42888927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56214053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890163251"/>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87277656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92852261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213312387"/>
              </p:ext>
            </p:extLst>
          </p:nvPr>
        </p:nvGraphicFramePr>
        <p:xfrm>
          <a:off x="3352800" y="1010014"/>
          <a:ext cx="7391400"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09306414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62641737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98509074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102927088"/>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3532820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25808550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778167540"/>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Hunterdon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31717633"/>
              </p:ext>
            </p:extLst>
          </p:nvPr>
        </p:nvGraphicFramePr>
        <p:xfrm>
          <a:off x="3276600" y="544375"/>
          <a:ext cx="4419600" cy="66167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249737910"/>
              </p:ext>
            </p:extLst>
          </p:nvPr>
        </p:nvGraphicFramePr>
        <p:xfrm>
          <a:off x="7543801" y="914436"/>
          <a:ext cx="4648200" cy="603816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704964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29401453"/>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88564183"/>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29609926"/>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6063439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28542948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dirty="0">
                <a:latin typeface="Franklin Gothic Medium" panose="020B0603020102020204" pitchFamily="34" charset="0"/>
              </a:rPr>
              <a:t>Note: To protect the privacy of children and families represented in this report, when data is less than 10, values are not displayed in the chart.</a:t>
            </a:r>
          </a:p>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65EBEE31-64C5-1107-DBDE-4EB47D024C11}"/>
              </a:ext>
            </a:extLst>
          </p:cNvPr>
          <p:cNvGraphicFramePr/>
          <p:nvPr>
            <p:custDataLst>
              <p:tags r:id="rId5"/>
            </p:custDataLst>
            <p:extLst>
              <p:ext uri="{D42A27DB-BD31-4B8C-83A1-F6EECF244321}">
                <p14:modId xmlns:p14="http://schemas.microsoft.com/office/powerpoint/2010/main" val="4248678830"/>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727815660"/>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848416"/>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Hunterdon County CASA for Children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NORWESCAP [Childcare]</a:t>
            </a:r>
          </a:p>
          <a:p>
            <a:pPr marL="285750" marR="0" indent="-285750">
              <a:lnSpc>
                <a:spcPct val="107000"/>
              </a:lnSpc>
              <a:spcBef>
                <a:spcPts val="0"/>
              </a:spcBef>
              <a:spcAft>
                <a:spcPts val="800"/>
              </a:spcAft>
              <a:buFont typeface="Arial" panose="020B0604020202020204" pitchFamily="34" charset="0"/>
              <a:buChar char="•"/>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CarePlus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NJ [Wraparound and kinship legal guardianship services to non-DCP&amp;P involved relative caregivers]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Association for Special Children and Families [Special Needs]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Women and Family Ascending Association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Prevention Resources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New Jersey Kinship Legal Guardian Resource Center</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New Jersey Adoption Resource Clearing House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Harvest Family Success Center</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trinityresourcenet.org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Hunterdon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879986925"/>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062913335"/>
              </p:ext>
            </p:extLst>
          </p:nvPr>
        </p:nvGraphicFramePr>
        <p:xfrm>
          <a:off x="7010401" y="1038855"/>
          <a:ext cx="5181600" cy="615453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454989289"/>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23023878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06339550"/>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 of Northwest NJ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[Women's Rights]</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 Veterans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 </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bf13338323ec8858412&quot;,&quot;SmartGridHorizontal&quot;:0,&quot;LinkedExcelSources&quot;:{&quot;67cefed43842343a900c2c16&quot;:&quot;{{Desktop}}\\hsac 25\\engage\\archive\\Hunterdo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ec7a3842344780617b65&quot;,&quot;RangeName&quot;:&quot;ENGAGE_ti83V0sfg1wx9ilwCU2h_1741599936&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28228</TotalTime>
  <Words>10385</Words>
  <Application>Microsoft Office PowerPoint</Application>
  <PresentationFormat>Widescreen</PresentationFormat>
  <Paragraphs>819</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1648</cp:revision>
  <dcterms:created xsi:type="dcterms:W3CDTF">2006-08-16T00:00:00Z</dcterms:created>
  <dcterms:modified xsi:type="dcterms:W3CDTF">2025-07-03T12:47:45Z</dcterms:modified>
</cp:coreProperties>
</file>