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1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16.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1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20.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21.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22.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3.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24.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25.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6.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27.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28.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notesSlides/notesSlide29.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notesSlides/notesSlide30.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drawings/drawing1.xml" ContentType="application/vnd.openxmlformats-officedocument.drawingml.chartshapes+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notesSlides/notesSlide31.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notesSlides/notesSlide32.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notesSlides/notesSlide33.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notesSlides/notesSlide34.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notesSlides/notesSlide35.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36.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37.xml" ContentType="application/vnd.openxmlformats-officedocument.presentationml.notesSl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notesSlides/notesSlide38.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notesSlides/notesSlide39.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40.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notesSlides/notesSlide41.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42.xml" ContentType="application/vnd.openxmlformats-officedocument.presentationml.notesSlid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notesSlides/notesSlide43.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notesSlides/notesSlide44.xml" ContentType="application/vnd.openxmlformats-officedocument.presentationml.notesSlid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notesSlides/notesSlide45.xml" ContentType="application/vnd.openxmlformats-officedocument.presentationml.notesSlid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notesSlides/notesSlide46.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47.xml" ContentType="application/vnd.openxmlformats-officedocument.presentationml.notesSlid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48.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49.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notesSlides/notesSlide50.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notesSlides/notesSlide51.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notesSlides/notesSlide52.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notesSlides/notesSlide53.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notesSlides/notesSlide54.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notesSlides/notesSlide55.xml" ContentType="application/vnd.openxmlformats-officedocument.presentationml.notesSlid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notesSlides/notesSlide56.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notesSlides/notesSlide57.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notesSlides/notesSlide58.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notesSlides/notesSlide59.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notesSlides/notesSlide60.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notesSlides/notesSlide61.xml" ContentType="application/vnd.openxmlformats-officedocument.presentationml.notesSlid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notesSlides/notesSlide62.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notesSlides/notesSlide63.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notesSlides/notesSlide64.xml" ContentType="application/vnd.openxmlformats-officedocument.presentationml.notesSlid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notesSlides/notesSlide65.xml" ContentType="application/vnd.openxmlformats-officedocument.presentationml.notesSlid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notesSlides/notesSlide66.xml" ContentType="application/vnd.openxmlformats-officedocument.presentationml.notesSlide+xml"/>
  <Override PartName="/ppt/charts/chart86.xml" ContentType="application/vnd.openxmlformats-officedocument.drawingml.chart+xml"/>
  <Override PartName="/ppt/charts/style86.xml" ContentType="application/vnd.ms-office.chartstyle+xml"/>
  <Override PartName="/ppt/charts/colors86.xml" ContentType="application/vnd.ms-office.chartcolorstyle+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notesSlides/notesSlide67.xml" ContentType="application/vnd.openxmlformats-officedocument.presentationml.notesSlide+xml"/>
  <Override PartName="/ppt/charts/chart87.xml" ContentType="application/vnd.openxmlformats-officedocument.drawingml.chart+xml"/>
  <Override PartName="/ppt/charts/style87.xml" ContentType="application/vnd.ms-office.chartstyle+xml"/>
  <Override PartName="/ppt/charts/colors87.xml" ContentType="application/vnd.ms-office.chartcolorstyle+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notesSlides/notesSlide68.xml" ContentType="application/vnd.openxmlformats-officedocument.presentationml.notesSlide+xml"/>
  <Override PartName="/ppt/charts/chart88.xml" ContentType="application/vnd.openxmlformats-officedocument.drawingml.chart+xml"/>
  <Override PartName="/ppt/charts/style88.xml" ContentType="application/vnd.ms-office.chartstyle+xml"/>
  <Override PartName="/ppt/charts/colors88.xml" ContentType="application/vnd.ms-office.chartcolorstyle+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notesSlides/notesSlide69.xml" ContentType="application/vnd.openxmlformats-officedocument.presentationml.notesSlide+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notesSlides/notesSlide70.xml" ContentType="application/vnd.openxmlformats-officedocument.presentationml.notesSlide+xml"/>
  <Override PartName="/ppt/charts/chart89.xml" ContentType="application/vnd.openxmlformats-officedocument.drawingml.chart+xml"/>
  <Override PartName="/ppt/charts/style89.xml" ContentType="application/vnd.ms-office.chartstyle+xml"/>
  <Override PartName="/ppt/charts/colors89.xml" ContentType="application/vnd.ms-office.chartcolorstyle+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3"/>
  </p:notesMasterIdLst>
  <p:handoutMasterIdLst>
    <p:handoutMasterId r:id="rId94"/>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467" r:id="rId15"/>
    <p:sldId id="366" r:id="rId16"/>
    <p:sldId id="367" r:id="rId17"/>
    <p:sldId id="368" r:id="rId18"/>
    <p:sldId id="371" r:id="rId19"/>
    <p:sldId id="373" r:id="rId20"/>
    <p:sldId id="468" r:id="rId21"/>
    <p:sldId id="380" r:id="rId22"/>
    <p:sldId id="465" r:id="rId23"/>
    <p:sldId id="461" r:id="rId24"/>
    <p:sldId id="381" r:id="rId25"/>
    <p:sldId id="382" r:id="rId26"/>
    <p:sldId id="375" r:id="rId27"/>
    <p:sldId id="378" r:id="rId28"/>
    <p:sldId id="383" r:id="rId29"/>
    <p:sldId id="393" r:id="rId30"/>
    <p:sldId id="418" r:id="rId31"/>
    <p:sldId id="388" r:id="rId32"/>
    <p:sldId id="386" r:id="rId33"/>
    <p:sldId id="387" r:id="rId34"/>
    <p:sldId id="396" r:id="rId35"/>
    <p:sldId id="394" r:id="rId36"/>
    <p:sldId id="395" r:id="rId37"/>
    <p:sldId id="397" r:id="rId38"/>
    <p:sldId id="401" r:id="rId39"/>
    <p:sldId id="415" r:id="rId40"/>
    <p:sldId id="469" r:id="rId41"/>
    <p:sldId id="402" r:id="rId42"/>
    <p:sldId id="403" r:id="rId43"/>
    <p:sldId id="404" r:id="rId44"/>
    <p:sldId id="405" r:id="rId45"/>
    <p:sldId id="470" r:id="rId46"/>
    <p:sldId id="406" r:id="rId47"/>
    <p:sldId id="407" r:id="rId48"/>
    <p:sldId id="408" r:id="rId49"/>
    <p:sldId id="410" r:id="rId50"/>
    <p:sldId id="412" r:id="rId51"/>
    <p:sldId id="462" r:id="rId52"/>
    <p:sldId id="471" r:id="rId53"/>
    <p:sldId id="472" r:id="rId54"/>
    <p:sldId id="473" r:id="rId55"/>
    <p:sldId id="423" r:id="rId56"/>
    <p:sldId id="424" r:id="rId57"/>
    <p:sldId id="426" r:id="rId58"/>
    <p:sldId id="427" r:id="rId59"/>
    <p:sldId id="489" r:id="rId60"/>
    <p:sldId id="474" r:id="rId61"/>
    <p:sldId id="431" r:id="rId62"/>
    <p:sldId id="436" r:id="rId63"/>
    <p:sldId id="437" r:id="rId64"/>
    <p:sldId id="441" r:id="rId65"/>
    <p:sldId id="425" r:id="rId66"/>
    <p:sldId id="420" r:id="rId67"/>
    <p:sldId id="432" r:id="rId68"/>
    <p:sldId id="488" r:id="rId69"/>
    <p:sldId id="442" r:id="rId70"/>
    <p:sldId id="466" r:id="rId71"/>
    <p:sldId id="433" r:id="rId72"/>
    <p:sldId id="445" r:id="rId73"/>
    <p:sldId id="446" r:id="rId74"/>
    <p:sldId id="447" r:id="rId75"/>
    <p:sldId id="448" r:id="rId76"/>
    <p:sldId id="463" r:id="rId77"/>
    <p:sldId id="486" r:id="rId78"/>
    <p:sldId id="434" r:id="rId79"/>
    <p:sldId id="449" r:id="rId80"/>
    <p:sldId id="452" r:id="rId81"/>
    <p:sldId id="483" r:id="rId82"/>
    <p:sldId id="484" r:id="rId83"/>
    <p:sldId id="490" r:id="rId84"/>
    <p:sldId id="475" r:id="rId85"/>
    <p:sldId id="477" r:id="rId86"/>
    <p:sldId id="478" r:id="rId87"/>
    <p:sldId id="476" r:id="rId88"/>
    <p:sldId id="480" r:id="rId89"/>
    <p:sldId id="479" r:id="rId90"/>
    <p:sldId id="482" r:id="rId91"/>
    <p:sldId id="481" r:id="rId92"/>
  </p:sldIdLst>
  <p:sldSz cx="12192000" cy="6858000"/>
  <p:notesSz cx="6858000" cy="9144000"/>
  <p:custDataLst>
    <p:tags r:id="rId9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encer Nitkey" initials="SN" lastIdx="71" clrIdx="0">
    <p:extLst>
      <p:ext uri="{19B8F6BF-5375-455C-9EA6-DF929625EA0E}">
        <p15:presenceInfo xmlns:p15="http://schemas.microsoft.com/office/powerpoint/2012/main" userId="Spencer Nitkey" providerId="None"/>
      </p:ext>
    </p:extLst>
  </p:cmAuthor>
  <p:cmAuthor id="2" name="Ilona Arnold-Berkovits" initials="IA" lastIdx="22" clrIdx="1">
    <p:extLst>
      <p:ext uri="{19B8F6BF-5375-455C-9EA6-DF929625EA0E}">
        <p15:presenceInfo xmlns:p15="http://schemas.microsoft.com/office/powerpoint/2012/main" userId="S-1-5-21-2376391783-983845594-1418978411-9782" providerId="AD"/>
      </p:ext>
    </p:extLst>
  </p:cmAuthor>
  <p:cmAuthor id="3" name="Spencer Nitkey" initials="SN [2]" lastIdx="7" clrIdx="2">
    <p:extLst>
      <p:ext uri="{19B8F6BF-5375-455C-9EA6-DF929625EA0E}">
        <p15:presenceInfo xmlns:p15="http://schemas.microsoft.com/office/powerpoint/2012/main" userId="S::sn660@ssw.rutgers.edu::75b7c022-320a-44a2-b38d-3146e0cb9ca7" providerId="AD"/>
      </p:ext>
    </p:extLst>
  </p:cmAuthor>
  <p:cmAuthor id="4" name="Phillips, Angela [DCF]" initials="PA[" lastIdx="32" clrIdx="3">
    <p:extLst>
      <p:ext uri="{19B8F6BF-5375-455C-9EA6-DF929625EA0E}">
        <p15:presenceInfo xmlns:p15="http://schemas.microsoft.com/office/powerpoint/2012/main" userId="S::angela.phillips@dcf.nj.gov::4c45a69e-e7d8-4490-be56-339bf9788f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07" autoAdjust="0"/>
    <p:restoredTop sz="85176" autoAdjust="0"/>
  </p:normalViewPr>
  <p:slideViewPr>
    <p:cSldViewPr>
      <p:cViewPr varScale="1">
        <p:scale>
          <a:sx n="73" d="100"/>
          <a:sy n="73" d="100"/>
        </p:scale>
        <p:origin x="950" y="144"/>
      </p:cViewPr>
      <p:guideLst>
        <p:guide orient="horz" pos="2112"/>
        <p:guide pos="3888"/>
      </p:guideLst>
    </p:cSldViewPr>
  </p:slideViewPr>
  <p:notesTextViewPr>
    <p:cViewPr>
      <p:scale>
        <a:sx n="100" d="100"/>
        <a:sy n="100" d="100"/>
      </p:scale>
      <p:origin x="0" y="0"/>
    </p:cViewPr>
  </p:notesTextViewPr>
  <p:notesViewPr>
    <p:cSldViewPr>
      <p:cViewPr varScale="1">
        <p:scale>
          <a:sx n="75" d="100"/>
          <a:sy n="75" d="100"/>
        </p:scale>
        <p:origin x="848" y="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tags" Target="tags/tag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handoutMaster" Target="handoutMasters/handoutMaster1.xml"/><Relationship Id="rId9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notesMaster" Target="notesMasters/notesMaster1.xml"/><Relationship Id="rId9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3\Workbooks\County%20Workbooks%20(with%20Engage)\Hudson_County_2023_05_18.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3\Workbooks\County%20Workbooks%20(with%20Engage)\Hudson_County_2023_05_18.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chartUserShapes" Target="../drawings/drawing1.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5.xml"/><Relationship Id="rId1" Type="http://schemas.microsoft.com/office/2011/relationships/chartStyle" Target="style85.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86.xml"/><Relationship Id="rId1" Type="http://schemas.microsoft.com/office/2011/relationships/chartStyle" Target="style86.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87.xml"/><Relationship Id="rId1" Type="http://schemas.microsoft.com/office/2011/relationships/chartStyle" Target="style87.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88.xml"/><Relationship Id="rId1" Type="http://schemas.microsoft.com/office/2011/relationships/chartStyle" Target="style88.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89.xml"/><Relationship Id="rId1" Type="http://schemas.microsoft.com/office/2011/relationships/chartStyle" Target="style8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flip="none" rotWithShape="1">
              <a:gsLst>
                <a:gs pos="0">
                  <a:srgbClr val="92D050"/>
                </a:gs>
                <a:gs pos="54000">
                  <a:srgbClr val="FFFF00"/>
                </a:gs>
                <a:gs pos="100000">
                  <a:srgbClr val="FF0000"/>
                </a:gs>
              </a:gsLst>
              <a:path path="circle">
                <a:fillToRect l="100000" t="100000"/>
              </a:path>
              <a:tileRect r="-100000" b="-100000"/>
            </a:gradFill>
            <a:ln>
              <a:noFill/>
            </a:ln>
            <a:effectLst/>
          </c:spPr>
          <c:invertIfNegative val="0"/>
          <c:cat>
            <c:strRef>
              <c:f>('0. Overview'!$A$15,'0. Overview'!$A$45,'0. Overview'!$A$65,'0. Overview'!$A$86,'0. Overview'!$A$91,'0. Overview'!$A$113,'0. Overview'!$A$150,'0. Overview'!$A$174,'0. Overview'!$A$196,'0. Overview'!$A$213)</c:f>
              <c:strCache>
                <c:ptCount val="10"/>
                <c:pt idx="0">
                  <c:v>Hudson</c:v>
                </c:pt>
                <c:pt idx="1">
                  <c:v>Hudson</c:v>
                </c:pt>
                <c:pt idx="2">
                  <c:v>Hudson</c:v>
                </c:pt>
                <c:pt idx="3">
                  <c:v>Hudson</c:v>
                </c:pt>
                <c:pt idx="4">
                  <c:v>Hudson</c:v>
                </c:pt>
                <c:pt idx="5">
                  <c:v>Hudson</c:v>
                </c:pt>
                <c:pt idx="6">
                  <c:v>Hudson</c:v>
                </c:pt>
                <c:pt idx="7">
                  <c:v>Hudson </c:v>
                </c:pt>
                <c:pt idx="8">
                  <c:v>Hudson</c:v>
                </c:pt>
                <c:pt idx="9">
                  <c:v>Hudson </c:v>
                </c:pt>
              </c:strCache>
            </c:strRef>
          </c:cat>
          <c:val>
            <c:numRef>
              <c:f>('0. Overview'!$C$15,'0. Overview'!$C$45,'0. Overview'!$C$65,'0. Overview'!$C$86,'0. Overview'!$C$91,'0. Overview'!$C$113,'0. Overview'!$C$150,'0. Overview'!$C$174,'0. Overview'!$C$196,'0. Overview'!$C$213)</c:f>
              <c:numCache>
                <c:formatCode>General</c:formatCode>
                <c:ptCount val="10"/>
                <c:pt idx="0">
                  <c:v>22</c:v>
                </c:pt>
                <c:pt idx="1">
                  <c:v>22</c:v>
                </c:pt>
                <c:pt idx="2">
                  <c:v>22</c:v>
                </c:pt>
                <c:pt idx="3">
                  <c:v>22</c:v>
                </c:pt>
                <c:pt idx="4">
                  <c:v>22</c:v>
                </c:pt>
                <c:pt idx="5">
                  <c:v>22</c:v>
                </c:pt>
                <c:pt idx="6">
                  <c:v>22</c:v>
                </c:pt>
                <c:pt idx="7">
                  <c:v>22</c:v>
                </c:pt>
                <c:pt idx="8">
                  <c:v>22</c:v>
                </c:pt>
                <c:pt idx="9">
                  <c:v>22</c:v>
                </c:pt>
              </c:numCache>
            </c:numRef>
          </c:val>
          <c:extLst>
            <c:ext xmlns:c16="http://schemas.microsoft.com/office/drawing/2014/chart" uri="{C3380CC4-5D6E-409C-BE32-E72D297353CC}">
              <c16:uniqueId val="{00000000-A053-47E6-AD66-41DB54CB2972}"/>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('0. Overview'!$A$15,'0. Overview'!$A$45,'0. Overview'!$A$65,'0. Overview'!$A$86,'0. Overview'!$A$91,'0. Overview'!$A$113,'0. Overview'!$A$150,'0. Overview'!$A$174,'0. Overview'!$A$196,'0. Overview'!$A$213)</c:f>
              <c:strCache>
                <c:ptCount val="10"/>
                <c:pt idx="0">
                  <c:v>Hudson</c:v>
                </c:pt>
                <c:pt idx="1">
                  <c:v>Hudson</c:v>
                </c:pt>
                <c:pt idx="2">
                  <c:v>Hudson</c:v>
                </c:pt>
                <c:pt idx="3">
                  <c:v>Hudson</c:v>
                </c:pt>
                <c:pt idx="4">
                  <c:v>Hudson</c:v>
                </c:pt>
                <c:pt idx="5">
                  <c:v>Hudson</c:v>
                </c:pt>
                <c:pt idx="6">
                  <c:v>Hudson</c:v>
                </c:pt>
                <c:pt idx="7">
                  <c:v>Hudson </c:v>
                </c:pt>
                <c:pt idx="8">
                  <c:v>Hudson</c:v>
                </c:pt>
                <c:pt idx="9">
                  <c:v>Hudson </c:v>
                </c:pt>
              </c:strCache>
            </c:strRef>
          </c:cat>
          <c:val>
            <c:numRef>
              <c:f>('0. Overview'!$D$15,'0. Overview'!$D$45,'0. Overview'!$D$65,'0. Overview'!$D$86,'0. Overview'!$D$91,'0. Overview'!$D$113,'0. Overview'!$D$150,'0. Overview'!$D$174,'0. Overview'!$D$196,'0. Overview'!$D$213)</c:f>
              <c:numCache>
                <c:formatCode>General</c:formatCode>
                <c:ptCount val="10"/>
                <c:pt idx="0">
                  <c:v>8.875</c:v>
                </c:pt>
                <c:pt idx="1">
                  <c:v>0.875</c:v>
                </c:pt>
                <c:pt idx="2">
                  <c:v>2.875</c:v>
                </c:pt>
                <c:pt idx="3">
                  <c:v>1.875</c:v>
                </c:pt>
                <c:pt idx="4">
                  <c:v>20.875</c:v>
                </c:pt>
                <c:pt idx="5">
                  <c:v>20.875</c:v>
                </c:pt>
                <c:pt idx="6">
                  <c:v>5.875</c:v>
                </c:pt>
                <c:pt idx="7">
                  <c:v>3.875</c:v>
                </c:pt>
                <c:pt idx="8">
                  <c:v>1.875</c:v>
                </c:pt>
                <c:pt idx="9">
                  <c:v>8.875</c:v>
                </c:pt>
              </c:numCache>
            </c:numRef>
          </c:val>
          <c:extLst>
            <c:ext xmlns:c16="http://schemas.microsoft.com/office/drawing/2014/chart" uri="{C3380CC4-5D6E-409C-BE32-E72D297353CC}">
              <c16:uniqueId val="{00000001-A053-47E6-AD66-41DB54CB2972}"/>
            </c:ext>
          </c:extLst>
        </c:ser>
        <c:ser>
          <c:idx val="3"/>
          <c:order val="2"/>
          <c:spPr>
            <a:solidFill>
              <a:schemeClr val="bg1">
                <a:lumMod val="65000"/>
              </a:schemeClr>
            </a:solidFill>
            <a:ln>
              <a:solidFill>
                <a:schemeClr val="tx1">
                  <a:lumMod val="95000"/>
                  <a:lumOff val="5000"/>
                </a:schemeClr>
              </a:solidFill>
            </a:ln>
            <a:effectLst/>
          </c:spPr>
          <c:invertIfNegative val="0"/>
          <c:cat>
            <c:strRef>
              <c:f>('0. Overview'!$A$15,'0. Overview'!$A$45,'0. Overview'!$A$65,'0. Overview'!$A$86,'0. Overview'!$A$91,'0. Overview'!$A$113,'0. Overview'!$A$150,'0. Overview'!$A$174,'0. Overview'!$A$196,'0. Overview'!$A$213)</c:f>
              <c:strCache>
                <c:ptCount val="10"/>
                <c:pt idx="0">
                  <c:v>Hudson</c:v>
                </c:pt>
                <c:pt idx="1">
                  <c:v>Hudson</c:v>
                </c:pt>
                <c:pt idx="2">
                  <c:v>Hudson</c:v>
                </c:pt>
                <c:pt idx="3">
                  <c:v>Hudson</c:v>
                </c:pt>
                <c:pt idx="4">
                  <c:v>Hudson</c:v>
                </c:pt>
                <c:pt idx="5">
                  <c:v>Hudson</c:v>
                </c:pt>
                <c:pt idx="6">
                  <c:v>Hudson</c:v>
                </c:pt>
                <c:pt idx="7">
                  <c:v>Hudson </c:v>
                </c:pt>
                <c:pt idx="8">
                  <c:v>Hudson</c:v>
                </c:pt>
                <c:pt idx="9">
                  <c:v>Hudson </c:v>
                </c:pt>
              </c:strCache>
            </c:strRef>
          </c:cat>
          <c:val>
            <c:numRef>
              <c:f>('0. Overview'!$E$15,'0. Overview'!$E$45,'0. Overview'!$E$65,'0. Overview'!$E$86,'0. Overview'!$E$91,'0. Overview'!$E$113,'0. Overview'!$E$150,'0. Overview'!$E$174,'0. Overview'!$E$196,'0. Overview'!$E$213)</c:f>
              <c:numCache>
                <c:formatCode>General</c:formatCode>
                <c:ptCount val="10"/>
                <c:pt idx="0">
                  <c:v>0.25</c:v>
                </c:pt>
                <c:pt idx="1">
                  <c:v>0.25</c:v>
                </c:pt>
                <c:pt idx="2">
                  <c:v>0.25</c:v>
                </c:pt>
                <c:pt idx="3">
                  <c:v>0.25</c:v>
                </c:pt>
                <c:pt idx="4">
                  <c:v>0.25</c:v>
                </c:pt>
                <c:pt idx="5">
                  <c:v>0.25</c:v>
                </c:pt>
                <c:pt idx="6">
                  <c:v>0.25</c:v>
                </c:pt>
                <c:pt idx="7">
                  <c:v>0.25</c:v>
                </c:pt>
                <c:pt idx="8">
                  <c:v>0.25</c:v>
                </c:pt>
                <c:pt idx="9">
                  <c:v>0.25</c:v>
                </c:pt>
              </c:numCache>
            </c:numRef>
          </c:val>
          <c:extLst>
            <c:ext xmlns:c16="http://schemas.microsoft.com/office/drawing/2014/chart" uri="{C3380CC4-5D6E-409C-BE32-E72D297353CC}">
              <c16:uniqueId val="{00000002-A053-47E6-AD66-41DB54CB2972}"/>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6.0452295512151664E-2"/>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c:formatCode>
                <c:ptCount val="5"/>
                <c:pt idx="0">
                  <c:v>0.41299999999999998</c:v>
                </c:pt>
                <c:pt idx="1">
                  <c:v>0.40899999999999997</c:v>
                </c:pt>
                <c:pt idx="2">
                  <c:v>0.40400000000000003</c:v>
                </c:pt>
                <c:pt idx="3">
                  <c:v>0.40899999999999997</c:v>
                </c:pt>
                <c:pt idx="4">
                  <c:v>0.439</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9348056102362206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Morris</c:v>
                </c:pt>
                <c:pt idx="10">
                  <c:v>Atlantic</c:v>
                </c:pt>
                <c:pt idx="11">
                  <c:v>Camden</c:v>
                </c:pt>
                <c:pt idx="12">
                  <c:v>Monmouth</c:v>
                </c:pt>
                <c:pt idx="13">
                  <c:v>Warren</c:v>
                </c:pt>
                <c:pt idx="14">
                  <c:v>Hunterdon</c:v>
                </c:pt>
                <c:pt idx="15">
                  <c:v>Burlington</c:v>
                </c:pt>
                <c:pt idx="16">
                  <c:v>Ocean</c:v>
                </c:pt>
                <c:pt idx="17">
                  <c:v>Sussex</c:v>
                </c:pt>
                <c:pt idx="18">
                  <c:v>Gloucester</c:v>
                </c:pt>
                <c:pt idx="19">
                  <c:v>Cape May</c:v>
                </c:pt>
                <c:pt idx="20">
                  <c:v>Salem</c:v>
                </c:pt>
              </c:strCache>
            </c:strRef>
          </c:cat>
          <c:val>
            <c:numRef>
              <c:f>Sheet1!$B$2:$B$22</c:f>
              <c:numCache>
                <c:formatCode>General</c:formatCode>
                <c:ptCount val="21"/>
                <c:pt idx="1">
                  <c:v>0.51700000000000002</c:v>
                </c:pt>
                <c:pt idx="2" formatCode="0%">
                  <c:v>0.52900000000000003</c:v>
                </c:pt>
                <c:pt idx="3" formatCode="0%">
                  <c:v>0.53700000000000003</c:v>
                </c:pt>
                <c:pt idx="4" formatCode="0%">
                  <c:v>0.59299999999999997</c:v>
                </c:pt>
                <c:pt idx="5" formatCode="0%">
                  <c:v>0.63200000000000001</c:v>
                </c:pt>
                <c:pt idx="6" formatCode="0%">
                  <c:v>0.65500000000000003</c:v>
                </c:pt>
                <c:pt idx="7" formatCode="0%">
                  <c:v>0.70799999999999996</c:v>
                </c:pt>
                <c:pt idx="8" formatCode="0%">
                  <c:v>0.74199999999999999</c:v>
                </c:pt>
                <c:pt idx="9" formatCode="0%">
                  <c:v>0.748</c:v>
                </c:pt>
                <c:pt idx="10" formatCode="0%">
                  <c:v>0.749</c:v>
                </c:pt>
                <c:pt idx="11" formatCode="0%">
                  <c:v>0.8</c:v>
                </c:pt>
                <c:pt idx="12" formatCode="0%">
                  <c:v>0.82599999999999996</c:v>
                </c:pt>
                <c:pt idx="13" formatCode="0%">
                  <c:v>0.84699999999999998</c:v>
                </c:pt>
                <c:pt idx="14" formatCode="0%">
                  <c:v>0.86499999999999999</c:v>
                </c:pt>
                <c:pt idx="15" formatCode="0%">
                  <c:v>0.874</c:v>
                </c:pt>
                <c:pt idx="16" formatCode="0%">
                  <c:v>0.877</c:v>
                </c:pt>
                <c:pt idx="17" formatCode="0%">
                  <c:v>0.88400000000000001</c:v>
                </c:pt>
                <c:pt idx="18" formatCode="0%">
                  <c:v>0.89600000000000002</c:v>
                </c:pt>
                <c:pt idx="19">
                  <c:v>0.90600000000000003</c:v>
                </c:pt>
                <c:pt idx="20">
                  <c:v>0.92</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Morris</c:v>
                </c:pt>
                <c:pt idx="10">
                  <c:v>Atlantic</c:v>
                </c:pt>
                <c:pt idx="11">
                  <c:v>Camden</c:v>
                </c:pt>
                <c:pt idx="12">
                  <c:v>Monmouth</c:v>
                </c:pt>
                <c:pt idx="13">
                  <c:v>Warren</c:v>
                </c:pt>
                <c:pt idx="14">
                  <c:v>Hunterdon</c:v>
                </c:pt>
                <c:pt idx="15">
                  <c:v>Burlington</c:v>
                </c:pt>
                <c:pt idx="16">
                  <c:v>Ocean</c:v>
                </c:pt>
                <c:pt idx="17">
                  <c:v>Sussex</c:v>
                </c:pt>
                <c:pt idx="18">
                  <c:v>Gloucester</c:v>
                </c:pt>
                <c:pt idx="19">
                  <c:v>Cape May</c:v>
                </c:pt>
                <c:pt idx="20">
                  <c:v>Salem</c:v>
                </c:pt>
              </c:strCache>
            </c:strRef>
          </c:cat>
          <c:val>
            <c:numRef>
              <c:f>Sheet1!$C$2:$C$22</c:f>
              <c:numCache>
                <c:formatCode>General</c:formatCode>
                <c:ptCount val="21"/>
                <c:pt idx="0">
                  <c:v>0.439</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68.30%</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Morris</c:v>
                </c:pt>
                <c:pt idx="10">
                  <c:v>Atlantic</c:v>
                </c:pt>
                <c:pt idx="11">
                  <c:v>Camden</c:v>
                </c:pt>
                <c:pt idx="12">
                  <c:v>Monmouth</c:v>
                </c:pt>
                <c:pt idx="13">
                  <c:v>Warren</c:v>
                </c:pt>
                <c:pt idx="14">
                  <c:v>Hunterdon</c:v>
                </c:pt>
                <c:pt idx="15">
                  <c:v>Burlington</c:v>
                </c:pt>
                <c:pt idx="16">
                  <c:v>Ocean</c:v>
                </c:pt>
                <c:pt idx="17">
                  <c:v>Sussex</c:v>
                </c:pt>
                <c:pt idx="18">
                  <c:v>Gloucester</c:v>
                </c:pt>
                <c:pt idx="19">
                  <c:v>Cape May</c:v>
                </c:pt>
                <c:pt idx="20">
                  <c:v>Salem</c:v>
                </c:pt>
              </c:strCache>
            </c:strRef>
          </c:cat>
          <c:val>
            <c:numRef>
              <c:f>Sheet1!$D$2:$D$22</c:f>
              <c:numCache>
                <c:formatCode>0%</c:formatCode>
                <c:ptCount val="21"/>
                <c:pt idx="0">
                  <c:v>0.68300000000000005</c:v>
                </c:pt>
                <c:pt idx="1">
                  <c:v>0.68300000000000005</c:v>
                </c:pt>
                <c:pt idx="2">
                  <c:v>0.68300000000000005</c:v>
                </c:pt>
                <c:pt idx="3">
                  <c:v>0.68300000000000005</c:v>
                </c:pt>
                <c:pt idx="4">
                  <c:v>0.68300000000000005</c:v>
                </c:pt>
                <c:pt idx="5">
                  <c:v>0.68300000000000005</c:v>
                </c:pt>
                <c:pt idx="6">
                  <c:v>0.68300000000000005</c:v>
                </c:pt>
                <c:pt idx="7">
                  <c:v>0.68300000000000005</c:v>
                </c:pt>
                <c:pt idx="8">
                  <c:v>0.68300000000000005</c:v>
                </c:pt>
                <c:pt idx="9">
                  <c:v>0.68300000000000005</c:v>
                </c:pt>
                <c:pt idx="10">
                  <c:v>0.68300000000000005</c:v>
                </c:pt>
                <c:pt idx="11">
                  <c:v>0.68300000000000005</c:v>
                </c:pt>
                <c:pt idx="12">
                  <c:v>0.68300000000000005</c:v>
                </c:pt>
                <c:pt idx="13">
                  <c:v>0.68300000000000005</c:v>
                </c:pt>
                <c:pt idx="14">
                  <c:v>0.68300000000000005</c:v>
                </c:pt>
                <c:pt idx="15">
                  <c:v>0.68300000000000005</c:v>
                </c:pt>
                <c:pt idx="16">
                  <c:v>0.68300000000000005</c:v>
                </c:pt>
                <c:pt idx="17">
                  <c:v>0.68300000000000005</c:v>
                </c:pt>
                <c:pt idx="18">
                  <c:v>0.68300000000000005</c:v>
                </c:pt>
                <c:pt idx="19" formatCode="General">
                  <c:v>0.68300000000000005</c:v>
                </c:pt>
                <c:pt idx="20" formatCode="General">
                  <c:v>0.68300000000000005</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General"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2103801673228343"/>
          <c:y val="0.88669235990313056"/>
          <c:w val="0.116714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3.9482376714724286E-2"/>
          <c:w val="0.87045976632280841"/>
          <c:h val="0.92716589593129439"/>
        </c:manualLayout>
      </c:layout>
      <c:barChart>
        <c:barDir val="bar"/>
        <c:grouping val="clustered"/>
        <c:varyColors val="0"/>
        <c:ser>
          <c:idx val="0"/>
          <c:order val="0"/>
          <c:tx>
            <c:strRef>
              <c:f>Sheet1!$B$1</c:f>
              <c:strCache>
                <c:ptCount val="1"/>
                <c:pt idx="0">
                  <c:v>Population Under 18</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Sheet1!$B$2:$B$22</c:f>
              <c:numCache>
                <c:formatCode>General</c:formatCode>
                <c:ptCount val="21"/>
                <c:pt idx="0">
                  <c:v>14185</c:v>
                </c:pt>
                <c:pt idx="1">
                  <c:v>16160</c:v>
                </c:pt>
                <c:pt idx="2">
                  <c:v>21188</c:v>
                </c:pt>
                <c:pt idx="3">
                  <c:v>23629</c:v>
                </c:pt>
                <c:pt idx="4">
                  <c:v>27894</c:v>
                </c:pt>
                <c:pt idx="5">
                  <c:v>37180</c:v>
                </c:pt>
                <c:pt idx="6">
                  <c:v>57290</c:v>
                </c:pt>
                <c:pt idx="7">
                  <c:v>65324</c:v>
                </c:pt>
                <c:pt idx="8">
                  <c:v>73090</c:v>
                </c:pt>
                <c:pt idx="9">
                  <c:v>81648</c:v>
                </c:pt>
                <c:pt idx="10">
                  <c:v>94772</c:v>
                </c:pt>
                <c:pt idx="11">
                  <c:v>104949</c:v>
                </c:pt>
                <c:pt idx="12">
                  <c:v>118648</c:v>
                </c:pt>
                <c:pt idx="13">
                  <c:v>122270</c:v>
                </c:pt>
                <c:pt idx="14">
                  <c:v>133774</c:v>
                </c:pt>
                <c:pt idx="15">
                  <c:v>133785</c:v>
                </c:pt>
                <c:pt idx="17">
                  <c:v>160419</c:v>
                </c:pt>
                <c:pt idx="18">
                  <c:v>185199</c:v>
                </c:pt>
                <c:pt idx="19">
                  <c:v>200279</c:v>
                </c:pt>
                <c:pt idx="20">
                  <c:v>201445</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Sheet1!$C$2:$C$22</c:f>
              <c:numCache>
                <c:formatCode>General</c:formatCode>
                <c:ptCount val="21"/>
                <c:pt idx="16">
                  <c:v>142361</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2732683449082225"/>
          <c:y val="1.9357888513192685E-3"/>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BF8B-40F5-80D4-8A0158538DDC}"/>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BF8B-40F5-80D4-8A0158538DDC}"/>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BF8B-40F5-80D4-8A0158538DDC}"/>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BF8B-40F5-80D4-8A0158538DDC}"/>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BF8B-40F5-80D4-8A0158538DDC}"/>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BF8B-40F5-80D4-8A0158538DDC}"/>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BF8B-40F5-80D4-8A0158538DDC}"/>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BF8B-40F5-80D4-8A0158538DDC}"/>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1-BF8B-40F5-80D4-8A0158538DD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&lt;6 years old</c:v>
                </c:pt>
                <c:pt idx="1">
                  <c:v>6-11 years old</c:v>
                </c:pt>
                <c:pt idx="2">
                  <c:v>12-17 years old</c:v>
                </c:pt>
              </c:strCache>
            </c:strRef>
          </c:cat>
          <c:val>
            <c:numRef>
              <c:f>Sheet1!$B$2:$B$4</c:f>
              <c:numCache>
                <c:formatCode>General</c:formatCode>
                <c:ptCount val="3"/>
                <c:pt idx="0">
                  <c:v>52719</c:v>
                </c:pt>
                <c:pt idx="1">
                  <c:v>46486</c:v>
                </c:pt>
                <c:pt idx="2">
                  <c:v>43156</c:v>
                </c:pt>
              </c:numCache>
            </c:numRef>
          </c:val>
          <c:extLst>
            <c:ext xmlns:c16="http://schemas.microsoft.com/office/drawing/2014/chart" uri="{C3380CC4-5D6E-409C-BE32-E72D297353CC}">
              <c16:uniqueId val="{00000012-BF8B-40F5-80D4-8A0158538DDC}"/>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17500835620350461"/>
          <c:y val="0.88694641230867255"/>
          <c:w val="0.82499164379649526"/>
          <c:h val="9.4686048939668296E-2"/>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30118110236221"/>
          <c:y val="2.6953335422200752E-2"/>
          <c:w val="0.84538238188976378"/>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Jersey City</c:v>
                </c:pt>
                <c:pt idx="1">
                  <c:v>Bayonne city</c:v>
                </c:pt>
                <c:pt idx="2">
                  <c:v>Union City</c:v>
                </c:pt>
                <c:pt idx="3">
                  <c:v>North Bergen township</c:v>
                </c:pt>
                <c:pt idx="4">
                  <c:v>West New York town</c:v>
                </c:pt>
                <c:pt idx="5">
                  <c:v>Kearny town</c:v>
                </c:pt>
                <c:pt idx="6">
                  <c:v>Hoboken city</c:v>
                </c:pt>
                <c:pt idx="7">
                  <c:v>Secaucus town</c:v>
                </c:pt>
                <c:pt idx="8">
                  <c:v>Harrison town</c:v>
                </c:pt>
                <c:pt idx="9">
                  <c:v>Weehawken township</c:v>
                </c:pt>
                <c:pt idx="10">
                  <c:v>Guttenberg town</c:v>
                </c:pt>
                <c:pt idx="11">
                  <c:v>East Newark borough</c:v>
                </c:pt>
              </c:strCache>
            </c:strRef>
          </c:cat>
          <c:val>
            <c:numRef>
              <c:f>Sheet1!$B$2:$B$13</c:f>
              <c:numCache>
                <c:formatCode>0</c:formatCode>
                <c:ptCount val="12"/>
                <c:pt idx="0">
                  <c:v>59769</c:v>
                </c:pt>
                <c:pt idx="1">
                  <c:v>16078</c:v>
                </c:pt>
                <c:pt idx="2">
                  <c:v>15254</c:v>
                </c:pt>
                <c:pt idx="3">
                  <c:v>12811</c:v>
                </c:pt>
                <c:pt idx="4">
                  <c:v>11131</c:v>
                </c:pt>
                <c:pt idx="5">
                  <c:v>8824</c:v>
                </c:pt>
                <c:pt idx="6">
                  <c:v>8594</c:v>
                </c:pt>
                <c:pt idx="7">
                  <c:v>4066</c:v>
                </c:pt>
                <c:pt idx="8">
                  <c:v>3930</c:v>
                </c:pt>
                <c:pt idx="9">
                  <c:v>2808</c:v>
                </c:pt>
                <c:pt idx="10">
                  <c:v>2194</c:v>
                </c:pt>
                <c:pt idx="11">
                  <c:v>694</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of children in single-parent households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c:formatCode>
                <c:ptCount val="5"/>
                <c:pt idx="0">
                  <c:v>0.41</c:v>
                </c:pt>
                <c:pt idx="1">
                  <c:v>0.41</c:v>
                </c:pt>
                <c:pt idx="2">
                  <c:v>0.28999999999999998</c:v>
                </c:pt>
                <c:pt idx="3">
                  <c:v>0.28000000000000003</c:v>
                </c:pt>
                <c:pt idx="4">
                  <c:v>0.27787588813000003</c:v>
                </c:pt>
              </c:numCache>
            </c:numRef>
          </c:val>
          <c:smooth val="0"/>
          <c:extLst>
            <c:ext xmlns:c16="http://schemas.microsoft.com/office/drawing/2014/chart" uri="{C3380CC4-5D6E-409C-BE32-E72D297353CC}">
              <c16:uniqueId val="{00000000-3FB0-41A0-801A-3DE889D1DC6D}"/>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Children in single-parent households</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Cumberland</c:v>
                </c:pt>
                <c:pt idx="3">
                  <c:v>Camden</c:v>
                </c:pt>
                <c:pt idx="4">
                  <c:v>Hudson</c:v>
                </c:pt>
                <c:pt idx="5">
                  <c:v>Passaic</c:v>
                </c:pt>
                <c:pt idx="6">
                  <c:v>Atlantic</c:v>
                </c:pt>
                <c:pt idx="7">
                  <c:v>Mercer</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Sheet1!$B$2:$B$22</c:f>
              <c:numCache>
                <c:formatCode>0%</c:formatCode>
                <c:ptCount val="21"/>
                <c:pt idx="0">
                  <c:v>0.34524904007000001</c:v>
                </c:pt>
                <c:pt idx="1">
                  <c:v>0.33717930343000002</c:v>
                </c:pt>
                <c:pt idx="2">
                  <c:v>0.32476735480000002</c:v>
                </c:pt>
                <c:pt idx="3">
                  <c:v>0.30908051676999998</c:v>
                </c:pt>
                <c:pt idx="5">
                  <c:v>0.27580533842999999</c:v>
                </c:pt>
                <c:pt idx="6" formatCode="General">
                  <c:v>0.26993485398</c:v>
                </c:pt>
                <c:pt idx="7">
                  <c:v>0.26440937049000002</c:v>
                </c:pt>
                <c:pt idx="8">
                  <c:v>0.23577603798999999</c:v>
                </c:pt>
                <c:pt idx="9">
                  <c:v>0.21532273269999999</c:v>
                </c:pt>
                <c:pt idx="10">
                  <c:v>0.21041752161999999</c:v>
                </c:pt>
                <c:pt idx="11">
                  <c:v>0.20543212818000001</c:v>
                </c:pt>
                <c:pt idx="12">
                  <c:v>0.19881513271000001</c:v>
                </c:pt>
                <c:pt idx="13">
                  <c:v>0.17797867458</c:v>
                </c:pt>
                <c:pt idx="14">
                  <c:v>0.16878351679</c:v>
                </c:pt>
                <c:pt idx="15">
                  <c:v>0.15932402644999999</c:v>
                </c:pt>
                <c:pt idx="16">
                  <c:v>0.15372594258</c:v>
                </c:pt>
                <c:pt idx="17">
                  <c:v>0.14345373976</c:v>
                </c:pt>
                <c:pt idx="18">
                  <c:v>0.12303843087000001</c:v>
                </c:pt>
                <c:pt idx="19">
                  <c:v>0.12282585355</c:v>
                </c:pt>
                <c:pt idx="20">
                  <c:v>0.10924648999</c:v>
                </c:pt>
              </c:numCache>
            </c:numRef>
          </c:val>
          <c:extLst>
            <c:ext xmlns:c16="http://schemas.microsoft.com/office/drawing/2014/chart" uri="{C3380CC4-5D6E-409C-BE32-E72D297353CC}">
              <c16:uniqueId val="{00000000-6702-451C-8499-3D6CAE024F5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2-6702-451C-8499-3D6CAE024F5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Cumberland</c:v>
                </c:pt>
                <c:pt idx="3">
                  <c:v>Camden</c:v>
                </c:pt>
                <c:pt idx="4">
                  <c:v>Hudson</c:v>
                </c:pt>
                <c:pt idx="5">
                  <c:v>Passaic</c:v>
                </c:pt>
                <c:pt idx="6">
                  <c:v>Atlantic</c:v>
                </c:pt>
                <c:pt idx="7">
                  <c:v>Mercer</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Sheet1!$C$2:$C$22</c:f>
              <c:numCache>
                <c:formatCode>General</c:formatCode>
                <c:ptCount val="21"/>
                <c:pt idx="4">
                  <c:v>0.27787588813000003</c:v>
                </c:pt>
              </c:numCache>
            </c:numRef>
          </c:val>
          <c:extLst>
            <c:ext xmlns:c16="http://schemas.microsoft.com/office/drawing/2014/chart" uri="{C3380CC4-5D6E-409C-BE32-E72D297353CC}">
              <c16:uniqueId val="{00000003-6702-451C-8499-3D6CAE024F52}"/>
            </c:ext>
          </c:extLst>
        </c:ser>
        <c:ser>
          <c:idx val="2"/>
          <c:order val="2"/>
          <c:tx>
            <c:strRef>
              <c:f>Sheet1!$D$1</c:f>
              <c:strCache>
                <c:ptCount val="1"/>
                <c:pt idx="0">
                  <c:v>NJ Avg. 22%</c:v>
                </c:pt>
              </c:strCache>
            </c:strRef>
          </c:tx>
          <c:spPr>
            <a:solidFill>
              <a:schemeClr val="bg1"/>
            </a:solidFill>
            <a:ln>
              <a:noFill/>
            </a:ln>
            <a:effectLst/>
          </c:spPr>
          <c:invertIfNegative val="0"/>
          <c:trendline>
            <c:name>NJ avg 19%</c:name>
            <c:spPr>
              <a:ln w="19050" cap="rnd">
                <a:solidFill>
                  <a:schemeClr val="bg1">
                    <a:lumMod val="75000"/>
                  </a:schemeClr>
                </a:solidFill>
                <a:prstDash val="sysDot"/>
              </a:ln>
              <a:effectLst/>
            </c:spPr>
            <c:trendlineType val="linear"/>
            <c:dispRSqr val="0"/>
            <c:dispEq val="0"/>
          </c:trendline>
          <c:cat>
            <c:strRef>
              <c:f>Sheet1!$A$2:$A$22</c:f>
              <c:strCache>
                <c:ptCount val="21"/>
                <c:pt idx="0">
                  <c:v>Essex</c:v>
                </c:pt>
                <c:pt idx="1">
                  <c:v>Salem</c:v>
                </c:pt>
                <c:pt idx="2">
                  <c:v>Cumberland</c:v>
                </c:pt>
                <c:pt idx="3">
                  <c:v>Camden</c:v>
                </c:pt>
                <c:pt idx="4">
                  <c:v>Hudson</c:v>
                </c:pt>
                <c:pt idx="5">
                  <c:v>Passaic</c:v>
                </c:pt>
                <c:pt idx="6">
                  <c:v>Atlantic</c:v>
                </c:pt>
                <c:pt idx="7">
                  <c:v>Mercer</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Sheet1!$D$2:$D$22</c:f>
              <c:numCache>
                <c:formatCode>0%</c:formatCode>
                <c:ptCount val="21"/>
                <c:pt idx="0">
                  <c:v>0.22</c:v>
                </c:pt>
                <c:pt idx="1">
                  <c:v>0.22</c:v>
                </c:pt>
                <c:pt idx="2">
                  <c:v>0.22</c:v>
                </c:pt>
                <c:pt idx="3">
                  <c:v>0.22</c:v>
                </c:pt>
                <c:pt idx="4">
                  <c:v>0.22</c:v>
                </c:pt>
                <c:pt idx="5">
                  <c:v>0.22</c:v>
                </c:pt>
                <c:pt idx="6">
                  <c:v>0.22</c:v>
                </c:pt>
                <c:pt idx="7">
                  <c:v>0.22</c:v>
                </c:pt>
                <c:pt idx="8">
                  <c:v>0.22</c:v>
                </c:pt>
                <c:pt idx="9">
                  <c:v>0.22</c:v>
                </c:pt>
                <c:pt idx="10">
                  <c:v>0.22</c:v>
                </c:pt>
                <c:pt idx="11">
                  <c:v>0.22</c:v>
                </c:pt>
                <c:pt idx="12">
                  <c:v>0.22</c:v>
                </c:pt>
                <c:pt idx="13">
                  <c:v>0.22</c:v>
                </c:pt>
                <c:pt idx="14">
                  <c:v>0.22</c:v>
                </c:pt>
                <c:pt idx="15">
                  <c:v>0.22</c:v>
                </c:pt>
                <c:pt idx="16">
                  <c:v>0.22</c:v>
                </c:pt>
                <c:pt idx="17">
                  <c:v>0.22</c:v>
                </c:pt>
                <c:pt idx="18">
                  <c:v>0.22</c:v>
                </c:pt>
                <c:pt idx="19">
                  <c:v>0.22</c:v>
                </c:pt>
                <c:pt idx="20">
                  <c:v>0.22</c:v>
                </c:pt>
              </c:numCache>
            </c:numRef>
          </c:val>
          <c:extLst>
            <c:ext xmlns:c16="http://schemas.microsoft.com/office/drawing/2014/chart" uri="{C3380CC4-5D6E-409C-BE32-E72D297353CC}">
              <c16:uniqueId val="{00000004-6702-451C-8499-3D6CAE024F52}"/>
            </c:ext>
          </c:extLst>
        </c:ser>
        <c:dLbls>
          <c:showLegendKey val="0"/>
          <c:showVal val="0"/>
          <c:showCatName val="0"/>
          <c:showSerName val="0"/>
          <c:showPercent val="0"/>
          <c:showBubbleSize val="0"/>
        </c:dLbls>
        <c:gapWidth val="182"/>
        <c:axId val="339418056"/>
        <c:axId val="339418448"/>
      </c:barChart>
      <c:catAx>
        <c:axId val="339418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t"/>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52914396313227763"/>
          <c:y val="0.91644234465954599"/>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Hudson</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Transportation</c:v>
                </c:pt>
                <c:pt idx="3">
                  <c:v>Healthcare</c:v>
                </c:pt>
                <c:pt idx="4">
                  <c:v>Other Necessities</c:v>
                </c:pt>
                <c:pt idx="5">
                  <c:v>Childcare</c:v>
                </c:pt>
                <c:pt idx="6">
                  <c:v>Taxes</c:v>
                </c:pt>
              </c:strCache>
            </c:strRef>
          </c:cat>
          <c:val>
            <c:numRef>
              <c:f>Sheet1!$B$2:$H$2</c:f>
              <c:numCache>
                <c:formatCode>_("$"* #,##0_);_("$"* \(#,##0\);_("$"* "-"??_);_(@_)</c:formatCode>
                <c:ptCount val="7"/>
                <c:pt idx="0">
                  <c:v>1958</c:v>
                </c:pt>
                <c:pt idx="1">
                  <c:v>815</c:v>
                </c:pt>
                <c:pt idx="2">
                  <c:v>651</c:v>
                </c:pt>
                <c:pt idx="3">
                  <c:v>1197</c:v>
                </c:pt>
                <c:pt idx="4">
                  <c:v>1005</c:v>
                </c:pt>
                <c:pt idx="5">
                  <c:v>1800</c:v>
                </c:pt>
                <c:pt idx="6">
                  <c:v>1039</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Annual Total Cost of Living</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Salem</c:v>
                </c:pt>
                <c:pt idx="2">
                  <c:v>Cumberland</c:v>
                </c:pt>
                <c:pt idx="3">
                  <c:v>Warren</c:v>
                </c:pt>
                <c:pt idx="4">
                  <c:v>Gloucester</c:v>
                </c:pt>
                <c:pt idx="5">
                  <c:v>Atlantic</c:v>
                </c:pt>
                <c:pt idx="6">
                  <c:v>Cape May</c:v>
                </c:pt>
                <c:pt idx="7">
                  <c:v>Burlington</c:v>
                </c:pt>
                <c:pt idx="8">
                  <c:v>Mercer</c:v>
                </c:pt>
                <c:pt idx="9">
                  <c:v>Essex</c:v>
                </c:pt>
                <c:pt idx="10">
                  <c:v>Passaic</c:v>
                </c:pt>
                <c:pt idx="11">
                  <c:v>Hudson</c:v>
                </c:pt>
                <c:pt idx="12">
                  <c:v>Union</c:v>
                </c:pt>
                <c:pt idx="13">
                  <c:v>Middlesex</c:v>
                </c:pt>
                <c:pt idx="14">
                  <c:v>Monmouth</c:v>
                </c:pt>
                <c:pt idx="15">
                  <c:v>Ocean</c:v>
                </c:pt>
                <c:pt idx="16">
                  <c:v>Hunterdon</c:v>
                </c:pt>
                <c:pt idx="17">
                  <c:v>Sussex</c:v>
                </c:pt>
                <c:pt idx="18">
                  <c:v>Bergen</c:v>
                </c:pt>
                <c:pt idx="19">
                  <c:v>Somerset</c:v>
                </c:pt>
                <c:pt idx="20">
                  <c:v>Morris</c:v>
                </c:pt>
              </c:strCache>
            </c:strRef>
          </c:cat>
          <c:val>
            <c:numRef>
              <c:f>Sheet1!$B$2:$B$22</c:f>
              <c:numCache>
                <c:formatCode>"$"#,##0_);[Red]\("$"#,##0\)</c:formatCode>
                <c:ptCount val="21"/>
                <c:pt idx="0">
                  <c:v>89083</c:v>
                </c:pt>
                <c:pt idx="1">
                  <c:v>90726</c:v>
                </c:pt>
                <c:pt idx="2">
                  <c:v>92337</c:v>
                </c:pt>
                <c:pt idx="3">
                  <c:v>93098</c:v>
                </c:pt>
                <c:pt idx="4">
                  <c:v>94530</c:v>
                </c:pt>
                <c:pt idx="5">
                  <c:v>95292</c:v>
                </c:pt>
                <c:pt idx="6">
                  <c:v>95925</c:v>
                </c:pt>
                <c:pt idx="7">
                  <c:v>97939</c:v>
                </c:pt>
                <c:pt idx="8">
                  <c:v>98245</c:v>
                </c:pt>
                <c:pt idx="9">
                  <c:v>99110</c:v>
                </c:pt>
                <c:pt idx="10">
                  <c:v>100387</c:v>
                </c:pt>
                <c:pt idx="12">
                  <c:v>102475</c:v>
                </c:pt>
                <c:pt idx="13">
                  <c:v>102891</c:v>
                </c:pt>
                <c:pt idx="14">
                  <c:v>103893</c:v>
                </c:pt>
                <c:pt idx="15">
                  <c:v>105309</c:v>
                </c:pt>
                <c:pt idx="16">
                  <c:v>106074</c:v>
                </c:pt>
                <c:pt idx="17">
                  <c:v>109625</c:v>
                </c:pt>
                <c:pt idx="18">
                  <c:v>110623</c:v>
                </c:pt>
                <c:pt idx="19">
                  <c:v>111404</c:v>
                </c:pt>
                <c:pt idx="20">
                  <c:v>115974</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Salem</c:v>
                </c:pt>
                <c:pt idx="2">
                  <c:v>Cumberland</c:v>
                </c:pt>
                <c:pt idx="3">
                  <c:v>Warren</c:v>
                </c:pt>
                <c:pt idx="4">
                  <c:v>Gloucester</c:v>
                </c:pt>
                <c:pt idx="5">
                  <c:v>Atlantic</c:v>
                </c:pt>
                <c:pt idx="6">
                  <c:v>Cape May</c:v>
                </c:pt>
                <c:pt idx="7">
                  <c:v>Burlington</c:v>
                </c:pt>
                <c:pt idx="8">
                  <c:v>Mercer</c:v>
                </c:pt>
                <c:pt idx="9">
                  <c:v>Essex</c:v>
                </c:pt>
                <c:pt idx="10">
                  <c:v>Passaic</c:v>
                </c:pt>
                <c:pt idx="11">
                  <c:v>Hudson</c:v>
                </c:pt>
                <c:pt idx="12">
                  <c:v>Union</c:v>
                </c:pt>
                <c:pt idx="13">
                  <c:v>Middlesex</c:v>
                </c:pt>
                <c:pt idx="14">
                  <c:v>Monmouth</c:v>
                </c:pt>
                <c:pt idx="15">
                  <c:v>Ocean</c:v>
                </c:pt>
                <c:pt idx="16">
                  <c:v>Hunterdon</c:v>
                </c:pt>
                <c:pt idx="17">
                  <c:v>Sussex</c:v>
                </c:pt>
                <c:pt idx="18">
                  <c:v>Bergen</c:v>
                </c:pt>
                <c:pt idx="19">
                  <c:v>Somerset</c:v>
                </c:pt>
                <c:pt idx="20">
                  <c:v>Morris</c:v>
                </c:pt>
              </c:strCache>
            </c:strRef>
          </c:cat>
          <c:val>
            <c:numRef>
              <c:f>Sheet1!$C$2:$C$22</c:f>
              <c:numCache>
                <c:formatCode>General</c:formatCode>
                <c:ptCount val="21"/>
                <c:pt idx="11">
                  <c:v>101568</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_("$"* #,##0_);_("$"* \(#,##0\);_("$"* "-"??_);_(@_)</c:formatCode>
                <c:ptCount val="5"/>
                <c:pt idx="0">
                  <c:v>67154</c:v>
                </c:pt>
                <c:pt idx="1">
                  <c:v>74414</c:v>
                </c:pt>
                <c:pt idx="2">
                  <c:v>78808</c:v>
                </c:pt>
                <c:pt idx="3">
                  <c:v>75062</c:v>
                </c:pt>
                <c:pt idx="4">
                  <c:v>80329</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('0. Overview'!$A$242,'0. Overview'!$A$261,'0. Overview'!$A$280,'0. Overview'!$A$301,'0. Overview'!$A$326,'0. Overview'!$A$345,'0. Overview'!$A$371,'0. Overview'!$A$401,'0. Overview'!$A$424)</c:f>
              <c:strCache>
                <c:ptCount val="9"/>
                <c:pt idx="0">
                  <c:v>Hudson</c:v>
                </c:pt>
                <c:pt idx="1">
                  <c:v>Hudson</c:v>
                </c:pt>
                <c:pt idx="2">
                  <c:v>Hudson</c:v>
                </c:pt>
                <c:pt idx="3">
                  <c:v>Hudson</c:v>
                </c:pt>
                <c:pt idx="4">
                  <c:v>Hudson</c:v>
                </c:pt>
                <c:pt idx="5">
                  <c:v>Hudson</c:v>
                </c:pt>
                <c:pt idx="6">
                  <c:v>Hudson</c:v>
                </c:pt>
                <c:pt idx="7">
                  <c:v>Hudson</c:v>
                </c:pt>
                <c:pt idx="8">
                  <c:v>Hudson</c:v>
                </c:pt>
              </c:strCache>
            </c:strRef>
          </c:cat>
          <c:val>
            <c:numRef>
              <c:f>('0. Overview'!$C$242,'0. Overview'!$C$261,'0. Overview'!$C$280,'0. Overview'!$C$301,'0. Overview'!$C$326,'0. Overview'!$C$345,'0. Overview'!$C$371,'0. Overview'!$C$401,'0. Overview'!$C$424)</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61A1-472A-B4D9-7DEDDCF014AD}"/>
            </c:ext>
          </c:extLst>
        </c:ser>
        <c:dLbls>
          <c:showLegendKey val="0"/>
          <c:showVal val="0"/>
          <c:showCatName val="0"/>
          <c:showSerName val="0"/>
          <c:showPercent val="0"/>
          <c:showBubbleSize val="0"/>
        </c:dLbls>
        <c:gapWidth val="150"/>
        <c:overlap val="100"/>
        <c:axId val="238405520"/>
        <c:axId val="241780984"/>
      </c:barChart>
      <c:barChart>
        <c:barDir val="bar"/>
        <c:grouping val="stacked"/>
        <c:varyColors val="0"/>
        <c:ser>
          <c:idx val="2"/>
          <c:order val="1"/>
          <c:spPr>
            <a:noFill/>
            <a:ln>
              <a:noFill/>
            </a:ln>
            <a:effectLst/>
          </c:spPr>
          <c:invertIfNegative val="0"/>
          <c:cat>
            <c:strRef>
              <c:f>('0. Overview'!$A$242,'0. Overview'!$A$261,'0. Overview'!$A$280,'0. Overview'!$A$301,'0. Overview'!$A$326,'0. Overview'!$A$345,'0. Overview'!$A$371,'0. Overview'!$A$401,'0. Overview'!$A$424)</c:f>
              <c:strCache>
                <c:ptCount val="9"/>
                <c:pt idx="0">
                  <c:v>Hudson</c:v>
                </c:pt>
                <c:pt idx="1">
                  <c:v>Hudson</c:v>
                </c:pt>
                <c:pt idx="2">
                  <c:v>Hudson</c:v>
                </c:pt>
                <c:pt idx="3">
                  <c:v>Hudson</c:v>
                </c:pt>
                <c:pt idx="4">
                  <c:v>Hudson</c:v>
                </c:pt>
                <c:pt idx="5">
                  <c:v>Hudson</c:v>
                </c:pt>
                <c:pt idx="6">
                  <c:v>Hudson</c:v>
                </c:pt>
                <c:pt idx="7">
                  <c:v>Hudson</c:v>
                </c:pt>
                <c:pt idx="8">
                  <c:v>Hudson</c:v>
                </c:pt>
              </c:strCache>
            </c:strRef>
          </c:cat>
          <c:val>
            <c:numRef>
              <c:f>('0. Overview'!$D$242,'0. Overview'!$D$261,'0. Overview'!$D$280,'0. Overview'!$D$301,'0. Overview'!$D$326,'0. Overview'!$D$345,'0. Overview'!$D$371,'0. Overview'!$D$401,'0. Overview'!$D$424)</c:f>
              <c:numCache>
                <c:formatCode>General</c:formatCode>
                <c:ptCount val="9"/>
                <c:pt idx="0">
                  <c:v>6.875</c:v>
                </c:pt>
                <c:pt idx="1">
                  <c:v>9.875</c:v>
                </c:pt>
                <c:pt idx="2">
                  <c:v>12.875</c:v>
                </c:pt>
                <c:pt idx="3">
                  <c:v>13.875</c:v>
                </c:pt>
                <c:pt idx="4">
                  <c:v>11.875</c:v>
                </c:pt>
                <c:pt idx="5">
                  <c:v>14.875</c:v>
                </c:pt>
                <c:pt idx="6">
                  <c:v>10.875</c:v>
                </c:pt>
                <c:pt idx="7">
                  <c:v>4.875</c:v>
                </c:pt>
                <c:pt idx="8">
                  <c:v>3.875</c:v>
                </c:pt>
              </c:numCache>
            </c:numRef>
          </c:val>
          <c:extLst>
            <c:ext xmlns:c16="http://schemas.microsoft.com/office/drawing/2014/chart" uri="{C3380CC4-5D6E-409C-BE32-E72D297353CC}">
              <c16:uniqueId val="{00000001-61A1-472A-B4D9-7DEDDCF014AD}"/>
            </c:ext>
          </c:extLst>
        </c:ser>
        <c:ser>
          <c:idx val="3"/>
          <c:order val="2"/>
          <c:spPr>
            <a:solidFill>
              <a:schemeClr val="bg2">
                <a:lumMod val="75000"/>
              </a:schemeClr>
            </a:solidFill>
            <a:ln>
              <a:solidFill>
                <a:schemeClr val="tx1"/>
              </a:solidFill>
            </a:ln>
            <a:effectLst/>
          </c:spPr>
          <c:invertIfNegative val="0"/>
          <c:cat>
            <c:strRef>
              <c:f>('0. Overview'!$A$242,'0. Overview'!$A$261,'0. Overview'!$A$280,'0. Overview'!$A$301,'0. Overview'!$A$326,'0. Overview'!$A$345,'0. Overview'!$A$371,'0. Overview'!$A$401,'0. Overview'!$A$424)</c:f>
              <c:strCache>
                <c:ptCount val="9"/>
                <c:pt idx="0">
                  <c:v>Hudson</c:v>
                </c:pt>
                <c:pt idx="1">
                  <c:v>Hudson</c:v>
                </c:pt>
                <c:pt idx="2">
                  <c:v>Hudson</c:v>
                </c:pt>
                <c:pt idx="3">
                  <c:v>Hudson</c:v>
                </c:pt>
                <c:pt idx="4">
                  <c:v>Hudson</c:v>
                </c:pt>
                <c:pt idx="5">
                  <c:v>Hudson</c:v>
                </c:pt>
                <c:pt idx="6">
                  <c:v>Hudson</c:v>
                </c:pt>
                <c:pt idx="7">
                  <c:v>Hudson</c:v>
                </c:pt>
                <c:pt idx="8">
                  <c:v>Hudson</c:v>
                </c:pt>
              </c:strCache>
            </c:strRef>
          </c:cat>
          <c:val>
            <c:numRef>
              <c:f>('0. Overview'!$E$242,'0. Overview'!$E$261,'0. Overview'!$E$280,'0. Overview'!$E$301,'0. Overview'!$E$326,'0. Overview'!$E$345,'0. Overview'!$E$371,'0. Overview'!$E$401,'0. Overview'!$E$424)</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61A1-472A-B4D9-7DEDDCF014AD}"/>
            </c:ext>
          </c:extLst>
        </c:ser>
        <c:dLbls>
          <c:showLegendKey val="0"/>
          <c:showVal val="0"/>
          <c:showCatName val="0"/>
          <c:showSerName val="0"/>
          <c:showPercent val="0"/>
          <c:showBubbleSize val="0"/>
        </c:dLbls>
        <c:gapWidth val="50"/>
        <c:overlap val="100"/>
        <c:axId val="167034536"/>
        <c:axId val="241780200"/>
      </c:barChart>
      <c:catAx>
        <c:axId val="238405520"/>
        <c:scaling>
          <c:orientation val="maxMin"/>
        </c:scaling>
        <c:delete val="1"/>
        <c:axPos val="l"/>
        <c:numFmt formatCode="General" sourceLinked="1"/>
        <c:majorTickMark val="none"/>
        <c:minorTickMark val="none"/>
        <c:tickLblPos val="nextTo"/>
        <c:crossAx val="241780984"/>
        <c:crosses val="autoZero"/>
        <c:auto val="1"/>
        <c:lblAlgn val="ctr"/>
        <c:lblOffset val="100"/>
        <c:noMultiLvlLbl val="0"/>
      </c:catAx>
      <c:valAx>
        <c:axId val="241780984"/>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38405520"/>
        <c:crosses val="autoZero"/>
        <c:crossBetween val="between"/>
      </c:valAx>
      <c:valAx>
        <c:axId val="241780200"/>
        <c:scaling>
          <c:orientation val="minMax"/>
          <c:max val="22"/>
          <c:min val="0"/>
        </c:scaling>
        <c:delete val="1"/>
        <c:axPos val="b"/>
        <c:numFmt formatCode="General" sourceLinked="1"/>
        <c:majorTickMark val="out"/>
        <c:minorTickMark val="none"/>
        <c:tickLblPos val="nextTo"/>
        <c:crossAx val="167034536"/>
        <c:crosses val="max"/>
        <c:crossBetween val="between"/>
      </c:valAx>
      <c:catAx>
        <c:axId val="167034536"/>
        <c:scaling>
          <c:orientation val="maxMin"/>
        </c:scaling>
        <c:delete val="1"/>
        <c:axPos val="r"/>
        <c:numFmt formatCode="General" sourceLinked="1"/>
        <c:majorTickMark val="out"/>
        <c:minorTickMark val="none"/>
        <c:tickLblPos val="nextTo"/>
        <c:crossAx val="24178020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Atlantic</c:v>
                </c:pt>
                <c:pt idx="3">
                  <c:v>Salem</c:v>
                </c:pt>
                <c:pt idx="4">
                  <c:v>Passaic</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c:v>
                </c:pt>
                <c:pt idx="19">
                  <c:v>Morris</c:v>
                </c:pt>
                <c:pt idx="20">
                  <c:v>Somerset</c:v>
                </c:pt>
              </c:strCache>
            </c:strRef>
          </c:cat>
          <c:val>
            <c:numRef>
              <c:f>Sheet1!$B$2:$B$22</c:f>
              <c:numCache>
                <c:formatCode>_("$"* #,##0_);_("$"* \(#,##0\);_("$"* "-"??_);_(@_)</c:formatCode>
                <c:ptCount val="21"/>
                <c:pt idx="0">
                  <c:v>58389</c:v>
                </c:pt>
                <c:pt idx="1">
                  <c:v>66198</c:v>
                </c:pt>
                <c:pt idx="2">
                  <c:v>66388</c:v>
                </c:pt>
                <c:pt idx="3">
                  <c:v>69886</c:v>
                </c:pt>
                <c:pt idx="4">
                  <c:v>75430</c:v>
                </c:pt>
                <c:pt idx="5">
                  <c:v>75719</c:v>
                </c:pt>
                <c:pt idx="6">
                  <c:v>78347</c:v>
                </c:pt>
                <c:pt idx="7">
                  <c:v>78657</c:v>
                </c:pt>
                <c:pt idx="9">
                  <c:v>81159</c:v>
                </c:pt>
                <c:pt idx="10">
                  <c:v>86764</c:v>
                </c:pt>
                <c:pt idx="11">
                  <c:v>87662</c:v>
                </c:pt>
                <c:pt idx="12">
                  <c:v>94397</c:v>
                </c:pt>
                <c:pt idx="13">
                  <c:v>94412</c:v>
                </c:pt>
                <c:pt idx="14">
                  <c:v>99427</c:v>
                </c:pt>
                <c:pt idx="15">
                  <c:v>99904</c:v>
                </c:pt>
                <c:pt idx="16">
                  <c:v>105171</c:v>
                </c:pt>
                <c:pt idx="17">
                  <c:v>108000</c:v>
                </c:pt>
                <c:pt idx="18">
                  <c:v>121982</c:v>
                </c:pt>
                <c:pt idx="19">
                  <c:v>122962</c:v>
                </c:pt>
                <c:pt idx="20">
                  <c:v>124764</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Atlantic</c:v>
                </c:pt>
                <c:pt idx="3">
                  <c:v>Salem</c:v>
                </c:pt>
                <c:pt idx="4">
                  <c:v>Passaic</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c:v>
                </c:pt>
                <c:pt idx="19">
                  <c:v>Morris</c:v>
                </c:pt>
                <c:pt idx="20">
                  <c:v>Somerset</c:v>
                </c:pt>
              </c:strCache>
            </c:strRef>
          </c:cat>
          <c:val>
            <c:numRef>
              <c:f>Sheet1!$C$2:$C$22</c:f>
              <c:numCache>
                <c:formatCode>General</c:formatCode>
                <c:ptCount val="21"/>
                <c:pt idx="8" formatCode="_(&quot;$&quot;* #,##0_);_(&quot;$&quot;* \(#,##0\);_(&quot;$&quot;* &quot;-&quot;??_);_(@_)">
                  <c:v>80329</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$89,296</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Essex</c:v>
                </c:pt>
                <c:pt idx="2">
                  <c:v>Atlantic</c:v>
                </c:pt>
                <c:pt idx="3">
                  <c:v>Salem</c:v>
                </c:pt>
                <c:pt idx="4">
                  <c:v>Passaic</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c:v>
                </c:pt>
                <c:pt idx="19">
                  <c:v>Morris</c:v>
                </c:pt>
                <c:pt idx="20">
                  <c:v>Somerset</c:v>
                </c:pt>
              </c:strCache>
            </c:strRef>
          </c:cat>
          <c:val>
            <c:numRef>
              <c:f>Sheet1!$D$2:$D$22</c:f>
              <c:numCache>
                <c:formatCode>_("$"* #,##0_);_("$"* \(#,##0\);_("$"* "-"??_);_(@_)</c:formatCode>
                <c:ptCount val="21"/>
                <c:pt idx="0">
                  <c:v>89296</c:v>
                </c:pt>
                <c:pt idx="1">
                  <c:v>89296</c:v>
                </c:pt>
                <c:pt idx="2">
                  <c:v>89296</c:v>
                </c:pt>
                <c:pt idx="3">
                  <c:v>89296</c:v>
                </c:pt>
                <c:pt idx="4">
                  <c:v>89296</c:v>
                </c:pt>
                <c:pt idx="5">
                  <c:v>89296</c:v>
                </c:pt>
                <c:pt idx="6">
                  <c:v>89296</c:v>
                </c:pt>
                <c:pt idx="7">
                  <c:v>89296</c:v>
                </c:pt>
                <c:pt idx="8">
                  <c:v>89296</c:v>
                </c:pt>
                <c:pt idx="9">
                  <c:v>89296</c:v>
                </c:pt>
                <c:pt idx="10">
                  <c:v>89296</c:v>
                </c:pt>
                <c:pt idx="11">
                  <c:v>89296</c:v>
                </c:pt>
                <c:pt idx="12">
                  <c:v>89296</c:v>
                </c:pt>
                <c:pt idx="13">
                  <c:v>89296</c:v>
                </c:pt>
                <c:pt idx="14">
                  <c:v>89296</c:v>
                </c:pt>
                <c:pt idx="15">
                  <c:v>89296</c:v>
                </c:pt>
                <c:pt idx="16">
                  <c:v>89296</c:v>
                </c:pt>
                <c:pt idx="17">
                  <c:v>89296</c:v>
                </c:pt>
                <c:pt idx="18">
                  <c:v>89296</c:v>
                </c:pt>
                <c:pt idx="19">
                  <c:v>89296</c:v>
                </c:pt>
                <c:pt idx="20">
                  <c:v>89296</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$69,717</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Essex</c:v>
                </c:pt>
                <c:pt idx="2">
                  <c:v>Atlantic</c:v>
                </c:pt>
                <c:pt idx="3">
                  <c:v>Salem</c:v>
                </c:pt>
                <c:pt idx="4">
                  <c:v>Passaic</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c:v>
                </c:pt>
                <c:pt idx="19">
                  <c:v>Morris</c:v>
                </c:pt>
                <c:pt idx="20">
                  <c:v>Somerset</c:v>
                </c:pt>
              </c:strCache>
            </c:strRef>
          </c:cat>
          <c:val>
            <c:numRef>
              <c:f>Sheet1!$E$2:$E$22</c:f>
              <c:numCache>
                <c:formatCode>_("$"* #,##0_);_("$"* \(#,##0\);_("$"* "-"??_);_(@_)</c:formatCode>
                <c:ptCount val="21"/>
                <c:pt idx="0">
                  <c:v>69717</c:v>
                </c:pt>
                <c:pt idx="1">
                  <c:v>69717</c:v>
                </c:pt>
                <c:pt idx="2">
                  <c:v>69717</c:v>
                </c:pt>
                <c:pt idx="3">
                  <c:v>69717</c:v>
                </c:pt>
                <c:pt idx="4">
                  <c:v>69717</c:v>
                </c:pt>
                <c:pt idx="5">
                  <c:v>69717</c:v>
                </c:pt>
                <c:pt idx="6">
                  <c:v>69717</c:v>
                </c:pt>
                <c:pt idx="7">
                  <c:v>69717</c:v>
                </c:pt>
                <c:pt idx="8">
                  <c:v>69717</c:v>
                </c:pt>
                <c:pt idx="9">
                  <c:v>69717</c:v>
                </c:pt>
                <c:pt idx="10">
                  <c:v>69717</c:v>
                </c:pt>
                <c:pt idx="11">
                  <c:v>69717</c:v>
                </c:pt>
                <c:pt idx="12">
                  <c:v>69717</c:v>
                </c:pt>
                <c:pt idx="13">
                  <c:v>69717</c:v>
                </c:pt>
                <c:pt idx="14">
                  <c:v>69717</c:v>
                </c:pt>
                <c:pt idx="15">
                  <c:v>69717</c:v>
                </c:pt>
                <c:pt idx="16">
                  <c:v>69717</c:v>
                </c:pt>
                <c:pt idx="17">
                  <c:v>69717</c:v>
                </c:pt>
                <c:pt idx="18">
                  <c:v>69717</c:v>
                </c:pt>
                <c:pt idx="19">
                  <c:v>69717</c:v>
                </c:pt>
                <c:pt idx="20">
                  <c:v>69717</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39148876983071673"/>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Union City city</c:v>
                </c:pt>
                <c:pt idx="1">
                  <c:v>East Newark borough</c:v>
                </c:pt>
                <c:pt idx="2">
                  <c:v>Guttenberg town</c:v>
                </c:pt>
                <c:pt idx="3">
                  <c:v>West New York town</c:v>
                </c:pt>
                <c:pt idx="4">
                  <c:v>Harrison town</c:v>
                </c:pt>
                <c:pt idx="5">
                  <c:v>North Bergen township</c:v>
                </c:pt>
                <c:pt idx="6">
                  <c:v>Bayonne city</c:v>
                </c:pt>
                <c:pt idx="7">
                  <c:v>Kearny town</c:v>
                </c:pt>
                <c:pt idx="8">
                  <c:v>Jersey City city</c:v>
                </c:pt>
                <c:pt idx="9">
                  <c:v>Weehawken township</c:v>
                </c:pt>
              </c:strCache>
            </c:strRef>
          </c:cat>
          <c:val>
            <c:numRef>
              <c:f>Sheet1!$B$2:$B$11</c:f>
              <c:numCache>
                <c:formatCode>_("$"* #,##0_);_("$"* \(#,##0\);_("$"* "-"??_);_(@_)</c:formatCode>
                <c:ptCount val="10"/>
                <c:pt idx="0">
                  <c:v>53177</c:v>
                </c:pt>
                <c:pt idx="1">
                  <c:v>60048</c:v>
                </c:pt>
                <c:pt idx="2">
                  <c:v>65532</c:v>
                </c:pt>
                <c:pt idx="3">
                  <c:v>65913</c:v>
                </c:pt>
                <c:pt idx="4">
                  <c:v>68494</c:v>
                </c:pt>
                <c:pt idx="5">
                  <c:v>70934</c:v>
                </c:pt>
                <c:pt idx="6">
                  <c:v>72839</c:v>
                </c:pt>
                <c:pt idx="7">
                  <c:v>76647</c:v>
                </c:pt>
                <c:pt idx="8">
                  <c:v>81390</c:v>
                </c:pt>
                <c:pt idx="9">
                  <c:v>104892</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Hudson median $79,795</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Union City city</c:v>
                </c:pt>
                <c:pt idx="1">
                  <c:v>East Newark borough</c:v>
                </c:pt>
                <c:pt idx="2">
                  <c:v>Guttenberg town</c:v>
                </c:pt>
                <c:pt idx="3">
                  <c:v>West New York town</c:v>
                </c:pt>
                <c:pt idx="4">
                  <c:v>Harrison town</c:v>
                </c:pt>
                <c:pt idx="5">
                  <c:v>North Bergen township</c:v>
                </c:pt>
                <c:pt idx="6">
                  <c:v>Bayonne city</c:v>
                </c:pt>
                <c:pt idx="7">
                  <c:v>Kearny town</c:v>
                </c:pt>
                <c:pt idx="8">
                  <c:v>Jersey City city</c:v>
                </c:pt>
                <c:pt idx="9">
                  <c:v>Weehawken township</c:v>
                </c:pt>
              </c:strCache>
            </c:strRef>
          </c:cat>
          <c:val>
            <c:numRef>
              <c:f>Sheet1!$C$2:$C$11</c:f>
              <c:numCache>
                <c:formatCode>"$"#,##0</c:formatCode>
                <c:ptCount val="10"/>
                <c:pt idx="0">
                  <c:v>79795</c:v>
                </c:pt>
                <c:pt idx="1">
                  <c:v>79795</c:v>
                </c:pt>
                <c:pt idx="2">
                  <c:v>79795</c:v>
                </c:pt>
                <c:pt idx="3">
                  <c:v>79795</c:v>
                </c:pt>
                <c:pt idx="4">
                  <c:v>79795</c:v>
                </c:pt>
                <c:pt idx="5">
                  <c:v>79795</c:v>
                </c:pt>
                <c:pt idx="6">
                  <c:v>79795</c:v>
                </c:pt>
                <c:pt idx="7">
                  <c:v>79795</c:v>
                </c:pt>
                <c:pt idx="8">
                  <c:v>79795</c:v>
                </c:pt>
                <c:pt idx="9">
                  <c:v>79795</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47952596376636164"/>
          <c:y val="0.96154259862340374"/>
          <c:w val="0.15851027386436212"/>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Cape May </c:v>
                </c:pt>
                <c:pt idx="3">
                  <c:v>Morris</c:v>
                </c:pt>
                <c:pt idx="4">
                  <c:v>Sussex </c:v>
                </c:pt>
                <c:pt idx="5">
                  <c:v>Middlesex</c:v>
                </c:pt>
                <c:pt idx="6">
                  <c:v>Monmouth</c:v>
                </c:pt>
                <c:pt idx="7">
                  <c:v>Bergen</c:v>
                </c:pt>
                <c:pt idx="8">
                  <c:v>Mercer</c:v>
                </c:pt>
                <c:pt idx="9">
                  <c:v>Union</c:v>
                </c:pt>
                <c:pt idx="10">
                  <c:v>Gloucester</c:v>
                </c:pt>
                <c:pt idx="11">
                  <c:v>Burlington</c:v>
                </c:pt>
                <c:pt idx="12">
                  <c:v>Warren</c:v>
                </c:pt>
                <c:pt idx="13">
                  <c:v>Camden</c:v>
                </c:pt>
                <c:pt idx="14">
                  <c:v>Ocean</c:v>
                </c:pt>
                <c:pt idx="15">
                  <c:v>Cumberland</c:v>
                </c:pt>
                <c:pt idx="16">
                  <c:v>Essex</c:v>
                </c:pt>
                <c:pt idx="17">
                  <c:v>Salem</c:v>
                </c:pt>
                <c:pt idx="18">
                  <c:v>Atlantic</c:v>
                </c:pt>
                <c:pt idx="19">
                  <c:v>Passaic</c:v>
                </c:pt>
                <c:pt idx="20">
                  <c:v>Hudson</c:v>
                </c:pt>
              </c:strCache>
            </c:strRef>
          </c:cat>
          <c:val>
            <c:numRef>
              <c:f>Sheet1!$B$2:$B$22</c:f>
              <c:numCache>
                <c:formatCode>0%</c:formatCode>
                <c:ptCount val="21"/>
                <c:pt idx="0">
                  <c:v>2.1000000000000001E-2</c:v>
                </c:pt>
                <c:pt idx="1">
                  <c:v>3.6999999999999998E-2</c:v>
                </c:pt>
                <c:pt idx="2">
                  <c:v>4.3999999999999997E-2</c:v>
                </c:pt>
                <c:pt idx="3">
                  <c:v>5.6000000000000001E-2</c:v>
                </c:pt>
                <c:pt idx="4">
                  <c:v>6.5000000000000002E-2</c:v>
                </c:pt>
                <c:pt idx="5">
                  <c:v>7.4999999999999997E-2</c:v>
                </c:pt>
                <c:pt idx="6">
                  <c:v>0.08</c:v>
                </c:pt>
                <c:pt idx="7">
                  <c:v>8.7999999999999995E-2</c:v>
                </c:pt>
                <c:pt idx="8">
                  <c:v>9.0999999999999998E-2</c:v>
                </c:pt>
                <c:pt idx="9">
                  <c:v>9.4E-2</c:v>
                </c:pt>
                <c:pt idx="10">
                  <c:v>0.10199999999999999</c:v>
                </c:pt>
                <c:pt idx="11">
                  <c:v>0.107</c:v>
                </c:pt>
                <c:pt idx="12">
                  <c:v>0.11799999999999999</c:v>
                </c:pt>
                <c:pt idx="13">
                  <c:v>0.13400000000000001</c:v>
                </c:pt>
                <c:pt idx="14">
                  <c:v>0.14199999999999999</c:v>
                </c:pt>
                <c:pt idx="15">
                  <c:v>0.152</c:v>
                </c:pt>
                <c:pt idx="16">
                  <c:v>0.17199999999999999</c:v>
                </c:pt>
                <c:pt idx="17">
                  <c:v>0.17399999999999999</c:v>
                </c:pt>
                <c:pt idx="18">
                  <c:v>0.189</c:v>
                </c:pt>
                <c:pt idx="19">
                  <c:v>0.19</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5.0679834733191953E-3"/>
                  <c:y val="-8.1252673277474187E-4"/>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r>
                      <a:rPr lang="en-US" baseline="0" dirty="0"/>
                      <a:t> </a:t>
                    </a:r>
                    <a:fld id="{A0CB8E64-52C8-4949-89C2-88C877494CDB}" type="VALUE">
                      <a:rPr lang="en-US" baseline="0"/>
                      <a:pPr>
                        <a:defRPr sz="900">
                          <a:latin typeface="Franklin Gothic Medium" panose="020B0603020102020204" pitchFamily="34" charset="0"/>
                        </a:defRPr>
                      </a:pPr>
                      <a:t>[VALUE]</a:t>
                    </a:fld>
                    <a:endParaRPr lang="en-US" baseline="0" dirty="0"/>
                  </a:p>
                </c:rich>
              </c:tx>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1"/>
              <c:showPercent val="0"/>
              <c:showBubbleSize val="0"/>
              <c:extLst>
                <c:ext xmlns:c15="http://schemas.microsoft.com/office/drawing/2012/chart" uri="{CE6537A1-D6FC-4f65-9D91-7224C49458BB}">
                  <c15:layout>
                    <c:manualLayout>
                      <c:w val="5.3562067433976214E-2"/>
                      <c:h val="8.4977073635737768E-2"/>
                    </c:manualLayout>
                  </c15:layout>
                  <c15:dlblFieldTable/>
                  <c15:showDataLabelsRange val="0"/>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Cape May </c:v>
                </c:pt>
                <c:pt idx="3">
                  <c:v>Morris</c:v>
                </c:pt>
                <c:pt idx="4">
                  <c:v>Sussex </c:v>
                </c:pt>
                <c:pt idx="5">
                  <c:v>Middlesex</c:v>
                </c:pt>
                <c:pt idx="6">
                  <c:v>Monmouth</c:v>
                </c:pt>
                <c:pt idx="7">
                  <c:v>Bergen</c:v>
                </c:pt>
                <c:pt idx="8">
                  <c:v>Mercer</c:v>
                </c:pt>
                <c:pt idx="9">
                  <c:v>Union</c:v>
                </c:pt>
                <c:pt idx="10">
                  <c:v>Gloucester</c:v>
                </c:pt>
                <c:pt idx="11">
                  <c:v>Burlington</c:v>
                </c:pt>
                <c:pt idx="12">
                  <c:v>Warren</c:v>
                </c:pt>
                <c:pt idx="13">
                  <c:v>Camden</c:v>
                </c:pt>
                <c:pt idx="14">
                  <c:v>Ocean</c:v>
                </c:pt>
                <c:pt idx="15">
                  <c:v>Cumberland</c:v>
                </c:pt>
                <c:pt idx="16">
                  <c:v>Essex</c:v>
                </c:pt>
                <c:pt idx="17">
                  <c:v>Salem</c:v>
                </c:pt>
                <c:pt idx="18">
                  <c:v>Atlantic</c:v>
                </c:pt>
                <c:pt idx="19">
                  <c:v>Passaic</c:v>
                </c:pt>
                <c:pt idx="20">
                  <c:v>Hudson</c:v>
                </c:pt>
              </c:strCache>
            </c:strRef>
          </c:cat>
          <c:val>
            <c:numRef>
              <c:f>Sheet1!$C$2:$C$22</c:f>
              <c:numCache>
                <c:formatCode>General</c:formatCode>
                <c:ptCount val="21"/>
                <c:pt idx="20" formatCode="0%">
                  <c:v>0.2</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14.1%</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Cape May </c:v>
                </c:pt>
                <c:pt idx="3">
                  <c:v>Morris</c:v>
                </c:pt>
                <c:pt idx="4">
                  <c:v>Sussex </c:v>
                </c:pt>
                <c:pt idx="5">
                  <c:v>Middlesex</c:v>
                </c:pt>
                <c:pt idx="6">
                  <c:v>Monmouth</c:v>
                </c:pt>
                <c:pt idx="7">
                  <c:v>Bergen</c:v>
                </c:pt>
                <c:pt idx="8">
                  <c:v>Mercer</c:v>
                </c:pt>
                <c:pt idx="9">
                  <c:v>Union</c:v>
                </c:pt>
                <c:pt idx="10">
                  <c:v>Gloucester</c:v>
                </c:pt>
                <c:pt idx="11">
                  <c:v>Burlington</c:v>
                </c:pt>
                <c:pt idx="12">
                  <c:v>Warren</c:v>
                </c:pt>
                <c:pt idx="13">
                  <c:v>Camden</c:v>
                </c:pt>
                <c:pt idx="14">
                  <c:v>Ocean</c:v>
                </c:pt>
                <c:pt idx="15">
                  <c:v>Cumberland</c:v>
                </c:pt>
                <c:pt idx="16">
                  <c:v>Essex</c:v>
                </c:pt>
                <c:pt idx="17">
                  <c:v>Salem</c:v>
                </c:pt>
                <c:pt idx="18">
                  <c:v>Atlantic</c:v>
                </c:pt>
                <c:pt idx="19">
                  <c:v>Passaic</c:v>
                </c:pt>
                <c:pt idx="20">
                  <c:v>Hudson</c:v>
                </c:pt>
              </c:strCache>
            </c:strRef>
          </c:cat>
          <c:val>
            <c:numRef>
              <c:f>Sheet1!$D$2:$D$22</c:f>
              <c:numCache>
                <c:formatCode>0%</c:formatCode>
                <c:ptCount val="21"/>
                <c:pt idx="0">
                  <c:v>0.14099999999999999</c:v>
                </c:pt>
                <c:pt idx="1">
                  <c:v>0.14099999999999999</c:v>
                </c:pt>
                <c:pt idx="2">
                  <c:v>0.14099999999999999</c:v>
                </c:pt>
                <c:pt idx="3">
                  <c:v>0.14099999999999999</c:v>
                </c:pt>
                <c:pt idx="4">
                  <c:v>0.14099999999999999</c:v>
                </c:pt>
                <c:pt idx="5">
                  <c:v>0.14099999999999999</c:v>
                </c:pt>
                <c:pt idx="6">
                  <c:v>0.14099999999999999</c:v>
                </c:pt>
                <c:pt idx="7">
                  <c:v>0.14099999999999999</c:v>
                </c:pt>
                <c:pt idx="8">
                  <c:v>0.14099999999999999</c:v>
                </c:pt>
                <c:pt idx="9">
                  <c:v>0.14099999999999999</c:v>
                </c:pt>
                <c:pt idx="10">
                  <c:v>0.14099999999999999</c:v>
                </c:pt>
                <c:pt idx="11">
                  <c:v>0.14099999999999999</c:v>
                </c:pt>
                <c:pt idx="12">
                  <c:v>0.14099999999999999</c:v>
                </c:pt>
                <c:pt idx="13">
                  <c:v>0.14099999999999999</c:v>
                </c:pt>
                <c:pt idx="14">
                  <c:v>0.14099999999999999</c:v>
                </c:pt>
                <c:pt idx="15">
                  <c:v>0.14099999999999999</c:v>
                </c:pt>
                <c:pt idx="16">
                  <c:v>0.14099999999999999</c:v>
                </c:pt>
                <c:pt idx="17">
                  <c:v>0.14099999999999999</c:v>
                </c:pt>
                <c:pt idx="18">
                  <c:v>0.14099999999999999</c:v>
                </c:pt>
                <c:pt idx="19">
                  <c:v>0.14099999999999999</c:v>
                </c:pt>
                <c:pt idx="20">
                  <c:v>0.14099999999999999</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11.5%</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Cape May </c:v>
                </c:pt>
                <c:pt idx="3">
                  <c:v>Morris</c:v>
                </c:pt>
                <c:pt idx="4">
                  <c:v>Sussex </c:v>
                </c:pt>
                <c:pt idx="5">
                  <c:v>Middlesex</c:v>
                </c:pt>
                <c:pt idx="6">
                  <c:v>Monmouth</c:v>
                </c:pt>
                <c:pt idx="7">
                  <c:v>Bergen</c:v>
                </c:pt>
                <c:pt idx="8">
                  <c:v>Mercer</c:v>
                </c:pt>
                <c:pt idx="9">
                  <c:v>Union</c:v>
                </c:pt>
                <c:pt idx="10">
                  <c:v>Gloucester</c:v>
                </c:pt>
                <c:pt idx="11">
                  <c:v>Burlington</c:v>
                </c:pt>
                <c:pt idx="12">
                  <c:v>Warren</c:v>
                </c:pt>
                <c:pt idx="13">
                  <c:v>Camden</c:v>
                </c:pt>
                <c:pt idx="14">
                  <c:v>Ocean</c:v>
                </c:pt>
                <c:pt idx="15">
                  <c:v>Cumberland</c:v>
                </c:pt>
                <c:pt idx="16">
                  <c:v>Essex</c:v>
                </c:pt>
                <c:pt idx="17">
                  <c:v>Salem</c:v>
                </c:pt>
                <c:pt idx="18">
                  <c:v>Atlantic</c:v>
                </c:pt>
                <c:pt idx="19">
                  <c:v>Passaic</c:v>
                </c:pt>
                <c:pt idx="20">
                  <c:v>Hudson</c:v>
                </c:pt>
              </c:strCache>
            </c:strRef>
          </c:cat>
          <c:val>
            <c:numRef>
              <c:f>Sheet1!$E$2:$E$22</c:f>
              <c:numCache>
                <c:formatCode>0%</c:formatCode>
                <c:ptCount val="21"/>
                <c:pt idx="0">
                  <c:v>0.115</c:v>
                </c:pt>
                <c:pt idx="1">
                  <c:v>0.115</c:v>
                </c:pt>
                <c:pt idx="2">
                  <c:v>0.115</c:v>
                </c:pt>
                <c:pt idx="3">
                  <c:v>0.115</c:v>
                </c:pt>
                <c:pt idx="4">
                  <c:v>0.115</c:v>
                </c:pt>
                <c:pt idx="5">
                  <c:v>0.115</c:v>
                </c:pt>
                <c:pt idx="6">
                  <c:v>0.115</c:v>
                </c:pt>
                <c:pt idx="7">
                  <c:v>0.115</c:v>
                </c:pt>
                <c:pt idx="8">
                  <c:v>0.115</c:v>
                </c:pt>
                <c:pt idx="9">
                  <c:v>0.115</c:v>
                </c:pt>
                <c:pt idx="10">
                  <c:v>0.115</c:v>
                </c:pt>
                <c:pt idx="11">
                  <c:v>0.115</c:v>
                </c:pt>
                <c:pt idx="12">
                  <c:v>0.115</c:v>
                </c:pt>
                <c:pt idx="13">
                  <c:v>0.115</c:v>
                </c:pt>
                <c:pt idx="14">
                  <c:v>0.115</c:v>
                </c:pt>
                <c:pt idx="15">
                  <c:v>0.115</c:v>
                </c:pt>
                <c:pt idx="16">
                  <c:v>0.115</c:v>
                </c:pt>
                <c:pt idx="17">
                  <c:v>0.115</c:v>
                </c:pt>
                <c:pt idx="18">
                  <c:v>0.115</c:v>
                </c:pt>
                <c:pt idx="19">
                  <c:v>0.115</c:v>
                </c:pt>
                <c:pt idx="20">
                  <c:v>0.115</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1967522872102055"/>
          <c:y val="0.80248203585590983"/>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c:formatCode>
                <c:ptCount val="5"/>
                <c:pt idx="0">
                  <c:v>0.156</c:v>
                </c:pt>
                <c:pt idx="1">
                  <c:v>0.18099999999999999</c:v>
                </c:pt>
                <c:pt idx="2">
                  <c:v>0.151</c:v>
                </c:pt>
                <c:pt idx="3">
                  <c:v>0.16500000000000001</c:v>
                </c:pt>
                <c:pt idx="4">
                  <c:v>0.19800000000000001</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East Newark (borough)</c:v>
                </c:pt>
                <c:pt idx="1">
                  <c:v>West New York (town)</c:v>
                </c:pt>
                <c:pt idx="2">
                  <c:v>Union City (city)</c:v>
                </c:pt>
                <c:pt idx="3">
                  <c:v>Jersey City (city)</c:v>
                </c:pt>
                <c:pt idx="4">
                  <c:v>Harrison (town)</c:v>
                </c:pt>
                <c:pt idx="5">
                  <c:v>Guttenberg (town)</c:v>
                </c:pt>
                <c:pt idx="6">
                  <c:v>North Bergen (township)</c:v>
                </c:pt>
                <c:pt idx="7">
                  <c:v>Bayonne (city)</c:v>
                </c:pt>
                <c:pt idx="8">
                  <c:v>Kearny (town)</c:v>
                </c:pt>
                <c:pt idx="9">
                  <c:v>Weehawken</c:v>
                </c:pt>
              </c:strCache>
            </c:strRef>
          </c:cat>
          <c:val>
            <c:numRef>
              <c:f>Sheet1!$B$2:$B$11</c:f>
              <c:numCache>
                <c:formatCode>0%</c:formatCode>
                <c:ptCount val="10"/>
                <c:pt idx="0">
                  <c:v>0.308</c:v>
                </c:pt>
                <c:pt idx="1">
                  <c:v>0.252</c:v>
                </c:pt>
                <c:pt idx="2">
                  <c:v>0.24399999999999999</c:v>
                </c:pt>
                <c:pt idx="3">
                  <c:v>0.193</c:v>
                </c:pt>
                <c:pt idx="4">
                  <c:v>0.187</c:v>
                </c:pt>
                <c:pt idx="5">
                  <c:v>0.159</c:v>
                </c:pt>
                <c:pt idx="6">
                  <c:v>0.13600000000000001</c:v>
                </c:pt>
                <c:pt idx="7">
                  <c:v>0.126</c:v>
                </c:pt>
                <c:pt idx="8">
                  <c:v>0.111</c:v>
                </c:pt>
                <c:pt idx="9">
                  <c:v>0.10299999999999999</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Hudson avg.16.8%</c:v>
                </c:pt>
              </c:strCache>
            </c:strRef>
          </c:tx>
          <c:spPr>
            <a:no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East Newark (borough)</c:v>
                </c:pt>
                <c:pt idx="1">
                  <c:v>West New York (town)</c:v>
                </c:pt>
                <c:pt idx="2">
                  <c:v>Union City (city)</c:v>
                </c:pt>
                <c:pt idx="3">
                  <c:v>Jersey City (city)</c:v>
                </c:pt>
                <c:pt idx="4">
                  <c:v>Harrison (town)</c:v>
                </c:pt>
                <c:pt idx="5">
                  <c:v>Guttenberg (town)</c:v>
                </c:pt>
                <c:pt idx="6">
                  <c:v>North Bergen (township)</c:v>
                </c:pt>
                <c:pt idx="7">
                  <c:v>Bayonne (city)</c:v>
                </c:pt>
                <c:pt idx="8">
                  <c:v>Kearny (town)</c:v>
                </c:pt>
                <c:pt idx="9">
                  <c:v>Weehawken</c:v>
                </c:pt>
              </c:strCache>
            </c:strRef>
          </c:cat>
          <c:val>
            <c:numRef>
              <c:f>Sheet1!$C$2:$C$11</c:f>
              <c:numCache>
                <c:formatCode>0%</c:formatCode>
                <c:ptCount val="10"/>
                <c:pt idx="0">
                  <c:v>0.16800000000000001</c:v>
                </c:pt>
                <c:pt idx="1">
                  <c:v>0.16800000000000001</c:v>
                </c:pt>
                <c:pt idx="2">
                  <c:v>0.16800000000000001</c:v>
                </c:pt>
                <c:pt idx="3">
                  <c:v>0.16800000000000001</c:v>
                </c:pt>
                <c:pt idx="4">
                  <c:v>0.16800000000000001</c:v>
                </c:pt>
                <c:pt idx="5">
                  <c:v>0.16800000000000001</c:v>
                </c:pt>
                <c:pt idx="6">
                  <c:v>0.16800000000000001</c:v>
                </c:pt>
                <c:pt idx="7">
                  <c:v>0.16800000000000001</c:v>
                </c:pt>
                <c:pt idx="8">
                  <c:v>0.16800000000000001</c:v>
                </c:pt>
                <c:pt idx="9">
                  <c:v>0.16800000000000001</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19612140239581702"/>
          <c:y val="0.92248508709138632"/>
          <c:w val="0.13415357179153947"/>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Cumberland</c:v>
                </c:pt>
                <c:pt idx="18">
                  <c:v>Hudson</c:v>
                </c:pt>
                <c:pt idx="19">
                  <c:v>Passaic</c:v>
                </c:pt>
                <c:pt idx="20">
                  <c:v>Essex</c:v>
                </c:pt>
              </c:strCache>
            </c:strRef>
          </c:cat>
          <c:val>
            <c:numRef>
              <c:f>Sheet1!$B$2:$B$22</c:f>
              <c:numCache>
                <c:formatCode>0%</c:formatCode>
                <c:ptCount val="21"/>
                <c:pt idx="0">
                  <c:v>0.11740890688</c:v>
                </c:pt>
                <c:pt idx="1">
                  <c:v>0.12372207497</c:v>
                </c:pt>
                <c:pt idx="2">
                  <c:v>0.12562143810000001</c:v>
                </c:pt>
                <c:pt idx="3">
                  <c:v>0.12855025559</c:v>
                </c:pt>
                <c:pt idx="4">
                  <c:v>0.13221313288</c:v>
                </c:pt>
                <c:pt idx="5">
                  <c:v>0.13290136789000001</c:v>
                </c:pt>
                <c:pt idx="6">
                  <c:v>0.14034684050999999</c:v>
                </c:pt>
                <c:pt idx="7">
                  <c:v>0.15592077538999999</c:v>
                </c:pt>
                <c:pt idx="8">
                  <c:v>0.15640356946</c:v>
                </c:pt>
                <c:pt idx="9">
                  <c:v>0.16181520212</c:v>
                </c:pt>
                <c:pt idx="10">
                  <c:v>0.16520748649</c:v>
                </c:pt>
                <c:pt idx="11">
                  <c:v>0.16917293233</c:v>
                </c:pt>
                <c:pt idx="12">
                  <c:v>0.16943771051000001</c:v>
                </c:pt>
                <c:pt idx="13">
                  <c:v>0.17351942663</c:v>
                </c:pt>
                <c:pt idx="14">
                  <c:v>0.17777314491000001</c:v>
                </c:pt>
                <c:pt idx="15">
                  <c:v>0.18494132639999999</c:v>
                </c:pt>
                <c:pt idx="16">
                  <c:v>0.19106574359</c:v>
                </c:pt>
                <c:pt idx="17">
                  <c:v>0.19926155073999999</c:v>
                </c:pt>
                <c:pt idx="19">
                  <c:v>0.23145839105999999</c:v>
                </c:pt>
                <c:pt idx="20">
                  <c:v>0.23711615487000001</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Cumberland</c:v>
                </c:pt>
                <c:pt idx="18">
                  <c:v>Hudson</c:v>
                </c:pt>
                <c:pt idx="19">
                  <c:v>Passaic</c:v>
                </c:pt>
                <c:pt idx="20">
                  <c:v>Essex</c:v>
                </c:pt>
              </c:strCache>
            </c:strRef>
          </c:cat>
          <c:val>
            <c:numRef>
              <c:f>Sheet1!$C$2:$C$22</c:f>
              <c:numCache>
                <c:formatCode>General</c:formatCode>
                <c:ptCount val="21"/>
                <c:pt idx="18">
                  <c:v>0.19962616822000001</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17%</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Cumberland</c:v>
                </c:pt>
                <c:pt idx="18">
                  <c:v>Hudson</c:v>
                </c:pt>
                <c:pt idx="19">
                  <c:v>Passaic</c:v>
                </c:pt>
                <c:pt idx="20">
                  <c:v>Essex</c:v>
                </c:pt>
              </c:strCache>
            </c:strRef>
          </c:cat>
          <c:val>
            <c:numRef>
              <c:f>Sheet1!$D$2:$D$22</c:f>
              <c:numCache>
                <c:formatCode>0%</c:formatCode>
                <c:ptCount val="21"/>
                <c:pt idx="0">
                  <c:v>0.17</c:v>
                </c:pt>
                <c:pt idx="1">
                  <c:v>0.17</c:v>
                </c:pt>
                <c:pt idx="2">
                  <c:v>0.17</c:v>
                </c:pt>
                <c:pt idx="3">
                  <c:v>0.17</c:v>
                </c:pt>
                <c:pt idx="4">
                  <c:v>0.17</c:v>
                </c:pt>
                <c:pt idx="5">
                  <c:v>0.17</c:v>
                </c:pt>
                <c:pt idx="6">
                  <c:v>0.17</c:v>
                </c:pt>
                <c:pt idx="7">
                  <c:v>0.17</c:v>
                </c:pt>
                <c:pt idx="8">
                  <c:v>0.17</c:v>
                </c:pt>
                <c:pt idx="9">
                  <c:v>0.17</c:v>
                </c:pt>
                <c:pt idx="10">
                  <c:v>0.17</c:v>
                </c:pt>
                <c:pt idx="11">
                  <c:v>0.17</c:v>
                </c:pt>
                <c:pt idx="12">
                  <c:v>0.17</c:v>
                </c:pt>
                <c:pt idx="13">
                  <c:v>0.17</c:v>
                </c:pt>
                <c:pt idx="14">
                  <c:v>0.17</c:v>
                </c:pt>
                <c:pt idx="15">
                  <c:v>0.17</c:v>
                </c:pt>
                <c:pt idx="16">
                  <c:v>0.17</c:v>
                </c:pt>
                <c:pt idx="17">
                  <c:v>0.17</c:v>
                </c:pt>
                <c:pt idx="18">
                  <c:v>0.17</c:v>
                </c:pt>
                <c:pt idx="19">
                  <c:v>0.17</c:v>
                </c:pt>
                <c:pt idx="20">
                  <c:v>0.17</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1947551673228352"/>
          <c:y val="0.90685837693588256"/>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2018</c:v>
                </c:pt>
                <c:pt idx="1">
                  <c:v>2019</c:v>
                </c:pt>
                <c:pt idx="2">
                  <c:v>2020</c:v>
                </c:pt>
                <c:pt idx="3">
                  <c:v>2021</c:v>
                </c:pt>
                <c:pt idx="4">
                  <c:v>2022</c:v>
                </c:pt>
                <c:pt idx="5">
                  <c:v>2023</c:v>
                </c:pt>
              </c:numCache>
            </c:numRef>
          </c:cat>
          <c:val>
            <c:numRef>
              <c:f>Sheet1!$B$2:$B$7</c:f>
              <c:numCache>
                <c:formatCode>0%</c:formatCode>
                <c:ptCount val="6"/>
                <c:pt idx="0">
                  <c:v>0.28999999999999998</c:v>
                </c:pt>
                <c:pt idx="1">
                  <c:v>0.28999999999999998</c:v>
                </c:pt>
                <c:pt idx="2">
                  <c:v>0.28999999999999998</c:v>
                </c:pt>
                <c:pt idx="3">
                  <c:v>0.28000000000000003</c:v>
                </c:pt>
                <c:pt idx="4">
                  <c:v>0.27479152801000001</c:v>
                </c:pt>
                <c:pt idx="5">
                  <c:v>0.27</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2020</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Sussex</c:v>
                </c:pt>
                <c:pt idx="5">
                  <c:v>Monmouth</c:v>
                </c:pt>
                <c:pt idx="6">
                  <c:v>Bergen</c:v>
                </c:pt>
                <c:pt idx="7">
                  <c:v>Gloucester</c:v>
                </c:pt>
                <c:pt idx="8">
                  <c:v>Mercer</c:v>
                </c:pt>
                <c:pt idx="9">
                  <c:v>Union</c:v>
                </c:pt>
                <c:pt idx="10">
                  <c:v>Middlesex</c:v>
                </c:pt>
                <c:pt idx="11">
                  <c:v>Warren</c:v>
                </c:pt>
                <c:pt idx="12">
                  <c:v>Ocean</c:v>
                </c:pt>
                <c:pt idx="13">
                  <c:v>Camden</c:v>
                </c:pt>
                <c:pt idx="14">
                  <c:v>Salem</c:v>
                </c:pt>
                <c:pt idx="15">
                  <c:v>Passaic</c:v>
                </c:pt>
                <c:pt idx="16">
                  <c:v>Cumberland</c:v>
                </c:pt>
                <c:pt idx="17">
                  <c:v>Hudson</c:v>
                </c:pt>
                <c:pt idx="18">
                  <c:v>Essex</c:v>
                </c:pt>
                <c:pt idx="19">
                  <c:v>Cape May</c:v>
                </c:pt>
                <c:pt idx="20">
                  <c:v>Atlantic</c:v>
                </c:pt>
              </c:strCache>
            </c:strRef>
          </c:cat>
          <c:val>
            <c:numRef>
              <c:f>Sheet1!$B$2:$B$22</c:f>
              <c:numCache>
                <c:formatCode>0.0%</c:formatCode>
                <c:ptCount val="21"/>
                <c:pt idx="0">
                  <c:v>5.5E-2</c:v>
                </c:pt>
                <c:pt idx="1">
                  <c:v>5.7000000000000002E-2</c:v>
                </c:pt>
                <c:pt idx="2">
                  <c:v>6.4000000000000001E-2</c:v>
                </c:pt>
                <c:pt idx="3">
                  <c:v>7.0999999999999994E-2</c:v>
                </c:pt>
                <c:pt idx="4">
                  <c:v>7.5999999999999998E-2</c:v>
                </c:pt>
                <c:pt idx="5">
                  <c:v>7.8E-2</c:v>
                </c:pt>
                <c:pt idx="6">
                  <c:v>7.9000000000000001E-2</c:v>
                </c:pt>
                <c:pt idx="7">
                  <c:v>8.2000000000000003E-2</c:v>
                </c:pt>
                <c:pt idx="8">
                  <c:v>8.3000000000000004E-2</c:v>
                </c:pt>
                <c:pt idx="9">
                  <c:v>8.3000000000000004E-2</c:v>
                </c:pt>
                <c:pt idx="10">
                  <c:v>8.4000000000000005E-2</c:v>
                </c:pt>
                <c:pt idx="11">
                  <c:v>8.8999999999999996E-2</c:v>
                </c:pt>
                <c:pt idx="12" formatCode="General">
                  <c:v>9.8000000000000004E-2</c:v>
                </c:pt>
                <c:pt idx="13">
                  <c:v>0.109</c:v>
                </c:pt>
                <c:pt idx="14">
                  <c:v>0.11700000000000001</c:v>
                </c:pt>
                <c:pt idx="15">
                  <c:v>0.12</c:v>
                </c:pt>
                <c:pt idx="16">
                  <c:v>0.121</c:v>
                </c:pt>
                <c:pt idx="18">
                  <c:v>0.123</c:v>
                </c:pt>
                <c:pt idx="19">
                  <c:v>0.125</c:v>
                </c:pt>
                <c:pt idx="20">
                  <c:v>0.151</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Sussex</c:v>
                </c:pt>
                <c:pt idx="5">
                  <c:v>Monmouth</c:v>
                </c:pt>
                <c:pt idx="6">
                  <c:v>Bergen</c:v>
                </c:pt>
                <c:pt idx="7">
                  <c:v>Gloucester</c:v>
                </c:pt>
                <c:pt idx="8">
                  <c:v>Mercer</c:v>
                </c:pt>
                <c:pt idx="9">
                  <c:v>Union</c:v>
                </c:pt>
                <c:pt idx="10">
                  <c:v>Middlesex</c:v>
                </c:pt>
                <c:pt idx="11">
                  <c:v>Warren</c:v>
                </c:pt>
                <c:pt idx="12">
                  <c:v>Ocean</c:v>
                </c:pt>
                <c:pt idx="13">
                  <c:v>Camden</c:v>
                </c:pt>
                <c:pt idx="14">
                  <c:v>Salem</c:v>
                </c:pt>
                <c:pt idx="15">
                  <c:v>Passaic</c:v>
                </c:pt>
                <c:pt idx="16">
                  <c:v>Cumberland</c:v>
                </c:pt>
                <c:pt idx="17">
                  <c:v>Hudson</c:v>
                </c:pt>
                <c:pt idx="18">
                  <c:v>Essex</c:v>
                </c:pt>
                <c:pt idx="19">
                  <c:v>Cape May</c:v>
                </c:pt>
                <c:pt idx="20">
                  <c:v>Atlantic</c:v>
                </c:pt>
              </c:strCache>
            </c:strRef>
          </c:cat>
          <c:val>
            <c:numRef>
              <c:f>Sheet1!$C$2:$C$22</c:f>
              <c:numCache>
                <c:formatCode>General</c:formatCode>
                <c:ptCount val="21"/>
                <c:pt idx="17" formatCode="0.0%">
                  <c:v>0.122</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11.8%</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Sussex</c:v>
                </c:pt>
                <c:pt idx="5">
                  <c:v>Monmouth</c:v>
                </c:pt>
                <c:pt idx="6">
                  <c:v>Bergen</c:v>
                </c:pt>
                <c:pt idx="7">
                  <c:v>Gloucester</c:v>
                </c:pt>
                <c:pt idx="8">
                  <c:v>Mercer</c:v>
                </c:pt>
                <c:pt idx="9">
                  <c:v>Union</c:v>
                </c:pt>
                <c:pt idx="10">
                  <c:v>Middlesex</c:v>
                </c:pt>
                <c:pt idx="11">
                  <c:v>Warren</c:v>
                </c:pt>
                <c:pt idx="12">
                  <c:v>Ocean</c:v>
                </c:pt>
                <c:pt idx="13">
                  <c:v>Camden</c:v>
                </c:pt>
                <c:pt idx="14">
                  <c:v>Salem</c:v>
                </c:pt>
                <c:pt idx="15">
                  <c:v>Passaic</c:v>
                </c:pt>
                <c:pt idx="16">
                  <c:v>Cumberland</c:v>
                </c:pt>
                <c:pt idx="17">
                  <c:v>Hudson</c:v>
                </c:pt>
                <c:pt idx="18">
                  <c:v>Essex</c:v>
                </c:pt>
                <c:pt idx="19">
                  <c:v>Cape May</c:v>
                </c:pt>
                <c:pt idx="20">
                  <c:v>Atlantic</c:v>
                </c:pt>
              </c:strCache>
            </c:strRef>
          </c:cat>
          <c:val>
            <c:numRef>
              <c:f>Sheet1!$D$2:$D$22</c:f>
              <c:numCache>
                <c:formatCode>0.00%</c:formatCode>
                <c:ptCount val="21"/>
                <c:pt idx="0">
                  <c:v>0.11799999999999999</c:v>
                </c:pt>
                <c:pt idx="1">
                  <c:v>0.11799999999999999</c:v>
                </c:pt>
                <c:pt idx="2">
                  <c:v>0.11799999999999999</c:v>
                </c:pt>
                <c:pt idx="3">
                  <c:v>0.11799999999999999</c:v>
                </c:pt>
                <c:pt idx="4">
                  <c:v>0.11799999999999999</c:v>
                </c:pt>
                <c:pt idx="5">
                  <c:v>0.11799999999999999</c:v>
                </c:pt>
                <c:pt idx="6">
                  <c:v>0.11799999999999999</c:v>
                </c:pt>
                <c:pt idx="7">
                  <c:v>0.11799999999999999</c:v>
                </c:pt>
                <c:pt idx="8">
                  <c:v>0.11799999999999999</c:v>
                </c:pt>
                <c:pt idx="9">
                  <c:v>0.11799999999999999</c:v>
                </c:pt>
                <c:pt idx="10">
                  <c:v>0.11799999999999999</c:v>
                </c:pt>
                <c:pt idx="11">
                  <c:v>0.11799999999999999</c:v>
                </c:pt>
                <c:pt idx="12">
                  <c:v>0.11799999999999999</c:v>
                </c:pt>
                <c:pt idx="13">
                  <c:v>0.11799999999999999</c:v>
                </c:pt>
                <c:pt idx="14">
                  <c:v>0.11799999999999999</c:v>
                </c:pt>
                <c:pt idx="15">
                  <c:v>0.11799999999999999</c:v>
                </c:pt>
                <c:pt idx="16">
                  <c:v>0.11799999999999999</c:v>
                </c:pt>
                <c:pt idx="17">
                  <c:v>0.11799999999999999</c:v>
                </c:pt>
                <c:pt idx="18">
                  <c:v>0.11799999999999999</c:v>
                </c:pt>
                <c:pt idx="19">
                  <c:v>0.11799999999999999</c:v>
                </c:pt>
                <c:pt idx="20">
                  <c:v>0.11799999999999999</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7.4%</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Sussex</c:v>
                </c:pt>
                <c:pt idx="5">
                  <c:v>Monmouth</c:v>
                </c:pt>
                <c:pt idx="6">
                  <c:v>Bergen</c:v>
                </c:pt>
                <c:pt idx="7">
                  <c:v>Gloucester</c:v>
                </c:pt>
                <c:pt idx="8">
                  <c:v>Mercer</c:v>
                </c:pt>
                <c:pt idx="9">
                  <c:v>Union</c:v>
                </c:pt>
                <c:pt idx="10">
                  <c:v>Middlesex</c:v>
                </c:pt>
                <c:pt idx="11">
                  <c:v>Warren</c:v>
                </c:pt>
                <c:pt idx="12">
                  <c:v>Ocean</c:v>
                </c:pt>
                <c:pt idx="13">
                  <c:v>Camden</c:v>
                </c:pt>
                <c:pt idx="14">
                  <c:v>Salem</c:v>
                </c:pt>
                <c:pt idx="15">
                  <c:v>Passaic</c:v>
                </c:pt>
                <c:pt idx="16">
                  <c:v>Cumberland</c:v>
                </c:pt>
                <c:pt idx="17">
                  <c:v>Hudson</c:v>
                </c:pt>
                <c:pt idx="18">
                  <c:v>Essex</c:v>
                </c:pt>
                <c:pt idx="19">
                  <c:v>Cape May</c:v>
                </c:pt>
                <c:pt idx="20">
                  <c:v>Atlantic</c:v>
                </c:pt>
              </c:strCache>
            </c:strRef>
          </c:cat>
          <c:val>
            <c:numRef>
              <c:f>Sheet1!$E$2:$E$22</c:f>
              <c:numCache>
                <c:formatCode>0.00%</c:formatCode>
                <c:ptCount val="21"/>
                <c:pt idx="0">
                  <c:v>7.3999999999999996E-2</c:v>
                </c:pt>
                <c:pt idx="1">
                  <c:v>7.3999999999999996E-2</c:v>
                </c:pt>
                <c:pt idx="2">
                  <c:v>7.3999999999999996E-2</c:v>
                </c:pt>
                <c:pt idx="3">
                  <c:v>7.3999999999999996E-2</c:v>
                </c:pt>
                <c:pt idx="4">
                  <c:v>7.3999999999999996E-2</c:v>
                </c:pt>
                <c:pt idx="5">
                  <c:v>7.3999999999999996E-2</c:v>
                </c:pt>
                <c:pt idx="6">
                  <c:v>7.3999999999999996E-2</c:v>
                </c:pt>
                <c:pt idx="7">
                  <c:v>7.3999999999999996E-2</c:v>
                </c:pt>
                <c:pt idx="8">
                  <c:v>7.3999999999999996E-2</c:v>
                </c:pt>
                <c:pt idx="9">
                  <c:v>7.3999999999999996E-2</c:v>
                </c:pt>
                <c:pt idx="10">
                  <c:v>7.3999999999999996E-2</c:v>
                </c:pt>
                <c:pt idx="11">
                  <c:v>7.3999999999999996E-2</c:v>
                </c:pt>
                <c:pt idx="12">
                  <c:v>7.3999999999999996E-2</c:v>
                </c:pt>
                <c:pt idx="13">
                  <c:v>7.3999999999999996E-2</c:v>
                </c:pt>
                <c:pt idx="14">
                  <c:v>7.3999999999999996E-2</c:v>
                </c:pt>
                <c:pt idx="15">
                  <c:v>7.3999999999999996E-2</c:v>
                </c:pt>
                <c:pt idx="16">
                  <c:v>7.3999999999999996E-2</c:v>
                </c:pt>
                <c:pt idx="17">
                  <c:v>7.3999999999999996E-2</c:v>
                </c:pt>
                <c:pt idx="18">
                  <c:v>7.3999999999999996E-2</c:v>
                </c:pt>
                <c:pt idx="19">
                  <c:v>7.3999999999999996E-2</c:v>
                </c:pt>
                <c:pt idx="20">
                  <c:v>7.3999999999999996E-2</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42307467443866992"/>
          <c:y val="0.89289010069811303"/>
          <c:w val="0.40255720964566927"/>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Food Insecurity</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2018</c:v>
                </c:pt>
                <c:pt idx="1">
                  <c:v>2019</c:v>
                </c:pt>
                <c:pt idx="2">
                  <c:v>2020</c:v>
                </c:pt>
              </c:numCache>
            </c:numRef>
          </c:cat>
          <c:val>
            <c:numRef>
              <c:f>Sheet1!$B$2:$B$4</c:f>
              <c:numCache>
                <c:formatCode>0.0%</c:formatCode>
                <c:ptCount val="3"/>
                <c:pt idx="0">
                  <c:v>0.109</c:v>
                </c:pt>
                <c:pt idx="1">
                  <c:v>0.111</c:v>
                </c:pt>
                <c:pt idx="2">
                  <c:v>0.122</c:v>
                </c:pt>
              </c:numCache>
            </c:numRef>
          </c:val>
          <c:smooth val="0"/>
          <c:extLst>
            <c:ext xmlns:c16="http://schemas.microsoft.com/office/drawing/2014/chart" uri="{C3380CC4-5D6E-409C-BE32-E72D297353CC}">
              <c16:uniqueId val="{00000000-5FDF-431D-BAE4-16CB1CB28D49}"/>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0.0%"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2017</c:v>
                </c:pt>
                <c:pt idx="1">
                  <c:v>2018</c:v>
                </c:pt>
                <c:pt idx="2">
                  <c:v>2019</c:v>
                </c:pt>
                <c:pt idx="3">
                  <c:v>2020</c:v>
                </c:pt>
                <c:pt idx="4">
                  <c:v>2021</c:v>
                </c:pt>
              </c:strCache>
            </c:strRef>
          </c:cat>
          <c:val>
            <c:numRef>
              <c:f>Sheet1!$A$2:$E$2</c:f>
              <c:numCache>
                <c:formatCode>_(* #,##0_);_(* \(#,##0\);_(* "-"??_);_(@_)</c:formatCode>
                <c:ptCount val="5"/>
                <c:pt idx="0">
                  <c:v>20129</c:v>
                </c:pt>
                <c:pt idx="1">
                  <c:v>18612</c:v>
                </c:pt>
                <c:pt idx="2">
                  <c:v>18970</c:v>
                </c:pt>
                <c:pt idx="3">
                  <c:v>18219</c:v>
                </c:pt>
                <c:pt idx="4">
                  <c:v>17513</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Hudson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0.53500000000000003</c:v>
                </c:pt>
                <c:pt idx="1">
                  <c:v>0.158</c:v>
                </c:pt>
                <c:pt idx="2">
                  <c:v>1.7999999999999999E-2</c:v>
                </c:pt>
                <c:pt idx="3">
                  <c:v>0.17499999999999999</c:v>
                </c:pt>
                <c:pt idx="5">
                  <c:v>0.379</c:v>
                </c:pt>
                <c:pt idx="6">
                  <c:v>0.42499999999999999</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0.65200000000000002</c:v>
                </c:pt>
                <c:pt idx="1">
                  <c:v>0.155</c:v>
                </c:pt>
                <c:pt idx="2">
                  <c:v>1.2999999999999999E-2</c:v>
                </c:pt>
                <c:pt idx="3">
                  <c:v>0.111</c:v>
                </c:pt>
                <c:pt idx="4">
                  <c:v>2E-3</c:v>
                </c:pt>
                <c:pt idx="5">
                  <c:v>0.19700000000000001</c:v>
                </c:pt>
                <c:pt idx="6">
                  <c:v>0.215</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2015-16</c:v>
                </c:pt>
                <c:pt idx="1">
                  <c:v>2016-17</c:v>
                </c:pt>
                <c:pt idx="2">
                  <c:v>2017-18</c:v>
                </c:pt>
                <c:pt idx="3">
                  <c:v>2018-19</c:v>
                </c:pt>
                <c:pt idx="4">
                  <c:v>2019-20</c:v>
                </c:pt>
              </c:strCache>
            </c:strRef>
          </c:cat>
          <c:val>
            <c:numRef>
              <c:f>Sheet1!$A$2:$E$2</c:f>
              <c:numCache>
                <c:formatCode>#,##0</c:formatCode>
                <c:ptCount val="5"/>
                <c:pt idx="0">
                  <c:v>41691</c:v>
                </c:pt>
                <c:pt idx="1">
                  <c:v>41181</c:v>
                </c:pt>
                <c:pt idx="2">
                  <c:v>40101</c:v>
                </c:pt>
                <c:pt idx="3">
                  <c:v>39094</c:v>
                </c:pt>
                <c:pt idx="4">
                  <c:v>38432</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2018</c:v>
                </c:pt>
                <c:pt idx="1">
                  <c:v>2019</c:v>
                </c:pt>
                <c:pt idx="2">
                  <c:v>2020</c:v>
                </c:pt>
                <c:pt idx="3">
                  <c:v>2021</c:v>
                </c:pt>
                <c:pt idx="4">
                  <c:v>2022</c:v>
                </c:pt>
              </c:strCache>
            </c:strRef>
          </c:cat>
          <c:val>
            <c:numRef>
              <c:f>Sheet1!$A$2:$E$2</c:f>
              <c:numCache>
                <c:formatCode>#,##0</c:formatCode>
                <c:ptCount val="5"/>
                <c:pt idx="0">
                  <c:v>42258</c:v>
                </c:pt>
                <c:pt idx="1">
                  <c:v>37456</c:v>
                </c:pt>
                <c:pt idx="2">
                  <c:v>41546</c:v>
                </c:pt>
                <c:pt idx="3">
                  <c:v>50043</c:v>
                </c:pt>
                <c:pt idx="4">
                  <c:v>43429</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Sheet1!$B$2:$E$2</c:f>
              <c:numCache>
                <c:formatCode>"$"#,##0_);[Red]\("$"#,##0\)</c:formatCode>
                <c:ptCount val="4"/>
                <c:pt idx="0">
                  <c:v>700</c:v>
                </c:pt>
                <c:pt idx="1">
                  <c:v>675</c:v>
                </c:pt>
                <c:pt idx="2">
                  <c:v>555</c:v>
                </c:pt>
                <c:pt idx="3">
                  <c:v>200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Hudson</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Sheet1!$B$3:$E$3</c:f>
              <c:numCache>
                <c:formatCode>"$"#,##0_);[Red]\("$"#,##0\)</c:formatCode>
                <c:ptCount val="4"/>
                <c:pt idx="0">
                  <c:v>1300</c:v>
                </c:pt>
                <c:pt idx="1">
                  <c:v>1329</c:v>
                </c:pt>
                <c:pt idx="2">
                  <c:v>1000</c:v>
                </c:pt>
                <c:pt idx="3">
                  <c:v>580</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Sheet1!$B$4:$E$4</c:f>
              <c:numCache>
                <c:formatCode>"$"#,##0_);[Red]\("$"#,##0\)</c:formatCode>
                <c:ptCount val="4"/>
                <c:pt idx="0">
                  <c:v>1580</c:v>
                </c:pt>
                <c:pt idx="1">
                  <c:v>1354</c:v>
                </c:pt>
                <c:pt idx="2">
                  <c:v>1236</c:v>
                </c:pt>
                <c:pt idx="3">
                  <c:v>700</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Sheet1!$B$2:$B$23</c:f>
              <c:numCache>
                <c:formatCode>General</c:formatCode>
                <c:ptCount val="22"/>
                <c:pt idx="8">
                  <c:v>1300</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Sheet1!$C$2:$C$23</c:f>
              <c:numCache>
                <c:formatCode>"$"#,##0_);[Red]\("$"#,##0\)</c:formatCode>
                <c:ptCount val="22"/>
                <c:pt idx="0">
                  <c:v>1000</c:v>
                </c:pt>
                <c:pt idx="1">
                  <c:v>1060</c:v>
                </c:pt>
                <c:pt idx="2">
                  <c:v>1100</c:v>
                </c:pt>
                <c:pt idx="3">
                  <c:v>700</c:v>
                </c:pt>
                <c:pt idx="4">
                  <c:v>1236</c:v>
                </c:pt>
                <c:pt idx="5">
                  <c:v>1104</c:v>
                </c:pt>
                <c:pt idx="6">
                  <c:v>1264</c:v>
                </c:pt>
                <c:pt idx="7">
                  <c:v>1100</c:v>
                </c:pt>
                <c:pt idx="8">
                  <c:v>1300</c:v>
                </c:pt>
                <c:pt idx="9">
                  <c:v>1016</c:v>
                </c:pt>
                <c:pt idx="10">
                  <c:v>1200</c:v>
                </c:pt>
                <c:pt idx="11">
                  <c:v>1445</c:v>
                </c:pt>
                <c:pt idx="12">
                  <c:v>1395</c:v>
                </c:pt>
                <c:pt idx="13">
                  <c:v>1000</c:v>
                </c:pt>
                <c:pt idx="14">
                  <c:v>1270</c:v>
                </c:pt>
                <c:pt idx="15">
                  <c:v>1068</c:v>
                </c:pt>
                <c:pt idx="16">
                  <c:v>1418</c:v>
                </c:pt>
                <c:pt idx="17">
                  <c:v>1290</c:v>
                </c:pt>
                <c:pt idx="18">
                  <c:v>1330</c:v>
                </c:pt>
                <c:pt idx="19">
                  <c:v>1475</c:v>
                </c:pt>
                <c:pt idx="20">
                  <c:v>1580</c:v>
                </c:pt>
                <c:pt idx="21">
                  <c:v>1250</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Sheet1!$D$2:$D$23</c:f>
              <c:numCache>
                <c:formatCode>"$"#,##0_);[Red]\("$"#,##0\)</c:formatCode>
                <c:ptCount val="22"/>
                <c:pt idx="0">
                  <c:v>840</c:v>
                </c:pt>
                <c:pt idx="1">
                  <c:v>1033</c:v>
                </c:pt>
                <c:pt idx="2">
                  <c:v>1034</c:v>
                </c:pt>
                <c:pt idx="3">
                  <c:v>700</c:v>
                </c:pt>
                <c:pt idx="4">
                  <c:v>675</c:v>
                </c:pt>
                <c:pt idx="5">
                  <c:v>950</c:v>
                </c:pt>
                <c:pt idx="6">
                  <c:v>1151</c:v>
                </c:pt>
                <c:pt idx="7">
                  <c:v>1000</c:v>
                </c:pt>
                <c:pt idx="8">
                  <c:v>1329</c:v>
                </c:pt>
                <c:pt idx="9">
                  <c:v>1061</c:v>
                </c:pt>
                <c:pt idx="10">
                  <c:v>1265</c:v>
                </c:pt>
                <c:pt idx="11">
                  <c:v>1354</c:v>
                </c:pt>
                <c:pt idx="12">
                  <c:v>1237</c:v>
                </c:pt>
                <c:pt idx="13">
                  <c:v>1103</c:v>
                </c:pt>
                <c:pt idx="14">
                  <c:v>1090</c:v>
                </c:pt>
                <c:pt idx="15">
                  <c:v>1038</c:v>
                </c:pt>
                <c:pt idx="16">
                  <c:v>1350</c:v>
                </c:pt>
                <c:pt idx="17">
                  <c:v>1175</c:v>
                </c:pt>
                <c:pt idx="18">
                  <c:v>1327</c:v>
                </c:pt>
                <c:pt idx="19">
                  <c:v>1400</c:v>
                </c:pt>
                <c:pt idx="20">
                  <c:v>1495</c:v>
                </c:pt>
                <c:pt idx="21">
                  <c:v>1195</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Sheet1!$E$2:$E$23</c:f>
              <c:numCache>
                <c:formatCode>"$"#,##0_);[Red]\("$"#,##0\)</c:formatCode>
                <c:ptCount val="22"/>
                <c:pt idx="0">
                  <c:v>700</c:v>
                </c:pt>
                <c:pt idx="1">
                  <c:v>1000</c:v>
                </c:pt>
                <c:pt idx="2">
                  <c:v>995</c:v>
                </c:pt>
                <c:pt idx="3">
                  <c:v>840</c:v>
                </c:pt>
                <c:pt idx="4">
                  <c:v>900</c:v>
                </c:pt>
                <c:pt idx="5">
                  <c:v>788</c:v>
                </c:pt>
                <c:pt idx="6">
                  <c:v>823</c:v>
                </c:pt>
                <c:pt idx="7">
                  <c:v>555</c:v>
                </c:pt>
                <c:pt idx="8">
                  <c:v>1000</c:v>
                </c:pt>
                <c:pt idx="9">
                  <c:v>931</c:v>
                </c:pt>
                <c:pt idx="10">
                  <c:v>1095</c:v>
                </c:pt>
                <c:pt idx="11">
                  <c:v>1195</c:v>
                </c:pt>
                <c:pt idx="12">
                  <c:v>1120</c:v>
                </c:pt>
                <c:pt idx="13">
                  <c:v>1007</c:v>
                </c:pt>
                <c:pt idx="14">
                  <c:v>1008</c:v>
                </c:pt>
                <c:pt idx="15">
                  <c:v>995</c:v>
                </c:pt>
                <c:pt idx="16">
                  <c:v>1135</c:v>
                </c:pt>
                <c:pt idx="17">
                  <c:v>1045</c:v>
                </c:pt>
                <c:pt idx="18">
                  <c:v>1236</c:v>
                </c:pt>
                <c:pt idx="19">
                  <c:v>1225</c:v>
                </c:pt>
                <c:pt idx="20">
                  <c:v>1205</c:v>
                </c:pt>
                <c:pt idx="21">
                  <c:v>1040</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School-Age</c:v>
                </c:pt>
              </c:strCache>
            </c:strRef>
          </c:tx>
          <c:spPr>
            <a:solidFill>
              <a:schemeClr val="tx1"/>
            </a:solidFill>
            <a:ln>
              <a:noFill/>
            </a:ln>
            <a:effectLst/>
          </c:spPr>
          <c:invertIfNegative val="0"/>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Sheet1!$F$2:$F$23</c:f>
              <c:numCache>
                <c:formatCode>"$"#,##0_);[Red]\("$"#,##0\)</c:formatCode>
                <c:ptCount val="22"/>
                <c:pt idx="0">
                  <c:v>471</c:v>
                </c:pt>
                <c:pt idx="1">
                  <c:v>400</c:v>
                </c:pt>
                <c:pt idx="2">
                  <c:v>478</c:v>
                </c:pt>
                <c:pt idx="3">
                  <c:v>700</c:v>
                </c:pt>
                <c:pt idx="4">
                  <c:v>200</c:v>
                </c:pt>
                <c:pt idx="5">
                  <c:v>550</c:v>
                </c:pt>
                <c:pt idx="6">
                  <c:v>302</c:v>
                </c:pt>
                <c:pt idx="7">
                  <c:v>555</c:v>
                </c:pt>
                <c:pt idx="8">
                  <c:v>580</c:v>
                </c:pt>
                <c:pt idx="9">
                  <c:v>330</c:v>
                </c:pt>
                <c:pt idx="10">
                  <c:v>515</c:v>
                </c:pt>
                <c:pt idx="11">
                  <c:v>320</c:v>
                </c:pt>
                <c:pt idx="12">
                  <c:v>350</c:v>
                </c:pt>
                <c:pt idx="13">
                  <c:v>420</c:v>
                </c:pt>
                <c:pt idx="14">
                  <c:v>415</c:v>
                </c:pt>
                <c:pt idx="15">
                  <c:v>240</c:v>
                </c:pt>
                <c:pt idx="16">
                  <c:v>250</c:v>
                </c:pt>
                <c:pt idx="17">
                  <c:v>400</c:v>
                </c:pt>
                <c:pt idx="18">
                  <c:v>434</c:v>
                </c:pt>
                <c:pt idx="19">
                  <c:v>325</c:v>
                </c:pt>
                <c:pt idx="20">
                  <c:v>375</c:v>
                </c:pt>
                <c:pt idx="21">
                  <c:v>364</c:v>
                </c:pt>
              </c:numCache>
            </c:numRef>
          </c:val>
          <c:extLst>
            <c:ext xmlns:c16="http://schemas.microsoft.com/office/drawing/2014/chart" uri="{C3380CC4-5D6E-409C-BE32-E72D297353CC}">
              <c16:uniqueId val="{00000001-E349-4999-BF44-BDCBA0D04AB7}"/>
            </c:ext>
          </c:extLst>
        </c:ser>
        <c:ser>
          <c:idx val="4"/>
          <c:order val="5"/>
          <c:tx>
            <c:strRef>
              <c:f>Sheet1!$G$1</c:f>
              <c:strCache>
                <c:ptCount val="1"/>
                <c:pt idx="0">
                  <c:v>School-Age Copy</c:v>
                </c:pt>
              </c:strCache>
            </c:strRef>
          </c:tx>
          <c:spPr>
            <a:solidFill>
              <a:srgbClr val="FFFF00"/>
            </a:solidFill>
            <a:ln>
              <a:noFill/>
            </a:ln>
            <a:effectLst/>
          </c:spPr>
          <c:invertIfNegative val="0"/>
          <c:dPt>
            <c:idx val="7"/>
            <c:invertIfNegative val="0"/>
            <c:bubble3D val="0"/>
            <c:spPr>
              <a:solidFill>
                <a:srgbClr val="FFFF00"/>
              </a:solidFill>
              <a:ln>
                <a:noFill/>
              </a:ln>
              <a:effectLst/>
            </c:spPr>
            <c:extLst>
              <c:ext xmlns:c16="http://schemas.microsoft.com/office/drawing/2014/chart" uri="{C3380CC4-5D6E-409C-BE32-E72D297353CC}">
                <c16:uniqueId val="{00000004-A76E-4264-AA49-C177181B243E}"/>
              </c:ext>
            </c:extLst>
          </c:dPt>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Sheet1!$G$2:$G$23</c:f>
              <c:numCache>
                <c:formatCode>General</c:formatCode>
                <c:ptCount val="22"/>
                <c:pt idx="8" formatCode="&quot;$&quot;#,##0_);[Red]\(&quot;$&quot;#,##0\)">
                  <c:v>580</c:v>
                </c:pt>
              </c:numCache>
            </c:numRef>
          </c:val>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gapWidth val="150"/>
        <c:axId val="344954792"/>
        <c:axId val="344955184"/>
      </c:barChart>
      <c:lineChart>
        <c:grouping val="standard"/>
        <c:varyColors val="0"/>
        <c:ser>
          <c:idx val="6"/>
          <c:order val="6"/>
          <c:tx>
            <c:strRef>
              <c:f>Sheet1!$H$1</c:f>
              <c:strCache>
                <c:ptCount val="1"/>
                <c:pt idx="0">
                  <c:v>Median Household Income</c:v>
                </c:pt>
              </c:strCache>
            </c:strRef>
          </c:tx>
          <c:spPr>
            <a:ln w="28575" cap="rnd">
              <a:solidFill>
                <a:schemeClr val="accent1">
                  <a:lumMod val="60000"/>
                </a:schemeClr>
              </a:solidFill>
              <a:round/>
            </a:ln>
            <a:effectLst/>
          </c:spPr>
          <c:marker>
            <c:symbol val="none"/>
          </c:marker>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Sheet1!$H$2:$H$23</c:f>
              <c:numCache>
                <c:formatCode>"$"#,##0_);[Red]\("$"#,##0\)</c:formatCode>
                <c:ptCount val="22"/>
                <c:pt idx="0">
                  <c:v>58389</c:v>
                </c:pt>
                <c:pt idx="1">
                  <c:v>66198</c:v>
                </c:pt>
                <c:pt idx="2">
                  <c:v>66388</c:v>
                </c:pt>
                <c:pt idx="3">
                  <c:v>69886</c:v>
                </c:pt>
                <c:pt idx="4">
                  <c:v>75430</c:v>
                </c:pt>
                <c:pt idx="5">
                  <c:v>75719</c:v>
                </c:pt>
                <c:pt idx="6">
                  <c:v>78347</c:v>
                </c:pt>
                <c:pt idx="7">
                  <c:v>78657</c:v>
                </c:pt>
                <c:pt idx="8">
                  <c:v>80329</c:v>
                </c:pt>
                <c:pt idx="9">
                  <c:v>81159</c:v>
                </c:pt>
                <c:pt idx="10">
                  <c:v>86764</c:v>
                </c:pt>
                <c:pt idx="11">
                  <c:v>87662</c:v>
                </c:pt>
                <c:pt idx="12">
                  <c:v>94397</c:v>
                </c:pt>
                <c:pt idx="13">
                  <c:v>94412</c:v>
                </c:pt>
                <c:pt idx="14">
                  <c:v>99427</c:v>
                </c:pt>
                <c:pt idx="15">
                  <c:v>99904</c:v>
                </c:pt>
                <c:pt idx="16">
                  <c:v>105171</c:v>
                </c:pt>
                <c:pt idx="17">
                  <c:v>108000</c:v>
                </c:pt>
                <c:pt idx="18">
                  <c:v>121982</c:v>
                </c:pt>
                <c:pt idx="19">
                  <c:v>122962</c:v>
                </c:pt>
                <c:pt idx="20">
                  <c:v>124764</c:v>
                </c:pt>
                <c:pt idx="21">
                  <c:v>89296</c:v>
                </c:pt>
              </c:numCache>
            </c:numRef>
          </c:val>
          <c:smooth val="0"/>
          <c:extLst>
            <c:ext xmlns:c16="http://schemas.microsoft.com/office/drawing/2014/chart" uri="{C3380CC4-5D6E-409C-BE32-E72D297353CC}">
              <c16:uniqueId val="{00000002-A76E-4264-AA49-C177181B243E}"/>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5"/>
        <c:delete val="1"/>
      </c:legendEntry>
      <c:overlay val="0"/>
      <c:spPr>
        <a:noFill/>
        <a:ln>
          <a:noFill/>
        </a:ln>
        <a:effectLst/>
      </c:spPr>
      <c:txPr>
        <a:bodyPr rot="0" spcFirstLastPara="1" vertOverflow="ellipsis" vert="horz" wrap="square" anchor="b" anchorCtr="0"/>
        <a:lstStyle/>
        <a:p>
          <a:pPr>
            <a:defRPr sz="11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75260273724894999"/>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Hudson</c:v>
                </c:pt>
                <c:pt idx="2">
                  <c:v>Warren</c:v>
                </c:pt>
                <c:pt idx="3">
                  <c:v>Hunterdon </c:v>
                </c:pt>
                <c:pt idx="4">
                  <c:v>Essex</c:v>
                </c:pt>
                <c:pt idx="5">
                  <c:v>Middlesex</c:v>
                </c:pt>
                <c:pt idx="6">
                  <c:v>Monmouth</c:v>
                </c:pt>
                <c:pt idx="7">
                  <c:v>Union</c:v>
                </c:pt>
                <c:pt idx="8">
                  <c:v>Bergen</c:v>
                </c:pt>
                <c:pt idx="9">
                  <c:v>Ocean</c:v>
                </c:pt>
                <c:pt idx="10">
                  <c:v>Somerset</c:v>
                </c:pt>
                <c:pt idx="11">
                  <c:v>Morris</c:v>
                </c:pt>
                <c:pt idx="12">
                  <c:v>Burlington</c:v>
                </c:pt>
                <c:pt idx="13">
                  <c:v>Salem</c:v>
                </c:pt>
                <c:pt idx="14">
                  <c:v>Gloucester</c:v>
                </c:pt>
                <c:pt idx="15">
                  <c:v>Atlantic</c:v>
                </c:pt>
                <c:pt idx="16">
                  <c:v>Passaic  </c:v>
                </c:pt>
                <c:pt idx="17">
                  <c:v>Camden</c:v>
                </c:pt>
                <c:pt idx="18">
                  <c:v>Cumberland</c:v>
                </c:pt>
                <c:pt idx="19">
                  <c:v>Mercer</c:v>
                </c:pt>
                <c:pt idx="20">
                  <c:v>Cape May</c:v>
                </c:pt>
              </c:strCache>
            </c:strRef>
          </c:cat>
          <c:val>
            <c:numRef>
              <c:f>Sheet1!$B$2:$B$22</c:f>
              <c:numCache>
                <c:formatCode>General</c:formatCode>
                <c:ptCount val="21"/>
                <c:pt idx="0">
                  <c:v>34.299999999999997</c:v>
                </c:pt>
                <c:pt idx="2">
                  <c:v>33.299999999999997</c:v>
                </c:pt>
                <c:pt idx="3">
                  <c:v>31.8</c:v>
                </c:pt>
                <c:pt idx="4">
                  <c:v>31</c:v>
                </c:pt>
                <c:pt idx="5">
                  <c:v>29.6</c:v>
                </c:pt>
                <c:pt idx="6">
                  <c:v>29.1</c:v>
                </c:pt>
                <c:pt idx="7">
                  <c:v>29</c:v>
                </c:pt>
                <c:pt idx="8">
                  <c:v>28.9</c:v>
                </c:pt>
                <c:pt idx="9">
                  <c:v>28.8</c:v>
                </c:pt>
                <c:pt idx="10">
                  <c:v>28.8</c:v>
                </c:pt>
                <c:pt idx="11">
                  <c:v>28.7</c:v>
                </c:pt>
                <c:pt idx="12">
                  <c:v>26.9</c:v>
                </c:pt>
                <c:pt idx="13">
                  <c:v>26.6</c:v>
                </c:pt>
                <c:pt idx="14">
                  <c:v>26.5</c:v>
                </c:pt>
                <c:pt idx="15">
                  <c:v>25.7</c:v>
                </c:pt>
                <c:pt idx="16">
                  <c:v>25.6</c:v>
                </c:pt>
                <c:pt idx="17">
                  <c:v>25.4</c:v>
                </c:pt>
                <c:pt idx="18">
                  <c:v>24</c:v>
                </c:pt>
                <c:pt idx="19">
                  <c:v>23.9</c:v>
                </c:pt>
                <c:pt idx="20">
                  <c:v>22.3</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Hudson</c:v>
                </c:pt>
                <c:pt idx="2">
                  <c:v>Warren</c:v>
                </c:pt>
                <c:pt idx="3">
                  <c:v>Hunterdon </c:v>
                </c:pt>
                <c:pt idx="4">
                  <c:v>Essex</c:v>
                </c:pt>
                <c:pt idx="5">
                  <c:v>Middlesex</c:v>
                </c:pt>
                <c:pt idx="6">
                  <c:v>Monmouth</c:v>
                </c:pt>
                <c:pt idx="7">
                  <c:v>Union</c:v>
                </c:pt>
                <c:pt idx="8">
                  <c:v>Bergen</c:v>
                </c:pt>
                <c:pt idx="9">
                  <c:v>Ocean</c:v>
                </c:pt>
                <c:pt idx="10">
                  <c:v>Somerset</c:v>
                </c:pt>
                <c:pt idx="11">
                  <c:v>Morris</c:v>
                </c:pt>
                <c:pt idx="12">
                  <c:v>Burlington</c:v>
                </c:pt>
                <c:pt idx="13">
                  <c:v>Salem</c:v>
                </c:pt>
                <c:pt idx="14">
                  <c:v>Gloucester</c:v>
                </c:pt>
                <c:pt idx="15">
                  <c:v>Atlantic</c:v>
                </c:pt>
                <c:pt idx="16">
                  <c:v>Passaic  </c:v>
                </c:pt>
                <c:pt idx="17">
                  <c:v>Camden</c:v>
                </c:pt>
                <c:pt idx="18">
                  <c:v>Cumberland</c:v>
                </c:pt>
                <c:pt idx="19">
                  <c:v>Mercer</c:v>
                </c:pt>
                <c:pt idx="20">
                  <c:v>Cape May</c:v>
                </c:pt>
              </c:strCache>
            </c:strRef>
          </c:cat>
          <c:val>
            <c:numRef>
              <c:f>Sheet1!$C$2:$C$22</c:f>
              <c:numCache>
                <c:formatCode>General</c:formatCode>
                <c:ptCount val="21"/>
                <c:pt idx="1">
                  <c:v>33.299999999999997</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25.6</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Sussex</c:v>
                </c:pt>
                <c:pt idx="1">
                  <c:v>Hudson</c:v>
                </c:pt>
                <c:pt idx="2">
                  <c:v>Warren</c:v>
                </c:pt>
                <c:pt idx="3">
                  <c:v>Hunterdon </c:v>
                </c:pt>
                <c:pt idx="4">
                  <c:v>Essex</c:v>
                </c:pt>
                <c:pt idx="5">
                  <c:v>Middlesex</c:v>
                </c:pt>
                <c:pt idx="6">
                  <c:v>Monmouth</c:v>
                </c:pt>
                <c:pt idx="7">
                  <c:v>Union</c:v>
                </c:pt>
                <c:pt idx="8">
                  <c:v>Bergen</c:v>
                </c:pt>
                <c:pt idx="9">
                  <c:v>Ocean</c:v>
                </c:pt>
                <c:pt idx="10">
                  <c:v>Somerset</c:v>
                </c:pt>
                <c:pt idx="11">
                  <c:v>Morris</c:v>
                </c:pt>
                <c:pt idx="12">
                  <c:v>Burlington</c:v>
                </c:pt>
                <c:pt idx="13">
                  <c:v>Salem</c:v>
                </c:pt>
                <c:pt idx="14">
                  <c:v>Gloucester</c:v>
                </c:pt>
                <c:pt idx="15">
                  <c:v>Atlantic</c:v>
                </c:pt>
                <c:pt idx="16">
                  <c:v>Passaic  </c:v>
                </c:pt>
                <c:pt idx="17">
                  <c:v>Camden</c:v>
                </c:pt>
                <c:pt idx="18">
                  <c:v>Cumberland</c:v>
                </c:pt>
                <c:pt idx="19">
                  <c:v>Mercer</c:v>
                </c:pt>
                <c:pt idx="20">
                  <c:v>Cape May</c:v>
                </c:pt>
              </c:strCache>
            </c:strRef>
          </c:cat>
          <c:val>
            <c:numRef>
              <c:f>Sheet1!$D$2:$D$22</c:f>
              <c:numCache>
                <c:formatCode>General</c:formatCode>
                <c:ptCount val="21"/>
                <c:pt idx="0">
                  <c:v>25.6</c:v>
                </c:pt>
                <c:pt idx="1">
                  <c:v>25.6</c:v>
                </c:pt>
                <c:pt idx="2">
                  <c:v>25.6</c:v>
                </c:pt>
                <c:pt idx="3">
                  <c:v>25.6</c:v>
                </c:pt>
                <c:pt idx="4">
                  <c:v>25.6</c:v>
                </c:pt>
                <c:pt idx="5">
                  <c:v>25.6</c:v>
                </c:pt>
                <c:pt idx="6">
                  <c:v>25.6</c:v>
                </c:pt>
                <c:pt idx="7">
                  <c:v>25.6</c:v>
                </c:pt>
                <c:pt idx="8">
                  <c:v>25.6</c:v>
                </c:pt>
                <c:pt idx="9">
                  <c:v>25.6</c:v>
                </c:pt>
                <c:pt idx="10">
                  <c:v>25.6</c:v>
                </c:pt>
                <c:pt idx="11">
                  <c:v>25.6</c:v>
                </c:pt>
                <c:pt idx="12">
                  <c:v>25.6</c:v>
                </c:pt>
                <c:pt idx="13">
                  <c:v>25.6</c:v>
                </c:pt>
                <c:pt idx="14">
                  <c:v>25.6</c:v>
                </c:pt>
                <c:pt idx="15">
                  <c:v>25.6</c:v>
                </c:pt>
                <c:pt idx="16">
                  <c:v>25.6</c:v>
                </c:pt>
                <c:pt idx="17">
                  <c:v>25.6</c:v>
                </c:pt>
                <c:pt idx="18">
                  <c:v>25.6</c:v>
                </c:pt>
                <c:pt idx="19">
                  <c:v>25.6</c:v>
                </c:pt>
                <c:pt idx="20">
                  <c:v>25.6</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28.6</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Sussex</c:v>
                </c:pt>
                <c:pt idx="1">
                  <c:v>Hudson</c:v>
                </c:pt>
                <c:pt idx="2">
                  <c:v>Warren</c:v>
                </c:pt>
                <c:pt idx="3">
                  <c:v>Hunterdon </c:v>
                </c:pt>
                <c:pt idx="4">
                  <c:v>Essex</c:v>
                </c:pt>
                <c:pt idx="5">
                  <c:v>Middlesex</c:v>
                </c:pt>
                <c:pt idx="6">
                  <c:v>Monmouth</c:v>
                </c:pt>
                <c:pt idx="7">
                  <c:v>Union</c:v>
                </c:pt>
                <c:pt idx="8">
                  <c:v>Bergen</c:v>
                </c:pt>
                <c:pt idx="9">
                  <c:v>Ocean</c:v>
                </c:pt>
                <c:pt idx="10">
                  <c:v>Somerset</c:v>
                </c:pt>
                <c:pt idx="11">
                  <c:v>Morris</c:v>
                </c:pt>
                <c:pt idx="12">
                  <c:v>Burlington</c:v>
                </c:pt>
                <c:pt idx="13">
                  <c:v>Salem</c:v>
                </c:pt>
                <c:pt idx="14">
                  <c:v>Gloucester</c:v>
                </c:pt>
                <c:pt idx="15">
                  <c:v>Atlantic</c:v>
                </c:pt>
                <c:pt idx="16">
                  <c:v>Passaic  </c:v>
                </c:pt>
                <c:pt idx="17">
                  <c:v>Camden</c:v>
                </c:pt>
                <c:pt idx="18">
                  <c:v>Cumberland</c:v>
                </c:pt>
                <c:pt idx="19">
                  <c:v>Mercer</c:v>
                </c:pt>
                <c:pt idx="20">
                  <c:v>Cape May</c:v>
                </c:pt>
              </c:strCache>
            </c:strRef>
          </c:cat>
          <c:val>
            <c:numRef>
              <c:f>Sheet1!$E$2:$E$22</c:f>
              <c:numCache>
                <c:formatCode>General</c:formatCode>
                <c:ptCount val="21"/>
                <c:pt idx="0">
                  <c:v>28.6</c:v>
                </c:pt>
                <c:pt idx="1">
                  <c:v>28.6</c:v>
                </c:pt>
                <c:pt idx="2">
                  <c:v>28.6</c:v>
                </c:pt>
                <c:pt idx="3">
                  <c:v>28.6</c:v>
                </c:pt>
                <c:pt idx="4">
                  <c:v>28.6</c:v>
                </c:pt>
                <c:pt idx="5">
                  <c:v>28.6</c:v>
                </c:pt>
                <c:pt idx="6">
                  <c:v>28.6</c:v>
                </c:pt>
                <c:pt idx="7">
                  <c:v>28.6</c:v>
                </c:pt>
                <c:pt idx="8">
                  <c:v>28.6</c:v>
                </c:pt>
                <c:pt idx="9">
                  <c:v>28.6</c:v>
                </c:pt>
                <c:pt idx="10">
                  <c:v>28.6</c:v>
                </c:pt>
                <c:pt idx="11">
                  <c:v>28.6</c:v>
                </c:pt>
                <c:pt idx="12">
                  <c:v>28.6</c:v>
                </c:pt>
                <c:pt idx="13">
                  <c:v>28.6</c:v>
                </c:pt>
                <c:pt idx="14">
                  <c:v>28.6</c:v>
                </c:pt>
                <c:pt idx="15">
                  <c:v>28.6</c:v>
                </c:pt>
                <c:pt idx="16">
                  <c:v>28.6</c:v>
                </c:pt>
                <c:pt idx="17">
                  <c:v>28.6</c:v>
                </c:pt>
                <c:pt idx="18">
                  <c:v>28.6</c:v>
                </c:pt>
                <c:pt idx="19">
                  <c:v>28.6</c:v>
                </c:pt>
                <c:pt idx="20">
                  <c:v>28.6</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General</c:formatCode>
                <c:ptCount val="5"/>
                <c:pt idx="0">
                  <c:v>36.700000000000003</c:v>
                </c:pt>
                <c:pt idx="1">
                  <c:v>37.5</c:v>
                </c:pt>
                <c:pt idx="2">
                  <c:v>36.9</c:v>
                </c:pt>
                <c:pt idx="3" formatCode="0.0">
                  <c:v>36.200000000000003</c:v>
                </c:pt>
                <c:pt idx="4" formatCode="0.0">
                  <c:v>33.299999999999997</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Gloucester</c:v>
                </c:pt>
                <c:pt idx="3">
                  <c:v>Salem</c:v>
                </c:pt>
                <c:pt idx="4">
                  <c:v>Warren</c:v>
                </c:pt>
                <c:pt idx="5">
                  <c:v>Burlington</c:v>
                </c:pt>
                <c:pt idx="6">
                  <c:v>Cape May</c:v>
                </c:pt>
                <c:pt idx="7">
                  <c:v>Hunterdon</c:v>
                </c:pt>
                <c:pt idx="8">
                  <c:v>Sussex</c:v>
                </c:pt>
                <c:pt idx="9">
                  <c:v>Camden</c:v>
                </c:pt>
                <c:pt idx="10">
                  <c:v>Morris</c:v>
                </c:pt>
                <c:pt idx="11">
                  <c:v>Somerset</c:v>
                </c:pt>
                <c:pt idx="12">
                  <c:v>Monmouth</c:v>
                </c:pt>
                <c:pt idx="13">
                  <c:v>Ocean</c:v>
                </c:pt>
                <c:pt idx="14">
                  <c:v>Mercer</c:v>
                </c:pt>
                <c:pt idx="15">
                  <c:v>Middlesex</c:v>
                </c:pt>
                <c:pt idx="16">
                  <c:v>Passaic</c:v>
                </c:pt>
                <c:pt idx="17">
                  <c:v>Union</c:v>
                </c:pt>
                <c:pt idx="18">
                  <c:v>Bergen</c:v>
                </c:pt>
                <c:pt idx="19">
                  <c:v>Essex</c:v>
                </c:pt>
                <c:pt idx="20">
                  <c:v>Hudson</c:v>
                </c:pt>
              </c:strCache>
            </c:strRef>
          </c:cat>
          <c:val>
            <c:numRef>
              <c:f>Sheet1!$B$2:$B$22</c:f>
              <c:numCache>
                <c:formatCode>0%</c:formatCode>
                <c:ptCount val="21"/>
                <c:pt idx="0">
                  <c:v>0.27</c:v>
                </c:pt>
                <c:pt idx="1">
                  <c:v>0.23</c:v>
                </c:pt>
                <c:pt idx="2">
                  <c:v>0.22</c:v>
                </c:pt>
                <c:pt idx="3">
                  <c:v>0.22</c:v>
                </c:pt>
                <c:pt idx="4" formatCode="General">
                  <c:v>0.22</c:v>
                </c:pt>
                <c:pt idx="5">
                  <c:v>0.21</c:v>
                </c:pt>
                <c:pt idx="6">
                  <c:v>0.21</c:v>
                </c:pt>
                <c:pt idx="7">
                  <c:v>0.21</c:v>
                </c:pt>
                <c:pt idx="8">
                  <c:v>0.21</c:v>
                </c:pt>
                <c:pt idx="9">
                  <c:v>0.2</c:v>
                </c:pt>
                <c:pt idx="10">
                  <c:v>0.2</c:v>
                </c:pt>
                <c:pt idx="11">
                  <c:v>0.2</c:v>
                </c:pt>
                <c:pt idx="12">
                  <c:v>0.19</c:v>
                </c:pt>
                <c:pt idx="13">
                  <c:v>0.19</c:v>
                </c:pt>
                <c:pt idx="14" formatCode="General">
                  <c:v>0.18</c:v>
                </c:pt>
                <c:pt idx="15">
                  <c:v>0.18</c:v>
                </c:pt>
                <c:pt idx="16">
                  <c:v>0.18</c:v>
                </c:pt>
                <c:pt idx="17">
                  <c:v>0.18</c:v>
                </c:pt>
                <c:pt idx="18">
                  <c:v>0.17</c:v>
                </c:pt>
                <c:pt idx="19">
                  <c:v>0.16</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Gloucester</c:v>
                </c:pt>
                <c:pt idx="3">
                  <c:v>Salem</c:v>
                </c:pt>
                <c:pt idx="4">
                  <c:v>Warren</c:v>
                </c:pt>
                <c:pt idx="5">
                  <c:v>Burlington</c:v>
                </c:pt>
                <c:pt idx="6">
                  <c:v>Cape May</c:v>
                </c:pt>
                <c:pt idx="7">
                  <c:v>Hunterdon</c:v>
                </c:pt>
                <c:pt idx="8">
                  <c:v>Sussex</c:v>
                </c:pt>
                <c:pt idx="9">
                  <c:v>Camden</c:v>
                </c:pt>
                <c:pt idx="10">
                  <c:v>Morris</c:v>
                </c:pt>
                <c:pt idx="11">
                  <c:v>Somerset</c:v>
                </c:pt>
                <c:pt idx="12">
                  <c:v>Monmouth</c:v>
                </c:pt>
                <c:pt idx="13">
                  <c:v>Ocean</c:v>
                </c:pt>
                <c:pt idx="14">
                  <c:v>Mercer</c:v>
                </c:pt>
                <c:pt idx="15">
                  <c:v>Middlesex</c:v>
                </c:pt>
                <c:pt idx="16">
                  <c:v>Passaic</c:v>
                </c:pt>
                <c:pt idx="17">
                  <c:v>Union</c:v>
                </c:pt>
                <c:pt idx="18">
                  <c:v>Bergen</c:v>
                </c:pt>
                <c:pt idx="19">
                  <c:v>Essex</c:v>
                </c:pt>
                <c:pt idx="20">
                  <c:v>Hudson</c:v>
                </c:pt>
              </c:strCache>
            </c:strRef>
          </c:cat>
          <c:val>
            <c:numRef>
              <c:f>Sheet1!$C$2:$C$22</c:f>
              <c:numCache>
                <c:formatCode>General</c:formatCode>
                <c:ptCount val="21"/>
                <c:pt idx="20">
                  <c:v>0.13</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Gloucester</c:v>
                </c:pt>
                <c:pt idx="3">
                  <c:v>Salem</c:v>
                </c:pt>
                <c:pt idx="4">
                  <c:v>Warren</c:v>
                </c:pt>
                <c:pt idx="5">
                  <c:v>Burlington</c:v>
                </c:pt>
                <c:pt idx="6">
                  <c:v>Cape May</c:v>
                </c:pt>
                <c:pt idx="7">
                  <c:v>Hunterdon</c:v>
                </c:pt>
                <c:pt idx="8">
                  <c:v>Sussex</c:v>
                </c:pt>
                <c:pt idx="9">
                  <c:v>Camden</c:v>
                </c:pt>
                <c:pt idx="10">
                  <c:v>Morris</c:v>
                </c:pt>
                <c:pt idx="11">
                  <c:v>Somerset</c:v>
                </c:pt>
                <c:pt idx="12">
                  <c:v>Monmouth</c:v>
                </c:pt>
                <c:pt idx="13">
                  <c:v>Ocean</c:v>
                </c:pt>
                <c:pt idx="14">
                  <c:v>Mercer</c:v>
                </c:pt>
                <c:pt idx="15">
                  <c:v>Middlesex</c:v>
                </c:pt>
                <c:pt idx="16">
                  <c:v>Passaic</c:v>
                </c:pt>
                <c:pt idx="17">
                  <c:v>Union</c:v>
                </c:pt>
                <c:pt idx="18">
                  <c:v>Bergen</c:v>
                </c:pt>
                <c:pt idx="19">
                  <c:v>Essex</c:v>
                </c:pt>
                <c:pt idx="20">
                  <c:v>Hudson</c:v>
                </c:pt>
              </c:strCache>
            </c:strRef>
          </c:cat>
          <c:val>
            <c:numRef>
              <c:f>Sheet1!$D$2:$D$22</c:f>
              <c:numCache>
                <c:formatCode>General</c:formatCode>
                <c:ptCount val="21"/>
              </c:numCache>
            </c:numRef>
          </c:val>
          <c:extLst>
            <c:ext xmlns:c16="http://schemas.microsoft.com/office/drawing/2014/chart" uri="{C3380CC4-5D6E-409C-BE32-E72D297353CC}">
              <c16:uniqueId val="{00000000-A3CC-4B6A-A260-CD4933BCF147}"/>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Score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Warren</c:v>
                </c:pt>
                <c:pt idx="3">
                  <c:v>Ocean</c:v>
                </c:pt>
                <c:pt idx="4">
                  <c:v>Salem</c:v>
                </c:pt>
                <c:pt idx="5">
                  <c:v>Cape May</c:v>
                </c:pt>
                <c:pt idx="6">
                  <c:v>Cumberland</c:v>
                </c:pt>
                <c:pt idx="7">
                  <c:v>Somerset</c:v>
                </c:pt>
                <c:pt idx="8">
                  <c:v>Burlington</c:v>
                </c:pt>
                <c:pt idx="9">
                  <c:v>Morris</c:v>
                </c:pt>
                <c:pt idx="10">
                  <c:v>Gloucester</c:v>
                </c:pt>
                <c:pt idx="11">
                  <c:v>Monmouth</c:v>
                </c:pt>
                <c:pt idx="12">
                  <c:v>Atlantic</c:v>
                </c:pt>
                <c:pt idx="13">
                  <c:v>Middlesex</c:v>
                </c:pt>
                <c:pt idx="14">
                  <c:v>Mercer</c:v>
                </c:pt>
                <c:pt idx="15">
                  <c:v>Camden</c:v>
                </c:pt>
                <c:pt idx="16">
                  <c:v>Passaic</c:v>
                </c:pt>
                <c:pt idx="17">
                  <c:v>Union</c:v>
                </c:pt>
                <c:pt idx="18">
                  <c:v>Bergen</c:v>
                </c:pt>
                <c:pt idx="19">
                  <c:v>Essex</c:v>
                </c:pt>
                <c:pt idx="20">
                  <c:v>Hudson</c:v>
                </c:pt>
              </c:strCache>
            </c:strRef>
          </c:cat>
          <c:val>
            <c:numRef>
              <c:f>Sheet1!$B$2:$B$22</c:f>
              <c:numCache>
                <c:formatCode>0.0</c:formatCode>
                <c:ptCount val="21"/>
                <c:pt idx="0">
                  <c:v>0.7</c:v>
                </c:pt>
                <c:pt idx="1">
                  <c:v>0.7</c:v>
                </c:pt>
                <c:pt idx="2">
                  <c:v>1.5</c:v>
                </c:pt>
                <c:pt idx="3">
                  <c:v>1.6</c:v>
                </c:pt>
                <c:pt idx="4">
                  <c:v>1.8</c:v>
                </c:pt>
                <c:pt idx="5">
                  <c:v>2.1</c:v>
                </c:pt>
                <c:pt idx="6">
                  <c:v>2.2999999999999998</c:v>
                </c:pt>
                <c:pt idx="7">
                  <c:v>2.2999999999999998</c:v>
                </c:pt>
                <c:pt idx="8">
                  <c:v>2.7</c:v>
                </c:pt>
                <c:pt idx="9">
                  <c:v>2.7</c:v>
                </c:pt>
                <c:pt idx="10">
                  <c:v>2.8</c:v>
                </c:pt>
                <c:pt idx="11">
                  <c:v>3.3</c:v>
                </c:pt>
                <c:pt idx="12">
                  <c:v>3.8</c:v>
                </c:pt>
                <c:pt idx="13">
                  <c:v>4.0999999999999996</c:v>
                </c:pt>
                <c:pt idx="14">
                  <c:v>4.5999999999999996</c:v>
                </c:pt>
                <c:pt idx="15">
                  <c:v>5.2</c:v>
                </c:pt>
                <c:pt idx="16">
                  <c:v>6.02</c:v>
                </c:pt>
                <c:pt idx="17">
                  <c:v>6.4</c:v>
                </c:pt>
                <c:pt idx="18">
                  <c:v>6.4</c:v>
                </c:pt>
                <c:pt idx="19">
                  <c:v>7.5</c:v>
                </c:pt>
              </c:numCache>
            </c:numRef>
          </c:val>
          <c:extLst>
            <c:ext xmlns:c16="http://schemas.microsoft.com/office/drawing/2014/chart" uri="{C3380CC4-5D6E-409C-BE32-E72D297353CC}">
              <c16:uniqueId val="{00000000-F509-4C52-BB27-BAEC45453B8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Warren</c:v>
                </c:pt>
                <c:pt idx="3">
                  <c:v>Ocean</c:v>
                </c:pt>
                <c:pt idx="4">
                  <c:v>Salem</c:v>
                </c:pt>
                <c:pt idx="5">
                  <c:v>Cape May</c:v>
                </c:pt>
                <c:pt idx="6">
                  <c:v>Cumberland</c:v>
                </c:pt>
                <c:pt idx="7">
                  <c:v>Somerset</c:v>
                </c:pt>
                <c:pt idx="8">
                  <c:v>Burlington</c:v>
                </c:pt>
                <c:pt idx="9">
                  <c:v>Morris</c:v>
                </c:pt>
                <c:pt idx="10">
                  <c:v>Gloucester</c:v>
                </c:pt>
                <c:pt idx="11">
                  <c:v>Monmouth</c:v>
                </c:pt>
                <c:pt idx="12">
                  <c:v>Atlantic</c:v>
                </c:pt>
                <c:pt idx="13">
                  <c:v>Middlesex</c:v>
                </c:pt>
                <c:pt idx="14">
                  <c:v>Mercer</c:v>
                </c:pt>
                <c:pt idx="15">
                  <c:v>Camden</c:v>
                </c:pt>
                <c:pt idx="16">
                  <c:v>Passaic</c:v>
                </c:pt>
                <c:pt idx="17">
                  <c:v>Union</c:v>
                </c:pt>
                <c:pt idx="18">
                  <c:v>Bergen</c:v>
                </c:pt>
                <c:pt idx="19">
                  <c:v>Essex</c:v>
                </c:pt>
                <c:pt idx="20">
                  <c:v>Hudson</c:v>
                </c:pt>
              </c:strCache>
            </c:strRef>
          </c:cat>
          <c:val>
            <c:numRef>
              <c:f>Sheet1!$C$2:$C$22</c:f>
              <c:numCache>
                <c:formatCode>General</c:formatCode>
                <c:ptCount val="21"/>
                <c:pt idx="20">
                  <c:v>9.1</c:v>
                </c:pt>
              </c:numCache>
            </c:numRef>
          </c:val>
          <c:extLst>
            <c:ext xmlns:c16="http://schemas.microsoft.com/office/drawing/2014/chart" uri="{C3380CC4-5D6E-409C-BE32-E72D297353CC}">
              <c16:uniqueId val="{00000001-F509-4C52-BB27-BAEC45453B8E}"/>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Union</c:v>
                </c:pt>
                <c:pt idx="2">
                  <c:v>Cumberland</c:v>
                </c:pt>
                <c:pt idx="3">
                  <c:v>Essex</c:v>
                </c:pt>
                <c:pt idx="4">
                  <c:v>Monmouth</c:v>
                </c:pt>
                <c:pt idx="5">
                  <c:v>Hudson</c:v>
                </c:pt>
                <c:pt idx="6">
                  <c:v>Passaic  </c:v>
                </c:pt>
                <c:pt idx="7">
                  <c:v>Sussex</c:v>
                </c:pt>
                <c:pt idx="8">
                  <c:v>Camden</c:v>
                </c:pt>
                <c:pt idx="9">
                  <c:v>Atlantic</c:v>
                </c:pt>
                <c:pt idx="10">
                  <c:v>Morris</c:v>
                </c:pt>
                <c:pt idx="11">
                  <c:v>Bergen</c:v>
                </c:pt>
                <c:pt idx="12">
                  <c:v>Middlesex</c:v>
                </c:pt>
                <c:pt idx="13">
                  <c:v>Burlington</c:v>
                </c:pt>
                <c:pt idx="14">
                  <c:v>Mercer</c:v>
                </c:pt>
                <c:pt idx="15">
                  <c:v>Hunterdon </c:v>
                </c:pt>
                <c:pt idx="16">
                  <c:v>Salem</c:v>
                </c:pt>
                <c:pt idx="17">
                  <c:v>Cape May</c:v>
                </c:pt>
                <c:pt idx="18">
                  <c:v>Ocean</c:v>
                </c:pt>
                <c:pt idx="19">
                  <c:v>Somerset</c:v>
                </c:pt>
                <c:pt idx="20">
                  <c:v>Gloucester</c:v>
                </c:pt>
              </c:strCache>
            </c:strRef>
          </c:cat>
          <c:val>
            <c:numRef>
              <c:f>Sheet1!$B$2:$B$22</c:f>
              <c:numCache>
                <c:formatCode>0.0%</c:formatCode>
                <c:ptCount val="21"/>
                <c:pt idx="0">
                  <c:v>6.9000000000000006E-2</c:v>
                </c:pt>
                <c:pt idx="1">
                  <c:v>5.8000000000000003E-2</c:v>
                </c:pt>
                <c:pt idx="2">
                  <c:v>5.7000000000000002E-2</c:v>
                </c:pt>
                <c:pt idx="3">
                  <c:v>5.0999999999999997E-2</c:v>
                </c:pt>
                <c:pt idx="4">
                  <c:v>4.5999999999999999E-2</c:v>
                </c:pt>
                <c:pt idx="6">
                  <c:v>4.2999999999999997E-2</c:v>
                </c:pt>
                <c:pt idx="7">
                  <c:v>0.04</c:v>
                </c:pt>
                <c:pt idx="8">
                  <c:v>3.9E-2</c:v>
                </c:pt>
                <c:pt idx="9">
                  <c:v>3.7999999999999999E-2</c:v>
                </c:pt>
                <c:pt idx="10">
                  <c:v>3.6999999999999998E-2</c:v>
                </c:pt>
                <c:pt idx="11">
                  <c:v>3.2000000000000001E-2</c:v>
                </c:pt>
                <c:pt idx="12">
                  <c:v>2.7E-2</c:v>
                </c:pt>
                <c:pt idx="13">
                  <c:v>2.1999999999999999E-2</c:v>
                </c:pt>
                <c:pt idx="14">
                  <c:v>2.1000000000000001E-2</c:v>
                </c:pt>
                <c:pt idx="15">
                  <c:v>1.9E-2</c:v>
                </c:pt>
                <c:pt idx="16">
                  <c:v>1.9E-2</c:v>
                </c:pt>
                <c:pt idx="17">
                  <c:v>1.7000000000000001E-2</c:v>
                </c:pt>
                <c:pt idx="18">
                  <c:v>1.4999999999999999E-2</c:v>
                </c:pt>
                <c:pt idx="19">
                  <c:v>1.4999999999999999E-2</c:v>
                </c:pt>
                <c:pt idx="20">
                  <c:v>1.2E-2</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Union</c:v>
                </c:pt>
                <c:pt idx="2">
                  <c:v>Cumberland</c:v>
                </c:pt>
                <c:pt idx="3">
                  <c:v>Essex</c:v>
                </c:pt>
                <c:pt idx="4">
                  <c:v>Monmouth</c:v>
                </c:pt>
                <c:pt idx="5">
                  <c:v>Hudson</c:v>
                </c:pt>
                <c:pt idx="6">
                  <c:v>Passaic  </c:v>
                </c:pt>
                <c:pt idx="7">
                  <c:v>Sussex</c:v>
                </c:pt>
                <c:pt idx="8">
                  <c:v>Camden</c:v>
                </c:pt>
                <c:pt idx="9">
                  <c:v>Atlantic</c:v>
                </c:pt>
                <c:pt idx="10">
                  <c:v>Morris</c:v>
                </c:pt>
                <c:pt idx="11">
                  <c:v>Bergen</c:v>
                </c:pt>
                <c:pt idx="12">
                  <c:v>Middlesex</c:v>
                </c:pt>
                <c:pt idx="13">
                  <c:v>Burlington</c:v>
                </c:pt>
                <c:pt idx="14">
                  <c:v>Mercer</c:v>
                </c:pt>
                <c:pt idx="15">
                  <c:v>Hunterdon </c:v>
                </c:pt>
                <c:pt idx="16">
                  <c:v>Salem</c:v>
                </c:pt>
                <c:pt idx="17">
                  <c:v>Cape May</c:v>
                </c:pt>
                <c:pt idx="18">
                  <c:v>Ocean</c:v>
                </c:pt>
                <c:pt idx="19">
                  <c:v>Somerset</c:v>
                </c:pt>
                <c:pt idx="20">
                  <c:v>Gloucester</c:v>
                </c:pt>
              </c:strCache>
            </c:strRef>
          </c:cat>
          <c:val>
            <c:numRef>
              <c:f>Sheet1!$C$2:$C$22</c:f>
              <c:numCache>
                <c:formatCode>General</c:formatCode>
                <c:ptCount val="21"/>
                <c:pt idx="5" formatCode="0.0%">
                  <c:v>4.4999999999999998E-2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3.6%</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Warren</c:v>
                </c:pt>
                <c:pt idx="1">
                  <c:v>Union</c:v>
                </c:pt>
                <c:pt idx="2">
                  <c:v>Cumberland</c:v>
                </c:pt>
                <c:pt idx="3">
                  <c:v>Essex</c:v>
                </c:pt>
                <c:pt idx="4">
                  <c:v>Monmouth</c:v>
                </c:pt>
                <c:pt idx="5">
                  <c:v>Hudson</c:v>
                </c:pt>
                <c:pt idx="6">
                  <c:v>Passaic  </c:v>
                </c:pt>
                <c:pt idx="7">
                  <c:v>Sussex</c:v>
                </c:pt>
                <c:pt idx="8">
                  <c:v>Camden</c:v>
                </c:pt>
                <c:pt idx="9">
                  <c:v>Atlantic</c:v>
                </c:pt>
                <c:pt idx="10">
                  <c:v>Morris</c:v>
                </c:pt>
                <c:pt idx="11">
                  <c:v>Bergen</c:v>
                </c:pt>
                <c:pt idx="12">
                  <c:v>Middlesex</c:v>
                </c:pt>
                <c:pt idx="13">
                  <c:v>Burlington</c:v>
                </c:pt>
                <c:pt idx="14">
                  <c:v>Mercer</c:v>
                </c:pt>
                <c:pt idx="15">
                  <c:v>Hunterdon </c:v>
                </c:pt>
                <c:pt idx="16">
                  <c:v>Salem</c:v>
                </c:pt>
                <c:pt idx="17">
                  <c:v>Cape May</c:v>
                </c:pt>
                <c:pt idx="18">
                  <c:v>Ocean</c:v>
                </c:pt>
                <c:pt idx="19">
                  <c:v>Somerset</c:v>
                </c:pt>
                <c:pt idx="20">
                  <c:v>Gloucester</c:v>
                </c:pt>
              </c:strCache>
            </c:strRef>
          </c:cat>
          <c:val>
            <c:numRef>
              <c:f>Sheet1!$D$2:$D$22</c:f>
              <c:numCache>
                <c:formatCode>0.00%</c:formatCode>
                <c:ptCount val="21"/>
                <c:pt idx="0">
                  <c:v>3.5999999999999997E-2</c:v>
                </c:pt>
                <c:pt idx="1">
                  <c:v>3.5999999999999997E-2</c:v>
                </c:pt>
                <c:pt idx="2">
                  <c:v>3.5999999999999997E-2</c:v>
                </c:pt>
                <c:pt idx="3">
                  <c:v>3.5999999999999997E-2</c:v>
                </c:pt>
                <c:pt idx="4">
                  <c:v>3.5999999999999997E-2</c:v>
                </c:pt>
                <c:pt idx="5">
                  <c:v>3.5999999999999997E-2</c:v>
                </c:pt>
                <c:pt idx="6">
                  <c:v>3.5999999999999997E-2</c:v>
                </c:pt>
                <c:pt idx="7">
                  <c:v>3.5999999999999997E-2</c:v>
                </c:pt>
                <c:pt idx="8">
                  <c:v>3.5999999999999997E-2</c:v>
                </c:pt>
                <c:pt idx="9">
                  <c:v>3.5999999999999997E-2</c:v>
                </c:pt>
                <c:pt idx="10">
                  <c:v>3.5999999999999997E-2</c:v>
                </c:pt>
                <c:pt idx="11">
                  <c:v>3.5999999999999997E-2</c:v>
                </c:pt>
                <c:pt idx="12">
                  <c:v>3.5999999999999997E-2</c:v>
                </c:pt>
                <c:pt idx="13">
                  <c:v>3.5999999999999997E-2</c:v>
                </c:pt>
                <c:pt idx="14">
                  <c:v>3.5999999999999997E-2</c:v>
                </c:pt>
                <c:pt idx="15">
                  <c:v>3.5999999999999997E-2</c:v>
                </c:pt>
                <c:pt idx="16">
                  <c:v>3.5999999999999997E-2</c:v>
                </c:pt>
                <c:pt idx="17">
                  <c:v>3.5999999999999997E-2</c:v>
                </c:pt>
                <c:pt idx="18">
                  <c:v>3.5999999999999997E-2</c:v>
                </c:pt>
                <c:pt idx="19">
                  <c:v>3.5999999999999997E-2</c:v>
                </c:pt>
                <c:pt idx="20">
                  <c:v>3.5999999999999997E-2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5.4%</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Warren</c:v>
                </c:pt>
                <c:pt idx="1">
                  <c:v>Union</c:v>
                </c:pt>
                <c:pt idx="2">
                  <c:v>Cumberland</c:v>
                </c:pt>
                <c:pt idx="3">
                  <c:v>Essex</c:v>
                </c:pt>
                <c:pt idx="4">
                  <c:v>Monmouth</c:v>
                </c:pt>
                <c:pt idx="5">
                  <c:v>Hudson</c:v>
                </c:pt>
                <c:pt idx="6">
                  <c:v>Passaic  </c:v>
                </c:pt>
                <c:pt idx="7">
                  <c:v>Sussex</c:v>
                </c:pt>
                <c:pt idx="8">
                  <c:v>Camden</c:v>
                </c:pt>
                <c:pt idx="9">
                  <c:v>Atlantic</c:v>
                </c:pt>
                <c:pt idx="10">
                  <c:v>Morris</c:v>
                </c:pt>
                <c:pt idx="11">
                  <c:v>Bergen</c:v>
                </c:pt>
                <c:pt idx="12">
                  <c:v>Middlesex</c:v>
                </c:pt>
                <c:pt idx="13">
                  <c:v>Burlington</c:v>
                </c:pt>
                <c:pt idx="14">
                  <c:v>Mercer</c:v>
                </c:pt>
                <c:pt idx="15">
                  <c:v>Hunterdon </c:v>
                </c:pt>
                <c:pt idx="16">
                  <c:v>Salem</c:v>
                </c:pt>
                <c:pt idx="17">
                  <c:v>Cape May</c:v>
                </c:pt>
                <c:pt idx="18">
                  <c:v>Ocean</c:v>
                </c:pt>
                <c:pt idx="19">
                  <c:v>Somerset</c:v>
                </c:pt>
                <c:pt idx="20">
                  <c:v>Gloucester</c:v>
                </c:pt>
              </c:strCache>
            </c:strRef>
          </c:cat>
          <c:val>
            <c:numRef>
              <c:f>Sheet1!$E$2:$E$22</c:f>
              <c:numCache>
                <c:formatCode>0.00%</c:formatCode>
                <c:ptCount val="21"/>
                <c:pt idx="0">
                  <c:v>5.3999999999999999E-2</c:v>
                </c:pt>
                <c:pt idx="1">
                  <c:v>5.3999999999999999E-2</c:v>
                </c:pt>
                <c:pt idx="2">
                  <c:v>5.3999999999999999E-2</c:v>
                </c:pt>
                <c:pt idx="3">
                  <c:v>5.3999999999999999E-2</c:v>
                </c:pt>
                <c:pt idx="4">
                  <c:v>5.3999999999999999E-2</c:v>
                </c:pt>
                <c:pt idx="5">
                  <c:v>5.3999999999999999E-2</c:v>
                </c:pt>
                <c:pt idx="6">
                  <c:v>5.3999999999999999E-2</c:v>
                </c:pt>
                <c:pt idx="7">
                  <c:v>5.3999999999999999E-2</c:v>
                </c:pt>
                <c:pt idx="8">
                  <c:v>5.3999999999999999E-2</c:v>
                </c:pt>
                <c:pt idx="9">
                  <c:v>5.3999999999999999E-2</c:v>
                </c:pt>
                <c:pt idx="10">
                  <c:v>5.3999999999999999E-2</c:v>
                </c:pt>
                <c:pt idx="11">
                  <c:v>5.3999999999999999E-2</c:v>
                </c:pt>
                <c:pt idx="12">
                  <c:v>5.3999999999999999E-2</c:v>
                </c:pt>
                <c:pt idx="13">
                  <c:v>5.3999999999999999E-2</c:v>
                </c:pt>
                <c:pt idx="14">
                  <c:v>5.3999999999999999E-2</c:v>
                </c:pt>
                <c:pt idx="15">
                  <c:v>5.3999999999999999E-2</c:v>
                </c:pt>
                <c:pt idx="16">
                  <c:v>5.3999999999999999E-2</c:v>
                </c:pt>
                <c:pt idx="17">
                  <c:v>5.3999999999999999E-2</c:v>
                </c:pt>
                <c:pt idx="18">
                  <c:v>5.3999999999999999E-2</c:v>
                </c:pt>
                <c:pt idx="19">
                  <c:v>5.3999999999999999E-2</c:v>
                </c:pt>
                <c:pt idx="20">
                  <c:v>5.3999999999999999E-2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0.0%</c:formatCode>
                <c:ptCount val="5"/>
                <c:pt idx="0">
                  <c:v>4.1000000000000002E-2</c:v>
                </c:pt>
                <c:pt idx="1">
                  <c:v>4.9000000000000002E-2</c:v>
                </c:pt>
                <c:pt idx="2">
                  <c:v>0.05</c:v>
                </c:pt>
                <c:pt idx="3">
                  <c:v>5.3999999999999999E-2</c:v>
                </c:pt>
                <c:pt idx="4">
                  <c:v>4.4999999999999998E-2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c:formatCode>
                <c:ptCount val="5"/>
                <c:pt idx="0">
                  <c:v>0.57099999999999995</c:v>
                </c:pt>
                <c:pt idx="1">
                  <c:v>0.56200000000000006</c:v>
                </c:pt>
                <c:pt idx="2">
                  <c:v>0.59499999999999997</c:v>
                </c:pt>
                <c:pt idx="3">
                  <c:v>0.57099999999999995</c:v>
                </c:pt>
                <c:pt idx="4">
                  <c:v>0.53500000000000003</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Sheet1!$C$2:$C$6</c:f>
              <c:numCache>
                <c:formatCode>0%</c:formatCode>
                <c:ptCount val="5"/>
                <c:pt idx="0">
                  <c:v>0.13400000000000001</c:v>
                </c:pt>
                <c:pt idx="1">
                  <c:v>0.14099999999999999</c:v>
                </c:pt>
                <c:pt idx="2">
                  <c:v>0.14899999999999999</c:v>
                </c:pt>
                <c:pt idx="3">
                  <c:v>0.14299999999999999</c:v>
                </c:pt>
                <c:pt idx="4">
                  <c:v>0.158</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Sheet1!$D$2:$D$6</c:f>
              <c:numCache>
                <c:formatCode>0%</c:formatCode>
                <c:ptCount val="5"/>
                <c:pt idx="0">
                  <c:v>8.0000000000000002E-3</c:v>
                </c:pt>
                <c:pt idx="1">
                  <c:v>1.0999999999999999E-2</c:v>
                </c:pt>
                <c:pt idx="2">
                  <c:v>1.4E-2</c:v>
                </c:pt>
                <c:pt idx="3">
                  <c:v>1.0999999999999999E-2</c:v>
                </c:pt>
                <c:pt idx="4">
                  <c:v>1.7999999999999999E-2</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Sheet1!$E$2:$E$6</c:f>
              <c:numCache>
                <c:formatCode>0%</c:formatCode>
                <c:ptCount val="5"/>
                <c:pt idx="0">
                  <c:v>0.17</c:v>
                </c:pt>
                <c:pt idx="1">
                  <c:v>0.17499999999999999</c:v>
                </c:pt>
                <c:pt idx="2">
                  <c:v>0.17100000000000001</c:v>
                </c:pt>
                <c:pt idx="3">
                  <c:v>0.17100000000000001</c:v>
                </c:pt>
                <c:pt idx="4">
                  <c:v>0.17499999999999999</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Sheet1!$F$2:$F$6</c:f>
              <c:numCache>
                <c:formatCode>0%</c:formatCode>
                <c:ptCount val="5"/>
                <c:pt idx="0">
                  <c:v>0.43099999999999999</c:v>
                </c:pt>
                <c:pt idx="1">
                  <c:v>0.42899999999999999</c:v>
                </c:pt>
                <c:pt idx="2">
                  <c:v>0.42699999999999999</c:v>
                </c:pt>
                <c:pt idx="3">
                  <c:v>0.42599999999999999</c:v>
                </c:pt>
                <c:pt idx="4">
                  <c:v>0.42499999999999999</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East Newark borough</c:v>
                </c:pt>
                <c:pt idx="1">
                  <c:v>Harrison town</c:v>
                </c:pt>
                <c:pt idx="2">
                  <c:v>Union City city</c:v>
                </c:pt>
                <c:pt idx="3">
                  <c:v>West New York town</c:v>
                </c:pt>
                <c:pt idx="4">
                  <c:v>Guttenberg town</c:v>
                </c:pt>
                <c:pt idx="5">
                  <c:v>Weehawken township</c:v>
                </c:pt>
                <c:pt idx="6">
                  <c:v>Kearny town</c:v>
                </c:pt>
                <c:pt idx="7">
                  <c:v>Jersey City </c:v>
                </c:pt>
                <c:pt idx="8">
                  <c:v>Secaucus town</c:v>
                </c:pt>
                <c:pt idx="9">
                  <c:v>North Bergen township</c:v>
                </c:pt>
              </c:strCache>
            </c:strRef>
          </c:cat>
          <c:val>
            <c:numRef>
              <c:f>Sheet1!$B$2:$B$11</c:f>
              <c:numCache>
                <c:formatCode>0.0%</c:formatCode>
                <c:ptCount val="10"/>
                <c:pt idx="0">
                  <c:v>0.23799999999999999</c:v>
                </c:pt>
                <c:pt idx="1">
                  <c:v>0.16400000000000001</c:v>
                </c:pt>
                <c:pt idx="2">
                  <c:v>0.11899999999999999</c:v>
                </c:pt>
                <c:pt idx="3">
                  <c:v>7.0999999999999994E-2</c:v>
                </c:pt>
                <c:pt idx="4">
                  <c:v>6.4000000000000001E-2</c:v>
                </c:pt>
                <c:pt idx="5">
                  <c:v>5.7000000000000002E-2</c:v>
                </c:pt>
                <c:pt idx="6">
                  <c:v>4.7E-2</c:v>
                </c:pt>
                <c:pt idx="7">
                  <c:v>4.1000000000000002E-2</c:v>
                </c:pt>
                <c:pt idx="8">
                  <c:v>3.7999999999999999E-2</c:v>
                </c:pt>
                <c:pt idx="9">
                  <c:v>3.5999999999999997E-2</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Hudson avg. 5.2%</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East Newark borough</c:v>
                </c:pt>
                <c:pt idx="1">
                  <c:v>Harrison town</c:v>
                </c:pt>
                <c:pt idx="2">
                  <c:v>Union City city</c:v>
                </c:pt>
                <c:pt idx="3">
                  <c:v>West New York town</c:v>
                </c:pt>
                <c:pt idx="4">
                  <c:v>Guttenberg town</c:v>
                </c:pt>
                <c:pt idx="5">
                  <c:v>Weehawken township</c:v>
                </c:pt>
                <c:pt idx="6">
                  <c:v>Kearny town</c:v>
                </c:pt>
                <c:pt idx="7">
                  <c:v>Jersey City </c:v>
                </c:pt>
                <c:pt idx="8">
                  <c:v>Secaucus town</c:v>
                </c:pt>
                <c:pt idx="9">
                  <c:v>North Bergen township</c:v>
                </c:pt>
              </c:strCache>
            </c:strRef>
          </c:cat>
          <c:val>
            <c:numRef>
              <c:f>Sheet1!$C$2:$C$11</c:f>
              <c:numCache>
                <c:formatCode>0.00%</c:formatCode>
                <c:ptCount val="10"/>
                <c:pt idx="0">
                  <c:v>5.1999999999999998E-2</c:v>
                </c:pt>
                <c:pt idx="1">
                  <c:v>5.1999999999999998E-2</c:v>
                </c:pt>
                <c:pt idx="2">
                  <c:v>5.1999999999999998E-2</c:v>
                </c:pt>
                <c:pt idx="3">
                  <c:v>5.1999999999999998E-2</c:v>
                </c:pt>
                <c:pt idx="4">
                  <c:v>5.1999999999999998E-2</c:v>
                </c:pt>
                <c:pt idx="5">
                  <c:v>5.1999999999999998E-2</c:v>
                </c:pt>
                <c:pt idx="6">
                  <c:v>5.1999999999999998E-2</c:v>
                </c:pt>
                <c:pt idx="7">
                  <c:v>5.1999999999999998E-2</c:v>
                </c:pt>
                <c:pt idx="8">
                  <c:v>5.1999999999999998E-2</c:v>
                </c:pt>
                <c:pt idx="9">
                  <c:v>5.1999999999999998E-2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0.11773781988188976"/>
          <c:y val="0.89079258154999186"/>
          <c:w val="0.16608686023622049"/>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Sheet1!$B$2:$B$23</c:f>
              <c:numCache>
                <c:formatCode>General</c:formatCode>
                <c:ptCount val="22"/>
                <c:pt idx="2">
                  <c:v>62591</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Sheet1!$C$2:$C$23</c:f>
              <c:numCache>
                <c:formatCode>General</c:formatCode>
                <c:ptCount val="22"/>
                <c:pt idx="0">
                  <c:v>86528</c:v>
                </c:pt>
                <c:pt idx="1">
                  <c:v>65487</c:v>
                </c:pt>
                <c:pt idx="2">
                  <c:v>62591</c:v>
                </c:pt>
                <c:pt idx="3">
                  <c:v>60916</c:v>
                </c:pt>
                <c:pt idx="4">
                  <c:v>48929</c:v>
                </c:pt>
                <c:pt idx="5">
                  <c:v>48096</c:v>
                </c:pt>
                <c:pt idx="6">
                  <c:v>43613</c:v>
                </c:pt>
                <c:pt idx="7">
                  <c:v>34530</c:v>
                </c:pt>
                <c:pt idx="8">
                  <c:v>28111</c:v>
                </c:pt>
                <c:pt idx="9">
                  <c:v>26106</c:v>
                </c:pt>
                <c:pt idx="10">
                  <c:v>25913</c:v>
                </c:pt>
                <c:pt idx="11">
                  <c:v>21562</c:v>
                </c:pt>
                <c:pt idx="12">
                  <c:v>19314</c:v>
                </c:pt>
                <c:pt idx="13">
                  <c:v>16248</c:v>
                </c:pt>
                <c:pt idx="14">
                  <c:v>12930</c:v>
                </c:pt>
                <c:pt idx="15">
                  <c:v>11604</c:v>
                </c:pt>
                <c:pt idx="16">
                  <c:v>5721</c:v>
                </c:pt>
                <c:pt idx="17">
                  <c:v>5645</c:v>
                </c:pt>
                <c:pt idx="18">
                  <c:v>5329</c:v>
                </c:pt>
                <c:pt idx="19">
                  <c:v>4308</c:v>
                </c:pt>
                <c:pt idx="20">
                  <c:v>2702</c:v>
                </c:pt>
                <c:pt idx="21">
                  <c:v>17</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Adults</c:v>
                </c:pt>
              </c:strCache>
            </c:strRef>
          </c:tx>
          <c:spPr>
            <a:solidFill>
              <a:schemeClr val="bg1">
                <a:lumMod val="75000"/>
              </a:schemeClr>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Sheet1!$D$2:$D$23</c:f>
              <c:numCache>
                <c:formatCode>General</c:formatCode>
                <c:ptCount val="22"/>
                <c:pt idx="0">
                  <c:v>32290</c:v>
                </c:pt>
                <c:pt idx="1">
                  <c:v>16635</c:v>
                </c:pt>
                <c:pt idx="2">
                  <c:v>22043</c:v>
                </c:pt>
                <c:pt idx="3">
                  <c:v>19764</c:v>
                </c:pt>
                <c:pt idx="4">
                  <c:v>21035</c:v>
                </c:pt>
                <c:pt idx="5">
                  <c:v>19742</c:v>
                </c:pt>
                <c:pt idx="6">
                  <c:v>15591</c:v>
                </c:pt>
                <c:pt idx="7">
                  <c:v>15437</c:v>
                </c:pt>
                <c:pt idx="8">
                  <c:v>9524</c:v>
                </c:pt>
                <c:pt idx="9">
                  <c:v>9482</c:v>
                </c:pt>
                <c:pt idx="10">
                  <c:v>9261</c:v>
                </c:pt>
                <c:pt idx="11">
                  <c:v>9570</c:v>
                </c:pt>
                <c:pt idx="12">
                  <c:v>6438</c:v>
                </c:pt>
                <c:pt idx="13">
                  <c:v>7204</c:v>
                </c:pt>
                <c:pt idx="14">
                  <c:v>5851</c:v>
                </c:pt>
                <c:pt idx="15">
                  <c:v>4297</c:v>
                </c:pt>
                <c:pt idx="16">
                  <c:v>2364</c:v>
                </c:pt>
                <c:pt idx="17">
                  <c:v>2244</c:v>
                </c:pt>
                <c:pt idx="18">
                  <c:v>3342</c:v>
                </c:pt>
                <c:pt idx="19">
                  <c:v>2071</c:v>
                </c:pt>
                <c:pt idx="20">
                  <c:v>1380</c:v>
                </c:pt>
                <c:pt idx="21">
                  <c:v>0</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Sheet1!$E$2:$E$23</c:f>
              <c:numCache>
                <c:formatCode>General</c:formatCode>
                <c:ptCount val="22"/>
                <c:pt idx="2">
                  <c:v>22043</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48E-2"/>
          <c:y val="2.0575634981106869E-3"/>
          <c:w val="0.88658944389763783"/>
          <c:h val="0.95991504921782422"/>
        </c:manualLayout>
      </c:layout>
      <c:barChart>
        <c:barDir val="bar"/>
        <c:grouping val="clustered"/>
        <c:varyColors val="0"/>
        <c:ser>
          <c:idx val="0"/>
          <c:order val="0"/>
          <c:tx>
            <c:strRef>
              <c:f>Sheet1!$B$1</c:f>
              <c:strCache>
                <c:ptCount val="1"/>
                <c:pt idx="0">
                  <c:v>1 dose copy</c:v>
                </c:pt>
              </c:strCache>
            </c:strRef>
          </c:tx>
          <c:spPr>
            <a:solidFill>
              <a:srgbClr val="FFFF00"/>
            </a:solidFill>
            <a:ln>
              <a:noFill/>
            </a:ln>
            <a:effectLst/>
          </c:spPr>
          <c:invertIfNegative val="0"/>
          <c:cat>
            <c:strRef>
              <c:f>Sheet1!$A$2:$A$22</c:f>
              <c:strCache>
                <c:ptCount val="21"/>
                <c:pt idx="0">
                  <c:v>Cumberland</c:v>
                </c:pt>
                <c:pt idx="1">
                  <c:v>Salem</c:v>
                </c:pt>
                <c:pt idx="2">
                  <c:v>Ocean</c:v>
                </c:pt>
                <c:pt idx="3">
                  <c:v>Sussex</c:v>
                </c:pt>
                <c:pt idx="4">
                  <c:v>Gloucester</c:v>
                </c:pt>
                <c:pt idx="5">
                  <c:v>Atlantic</c:v>
                </c:pt>
                <c:pt idx="6">
                  <c:v>Monmouth</c:v>
                </c:pt>
                <c:pt idx="7">
                  <c:v>Warren</c:v>
                </c:pt>
                <c:pt idx="8">
                  <c:v>Passaic</c:v>
                </c:pt>
                <c:pt idx="9">
                  <c:v>Camden</c:v>
                </c:pt>
                <c:pt idx="10">
                  <c:v>Hunterdon</c:v>
                </c:pt>
                <c:pt idx="11">
                  <c:v>Mercer</c:v>
                </c:pt>
                <c:pt idx="12">
                  <c:v>Union</c:v>
                </c:pt>
                <c:pt idx="13">
                  <c:v>Middlesex</c:v>
                </c:pt>
                <c:pt idx="14">
                  <c:v>Essex</c:v>
                </c:pt>
                <c:pt idx="15">
                  <c:v>Cape May</c:v>
                </c:pt>
                <c:pt idx="16">
                  <c:v>Burlington</c:v>
                </c:pt>
                <c:pt idx="17">
                  <c:v>Somerset</c:v>
                </c:pt>
                <c:pt idx="18">
                  <c:v>Morris</c:v>
                </c:pt>
                <c:pt idx="19">
                  <c:v>Bergen</c:v>
                </c:pt>
                <c:pt idx="20">
                  <c:v>Hudson</c:v>
                </c:pt>
              </c:strCache>
            </c:strRef>
          </c:cat>
          <c:val>
            <c:numRef>
              <c:f>Sheet1!$B$2:$B$22</c:f>
              <c:numCache>
                <c:formatCode>General</c:formatCode>
                <c:ptCount val="21"/>
                <c:pt idx="20">
                  <c:v>1.0275000000000001</c:v>
                </c:pt>
              </c:numCache>
            </c:numRef>
          </c:val>
          <c:extLst>
            <c:ext xmlns:c16="http://schemas.microsoft.com/office/drawing/2014/chart" uri="{C3380CC4-5D6E-409C-BE32-E72D297353CC}">
              <c16:uniqueId val="{00000000-3064-41E5-BCD7-B89EB4D9B53C}"/>
            </c:ext>
          </c:extLst>
        </c:ser>
        <c:ser>
          <c:idx val="1"/>
          <c:order val="1"/>
          <c:tx>
            <c:strRef>
              <c:f>Sheet1!$C$1</c:f>
              <c:strCache>
                <c:ptCount val="1"/>
                <c:pt idx="0">
                  <c:v>At Least 1 Dose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Salem</c:v>
                </c:pt>
                <c:pt idx="2">
                  <c:v>Ocean</c:v>
                </c:pt>
                <c:pt idx="3">
                  <c:v>Sussex</c:v>
                </c:pt>
                <c:pt idx="4">
                  <c:v>Gloucester</c:v>
                </c:pt>
                <c:pt idx="5">
                  <c:v>Atlantic</c:v>
                </c:pt>
                <c:pt idx="6">
                  <c:v>Monmouth</c:v>
                </c:pt>
                <c:pt idx="7">
                  <c:v>Warren</c:v>
                </c:pt>
                <c:pt idx="8">
                  <c:v>Passaic</c:v>
                </c:pt>
                <c:pt idx="9">
                  <c:v>Camden</c:v>
                </c:pt>
                <c:pt idx="10">
                  <c:v>Hunterdon</c:v>
                </c:pt>
                <c:pt idx="11">
                  <c:v>Mercer</c:v>
                </c:pt>
                <c:pt idx="12">
                  <c:v>Union</c:v>
                </c:pt>
                <c:pt idx="13">
                  <c:v>Middlesex</c:v>
                </c:pt>
                <c:pt idx="14">
                  <c:v>Essex</c:v>
                </c:pt>
                <c:pt idx="15">
                  <c:v>Cape May</c:v>
                </c:pt>
                <c:pt idx="16">
                  <c:v>Burlington</c:v>
                </c:pt>
                <c:pt idx="17">
                  <c:v>Somerset</c:v>
                </c:pt>
                <c:pt idx="18">
                  <c:v>Morris</c:v>
                </c:pt>
                <c:pt idx="19">
                  <c:v>Bergen</c:v>
                </c:pt>
                <c:pt idx="20">
                  <c:v>Hudson</c:v>
                </c:pt>
              </c:strCache>
            </c:strRef>
          </c:cat>
          <c:val>
            <c:numRef>
              <c:f>Sheet1!$C$2:$C$22</c:f>
              <c:numCache>
                <c:formatCode>0.00%</c:formatCode>
                <c:ptCount val="21"/>
                <c:pt idx="0">
                  <c:v>0.68049999999999999</c:v>
                </c:pt>
                <c:pt idx="1">
                  <c:v>0.71289999999999998</c:v>
                </c:pt>
                <c:pt idx="2">
                  <c:v>0.6835</c:v>
                </c:pt>
                <c:pt idx="3">
                  <c:v>0.76249999999999996</c:v>
                </c:pt>
                <c:pt idx="4">
                  <c:v>0.78210000000000002</c:v>
                </c:pt>
                <c:pt idx="5">
                  <c:v>0.82320000000000004</c:v>
                </c:pt>
                <c:pt idx="6">
                  <c:v>0.83909999999999996</c:v>
                </c:pt>
                <c:pt idx="7">
                  <c:v>0.85950000000000004</c:v>
                </c:pt>
                <c:pt idx="8">
                  <c:v>0.87080000000000002</c:v>
                </c:pt>
                <c:pt idx="9">
                  <c:v>0.86399999999999999</c:v>
                </c:pt>
                <c:pt idx="10">
                  <c:v>0.9083</c:v>
                </c:pt>
                <c:pt idx="11">
                  <c:v>0.94350000000000001</c:v>
                </c:pt>
                <c:pt idx="12">
                  <c:v>0.92030000000000001</c:v>
                </c:pt>
                <c:pt idx="13">
                  <c:v>0.92910000000000004</c:v>
                </c:pt>
                <c:pt idx="14">
                  <c:v>0.94810000000000005</c:v>
                </c:pt>
                <c:pt idx="15">
                  <c:v>0.89649999999999996</c:v>
                </c:pt>
                <c:pt idx="16">
                  <c:v>0.90859999999999996</c:v>
                </c:pt>
                <c:pt idx="17">
                  <c:v>0.96020000000000005</c:v>
                </c:pt>
                <c:pt idx="18">
                  <c:v>0.94299999999999995</c:v>
                </c:pt>
                <c:pt idx="19">
                  <c:v>0.97829999999999995</c:v>
                </c:pt>
                <c:pt idx="20">
                  <c:v>1.0275000000000001</c:v>
                </c:pt>
              </c:numCache>
            </c:numRef>
          </c:val>
          <c:extLst>
            <c:ext xmlns:c16="http://schemas.microsoft.com/office/drawing/2014/chart" uri="{C3380CC4-5D6E-409C-BE32-E72D297353CC}">
              <c16:uniqueId val="{00000001-3064-41E5-BCD7-B89EB4D9B53C}"/>
            </c:ext>
          </c:extLst>
        </c:ser>
        <c:ser>
          <c:idx val="2"/>
          <c:order val="2"/>
          <c:tx>
            <c:strRef>
              <c:f>Sheet1!$D$1</c:f>
              <c:strCache>
                <c:ptCount val="1"/>
                <c:pt idx="0">
                  <c:v>Fully Vaccinated</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064-41E5-BCD7-B89EB4D9B53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064-41E5-BCD7-B89EB4D9B53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Salem</c:v>
                </c:pt>
                <c:pt idx="2">
                  <c:v>Ocean</c:v>
                </c:pt>
                <c:pt idx="3">
                  <c:v>Sussex</c:v>
                </c:pt>
                <c:pt idx="4">
                  <c:v>Gloucester</c:v>
                </c:pt>
                <c:pt idx="5">
                  <c:v>Atlantic</c:v>
                </c:pt>
                <c:pt idx="6">
                  <c:v>Monmouth</c:v>
                </c:pt>
                <c:pt idx="7">
                  <c:v>Warren</c:v>
                </c:pt>
                <c:pt idx="8">
                  <c:v>Passaic</c:v>
                </c:pt>
                <c:pt idx="9">
                  <c:v>Camden</c:v>
                </c:pt>
                <c:pt idx="10">
                  <c:v>Hunterdon</c:v>
                </c:pt>
                <c:pt idx="11">
                  <c:v>Mercer</c:v>
                </c:pt>
                <c:pt idx="12">
                  <c:v>Union</c:v>
                </c:pt>
                <c:pt idx="13">
                  <c:v>Middlesex</c:v>
                </c:pt>
                <c:pt idx="14">
                  <c:v>Essex</c:v>
                </c:pt>
                <c:pt idx="15">
                  <c:v>Cape May</c:v>
                </c:pt>
                <c:pt idx="16">
                  <c:v>Burlington</c:v>
                </c:pt>
                <c:pt idx="17">
                  <c:v>Somerset</c:v>
                </c:pt>
                <c:pt idx="18">
                  <c:v>Morris</c:v>
                </c:pt>
                <c:pt idx="19">
                  <c:v>Bergen</c:v>
                </c:pt>
                <c:pt idx="20">
                  <c:v>Hudson</c:v>
                </c:pt>
              </c:strCache>
            </c:strRef>
          </c:cat>
          <c:val>
            <c:numRef>
              <c:f>Sheet1!$D$2:$D$22</c:f>
              <c:numCache>
                <c:formatCode>0.00%</c:formatCode>
                <c:ptCount val="21"/>
                <c:pt idx="0">
                  <c:v>0.53600000000000003</c:v>
                </c:pt>
                <c:pt idx="1">
                  <c:v>0.57069999999999999</c:v>
                </c:pt>
                <c:pt idx="2">
                  <c:v>0.57999999999999996</c:v>
                </c:pt>
                <c:pt idx="3">
                  <c:v>0.64119999999999999</c:v>
                </c:pt>
                <c:pt idx="4">
                  <c:v>0.64849999999999997</c:v>
                </c:pt>
                <c:pt idx="5">
                  <c:v>0.68769999999999998</c:v>
                </c:pt>
                <c:pt idx="6">
                  <c:v>0.70209999999999995</c:v>
                </c:pt>
                <c:pt idx="7">
                  <c:v>0.70320000000000005</c:v>
                </c:pt>
                <c:pt idx="8">
                  <c:v>0.72340000000000004</c:v>
                </c:pt>
                <c:pt idx="9">
                  <c:v>0.72409999999999997</c:v>
                </c:pt>
                <c:pt idx="10">
                  <c:v>0.74019999999999997</c:v>
                </c:pt>
                <c:pt idx="11">
                  <c:v>0.74660000000000004</c:v>
                </c:pt>
                <c:pt idx="12">
                  <c:v>0.74970000000000003</c:v>
                </c:pt>
                <c:pt idx="13">
                  <c:v>0.76290000000000002</c:v>
                </c:pt>
                <c:pt idx="14">
                  <c:v>0.76580000000000004</c:v>
                </c:pt>
                <c:pt idx="15">
                  <c:v>0.7702</c:v>
                </c:pt>
                <c:pt idx="16">
                  <c:v>0.78029999999999999</c:v>
                </c:pt>
                <c:pt idx="17">
                  <c:v>0.79100000000000004</c:v>
                </c:pt>
                <c:pt idx="18">
                  <c:v>0.80269999999999997</c:v>
                </c:pt>
                <c:pt idx="19">
                  <c:v>0.81189999999999996</c:v>
                </c:pt>
                <c:pt idx="20">
                  <c:v>0.82020000000000004</c:v>
                </c:pt>
              </c:numCache>
            </c:numRef>
          </c:val>
          <c:extLst>
            <c:ext xmlns:c16="http://schemas.microsoft.com/office/drawing/2014/chart" uri="{C3380CC4-5D6E-409C-BE32-E72D297353CC}">
              <c16:uniqueId val="{00000004-3064-41E5-BCD7-B89EB4D9B53C}"/>
            </c:ext>
          </c:extLst>
        </c:ser>
        <c:ser>
          <c:idx val="3"/>
          <c:order val="3"/>
          <c:tx>
            <c:strRef>
              <c:f>Sheet1!$E$1</c:f>
              <c:strCache>
                <c:ptCount val="1"/>
                <c:pt idx="0">
                  <c:v>fully copy</c:v>
                </c:pt>
              </c:strCache>
            </c:strRef>
          </c:tx>
          <c:spPr>
            <a:solidFill>
              <a:srgbClr val="FFFF00"/>
            </a:solidFill>
            <a:ln>
              <a:noFill/>
            </a:ln>
            <a:effectLst/>
          </c:spPr>
          <c:invertIfNegative val="0"/>
          <c:cat>
            <c:strRef>
              <c:f>Sheet1!$A$2:$A$22</c:f>
              <c:strCache>
                <c:ptCount val="21"/>
                <c:pt idx="0">
                  <c:v>Cumberland</c:v>
                </c:pt>
                <c:pt idx="1">
                  <c:v>Salem</c:v>
                </c:pt>
                <c:pt idx="2">
                  <c:v>Ocean</c:v>
                </c:pt>
                <c:pt idx="3">
                  <c:v>Sussex</c:v>
                </c:pt>
                <c:pt idx="4">
                  <c:v>Gloucester</c:v>
                </c:pt>
                <c:pt idx="5">
                  <c:v>Atlantic</c:v>
                </c:pt>
                <c:pt idx="6">
                  <c:v>Monmouth</c:v>
                </c:pt>
                <c:pt idx="7">
                  <c:v>Warren</c:v>
                </c:pt>
                <c:pt idx="8">
                  <c:v>Passaic</c:v>
                </c:pt>
                <c:pt idx="9">
                  <c:v>Camden</c:v>
                </c:pt>
                <c:pt idx="10">
                  <c:v>Hunterdon</c:v>
                </c:pt>
                <c:pt idx="11">
                  <c:v>Mercer</c:v>
                </c:pt>
                <c:pt idx="12">
                  <c:v>Union</c:v>
                </c:pt>
                <c:pt idx="13">
                  <c:v>Middlesex</c:v>
                </c:pt>
                <c:pt idx="14">
                  <c:v>Essex</c:v>
                </c:pt>
                <c:pt idx="15">
                  <c:v>Cape May</c:v>
                </c:pt>
                <c:pt idx="16">
                  <c:v>Burlington</c:v>
                </c:pt>
                <c:pt idx="17">
                  <c:v>Somerset</c:v>
                </c:pt>
                <c:pt idx="18">
                  <c:v>Morris</c:v>
                </c:pt>
                <c:pt idx="19">
                  <c:v>Bergen</c:v>
                </c:pt>
                <c:pt idx="20">
                  <c:v>Hudson</c:v>
                </c:pt>
              </c:strCache>
            </c:strRef>
          </c:cat>
          <c:val>
            <c:numRef>
              <c:f>Sheet1!$E$2:$E$22</c:f>
              <c:numCache>
                <c:formatCode>General</c:formatCode>
                <c:ptCount val="21"/>
                <c:pt idx="20">
                  <c:v>0.82020000000000004</c:v>
                </c:pt>
              </c:numCache>
            </c:numRef>
          </c:val>
          <c:extLst>
            <c:ext xmlns:c16="http://schemas.microsoft.com/office/drawing/2014/chart" uri="{C3380CC4-5D6E-409C-BE32-E72D297353CC}">
              <c16:uniqueId val="{00000005-3064-41E5-BCD7-B89EB4D9B53C}"/>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Mercer </c:v>
                </c:pt>
                <c:pt idx="2">
                  <c:v>Monmouth </c:v>
                </c:pt>
                <c:pt idx="3">
                  <c:v>Hudson </c:v>
                </c:pt>
                <c:pt idx="4">
                  <c:v>Passaic </c:v>
                </c:pt>
                <c:pt idx="5">
                  <c:v>Union </c:v>
                </c:pt>
                <c:pt idx="6">
                  <c:v> Atlantic </c:v>
                </c:pt>
                <c:pt idx="7">
                  <c:v>Burlington </c:v>
                </c:pt>
                <c:pt idx="8">
                  <c:v>Essex </c:v>
                </c:pt>
                <c:pt idx="9">
                  <c:v>Camden </c:v>
                </c:pt>
                <c:pt idx="10">
                  <c:v>Somerset </c:v>
                </c:pt>
                <c:pt idx="11">
                  <c:v>Warren </c:v>
                </c:pt>
                <c:pt idx="12">
                  <c:v>Middlesex </c:v>
                </c:pt>
                <c:pt idx="13">
                  <c:v>Sussex </c:v>
                </c:pt>
                <c:pt idx="14">
                  <c:v>Cumberland </c:v>
                </c:pt>
                <c:pt idx="15">
                  <c:v>Cape May </c:v>
                </c:pt>
                <c:pt idx="16">
                  <c:v>Hunterdon </c:v>
                </c:pt>
                <c:pt idx="17">
                  <c:v>Bergen </c:v>
                </c:pt>
                <c:pt idx="18">
                  <c:v>Morris </c:v>
                </c:pt>
                <c:pt idx="19">
                  <c:v>Gloucester </c:v>
                </c:pt>
                <c:pt idx="20">
                  <c:v>Salem </c:v>
                </c:pt>
              </c:strCache>
            </c:strRef>
          </c:cat>
          <c:val>
            <c:numRef>
              <c:f>Sheet1!$B$2:$B$22</c:f>
              <c:numCache>
                <c:formatCode>General</c:formatCode>
                <c:ptCount val="21"/>
                <c:pt idx="3">
                  <c:v>0.91800000000000004</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Mercer </c:v>
                </c:pt>
                <c:pt idx="2">
                  <c:v>Monmouth </c:v>
                </c:pt>
                <c:pt idx="3">
                  <c:v>Hudson </c:v>
                </c:pt>
                <c:pt idx="4">
                  <c:v>Passaic </c:v>
                </c:pt>
                <c:pt idx="5">
                  <c:v>Union </c:v>
                </c:pt>
                <c:pt idx="6">
                  <c:v> Atlantic </c:v>
                </c:pt>
                <c:pt idx="7">
                  <c:v>Burlington </c:v>
                </c:pt>
                <c:pt idx="8">
                  <c:v>Essex </c:v>
                </c:pt>
                <c:pt idx="9">
                  <c:v>Camden </c:v>
                </c:pt>
                <c:pt idx="10">
                  <c:v>Somerset </c:v>
                </c:pt>
                <c:pt idx="11">
                  <c:v>Warren </c:v>
                </c:pt>
                <c:pt idx="12">
                  <c:v>Middlesex </c:v>
                </c:pt>
                <c:pt idx="13">
                  <c:v>Sussex </c:v>
                </c:pt>
                <c:pt idx="14">
                  <c:v>Cumberland </c:v>
                </c:pt>
                <c:pt idx="15">
                  <c:v>Cape May </c:v>
                </c:pt>
                <c:pt idx="16">
                  <c:v>Hunterdon </c:v>
                </c:pt>
                <c:pt idx="17">
                  <c:v>Bergen </c:v>
                </c:pt>
                <c:pt idx="18">
                  <c:v>Morris </c:v>
                </c:pt>
                <c:pt idx="19">
                  <c:v>Gloucester </c:v>
                </c:pt>
                <c:pt idx="20">
                  <c:v>Salem </c:v>
                </c:pt>
              </c:strCache>
            </c:strRef>
          </c:cat>
          <c:val>
            <c:numRef>
              <c:f>Sheet1!$C$2:$C$22</c:f>
              <c:numCache>
                <c:formatCode>0%</c:formatCode>
                <c:ptCount val="21"/>
                <c:pt idx="0">
                  <c:v>0.86699999999999999</c:v>
                </c:pt>
                <c:pt idx="1">
                  <c:v>0.90200000000000002</c:v>
                </c:pt>
                <c:pt idx="2">
                  <c:v>0.91500000000000004</c:v>
                </c:pt>
                <c:pt idx="4">
                  <c:v>0.92200000000000004</c:v>
                </c:pt>
                <c:pt idx="5">
                  <c:v>0.92200000000000004</c:v>
                </c:pt>
                <c:pt idx="6">
                  <c:v>0.92400000000000004</c:v>
                </c:pt>
                <c:pt idx="7">
                  <c:v>0.92700000000000005</c:v>
                </c:pt>
                <c:pt idx="8">
                  <c:v>0.92900000000000005</c:v>
                </c:pt>
                <c:pt idx="9">
                  <c:v>0.93100000000000005</c:v>
                </c:pt>
                <c:pt idx="10">
                  <c:v>0.93300000000000005</c:v>
                </c:pt>
                <c:pt idx="11">
                  <c:v>0.93500000000000005</c:v>
                </c:pt>
                <c:pt idx="12">
                  <c:v>0.93600000000000005</c:v>
                </c:pt>
                <c:pt idx="13">
                  <c:v>0.93799999999999994</c:v>
                </c:pt>
                <c:pt idx="14">
                  <c:v>0.94099999999999995</c:v>
                </c:pt>
                <c:pt idx="15">
                  <c:v>0.94399999999999995</c:v>
                </c:pt>
                <c:pt idx="16">
                  <c:v>0.94399999999999995</c:v>
                </c:pt>
                <c:pt idx="17">
                  <c:v>0.94499999999999995</c:v>
                </c:pt>
                <c:pt idx="18">
                  <c:v>0.94599999999999995</c:v>
                </c:pt>
                <c:pt idx="19">
                  <c:v>0.95499999999999996</c:v>
                </c:pt>
                <c:pt idx="20">
                  <c:v>0.96399999999999997</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92.6%</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 </c:v>
                </c:pt>
                <c:pt idx="1">
                  <c:v>Mercer </c:v>
                </c:pt>
                <c:pt idx="2">
                  <c:v>Monmouth </c:v>
                </c:pt>
                <c:pt idx="3">
                  <c:v>Hudson </c:v>
                </c:pt>
                <c:pt idx="4">
                  <c:v>Passaic </c:v>
                </c:pt>
                <c:pt idx="5">
                  <c:v>Union </c:v>
                </c:pt>
                <c:pt idx="6">
                  <c:v> Atlantic </c:v>
                </c:pt>
                <c:pt idx="7">
                  <c:v>Burlington </c:v>
                </c:pt>
                <c:pt idx="8">
                  <c:v>Essex </c:v>
                </c:pt>
                <c:pt idx="9">
                  <c:v>Camden </c:v>
                </c:pt>
                <c:pt idx="10">
                  <c:v>Somerset </c:v>
                </c:pt>
                <c:pt idx="11">
                  <c:v>Warren </c:v>
                </c:pt>
                <c:pt idx="12">
                  <c:v>Middlesex </c:v>
                </c:pt>
                <c:pt idx="13">
                  <c:v>Sussex </c:v>
                </c:pt>
                <c:pt idx="14">
                  <c:v>Cumberland </c:v>
                </c:pt>
                <c:pt idx="15">
                  <c:v>Cape May </c:v>
                </c:pt>
                <c:pt idx="16">
                  <c:v>Hunterdon </c:v>
                </c:pt>
                <c:pt idx="17">
                  <c:v>Bergen </c:v>
                </c:pt>
                <c:pt idx="18">
                  <c:v>Morris </c:v>
                </c:pt>
                <c:pt idx="19">
                  <c:v>Gloucester </c:v>
                </c:pt>
                <c:pt idx="20">
                  <c:v>Salem </c:v>
                </c:pt>
              </c:strCache>
            </c:strRef>
          </c:cat>
          <c:val>
            <c:numRef>
              <c:f>Sheet1!$D$2:$D$22</c:f>
              <c:numCache>
                <c:formatCode>0%</c:formatCode>
                <c:ptCount val="21"/>
                <c:pt idx="0">
                  <c:v>0.92600000000000005</c:v>
                </c:pt>
                <c:pt idx="1">
                  <c:v>0.92600000000000005</c:v>
                </c:pt>
                <c:pt idx="2">
                  <c:v>0.92600000000000005</c:v>
                </c:pt>
                <c:pt idx="3">
                  <c:v>0.92600000000000005</c:v>
                </c:pt>
                <c:pt idx="4">
                  <c:v>0.92600000000000005</c:v>
                </c:pt>
                <c:pt idx="5">
                  <c:v>0.92600000000000005</c:v>
                </c:pt>
                <c:pt idx="6">
                  <c:v>0.92600000000000005</c:v>
                </c:pt>
                <c:pt idx="7">
                  <c:v>0.92600000000000005</c:v>
                </c:pt>
                <c:pt idx="8">
                  <c:v>0.92600000000000005</c:v>
                </c:pt>
                <c:pt idx="9">
                  <c:v>0.92600000000000005</c:v>
                </c:pt>
                <c:pt idx="10">
                  <c:v>0.92600000000000005</c:v>
                </c:pt>
                <c:pt idx="11">
                  <c:v>0.92600000000000005</c:v>
                </c:pt>
                <c:pt idx="12">
                  <c:v>0.92600000000000005</c:v>
                </c:pt>
                <c:pt idx="13">
                  <c:v>0.92600000000000005</c:v>
                </c:pt>
                <c:pt idx="14">
                  <c:v>0.92600000000000005</c:v>
                </c:pt>
                <c:pt idx="15">
                  <c:v>0.92600000000000005</c:v>
                </c:pt>
                <c:pt idx="16">
                  <c:v>0.92600000000000005</c:v>
                </c:pt>
                <c:pt idx="17">
                  <c:v>0.92600000000000005</c:v>
                </c:pt>
                <c:pt idx="18">
                  <c:v>0.92600000000000005</c:v>
                </c:pt>
                <c:pt idx="19">
                  <c:v>0.92600000000000005</c:v>
                </c:pt>
                <c:pt idx="20">
                  <c:v>0.92600000000000005</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6900546959602087"/>
          <c:y val="0.32451787034652729"/>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2016-2017</c:v>
                </c:pt>
                <c:pt idx="1">
                  <c:v>2017-2018</c:v>
                </c:pt>
                <c:pt idx="2">
                  <c:v>2018-2019</c:v>
                </c:pt>
                <c:pt idx="3">
                  <c:v>2019-2020</c:v>
                </c:pt>
                <c:pt idx="4">
                  <c:v>2020-2021</c:v>
                </c:pt>
                <c:pt idx="5">
                  <c:v>2021-2022</c:v>
                </c:pt>
              </c:strCache>
            </c:strRef>
          </c:cat>
          <c:val>
            <c:numRef>
              <c:f>Sheet1!$B$2:$B$7</c:f>
              <c:numCache>
                <c:formatCode>0%</c:formatCode>
                <c:ptCount val="6"/>
                <c:pt idx="0">
                  <c:v>0.94899999999999995</c:v>
                </c:pt>
                <c:pt idx="1">
                  <c:v>0.95199999999999996</c:v>
                </c:pt>
                <c:pt idx="2">
                  <c:v>0.92500000000000004</c:v>
                </c:pt>
                <c:pt idx="3">
                  <c:v>0.93899999999999995</c:v>
                </c:pt>
                <c:pt idx="4">
                  <c:v>0.90200000000000002</c:v>
                </c:pt>
                <c:pt idx="5">
                  <c:v>0.91800000000000004</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Sussex </c:v>
                </c:pt>
                <c:pt idx="1">
                  <c:v>Hunterdon </c:v>
                </c:pt>
                <c:pt idx="2">
                  <c:v>Warren </c:v>
                </c:pt>
                <c:pt idx="3">
                  <c:v>Unidentified Counties</c:v>
                </c:pt>
                <c:pt idx="4">
                  <c:v>Cumberland</c:v>
                </c:pt>
                <c:pt idx="5">
                  <c:v>Somerset</c:v>
                </c:pt>
                <c:pt idx="6">
                  <c:v>Gloucester </c:v>
                </c:pt>
                <c:pt idx="7">
                  <c:v>Atlantic</c:v>
                </c:pt>
                <c:pt idx="8">
                  <c:v>Morris</c:v>
                </c:pt>
                <c:pt idx="9">
                  <c:v>Burlington</c:v>
                </c:pt>
                <c:pt idx="10">
                  <c:v>Monmouth</c:v>
                </c:pt>
                <c:pt idx="11">
                  <c:v>Mercer</c:v>
                </c:pt>
                <c:pt idx="12">
                  <c:v>Bergen</c:v>
                </c:pt>
                <c:pt idx="13">
                  <c:v>Passaic</c:v>
                </c:pt>
                <c:pt idx="14">
                  <c:v>Camden</c:v>
                </c:pt>
                <c:pt idx="15">
                  <c:v>Ocean</c:v>
                </c:pt>
                <c:pt idx="16">
                  <c:v>Middlesex</c:v>
                </c:pt>
                <c:pt idx="17">
                  <c:v>Union</c:v>
                </c:pt>
                <c:pt idx="18">
                  <c:v>Hudson</c:v>
                </c:pt>
                <c:pt idx="19">
                  <c:v>Essex</c:v>
                </c:pt>
                <c:pt idx="20">
                  <c:v>Cape May</c:v>
                </c:pt>
                <c:pt idx="21">
                  <c:v>Salem</c:v>
                </c:pt>
              </c:strCache>
            </c:strRef>
          </c:cat>
          <c:val>
            <c:numRef>
              <c:f>Sheet1!$B$2:$B$23</c:f>
              <c:numCache>
                <c:formatCode>General</c:formatCode>
                <c:ptCount val="22"/>
                <c:pt idx="18">
                  <c:v>478</c:v>
                </c:pt>
              </c:numCache>
            </c:numRef>
          </c:val>
          <c:extLst>
            <c:ext xmlns:c16="http://schemas.microsoft.com/office/drawing/2014/chart" uri="{C3380CC4-5D6E-409C-BE32-E72D297353CC}">
              <c16:uniqueId val="{00000000-F0C6-4EC5-9B5B-D22F03E6B1B5}"/>
            </c:ext>
          </c:extLst>
        </c:ser>
        <c:ser>
          <c:idx val="1"/>
          <c:order val="1"/>
          <c:tx>
            <c:strRef>
              <c:f>Sheet1!$C$1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Sussex </c:v>
                </c:pt>
                <c:pt idx="1">
                  <c:v>Hunterdon </c:v>
                </c:pt>
                <c:pt idx="2">
                  <c:v>Warren </c:v>
                </c:pt>
                <c:pt idx="3">
                  <c:v>Unidentified Counties</c:v>
                </c:pt>
                <c:pt idx="4">
                  <c:v>Cumberland</c:v>
                </c:pt>
                <c:pt idx="5">
                  <c:v>Somerset</c:v>
                </c:pt>
                <c:pt idx="6">
                  <c:v>Gloucester </c:v>
                </c:pt>
                <c:pt idx="7">
                  <c:v>Atlantic</c:v>
                </c:pt>
                <c:pt idx="8">
                  <c:v>Morris</c:v>
                </c:pt>
                <c:pt idx="9">
                  <c:v>Burlington</c:v>
                </c:pt>
                <c:pt idx="10">
                  <c:v>Monmouth</c:v>
                </c:pt>
                <c:pt idx="11">
                  <c:v>Mercer</c:v>
                </c:pt>
                <c:pt idx="12">
                  <c:v>Bergen</c:v>
                </c:pt>
                <c:pt idx="13">
                  <c:v>Passaic</c:v>
                </c:pt>
                <c:pt idx="14">
                  <c:v>Camden</c:v>
                </c:pt>
                <c:pt idx="15">
                  <c:v>Ocean</c:v>
                </c:pt>
                <c:pt idx="16">
                  <c:v>Middlesex</c:v>
                </c:pt>
                <c:pt idx="17">
                  <c:v>Union</c:v>
                </c:pt>
                <c:pt idx="18">
                  <c:v>Hudson</c:v>
                </c:pt>
                <c:pt idx="19">
                  <c:v>Essex</c:v>
                </c:pt>
                <c:pt idx="20">
                  <c:v>Cape May</c:v>
                </c:pt>
                <c:pt idx="21">
                  <c:v>Salem</c:v>
                </c:pt>
              </c:strCache>
            </c:strRef>
          </c:cat>
          <c:val>
            <c:numRef>
              <c:f>Sheet1!$C$2:$C$23</c:f>
              <c:numCache>
                <c:formatCode>General</c:formatCode>
                <c:ptCount val="22"/>
                <c:pt idx="0">
                  <c:v>32</c:v>
                </c:pt>
                <c:pt idx="1">
                  <c:v>32</c:v>
                </c:pt>
                <c:pt idx="2">
                  <c:v>43</c:v>
                </c:pt>
                <c:pt idx="3">
                  <c:v>85</c:v>
                </c:pt>
                <c:pt idx="4">
                  <c:v>132</c:v>
                </c:pt>
                <c:pt idx="5">
                  <c:v>148</c:v>
                </c:pt>
                <c:pt idx="6">
                  <c:v>149</c:v>
                </c:pt>
                <c:pt idx="7">
                  <c:v>189</c:v>
                </c:pt>
                <c:pt idx="8">
                  <c:v>204</c:v>
                </c:pt>
                <c:pt idx="9">
                  <c:v>210</c:v>
                </c:pt>
                <c:pt idx="10">
                  <c:v>308</c:v>
                </c:pt>
                <c:pt idx="11">
                  <c:v>323</c:v>
                </c:pt>
                <c:pt idx="12">
                  <c:v>328</c:v>
                </c:pt>
                <c:pt idx="13">
                  <c:v>336</c:v>
                </c:pt>
                <c:pt idx="14">
                  <c:v>403</c:v>
                </c:pt>
                <c:pt idx="15">
                  <c:v>441</c:v>
                </c:pt>
                <c:pt idx="16">
                  <c:v>456</c:v>
                </c:pt>
                <c:pt idx="17">
                  <c:v>461</c:v>
                </c:pt>
                <c:pt idx="19">
                  <c:v>962</c:v>
                </c:pt>
              </c:numCache>
            </c:numRef>
          </c:val>
          <c:extLst>
            <c:ext xmlns:c16="http://schemas.microsoft.com/office/drawing/2014/chart" uri="{C3380CC4-5D6E-409C-BE32-E72D297353CC}">
              <c16:uniqueId val="{00000000-2748-44ED-863A-C0C51F62FB6C}"/>
            </c:ext>
          </c:extLst>
        </c:ser>
        <c:dLbls>
          <c:showLegendKey val="0"/>
          <c:showVal val="0"/>
          <c:showCatName val="0"/>
          <c:showSerName val="0"/>
          <c:showPercent val="0"/>
          <c:showBubbleSize val="0"/>
        </c:dLbls>
        <c:gapWidth val="219"/>
        <c:overlap val="-27"/>
        <c:axId val="377811680"/>
        <c:axId val="343057696"/>
      </c:barChart>
      <c:catAx>
        <c:axId val="377811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7696"/>
        <c:crosses val="autoZero"/>
        <c:auto val="1"/>
        <c:lblAlgn val="ctr"/>
        <c:lblOffset val="100"/>
        <c:noMultiLvlLbl val="0"/>
      </c:catAx>
      <c:valAx>
        <c:axId val="343057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1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Hudson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Jan-22</c:v>
                </c:pt>
                <c:pt idx="1">
                  <c:v>Feb-22</c:v>
                </c:pt>
                <c:pt idx="2">
                  <c:v>Mar-22</c:v>
                </c:pt>
                <c:pt idx="3">
                  <c:v>Apr-22</c:v>
                </c:pt>
                <c:pt idx="4">
                  <c:v>May-22</c:v>
                </c:pt>
                <c:pt idx="5">
                  <c:v>Jun-22</c:v>
                </c:pt>
                <c:pt idx="6">
                  <c:v>Jul-22</c:v>
                </c:pt>
                <c:pt idx="7">
                  <c:v>Aug-22</c:v>
                </c:pt>
                <c:pt idx="8">
                  <c:v>Sep-22</c:v>
                </c:pt>
                <c:pt idx="9">
                  <c:v>Oct-22</c:v>
                </c:pt>
                <c:pt idx="10">
                  <c:v>Nov-22</c:v>
                </c:pt>
                <c:pt idx="11">
                  <c:v>Dec-22</c:v>
                </c:pt>
              </c:strCache>
            </c:strRef>
          </c:cat>
          <c:val>
            <c:numRef>
              <c:f>Sheet1!$B$2:$M$2</c:f>
              <c:numCache>
                <c:formatCode>0.0%</c:formatCode>
                <c:ptCount val="12"/>
                <c:pt idx="0">
                  <c:v>5.0999999999999997E-2</c:v>
                </c:pt>
                <c:pt idx="1">
                  <c:v>4.5999999999999999E-2</c:v>
                </c:pt>
                <c:pt idx="2">
                  <c:v>4.2999999999999997E-2</c:v>
                </c:pt>
                <c:pt idx="3">
                  <c:v>3.6999999999999998E-2</c:v>
                </c:pt>
                <c:pt idx="4">
                  <c:v>3.5999999999999997E-2</c:v>
                </c:pt>
                <c:pt idx="5">
                  <c:v>3.7999999999999999E-2</c:v>
                </c:pt>
                <c:pt idx="6">
                  <c:v>3.9E-2</c:v>
                </c:pt>
                <c:pt idx="7">
                  <c:v>3.9E-2</c:v>
                </c:pt>
                <c:pt idx="8">
                  <c:v>2.9000000000000001E-2</c:v>
                </c:pt>
                <c:pt idx="9">
                  <c:v>0.03</c:v>
                </c:pt>
                <c:pt idx="10">
                  <c:v>0.03</c:v>
                </c:pt>
                <c:pt idx="11" formatCode="0.00%">
                  <c:v>3.1E-2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dLbl>
              <c:idx val="3"/>
              <c:layout>
                <c:manualLayout>
                  <c:x val="-7.1839080459770114E-3"/>
                  <c:y val="4.97436952494667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490-41F2-A074-7CB23F0144AF}"/>
                </c:ext>
              </c:extLst>
            </c:dLbl>
            <c:dLbl>
              <c:idx val="9"/>
              <c:layout>
                <c:manualLayout>
                  <c:x val="5.7471264367816091E-3"/>
                  <c:y val="4.974369524946670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490-41F2-A074-7CB23F0144AF}"/>
                </c:ext>
              </c:extLst>
            </c:dLbl>
            <c:dLbl>
              <c:idx val="10"/>
              <c:layout>
                <c:manualLayout>
                  <c:x val="2.5862068965517241E-2"/>
                  <c:y val="4.974369524946670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490-41F2-A074-7CB23F0144AF}"/>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Jan-22</c:v>
                </c:pt>
                <c:pt idx="1">
                  <c:v>Feb-22</c:v>
                </c:pt>
                <c:pt idx="2">
                  <c:v>Mar-22</c:v>
                </c:pt>
                <c:pt idx="3">
                  <c:v>Apr-22</c:v>
                </c:pt>
                <c:pt idx="4">
                  <c:v>May-22</c:v>
                </c:pt>
                <c:pt idx="5">
                  <c:v>Jun-22</c:v>
                </c:pt>
                <c:pt idx="6">
                  <c:v>Jul-22</c:v>
                </c:pt>
                <c:pt idx="7">
                  <c:v>Aug-22</c:v>
                </c:pt>
                <c:pt idx="8">
                  <c:v>Sep-22</c:v>
                </c:pt>
                <c:pt idx="9">
                  <c:v>Oct-22</c:v>
                </c:pt>
                <c:pt idx="10">
                  <c:v>Nov-22</c:v>
                </c:pt>
                <c:pt idx="11">
                  <c:v>Dec-22</c:v>
                </c:pt>
              </c:strCache>
            </c:strRef>
          </c:cat>
          <c:val>
            <c:numRef>
              <c:f>Sheet1!$B$3:$M$3</c:f>
              <c:numCache>
                <c:formatCode>0.0%</c:formatCode>
                <c:ptCount val="12"/>
                <c:pt idx="0">
                  <c:v>5.6000000000000001E-2</c:v>
                </c:pt>
                <c:pt idx="1">
                  <c:v>5.0999999999999997E-2</c:v>
                </c:pt>
                <c:pt idx="2">
                  <c:v>4.3999999999999997E-2</c:v>
                </c:pt>
                <c:pt idx="3">
                  <c:v>3.6999999999999998E-2</c:v>
                </c:pt>
                <c:pt idx="4">
                  <c:v>3.5000000000000003E-2</c:v>
                </c:pt>
                <c:pt idx="5">
                  <c:v>3.5999999999999997E-2</c:v>
                </c:pt>
                <c:pt idx="6">
                  <c:v>3.5999999999999997E-2</c:v>
                </c:pt>
                <c:pt idx="7">
                  <c:v>3.2000000000000001E-2</c:v>
                </c:pt>
                <c:pt idx="8">
                  <c:v>2.8000000000000001E-2</c:v>
                </c:pt>
                <c:pt idx="9">
                  <c:v>0.03</c:v>
                </c:pt>
                <c:pt idx="10">
                  <c:v>3.1E-2</c:v>
                </c:pt>
                <c:pt idx="11" formatCode="0.00%">
                  <c:v>3.1E-2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Monmouth</c:v>
                </c:pt>
                <c:pt idx="6">
                  <c:v>Warren</c:v>
                </c:pt>
                <c:pt idx="7">
                  <c:v>Middlesex</c:v>
                </c:pt>
                <c:pt idx="8">
                  <c:v>Bergen</c:v>
                </c:pt>
                <c:pt idx="9">
                  <c:v>Sussex</c:v>
                </c:pt>
                <c:pt idx="10">
                  <c:v>Gloucester </c:v>
                </c:pt>
                <c:pt idx="11">
                  <c:v>Ocean</c:v>
                </c:pt>
                <c:pt idx="12">
                  <c:v>Hudson </c:v>
                </c:pt>
                <c:pt idx="13">
                  <c:v>Union</c:v>
                </c:pt>
                <c:pt idx="14">
                  <c:v>Camden </c:v>
                </c:pt>
                <c:pt idx="15">
                  <c:v>Salem</c:v>
                </c:pt>
                <c:pt idx="16">
                  <c:v>Essex </c:v>
                </c:pt>
                <c:pt idx="17">
                  <c:v>Passaic</c:v>
                </c:pt>
                <c:pt idx="18">
                  <c:v>Cumberland </c:v>
                </c:pt>
                <c:pt idx="19">
                  <c:v>Atlantic</c:v>
                </c:pt>
                <c:pt idx="20">
                  <c:v>Cape May </c:v>
                </c:pt>
              </c:strCache>
            </c:strRef>
          </c:cat>
          <c:val>
            <c:numRef>
              <c:f>Sheet1!$B$2:$B$22</c:f>
              <c:numCache>
                <c:formatCode>0.0%</c:formatCode>
                <c:ptCount val="21"/>
                <c:pt idx="0">
                  <c:v>2.5499999999999998E-2</c:v>
                </c:pt>
                <c:pt idx="1">
                  <c:v>2.75E-2</c:v>
                </c:pt>
                <c:pt idx="2">
                  <c:v>2.8500000000000001E-2</c:v>
                </c:pt>
                <c:pt idx="3">
                  <c:v>0.03</c:v>
                </c:pt>
                <c:pt idx="4">
                  <c:v>0.03</c:v>
                </c:pt>
                <c:pt idx="5">
                  <c:v>3.1E-2</c:v>
                </c:pt>
                <c:pt idx="6">
                  <c:v>3.2000000000000001E-2</c:v>
                </c:pt>
                <c:pt idx="7">
                  <c:v>3.2000000000000001E-2</c:v>
                </c:pt>
                <c:pt idx="8">
                  <c:v>3.3500000000000002E-2</c:v>
                </c:pt>
                <c:pt idx="9">
                  <c:v>3.4000000000000002E-2</c:v>
                </c:pt>
                <c:pt idx="10">
                  <c:v>3.4000000000000002E-2</c:v>
                </c:pt>
                <c:pt idx="11">
                  <c:v>3.5000000000000003E-2</c:v>
                </c:pt>
                <c:pt idx="13">
                  <c:v>3.85E-2</c:v>
                </c:pt>
                <c:pt idx="14">
                  <c:v>3.9E-2</c:v>
                </c:pt>
                <c:pt idx="15">
                  <c:v>4.4999999999999998E-2</c:v>
                </c:pt>
                <c:pt idx="16">
                  <c:v>4.65E-2</c:v>
                </c:pt>
                <c:pt idx="17">
                  <c:v>4.8000000000000001E-2</c:v>
                </c:pt>
                <c:pt idx="18">
                  <c:v>4.9000000000000002E-2</c:v>
                </c:pt>
                <c:pt idx="19">
                  <c:v>4.9000000000000002E-2</c:v>
                </c:pt>
                <c:pt idx="20">
                  <c:v>5.7500000000000002E-2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Monmouth</c:v>
                </c:pt>
                <c:pt idx="6">
                  <c:v>Warren</c:v>
                </c:pt>
                <c:pt idx="7">
                  <c:v>Middlesex</c:v>
                </c:pt>
                <c:pt idx="8">
                  <c:v>Bergen</c:v>
                </c:pt>
                <c:pt idx="9">
                  <c:v>Sussex</c:v>
                </c:pt>
                <c:pt idx="10">
                  <c:v>Gloucester </c:v>
                </c:pt>
                <c:pt idx="11">
                  <c:v>Ocean</c:v>
                </c:pt>
                <c:pt idx="12">
                  <c:v>Hudson </c:v>
                </c:pt>
                <c:pt idx="13">
                  <c:v>Union</c:v>
                </c:pt>
                <c:pt idx="14">
                  <c:v>Camden </c:v>
                </c:pt>
                <c:pt idx="15">
                  <c:v>Salem</c:v>
                </c:pt>
                <c:pt idx="16">
                  <c:v>Essex </c:v>
                </c:pt>
                <c:pt idx="17">
                  <c:v>Passaic</c:v>
                </c:pt>
                <c:pt idx="18">
                  <c:v>Cumberland </c:v>
                </c:pt>
                <c:pt idx="19">
                  <c:v>Atlantic</c:v>
                </c:pt>
                <c:pt idx="20">
                  <c:v>Cape May </c:v>
                </c:pt>
              </c:strCache>
            </c:strRef>
          </c:cat>
          <c:val>
            <c:numRef>
              <c:f>Sheet1!$C$2:$C$22</c:f>
              <c:numCache>
                <c:formatCode>General</c:formatCode>
                <c:ptCount val="21"/>
                <c:pt idx="12" formatCode="0.0">
                  <c:v>3.7499999999999999E-2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3.6%</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Somerset</c:v>
                </c:pt>
                <c:pt idx="3">
                  <c:v>Mercer</c:v>
                </c:pt>
                <c:pt idx="4">
                  <c:v>Burlington</c:v>
                </c:pt>
                <c:pt idx="5">
                  <c:v>Monmouth</c:v>
                </c:pt>
                <c:pt idx="6">
                  <c:v>Warren</c:v>
                </c:pt>
                <c:pt idx="7">
                  <c:v>Middlesex</c:v>
                </c:pt>
                <c:pt idx="8">
                  <c:v>Bergen</c:v>
                </c:pt>
                <c:pt idx="9">
                  <c:v>Sussex</c:v>
                </c:pt>
                <c:pt idx="10">
                  <c:v>Gloucester </c:v>
                </c:pt>
                <c:pt idx="11">
                  <c:v>Ocean</c:v>
                </c:pt>
                <c:pt idx="12">
                  <c:v>Hudson </c:v>
                </c:pt>
                <c:pt idx="13">
                  <c:v>Union</c:v>
                </c:pt>
                <c:pt idx="14">
                  <c:v>Camden </c:v>
                </c:pt>
                <c:pt idx="15">
                  <c:v>Salem</c:v>
                </c:pt>
                <c:pt idx="16">
                  <c:v>Essex </c:v>
                </c:pt>
                <c:pt idx="17">
                  <c:v>Passaic</c:v>
                </c:pt>
                <c:pt idx="18">
                  <c:v>Cumberland </c:v>
                </c:pt>
                <c:pt idx="19">
                  <c:v>Atlantic</c:v>
                </c:pt>
                <c:pt idx="20">
                  <c:v>Cape May </c:v>
                </c:pt>
              </c:strCache>
            </c:strRef>
          </c:cat>
          <c:val>
            <c:numRef>
              <c:f>Sheet1!$D$2:$D$22</c:f>
              <c:numCache>
                <c:formatCode>0.0%</c:formatCode>
                <c:ptCount val="21"/>
                <c:pt idx="0">
                  <c:v>3.5999999999999997E-2</c:v>
                </c:pt>
                <c:pt idx="1">
                  <c:v>3.5999999999999997E-2</c:v>
                </c:pt>
                <c:pt idx="2">
                  <c:v>3.5999999999999997E-2</c:v>
                </c:pt>
                <c:pt idx="3">
                  <c:v>3.5999999999999997E-2</c:v>
                </c:pt>
                <c:pt idx="4">
                  <c:v>3.5999999999999997E-2</c:v>
                </c:pt>
                <c:pt idx="5">
                  <c:v>3.5999999999999997E-2</c:v>
                </c:pt>
                <c:pt idx="6">
                  <c:v>3.5999999999999997E-2</c:v>
                </c:pt>
                <c:pt idx="7">
                  <c:v>3.5999999999999997E-2</c:v>
                </c:pt>
                <c:pt idx="8">
                  <c:v>3.5999999999999997E-2</c:v>
                </c:pt>
                <c:pt idx="9">
                  <c:v>3.5999999999999997E-2</c:v>
                </c:pt>
                <c:pt idx="10">
                  <c:v>3.5999999999999997E-2</c:v>
                </c:pt>
                <c:pt idx="11">
                  <c:v>3.5999999999999997E-2</c:v>
                </c:pt>
                <c:pt idx="12">
                  <c:v>3.5999999999999997E-2</c:v>
                </c:pt>
                <c:pt idx="13">
                  <c:v>3.5999999999999997E-2</c:v>
                </c:pt>
                <c:pt idx="14">
                  <c:v>3.5999999999999997E-2</c:v>
                </c:pt>
                <c:pt idx="15">
                  <c:v>3.5999999999999997E-2</c:v>
                </c:pt>
                <c:pt idx="16">
                  <c:v>3.5999999999999997E-2</c:v>
                </c:pt>
                <c:pt idx="17">
                  <c:v>3.5999999999999997E-2</c:v>
                </c:pt>
                <c:pt idx="18">
                  <c:v>3.5999999999999997E-2</c:v>
                </c:pt>
                <c:pt idx="19">
                  <c:v>3.5999999999999997E-2</c:v>
                </c:pt>
                <c:pt idx="20">
                  <c:v>3.5999999999999997E-2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7714973547943068"/>
          <c:y val="0.89839098364708692"/>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33470367908304"/>
          <c:y val="2.3256512496558222E-2"/>
          <c:w val="0.85664054399158818"/>
          <c:h val="0.91355931626580245"/>
        </c:manualLayout>
      </c:layout>
      <c:barChart>
        <c:barDir val="bar"/>
        <c:grouping val="clustered"/>
        <c:varyColors val="0"/>
        <c:ser>
          <c:idx val="0"/>
          <c:order val="0"/>
          <c:tx>
            <c:strRef>
              <c:f>Sheet1!$B$1</c:f>
              <c:strCache>
                <c:ptCount val="1"/>
                <c:pt idx="0">
                  <c:v>2021</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Cape May</c:v>
                </c:pt>
                <c:pt idx="3">
                  <c:v>Hudson</c:v>
                </c:pt>
                <c:pt idx="4">
                  <c:v>Salem</c:v>
                </c:pt>
                <c:pt idx="5">
                  <c:v>Camden</c:v>
                </c:pt>
                <c:pt idx="6">
                  <c:v>Union</c:v>
                </c:pt>
                <c:pt idx="7">
                  <c:v>Hunterdon</c:v>
                </c:pt>
                <c:pt idx="8">
                  <c:v>Passaic</c:v>
                </c:pt>
                <c:pt idx="9">
                  <c:v>Atlantic</c:v>
                </c:pt>
                <c:pt idx="10">
                  <c:v>Burlington</c:v>
                </c:pt>
                <c:pt idx="11">
                  <c:v>Warren</c:v>
                </c:pt>
                <c:pt idx="12">
                  <c:v>Mercer</c:v>
                </c:pt>
                <c:pt idx="13">
                  <c:v>Gloucester</c:v>
                </c:pt>
                <c:pt idx="14">
                  <c:v>Somerset</c:v>
                </c:pt>
                <c:pt idx="15">
                  <c:v>Sussex</c:v>
                </c:pt>
                <c:pt idx="16">
                  <c:v>Middlesex</c:v>
                </c:pt>
                <c:pt idx="17">
                  <c:v>Ocean</c:v>
                </c:pt>
                <c:pt idx="18">
                  <c:v>Bergen</c:v>
                </c:pt>
                <c:pt idx="19">
                  <c:v>Monmouth</c:v>
                </c:pt>
                <c:pt idx="20">
                  <c:v>Morris</c:v>
                </c:pt>
              </c:strCache>
            </c:strRef>
          </c:cat>
          <c:val>
            <c:numRef>
              <c:f>Sheet1!$B$2:$B$22</c:f>
              <c:numCache>
                <c:formatCode>0.00%</c:formatCode>
                <c:ptCount val="21"/>
                <c:pt idx="0">
                  <c:v>0.16870260000000001</c:v>
                </c:pt>
                <c:pt idx="1">
                  <c:v>8.6116600000000001E-2</c:v>
                </c:pt>
                <c:pt idx="2">
                  <c:v>8.2028100000000007E-2</c:v>
                </c:pt>
                <c:pt idx="4">
                  <c:v>7.8090400000000004E-2</c:v>
                </c:pt>
                <c:pt idx="5">
                  <c:v>7.6357599999999998E-2</c:v>
                </c:pt>
                <c:pt idx="6">
                  <c:v>7.0121699999999995E-2</c:v>
                </c:pt>
                <c:pt idx="7">
                  <c:v>6.6516500000000006E-2</c:v>
                </c:pt>
                <c:pt idx="8">
                  <c:v>5.8640900000000003E-2</c:v>
                </c:pt>
                <c:pt idx="9">
                  <c:v>5.8384100000000001E-2</c:v>
                </c:pt>
                <c:pt idx="10">
                  <c:v>5.6744000000000003E-2</c:v>
                </c:pt>
                <c:pt idx="11">
                  <c:v>5.34146E-2</c:v>
                </c:pt>
                <c:pt idx="12">
                  <c:v>4.9820900000000001E-2</c:v>
                </c:pt>
                <c:pt idx="13">
                  <c:v>4.9411900000000002E-2</c:v>
                </c:pt>
                <c:pt idx="14">
                  <c:v>4.8206499999999999E-2</c:v>
                </c:pt>
                <c:pt idx="15">
                  <c:v>4.68019E-2</c:v>
                </c:pt>
                <c:pt idx="16">
                  <c:v>4.1471300000000003E-2</c:v>
                </c:pt>
                <c:pt idx="17">
                  <c:v>3.8594900000000001E-2</c:v>
                </c:pt>
                <c:pt idx="18">
                  <c:v>3.5555200000000002E-2</c:v>
                </c:pt>
                <c:pt idx="19">
                  <c:v>3.4435100000000003E-2</c:v>
                </c:pt>
                <c:pt idx="20">
                  <c:v>3.42948E-2</c:v>
                </c:pt>
              </c:numCache>
            </c:numRef>
          </c:val>
          <c:extLst>
            <c:ext xmlns:c16="http://schemas.microsoft.com/office/drawing/2014/chart" uri="{C3380CC4-5D6E-409C-BE32-E72D297353CC}">
              <c16:uniqueId val="{00000000-1230-479B-A976-1F37847CA31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Cape May</c:v>
                </c:pt>
                <c:pt idx="3">
                  <c:v>Hudson</c:v>
                </c:pt>
                <c:pt idx="4">
                  <c:v>Salem</c:v>
                </c:pt>
                <c:pt idx="5">
                  <c:v>Camden</c:v>
                </c:pt>
                <c:pt idx="6">
                  <c:v>Union</c:v>
                </c:pt>
                <c:pt idx="7">
                  <c:v>Hunterdon</c:v>
                </c:pt>
                <c:pt idx="8">
                  <c:v>Passaic</c:v>
                </c:pt>
                <c:pt idx="9">
                  <c:v>Atlantic</c:v>
                </c:pt>
                <c:pt idx="10">
                  <c:v>Burlington</c:v>
                </c:pt>
                <c:pt idx="11">
                  <c:v>Warren</c:v>
                </c:pt>
                <c:pt idx="12">
                  <c:v>Mercer</c:v>
                </c:pt>
                <c:pt idx="13">
                  <c:v>Gloucester</c:v>
                </c:pt>
                <c:pt idx="14">
                  <c:v>Somerset</c:v>
                </c:pt>
                <c:pt idx="15">
                  <c:v>Sussex</c:v>
                </c:pt>
                <c:pt idx="16">
                  <c:v>Middlesex</c:v>
                </c:pt>
                <c:pt idx="17">
                  <c:v>Ocean</c:v>
                </c:pt>
                <c:pt idx="18">
                  <c:v>Bergen</c:v>
                </c:pt>
                <c:pt idx="19">
                  <c:v>Monmouth</c:v>
                </c:pt>
                <c:pt idx="20">
                  <c:v>Morris</c:v>
                </c:pt>
              </c:strCache>
            </c:strRef>
          </c:cat>
          <c:val>
            <c:numRef>
              <c:f>Sheet1!$C$2:$C$22</c:f>
              <c:numCache>
                <c:formatCode>General</c:formatCode>
                <c:ptCount val="21"/>
                <c:pt idx="3" formatCode="0.00%">
                  <c:v>7.8353699999999998E-2</c:v>
                </c:pt>
              </c:numCache>
            </c:numRef>
          </c:val>
          <c:extLst>
            <c:ext xmlns:c16="http://schemas.microsoft.com/office/drawing/2014/chart" uri="{C3380CC4-5D6E-409C-BE32-E72D297353CC}">
              <c16:uniqueId val="{00000001-1230-479B-A976-1F37847CA315}"/>
            </c:ext>
          </c:extLst>
        </c:ser>
        <c:ser>
          <c:idx val="2"/>
          <c:order val="2"/>
          <c:tx>
            <c:strRef>
              <c:f>Sheet1!$D$1</c:f>
              <c:strCache>
                <c:ptCount val="1"/>
                <c:pt idx="0">
                  <c:v>NJ Avg. 6%</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Cumberland</c:v>
                </c:pt>
                <c:pt idx="1">
                  <c:v>Essex</c:v>
                </c:pt>
                <c:pt idx="2">
                  <c:v>Cape May</c:v>
                </c:pt>
                <c:pt idx="3">
                  <c:v>Hudson</c:v>
                </c:pt>
                <c:pt idx="4">
                  <c:v>Salem</c:v>
                </c:pt>
                <c:pt idx="5">
                  <c:v>Camden</c:v>
                </c:pt>
                <c:pt idx="6">
                  <c:v>Union</c:v>
                </c:pt>
                <c:pt idx="7">
                  <c:v>Hunterdon</c:v>
                </c:pt>
                <c:pt idx="8">
                  <c:v>Passaic</c:v>
                </c:pt>
                <c:pt idx="9">
                  <c:v>Atlantic</c:v>
                </c:pt>
                <c:pt idx="10">
                  <c:v>Burlington</c:v>
                </c:pt>
                <c:pt idx="11">
                  <c:v>Warren</c:v>
                </c:pt>
                <c:pt idx="12">
                  <c:v>Mercer</c:v>
                </c:pt>
                <c:pt idx="13">
                  <c:v>Gloucester</c:v>
                </c:pt>
                <c:pt idx="14">
                  <c:v>Somerset</c:v>
                </c:pt>
                <c:pt idx="15">
                  <c:v>Sussex</c:v>
                </c:pt>
                <c:pt idx="16">
                  <c:v>Middlesex</c:v>
                </c:pt>
                <c:pt idx="17">
                  <c:v>Ocean</c:v>
                </c:pt>
                <c:pt idx="18">
                  <c:v>Bergen</c:v>
                </c:pt>
                <c:pt idx="19">
                  <c:v>Monmouth</c:v>
                </c:pt>
                <c:pt idx="20">
                  <c:v>Morris</c:v>
                </c:pt>
              </c:strCache>
            </c:strRef>
          </c:cat>
          <c:val>
            <c:numRef>
              <c:f>Sheet1!$D$2:$D$22</c:f>
              <c:numCache>
                <c:formatCode>0.00%</c:formatCode>
                <c:ptCount val="21"/>
                <c:pt idx="0">
                  <c:v>0.06</c:v>
                </c:pt>
                <c:pt idx="1">
                  <c:v>0.06</c:v>
                </c:pt>
                <c:pt idx="2">
                  <c:v>0.06</c:v>
                </c:pt>
                <c:pt idx="3">
                  <c:v>0.06</c:v>
                </c:pt>
                <c:pt idx="4">
                  <c:v>0.06</c:v>
                </c:pt>
                <c:pt idx="5">
                  <c:v>0.06</c:v>
                </c:pt>
                <c:pt idx="6">
                  <c:v>0.06</c:v>
                </c:pt>
                <c:pt idx="7">
                  <c:v>0.06</c:v>
                </c:pt>
                <c:pt idx="8">
                  <c:v>0.06</c:v>
                </c:pt>
                <c:pt idx="9">
                  <c:v>0.06</c:v>
                </c:pt>
                <c:pt idx="10">
                  <c:v>0.06</c:v>
                </c:pt>
                <c:pt idx="11">
                  <c:v>0.06</c:v>
                </c:pt>
                <c:pt idx="12">
                  <c:v>0.06</c:v>
                </c:pt>
                <c:pt idx="13">
                  <c:v>0.06</c:v>
                </c:pt>
                <c:pt idx="14">
                  <c:v>0.06</c:v>
                </c:pt>
                <c:pt idx="15">
                  <c:v>0.06</c:v>
                </c:pt>
                <c:pt idx="16">
                  <c:v>0.06</c:v>
                </c:pt>
                <c:pt idx="17">
                  <c:v>0.06</c:v>
                </c:pt>
                <c:pt idx="18">
                  <c:v>0.06</c:v>
                </c:pt>
                <c:pt idx="19">
                  <c:v>0.06</c:v>
                </c:pt>
                <c:pt idx="20">
                  <c:v>0.06</c:v>
                </c:pt>
              </c:numCache>
            </c:numRef>
          </c:val>
          <c:extLst>
            <c:ext xmlns:c16="http://schemas.microsoft.com/office/drawing/2014/chart" uri="{C3380CC4-5D6E-409C-BE32-E72D297353CC}">
              <c16:uniqueId val="{00000002-1230-479B-A976-1F37847CA315}"/>
            </c:ext>
          </c:extLst>
        </c:ser>
        <c:dLbls>
          <c:showLegendKey val="0"/>
          <c:showVal val="0"/>
          <c:showCatName val="0"/>
          <c:showSerName val="0"/>
          <c:showPercent val="0"/>
          <c:showBubbleSize val="0"/>
        </c:dLbls>
        <c:gapWidth val="182"/>
        <c:axId val="344572784"/>
        <c:axId val="344573176"/>
      </c:barChart>
      <c:catAx>
        <c:axId val="344572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t"/>
        <c:numFmt formatCode="0.00%" sourceLinked="1"/>
        <c:majorTickMark val="none"/>
        <c:minorTickMark val="none"/>
        <c:tickLblPos val="nextTo"/>
        <c:crossAx val="3445727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36531599544037302"/>
          <c:y val="0.91164197701400906"/>
          <c:w val="0.1022952333346943"/>
          <c:h val="3.791881942081681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0%</c:formatCode>
                <c:ptCount val="5"/>
                <c:pt idx="0">
                  <c:v>7.2891399999999995E-2</c:v>
                </c:pt>
                <c:pt idx="1">
                  <c:v>7.5264700000000004E-2</c:v>
                </c:pt>
                <c:pt idx="2">
                  <c:v>7.6902100000000001E-2</c:v>
                </c:pt>
                <c:pt idx="3">
                  <c:v>7.7482599999999999E-2</c:v>
                </c:pt>
                <c:pt idx="4">
                  <c:v>7.8353699999999998E-2</c:v>
                </c:pt>
              </c:numCache>
            </c:numRef>
          </c:val>
          <c:smooth val="0"/>
          <c:extLst>
            <c:ext xmlns:c16="http://schemas.microsoft.com/office/drawing/2014/chart" uri="{C3380CC4-5D6E-409C-BE32-E72D297353CC}">
              <c16:uniqueId val="{00000000-EC54-42C9-AF94-A95E0600AF7B}"/>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in val="0"/>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Black/White Segregation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0.00</c:formatCode>
                <c:ptCount val="5"/>
                <c:pt idx="0">
                  <c:v>59</c:v>
                </c:pt>
                <c:pt idx="1">
                  <c:v>60</c:v>
                </c:pt>
                <c:pt idx="2">
                  <c:v>57</c:v>
                </c:pt>
                <c:pt idx="3">
                  <c:v>59</c:v>
                </c:pt>
                <c:pt idx="4">
                  <c:v>58</c:v>
                </c:pt>
              </c:numCache>
            </c:numRef>
          </c:val>
          <c:smooth val="0"/>
          <c:extLst>
            <c:ext xmlns:c16="http://schemas.microsoft.com/office/drawing/2014/chart" uri="{C3380CC4-5D6E-409C-BE32-E72D297353CC}">
              <c16:uniqueId val="{00000001-A361-4FBE-B43D-55AF6D4586A1}"/>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majorUnit val="1"/>
        <c:minorUnit val="1"/>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117595395618826"/>
          <c:y val="2.2254750892818548E-2"/>
          <c:w val="0.86476148517188511"/>
          <c:h val="0.9357453477225204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Jersey City Public Schools</c:v>
                </c:pt>
                <c:pt idx="1">
                  <c:v>North Bergen School District</c:v>
                </c:pt>
                <c:pt idx="2">
                  <c:v>West New York School District</c:v>
                </c:pt>
                <c:pt idx="3">
                  <c:v>Harrison Public Schools</c:v>
                </c:pt>
                <c:pt idx="4">
                  <c:v>Bayonne School District</c:v>
                </c:pt>
                <c:pt idx="5">
                  <c:v>Secaucus School District</c:v>
                </c:pt>
                <c:pt idx="6">
                  <c:v>Kearny</c:v>
                </c:pt>
                <c:pt idx="7">
                  <c:v>Union City School District</c:v>
                </c:pt>
                <c:pt idx="8">
                  <c:v>Hoboken Public School District</c:v>
                </c:pt>
                <c:pt idx="9">
                  <c:v>Hoboken Charter School</c:v>
                </c:pt>
                <c:pt idx="10">
                  <c:v>University Academy Charter High School</c:v>
                </c:pt>
                <c:pt idx="11">
                  <c:v>Hudson County Schools of Technology School District</c:v>
                </c:pt>
                <c:pt idx="12">
                  <c:v>Weehawken Public School District</c:v>
                </c:pt>
              </c:strCache>
            </c:strRef>
          </c:cat>
          <c:val>
            <c:numRef>
              <c:f>Sheet1!$B$2:$B$14</c:f>
              <c:numCache>
                <c:formatCode>0%</c:formatCode>
                <c:ptCount val="13"/>
                <c:pt idx="0">
                  <c:v>78</c:v>
                </c:pt>
                <c:pt idx="1">
                  <c:v>78.2</c:v>
                </c:pt>
                <c:pt idx="2">
                  <c:v>82.2</c:v>
                </c:pt>
                <c:pt idx="3">
                  <c:v>86.4</c:v>
                </c:pt>
                <c:pt idx="4">
                  <c:v>86.8</c:v>
                </c:pt>
                <c:pt idx="5">
                  <c:v>90.4</c:v>
                </c:pt>
                <c:pt idx="6">
                  <c:v>91.1</c:v>
                </c:pt>
                <c:pt idx="7">
                  <c:v>91.4</c:v>
                </c:pt>
                <c:pt idx="8">
                  <c:v>92.7</c:v>
                </c:pt>
                <c:pt idx="9">
                  <c:v>95.2</c:v>
                </c:pt>
                <c:pt idx="10">
                  <c:v>95.2</c:v>
                </c:pt>
                <c:pt idx="11">
                  <c:v>99</c:v>
                </c:pt>
                <c:pt idx="12">
                  <c:v>99.1</c:v>
                </c:pt>
              </c:numCache>
            </c:numRef>
          </c:val>
          <c:extLst>
            <c:ext xmlns:c16="http://schemas.microsoft.com/office/drawing/2014/chart" uri="{C3380CC4-5D6E-409C-BE32-E72D297353CC}">
              <c16:uniqueId val="{00000000-E871-4280-A9BF-0E926203063E}"/>
            </c:ext>
          </c:extLst>
        </c:ser>
        <c:ser>
          <c:idx val="1"/>
          <c:order val="1"/>
          <c:tx>
            <c:strRef>
              <c:f>Sheet1!$C$1</c:f>
              <c:strCache>
                <c:ptCount val="1"/>
                <c:pt idx="0">
                  <c:v>NJ Grad. Rate 90.9%</c:v>
                </c:pt>
              </c:strCache>
            </c:strRef>
          </c:tx>
          <c:spPr>
            <a:noFill/>
            <a:ln>
              <a:noFill/>
            </a:ln>
            <a:effectLst/>
          </c:spPr>
          <c:invertIfNegative val="0"/>
          <c:trendline>
            <c:name>NJ Grad. Rate 90.9%</c:name>
            <c:spPr>
              <a:ln w="19050" cap="rnd">
                <a:solidFill>
                  <a:schemeClr val="dk1">
                    <a:tint val="55000"/>
                  </a:schemeClr>
                </a:solidFill>
                <a:prstDash val="sysDot"/>
              </a:ln>
              <a:effectLst/>
            </c:spPr>
            <c:trendlineType val="linear"/>
            <c:dispRSqr val="0"/>
            <c:dispEq val="0"/>
          </c:trendline>
          <c:cat>
            <c:strRef>
              <c:f>Sheet1!$A$2:$A$14</c:f>
              <c:strCache>
                <c:ptCount val="13"/>
                <c:pt idx="0">
                  <c:v>Jersey City Public Schools</c:v>
                </c:pt>
                <c:pt idx="1">
                  <c:v>North Bergen School District</c:v>
                </c:pt>
                <c:pt idx="2">
                  <c:v>West New York School District</c:v>
                </c:pt>
                <c:pt idx="3">
                  <c:v>Harrison Public Schools</c:v>
                </c:pt>
                <c:pt idx="4">
                  <c:v>Bayonne School District</c:v>
                </c:pt>
                <c:pt idx="5">
                  <c:v>Secaucus School District</c:v>
                </c:pt>
                <c:pt idx="6">
                  <c:v>Kearny</c:v>
                </c:pt>
                <c:pt idx="7">
                  <c:v>Union City School District</c:v>
                </c:pt>
                <c:pt idx="8">
                  <c:v>Hoboken Public School District</c:v>
                </c:pt>
                <c:pt idx="9">
                  <c:v>Hoboken Charter School</c:v>
                </c:pt>
                <c:pt idx="10">
                  <c:v>University Academy Charter High School</c:v>
                </c:pt>
                <c:pt idx="11">
                  <c:v>Hudson County Schools of Technology School District</c:v>
                </c:pt>
                <c:pt idx="12">
                  <c:v>Weehawken Public School District</c:v>
                </c:pt>
              </c:strCache>
            </c:strRef>
          </c:cat>
          <c:val>
            <c:numRef>
              <c:f>Sheet1!$C$2:$C$14</c:f>
              <c:numCache>
                <c:formatCode>0%</c:formatCode>
                <c:ptCount val="13"/>
                <c:pt idx="0">
                  <c:v>90.9</c:v>
                </c:pt>
                <c:pt idx="1">
                  <c:v>90.9</c:v>
                </c:pt>
                <c:pt idx="2">
                  <c:v>90.9</c:v>
                </c:pt>
                <c:pt idx="3">
                  <c:v>90.9</c:v>
                </c:pt>
                <c:pt idx="4">
                  <c:v>90.9</c:v>
                </c:pt>
                <c:pt idx="5">
                  <c:v>90.9</c:v>
                </c:pt>
                <c:pt idx="6">
                  <c:v>90.9</c:v>
                </c:pt>
                <c:pt idx="7">
                  <c:v>90.9</c:v>
                </c:pt>
                <c:pt idx="8">
                  <c:v>90.9</c:v>
                </c:pt>
                <c:pt idx="9">
                  <c:v>90.9</c:v>
                </c:pt>
                <c:pt idx="10">
                  <c:v>90.9</c:v>
                </c:pt>
                <c:pt idx="11">
                  <c:v>90.9</c:v>
                </c:pt>
                <c:pt idx="12">
                  <c:v>90.9</c:v>
                </c:pt>
              </c:numCache>
            </c:numRef>
          </c:val>
          <c:extLst>
            <c:ext xmlns:c16="http://schemas.microsoft.com/office/drawing/2014/chart" uri="{C3380CC4-5D6E-409C-BE32-E72D297353CC}">
              <c16:uniqueId val="{00000001-E871-4280-A9BF-0E926203063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71736930398637111"/>
          <c:y val="0.92227122682900797"/>
          <c:w val="0.12018973726829363"/>
          <c:h val="3.3554250921812814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c:formatCode>
                <c:ptCount val="5"/>
                <c:pt idx="0">
                  <c:v>0.874</c:v>
                </c:pt>
                <c:pt idx="1">
                  <c:v>0.88400000000000001</c:v>
                </c:pt>
                <c:pt idx="2">
                  <c:v>0.89400000000000002</c:v>
                </c:pt>
                <c:pt idx="3">
                  <c:v>0.876</c:v>
                </c:pt>
                <c:pt idx="4">
                  <c:v>0.90800000000000003</c:v>
                </c:pt>
              </c:numCache>
            </c:numRef>
          </c:val>
          <c:smooth val="0"/>
          <c:extLst>
            <c:ext xmlns:c16="http://schemas.microsoft.com/office/drawing/2014/chart" uri="{C3380CC4-5D6E-409C-BE32-E72D297353CC}">
              <c16:uniqueId val="{00000000-7B25-4C99-8769-D1CF899DAA83}"/>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5"/>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505454302559163"/>
          <c:y val="2.2254750892818548E-2"/>
          <c:w val="0.86088297098065247"/>
          <c:h val="0.89094451655009699"/>
        </c:manualLayout>
      </c:layout>
      <c:barChart>
        <c:barDir val="bar"/>
        <c:grouping val="clustered"/>
        <c:varyColors val="0"/>
        <c:ser>
          <c:idx val="0"/>
          <c:order val="0"/>
          <c:tx>
            <c:strRef>
              <c:f>Sheet1!$B$1</c:f>
              <c:strCache>
                <c:ptCount val="1"/>
                <c:pt idx="0">
                  <c:v>% households with broadband access</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Ocean</c:v>
                </c:pt>
                <c:pt idx="2">
                  <c:v>Passaic</c:v>
                </c:pt>
                <c:pt idx="3">
                  <c:v>Cumberland</c:v>
                </c:pt>
                <c:pt idx="4">
                  <c:v>Salem</c:v>
                </c:pt>
                <c:pt idx="5">
                  <c:v>Cape May</c:v>
                </c:pt>
                <c:pt idx="6">
                  <c:v>Camden</c:v>
                </c:pt>
                <c:pt idx="7">
                  <c:v>Hudson</c:v>
                </c:pt>
                <c:pt idx="8">
                  <c:v>Mercer</c:v>
                </c:pt>
                <c:pt idx="9">
                  <c:v>Warren</c:v>
                </c:pt>
                <c:pt idx="10">
                  <c:v>Atlantic</c:v>
                </c:pt>
                <c:pt idx="11">
                  <c:v>Union</c:v>
                </c:pt>
                <c:pt idx="12">
                  <c:v>Gloucester</c:v>
                </c:pt>
                <c:pt idx="13">
                  <c:v>Middlesex</c:v>
                </c:pt>
                <c:pt idx="14">
                  <c:v>Hunterdon</c:v>
                </c:pt>
                <c:pt idx="15">
                  <c:v>Monmouth</c:v>
                </c:pt>
                <c:pt idx="16">
                  <c:v>Burlington</c:v>
                </c:pt>
                <c:pt idx="17">
                  <c:v>Bergen</c:v>
                </c:pt>
                <c:pt idx="18">
                  <c:v>Sussex</c:v>
                </c:pt>
                <c:pt idx="19">
                  <c:v>Morris</c:v>
                </c:pt>
                <c:pt idx="20">
                  <c:v>Somerset</c:v>
                </c:pt>
              </c:strCache>
            </c:strRef>
          </c:cat>
          <c:val>
            <c:numRef>
              <c:f>Sheet1!$B$2:$B$22</c:f>
              <c:numCache>
                <c:formatCode>0.0%</c:formatCode>
                <c:ptCount val="21"/>
                <c:pt idx="0">
                  <c:v>0.876</c:v>
                </c:pt>
                <c:pt idx="1">
                  <c:v>0.877</c:v>
                </c:pt>
                <c:pt idx="2">
                  <c:v>0.89100000000000001</c:v>
                </c:pt>
                <c:pt idx="3">
                  <c:v>0.89400000000000002</c:v>
                </c:pt>
                <c:pt idx="4">
                  <c:v>0.90200000000000002</c:v>
                </c:pt>
                <c:pt idx="5">
                  <c:v>0.90300000000000002</c:v>
                </c:pt>
                <c:pt idx="6">
                  <c:v>0.90700000000000003</c:v>
                </c:pt>
                <c:pt idx="8" formatCode="General">
                  <c:v>0.90800000000000003</c:v>
                </c:pt>
                <c:pt idx="9">
                  <c:v>0.91200000000000003</c:v>
                </c:pt>
                <c:pt idx="10">
                  <c:v>0.91300000000000003</c:v>
                </c:pt>
                <c:pt idx="11">
                  <c:v>0.92600000000000005</c:v>
                </c:pt>
                <c:pt idx="12">
                  <c:v>0.92900000000000005</c:v>
                </c:pt>
                <c:pt idx="13">
                  <c:v>0.93300000000000005</c:v>
                </c:pt>
                <c:pt idx="14">
                  <c:v>0.93799999999999994</c:v>
                </c:pt>
                <c:pt idx="15">
                  <c:v>0.93899999999999995</c:v>
                </c:pt>
                <c:pt idx="16">
                  <c:v>0.94099999999999995</c:v>
                </c:pt>
                <c:pt idx="17">
                  <c:v>0.94199999999999995</c:v>
                </c:pt>
                <c:pt idx="18">
                  <c:v>0.94799999999999995</c:v>
                </c:pt>
                <c:pt idx="19">
                  <c:v>0.95499999999999996</c:v>
                </c:pt>
                <c:pt idx="20">
                  <c:v>0.95699999999999996</c:v>
                </c:pt>
              </c:numCache>
            </c:numRef>
          </c:val>
          <c:extLst>
            <c:ext xmlns:c16="http://schemas.microsoft.com/office/drawing/2014/chart" uri="{C3380CC4-5D6E-409C-BE32-E72D297353CC}">
              <c16:uniqueId val="{00000000-20B2-4075-AADE-FC86D5CD88A3}"/>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Ocean</c:v>
                </c:pt>
                <c:pt idx="2">
                  <c:v>Passaic</c:v>
                </c:pt>
                <c:pt idx="3">
                  <c:v>Cumberland</c:v>
                </c:pt>
                <c:pt idx="4">
                  <c:v>Salem</c:v>
                </c:pt>
                <c:pt idx="5">
                  <c:v>Cape May</c:v>
                </c:pt>
                <c:pt idx="6">
                  <c:v>Camden</c:v>
                </c:pt>
                <c:pt idx="7">
                  <c:v>Hudson</c:v>
                </c:pt>
                <c:pt idx="8">
                  <c:v>Mercer</c:v>
                </c:pt>
                <c:pt idx="9">
                  <c:v>Warren</c:v>
                </c:pt>
                <c:pt idx="10">
                  <c:v>Atlantic</c:v>
                </c:pt>
                <c:pt idx="11">
                  <c:v>Union</c:v>
                </c:pt>
                <c:pt idx="12">
                  <c:v>Gloucester</c:v>
                </c:pt>
                <c:pt idx="13">
                  <c:v>Middlesex</c:v>
                </c:pt>
                <c:pt idx="14">
                  <c:v>Hunterdon</c:v>
                </c:pt>
                <c:pt idx="15">
                  <c:v>Monmouth</c:v>
                </c:pt>
                <c:pt idx="16">
                  <c:v>Burlington</c:v>
                </c:pt>
                <c:pt idx="17">
                  <c:v>Bergen</c:v>
                </c:pt>
                <c:pt idx="18">
                  <c:v>Sussex</c:v>
                </c:pt>
                <c:pt idx="19">
                  <c:v>Morris</c:v>
                </c:pt>
                <c:pt idx="20">
                  <c:v>Somerset</c:v>
                </c:pt>
              </c:strCache>
            </c:strRef>
          </c:cat>
          <c:val>
            <c:numRef>
              <c:f>Sheet1!$C$2:$C$22</c:f>
              <c:numCache>
                <c:formatCode>General</c:formatCode>
                <c:ptCount val="21"/>
                <c:pt idx="7">
                  <c:v>0.90800000000000003</c:v>
                </c:pt>
              </c:numCache>
            </c:numRef>
          </c:val>
          <c:extLst>
            <c:ext xmlns:c16="http://schemas.microsoft.com/office/drawing/2014/chart" uri="{C3380CC4-5D6E-409C-BE32-E72D297353CC}">
              <c16:uniqueId val="{00000001-20B2-4075-AADE-FC86D5CD88A3}"/>
            </c:ext>
          </c:extLst>
        </c:ser>
        <c:ser>
          <c:idx val="2"/>
          <c:order val="2"/>
          <c:tx>
            <c:strRef>
              <c:f>Sheet1!$D$1</c:f>
              <c:strCache>
                <c:ptCount val="1"/>
                <c:pt idx="0">
                  <c:v>NJ Avg. 91.9%</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Ocean</c:v>
                </c:pt>
                <c:pt idx="2">
                  <c:v>Passaic</c:v>
                </c:pt>
                <c:pt idx="3">
                  <c:v>Cumberland</c:v>
                </c:pt>
                <c:pt idx="4">
                  <c:v>Salem</c:v>
                </c:pt>
                <c:pt idx="5">
                  <c:v>Cape May</c:v>
                </c:pt>
                <c:pt idx="6">
                  <c:v>Camden</c:v>
                </c:pt>
                <c:pt idx="7">
                  <c:v>Hudson</c:v>
                </c:pt>
                <c:pt idx="8">
                  <c:v>Mercer</c:v>
                </c:pt>
                <c:pt idx="9">
                  <c:v>Warren</c:v>
                </c:pt>
                <c:pt idx="10">
                  <c:v>Atlantic</c:v>
                </c:pt>
                <c:pt idx="11">
                  <c:v>Union</c:v>
                </c:pt>
                <c:pt idx="12">
                  <c:v>Gloucester</c:v>
                </c:pt>
                <c:pt idx="13">
                  <c:v>Middlesex</c:v>
                </c:pt>
                <c:pt idx="14">
                  <c:v>Hunterdon</c:v>
                </c:pt>
                <c:pt idx="15">
                  <c:v>Monmouth</c:v>
                </c:pt>
                <c:pt idx="16">
                  <c:v>Burlington</c:v>
                </c:pt>
                <c:pt idx="17">
                  <c:v>Bergen</c:v>
                </c:pt>
                <c:pt idx="18">
                  <c:v>Sussex</c:v>
                </c:pt>
                <c:pt idx="19">
                  <c:v>Morris</c:v>
                </c:pt>
                <c:pt idx="20">
                  <c:v>Somerset</c:v>
                </c:pt>
              </c:strCache>
            </c:strRef>
          </c:cat>
          <c:val>
            <c:numRef>
              <c:f>Sheet1!$D$2:$D$22</c:f>
              <c:numCache>
                <c:formatCode>0%</c:formatCode>
                <c:ptCount val="21"/>
                <c:pt idx="0">
                  <c:v>0.91900000000000004</c:v>
                </c:pt>
                <c:pt idx="1">
                  <c:v>0.91900000000000004</c:v>
                </c:pt>
                <c:pt idx="2">
                  <c:v>0.91900000000000004</c:v>
                </c:pt>
                <c:pt idx="3">
                  <c:v>0.91900000000000004</c:v>
                </c:pt>
                <c:pt idx="4">
                  <c:v>0.91900000000000004</c:v>
                </c:pt>
                <c:pt idx="5">
                  <c:v>0.91900000000000004</c:v>
                </c:pt>
                <c:pt idx="6">
                  <c:v>0.91900000000000004</c:v>
                </c:pt>
                <c:pt idx="7">
                  <c:v>0.91900000000000004</c:v>
                </c:pt>
                <c:pt idx="8">
                  <c:v>0.91900000000000004</c:v>
                </c:pt>
                <c:pt idx="9">
                  <c:v>0.91900000000000004</c:v>
                </c:pt>
                <c:pt idx="10">
                  <c:v>0.91900000000000004</c:v>
                </c:pt>
                <c:pt idx="11">
                  <c:v>0.91900000000000004</c:v>
                </c:pt>
                <c:pt idx="12">
                  <c:v>0.91900000000000004</c:v>
                </c:pt>
                <c:pt idx="13">
                  <c:v>0.91900000000000004</c:v>
                </c:pt>
                <c:pt idx="14">
                  <c:v>0.91900000000000004</c:v>
                </c:pt>
                <c:pt idx="15">
                  <c:v>0.91900000000000004</c:v>
                </c:pt>
                <c:pt idx="16">
                  <c:v>0.91900000000000004</c:v>
                </c:pt>
                <c:pt idx="17">
                  <c:v>0.91900000000000004</c:v>
                </c:pt>
                <c:pt idx="18">
                  <c:v>0.91900000000000004</c:v>
                </c:pt>
                <c:pt idx="19">
                  <c:v>0.91900000000000004</c:v>
                </c:pt>
                <c:pt idx="20">
                  <c:v>0.91900000000000004</c:v>
                </c:pt>
              </c:numCache>
            </c:numRef>
          </c:val>
          <c:extLst>
            <c:ext xmlns:c16="http://schemas.microsoft.com/office/drawing/2014/chart" uri="{C3380CC4-5D6E-409C-BE32-E72D297353CC}">
              <c16:uniqueId val="{00000002-20B2-4075-AADE-FC86D5CD88A3}"/>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7944182641134512"/>
          <c:y val="0.88423754476362459"/>
          <c:w val="0.13781334588678359"/>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Warren</c:v>
                </c:pt>
                <c:pt idx="6">
                  <c:v>Ocean</c:v>
                </c:pt>
                <c:pt idx="7">
                  <c:v>Gloucester</c:v>
                </c:pt>
                <c:pt idx="8">
                  <c:v>Monmouth</c:v>
                </c:pt>
                <c:pt idx="9">
                  <c:v>Middlesex</c:v>
                </c:pt>
                <c:pt idx="10">
                  <c:v>Burlington</c:v>
                </c:pt>
                <c:pt idx="11">
                  <c:v>Cape May</c:v>
                </c:pt>
                <c:pt idx="12">
                  <c:v>Atlantic</c:v>
                </c:pt>
                <c:pt idx="13">
                  <c:v>Union</c:v>
                </c:pt>
                <c:pt idx="14">
                  <c:v>Hudson</c:v>
                </c:pt>
                <c:pt idx="15">
                  <c:v>Essex</c:v>
                </c:pt>
                <c:pt idx="16">
                  <c:v>Salem</c:v>
                </c:pt>
                <c:pt idx="17">
                  <c:v>Camden</c:v>
                </c:pt>
                <c:pt idx="18">
                  <c:v>Passaic</c:v>
                </c:pt>
                <c:pt idx="19">
                  <c:v>Mercer</c:v>
                </c:pt>
                <c:pt idx="20">
                  <c:v>Cumberland</c:v>
                </c:pt>
              </c:strCache>
            </c:strRef>
          </c:cat>
          <c:val>
            <c:numRef>
              <c:f>Sheet1!$B$2:$B$22</c:f>
              <c:numCache>
                <c:formatCode>General</c:formatCode>
                <c:ptCount val="21"/>
                <c:pt idx="14">
                  <c:v>279.7</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Violent Crime Rate per 100,000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9B5-43C4-9B8F-A9544197AFD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Warren</c:v>
                </c:pt>
                <c:pt idx="6">
                  <c:v>Ocean</c:v>
                </c:pt>
                <c:pt idx="7">
                  <c:v>Gloucester</c:v>
                </c:pt>
                <c:pt idx="8">
                  <c:v>Monmouth</c:v>
                </c:pt>
                <c:pt idx="9">
                  <c:v>Middlesex</c:v>
                </c:pt>
                <c:pt idx="10">
                  <c:v>Burlington</c:v>
                </c:pt>
                <c:pt idx="11">
                  <c:v>Cape May</c:v>
                </c:pt>
                <c:pt idx="12">
                  <c:v>Atlantic</c:v>
                </c:pt>
                <c:pt idx="13">
                  <c:v>Union</c:v>
                </c:pt>
                <c:pt idx="14">
                  <c:v>Hudson</c:v>
                </c:pt>
                <c:pt idx="15">
                  <c:v>Essex</c:v>
                </c:pt>
                <c:pt idx="16">
                  <c:v>Salem</c:v>
                </c:pt>
                <c:pt idx="17">
                  <c:v>Camden</c:v>
                </c:pt>
                <c:pt idx="18">
                  <c:v>Passaic</c:v>
                </c:pt>
                <c:pt idx="19">
                  <c:v>Mercer</c:v>
                </c:pt>
                <c:pt idx="20">
                  <c:v>Cumberland</c:v>
                </c:pt>
              </c:strCache>
            </c:strRef>
          </c:cat>
          <c:val>
            <c:numRef>
              <c:f>Sheet1!$C$2:$C$22</c:f>
              <c:numCache>
                <c:formatCode>General</c:formatCode>
                <c:ptCount val="21"/>
                <c:pt idx="0">
                  <c:v>21.1</c:v>
                </c:pt>
                <c:pt idx="1">
                  <c:v>39.5</c:v>
                </c:pt>
                <c:pt idx="2">
                  <c:v>41.2</c:v>
                </c:pt>
                <c:pt idx="3">
                  <c:v>42.5</c:v>
                </c:pt>
                <c:pt idx="4">
                  <c:v>59.6</c:v>
                </c:pt>
                <c:pt idx="5">
                  <c:v>71.400000000000006</c:v>
                </c:pt>
                <c:pt idx="6">
                  <c:v>92.7</c:v>
                </c:pt>
                <c:pt idx="7">
                  <c:v>119.9</c:v>
                </c:pt>
                <c:pt idx="8">
                  <c:v>121.4</c:v>
                </c:pt>
                <c:pt idx="9">
                  <c:v>129.69999999999999</c:v>
                </c:pt>
                <c:pt idx="10">
                  <c:v>143.1</c:v>
                </c:pt>
                <c:pt idx="11">
                  <c:v>167.9</c:v>
                </c:pt>
                <c:pt idx="12">
                  <c:v>250.5</c:v>
                </c:pt>
                <c:pt idx="13">
                  <c:v>253.3</c:v>
                </c:pt>
                <c:pt idx="15">
                  <c:v>319.10000000000002</c:v>
                </c:pt>
                <c:pt idx="16">
                  <c:v>323.7</c:v>
                </c:pt>
                <c:pt idx="17">
                  <c:v>378.8</c:v>
                </c:pt>
                <c:pt idx="18">
                  <c:v>383.1</c:v>
                </c:pt>
                <c:pt idx="19">
                  <c:v>405.7</c:v>
                </c:pt>
                <c:pt idx="20">
                  <c:v>446.6</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3.1766483734987673E-3"/>
                  <c:y val="0.16962559627459786"/>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1.7769028871391077E-2"/>
                  <c:y val="8.0824753812993103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19</c:v>
                </c:pt>
                <c:pt idx="1">
                  <c:v>115</c:v>
                </c:pt>
                <c:pt idx="2">
                  <c:v>534</c:v>
                </c:pt>
                <c:pt idx="3">
                  <c:v>1262</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6.6691099075699659E-2"/>
                  <c:y val="1.0055121042613307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2.2151374994645906E-3"/>
                  <c:y val="0"/>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1010</c:v>
                </c:pt>
                <c:pt idx="1">
                  <c:v>7381</c:v>
                </c:pt>
                <c:pt idx="2">
                  <c:v>844</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1.5158577218329465E-2"/>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Ocean</c:v>
                </c:pt>
                <c:pt idx="2">
                  <c:v>Sussex</c:v>
                </c:pt>
                <c:pt idx="3">
                  <c:v>Middlesex</c:v>
                </c:pt>
                <c:pt idx="4">
                  <c:v>Morris</c:v>
                </c:pt>
                <c:pt idx="5">
                  <c:v>Bergen</c:v>
                </c:pt>
                <c:pt idx="6">
                  <c:v>Union</c:v>
                </c:pt>
                <c:pt idx="7">
                  <c:v>Somerset</c:v>
                </c:pt>
                <c:pt idx="8">
                  <c:v>Gloucester</c:v>
                </c:pt>
                <c:pt idx="9">
                  <c:v>Monmouth</c:v>
                </c:pt>
                <c:pt idx="10">
                  <c:v>Essex</c:v>
                </c:pt>
                <c:pt idx="11">
                  <c:v>Hudson</c:v>
                </c:pt>
                <c:pt idx="12">
                  <c:v>Burlington</c:v>
                </c:pt>
                <c:pt idx="13">
                  <c:v>Warren</c:v>
                </c:pt>
                <c:pt idx="14">
                  <c:v>Passaic</c:v>
                </c:pt>
                <c:pt idx="15">
                  <c:v>Cumberland</c:v>
                </c:pt>
                <c:pt idx="16">
                  <c:v>Atlantic</c:v>
                </c:pt>
                <c:pt idx="17">
                  <c:v>Salem</c:v>
                </c:pt>
                <c:pt idx="18">
                  <c:v>Camden</c:v>
                </c:pt>
                <c:pt idx="19">
                  <c:v>Mercer</c:v>
                </c:pt>
                <c:pt idx="20">
                  <c:v>Cape May</c:v>
                </c:pt>
              </c:strCache>
            </c:strRef>
          </c:cat>
          <c:val>
            <c:numRef>
              <c:f>Sheet1!$B$2:$B$22</c:f>
              <c:numCache>
                <c:formatCode>General</c:formatCode>
                <c:ptCount val="21"/>
                <c:pt idx="0">
                  <c:v>2.0334300000000001</c:v>
                </c:pt>
                <c:pt idx="1">
                  <c:v>2.4205700000000001</c:v>
                </c:pt>
                <c:pt idx="2">
                  <c:v>2.4972400000000001</c:v>
                </c:pt>
                <c:pt idx="3">
                  <c:v>2.5069699999999999</c:v>
                </c:pt>
                <c:pt idx="4">
                  <c:v>3.0266000000000002</c:v>
                </c:pt>
                <c:pt idx="5">
                  <c:v>3.0364800000000001</c:v>
                </c:pt>
                <c:pt idx="6">
                  <c:v>3.10765</c:v>
                </c:pt>
                <c:pt idx="7">
                  <c:v>4.0572600000000003</c:v>
                </c:pt>
                <c:pt idx="8">
                  <c:v>4.1986100000000004</c:v>
                </c:pt>
                <c:pt idx="9">
                  <c:v>4.3699000000000003</c:v>
                </c:pt>
                <c:pt idx="10">
                  <c:v>4.50047</c:v>
                </c:pt>
                <c:pt idx="12">
                  <c:v>4.6536299999999997</c:v>
                </c:pt>
                <c:pt idx="13">
                  <c:v>5.3425799999999999</c:v>
                </c:pt>
                <c:pt idx="14">
                  <c:v>6.8001699999999996</c:v>
                </c:pt>
                <c:pt idx="15">
                  <c:v>6.8345599999999997</c:v>
                </c:pt>
                <c:pt idx="16">
                  <c:v>7.6551200000000001</c:v>
                </c:pt>
                <c:pt idx="17">
                  <c:v>7.8728999999999996</c:v>
                </c:pt>
                <c:pt idx="18">
                  <c:v>8.8375599999999999</c:v>
                </c:pt>
                <c:pt idx="19">
                  <c:v>8.8496600000000001</c:v>
                </c:pt>
                <c:pt idx="20">
                  <c:v>21.33492</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Ocean</c:v>
                </c:pt>
                <c:pt idx="2">
                  <c:v>Sussex</c:v>
                </c:pt>
                <c:pt idx="3">
                  <c:v>Middlesex</c:v>
                </c:pt>
                <c:pt idx="4">
                  <c:v>Morris</c:v>
                </c:pt>
                <c:pt idx="5">
                  <c:v>Bergen</c:v>
                </c:pt>
                <c:pt idx="6">
                  <c:v>Union</c:v>
                </c:pt>
                <c:pt idx="7">
                  <c:v>Somerset</c:v>
                </c:pt>
                <c:pt idx="8">
                  <c:v>Gloucester</c:v>
                </c:pt>
                <c:pt idx="9">
                  <c:v>Monmouth</c:v>
                </c:pt>
                <c:pt idx="10">
                  <c:v>Essex</c:v>
                </c:pt>
                <c:pt idx="11">
                  <c:v>Hudson</c:v>
                </c:pt>
                <c:pt idx="12">
                  <c:v>Burlington</c:v>
                </c:pt>
                <c:pt idx="13">
                  <c:v>Warren</c:v>
                </c:pt>
                <c:pt idx="14">
                  <c:v>Passaic</c:v>
                </c:pt>
                <c:pt idx="15">
                  <c:v>Cumberland</c:v>
                </c:pt>
                <c:pt idx="16">
                  <c:v>Atlantic</c:v>
                </c:pt>
                <c:pt idx="17">
                  <c:v>Salem</c:v>
                </c:pt>
                <c:pt idx="18">
                  <c:v>Camden</c:v>
                </c:pt>
                <c:pt idx="19">
                  <c:v>Mercer</c:v>
                </c:pt>
                <c:pt idx="20">
                  <c:v>Cape May</c:v>
                </c:pt>
              </c:strCache>
            </c:strRef>
          </c:cat>
          <c:val>
            <c:numRef>
              <c:f>Sheet1!$C$2:$C$22</c:f>
              <c:numCache>
                <c:formatCode>General</c:formatCode>
                <c:ptCount val="21"/>
                <c:pt idx="11" formatCode="0.00">
                  <c:v>4.5079399999999996</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4.63</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Ocean</c:v>
                </c:pt>
                <c:pt idx="2">
                  <c:v>Sussex</c:v>
                </c:pt>
                <c:pt idx="3">
                  <c:v>Middlesex</c:v>
                </c:pt>
                <c:pt idx="4">
                  <c:v>Morris</c:v>
                </c:pt>
                <c:pt idx="5">
                  <c:v>Bergen</c:v>
                </c:pt>
                <c:pt idx="6">
                  <c:v>Union</c:v>
                </c:pt>
                <c:pt idx="7">
                  <c:v>Somerset</c:v>
                </c:pt>
                <c:pt idx="8">
                  <c:v>Gloucester</c:v>
                </c:pt>
                <c:pt idx="9">
                  <c:v>Monmouth</c:v>
                </c:pt>
                <c:pt idx="10">
                  <c:v>Essex</c:v>
                </c:pt>
                <c:pt idx="11">
                  <c:v>Hudson</c:v>
                </c:pt>
                <c:pt idx="12">
                  <c:v>Burlington</c:v>
                </c:pt>
                <c:pt idx="13">
                  <c:v>Warren</c:v>
                </c:pt>
                <c:pt idx="14">
                  <c:v>Passaic</c:v>
                </c:pt>
                <c:pt idx="15">
                  <c:v>Cumberland</c:v>
                </c:pt>
                <c:pt idx="16">
                  <c:v>Atlantic</c:v>
                </c:pt>
                <c:pt idx="17">
                  <c:v>Salem</c:v>
                </c:pt>
                <c:pt idx="18">
                  <c:v>Camden</c:v>
                </c:pt>
                <c:pt idx="19">
                  <c:v>Mercer</c:v>
                </c:pt>
                <c:pt idx="20">
                  <c:v>Cape May</c:v>
                </c:pt>
              </c:strCache>
            </c:strRef>
          </c:cat>
          <c:val>
            <c:numRef>
              <c:f>Sheet1!$D$2:$D$22</c:f>
              <c:numCache>
                <c:formatCode>General</c:formatCode>
                <c:ptCount val="21"/>
                <c:pt idx="0">
                  <c:v>4.63103</c:v>
                </c:pt>
                <c:pt idx="1">
                  <c:v>4.63103</c:v>
                </c:pt>
                <c:pt idx="2">
                  <c:v>4.63103</c:v>
                </c:pt>
                <c:pt idx="3">
                  <c:v>4.63103</c:v>
                </c:pt>
                <c:pt idx="4">
                  <c:v>4.63103</c:v>
                </c:pt>
                <c:pt idx="5">
                  <c:v>4.63103</c:v>
                </c:pt>
                <c:pt idx="6">
                  <c:v>4.63103</c:v>
                </c:pt>
                <c:pt idx="7">
                  <c:v>4.63103</c:v>
                </c:pt>
                <c:pt idx="8">
                  <c:v>4.63103</c:v>
                </c:pt>
                <c:pt idx="9">
                  <c:v>4.63103</c:v>
                </c:pt>
                <c:pt idx="10">
                  <c:v>4.63103</c:v>
                </c:pt>
                <c:pt idx="11">
                  <c:v>4.63103</c:v>
                </c:pt>
                <c:pt idx="12">
                  <c:v>4.63103</c:v>
                </c:pt>
                <c:pt idx="13">
                  <c:v>4.63103</c:v>
                </c:pt>
                <c:pt idx="14">
                  <c:v>4.63103</c:v>
                </c:pt>
                <c:pt idx="15">
                  <c:v>4.63103</c:v>
                </c:pt>
                <c:pt idx="16">
                  <c:v>4.63103</c:v>
                </c:pt>
                <c:pt idx="17">
                  <c:v>4.63103</c:v>
                </c:pt>
                <c:pt idx="18">
                  <c:v>4.63103</c:v>
                </c:pt>
                <c:pt idx="19">
                  <c:v>4.63103</c:v>
                </c:pt>
                <c:pt idx="20">
                  <c:v>4.63103</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21990206692913389"/>
          <c:y val="0.87893986242298117"/>
          <c:w val="0.13858046259842519"/>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Hudson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8.6767400000000006</c:v>
                </c:pt>
                <c:pt idx="1">
                  <c:v>7.9894100000000003</c:v>
                </c:pt>
                <c:pt idx="2">
                  <c:v>7.6530199999999997</c:v>
                </c:pt>
                <c:pt idx="3">
                  <c:v>8.0386199999999999</c:v>
                </c:pt>
                <c:pt idx="4">
                  <c:v>4.5</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Sheet1!$C$2:$C$6</c:f>
              <c:numCache>
                <c:formatCode>General</c:formatCode>
                <c:ptCount val="5"/>
                <c:pt idx="0">
                  <c:v>10.5</c:v>
                </c:pt>
                <c:pt idx="1">
                  <c:v>9.3191199999999998</c:v>
                </c:pt>
                <c:pt idx="2">
                  <c:v>7.4523599999999997</c:v>
                </c:pt>
                <c:pt idx="3">
                  <c:v>7.5911299999999997</c:v>
                </c:pt>
                <c:pt idx="4">
                  <c:v>4.63103</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General" sourceLinked="1"/>
        <c:majorTickMark val="none"/>
        <c:minorTickMark val="none"/>
        <c:tickLblPos val="nextTo"/>
        <c:crossAx val="379079704"/>
        <c:crosses val="autoZero"/>
        <c:crossBetween val="between"/>
      </c:valAx>
      <c:spPr>
        <a:noFill/>
        <a:ln>
          <a:noFill/>
        </a:ln>
        <a:effectLst/>
      </c:spPr>
    </c:plotArea>
    <c:legend>
      <c:legendPos val="r"/>
      <c:layout>
        <c:manualLayout>
          <c:xMode val="edge"/>
          <c:yMode val="edge"/>
          <c:x val="0.3811892263467066"/>
          <c:y val="6.8140319163664999E-3"/>
          <c:w val="0.56722347206599166"/>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0"/>
          <c:order val="0"/>
          <c:tx>
            <c:strRef>
              <c:f>Sheet1!$B$1</c:f>
              <c:strCache>
                <c:ptCount val="1"/>
                <c:pt idx="0">
                  <c:v>Vandalism Copy County</c:v>
                </c:pt>
              </c:strCache>
            </c:strRef>
          </c:tx>
          <c:spPr>
            <a:solidFill>
              <a:srgbClr val="FFFF00"/>
            </a:solidFill>
            <a:ln>
              <a:noFill/>
            </a:ln>
            <a:effectLst/>
          </c:spPr>
          <c:invertIfNegative val="0"/>
          <c:cat>
            <c:strRef>
              <c:f>Sheet1!$A$2:$A$22</c:f>
              <c:strCache>
                <c:ptCount val="21"/>
                <c:pt idx="0">
                  <c:v>Salem</c:v>
                </c:pt>
                <c:pt idx="1">
                  <c:v>Warren</c:v>
                </c:pt>
                <c:pt idx="2">
                  <c:v>Cape May </c:v>
                </c:pt>
                <c:pt idx="3">
                  <c:v>Hunterdon</c:v>
                </c:pt>
                <c:pt idx="4">
                  <c:v>Sussex</c:v>
                </c:pt>
                <c:pt idx="5">
                  <c:v>Hudson </c:v>
                </c:pt>
                <c:pt idx="6">
                  <c:v>Gloucester </c:v>
                </c:pt>
                <c:pt idx="7">
                  <c:v>Somerset</c:v>
                </c:pt>
                <c:pt idx="8">
                  <c:v>Morris</c:v>
                </c:pt>
                <c:pt idx="9">
                  <c:v>Cumberland </c:v>
                </c:pt>
                <c:pt idx="10">
                  <c:v>Atlantic</c:v>
                </c:pt>
                <c:pt idx="11">
                  <c:v>Monmouth</c:v>
                </c:pt>
                <c:pt idx="12">
                  <c:v>Passaic</c:v>
                </c:pt>
                <c:pt idx="13">
                  <c:v>Mercer</c:v>
                </c:pt>
                <c:pt idx="14">
                  <c:v>Bergen</c:v>
                </c:pt>
                <c:pt idx="15">
                  <c:v>Ocean</c:v>
                </c:pt>
                <c:pt idx="16">
                  <c:v>Burlington</c:v>
                </c:pt>
                <c:pt idx="17">
                  <c:v>Middlesex</c:v>
                </c:pt>
                <c:pt idx="18">
                  <c:v>Union</c:v>
                </c:pt>
                <c:pt idx="19">
                  <c:v>Camden </c:v>
                </c:pt>
                <c:pt idx="20">
                  <c:v>Essex </c:v>
                </c:pt>
              </c:strCache>
            </c:strRef>
          </c:cat>
          <c:val>
            <c:numRef>
              <c:f>Sheet1!$B$2:$B$22</c:f>
              <c:numCache>
                <c:formatCode>General</c:formatCode>
                <c:ptCount val="21"/>
                <c:pt idx="5">
                  <c:v>53</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Vandalism</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 </c:v>
                </c:pt>
                <c:pt idx="3">
                  <c:v>Hunterdon</c:v>
                </c:pt>
                <c:pt idx="4">
                  <c:v>Sussex</c:v>
                </c:pt>
                <c:pt idx="5">
                  <c:v>Hudson </c:v>
                </c:pt>
                <c:pt idx="6">
                  <c:v>Gloucester </c:v>
                </c:pt>
                <c:pt idx="7">
                  <c:v>Somerset</c:v>
                </c:pt>
                <c:pt idx="8">
                  <c:v>Morris</c:v>
                </c:pt>
                <c:pt idx="9">
                  <c:v>Cumberland </c:v>
                </c:pt>
                <c:pt idx="10">
                  <c:v>Atlantic</c:v>
                </c:pt>
                <c:pt idx="11">
                  <c:v>Monmouth</c:v>
                </c:pt>
                <c:pt idx="12">
                  <c:v>Passaic</c:v>
                </c:pt>
                <c:pt idx="13">
                  <c:v>Mercer</c:v>
                </c:pt>
                <c:pt idx="14">
                  <c:v>Bergen</c:v>
                </c:pt>
                <c:pt idx="15">
                  <c:v>Ocean</c:v>
                </c:pt>
                <c:pt idx="16">
                  <c:v>Burlington</c:v>
                </c:pt>
                <c:pt idx="17">
                  <c:v>Middlesex</c:v>
                </c:pt>
                <c:pt idx="18">
                  <c:v>Union</c:v>
                </c:pt>
                <c:pt idx="19">
                  <c:v>Camden </c:v>
                </c:pt>
                <c:pt idx="20">
                  <c:v>Essex </c:v>
                </c:pt>
              </c:strCache>
            </c:strRef>
          </c:cat>
          <c:val>
            <c:numRef>
              <c:f>Sheet1!$C$2:$C$22</c:f>
              <c:numCache>
                <c:formatCode>General</c:formatCode>
                <c:ptCount val="21"/>
                <c:pt idx="0">
                  <c:v>15</c:v>
                </c:pt>
                <c:pt idx="1">
                  <c:v>15</c:v>
                </c:pt>
                <c:pt idx="2">
                  <c:v>17</c:v>
                </c:pt>
                <c:pt idx="3">
                  <c:v>24</c:v>
                </c:pt>
                <c:pt idx="4">
                  <c:v>42</c:v>
                </c:pt>
                <c:pt idx="5">
                  <c:v>53</c:v>
                </c:pt>
                <c:pt idx="6">
                  <c:v>59</c:v>
                </c:pt>
                <c:pt idx="7">
                  <c:v>69</c:v>
                </c:pt>
                <c:pt idx="8">
                  <c:v>78</c:v>
                </c:pt>
                <c:pt idx="9">
                  <c:v>88</c:v>
                </c:pt>
                <c:pt idx="10">
                  <c:v>89</c:v>
                </c:pt>
                <c:pt idx="11">
                  <c:v>92</c:v>
                </c:pt>
                <c:pt idx="12">
                  <c:v>92</c:v>
                </c:pt>
                <c:pt idx="13">
                  <c:v>93</c:v>
                </c:pt>
                <c:pt idx="14">
                  <c:v>96</c:v>
                </c:pt>
                <c:pt idx="15">
                  <c:v>123</c:v>
                </c:pt>
                <c:pt idx="16">
                  <c:v>124</c:v>
                </c:pt>
                <c:pt idx="17">
                  <c:v>140</c:v>
                </c:pt>
                <c:pt idx="18">
                  <c:v>143</c:v>
                </c:pt>
                <c:pt idx="19">
                  <c:v>163</c:v>
                </c:pt>
                <c:pt idx="20">
                  <c:v>198</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Violence</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 </c:v>
                </c:pt>
                <c:pt idx="3">
                  <c:v>Hunterdon</c:v>
                </c:pt>
                <c:pt idx="4">
                  <c:v>Sussex</c:v>
                </c:pt>
                <c:pt idx="5">
                  <c:v>Hudson </c:v>
                </c:pt>
                <c:pt idx="6">
                  <c:v>Gloucester </c:v>
                </c:pt>
                <c:pt idx="7">
                  <c:v>Somerset</c:v>
                </c:pt>
                <c:pt idx="8">
                  <c:v>Morris</c:v>
                </c:pt>
                <c:pt idx="9">
                  <c:v>Cumberland </c:v>
                </c:pt>
                <c:pt idx="10">
                  <c:v>Atlantic</c:v>
                </c:pt>
                <c:pt idx="11">
                  <c:v>Monmouth</c:v>
                </c:pt>
                <c:pt idx="12">
                  <c:v>Passaic</c:v>
                </c:pt>
                <c:pt idx="13">
                  <c:v>Mercer</c:v>
                </c:pt>
                <c:pt idx="14">
                  <c:v>Bergen</c:v>
                </c:pt>
                <c:pt idx="15">
                  <c:v>Ocean</c:v>
                </c:pt>
                <c:pt idx="16">
                  <c:v>Burlington</c:v>
                </c:pt>
                <c:pt idx="17">
                  <c:v>Middlesex</c:v>
                </c:pt>
                <c:pt idx="18">
                  <c:v>Union</c:v>
                </c:pt>
                <c:pt idx="19">
                  <c:v>Camden </c:v>
                </c:pt>
                <c:pt idx="20">
                  <c:v>Essex </c:v>
                </c:pt>
              </c:strCache>
            </c:strRef>
          </c:cat>
          <c:val>
            <c:numRef>
              <c:f>Sheet1!$D$2:$D$22</c:f>
              <c:numCache>
                <c:formatCode>General</c:formatCode>
                <c:ptCount val="21"/>
                <c:pt idx="0">
                  <c:v>99</c:v>
                </c:pt>
                <c:pt idx="1">
                  <c:v>89</c:v>
                </c:pt>
                <c:pt idx="2">
                  <c:v>96</c:v>
                </c:pt>
                <c:pt idx="3">
                  <c:v>123</c:v>
                </c:pt>
                <c:pt idx="4">
                  <c:v>164</c:v>
                </c:pt>
                <c:pt idx="5">
                  <c:v>365</c:v>
                </c:pt>
                <c:pt idx="6">
                  <c:v>533</c:v>
                </c:pt>
                <c:pt idx="7">
                  <c:v>298</c:v>
                </c:pt>
                <c:pt idx="8">
                  <c:v>300</c:v>
                </c:pt>
                <c:pt idx="9">
                  <c:v>836</c:v>
                </c:pt>
                <c:pt idx="10">
                  <c:v>771</c:v>
                </c:pt>
                <c:pt idx="11">
                  <c:v>730</c:v>
                </c:pt>
                <c:pt idx="12">
                  <c:v>710</c:v>
                </c:pt>
                <c:pt idx="13">
                  <c:v>821</c:v>
                </c:pt>
                <c:pt idx="14">
                  <c:v>499</c:v>
                </c:pt>
                <c:pt idx="15">
                  <c:v>572</c:v>
                </c:pt>
                <c:pt idx="16">
                  <c:v>1100</c:v>
                </c:pt>
                <c:pt idx="17">
                  <c:v>1005</c:v>
                </c:pt>
                <c:pt idx="18">
                  <c:v>1211</c:v>
                </c:pt>
                <c:pt idx="19">
                  <c:v>1315</c:v>
                </c:pt>
                <c:pt idx="20">
                  <c:v>1810</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Violence Copy County</c:v>
                </c:pt>
              </c:strCache>
            </c:strRef>
          </c:tx>
          <c:spPr>
            <a:solidFill>
              <a:srgbClr val="FFFF00"/>
            </a:solidFill>
            <a:ln>
              <a:noFill/>
            </a:ln>
            <a:effectLst/>
          </c:spPr>
          <c:invertIfNegative val="0"/>
          <c:cat>
            <c:strRef>
              <c:f>Sheet1!$A$2:$A$22</c:f>
              <c:strCache>
                <c:ptCount val="21"/>
                <c:pt idx="0">
                  <c:v>Salem</c:v>
                </c:pt>
                <c:pt idx="1">
                  <c:v>Warren</c:v>
                </c:pt>
                <c:pt idx="2">
                  <c:v>Cape May </c:v>
                </c:pt>
                <c:pt idx="3">
                  <c:v>Hunterdon</c:v>
                </c:pt>
                <c:pt idx="4">
                  <c:v>Sussex</c:v>
                </c:pt>
                <c:pt idx="5">
                  <c:v>Hudson </c:v>
                </c:pt>
                <c:pt idx="6">
                  <c:v>Gloucester </c:v>
                </c:pt>
                <c:pt idx="7">
                  <c:v>Somerset</c:v>
                </c:pt>
                <c:pt idx="8">
                  <c:v>Morris</c:v>
                </c:pt>
                <c:pt idx="9">
                  <c:v>Cumberland </c:v>
                </c:pt>
                <c:pt idx="10">
                  <c:v>Atlantic</c:v>
                </c:pt>
                <c:pt idx="11">
                  <c:v>Monmouth</c:v>
                </c:pt>
                <c:pt idx="12">
                  <c:v>Passaic</c:v>
                </c:pt>
                <c:pt idx="13">
                  <c:v>Mercer</c:v>
                </c:pt>
                <c:pt idx="14">
                  <c:v>Bergen</c:v>
                </c:pt>
                <c:pt idx="15">
                  <c:v>Ocean</c:v>
                </c:pt>
                <c:pt idx="16">
                  <c:v>Burlington</c:v>
                </c:pt>
                <c:pt idx="17">
                  <c:v>Middlesex</c:v>
                </c:pt>
                <c:pt idx="18">
                  <c:v>Union</c:v>
                </c:pt>
                <c:pt idx="19">
                  <c:v>Camden </c:v>
                </c:pt>
                <c:pt idx="20">
                  <c:v>Essex </c:v>
                </c:pt>
              </c:strCache>
            </c:strRef>
          </c:cat>
          <c:val>
            <c:numRef>
              <c:f>Sheet1!$E$2:$E$22</c:f>
              <c:numCache>
                <c:formatCode>General</c:formatCode>
                <c:ptCount val="21"/>
                <c:pt idx="5">
                  <c:v>365</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Rate of Social Associations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0.00</c:formatCode>
                <c:ptCount val="5"/>
                <c:pt idx="0">
                  <c:v>4.7</c:v>
                </c:pt>
                <c:pt idx="1">
                  <c:v>5</c:v>
                </c:pt>
                <c:pt idx="2">
                  <c:v>5.4</c:v>
                </c:pt>
                <c:pt idx="3">
                  <c:v>5.6</c:v>
                </c:pt>
                <c:pt idx="4">
                  <c:v>5.5980204447000004</c:v>
                </c:pt>
              </c:numCache>
            </c:numRef>
          </c:val>
          <c:smooth val="0"/>
          <c:extLst>
            <c:ext xmlns:c16="http://schemas.microsoft.com/office/drawing/2014/chart" uri="{C3380CC4-5D6E-409C-BE32-E72D297353CC}">
              <c16:uniqueId val="{00000000-3FC5-478D-84CD-ACD7A997E8D7}"/>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5"/>
          <c:min val="0"/>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1336681151385634"/>
          <c:y val="2.578124841404722E-2"/>
          <c:w val="0.87100824839184365"/>
          <c:h val="0.93094390188583276"/>
        </c:manualLayout>
      </c:layout>
      <c:barChart>
        <c:barDir val="bar"/>
        <c:grouping val="clustered"/>
        <c:varyColors val="0"/>
        <c:ser>
          <c:idx val="0"/>
          <c:order val="0"/>
          <c:tx>
            <c:strRef>
              <c:f>Sheet1!$B$1</c:f>
              <c:strCache>
                <c:ptCount val="1"/>
                <c:pt idx="0">
                  <c:v>2023</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Cape May</c:v>
                </c:pt>
                <c:pt idx="2">
                  <c:v>Passaic</c:v>
                </c:pt>
                <c:pt idx="3">
                  <c:v>Somerset</c:v>
                </c:pt>
                <c:pt idx="4">
                  <c:v>Mercer</c:v>
                </c:pt>
                <c:pt idx="5">
                  <c:v>Monmouth</c:v>
                </c:pt>
                <c:pt idx="6">
                  <c:v>Salem</c:v>
                </c:pt>
                <c:pt idx="7">
                  <c:v>Atlantic</c:v>
                </c:pt>
                <c:pt idx="8">
                  <c:v>Hudson</c:v>
                </c:pt>
                <c:pt idx="9">
                  <c:v>Union</c:v>
                </c:pt>
                <c:pt idx="10">
                  <c:v>Camden</c:v>
                </c:pt>
                <c:pt idx="11">
                  <c:v>Bergen</c:v>
                </c:pt>
                <c:pt idx="12">
                  <c:v>Burlington</c:v>
                </c:pt>
                <c:pt idx="13">
                  <c:v>Morris</c:v>
                </c:pt>
                <c:pt idx="14">
                  <c:v>Sussex</c:v>
                </c:pt>
                <c:pt idx="15">
                  <c:v>Ocean</c:v>
                </c:pt>
                <c:pt idx="16">
                  <c:v>Hunterdon</c:v>
                </c:pt>
                <c:pt idx="17">
                  <c:v>Warren</c:v>
                </c:pt>
                <c:pt idx="18">
                  <c:v>Middlesex</c:v>
                </c:pt>
                <c:pt idx="19">
                  <c:v>Gloucester</c:v>
                </c:pt>
                <c:pt idx="20">
                  <c:v>Cumberland</c:v>
                </c:pt>
              </c:strCache>
            </c:strRef>
          </c:cat>
          <c:val>
            <c:numRef>
              <c:f>Sheet1!$B$2:$B$22</c:f>
              <c:numCache>
                <c:formatCode>General</c:formatCode>
                <c:ptCount val="21"/>
                <c:pt idx="0">
                  <c:v>74.922007734999994</c:v>
                </c:pt>
                <c:pt idx="1">
                  <c:v>64.155286419000007</c:v>
                </c:pt>
                <c:pt idx="2">
                  <c:v>63.919529808</c:v>
                </c:pt>
                <c:pt idx="3">
                  <c:v>63.272124165000001</c:v>
                </c:pt>
                <c:pt idx="4">
                  <c:v>62.320807535999997</c:v>
                </c:pt>
                <c:pt idx="5">
                  <c:v>61.424281014999998</c:v>
                </c:pt>
                <c:pt idx="6">
                  <c:v>60.815573332</c:v>
                </c:pt>
                <c:pt idx="7">
                  <c:v>59.450548632</c:v>
                </c:pt>
                <c:pt idx="9">
                  <c:v>57.810663214000002</c:v>
                </c:pt>
                <c:pt idx="10">
                  <c:v>56.904076592000003</c:v>
                </c:pt>
                <c:pt idx="11">
                  <c:v>55.675839619999998</c:v>
                </c:pt>
                <c:pt idx="12">
                  <c:v>54.086268781999998</c:v>
                </c:pt>
                <c:pt idx="13">
                  <c:v>54.048709971999997</c:v>
                </c:pt>
                <c:pt idx="14">
                  <c:v>51.688280499999998</c:v>
                </c:pt>
                <c:pt idx="15">
                  <c:v>49.040392269000002</c:v>
                </c:pt>
                <c:pt idx="16">
                  <c:v>48.940149726999998</c:v>
                </c:pt>
                <c:pt idx="17">
                  <c:v>47.290237234000003</c:v>
                </c:pt>
                <c:pt idx="18">
                  <c:v>43.271655655000004</c:v>
                </c:pt>
                <c:pt idx="19">
                  <c:v>39.194286669</c:v>
                </c:pt>
                <c:pt idx="20">
                  <c:v>35.139992941000003</c:v>
                </c:pt>
              </c:numCache>
            </c:numRef>
          </c:val>
          <c:extLst>
            <c:ext xmlns:c16="http://schemas.microsoft.com/office/drawing/2014/chart" uri="{C3380CC4-5D6E-409C-BE32-E72D297353CC}">
              <c16:uniqueId val="{00000000-A79C-4A41-BBA9-623A0BDDE8F5}"/>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Cape May</c:v>
                </c:pt>
                <c:pt idx="2">
                  <c:v>Passaic</c:v>
                </c:pt>
                <c:pt idx="3">
                  <c:v>Somerset</c:v>
                </c:pt>
                <c:pt idx="4">
                  <c:v>Mercer</c:v>
                </c:pt>
                <c:pt idx="5">
                  <c:v>Monmouth</c:v>
                </c:pt>
                <c:pt idx="6">
                  <c:v>Salem</c:v>
                </c:pt>
                <c:pt idx="7">
                  <c:v>Atlantic</c:v>
                </c:pt>
                <c:pt idx="8">
                  <c:v>Hudson</c:v>
                </c:pt>
                <c:pt idx="9">
                  <c:v>Union</c:v>
                </c:pt>
                <c:pt idx="10">
                  <c:v>Camden</c:v>
                </c:pt>
                <c:pt idx="11">
                  <c:v>Bergen</c:v>
                </c:pt>
                <c:pt idx="12">
                  <c:v>Burlington</c:v>
                </c:pt>
                <c:pt idx="13">
                  <c:v>Morris</c:v>
                </c:pt>
                <c:pt idx="14">
                  <c:v>Sussex</c:v>
                </c:pt>
                <c:pt idx="15">
                  <c:v>Ocean</c:v>
                </c:pt>
                <c:pt idx="16">
                  <c:v>Hunterdon</c:v>
                </c:pt>
                <c:pt idx="17">
                  <c:v>Warren</c:v>
                </c:pt>
                <c:pt idx="18">
                  <c:v>Middlesex</c:v>
                </c:pt>
                <c:pt idx="19">
                  <c:v>Gloucester</c:v>
                </c:pt>
                <c:pt idx="20">
                  <c:v>Cumberland</c:v>
                </c:pt>
              </c:strCache>
            </c:strRef>
          </c:cat>
          <c:val>
            <c:numRef>
              <c:f>Sheet1!$C$2:$C$22</c:f>
              <c:numCache>
                <c:formatCode>General</c:formatCode>
                <c:ptCount val="21"/>
                <c:pt idx="8" formatCode="0.00">
                  <c:v>57.911655209999999</c:v>
                </c:pt>
              </c:numCache>
            </c:numRef>
          </c:val>
          <c:extLst>
            <c:ext xmlns:c16="http://schemas.microsoft.com/office/drawing/2014/chart" uri="{C3380CC4-5D6E-409C-BE32-E72D297353CC}">
              <c16:uniqueId val="{00000001-A79C-4A41-BBA9-623A0BDDE8F5}"/>
            </c:ext>
          </c:extLst>
        </c:ser>
        <c:ser>
          <c:idx val="2"/>
          <c:order val="2"/>
          <c:tx>
            <c:strRef>
              <c:f>Sheet1!$D$1</c:f>
              <c:strCache>
                <c:ptCount val="1"/>
                <c:pt idx="0">
                  <c:v>NJ avg. 64</c:v>
                </c:pt>
              </c:strCache>
            </c:strRef>
          </c:tx>
          <c:spPr>
            <a:noFill/>
            <a:ln>
              <a:noFill/>
            </a:ln>
            <a:effectLst/>
          </c:spPr>
          <c:invertIfNegative val="0"/>
          <c:trendlin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Cape May</c:v>
                </c:pt>
                <c:pt idx="2">
                  <c:v>Passaic</c:v>
                </c:pt>
                <c:pt idx="3">
                  <c:v>Somerset</c:v>
                </c:pt>
                <c:pt idx="4">
                  <c:v>Mercer</c:v>
                </c:pt>
                <c:pt idx="5">
                  <c:v>Monmouth</c:v>
                </c:pt>
                <c:pt idx="6">
                  <c:v>Salem</c:v>
                </c:pt>
                <c:pt idx="7">
                  <c:v>Atlantic</c:v>
                </c:pt>
                <c:pt idx="8">
                  <c:v>Hudson</c:v>
                </c:pt>
                <c:pt idx="9">
                  <c:v>Union</c:v>
                </c:pt>
                <c:pt idx="10">
                  <c:v>Camden</c:v>
                </c:pt>
                <c:pt idx="11">
                  <c:v>Bergen</c:v>
                </c:pt>
                <c:pt idx="12">
                  <c:v>Burlington</c:v>
                </c:pt>
                <c:pt idx="13">
                  <c:v>Morris</c:v>
                </c:pt>
                <c:pt idx="14">
                  <c:v>Sussex</c:v>
                </c:pt>
                <c:pt idx="15">
                  <c:v>Ocean</c:v>
                </c:pt>
                <c:pt idx="16">
                  <c:v>Hunterdon</c:v>
                </c:pt>
                <c:pt idx="17">
                  <c:v>Warren</c:v>
                </c:pt>
                <c:pt idx="18">
                  <c:v>Middlesex</c:v>
                </c:pt>
                <c:pt idx="19">
                  <c:v>Gloucester</c:v>
                </c:pt>
                <c:pt idx="20">
                  <c:v>Cumberland</c:v>
                </c:pt>
              </c:strCache>
            </c:strRef>
          </c:cat>
          <c:val>
            <c:numRef>
              <c:f>Sheet1!$D$2:$D$22</c:f>
              <c:numCache>
                <c:formatCode>0</c:formatCode>
                <c:ptCount val="21"/>
                <c:pt idx="0">
                  <c:v>64</c:v>
                </c:pt>
                <c:pt idx="1">
                  <c:v>64</c:v>
                </c:pt>
                <c:pt idx="2">
                  <c:v>64</c:v>
                </c:pt>
                <c:pt idx="3">
                  <c:v>64</c:v>
                </c:pt>
                <c:pt idx="4">
                  <c:v>64</c:v>
                </c:pt>
                <c:pt idx="5">
                  <c:v>64</c:v>
                </c:pt>
                <c:pt idx="6">
                  <c:v>64</c:v>
                </c:pt>
                <c:pt idx="7">
                  <c:v>64</c:v>
                </c:pt>
                <c:pt idx="8">
                  <c:v>64</c:v>
                </c:pt>
                <c:pt idx="9">
                  <c:v>64</c:v>
                </c:pt>
                <c:pt idx="10">
                  <c:v>64</c:v>
                </c:pt>
                <c:pt idx="11">
                  <c:v>64</c:v>
                </c:pt>
                <c:pt idx="12">
                  <c:v>64</c:v>
                </c:pt>
                <c:pt idx="13">
                  <c:v>64</c:v>
                </c:pt>
                <c:pt idx="14">
                  <c:v>64</c:v>
                </c:pt>
                <c:pt idx="15">
                  <c:v>64</c:v>
                </c:pt>
                <c:pt idx="16">
                  <c:v>64</c:v>
                </c:pt>
                <c:pt idx="17">
                  <c:v>64</c:v>
                </c:pt>
                <c:pt idx="18">
                  <c:v>64</c:v>
                </c:pt>
                <c:pt idx="19">
                  <c:v>64</c:v>
                </c:pt>
                <c:pt idx="20">
                  <c:v>64</c:v>
                </c:pt>
              </c:numCache>
            </c:numRef>
          </c:val>
          <c:extLst>
            <c:ext xmlns:c16="http://schemas.microsoft.com/office/drawing/2014/chart" uri="{C3380CC4-5D6E-409C-BE32-E72D297353CC}">
              <c16:uniqueId val="{00000002-A79C-4A41-BBA9-623A0BDDE8F5}"/>
            </c:ext>
          </c:extLst>
        </c:ser>
        <c:dLbls>
          <c:showLegendKey val="0"/>
          <c:showVal val="0"/>
          <c:showCatName val="0"/>
          <c:showSerName val="0"/>
          <c:showPercent val="0"/>
          <c:showBubbleSize val="0"/>
        </c:dLbls>
        <c:gapWidth val="182"/>
        <c:axId val="341245584"/>
        <c:axId val="341757752"/>
      </c:barChart>
      <c:catAx>
        <c:axId val="3412455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t"/>
        <c:numFmt formatCode="General" sourceLinked="1"/>
        <c:majorTickMark val="none"/>
        <c:minorTickMark val="none"/>
        <c:tickLblPos val="nextTo"/>
        <c:crossAx val="3412455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72221529552583974"/>
          <c:y val="0.93641066002972539"/>
          <c:w val="0.11483675361332012"/>
          <c:h val="3.636666587237710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68518545746315"/>
          <c:y val="2.7295378678279719E-2"/>
          <c:w val="0.85039762639412286"/>
          <c:h val="0.87923525460425567"/>
        </c:manualLayout>
      </c:layout>
      <c:barChart>
        <c:barDir val="bar"/>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Bergen</c:v>
                </c:pt>
                <c:pt idx="5">
                  <c:v>Cumberland</c:v>
                </c:pt>
                <c:pt idx="6">
                  <c:v>Somerset</c:v>
                </c:pt>
                <c:pt idx="7">
                  <c:v>Hunterdon</c:v>
                </c:pt>
                <c:pt idx="8">
                  <c:v>Warren</c:v>
                </c:pt>
                <c:pt idx="9">
                  <c:v>Sussex</c:v>
                </c:pt>
                <c:pt idx="10">
                  <c:v>Monmouth</c:v>
                </c:pt>
                <c:pt idx="11">
                  <c:v>Burlington</c:v>
                </c:pt>
                <c:pt idx="12">
                  <c:v>Union</c:v>
                </c:pt>
                <c:pt idx="13">
                  <c:v>Atlantic</c:v>
                </c:pt>
                <c:pt idx="14">
                  <c:v>Essex</c:v>
                </c:pt>
                <c:pt idx="15">
                  <c:v>Camden</c:v>
                </c:pt>
                <c:pt idx="16">
                  <c:v>Gloucester</c:v>
                </c:pt>
                <c:pt idx="17">
                  <c:v>Ocean</c:v>
                </c:pt>
                <c:pt idx="18">
                  <c:v>Passaic</c:v>
                </c:pt>
                <c:pt idx="19">
                  <c:v>Middlesex</c:v>
                </c:pt>
                <c:pt idx="20">
                  <c:v>Hudson</c:v>
                </c:pt>
              </c:strCache>
            </c:strRef>
          </c:cat>
          <c:val>
            <c:numRef>
              <c:f>Sheet1!$B$2:$B$22</c:f>
              <c:numCache>
                <c:formatCode>General</c:formatCode>
                <c:ptCount val="21"/>
                <c:pt idx="20" formatCode="0.00">
                  <c:v>5.5980204447000004</c:v>
                </c:pt>
              </c:numCache>
            </c:numRef>
          </c:val>
          <c:extLst>
            <c:ext xmlns:c16="http://schemas.microsoft.com/office/drawing/2014/chart" uri="{C3380CC4-5D6E-409C-BE32-E72D297353CC}">
              <c16:uniqueId val="{00000000-1BAA-4B2A-844E-16DF638A171C}"/>
            </c:ext>
          </c:extLst>
        </c:ser>
        <c:ser>
          <c:idx val="1"/>
          <c:order val="1"/>
          <c:tx>
            <c:strRef>
              <c:f>Sheet1!$C$1</c:f>
              <c:strCache>
                <c:ptCount val="1"/>
                <c:pt idx="0">
                  <c:v>Rate of Associations per 10,000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BAA-4B2A-844E-16DF638A171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Bergen</c:v>
                </c:pt>
                <c:pt idx="5">
                  <c:v>Cumberland</c:v>
                </c:pt>
                <c:pt idx="6">
                  <c:v>Somerset</c:v>
                </c:pt>
                <c:pt idx="7">
                  <c:v>Hunterdon</c:v>
                </c:pt>
                <c:pt idx="8">
                  <c:v>Warren</c:v>
                </c:pt>
                <c:pt idx="9">
                  <c:v>Sussex</c:v>
                </c:pt>
                <c:pt idx="10">
                  <c:v>Monmouth</c:v>
                </c:pt>
                <c:pt idx="11">
                  <c:v>Burlington</c:v>
                </c:pt>
                <c:pt idx="12">
                  <c:v>Union</c:v>
                </c:pt>
                <c:pt idx="13">
                  <c:v>Atlantic</c:v>
                </c:pt>
                <c:pt idx="14">
                  <c:v>Essex</c:v>
                </c:pt>
                <c:pt idx="15">
                  <c:v>Camden</c:v>
                </c:pt>
                <c:pt idx="16">
                  <c:v>Gloucester</c:v>
                </c:pt>
                <c:pt idx="17">
                  <c:v>Ocean</c:v>
                </c:pt>
                <c:pt idx="18">
                  <c:v>Passaic</c:v>
                </c:pt>
                <c:pt idx="19">
                  <c:v>Middlesex</c:v>
                </c:pt>
                <c:pt idx="20">
                  <c:v>Hudson</c:v>
                </c:pt>
              </c:strCache>
            </c:strRef>
          </c:cat>
          <c:val>
            <c:numRef>
              <c:f>Sheet1!$C$2:$C$22</c:f>
              <c:numCache>
                <c:formatCode>General</c:formatCode>
                <c:ptCount val="21"/>
                <c:pt idx="0">
                  <c:v>13.108164201999999</c:v>
                </c:pt>
                <c:pt idx="1">
                  <c:v>12.009415382</c:v>
                </c:pt>
                <c:pt idx="2">
                  <c:v>11.681765825999999</c:v>
                </c:pt>
                <c:pt idx="3">
                  <c:v>10.548029167999999</c:v>
                </c:pt>
                <c:pt idx="4">
                  <c:v>10.081750312</c:v>
                </c:pt>
                <c:pt idx="5">
                  <c:v>10.067479321</c:v>
                </c:pt>
                <c:pt idx="6">
                  <c:v>9.7470326207000006</c:v>
                </c:pt>
                <c:pt idx="7">
                  <c:v>9.6957458912999996</c:v>
                </c:pt>
                <c:pt idx="8">
                  <c:v>9.2781943497999997</c:v>
                </c:pt>
                <c:pt idx="9">
                  <c:v>9.0712989814</c:v>
                </c:pt>
                <c:pt idx="10">
                  <c:v>9.0073918830000004</c:v>
                </c:pt>
                <c:pt idx="11">
                  <c:v>8.5312004586000008</c:v>
                </c:pt>
                <c:pt idx="12">
                  <c:v>8.5164765914</c:v>
                </c:pt>
                <c:pt idx="13">
                  <c:v>8.2146456482999994</c:v>
                </c:pt>
                <c:pt idx="14">
                  <c:v>8.0699461962000001</c:v>
                </c:pt>
                <c:pt idx="15">
                  <c:v>7.9319822655000003</c:v>
                </c:pt>
                <c:pt idx="16">
                  <c:v>7.8091698067999999</c:v>
                </c:pt>
                <c:pt idx="17">
                  <c:v>7.3261623771000002</c:v>
                </c:pt>
                <c:pt idx="18">
                  <c:v>7.1945033994000003</c:v>
                </c:pt>
                <c:pt idx="19">
                  <c:v>6.6485482585</c:v>
                </c:pt>
              </c:numCache>
            </c:numRef>
          </c:val>
          <c:extLst>
            <c:ext xmlns:c16="http://schemas.microsoft.com/office/drawing/2014/chart" uri="{C3380CC4-5D6E-409C-BE32-E72D297353CC}">
              <c16:uniqueId val="{00000002-1BAA-4B2A-844E-16DF638A171C}"/>
            </c:ext>
          </c:extLst>
        </c:ser>
        <c:ser>
          <c:idx val="2"/>
          <c:order val="2"/>
          <c:tx>
            <c:strRef>
              <c:f>Sheet1!$D$1</c:f>
              <c:strCache>
                <c:ptCount val="1"/>
                <c:pt idx="0">
                  <c:v>New Jersey 8.5</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Cape May</c:v>
                </c:pt>
                <c:pt idx="1">
                  <c:v>Salem</c:v>
                </c:pt>
                <c:pt idx="2">
                  <c:v>Mercer</c:v>
                </c:pt>
                <c:pt idx="3">
                  <c:v>Morris</c:v>
                </c:pt>
                <c:pt idx="4">
                  <c:v>Bergen</c:v>
                </c:pt>
                <c:pt idx="5">
                  <c:v>Cumberland</c:v>
                </c:pt>
                <c:pt idx="6">
                  <c:v>Somerset</c:v>
                </c:pt>
                <c:pt idx="7">
                  <c:v>Hunterdon</c:v>
                </c:pt>
                <c:pt idx="8">
                  <c:v>Warren</c:v>
                </c:pt>
                <c:pt idx="9">
                  <c:v>Sussex</c:v>
                </c:pt>
                <c:pt idx="10">
                  <c:v>Monmouth</c:v>
                </c:pt>
                <c:pt idx="11">
                  <c:v>Burlington</c:v>
                </c:pt>
                <c:pt idx="12">
                  <c:v>Union</c:v>
                </c:pt>
                <c:pt idx="13">
                  <c:v>Atlantic</c:v>
                </c:pt>
                <c:pt idx="14">
                  <c:v>Essex</c:v>
                </c:pt>
                <c:pt idx="15">
                  <c:v>Camden</c:v>
                </c:pt>
                <c:pt idx="16">
                  <c:v>Gloucester</c:v>
                </c:pt>
                <c:pt idx="17">
                  <c:v>Ocean</c:v>
                </c:pt>
                <c:pt idx="18">
                  <c:v>Passaic</c:v>
                </c:pt>
                <c:pt idx="19">
                  <c:v>Middlesex</c:v>
                </c:pt>
                <c:pt idx="20">
                  <c:v>Hudson</c:v>
                </c:pt>
              </c:strCache>
            </c:strRef>
          </c:cat>
          <c:val>
            <c:numRef>
              <c:f>Sheet1!$D$2:$D$22</c:f>
              <c:numCache>
                <c:formatCode>General</c:formatCode>
                <c:ptCount val="21"/>
                <c:pt idx="0">
                  <c:v>8.5</c:v>
                </c:pt>
                <c:pt idx="1">
                  <c:v>8.5</c:v>
                </c:pt>
                <c:pt idx="2">
                  <c:v>8.5</c:v>
                </c:pt>
                <c:pt idx="3">
                  <c:v>8.5</c:v>
                </c:pt>
                <c:pt idx="4">
                  <c:v>8.5</c:v>
                </c:pt>
                <c:pt idx="5">
                  <c:v>8.5</c:v>
                </c:pt>
                <c:pt idx="6">
                  <c:v>8.5</c:v>
                </c:pt>
                <c:pt idx="7">
                  <c:v>8.5</c:v>
                </c:pt>
                <c:pt idx="8">
                  <c:v>8.5</c:v>
                </c:pt>
                <c:pt idx="9">
                  <c:v>8.5</c:v>
                </c:pt>
                <c:pt idx="10">
                  <c:v>8.5</c:v>
                </c:pt>
                <c:pt idx="11">
                  <c:v>8.5</c:v>
                </c:pt>
                <c:pt idx="12">
                  <c:v>8.5</c:v>
                </c:pt>
                <c:pt idx="13">
                  <c:v>8.5</c:v>
                </c:pt>
                <c:pt idx="14">
                  <c:v>8.5</c:v>
                </c:pt>
                <c:pt idx="15">
                  <c:v>8.5</c:v>
                </c:pt>
                <c:pt idx="16">
                  <c:v>8.5</c:v>
                </c:pt>
                <c:pt idx="17">
                  <c:v>8.5</c:v>
                </c:pt>
                <c:pt idx="18">
                  <c:v>8.5</c:v>
                </c:pt>
                <c:pt idx="19">
                  <c:v>8.5</c:v>
                </c:pt>
                <c:pt idx="20">
                  <c:v>8.5</c:v>
                </c:pt>
              </c:numCache>
            </c:numRef>
          </c:val>
          <c:extLst>
            <c:ext xmlns:c16="http://schemas.microsoft.com/office/drawing/2014/chart" uri="{C3380CC4-5D6E-409C-BE32-E72D297353CC}">
              <c16:uniqueId val="{00000003-1BAA-4B2A-844E-16DF638A171C}"/>
            </c:ext>
          </c:extLst>
        </c:ser>
        <c:dLbls>
          <c:showLegendKey val="0"/>
          <c:showVal val="0"/>
          <c:showCatName val="0"/>
          <c:showSerName val="0"/>
          <c:showPercent val="0"/>
          <c:showBubbleSize val="0"/>
        </c:dLbls>
        <c:gapWidth val="150"/>
        <c:axId val="379075784"/>
        <c:axId val="379076176"/>
      </c:barChart>
      <c:catAx>
        <c:axId val="379075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legendEntry>
        <c:idx val="1"/>
        <c:delete val="1"/>
      </c:legendEntry>
      <c:legendEntry>
        <c:idx val="3"/>
        <c:delete val="1"/>
      </c:legendEntry>
      <c:layout>
        <c:manualLayout>
          <c:xMode val="edge"/>
          <c:yMode val="edge"/>
          <c:x val="0.49699893568213416"/>
          <c:y val="0.87962459137687043"/>
          <c:w val="0.14600973819340818"/>
          <c:h val="3.433466811432566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Morris</c:v>
                </c:pt>
                <c:pt idx="6">
                  <c:v>Somerset</c:v>
                </c:pt>
                <c:pt idx="7">
                  <c:v>Mercer</c:v>
                </c:pt>
                <c:pt idx="8">
                  <c:v>Hudson</c:v>
                </c:pt>
                <c:pt idx="9">
                  <c:v>Gloucester</c:v>
                </c:pt>
                <c:pt idx="10">
                  <c:v>Cumberland</c:v>
                </c:pt>
                <c:pt idx="11">
                  <c:v>Passaic</c:v>
                </c:pt>
                <c:pt idx="12">
                  <c:v>Bergen</c:v>
                </c:pt>
                <c:pt idx="13">
                  <c:v>Atlantic</c:v>
                </c:pt>
                <c:pt idx="14">
                  <c:v>Union</c:v>
                </c:pt>
                <c:pt idx="15">
                  <c:v>Monmouth</c:v>
                </c:pt>
                <c:pt idx="16">
                  <c:v>Burlington</c:v>
                </c:pt>
                <c:pt idx="17">
                  <c:v>Ocean</c:v>
                </c:pt>
                <c:pt idx="18">
                  <c:v>Middlesex</c:v>
                </c:pt>
                <c:pt idx="19">
                  <c:v>Camden</c:v>
                </c:pt>
                <c:pt idx="20">
                  <c:v>Essex</c:v>
                </c:pt>
              </c:strCache>
            </c:strRef>
          </c:cat>
          <c:val>
            <c:numRef>
              <c:f>Sheet1!$B$2:$B$22</c:f>
              <c:numCache>
                <c:formatCode>General</c:formatCode>
                <c:ptCount val="21"/>
                <c:pt idx="0">
                  <c:v>641</c:v>
                </c:pt>
                <c:pt idx="1">
                  <c:v>796</c:v>
                </c:pt>
                <c:pt idx="2" formatCode="#,##0">
                  <c:v>1210</c:v>
                </c:pt>
                <c:pt idx="3" formatCode="#,##0">
                  <c:v>1222</c:v>
                </c:pt>
                <c:pt idx="4" formatCode="#,##0">
                  <c:v>1364</c:v>
                </c:pt>
                <c:pt idx="5" formatCode="#,##0">
                  <c:v>1771</c:v>
                </c:pt>
                <c:pt idx="6" formatCode="#,##0">
                  <c:v>1947</c:v>
                </c:pt>
                <c:pt idx="7" formatCode="#,##0">
                  <c:v>2020</c:v>
                </c:pt>
                <c:pt idx="9" formatCode="#,##0">
                  <c:v>2455</c:v>
                </c:pt>
                <c:pt idx="10">
                  <c:v>2492</c:v>
                </c:pt>
                <c:pt idx="11" formatCode="#,##0">
                  <c:v>2748</c:v>
                </c:pt>
                <c:pt idx="12" formatCode="#,##0">
                  <c:v>3377</c:v>
                </c:pt>
                <c:pt idx="13" formatCode="#,##0">
                  <c:v>3557</c:v>
                </c:pt>
                <c:pt idx="14" formatCode="#,##0">
                  <c:v>3596</c:v>
                </c:pt>
                <c:pt idx="15" formatCode="#,##0">
                  <c:v>3730</c:v>
                </c:pt>
                <c:pt idx="16" formatCode="#,##0">
                  <c:v>4096</c:v>
                </c:pt>
                <c:pt idx="17" formatCode="#,##0">
                  <c:v>4552</c:v>
                </c:pt>
                <c:pt idx="18" formatCode="#,##0">
                  <c:v>4783</c:v>
                </c:pt>
                <c:pt idx="19" formatCode="#,##0">
                  <c:v>7290</c:v>
                </c:pt>
                <c:pt idx="20" formatCode="#,##0">
                  <c:v>7377</c:v>
                </c:pt>
              </c:numCache>
            </c:numRef>
          </c:val>
          <c:extLst>
            <c:ext xmlns:c16="http://schemas.microsoft.com/office/drawing/2014/chart" uri="{C3380CC4-5D6E-409C-BE32-E72D297353CC}">
              <c16:uniqueId val="{00000000-60C0-4D87-9985-5101B63AFA7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Morris</c:v>
                </c:pt>
                <c:pt idx="6">
                  <c:v>Somerset</c:v>
                </c:pt>
                <c:pt idx="7">
                  <c:v>Mercer</c:v>
                </c:pt>
                <c:pt idx="8">
                  <c:v>Hudson</c:v>
                </c:pt>
                <c:pt idx="9">
                  <c:v>Gloucester</c:v>
                </c:pt>
                <c:pt idx="10">
                  <c:v>Cumberland</c:v>
                </c:pt>
                <c:pt idx="11">
                  <c:v>Passaic</c:v>
                </c:pt>
                <c:pt idx="12">
                  <c:v>Bergen</c:v>
                </c:pt>
                <c:pt idx="13">
                  <c:v>Atlantic</c:v>
                </c:pt>
                <c:pt idx="14">
                  <c:v>Union</c:v>
                </c:pt>
                <c:pt idx="15">
                  <c:v>Monmouth</c:v>
                </c:pt>
                <c:pt idx="16">
                  <c:v>Burlington</c:v>
                </c:pt>
                <c:pt idx="17">
                  <c:v>Ocean</c:v>
                </c:pt>
                <c:pt idx="18">
                  <c:v>Middlesex</c:v>
                </c:pt>
                <c:pt idx="19">
                  <c:v>Camden</c:v>
                </c:pt>
                <c:pt idx="20">
                  <c:v>Essex</c:v>
                </c:pt>
              </c:strCache>
            </c:strRef>
          </c:cat>
          <c:val>
            <c:numRef>
              <c:f>Sheet1!$C$2:$C$22</c:f>
              <c:numCache>
                <c:formatCode>General</c:formatCode>
                <c:ptCount val="21"/>
                <c:pt idx="8">
                  <c:v>2034</c:v>
                </c:pt>
              </c:numCache>
            </c:numRef>
          </c:val>
          <c:extLst>
            <c:ext xmlns:c16="http://schemas.microsoft.com/office/drawing/2014/chart" uri="{C3380CC4-5D6E-409C-BE32-E72D297353CC}">
              <c16:uniqueId val="{00000003-60C0-4D87-9985-5101B63AFA72}"/>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3441</c:v>
                </c:pt>
                <c:pt idx="1">
                  <c:v>3091</c:v>
                </c:pt>
                <c:pt idx="2">
                  <c:v>2806</c:v>
                </c:pt>
                <c:pt idx="3">
                  <c:v>2656</c:v>
                </c:pt>
                <c:pt idx="4">
                  <c:v>2034</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2019</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rgbClr val="C00000"/>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3037919047428781"/>
                  <c:y val="-4.218749740480462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8.6601863573346621E-2"/>
                  <c:y val="-9.609374408872146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0.15493669169658286"/>
                  <c:y val="-0.11249999307947879"/>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7.4547943032020988E-2"/>
                  <c:y val="-8.203124495378660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2.9666152974612545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1.6015356476230161E-2"/>
                  <c:y val="-8.20312449537866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8.9657106185378095E-3"/>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7.2649818079855571E-2"/>
                  <c:y val="-7.499999538631919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8.7875007528312565E-2"/>
                  <c:y val="-6.56249959630293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0817203717361332"/>
                  <c:y val="-6.32812461072068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8.097598616817453E-2"/>
                  <c:y val="-4.218749740480454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7.3843281326138613E-2"/>
                  <c:y val="-2.10937487024022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0.13100685079356278"/>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dLbl>
              <c:idx val="14"/>
              <c:layout>
                <c:manualLayout>
                  <c:x val="6.3616425455842965E-2"/>
                  <c:y val="-5.624999653973947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30ED-475B-86B2-3D1C58B1EF88}"/>
                </c:ext>
              </c:extLst>
            </c:dLbl>
            <c:dLbl>
              <c:idx val="15"/>
              <c:layout>
                <c:manualLayout>
                  <c:x val="-5.3260263172333698E-2"/>
                  <c:y val="6.093749625138433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30ED-475B-86B2-3D1C58B1EF88}"/>
                </c:ext>
              </c:extLst>
            </c:dLbl>
            <c:dLbl>
              <c:idx val="16"/>
              <c:layout>
                <c:manualLayout>
                  <c:x val="-9.1726008796796835E-2"/>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0ED-475B-86B2-3D1C58B1EF88}"/>
                </c:ext>
              </c:extLst>
            </c:dLbl>
            <c:dLbl>
              <c:idx val="17"/>
              <c:layout>
                <c:manualLayout>
                  <c:x val="-0.10208217108030618"/>
                  <c:y val="9.374999423289854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30ED-475B-86B2-3D1C58B1EF88}"/>
                </c:ext>
              </c:extLst>
            </c:dLbl>
            <c:dLbl>
              <c:idx val="18"/>
              <c:layout>
                <c:manualLayout>
                  <c:x val="7.6931491248926384E-2"/>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Assault</c:v>
                </c:pt>
                <c:pt idx="1">
                  <c:v>Harassment</c:v>
                </c:pt>
                <c:pt idx="2">
                  <c:v>Contempt of Court</c:v>
                </c:pt>
                <c:pt idx="3">
                  <c:v>Criminal mischief</c:v>
                </c:pt>
                <c:pt idx="4">
                  <c:v>Terroristic Threats</c:v>
                </c:pt>
                <c:pt idx="5">
                  <c:v>Burglary</c:v>
                </c:pt>
                <c:pt idx="6">
                  <c:v>Other</c:v>
                </c:pt>
              </c:strCache>
            </c:strRef>
          </c:cat>
          <c:val>
            <c:numRef>
              <c:f>Sheet1!$B$2:$B$8</c:f>
              <c:numCache>
                <c:formatCode>General</c:formatCode>
                <c:ptCount val="7"/>
                <c:pt idx="0">
                  <c:v>1020</c:v>
                </c:pt>
                <c:pt idx="1">
                  <c:v>618</c:v>
                </c:pt>
                <c:pt idx="2">
                  <c:v>105</c:v>
                </c:pt>
                <c:pt idx="3">
                  <c:v>97</c:v>
                </c:pt>
                <c:pt idx="4" formatCode="#,##0">
                  <c:v>90</c:v>
                </c:pt>
                <c:pt idx="5">
                  <c:v>36</c:v>
                </c:pt>
                <c:pt idx="6">
                  <c:v>81</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Salem</c:v>
                </c:pt>
                <c:pt idx="5">
                  <c:v>Camden </c:v>
                </c:pt>
                <c:pt idx="6">
                  <c:v>Cape May </c:v>
                </c:pt>
                <c:pt idx="7">
                  <c:v>Union</c:v>
                </c:pt>
                <c:pt idx="8">
                  <c:v>Warren</c:v>
                </c:pt>
                <c:pt idx="9">
                  <c:v>Ocean</c:v>
                </c:pt>
                <c:pt idx="10">
                  <c:v>Mercer</c:v>
                </c:pt>
                <c:pt idx="11">
                  <c:v>Burlington</c:v>
                </c:pt>
                <c:pt idx="12">
                  <c:v>Sussex</c:v>
                </c:pt>
                <c:pt idx="13">
                  <c:v>Gloucester </c:v>
                </c:pt>
                <c:pt idx="14">
                  <c:v>Middlesex</c:v>
                </c:pt>
                <c:pt idx="15">
                  <c:v>Hudson </c:v>
                </c:pt>
                <c:pt idx="16">
                  <c:v>Bergen</c:v>
                </c:pt>
                <c:pt idx="17">
                  <c:v>Monmouth</c:v>
                </c:pt>
                <c:pt idx="18">
                  <c:v>Hunterdon</c:v>
                </c:pt>
                <c:pt idx="19">
                  <c:v>Somerset</c:v>
                </c:pt>
                <c:pt idx="20">
                  <c:v>Morris</c:v>
                </c:pt>
              </c:strCache>
            </c:strRef>
          </c:cat>
          <c:val>
            <c:numRef>
              <c:f>Sheet1!$B$2:$B$22</c:f>
              <c:numCache>
                <c:formatCode>General</c:formatCode>
                <c:ptCount val="21"/>
                <c:pt idx="15">
                  <c:v>80381</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Salem</c:v>
                </c:pt>
                <c:pt idx="5">
                  <c:v>Camden </c:v>
                </c:pt>
                <c:pt idx="6">
                  <c:v>Cape May </c:v>
                </c:pt>
                <c:pt idx="7">
                  <c:v>Union</c:v>
                </c:pt>
                <c:pt idx="8">
                  <c:v>Warren</c:v>
                </c:pt>
                <c:pt idx="9">
                  <c:v>Ocean</c:v>
                </c:pt>
                <c:pt idx="10">
                  <c:v>Mercer</c:v>
                </c:pt>
                <c:pt idx="11">
                  <c:v>Burlington</c:v>
                </c:pt>
                <c:pt idx="12">
                  <c:v>Sussex</c:v>
                </c:pt>
                <c:pt idx="13">
                  <c:v>Gloucester </c:v>
                </c:pt>
                <c:pt idx="14">
                  <c:v>Middlesex</c:v>
                </c:pt>
                <c:pt idx="15">
                  <c:v>Hudson </c:v>
                </c:pt>
                <c:pt idx="16">
                  <c:v>Bergen</c:v>
                </c:pt>
                <c:pt idx="17">
                  <c:v>Monmouth</c:v>
                </c:pt>
                <c:pt idx="18">
                  <c:v>Hunterdon</c:v>
                </c:pt>
                <c:pt idx="19">
                  <c:v>Somerset</c:v>
                </c:pt>
                <c:pt idx="20">
                  <c:v>Morris</c:v>
                </c:pt>
              </c:strCache>
            </c:strRef>
          </c:cat>
          <c:val>
            <c:numRef>
              <c:f>Sheet1!$C$2:$C$22</c:f>
              <c:numCache>
                <c:formatCode>"$"#,##0_);[Red]\("$"#,##0\)</c:formatCode>
                <c:ptCount val="21"/>
                <c:pt idx="0">
                  <c:v>47208</c:v>
                </c:pt>
                <c:pt idx="1">
                  <c:v>56309</c:v>
                </c:pt>
                <c:pt idx="2">
                  <c:v>56955</c:v>
                </c:pt>
                <c:pt idx="3">
                  <c:v>61127</c:v>
                </c:pt>
                <c:pt idx="4">
                  <c:v>63045</c:v>
                </c:pt>
                <c:pt idx="5">
                  <c:v>64301</c:v>
                </c:pt>
                <c:pt idx="6">
                  <c:v>66345</c:v>
                </c:pt>
                <c:pt idx="7">
                  <c:v>70489</c:v>
                </c:pt>
                <c:pt idx="8">
                  <c:v>71233</c:v>
                </c:pt>
                <c:pt idx="9">
                  <c:v>71968</c:v>
                </c:pt>
                <c:pt idx="10">
                  <c:v>73197</c:v>
                </c:pt>
                <c:pt idx="11">
                  <c:v>74275</c:v>
                </c:pt>
                <c:pt idx="12" formatCode="_(&quot;$&quot;* #,##0_);_(&quot;$&quot;* \(#,##0\);_(&quot;$&quot;* &quot;-&quot;??_);_(@_)">
                  <c:v>75273</c:v>
                </c:pt>
                <c:pt idx="13">
                  <c:v>77564</c:v>
                </c:pt>
                <c:pt idx="14">
                  <c:v>79744</c:v>
                </c:pt>
                <c:pt idx="15">
                  <c:v>80381</c:v>
                </c:pt>
                <c:pt idx="16">
                  <c:v>82567</c:v>
                </c:pt>
                <c:pt idx="17">
                  <c:v>94496</c:v>
                </c:pt>
                <c:pt idx="18">
                  <c:v>96808</c:v>
                </c:pt>
                <c:pt idx="19">
                  <c:v>100478</c:v>
                </c:pt>
                <c:pt idx="20">
                  <c:v>100747</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Salem</c:v>
                </c:pt>
                <c:pt idx="5">
                  <c:v>Camden </c:v>
                </c:pt>
                <c:pt idx="6">
                  <c:v>Cape May </c:v>
                </c:pt>
                <c:pt idx="7">
                  <c:v>Union</c:v>
                </c:pt>
                <c:pt idx="8">
                  <c:v>Warren</c:v>
                </c:pt>
                <c:pt idx="9">
                  <c:v>Ocean</c:v>
                </c:pt>
                <c:pt idx="10">
                  <c:v>Mercer</c:v>
                </c:pt>
                <c:pt idx="11">
                  <c:v>Burlington</c:v>
                </c:pt>
                <c:pt idx="12">
                  <c:v>Sussex</c:v>
                </c:pt>
                <c:pt idx="13">
                  <c:v>Gloucester </c:v>
                </c:pt>
                <c:pt idx="14">
                  <c:v>Middlesex</c:v>
                </c:pt>
                <c:pt idx="15">
                  <c:v>Hudson </c:v>
                </c:pt>
                <c:pt idx="16">
                  <c:v>Bergen</c:v>
                </c:pt>
                <c:pt idx="17">
                  <c:v>Monmouth</c:v>
                </c:pt>
                <c:pt idx="18">
                  <c:v>Hunterdon</c:v>
                </c:pt>
                <c:pt idx="19">
                  <c:v>Somerset</c:v>
                </c:pt>
                <c:pt idx="20">
                  <c:v>Morris</c:v>
                </c:pt>
              </c:strCache>
            </c:strRef>
          </c:cat>
          <c:val>
            <c:numRef>
              <c:f>Sheet1!$D$2:$D$22</c:f>
              <c:numCache>
                <c:formatCode>"$"#,##0_);[Red]\("$"#,##0\)</c:formatCode>
                <c:ptCount val="21"/>
                <c:pt idx="0">
                  <c:v>42564</c:v>
                </c:pt>
                <c:pt idx="1">
                  <c:v>51716</c:v>
                </c:pt>
                <c:pt idx="2">
                  <c:v>50693</c:v>
                </c:pt>
                <c:pt idx="3">
                  <c:v>52461</c:v>
                </c:pt>
                <c:pt idx="4">
                  <c:v>55858</c:v>
                </c:pt>
                <c:pt idx="5">
                  <c:v>57123</c:v>
                </c:pt>
                <c:pt idx="6">
                  <c:v>59222</c:v>
                </c:pt>
                <c:pt idx="7">
                  <c:v>56046</c:v>
                </c:pt>
                <c:pt idx="8">
                  <c:v>51365</c:v>
                </c:pt>
                <c:pt idx="9">
                  <c:v>56563</c:v>
                </c:pt>
                <c:pt idx="10">
                  <c:v>61423</c:v>
                </c:pt>
                <c:pt idx="11">
                  <c:v>61394</c:v>
                </c:pt>
                <c:pt idx="12" formatCode="_(&quot;$&quot;* #,##0_);_(&quot;$&quot;* \(#,##0\);_(&quot;$&quot;* &quot;-&quot;??_);_(@_)">
                  <c:v>64227</c:v>
                </c:pt>
                <c:pt idx="13">
                  <c:v>61091</c:v>
                </c:pt>
                <c:pt idx="14">
                  <c:v>62809</c:v>
                </c:pt>
                <c:pt idx="15">
                  <c:v>64840</c:v>
                </c:pt>
                <c:pt idx="16">
                  <c:v>67546</c:v>
                </c:pt>
                <c:pt idx="17">
                  <c:v>68388</c:v>
                </c:pt>
                <c:pt idx="18">
                  <c:v>72752</c:v>
                </c:pt>
                <c:pt idx="19">
                  <c:v>72889</c:v>
                </c:pt>
                <c:pt idx="20">
                  <c:v>74984</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Salem</c:v>
                </c:pt>
                <c:pt idx="5">
                  <c:v>Camden </c:v>
                </c:pt>
                <c:pt idx="6">
                  <c:v>Cape May </c:v>
                </c:pt>
                <c:pt idx="7">
                  <c:v>Union</c:v>
                </c:pt>
                <c:pt idx="8">
                  <c:v>Warren</c:v>
                </c:pt>
                <c:pt idx="9">
                  <c:v>Ocean</c:v>
                </c:pt>
                <c:pt idx="10">
                  <c:v>Mercer</c:v>
                </c:pt>
                <c:pt idx="11">
                  <c:v>Burlington</c:v>
                </c:pt>
                <c:pt idx="12">
                  <c:v>Sussex</c:v>
                </c:pt>
                <c:pt idx="13">
                  <c:v>Gloucester </c:v>
                </c:pt>
                <c:pt idx="14">
                  <c:v>Middlesex</c:v>
                </c:pt>
                <c:pt idx="15">
                  <c:v>Hudson </c:v>
                </c:pt>
                <c:pt idx="16">
                  <c:v>Bergen</c:v>
                </c:pt>
                <c:pt idx="17">
                  <c:v>Monmouth</c:v>
                </c:pt>
                <c:pt idx="18">
                  <c:v>Hunterdon</c:v>
                </c:pt>
                <c:pt idx="19">
                  <c:v>Somerset</c:v>
                </c:pt>
                <c:pt idx="20">
                  <c:v>Morris</c:v>
                </c:pt>
              </c:strCache>
            </c:strRef>
          </c:cat>
          <c:val>
            <c:numRef>
              <c:f>Sheet1!$E$2:$E$22</c:f>
              <c:numCache>
                <c:formatCode>General</c:formatCode>
                <c:ptCount val="21"/>
                <c:pt idx="15">
                  <c:v>64840</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_("$"* #,##0_);_("$"* \(#,##0\);_("$"* "-"??_);_(@_)</c:formatCode>
                <c:ptCount val="5"/>
                <c:pt idx="0">
                  <c:v>56310</c:v>
                </c:pt>
                <c:pt idx="1">
                  <c:v>60686</c:v>
                </c:pt>
                <c:pt idx="2">
                  <c:v>61826</c:v>
                </c:pt>
                <c:pt idx="3">
                  <c:v>62232</c:v>
                </c:pt>
                <c:pt idx="4">
                  <c:v>80381</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Sheet1!$C$2:$C$6</c:f>
              <c:numCache>
                <c:formatCode>_("$"* #,##0_);_("$"* \(#,##0\);_("$"* "-"??_);_(@_)</c:formatCode>
                <c:ptCount val="5"/>
                <c:pt idx="0">
                  <c:v>50322</c:v>
                </c:pt>
                <c:pt idx="1">
                  <c:v>51958</c:v>
                </c:pt>
                <c:pt idx="2">
                  <c:v>53860</c:v>
                </c:pt>
                <c:pt idx="3">
                  <c:v>56404</c:v>
                </c:pt>
                <c:pt idx="4">
                  <c:v>64840</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reported incidents 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Sussex</c:v>
                </c:pt>
                <c:pt idx="2">
                  <c:v>Hunterdon</c:v>
                </c:pt>
                <c:pt idx="3">
                  <c:v>Cape May</c:v>
                </c:pt>
                <c:pt idx="4">
                  <c:v>Hudson</c:v>
                </c:pt>
                <c:pt idx="5">
                  <c:v>Warren</c:v>
                </c:pt>
                <c:pt idx="6">
                  <c:v>Gloucester</c:v>
                </c:pt>
                <c:pt idx="7">
                  <c:v>Mercer</c:v>
                </c:pt>
                <c:pt idx="8">
                  <c:v>Cumberland</c:v>
                </c:pt>
                <c:pt idx="9">
                  <c:v>Somerset</c:v>
                </c:pt>
                <c:pt idx="10">
                  <c:v>Morris</c:v>
                </c:pt>
                <c:pt idx="11">
                  <c:v>Atlantic</c:v>
                </c:pt>
                <c:pt idx="12">
                  <c:v>Ocean</c:v>
                </c:pt>
                <c:pt idx="13">
                  <c:v>Bergen</c:v>
                </c:pt>
                <c:pt idx="14">
                  <c:v>Monmouth</c:v>
                </c:pt>
                <c:pt idx="15">
                  <c:v>Camden</c:v>
                </c:pt>
                <c:pt idx="16">
                  <c:v>Burlington</c:v>
                </c:pt>
                <c:pt idx="17">
                  <c:v>Essex</c:v>
                </c:pt>
                <c:pt idx="18">
                  <c:v>Passaic</c:v>
                </c:pt>
                <c:pt idx="19">
                  <c:v>Middlesex</c:v>
                </c:pt>
                <c:pt idx="20">
                  <c:v>Union</c:v>
                </c:pt>
              </c:strCache>
            </c:strRef>
          </c:cat>
          <c:val>
            <c:numRef>
              <c:f>Sheet1!$B$2:$B$22</c:f>
              <c:numCache>
                <c:formatCode>General</c:formatCode>
                <c:ptCount val="21"/>
                <c:pt idx="0">
                  <c:v>47</c:v>
                </c:pt>
                <c:pt idx="1">
                  <c:v>100</c:v>
                </c:pt>
                <c:pt idx="2">
                  <c:v>105</c:v>
                </c:pt>
                <c:pt idx="3">
                  <c:v>128</c:v>
                </c:pt>
                <c:pt idx="5">
                  <c:v>157</c:v>
                </c:pt>
                <c:pt idx="6">
                  <c:v>233</c:v>
                </c:pt>
                <c:pt idx="7">
                  <c:v>235</c:v>
                </c:pt>
                <c:pt idx="8">
                  <c:v>246</c:v>
                </c:pt>
                <c:pt idx="9">
                  <c:v>287</c:v>
                </c:pt>
                <c:pt idx="10">
                  <c:v>306</c:v>
                </c:pt>
                <c:pt idx="11">
                  <c:v>353</c:v>
                </c:pt>
                <c:pt idx="12">
                  <c:v>377</c:v>
                </c:pt>
                <c:pt idx="13">
                  <c:v>385</c:v>
                </c:pt>
                <c:pt idx="14">
                  <c:v>397</c:v>
                </c:pt>
                <c:pt idx="15">
                  <c:v>410</c:v>
                </c:pt>
                <c:pt idx="16">
                  <c:v>465</c:v>
                </c:pt>
                <c:pt idx="17">
                  <c:v>501</c:v>
                </c:pt>
                <c:pt idx="18">
                  <c:v>506</c:v>
                </c:pt>
                <c:pt idx="19">
                  <c:v>587</c:v>
                </c:pt>
                <c:pt idx="20">
                  <c:v>666</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Sussex</c:v>
                </c:pt>
                <c:pt idx="2">
                  <c:v>Hunterdon</c:v>
                </c:pt>
                <c:pt idx="3">
                  <c:v>Cape May</c:v>
                </c:pt>
                <c:pt idx="4">
                  <c:v>Hudson</c:v>
                </c:pt>
                <c:pt idx="5">
                  <c:v>Warren</c:v>
                </c:pt>
                <c:pt idx="6">
                  <c:v>Gloucester</c:v>
                </c:pt>
                <c:pt idx="7">
                  <c:v>Mercer</c:v>
                </c:pt>
                <c:pt idx="8">
                  <c:v>Cumberland</c:v>
                </c:pt>
                <c:pt idx="9">
                  <c:v>Somerset</c:v>
                </c:pt>
                <c:pt idx="10">
                  <c:v>Morris</c:v>
                </c:pt>
                <c:pt idx="11">
                  <c:v>Atlantic</c:v>
                </c:pt>
                <c:pt idx="12">
                  <c:v>Ocean</c:v>
                </c:pt>
                <c:pt idx="13">
                  <c:v>Bergen</c:v>
                </c:pt>
                <c:pt idx="14">
                  <c:v>Monmouth</c:v>
                </c:pt>
                <c:pt idx="15">
                  <c:v>Camden</c:v>
                </c:pt>
                <c:pt idx="16">
                  <c:v>Burlington</c:v>
                </c:pt>
                <c:pt idx="17">
                  <c:v>Essex</c:v>
                </c:pt>
                <c:pt idx="18">
                  <c:v>Passaic</c:v>
                </c:pt>
                <c:pt idx="19">
                  <c:v>Middlesex</c:v>
                </c:pt>
                <c:pt idx="20">
                  <c:v>Union</c:v>
                </c:pt>
              </c:strCache>
            </c:strRef>
          </c:cat>
          <c:val>
            <c:numRef>
              <c:f>Sheet1!$C$2:$C$22</c:f>
              <c:numCache>
                <c:formatCode>General</c:formatCode>
                <c:ptCount val="21"/>
                <c:pt idx="4">
                  <c:v>148</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Sheet1!$B$2:$B$6</c:f>
              <c:numCache>
                <c:formatCode>General</c:formatCode>
                <c:ptCount val="5"/>
                <c:pt idx="0">
                  <c:v>174</c:v>
                </c:pt>
                <c:pt idx="1">
                  <c:v>179</c:v>
                </c:pt>
                <c:pt idx="2">
                  <c:v>179</c:v>
                </c:pt>
                <c:pt idx="3">
                  <c:v>207</c:v>
                </c:pt>
                <c:pt idx="4">
                  <c:v>167</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81966902585070356"/>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8.7862366403848886E-3"/>
                  <c:y val="2.317617818016554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Atlantic</c:v>
                </c:pt>
                <c:pt idx="1">
                  <c:v>Cumberland</c:v>
                </c:pt>
                <c:pt idx="2">
                  <c:v>Essex</c:v>
                </c:pt>
                <c:pt idx="3">
                  <c:v>Warren</c:v>
                </c:pt>
                <c:pt idx="4">
                  <c:v>Camden</c:v>
                </c:pt>
                <c:pt idx="5">
                  <c:v>Burlington</c:v>
                </c:pt>
                <c:pt idx="6">
                  <c:v>Passaic</c:v>
                </c:pt>
                <c:pt idx="7">
                  <c:v>Somerset</c:v>
                </c:pt>
                <c:pt idx="8">
                  <c:v>Salem</c:v>
                </c:pt>
                <c:pt idx="9">
                  <c:v>Sussex</c:v>
                </c:pt>
                <c:pt idx="10">
                  <c:v>Monmouth</c:v>
                </c:pt>
                <c:pt idx="11">
                  <c:v>Bergen</c:v>
                </c:pt>
                <c:pt idx="12">
                  <c:v>Middlesex</c:v>
                </c:pt>
                <c:pt idx="13">
                  <c:v>Hudson</c:v>
                </c:pt>
                <c:pt idx="14">
                  <c:v>Gloucester</c:v>
                </c:pt>
                <c:pt idx="15">
                  <c:v>Union</c:v>
                </c:pt>
                <c:pt idx="16">
                  <c:v>Mercer</c:v>
                </c:pt>
                <c:pt idx="17">
                  <c:v>Ocean</c:v>
                </c:pt>
                <c:pt idx="18">
                  <c:v>Morris</c:v>
                </c:pt>
                <c:pt idx="19">
                  <c:v>Cape May</c:v>
                </c:pt>
                <c:pt idx="20">
                  <c:v>Hunterdon</c:v>
                </c:pt>
              </c:strCache>
            </c:strRef>
          </c:cat>
          <c:val>
            <c:numRef>
              <c:f>Sheet1!$B$2:$B$22</c:f>
              <c:numCache>
                <c:formatCode>0%</c:formatCode>
                <c:ptCount val="21"/>
                <c:pt idx="0">
                  <c:v>0.35638297872340402</c:v>
                </c:pt>
                <c:pt idx="1">
                  <c:v>0.11764705882352899</c:v>
                </c:pt>
                <c:pt idx="2">
                  <c:v>0.10294117647058799</c:v>
                </c:pt>
                <c:pt idx="3">
                  <c:v>7.1428571428571397E-2</c:v>
                </c:pt>
                <c:pt idx="4">
                  <c:v>5.6716417910447799E-2</c:v>
                </c:pt>
                <c:pt idx="5">
                  <c:v>-6.7901234567901203E-2</c:v>
                </c:pt>
                <c:pt idx="6">
                  <c:v>-7.7419354838709695E-2</c:v>
                </c:pt>
                <c:pt idx="7">
                  <c:v>-0.107142857142857</c:v>
                </c:pt>
                <c:pt idx="8">
                  <c:v>-0.12</c:v>
                </c:pt>
                <c:pt idx="9">
                  <c:v>-0.125</c:v>
                </c:pt>
                <c:pt idx="10">
                  <c:v>-0.13218390804597699</c:v>
                </c:pt>
                <c:pt idx="11">
                  <c:v>-0.15454545454545501</c:v>
                </c:pt>
                <c:pt idx="12">
                  <c:v>-0.17716535433070901</c:v>
                </c:pt>
                <c:pt idx="14">
                  <c:v>-0.20909090909090899</c:v>
                </c:pt>
                <c:pt idx="15">
                  <c:v>-0.21379310344827601</c:v>
                </c:pt>
                <c:pt idx="16">
                  <c:v>-0.217391304347826</c:v>
                </c:pt>
                <c:pt idx="17">
                  <c:v>-0.23140495867768601</c:v>
                </c:pt>
                <c:pt idx="18">
                  <c:v>-0.238095238095238</c:v>
                </c:pt>
                <c:pt idx="19">
                  <c:v>-0.30158730158730201</c:v>
                </c:pt>
                <c:pt idx="20">
                  <c:v>-0.4</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Atlantic</c:v>
                </c:pt>
                <c:pt idx="1">
                  <c:v>Cumberland</c:v>
                </c:pt>
                <c:pt idx="2">
                  <c:v>Essex</c:v>
                </c:pt>
                <c:pt idx="3">
                  <c:v>Warren</c:v>
                </c:pt>
                <c:pt idx="4">
                  <c:v>Camden</c:v>
                </c:pt>
                <c:pt idx="5">
                  <c:v>Burlington</c:v>
                </c:pt>
                <c:pt idx="6">
                  <c:v>Passaic</c:v>
                </c:pt>
                <c:pt idx="7">
                  <c:v>Somerset</c:v>
                </c:pt>
                <c:pt idx="8">
                  <c:v>Salem</c:v>
                </c:pt>
                <c:pt idx="9">
                  <c:v>Sussex</c:v>
                </c:pt>
                <c:pt idx="10">
                  <c:v>Monmouth</c:v>
                </c:pt>
                <c:pt idx="11">
                  <c:v>Bergen</c:v>
                </c:pt>
                <c:pt idx="12">
                  <c:v>Middlesex</c:v>
                </c:pt>
                <c:pt idx="13">
                  <c:v>Hudson</c:v>
                </c:pt>
                <c:pt idx="14">
                  <c:v>Gloucester</c:v>
                </c:pt>
                <c:pt idx="15">
                  <c:v>Union</c:v>
                </c:pt>
                <c:pt idx="16">
                  <c:v>Mercer</c:v>
                </c:pt>
                <c:pt idx="17">
                  <c:v>Ocean</c:v>
                </c:pt>
                <c:pt idx="18">
                  <c:v>Morris</c:v>
                </c:pt>
                <c:pt idx="19">
                  <c:v>Cape May</c:v>
                </c:pt>
                <c:pt idx="20">
                  <c:v>Hunterdon</c:v>
                </c:pt>
              </c:strCache>
            </c:strRef>
          </c:cat>
          <c:val>
            <c:numRef>
              <c:f>Sheet1!$C$2:$C$22</c:f>
              <c:numCache>
                <c:formatCode>General</c:formatCode>
                <c:ptCount val="21"/>
                <c:pt idx="13">
                  <c:v>-0.19323671497584499</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-5%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Atlantic</c:v>
                </c:pt>
                <c:pt idx="1">
                  <c:v>Cumberland</c:v>
                </c:pt>
                <c:pt idx="2">
                  <c:v>Essex</c:v>
                </c:pt>
                <c:pt idx="3">
                  <c:v>Warren</c:v>
                </c:pt>
                <c:pt idx="4">
                  <c:v>Camden</c:v>
                </c:pt>
                <c:pt idx="5">
                  <c:v>Burlington</c:v>
                </c:pt>
                <c:pt idx="6">
                  <c:v>Passaic</c:v>
                </c:pt>
                <c:pt idx="7">
                  <c:v>Somerset</c:v>
                </c:pt>
                <c:pt idx="8">
                  <c:v>Salem</c:v>
                </c:pt>
                <c:pt idx="9">
                  <c:v>Sussex</c:v>
                </c:pt>
                <c:pt idx="10">
                  <c:v>Monmouth</c:v>
                </c:pt>
                <c:pt idx="11">
                  <c:v>Bergen</c:v>
                </c:pt>
                <c:pt idx="12">
                  <c:v>Middlesex</c:v>
                </c:pt>
                <c:pt idx="13">
                  <c:v>Hudson</c:v>
                </c:pt>
                <c:pt idx="14">
                  <c:v>Gloucester</c:v>
                </c:pt>
                <c:pt idx="15">
                  <c:v>Union</c:v>
                </c:pt>
                <c:pt idx="16">
                  <c:v>Mercer</c:v>
                </c:pt>
                <c:pt idx="17">
                  <c:v>Ocean</c:v>
                </c:pt>
                <c:pt idx="18">
                  <c:v>Morris</c:v>
                </c:pt>
                <c:pt idx="19">
                  <c:v>Cape May</c:v>
                </c:pt>
                <c:pt idx="20">
                  <c:v>Hunterdon</c:v>
                </c:pt>
              </c:strCache>
            </c:strRef>
          </c:cat>
          <c:val>
            <c:numRef>
              <c:f>Sheet1!$D$2:$D$22</c:f>
              <c:numCache>
                <c:formatCode>0%</c:formatCode>
                <c:ptCount val="21"/>
                <c:pt idx="0">
                  <c:v>-0.05</c:v>
                </c:pt>
                <c:pt idx="1">
                  <c:v>-0.05</c:v>
                </c:pt>
                <c:pt idx="2">
                  <c:v>-0.05</c:v>
                </c:pt>
                <c:pt idx="3">
                  <c:v>-0.05</c:v>
                </c:pt>
                <c:pt idx="4">
                  <c:v>-0.05</c:v>
                </c:pt>
                <c:pt idx="5">
                  <c:v>-0.05</c:v>
                </c:pt>
                <c:pt idx="6">
                  <c:v>-0.05</c:v>
                </c:pt>
                <c:pt idx="7">
                  <c:v>-0.05</c:v>
                </c:pt>
                <c:pt idx="8">
                  <c:v>-0.05</c:v>
                </c:pt>
                <c:pt idx="9">
                  <c:v>-0.05</c:v>
                </c:pt>
                <c:pt idx="10">
                  <c:v>-0.05</c:v>
                </c:pt>
                <c:pt idx="11">
                  <c:v>-0.05</c:v>
                </c:pt>
                <c:pt idx="12">
                  <c:v>-0.05</c:v>
                </c:pt>
                <c:pt idx="13">
                  <c:v>-0.05</c:v>
                </c:pt>
                <c:pt idx="14">
                  <c:v>-0.05</c:v>
                </c:pt>
                <c:pt idx="15">
                  <c:v>-0.05</c:v>
                </c:pt>
                <c:pt idx="16">
                  <c:v>-0.05</c:v>
                </c:pt>
                <c:pt idx="17">
                  <c:v>-0.05</c:v>
                </c:pt>
                <c:pt idx="18">
                  <c:v>-0.05</c:v>
                </c:pt>
                <c:pt idx="19">
                  <c:v>-0.05</c:v>
                </c:pt>
                <c:pt idx="20">
                  <c:v>-0.05</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3636475801272223"/>
          <c:y val="0.88904297508930297"/>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Hudson</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C-F0C0-405E-9C47-5C1E6BE72BDF}"/>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5.6250000000000001E-2"/>
                  <c:y val="6.562499596302910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6.7187500000000025E-2"/>
                  <c:y val="-0.1171874927911237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dLbl>
              <c:idx val="6"/>
              <c:layout>
                <c:manualLayout>
                  <c:x val="7.0312500000000056E-2"/>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0C0-405E-9C47-5C1E6BE72BD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Alcohol</c:v>
                </c:pt>
                <c:pt idx="1">
                  <c:v>Heroin</c:v>
                </c:pt>
                <c:pt idx="2">
                  <c:v>Other Opiates</c:v>
                </c:pt>
                <c:pt idx="3">
                  <c:v>Cocaine</c:v>
                </c:pt>
                <c:pt idx="4">
                  <c:v>Marijuana</c:v>
                </c:pt>
                <c:pt idx="5">
                  <c:v>Methamphetamines</c:v>
                </c:pt>
                <c:pt idx="6">
                  <c:v>Other Drugs</c:v>
                </c:pt>
              </c:strCache>
            </c:strRef>
          </c:cat>
          <c:val>
            <c:numRef>
              <c:f>Sheet1!$B$2:$H$2</c:f>
              <c:numCache>
                <c:formatCode>0%</c:formatCode>
                <c:ptCount val="7"/>
                <c:pt idx="0">
                  <c:v>0.28999999999999998</c:v>
                </c:pt>
                <c:pt idx="1">
                  <c:v>0.39</c:v>
                </c:pt>
                <c:pt idx="2">
                  <c:v>0.05</c:v>
                </c:pt>
                <c:pt idx="3">
                  <c:v>0.05</c:v>
                </c:pt>
                <c:pt idx="4">
                  <c:v>0.15</c:v>
                </c:pt>
                <c:pt idx="5">
                  <c:v>0.01</c:v>
                </c:pt>
                <c:pt idx="6">
                  <c:v>7.0000000000000007E-2</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c:formatCode>
                <c:ptCount val="5"/>
                <c:pt idx="0">
                  <c:v>0.436</c:v>
                </c:pt>
                <c:pt idx="1">
                  <c:v>0.42799999999999999</c:v>
                </c:pt>
                <c:pt idx="2">
                  <c:v>0.44600000000000001</c:v>
                </c:pt>
                <c:pt idx="3">
                  <c:v>0.436</c:v>
                </c:pt>
                <c:pt idx="4">
                  <c:v>0.42</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spPr>
            <a:solidFill>
              <a:schemeClr val="bg1">
                <a:lumMod val="65000"/>
              </a:schemeClr>
            </a:solidFill>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bg1">
                  <a:lumMod val="65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bg1">
                  <a:lumMod val="650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bg1">
                  <a:lumMod val="6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bg1">
                  <a:lumMod val="6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chemeClr val="bg1">
                  <a:lumMod val="65000"/>
                </a:schemeClr>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bg1">
                  <a:lumMod val="65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bg1">
                  <a:lumMod val="65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bg1">
                  <a:lumMod val="65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bg1">
                  <a:lumMod val="650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bg1">
                  <a:lumMod val="6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chemeClr val="bg1">
                  <a:lumMod val="65000"/>
                </a:schemeClr>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bg1">
                  <a:lumMod val="65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bg1">
                  <a:lumMod val="65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chemeClr val="bg1">
                  <a:lumMod val="65000"/>
                </a:schemeClr>
              </a:solidFill>
              <a:ln>
                <a:noFill/>
              </a:ln>
              <a:effectLst/>
            </c:spPr>
            <c:extLst>
              <c:ext xmlns:c16="http://schemas.microsoft.com/office/drawing/2014/chart" uri="{C3380CC4-5D6E-409C-BE32-E72D297353CC}">
                <c16:uniqueId val="{00000029-69C9-402B-95AD-BB01203BDF94}"/>
              </c:ext>
            </c:extLst>
          </c:dPt>
          <c:dPt>
            <c:idx val="21"/>
            <c:invertIfNegative val="0"/>
            <c:bubble3D val="0"/>
            <c:spPr>
              <a:solidFill>
                <a:schemeClr val="bg1">
                  <a:lumMod val="65000"/>
                </a:schemeClr>
              </a:solidFill>
              <a:ln>
                <a:noFill/>
              </a:ln>
              <a:effectLst/>
            </c:spPr>
            <c:extLst>
              <c:ext xmlns:c16="http://schemas.microsoft.com/office/drawing/2014/chart" uri="{C3380CC4-5D6E-409C-BE32-E72D297353CC}">
                <c16:uniqueId val="{0000002B-C780-40EB-AB71-77D3A79E6F9C}"/>
              </c:ext>
            </c:extLst>
          </c:dPt>
          <c:dPt>
            <c:idx val="22"/>
            <c:invertIfNegative val="0"/>
            <c:bubble3D val="0"/>
            <c:spPr>
              <a:solidFill>
                <a:schemeClr val="bg1">
                  <a:lumMod val="65000"/>
                </a:schemeClr>
              </a:solidFill>
              <a:ln>
                <a:noFill/>
              </a:ln>
              <a:effectLst/>
            </c:spPr>
            <c:extLst>
              <c:ext xmlns:c16="http://schemas.microsoft.com/office/drawing/2014/chart" uri="{C3380CC4-5D6E-409C-BE32-E72D297353CC}">
                <c16:uniqueId val="{0000002D-C780-40EB-AB71-77D3A79E6F9C}"/>
              </c:ext>
            </c:extLst>
          </c:dPt>
          <c:dPt>
            <c:idx val="23"/>
            <c:invertIfNegative val="0"/>
            <c:bubble3D val="0"/>
            <c:spPr>
              <a:solidFill>
                <a:schemeClr val="bg1">
                  <a:lumMod val="65000"/>
                </a:schemeClr>
              </a:solidFill>
              <a:ln>
                <a:noFill/>
              </a:ln>
              <a:effectLst/>
            </c:spPr>
            <c:extLst>
              <c:ext xmlns:c16="http://schemas.microsoft.com/office/drawing/2014/chart" uri="{C3380CC4-5D6E-409C-BE32-E72D297353CC}">
                <c16:uniqueId val="{0000002F-C780-40EB-AB71-77D3A79E6F9C}"/>
              </c:ext>
            </c:extLst>
          </c:dPt>
          <c:dPt>
            <c:idx val="24"/>
            <c:invertIfNegative val="0"/>
            <c:bubble3D val="0"/>
            <c:spPr>
              <a:solidFill>
                <a:schemeClr val="bg1">
                  <a:lumMod val="65000"/>
                </a:schemeClr>
              </a:solidFill>
              <a:ln>
                <a:noFill/>
              </a:ln>
              <a:effectLst/>
            </c:spPr>
            <c:extLst>
              <c:ext xmlns:c16="http://schemas.microsoft.com/office/drawing/2014/chart" uri="{C3380CC4-5D6E-409C-BE32-E72D297353CC}">
                <c16:uniqueId val="{00000031-C780-40EB-AB71-77D3A79E6F9C}"/>
              </c:ext>
            </c:extLst>
          </c:dPt>
          <c:dPt>
            <c:idx val="25"/>
            <c:invertIfNegative val="0"/>
            <c:bubble3D val="0"/>
            <c:spPr>
              <a:solidFill>
                <a:schemeClr val="bg1">
                  <a:lumMod val="65000"/>
                </a:schemeClr>
              </a:solidFill>
              <a:ln>
                <a:noFill/>
              </a:ln>
              <a:effectLst/>
            </c:spPr>
            <c:extLst>
              <c:ext xmlns:c16="http://schemas.microsoft.com/office/drawing/2014/chart" uri="{C3380CC4-5D6E-409C-BE32-E72D297353CC}">
                <c16:uniqueId val="{00000033-C780-40EB-AB71-77D3A79E6F9C}"/>
              </c:ext>
            </c:extLst>
          </c:dPt>
          <c:dPt>
            <c:idx val="26"/>
            <c:invertIfNegative val="0"/>
            <c:bubble3D val="0"/>
            <c:spPr>
              <a:solidFill>
                <a:schemeClr val="bg1">
                  <a:lumMod val="65000"/>
                </a:schemeClr>
              </a:solidFill>
              <a:ln>
                <a:noFill/>
              </a:ln>
              <a:effectLst/>
            </c:spPr>
            <c:extLst>
              <c:ext xmlns:c16="http://schemas.microsoft.com/office/drawing/2014/chart" uri="{C3380CC4-5D6E-409C-BE32-E72D297353CC}">
                <c16:uniqueId val="{00000035-C780-40EB-AB71-77D3A79E6F9C}"/>
              </c:ext>
            </c:extLst>
          </c:dPt>
          <c:dPt>
            <c:idx val="27"/>
            <c:invertIfNegative val="0"/>
            <c:bubble3D val="0"/>
            <c:spPr>
              <a:solidFill>
                <a:schemeClr val="bg1">
                  <a:lumMod val="65000"/>
                </a:schemeClr>
              </a:solidFill>
              <a:ln>
                <a:noFill/>
              </a:ln>
              <a:effectLst/>
            </c:spPr>
            <c:extLst>
              <c:ext xmlns:c16="http://schemas.microsoft.com/office/drawing/2014/chart" uri="{C3380CC4-5D6E-409C-BE32-E72D297353CC}">
                <c16:uniqueId val="{00000037-C780-40EB-AB71-77D3A79E6F9C}"/>
              </c:ext>
            </c:extLst>
          </c:dPt>
          <c:dPt>
            <c:idx val="28"/>
            <c:invertIfNegative val="0"/>
            <c:bubble3D val="0"/>
            <c:spPr>
              <a:solidFill>
                <a:schemeClr val="bg1">
                  <a:lumMod val="65000"/>
                </a:schemeClr>
              </a:solidFill>
              <a:ln>
                <a:noFill/>
              </a:ln>
              <a:effectLst/>
            </c:spPr>
            <c:extLst>
              <c:ext xmlns:c16="http://schemas.microsoft.com/office/drawing/2014/chart" uri="{C3380CC4-5D6E-409C-BE32-E72D297353CC}">
                <c16:uniqueId val="{00000039-C780-40EB-AB71-77D3A79E6F9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Sheet1!$A$2:$A$30</c:f>
              <c:strCache>
                <c:ptCount val="29"/>
                <c:pt idx="0">
                  <c:v>Acute Care Family Support</c:v>
                </c:pt>
                <c:pt idx="1">
                  <c:v>Access Center</c:v>
                </c:pt>
                <c:pt idx="2">
                  <c:v>Certified Community Behavioral Health Clinic (CCBHC)</c:v>
                </c:pt>
                <c:pt idx="3">
                  <c:v>Crisis Diversion</c:v>
                </c:pt>
                <c:pt idx="4">
                  <c:v>Crisis House</c:v>
                </c:pt>
                <c:pt idx="5">
                  <c:v>Early Intervention Support Services (EISS)</c:v>
                </c:pt>
                <c:pt idx="6">
                  <c:v>County Mental Health Board</c:v>
                </c:pt>
                <c:pt idx="7">
                  <c:v>Emergency Services</c:v>
                </c:pt>
                <c:pt idx="8">
                  <c:v>Homeless Services (PATH)</c:v>
                </c:pt>
                <c:pt idx="9">
                  <c:v>Integrated Case Management Services</c:v>
                </c:pt>
                <c:pt idx="10">
                  <c:v>Intensive Family Support</c:v>
                </c:pt>
                <c:pt idx="11">
                  <c:v>Intensive Outpatient Tx and Support Services</c:v>
                </c:pt>
                <c:pt idx="12">
                  <c:v>Involuntary Outpatient Commitment</c:v>
                </c:pt>
                <c:pt idx="13">
                  <c:v>Justice Involved Services</c:v>
                </c:pt>
                <c:pt idx="14">
                  <c:v>Outpatient</c:v>
                </c:pt>
                <c:pt idx="15">
                  <c:v>Partial Care</c:v>
                </c:pt>
                <c:pt idx="16">
                  <c:v>Peer Respite Program</c:v>
                </c:pt>
                <c:pt idx="17">
                  <c:v>Program of Assertive Community Treatment (PACT)</c:v>
                </c:pt>
                <c:pt idx="18">
                  <c:v>Residential Intensive Support Team (RIST)</c:v>
                </c:pt>
                <c:pt idx="19">
                  <c:v>Residential Services</c:v>
                </c:pt>
                <c:pt idx="20">
                  <c:v>Self-Help Center</c:v>
                </c:pt>
                <c:pt idx="21">
                  <c:v>Short Term Care Facility</c:v>
                </c:pt>
                <c:pt idx="22">
                  <c:v>State and County Hospitals</c:v>
                </c:pt>
                <c:pt idx="23">
                  <c:v>Supported Education</c:v>
                </c:pt>
                <c:pt idx="24">
                  <c:v>Supported Employment</c:v>
                </c:pt>
                <c:pt idx="25">
                  <c:v>Community Support Services</c:v>
                </c:pt>
                <c:pt idx="26">
                  <c:v>Systems Advocacy</c:v>
                </c:pt>
                <c:pt idx="27">
                  <c:v>Voluntary Unit</c:v>
                </c:pt>
                <c:pt idx="28">
                  <c:v>Primary Screening Services</c:v>
                </c:pt>
              </c:strCache>
            </c:strRef>
          </c:cat>
          <c:val>
            <c:numRef>
              <c:f>Sheet1!$B$2:$B$30</c:f>
              <c:numCache>
                <c:formatCode>General</c:formatCode>
                <c:ptCount val="29"/>
                <c:pt idx="0">
                  <c:v>1</c:v>
                </c:pt>
                <c:pt idx="1">
                  <c:v>0</c:v>
                </c:pt>
                <c:pt idx="2">
                  <c:v>1</c:v>
                </c:pt>
                <c:pt idx="3">
                  <c:v>0</c:v>
                </c:pt>
                <c:pt idx="4">
                  <c:v>0</c:v>
                </c:pt>
                <c:pt idx="5">
                  <c:v>1</c:v>
                </c:pt>
                <c:pt idx="6">
                  <c:v>1</c:v>
                </c:pt>
                <c:pt idx="7">
                  <c:v>3</c:v>
                </c:pt>
                <c:pt idx="8">
                  <c:v>1</c:v>
                </c:pt>
                <c:pt idx="9">
                  <c:v>1</c:v>
                </c:pt>
                <c:pt idx="10">
                  <c:v>1</c:v>
                </c:pt>
                <c:pt idx="11">
                  <c:v>1</c:v>
                </c:pt>
                <c:pt idx="12">
                  <c:v>1</c:v>
                </c:pt>
                <c:pt idx="13">
                  <c:v>1</c:v>
                </c:pt>
                <c:pt idx="14">
                  <c:v>7</c:v>
                </c:pt>
                <c:pt idx="15">
                  <c:v>3</c:v>
                </c:pt>
                <c:pt idx="16">
                  <c:v>0</c:v>
                </c:pt>
                <c:pt idx="17">
                  <c:v>1</c:v>
                </c:pt>
                <c:pt idx="18">
                  <c:v>2</c:v>
                </c:pt>
                <c:pt idx="19">
                  <c:v>3</c:v>
                </c:pt>
                <c:pt idx="20">
                  <c:v>1</c:v>
                </c:pt>
                <c:pt idx="21">
                  <c:v>1</c:v>
                </c:pt>
                <c:pt idx="22">
                  <c:v>0</c:v>
                </c:pt>
                <c:pt idx="23">
                  <c:v>1</c:v>
                </c:pt>
                <c:pt idx="24">
                  <c:v>1</c:v>
                </c:pt>
                <c:pt idx="25">
                  <c:v>5</c:v>
                </c:pt>
                <c:pt idx="26">
                  <c:v>3</c:v>
                </c:pt>
                <c:pt idx="27">
                  <c:v>0</c:v>
                </c:pt>
                <c:pt idx="28">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Burlington</c:v>
                </c:pt>
                <c:pt idx="1">
                  <c:v>Hunterdon</c:v>
                </c:pt>
                <c:pt idx="2">
                  <c:v>Union</c:v>
                </c:pt>
                <c:pt idx="3">
                  <c:v>Gloucester</c:v>
                </c:pt>
                <c:pt idx="4">
                  <c:v>Morris</c:v>
                </c:pt>
                <c:pt idx="5">
                  <c:v>Mercer</c:v>
                </c:pt>
                <c:pt idx="6">
                  <c:v>Ocean</c:v>
                </c:pt>
                <c:pt idx="7">
                  <c:v>Sussex</c:v>
                </c:pt>
                <c:pt idx="8">
                  <c:v>Essex</c:v>
                </c:pt>
                <c:pt idx="9">
                  <c:v>Hudson</c:v>
                </c:pt>
                <c:pt idx="10">
                  <c:v>Bergen</c:v>
                </c:pt>
                <c:pt idx="11">
                  <c:v>Middlesex</c:v>
                </c:pt>
                <c:pt idx="12">
                  <c:v>Somerset</c:v>
                </c:pt>
                <c:pt idx="13">
                  <c:v>Camden</c:v>
                </c:pt>
                <c:pt idx="14">
                  <c:v>Passaic</c:v>
                </c:pt>
                <c:pt idx="15">
                  <c:v>Cumberland</c:v>
                </c:pt>
                <c:pt idx="16">
                  <c:v>Atlantic</c:v>
                </c:pt>
                <c:pt idx="17">
                  <c:v>Monmouth</c:v>
                </c:pt>
                <c:pt idx="18">
                  <c:v>Cape May</c:v>
                </c:pt>
                <c:pt idx="19">
                  <c:v>Warren</c:v>
                </c:pt>
                <c:pt idx="20">
                  <c:v>Salem</c:v>
                </c:pt>
              </c:strCache>
            </c:strRef>
          </c:cat>
          <c:val>
            <c:numRef>
              <c:f>Sheet1!$B$2:$B$22</c:f>
              <c:numCache>
                <c:formatCode>0.0%</c:formatCode>
                <c:ptCount val="21"/>
                <c:pt idx="0">
                  <c:v>9.0999999999999998E-2</c:v>
                </c:pt>
                <c:pt idx="1">
                  <c:v>9.8000000000000004E-2</c:v>
                </c:pt>
                <c:pt idx="2">
                  <c:v>0.10199999999999999</c:v>
                </c:pt>
                <c:pt idx="3">
                  <c:v>0.106</c:v>
                </c:pt>
                <c:pt idx="4">
                  <c:v>0.107</c:v>
                </c:pt>
                <c:pt idx="5">
                  <c:v>0.112</c:v>
                </c:pt>
                <c:pt idx="6">
                  <c:v>0.112</c:v>
                </c:pt>
                <c:pt idx="7">
                  <c:v>0.123</c:v>
                </c:pt>
                <c:pt idx="8">
                  <c:v>0.125</c:v>
                </c:pt>
                <c:pt idx="10">
                  <c:v>0.13300000000000001</c:v>
                </c:pt>
                <c:pt idx="11">
                  <c:v>0.13600000000000001</c:v>
                </c:pt>
                <c:pt idx="12">
                  <c:v>0.14099999999999999</c:v>
                </c:pt>
                <c:pt idx="13">
                  <c:v>0.14499999999999999</c:v>
                </c:pt>
                <c:pt idx="14">
                  <c:v>0.15</c:v>
                </c:pt>
                <c:pt idx="15">
                  <c:v>0.151</c:v>
                </c:pt>
                <c:pt idx="16">
                  <c:v>0.153</c:v>
                </c:pt>
                <c:pt idx="17">
                  <c:v>0.153</c:v>
                </c:pt>
                <c:pt idx="18">
                  <c:v>0.187</c:v>
                </c:pt>
                <c:pt idx="19">
                  <c:v>0.19</c:v>
                </c:pt>
                <c:pt idx="20">
                  <c:v>0.20499999999999999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Burlington</c:v>
                </c:pt>
                <c:pt idx="1">
                  <c:v>Hunterdon</c:v>
                </c:pt>
                <c:pt idx="2">
                  <c:v>Union</c:v>
                </c:pt>
                <c:pt idx="3">
                  <c:v>Gloucester</c:v>
                </c:pt>
                <c:pt idx="4">
                  <c:v>Morris</c:v>
                </c:pt>
                <c:pt idx="5">
                  <c:v>Mercer</c:v>
                </c:pt>
                <c:pt idx="6">
                  <c:v>Ocean</c:v>
                </c:pt>
                <c:pt idx="7">
                  <c:v>Sussex</c:v>
                </c:pt>
                <c:pt idx="8">
                  <c:v>Essex</c:v>
                </c:pt>
                <c:pt idx="9">
                  <c:v>Hudson</c:v>
                </c:pt>
                <c:pt idx="10">
                  <c:v>Bergen</c:v>
                </c:pt>
                <c:pt idx="11">
                  <c:v>Middlesex</c:v>
                </c:pt>
                <c:pt idx="12">
                  <c:v>Somerset</c:v>
                </c:pt>
                <c:pt idx="13">
                  <c:v>Camden</c:v>
                </c:pt>
                <c:pt idx="14">
                  <c:v>Passaic</c:v>
                </c:pt>
                <c:pt idx="15">
                  <c:v>Cumberland</c:v>
                </c:pt>
                <c:pt idx="16">
                  <c:v>Atlantic</c:v>
                </c:pt>
                <c:pt idx="17">
                  <c:v>Monmouth</c:v>
                </c:pt>
                <c:pt idx="18">
                  <c:v>Cape May</c:v>
                </c:pt>
                <c:pt idx="19">
                  <c:v>Warren</c:v>
                </c:pt>
                <c:pt idx="20">
                  <c:v>Salem</c:v>
                </c:pt>
              </c:strCache>
            </c:strRef>
          </c:cat>
          <c:val>
            <c:numRef>
              <c:f>Sheet1!$C$2:$C$22</c:f>
              <c:numCache>
                <c:formatCode>General</c:formatCode>
                <c:ptCount val="21"/>
                <c:pt idx="9" formatCode="0.0%">
                  <c:v>0.127</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12.8%</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Burlington</c:v>
                </c:pt>
                <c:pt idx="1">
                  <c:v>Hunterdon</c:v>
                </c:pt>
                <c:pt idx="2">
                  <c:v>Union</c:v>
                </c:pt>
                <c:pt idx="3">
                  <c:v>Gloucester</c:v>
                </c:pt>
                <c:pt idx="4">
                  <c:v>Morris</c:v>
                </c:pt>
                <c:pt idx="5">
                  <c:v>Mercer</c:v>
                </c:pt>
                <c:pt idx="6">
                  <c:v>Ocean</c:v>
                </c:pt>
                <c:pt idx="7">
                  <c:v>Sussex</c:v>
                </c:pt>
                <c:pt idx="8">
                  <c:v>Essex</c:v>
                </c:pt>
                <c:pt idx="9">
                  <c:v>Hudson</c:v>
                </c:pt>
                <c:pt idx="10">
                  <c:v>Bergen</c:v>
                </c:pt>
                <c:pt idx="11">
                  <c:v>Middlesex</c:v>
                </c:pt>
                <c:pt idx="12">
                  <c:v>Somerset</c:v>
                </c:pt>
                <c:pt idx="13">
                  <c:v>Camden</c:v>
                </c:pt>
                <c:pt idx="14">
                  <c:v>Passaic</c:v>
                </c:pt>
                <c:pt idx="15">
                  <c:v>Cumberland</c:v>
                </c:pt>
                <c:pt idx="16">
                  <c:v>Atlantic</c:v>
                </c:pt>
                <c:pt idx="17">
                  <c:v>Monmouth</c:v>
                </c:pt>
                <c:pt idx="18">
                  <c:v>Cape May</c:v>
                </c:pt>
                <c:pt idx="19">
                  <c:v>Warren</c:v>
                </c:pt>
                <c:pt idx="20">
                  <c:v>Salem</c:v>
                </c:pt>
              </c:strCache>
            </c:strRef>
          </c:cat>
          <c:val>
            <c:numRef>
              <c:f>Sheet1!$D$2:$D$22</c:f>
              <c:numCache>
                <c:formatCode>0.0%</c:formatCode>
                <c:ptCount val="21"/>
                <c:pt idx="0">
                  <c:v>0.128</c:v>
                </c:pt>
                <c:pt idx="1">
                  <c:v>0.128</c:v>
                </c:pt>
                <c:pt idx="2">
                  <c:v>0.128</c:v>
                </c:pt>
                <c:pt idx="3">
                  <c:v>0.128</c:v>
                </c:pt>
                <c:pt idx="4">
                  <c:v>0.128</c:v>
                </c:pt>
                <c:pt idx="5">
                  <c:v>0.128</c:v>
                </c:pt>
                <c:pt idx="6">
                  <c:v>0.128</c:v>
                </c:pt>
                <c:pt idx="7">
                  <c:v>0.128</c:v>
                </c:pt>
                <c:pt idx="8">
                  <c:v>0.128</c:v>
                </c:pt>
                <c:pt idx="9">
                  <c:v>0.128</c:v>
                </c:pt>
                <c:pt idx="10">
                  <c:v>0.128</c:v>
                </c:pt>
                <c:pt idx="11">
                  <c:v>0.128</c:v>
                </c:pt>
                <c:pt idx="12">
                  <c:v>0.128</c:v>
                </c:pt>
                <c:pt idx="13">
                  <c:v>0.128</c:v>
                </c:pt>
                <c:pt idx="14">
                  <c:v>0.128</c:v>
                </c:pt>
                <c:pt idx="15">
                  <c:v>0.128</c:v>
                </c:pt>
                <c:pt idx="16">
                  <c:v>0.128</c:v>
                </c:pt>
                <c:pt idx="17">
                  <c:v>0.128</c:v>
                </c:pt>
                <c:pt idx="18">
                  <c:v>0.128</c:v>
                </c:pt>
                <c:pt idx="19">
                  <c:v>0.128</c:v>
                </c:pt>
                <c:pt idx="20">
                  <c:v>0.128</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681421435575182"/>
          <c:y val="0.90167037730891064"/>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2020</c:v>
                </c:pt>
              </c:numCache>
            </c:numRef>
          </c:cat>
          <c:val>
            <c:numRef>
              <c:f>Sheet1!$B$2:$B$6</c:f>
              <c:numCache>
                <c:formatCode>0.0%</c:formatCode>
                <c:ptCount val="5"/>
                <c:pt idx="0">
                  <c:v>0.11600000000000001</c:v>
                </c:pt>
                <c:pt idx="1">
                  <c:v>0.104</c:v>
                </c:pt>
                <c:pt idx="2">
                  <c:v>0.113</c:v>
                </c:pt>
                <c:pt idx="3">
                  <c:v>0.121</c:v>
                </c:pt>
                <c:pt idx="4">
                  <c:v>0.127</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9.6000000000000002E-2</c:v>
                </c:pt>
                <c:pt idx="2" formatCode="0.0%">
                  <c:v>0.17199999999999999</c:v>
                </c:pt>
                <c:pt idx="3" formatCode="0.0%">
                  <c:v>0.16400000000000001</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0.00%" sourceLinked="1"/>
        <c:majorTickMark val="none"/>
        <c:minorTickMark val="none"/>
        <c:tickLblPos val="nextTo"/>
        <c:crossAx val="382049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c:formatCode>
                <c:ptCount val="2"/>
                <c:pt idx="0">
                  <c:v>0.11600000000000001</c:v>
                </c:pt>
                <c:pt idx="1">
                  <c:v>0.14499999999999999</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0.0%" sourceLinked="1"/>
        <c:majorTickMark val="none"/>
        <c:minorTickMark val="none"/>
        <c:tickLblPos val="nextTo"/>
        <c:crossAx val="382050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Middlesex</c:v>
                </c:pt>
                <c:pt idx="1">
                  <c:v>Union</c:v>
                </c:pt>
                <c:pt idx="2">
                  <c:v>Morris</c:v>
                </c:pt>
                <c:pt idx="3">
                  <c:v>Bergen</c:v>
                </c:pt>
                <c:pt idx="4">
                  <c:v>Gloucester</c:v>
                </c:pt>
                <c:pt idx="5">
                  <c:v>Warren</c:v>
                </c:pt>
                <c:pt idx="6">
                  <c:v>Hudson</c:v>
                </c:pt>
                <c:pt idx="7">
                  <c:v>Ocean</c:v>
                </c:pt>
                <c:pt idx="8">
                  <c:v>Mercer</c:v>
                </c:pt>
                <c:pt idx="9">
                  <c:v>Essex</c:v>
                </c:pt>
                <c:pt idx="10">
                  <c:v>Somerset</c:v>
                </c:pt>
                <c:pt idx="11">
                  <c:v>Passaic</c:v>
                </c:pt>
                <c:pt idx="12">
                  <c:v>Atlantic</c:v>
                </c:pt>
                <c:pt idx="13">
                  <c:v>Cape May</c:v>
                </c:pt>
                <c:pt idx="14">
                  <c:v>Burlington</c:v>
                </c:pt>
                <c:pt idx="15">
                  <c:v>Hunterdon</c:v>
                </c:pt>
                <c:pt idx="16">
                  <c:v>Monmouth</c:v>
                </c:pt>
                <c:pt idx="17">
                  <c:v>Sussex</c:v>
                </c:pt>
                <c:pt idx="18">
                  <c:v>Salem</c:v>
                </c:pt>
                <c:pt idx="19">
                  <c:v>Camden</c:v>
                </c:pt>
                <c:pt idx="20">
                  <c:v>Cumberland</c:v>
                </c:pt>
              </c:strCache>
            </c:strRef>
          </c:cat>
          <c:val>
            <c:numRef>
              <c:f>Sheet1!$B$2:$B$22</c:f>
              <c:numCache>
                <c:formatCode>0.0%</c:formatCode>
                <c:ptCount val="21"/>
                <c:pt idx="0">
                  <c:v>0.11899999999999999</c:v>
                </c:pt>
                <c:pt idx="1">
                  <c:v>0.126</c:v>
                </c:pt>
                <c:pt idx="2">
                  <c:v>0.13900000000000001</c:v>
                </c:pt>
                <c:pt idx="3">
                  <c:v>0.14599999999999999</c:v>
                </c:pt>
                <c:pt idx="4">
                  <c:v>0.14599999999999999</c:v>
                </c:pt>
                <c:pt idx="5">
                  <c:v>0.14599999999999999</c:v>
                </c:pt>
                <c:pt idx="7">
                  <c:v>0.14899999999999999</c:v>
                </c:pt>
                <c:pt idx="8">
                  <c:v>0.157</c:v>
                </c:pt>
                <c:pt idx="9">
                  <c:v>0.16</c:v>
                </c:pt>
                <c:pt idx="10">
                  <c:v>0.16500000000000001</c:v>
                </c:pt>
                <c:pt idx="11">
                  <c:v>0.16700000000000001</c:v>
                </c:pt>
                <c:pt idx="12">
                  <c:v>0.17299999999999999</c:v>
                </c:pt>
                <c:pt idx="13">
                  <c:v>0.17299999999999999</c:v>
                </c:pt>
                <c:pt idx="14">
                  <c:v>0.17899999999999999</c:v>
                </c:pt>
                <c:pt idx="15">
                  <c:v>0.184</c:v>
                </c:pt>
                <c:pt idx="16">
                  <c:v>0.186</c:v>
                </c:pt>
                <c:pt idx="17">
                  <c:v>0.187</c:v>
                </c:pt>
                <c:pt idx="18">
                  <c:v>0.20399999999999999</c:v>
                </c:pt>
                <c:pt idx="19">
                  <c:v>0.21199999999999999</c:v>
                </c:pt>
                <c:pt idx="20">
                  <c:v>0.246</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Middlesex</c:v>
                </c:pt>
                <c:pt idx="1">
                  <c:v>Union</c:v>
                </c:pt>
                <c:pt idx="2">
                  <c:v>Morris</c:v>
                </c:pt>
                <c:pt idx="3">
                  <c:v>Bergen</c:v>
                </c:pt>
                <c:pt idx="4">
                  <c:v>Gloucester</c:v>
                </c:pt>
                <c:pt idx="5">
                  <c:v>Warren</c:v>
                </c:pt>
                <c:pt idx="6">
                  <c:v>Hudson</c:v>
                </c:pt>
                <c:pt idx="7">
                  <c:v>Ocean</c:v>
                </c:pt>
                <c:pt idx="8">
                  <c:v>Mercer</c:v>
                </c:pt>
                <c:pt idx="9">
                  <c:v>Essex</c:v>
                </c:pt>
                <c:pt idx="10">
                  <c:v>Somerset</c:v>
                </c:pt>
                <c:pt idx="11">
                  <c:v>Passaic</c:v>
                </c:pt>
                <c:pt idx="12">
                  <c:v>Atlantic</c:v>
                </c:pt>
                <c:pt idx="13">
                  <c:v>Cape May</c:v>
                </c:pt>
                <c:pt idx="14">
                  <c:v>Burlington</c:v>
                </c:pt>
                <c:pt idx="15">
                  <c:v>Hunterdon</c:v>
                </c:pt>
                <c:pt idx="16">
                  <c:v>Monmouth</c:v>
                </c:pt>
                <c:pt idx="17">
                  <c:v>Sussex</c:v>
                </c:pt>
                <c:pt idx="18">
                  <c:v>Salem</c:v>
                </c:pt>
                <c:pt idx="19">
                  <c:v>Camden</c:v>
                </c:pt>
                <c:pt idx="20">
                  <c:v>Cumberland</c:v>
                </c:pt>
              </c:strCache>
            </c:strRef>
          </c:cat>
          <c:val>
            <c:numRef>
              <c:f>Sheet1!$C$2:$C$22</c:f>
              <c:numCache>
                <c:formatCode>General</c:formatCode>
                <c:ptCount val="21"/>
                <c:pt idx="6">
                  <c:v>0.14799999999999999</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15.8%</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Middlesex</c:v>
                </c:pt>
                <c:pt idx="1">
                  <c:v>Union</c:v>
                </c:pt>
                <c:pt idx="2">
                  <c:v>Morris</c:v>
                </c:pt>
                <c:pt idx="3">
                  <c:v>Bergen</c:v>
                </c:pt>
                <c:pt idx="4">
                  <c:v>Gloucester</c:v>
                </c:pt>
                <c:pt idx="5">
                  <c:v>Warren</c:v>
                </c:pt>
                <c:pt idx="6">
                  <c:v>Hudson</c:v>
                </c:pt>
                <c:pt idx="7">
                  <c:v>Ocean</c:v>
                </c:pt>
                <c:pt idx="8">
                  <c:v>Mercer</c:v>
                </c:pt>
                <c:pt idx="9">
                  <c:v>Essex</c:v>
                </c:pt>
                <c:pt idx="10">
                  <c:v>Somerset</c:v>
                </c:pt>
                <c:pt idx="11">
                  <c:v>Passaic</c:v>
                </c:pt>
                <c:pt idx="12">
                  <c:v>Atlantic</c:v>
                </c:pt>
                <c:pt idx="13">
                  <c:v>Cape May</c:v>
                </c:pt>
                <c:pt idx="14">
                  <c:v>Burlington</c:v>
                </c:pt>
                <c:pt idx="15">
                  <c:v>Hunterdon</c:v>
                </c:pt>
                <c:pt idx="16">
                  <c:v>Monmouth</c:v>
                </c:pt>
                <c:pt idx="17">
                  <c:v>Sussex</c:v>
                </c:pt>
                <c:pt idx="18">
                  <c:v>Salem</c:v>
                </c:pt>
                <c:pt idx="19">
                  <c:v>Camden</c:v>
                </c:pt>
                <c:pt idx="20">
                  <c:v>Cumberland</c:v>
                </c:pt>
              </c:strCache>
            </c:strRef>
          </c:cat>
          <c:val>
            <c:numRef>
              <c:f>Sheet1!$D$2:$D$22</c:f>
              <c:numCache>
                <c:formatCode>0.0%</c:formatCode>
                <c:ptCount val="21"/>
                <c:pt idx="0">
                  <c:v>0.158</c:v>
                </c:pt>
                <c:pt idx="1">
                  <c:v>0.158</c:v>
                </c:pt>
                <c:pt idx="2">
                  <c:v>0.158</c:v>
                </c:pt>
                <c:pt idx="3">
                  <c:v>0.158</c:v>
                </c:pt>
                <c:pt idx="4">
                  <c:v>0.158</c:v>
                </c:pt>
                <c:pt idx="5">
                  <c:v>0.158</c:v>
                </c:pt>
                <c:pt idx="6">
                  <c:v>0.158</c:v>
                </c:pt>
                <c:pt idx="7">
                  <c:v>0.158</c:v>
                </c:pt>
                <c:pt idx="8">
                  <c:v>0.158</c:v>
                </c:pt>
                <c:pt idx="9">
                  <c:v>0.158</c:v>
                </c:pt>
                <c:pt idx="10">
                  <c:v>0.158</c:v>
                </c:pt>
                <c:pt idx="11">
                  <c:v>0.158</c:v>
                </c:pt>
                <c:pt idx="12">
                  <c:v>0.158</c:v>
                </c:pt>
                <c:pt idx="13">
                  <c:v>0.158</c:v>
                </c:pt>
                <c:pt idx="14">
                  <c:v>0.158</c:v>
                </c:pt>
                <c:pt idx="15">
                  <c:v>0.158</c:v>
                </c:pt>
                <c:pt idx="16">
                  <c:v>0.158</c:v>
                </c:pt>
                <c:pt idx="17">
                  <c:v>0.158</c:v>
                </c:pt>
                <c:pt idx="18">
                  <c:v>0.158</c:v>
                </c:pt>
                <c:pt idx="19">
                  <c:v>0.158</c:v>
                </c:pt>
                <c:pt idx="20">
                  <c:v>0.158</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3834891200154023"/>
          <c:y val="0.9024439195100612"/>
          <c:w val="0.17220478232177813"/>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2020</c:v>
                </c:pt>
              </c:numCache>
            </c:numRef>
          </c:cat>
          <c:val>
            <c:numRef>
              <c:f>Sheet1!$B$2:$B$6</c:f>
              <c:numCache>
                <c:formatCode>0.0%</c:formatCode>
                <c:ptCount val="5"/>
                <c:pt idx="0">
                  <c:v>9.9000000000000005E-2</c:v>
                </c:pt>
                <c:pt idx="1">
                  <c:v>0.115</c:v>
                </c:pt>
                <c:pt idx="2">
                  <c:v>0.192</c:v>
                </c:pt>
                <c:pt idx="3">
                  <c:v>8.6999999999999994E-2</c:v>
                </c:pt>
                <c:pt idx="4">
                  <c:v>0.14799999999999999</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max val="0.30000000000000004"/>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2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0.17199999999999999</c:v>
                </c:pt>
                <c:pt idx="2" formatCode="0.0%">
                  <c:v>0.14799999999999999</c:v>
                </c:pt>
                <c:pt idx="3" formatCode="0.0%">
                  <c:v>6.0999999999999999E-2</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0.00%" sourceLinked="1"/>
        <c:majorTickMark val="none"/>
        <c:minorTickMark val="none"/>
        <c:tickLblPos val="nextTo"/>
        <c:crossAx val="382053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c:formatCode>
                <c:ptCount val="2"/>
                <c:pt idx="0">
                  <c:v>0.11600000000000001</c:v>
                </c:pt>
                <c:pt idx="1">
                  <c:v>0.185</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ax val="0.30000000000000004"/>
          <c:min val="0"/>
        </c:scaling>
        <c:delete val="1"/>
        <c:axPos val="b"/>
        <c:numFmt formatCode="0.0%" sourceLinked="1"/>
        <c:majorTickMark val="none"/>
        <c:minorTickMark val="none"/>
        <c:tickLblPos val="nextTo"/>
        <c:crossAx val="382903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Sheet1!$B$2:$B$22</c:f>
              <c:numCache>
                <c:formatCode>General</c:formatCode>
                <c:ptCount val="21"/>
                <c:pt idx="0">
                  <c:v>5.6</c:v>
                </c:pt>
                <c:pt idx="1">
                  <c:v>6</c:v>
                </c:pt>
                <c:pt idx="2">
                  <c:v>6.5</c:v>
                </c:pt>
                <c:pt idx="3">
                  <c:v>6.6</c:v>
                </c:pt>
                <c:pt idx="4">
                  <c:v>6.9</c:v>
                </c:pt>
                <c:pt idx="6">
                  <c:v>7.1</c:v>
                </c:pt>
                <c:pt idx="7">
                  <c:v>7.4</c:v>
                </c:pt>
                <c:pt idx="8">
                  <c:v>7.8</c:v>
                </c:pt>
                <c:pt idx="9">
                  <c:v>8</c:v>
                </c:pt>
                <c:pt idx="10">
                  <c:v>8.6</c:v>
                </c:pt>
                <c:pt idx="11">
                  <c:v>8.9</c:v>
                </c:pt>
                <c:pt idx="12">
                  <c:v>9.1</c:v>
                </c:pt>
                <c:pt idx="13">
                  <c:v>9.4</c:v>
                </c:pt>
                <c:pt idx="14">
                  <c:v>9.4</c:v>
                </c:pt>
                <c:pt idx="15">
                  <c:v>9.6</c:v>
                </c:pt>
                <c:pt idx="16">
                  <c:v>10.1</c:v>
                </c:pt>
                <c:pt idx="17">
                  <c:v>10.7</c:v>
                </c:pt>
                <c:pt idx="18">
                  <c:v>10.7</c:v>
                </c:pt>
                <c:pt idx="19">
                  <c:v>11</c:v>
                </c:pt>
                <c:pt idx="20">
                  <c:v>11.3</c:v>
                </c:pt>
              </c:numCache>
            </c:numRef>
          </c:val>
          <c:extLst>
            <c:ext xmlns:c16="http://schemas.microsoft.com/office/drawing/2014/chart" uri="{C3380CC4-5D6E-409C-BE32-E72D297353CC}">
              <c16:uniqueId val="{00000000-5F44-4256-8B18-0744A59A5B9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Sheet1!$C$2:$C$22</c:f>
              <c:numCache>
                <c:formatCode>General</c:formatCode>
                <c:ptCount val="21"/>
                <c:pt idx="5">
                  <c:v>7</c:v>
                </c:pt>
              </c:numCache>
            </c:numRef>
          </c:val>
          <c:extLst>
            <c:ext xmlns:c16="http://schemas.microsoft.com/office/drawing/2014/chart" uri="{C3380CC4-5D6E-409C-BE32-E72D297353CC}">
              <c16:uniqueId val="{00000001-5F44-4256-8B18-0744A59A5B9E}"/>
            </c:ext>
          </c:extLst>
        </c:ser>
        <c:ser>
          <c:idx val="2"/>
          <c:order val="2"/>
          <c:tx>
            <c:strRef>
              <c:f>Sheet1!$D$1</c:f>
              <c:strCache>
                <c:ptCount val="1"/>
                <c:pt idx="0">
                  <c:v>NJ Avg. 7.8</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Sheet1!$D$2:$D$22</c:f>
              <c:numCache>
                <c:formatCode>General</c:formatCode>
                <c:ptCount val="21"/>
                <c:pt idx="0">
                  <c:v>7.8</c:v>
                </c:pt>
                <c:pt idx="1">
                  <c:v>7.8</c:v>
                </c:pt>
                <c:pt idx="2">
                  <c:v>7.8</c:v>
                </c:pt>
                <c:pt idx="3">
                  <c:v>7.8</c:v>
                </c:pt>
                <c:pt idx="4">
                  <c:v>7.8</c:v>
                </c:pt>
                <c:pt idx="5">
                  <c:v>7.8</c:v>
                </c:pt>
                <c:pt idx="6">
                  <c:v>7.8</c:v>
                </c:pt>
                <c:pt idx="7">
                  <c:v>7.8</c:v>
                </c:pt>
                <c:pt idx="8">
                  <c:v>7.8</c:v>
                </c:pt>
                <c:pt idx="9">
                  <c:v>7.8</c:v>
                </c:pt>
                <c:pt idx="10">
                  <c:v>7.8</c:v>
                </c:pt>
                <c:pt idx="11">
                  <c:v>7.8</c:v>
                </c:pt>
                <c:pt idx="12">
                  <c:v>7.8</c:v>
                </c:pt>
                <c:pt idx="13">
                  <c:v>7.8</c:v>
                </c:pt>
                <c:pt idx="14">
                  <c:v>7.8</c:v>
                </c:pt>
                <c:pt idx="15">
                  <c:v>7.8</c:v>
                </c:pt>
                <c:pt idx="16">
                  <c:v>7.8</c:v>
                </c:pt>
                <c:pt idx="17">
                  <c:v>7.8</c:v>
                </c:pt>
                <c:pt idx="18">
                  <c:v>7.8</c:v>
                </c:pt>
                <c:pt idx="19">
                  <c:v>7.8</c:v>
                </c:pt>
                <c:pt idx="20">
                  <c:v>7.8</c:v>
                </c:pt>
              </c:numCache>
            </c:numRef>
          </c:val>
          <c:extLst>
            <c:ext xmlns:c16="http://schemas.microsoft.com/office/drawing/2014/chart" uri="{C3380CC4-5D6E-409C-BE32-E72D297353CC}">
              <c16:uniqueId val="{00000002-5F44-4256-8B18-0744A59A5B9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7393294783464566"/>
          <c:y val="0.89400012955215757"/>
          <c:w val="0.1771339812992126"/>
          <c:h val="4.037487448481332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Cumberland</c:v>
                </c:pt>
                <c:pt idx="8">
                  <c:v>Warren</c:v>
                </c:pt>
                <c:pt idx="9">
                  <c:v>Camden</c:v>
                </c:pt>
                <c:pt idx="10">
                  <c:v>Monmouth</c:v>
                </c:pt>
                <c:pt idx="11">
                  <c:v>Atlantic</c:v>
                </c:pt>
                <c:pt idx="12">
                  <c:v>Morris</c:v>
                </c:pt>
                <c:pt idx="13">
                  <c:v>Mercer</c:v>
                </c:pt>
                <c:pt idx="14">
                  <c:v>Somerset</c:v>
                </c:pt>
                <c:pt idx="15">
                  <c:v>Essex</c:v>
                </c:pt>
                <c:pt idx="16">
                  <c:v>Bergen</c:v>
                </c:pt>
                <c:pt idx="17">
                  <c:v>Passaic</c:v>
                </c:pt>
                <c:pt idx="18">
                  <c:v>Union</c:v>
                </c:pt>
                <c:pt idx="19">
                  <c:v>Middlesex</c:v>
                </c:pt>
                <c:pt idx="20">
                  <c:v>Hudson</c:v>
                </c:pt>
              </c:strCache>
            </c:strRef>
          </c:cat>
          <c:val>
            <c:numRef>
              <c:f>Sheet1!$B$2:$B$22</c:f>
              <c:numCache>
                <c:formatCode>0%</c:formatCode>
                <c:ptCount val="21"/>
                <c:pt idx="0">
                  <c:v>3.5000000000000003E-2</c:v>
                </c:pt>
                <c:pt idx="1">
                  <c:v>0.05</c:v>
                </c:pt>
                <c:pt idx="2">
                  <c:v>6.0999999999999999E-2</c:v>
                </c:pt>
                <c:pt idx="3">
                  <c:v>8.2000000000000003E-2</c:v>
                </c:pt>
                <c:pt idx="4">
                  <c:v>8.5999999999999993E-2</c:v>
                </c:pt>
                <c:pt idx="5">
                  <c:v>9.8000000000000004E-2</c:v>
                </c:pt>
                <c:pt idx="6">
                  <c:v>0.107</c:v>
                </c:pt>
                <c:pt idx="7">
                  <c:v>0.109</c:v>
                </c:pt>
                <c:pt idx="8">
                  <c:v>0.11</c:v>
                </c:pt>
                <c:pt idx="9">
                  <c:v>0.11600000000000001</c:v>
                </c:pt>
                <c:pt idx="10">
                  <c:v>0.129</c:v>
                </c:pt>
                <c:pt idx="11">
                  <c:v>0.16</c:v>
                </c:pt>
                <c:pt idx="12">
                  <c:v>0.191</c:v>
                </c:pt>
                <c:pt idx="13">
                  <c:v>0.22500000000000001</c:v>
                </c:pt>
                <c:pt idx="14" formatCode="General">
                  <c:v>0.27800000000000002</c:v>
                </c:pt>
                <c:pt idx="15">
                  <c:v>0.29499999999999998</c:v>
                </c:pt>
                <c:pt idx="16">
                  <c:v>0.30499999999999999</c:v>
                </c:pt>
                <c:pt idx="17">
                  <c:v>0.308</c:v>
                </c:pt>
                <c:pt idx="18">
                  <c:v>0.32800000000000001</c:v>
                </c:pt>
                <c:pt idx="19" formatCode="General">
                  <c:v>0.34899999999999998</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Cumberland</c:v>
                </c:pt>
                <c:pt idx="8">
                  <c:v>Warren</c:v>
                </c:pt>
                <c:pt idx="9">
                  <c:v>Camden</c:v>
                </c:pt>
                <c:pt idx="10">
                  <c:v>Monmouth</c:v>
                </c:pt>
                <c:pt idx="11">
                  <c:v>Atlantic</c:v>
                </c:pt>
                <c:pt idx="12">
                  <c:v>Morris</c:v>
                </c:pt>
                <c:pt idx="13">
                  <c:v>Mercer</c:v>
                </c:pt>
                <c:pt idx="14">
                  <c:v>Somerset</c:v>
                </c:pt>
                <c:pt idx="15">
                  <c:v>Essex</c:v>
                </c:pt>
                <c:pt idx="16">
                  <c:v>Bergen</c:v>
                </c:pt>
                <c:pt idx="17">
                  <c:v>Passaic</c:v>
                </c:pt>
                <c:pt idx="18">
                  <c:v>Union</c:v>
                </c:pt>
                <c:pt idx="19">
                  <c:v>Middlesex</c:v>
                </c:pt>
                <c:pt idx="20">
                  <c:v>Hudson</c:v>
                </c:pt>
              </c:strCache>
            </c:strRef>
          </c:cat>
          <c:val>
            <c:numRef>
              <c:f>Sheet1!$C$2:$C$22</c:f>
              <c:numCache>
                <c:formatCode>General</c:formatCode>
                <c:ptCount val="21"/>
                <c:pt idx="20">
                  <c:v>0.42</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23%</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Burlington</c:v>
                </c:pt>
                <c:pt idx="6">
                  <c:v>Hunterdon</c:v>
                </c:pt>
                <c:pt idx="7">
                  <c:v>Cumberland</c:v>
                </c:pt>
                <c:pt idx="8">
                  <c:v>Warren</c:v>
                </c:pt>
                <c:pt idx="9">
                  <c:v>Camden</c:v>
                </c:pt>
                <c:pt idx="10">
                  <c:v>Monmouth</c:v>
                </c:pt>
                <c:pt idx="11">
                  <c:v>Atlantic</c:v>
                </c:pt>
                <c:pt idx="12">
                  <c:v>Morris</c:v>
                </c:pt>
                <c:pt idx="13">
                  <c:v>Mercer</c:v>
                </c:pt>
                <c:pt idx="14">
                  <c:v>Somerset</c:v>
                </c:pt>
                <c:pt idx="15">
                  <c:v>Essex</c:v>
                </c:pt>
                <c:pt idx="16">
                  <c:v>Bergen</c:v>
                </c:pt>
                <c:pt idx="17">
                  <c:v>Passaic</c:v>
                </c:pt>
                <c:pt idx="18">
                  <c:v>Union</c:v>
                </c:pt>
                <c:pt idx="19">
                  <c:v>Middlesex</c:v>
                </c:pt>
                <c:pt idx="20">
                  <c:v>Hudson</c:v>
                </c:pt>
              </c:strCache>
            </c:strRef>
          </c:cat>
          <c:val>
            <c:numRef>
              <c:f>Sheet1!$D$2:$D$22</c:f>
              <c:numCache>
                <c:formatCode>0%</c:formatCode>
                <c:ptCount val="21"/>
                <c:pt idx="0">
                  <c:v>0.23</c:v>
                </c:pt>
                <c:pt idx="1">
                  <c:v>0.23</c:v>
                </c:pt>
                <c:pt idx="2">
                  <c:v>0.23</c:v>
                </c:pt>
                <c:pt idx="3">
                  <c:v>0.23</c:v>
                </c:pt>
                <c:pt idx="4">
                  <c:v>0.23</c:v>
                </c:pt>
                <c:pt idx="5">
                  <c:v>0.23</c:v>
                </c:pt>
                <c:pt idx="6">
                  <c:v>0.23</c:v>
                </c:pt>
                <c:pt idx="7">
                  <c:v>0.23</c:v>
                </c:pt>
                <c:pt idx="8">
                  <c:v>0.23</c:v>
                </c:pt>
                <c:pt idx="9">
                  <c:v>0.23</c:v>
                </c:pt>
                <c:pt idx="10">
                  <c:v>0.23</c:v>
                </c:pt>
                <c:pt idx="11">
                  <c:v>0.23</c:v>
                </c:pt>
                <c:pt idx="12">
                  <c:v>0.23</c:v>
                </c:pt>
                <c:pt idx="13">
                  <c:v>0.23</c:v>
                </c:pt>
                <c:pt idx="14">
                  <c:v>0.23</c:v>
                </c:pt>
                <c:pt idx="15">
                  <c:v>0.23</c:v>
                </c:pt>
                <c:pt idx="16">
                  <c:v>0.23</c:v>
                </c:pt>
                <c:pt idx="17">
                  <c:v>0.23</c:v>
                </c:pt>
                <c:pt idx="18">
                  <c:v>0.23</c:v>
                </c:pt>
                <c:pt idx="19" formatCode="General">
                  <c:v>0.23</c:v>
                </c:pt>
                <c:pt idx="20" formatCode="General">
                  <c:v>0.23</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9447551673228346"/>
          <c:y val="0.92860015203001034"/>
          <c:w val="0.10108993602362205"/>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34265845434581E-2"/>
          <c:y val="0"/>
          <c:w val="0.89592326285297763"/>
          <c:h val="0.90272672630115924"/>
        </c:manualLayout>
      </c:layout>
      <c:barChart>
        <c:barDir val="bar"/>
        <c:grouping val="clustered"/>
        <c:varyColors val="0"/>
        <c:ser>
          <c:idx val="1"/>
          <c:order val="0"/>
          <c:tx>
            <c:strRef>
              <c:f>Sheet1!$B$1</c:f>
              <c:strCache>
                <c:ptCount val="1"/>
                <c:pt idx="0">
                  <c:v>2020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Camden</c:v>
                </c:pt>
                <c:pt idx="15">
                  <c:v>Ocean</c:v>
                </c:pt>
                <c:pt idx="16">
                  <c:v>Union</c:v>
                </c:pt>
                <c:pt idx="17">
                  <c:v>Monmouth</c:v>
                </c:pt>
                <c:pt idx="18">
                  <c:v>Middlesex</c:v>
                </c:pt>
                <c:pt idx="19">
                  <c:v>Essex</c:v>
                </c:pt>
                <c:pt idx="20">
                  <c:v>Bergen</c:v>
                </c:pt>
              </c:strCache>
            </c:strRef>
          </c:cat>
          <c:val>
            <c:numRef>
              <c:f>Sheet1!$B$2:$B$22</c:f>
              <c:numCache>
                <c:formatCode>General</c:formatCode>
                <c:ptCount val="21"/>
                <c:pt idx="10" formatCode="0">
                  <c:v>12064</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2020</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Camden</c:v>
                </c:pt>
                <c:pt idx="15">
                  <c:v>Ocean</c:v>
                </c:pt>
                <c:pt idx="16">
                  <c:v>Union</c:v>
                </c:pt>
                <c:pt idx="17">
                  <c:v>Monmouth</c:v>
                </c:pt>
                <c:pt idx="18">
                  <c:v>Middlesex</c:v>
                </c:pt>
                <c:pt idx="19">
                  <c:v>Essex</c:v>
                </c:pt>
                <c:pt idx="20">
                  <c:v>Bergen</c:v>
                </c:pt>
              </c:strCache>
            </c:strRef>
          </c:cat>
          <c:val>
            <c:numRef>
              <c:f>Sheet1!$C$2:$C$22</c:f>
              <c:numCache>
                <c:formatCode>0</c:formatCode>
                <c:ptCount val="21"/>
                <c:pt idx="0">
                  <c:v>1976</c:v>
                </c:pt>
                <c:pt idx="1">
                  <c:v>2201</c:v>
                </c:pt>
                <c:pt idx="2" formatCode="General">
                  <c:v>2934</c:v>
                </c:pt>
                <c:pt idx="3">
                  <c:v>3357</c:v>
                </c:pt>
                <c:pt idx="4">
                  <c:v>3981</c:v>
                </c:pt>
                <c:pt idx="5">
                  <c:v>4845</c:v>
                </c:pt>
                <c:pt idx="6">
                  <c:v>7456</c:v>
                </c:pt>
                <c:pt idx="7">
                  <c:v>8679</c:v>
                </c:pt>
                <c:pt idx="8">
                  <c:v>8790</c:v>
                </c:pt>
                <c:pt idx="9">
                  <c:v>9565</c:v>
                </c:pt>
                <c:pt idx="10">
                  <c:v>12064</c:v>
                </c:pt>
                <c:pt idx="11">
                  <c:v>12731</c:v>
                </c:pt>
                <c:pt idx="12">
                  <c:v>13031</c:v>
                </c:pt>
                <c:pt idx="13" formatCode="General">
                  <c:v>13813</c:v>
                </c:pt>
                <c:pt idx="14">
                  <c:v>14498</c:v>
                </c:pt>
                <c:pt idx="15">
                  <c:v>14224</c:v>
                </c:pt>
                <c:pt idx="16">
                  <c:v>14532</c:v>
                </c:pt>
                <c:pt idx="17">
                  <c:v>16104</c:v>
                </c:pt>
                <c:pt idx="18">
                  <c:v>18120</c:v>
                </c:pt>
                <c:pt idx="19">
                  <c:v>22101</c:v>
                </c:pt>
                <c:pt idx="20">
                  <c:v>22961</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2021</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Camden</c:v>
                </c:pt>
                <c:pt idx="15">
                  <c:v>Ocean</c:v>
                </c:pt>
                <c:pt idx="16">
                  <c:v>Union</c:v>
                </c:pt>
                <c:pt idx="17">
                  <c:v>Monmouth</c:v>
                </c:pt>
                <c:pt idx="18">
                  <c:v>Middlesex</c:v>
                </c:pt>
                <c:pt idx="19">
                  <c:v>Essex</c:v>
                </c:pt>
                <c:pt idx="20">
                  <c:v>Bergen</c:v>
                </c:pt>
              </c:strCache>
            </c:strRef>
          </c:cat>
          <c:val>
            <c:numRef>
              <c:f>Sheet1!$D$2:$D$22</c:f>
              <c:numCache>
                <c:formatCode>0</c:formatCode>
                <c:ptCount val="21"/>
                <c:pt idx="0">
                  <c:v>1992</c:v>
                </c:pt>
                <c:pt idx="1">
                  <c:v>2173</c:v>
                </c:pt>
                <c:pt idx="2" formatCode="General">
                  <c:v>2893</c:v>
                </c:pt>
                <c:pt idx="3">
                  <c:v>3279</c:v>
                </c:pt>
                <c:pt idx="4">
                  <c:v>3985</c:v>
                </c:pt>
                <c:pt idx="5">
                  <c:v>4596</c:v>
                </c:pt>
                <c:pt idx="6">
                  <c:v>7392</c:v>
                </c:pt>
                <c:pt idx="7">
                  <c:v>8538</c:v>
                </c:pt>
                <c:pt idx="8">
                  <c:v>8784</c:v>
                </c:pt>
                <c:pt idx="9">
                  <c:v>9627</c:v>
                </c:pt>
                <c:pt idx="10">
                  <c:v>11683</c:v>
                </c:pt>
                <c:pt idx="11">
                  <c:v>12802</c:v>
                </c:pt>
                <c:pt idx="12">
                  <c:v>13088</c:v>
                </c:pt>
                <c:pt idx="13" formatCode="General">
                  <c:v>13204</c:v>
                </c:pt>
                <c:pt idx="14">
                  <c:v>13807</c:v>
                </c:pt>
                <c:pt idx="15">
                  <c:v>14099</c:v>
                </c:pt>
                <c:pt idx="16">
                  <c:v>14349</c:v>
                </c:pt>
                <c:pt idx="17">
                  <c:v>16770</c:v>
                </c:pt>
                <c:pt idx="18">
                  <c:v>18203</c:v>
                </c:pt>
                <c:pt idx="19">
                  <c:v>21484</c:v>
                </c:pt>
                <c:pt idx="20">
                  <c:v>22677</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2021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Camden</c:v>
                </c:pt>
                <c:pt idx="15">
                  <c:v>Ocean</c:v>
                </c:pt>
                <c:pt idx="16">
                  <c:v>Union</c:v>
                </c:pt>
                <c:pt idx="17">
                  <c:v>Monmouth</c:v>
                </c:pt>
                <c:pt idx="18">
                  <c:v>Middlesex</c:v>
                </c:pt>
                <c:pt idx="19">
                  <c:v>Essex</c:v>
                </c:pt>
                <c:pt idx="20">
                  <c:v>Bergen</c:v>
                </c:pt>
              </c:strCache>
            </c:strRef>
          </c:cat>
          <c:val>
            <c:numRef>
              <c:f>Sheet1!$E$2:$E$22</c:f>
              <c:numCache>
                <c:formatCode>General</c:formatCode>
                <c:ptCount val="21"/>
                <c:pt idx="10">
                  <c:v>11683</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General"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2020-2021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Warren</c:v>
                </c:pt>
                <c:pt idx="3">
                  <c:v>Hunterdon</c:v>
                </c:pt>
                <c:pt idx="4">
                  <c:v>Cumberland</c:v>
                </c:pt>
                <c:pt idx="5">
                  <c:v>Sussex</c:v>
                </c:pt>
                <c:pt idx="6">
                  <c:v>Gloucester</c:v>
                </c:pt>
                <c:pt idx="7">
                  <c:v>Atlantic</c:v>
                </c:pt>
                <c:pt idx="8">
                  <c:v>Somerset</c:v>
                </c:pt>
                <c:pt idx="9">
                  <c:v>Mercer</c:v>
                </c:pt>
                <c:pt idx="10">
                  <c:v>Burlington</c:v>
                </c:pt>
                <c:pt idx="11">
                  <c:v>Morris</c:v>
                </c:pt>
                <c:pt idx="12">
                  <c:v>Camden</c:v>
                </c:pt>
                <c:pt idx="13">
                  <c:v>Passaic</c:v>
                </c:pt>
                <c:pt idx="14">
                  <c:v>Union</c:v>
                </c:pt>
                <c:pt idx="15">
                  <c:v>Monmouth</c:v>
                </c:pt>
                <c:pt idx="16">
                  <c:v>Hudson</c:v>
                </c:pt>
                <c:pt idx="17">
                  <c:v>Bergen</c:v>
                </c:pt>
                <c:pt idx="18">
                  <c:v>Middlesex</c:v>
                </c:pt>
                <c:pt idx="19">
                  <c:v>Essex</c:v>
                </c:pt>
                <c:pt idx="20">
                  <c:v>Ocean</c:v>
                </c:pt>
              </c:strCache>
            </c:strRef>
          </c:cat>
          <c:val>
            <c:numRef>
              <c:f>Sheet1!$B$2:$B$22</c:f>
              <c:numCache>
                <c:formatCode>General</c:formatCode>
                <c:ptCount val="21"/>
                <c:pt idx="0">
                  <c:v>77</c:v>
                </c:pt>
                <c:pt idx="1">
                  <c:v>83</c:v>
                </c:pt>
                <c:pt idx="2">
                  <c:v>96</c:v>
                </c:pt>
                <c:pt idx="3">
                  <c:v>121</c:v>
                </c:pt>
                <c:pt idx="4">
                  <c:v>153</c:v>
                </c:pt>
                <c:pt idx="5">
                  <c:v>190</c:v>
                </c:pt>
                <c:pt idx="6">
                  <c:v>312</c:v>
                </c:pt>
                <c:pt idx="7">
                  <c:v>346</c:v>
                </c:pt>
                <c:pt idx="8">
                  <c:v>374</c:v>
                </c:pt>
                <c:pt idx="9">
                  <c:v>394</c:v>
                </c:pt>
                <c:pt idx="10">
                  <c:v>511</c:v>
                </c:pt>
                <c:pt idx="11">
                  <c:v>582</c:v>
                </c:pt>
                <c:pt idx="12">
                  <c:v>657</c:v>
                </c:pt>
                <c:pt idx="13">
                  <c:v>760</c:v>
                </c:pt>
                <c:pt idx="14">
                  <c:v>784</c:v>
                </c:pt>
                <c:pt idx="15">
                  <c:v>843</c:v>
                </c:pt>
                <c:pt idx="17">
                  <c:v>1047</c:v>
                </c:pt>
                <c:pt idx="18">
                  <c:v>1129</c:v>
                </c:pt>
                <c:pt idx="19">
                  <c:v>1275</c:v>
                </c:pt>
                <c:pt idx="20">
                  <c:v>1434</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Warren</c:v>
                </c:pt>
                <c:pt idx="3">
                  <c:v>Hunterdon</c:v>
                </c:pt>
                <c:pt idx="4">
                  <c:v>Cumberland</c:v>
                </c:pt>
                <c:pt idx="5">
                  <c:v>Sussex</c:v>
                </c:pt>
                <c:pt idx="6">
                  <c:v>Gloucester</c:v>
                </c:pt>
                <c:pt idx="7">
                  <c:v>Atlantic</c:v>
                </c:pt>
                <c:pt idx="8">
                  <c:v>Somerset</c:v>
                </c:pt>
                <c:pt idx="9">
                  <c:v>Mercer</c:v>
                </c:pt>
                <c:pt idx="10">
                  <c:v>Burlington</c:v>
                </c:pt>
                <c:pt idx="11">
                  <c:v>Morris</c:v>
                </c:pt>
                <c:pt idx="12">
                  <c:v>Camden</c:v>
                </c:pt>
                <c:pt idx="13">
                  <c:v>Passaic</c:v>
                </c:pt>
                <c:pt idx="14">
                  <c:v>Union</c:v>
                </c:pt>
                <c:pt idx="15">
                  <c:v>Monmouth</c:v>
                </c:pt>
                <c:pt idx="16">
                  <c:v>Hudson</c:v>
                </c:pt>
                <c:pt idx="17">
                  <c:v>Bergen</c:v>
                </c:pt>
                <c:pt idx="18">
                  <c:v>Middlesex</c:v>
                </c:pt>
                <c:pt idx="19">
                  <c:v>Essex</c:v>
                </c:pt>
                <c:pt idx="20">
                  <c:v>Ocean</c:v>
                </c:pt>
              </c:strCache>
            </c:strRef>
          </c:cat>
          <c:val>
            <c:numRef>
              <c:f>Sheet1!$C$2:$C$22</c:f>
              <c:numCache>
                <c:formatCode>General</c:formatCode>
                <c:ptCount val="21"/>
                <c:pt idx="16">
                  <c:v>872</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Warren</c:v>
                </c:pt>
                <c:pt idx="3">
                  <c:v>Cape May</c:v>
                </c:pt>
                <c:pt idx="4">
                  <c:v>Sussex</c:v>
                </c:pt>
                <c:pt idx="5">
                  <c:v>Cumberland</c:v>
                </c:pt>
                <c:pt idx="6">
                  <c:v>Gloucester</c:v>
                </c:pt>
                <c:pt idx="7">
                  <c:v>Somerset</c:v>
                </c:pt>
                <c:pt idx="8">
                  <c:v>Mercer</c:v>
                </c:pt>
                <c:pt idx="9">
                  <c:v>Atlantic</c:v>
                </c:pt>
                <c:pt idx="10">
                  <c:v>Morris</c:v>
                </c:pt>
                <c:pt idx="11">
                  <c:v>Hudson</c:v>
                </c:pt>
                <c:pt idx="12">
                  <c:v>Union</c:v>
                </c:pt>
                <c:pt idx="13">
                  <c:v>Burlington</c:v>
                </c:pt>
                <c:pt idx="14">
                  <c:v>Passaic</c:v>
                </c:pt>
                <c:pt idx="15">
                  <c:v>Monmouth</c:v>
                </c:pt>
                <c:pt idx="16">
                  <c:v>Camden</c:v>
                </c:pt>
                <c:pt idx="17">
                  <c:v>Ocean</c:v>
                </c:pt>
                <c:pt idx="18">
                  <c:v>Middlesex</c:v>
                </c:pt>
                <c:pt idx="19">
                  <c:v>Essex</c:v>
                </c:pt>
                <c:pt idx="20">
                  <c:v>Bergen</c:v>
                </c:pt>
              </c:strCache>
            </c:strRef>
          </c:cat>
          <c:val>
            <c:numRef>
              <c:f>Sheet1!$B$2:$B$22</c:f>
              <c:numCache>
                <c:formatCode>General</c:formatCode>
                <c:ptCount val="21"/>
                <c:pt idx="0">
                  <c:v>48</c:v>
                </c:pt>
                <c:pt idx="1">
                  <c:v>128</c:v>
                </c:pt>
                <c:pt idx="2">
                  <c:v>145</c:v>
                </c:pt>
                <c:pt idx="3">
                  <c:v>146</c:v>
                </c:pt>
                <c:pt idx="4">
                  <c:v>184</c:v>
                </c:pt>
                <c:pt idx="5">
                  <c:v>193</c:v>
                </c:pt>
                <c:pt idx="6">
                  <c:v>408</c:v>
                </c:pt>
                <c:pt idx="7">
                  <c:v>448</c:v>
                </c:pt>
                <c:pt idx="8">
                  <c:v>475</c:v>
                </c:pt>
                <c:pt idx="9">
                  <c:v>496</c:v>
                </c:pt>
                <c:pt idx="10">
                  <c:v>582</c:v>
                </c:pt>
                <c:pt idx="12">
                  <c:v>756</c:v>
                </c:pt>
                <c:pt idx="13">
                  <c:v>768</c:v>
                </c:pt>
                <c:pt idx="14">
                  <c:v>772</c:v>
                </c:pt>
                <c:pt idx="15">
                  <c:v>892</c:v>
                </c:pt>
                <c:pt idx="16">
                  <c:v>902</c:v>
                </c:pt>
                <c:pt idx="17" formatCode="#,##0">
                  <c:v>1009</c:v>
                </c:pt>
                <c:pt idx="18" formatCode="#,##0">
                  <c:v>1042</c:v>
                </c:pt>
                <c:pt idx="19" formatCode="#,##0">
                  <c:v>1103</c:v>
                </c:pt>
                <c:pt idx="20" formatCode="#,##0">
                  <c:v>1245</c:v>
                </c:pt>
              </c:numCache>
            </c:numRef>
          </c:val>
          <c:extLst>
            <c:ext xmlns:c16="http://schemas.microsoft.com/office/drawing/2014/chart" uri="{C3380CC4-5D6E-409C-BE32-E72D297353CC}">
              <c16:uniqueId val="{00000000-FEAC-42CD-B60F-515B0F9B431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Warren</c:v>
                </c:pt>
                <c:pt idx="3">
                  <c:v>Cape May</c:v>
                </c:pt>
                <c:pt idx="4">
                  <c:v>Sussex</c:v>
                </c:pt>
                <c:pt idx="5">
                  <c:v>Cumberland</c:v>
                </c:pt>
                <c:pt idx="6">
                  <c:v>Gloucester</c:v>
                </c:pt>
                <c:pt idx="7">
                  <c:v>Somerset</c:v>
                </c:pt>
                <c:pt idx="8">
                  <c:v>Mercer</c:v>
                </c:pt>
                <c:pt idx="9">
                  <c:v>Atlantic</c:v>
                </c:pt>
                <c:pt idx="10">
                  <c:v>Morris</c:v>
                </c:pt>
                <c:pt idx="11">
                  <c:v>Hudson</c:v>
                </c:pt>
                <c:pt idx="12">
                  <c:v>Union</c:v>
                </c:pt>
                <c:pt idx="13">
                  <c:v>Burlington</c:v>
                </c:pt>
                <c:pt idx="14">
                  <c:v>Passaic</c:v>
                </c:pt>
                <c:pt idx="15">
                  <c:v>Monmouth</c:v>
                </c:pt>
                <c:pt idx="16">
                  <c:v>Camden</c:v>
                </c:pt>
                <c:pt idx="17">
                  <c:v>Ocean</c:v>
                </c:pt>
                <c:pt idx="18">
                  <c:v>Middlesex</c:v>
                </c:pt>
                <c:pt idx="19">
                  <c:v>Essex</c:v>
                </c:pt>
                <c:pt idx="20">
                  <c:v>Bergen</c:v>
                </c:pt>
              </c:strCache>
            </c:strRef>
          </c:cat>
          <c:val>
            <c:numRef>
              <c:f>Sheet1!$C$2:$C$22</c:f>
              <c:numCache>
                <c:formatCode>General</c:formatCode>
                <c:ptCount val="21"/>
                <c:pt idx="11">
                  <c:v>754</c:v>
                </c:pt>
              </c:numCache>
            </c:numRef>
          </c:val>
          <c:extLst>
            <c:ext xmlns:c16="http://schemas.microsoft.com/office/drawing/2014/chart" uri="{C3380CC4-5D6E-409C-BE32-E72D297353CC}">
              <c16:uniqueId val="{00000001-FEAC-42CD-B60F-515B0F9B4314}"/>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1"/>
              <c:layout>
                <c:manualLayout>
                  <c:x val="6.803405572755418E-2"/>
                  <c:y val="-1.692283706840912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12F-4DC4-AE65-C49257AC0F7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General</c:formatCode>
                <c:ptCount val="5"/>
                <c:pt idx="0">
                  <c:v>717</c:v>
                </c:pt>
                <c:pt idx="1">
                  <c:v>688</c:v>
                </c:pt>
                <c:pt idx="2">
                  <c:v>739</c:v>
                </c:pt>
                <c:pt idx="3">
                  <c:v>751</c:v>
                </c:pt>
                <c:pt idx="4">
                  <c:v>754</c:v>
                </c:pt>
              </c:numCache>
            </c:numRef>
          </c:val>
          <c:smooth val="0"/>
          <c:extLst>
            <c:ext xmlns:c16="http://schemas.microsoft.com/office/drawing/2014/chart" uri="{C3380CC4-5D6E-409C-BE32-E72D297353CC}">
              <c16:uniqueId val="{00000000-D20D-4A28-B5EC-C7A846A4DF3C}"/>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729739708004067E-2"/>
          <c:y val="3.7018227233275872E-2"/>
          <c:w val="0.89294577531714114"/>
          <c:h val="0.8644988856810617"/>
        </c:manualLayout>
      </c:layout>
      <c:barChart>
        <c:barDir val="bar"/>
        <c:grouping val="clustered"/>
        <c:varyColors val="0"/>
        <c:ser>
          <c:idx val="0"/>
          <c:order val="0"/>
          <c:tx>
            <c:strRef>
              <c:f>Sheet1!$B$1</c:f>
              <c:strCache>
                <c:ptCount val="1"/>
                <c:pt idx="0">
                  <c:v>&lt;6 Years</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Sussex</c:v>
                </c:pt>
                <c:pt idx="2">
                  <c:v>Morris</c:v>
                </c:pt>
                <c:pt idx="3">
                  <c:v>Bergen</c:v>
                </c:pt>
                <c:pt idx="4">
                  <c:v>Monmouth</c:v>
                </c:pt>
                <c:pt idx="5">
                  <c:v>Burlington</c:v>
                </c:pt>
                <c:pt idx="6">
                  <c:v>Hunterdon</c:v>
                </c:pt>
                <c:pt idx="7">
                  <c:v>Somerset</c:v>
                </c:pt>
                <c:pt idx="8">
                  <c:v>Gloucester</c:v>
                </c:pt>
                <c:pt idx="9">
                  <c:v>Camden</c:v>
                </c:pt>
                <c:pt idx="10">
                  <c:v>Atlantic</c:v>
                </c:pt>
                <c:pt idx="11">
                  <c:v>Cape May</c:v>
                </c:pt>
                <c:pt idx="12">
                  <c:v>Hudson</c:v>
                </c:pt>
                <c:pt idx="13">
                  <c:v>Middlesex</c:v>
                </c:pt>
                <c:pt idx="14">
                  <c:v>Union</c:v>
                </c:pt>
                <c:pt idx="15">
                  <c:v>Passaic</c:v>
                </c:pt>
                <c:pt idx="16">
                  <c:v>Warren</c:v>
                </c:pt>
                <c:pt idx="17">
                  <c:v>Essex</c:v>
                </c:pt>
                <c:pt idx="18">
                  <c:v>Mercer</c:v>
                </c:pt>
                <c:pt idx="19">
                  <c:v>Cumberland</c:v>
                </c:pt>
                <c:pt idx="20">
                  <c:v>Salem</c:v>
                </c:pt>
              </c:strCache>
            </c:strRef>
          </c:cat>
          <c:val>
            <c:numRef>
              <c:f>Sheet1!$B$2:$B$22</c:f>
              <c:numCache>
                <c:formatCode>0.0%</c:formatCode>
                <c:ptCount val="21"/>
                <c:pt idx="0">
                  <c:v>4.0000000000000001E-3</c:v>
                </c:pt>
                <c:pt idx="1">
                  <c:v>4.0000000000000001E-3</c:v>
                </c:pt>
                <c:pt idx="2">
                  <c:v>0.01</c:v>
                </c:pt>
                <c:pt idx="3">
                  <c:v>1.0999999999999999E-2</c:v>
                </c:pt>
                <c:pt idx="4">
                  <c:v>1.2E-2</c:v>
                </c:pt>
                <c:pt idx="5" formatCode="General">
                  <c:v>1.2999999999999999E-2</c:v>
                </c:pt>
                <c:pt idx="6">
                  <c:v>1.2999999999999999E-2</c:v>
                </c:pt>
                <c:pt idx="7">
                  <c:v>1.4E-2</c:v>
                </c:pt>
                <c:pt idx="8">
                  <c:v>1.6E-2</c:v>
                </c:pt>
                <c:pt idx="9">
                  <c:v>1.7000000000000001E-2</c:v>
                </c:pt>
                <c:pt idx="10">
                  <c:v>1.9E-2</c:v>
                </c:pt>
                <c:pt idx="11">
                  <c:v>2.1000000000000001E-2</c:v>
                </c:pt>
                <c:pt idx="13">
                  <c:v>2.1999999999999999E-2</c:v>
                </c:pt>
                <c:pt idx="14">
                  <c:v>2.5000000000000001E-2</c:v>
                </c:pt>
                <c:pt idx="15">
                  <c:v>2.9000000000000001E-2</c:v>
                </c:pt>
                <c:pt idx="16">
                  <c:v>3.3000000000000002E-2</c:v>
                </c:pt>
                <c:pt idx="17">
                  <c:v>3.5000000000000003E-2</c:v>
                </c:pt>
                <c:pt idx="18">
                  <c:v>3.5999999999999997E-2</c:v>
                </c:pt>
                <c:pt idx="19">
                  <c:v>3.6999999999999998E-2</c:v>
                </c:pt>
                <c:pt idx="20">
                  <c:v>4.5999999999999999E-2</c:v>
                </c:pt>
              </c:numCache>
            </c:numRef>
          </c:val>
          <c:extLst>
            <c:ext xmlns:c16="http://schemas.microsoft.com/office/drawing/2014/chart" uri="{C3380CC4-5D6E-409C-BE32-E72D297353CC}">
              <c16:uniqueId val="{00000000-35CF-4BCC-9051-73967968C40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Sussex</c:v>
                </c:pt>
                <c:pt idx="2">
                  <c:v>Morris</c:v>
                </c:pt>
                <c:pt idx="3">
                  <c:v>Bergen</c:v>
                </c:pt>
                <c:pt idx="4">
                  <c:v>Monmouth</c:v>
                </c:pt>
                <c:pt idx="5">
                  <c:v>Burlington</c:v>
                </c:pt>
                <c:pt idx="6">
                  <c:v>Hunterdon</c:v>
                </c:pt>
                <c:pt idx="7">
                  <c:v>Somerset</c:v>
                </c:pt>
                <c:pt idx="8">
                  <c:v>Gloucester</c:v>
                </c:pt>
                <c:pt idx="9">
                  <c:v>Camden</c:v>
                </c:pt>
                <c:pt idx="10">
                  <c:v>Atlantic</c:v>
                </c:pt>
                <c:pt idx="11">
                  <c:v>Cape May</c:v>
                </c:pt>
                <c:pt idx="12">
                  <c:v>Hudson</c:v>
                </c:pt>
                <c:pt idx="13">
                  <c:v>Middlesex</c:v>
                </c:pt>
                <c:pt idx="14">
                  <c:v>Union</c:v>
                </c:pt>
                <c:pt idx="15">
                  <c:v>Passaic</c:v>
                </c:pt>
                <c:pt idx="16">
                  <c:v>Warren</c:v>
                </c:pt>
                <c:pt idx="17">
                  <c:v>Essex</c:v>
                </c:pt>
                <c:pt idx="18">
                  <c:v>Mercer</c:v>
                </c:pt>
                <c:pt idx="19">
                  <c:v>Cumberland</c:v>
                </c:pt>
                <c:pt idx="20">
                  <c:v>Salem</c:v>
                </c:pt>
              </c:strCache>
            </c:strRef>
          </c:cat>
          <c:val>
            <c:numRef>
              <c:f>Sheet1!$C$2:$C$22</c:f>
              <c:numCache>
                <c:formatCode>General</c:formatCode>
                <c:ptCount val="21"/>
                <c:pt idx="12" formatCode="0.00%">
                  <c:v>2.1999999999999999E-2</c:v>
                </c:pt>
              </c:numCache>
            </c:numRef>
          </c:val>
          <c:extLst>
            <c:ext xmlns:c16="http://schemas.microsoft.com/office/drawing/2014/chart" uri="{C3380CC4-5D6E-409C-BE32-E72D297353CC}">
              <c16:uniqueId val="{00000001-35CF-4BCC-9051-73967968C40A}"/>
            </c:ext>
          </c:extLst>
        </c:ser>
        <c:ser>
          <c:idx val="2"/>
          <c:order val="2"/>
          <c:tx>
            <c:strRef>
              <c:f>Sheet1!$D$1</c:f>
              <c:strCache>
                <c:ptCount val="1"/>
                <c:pt idx="0">
                  <c:v>NJ Avg. 2.1%</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Ocean</c:v>
                </c:pt>
                <c:pt idx="1">
                  <c:v>Sussex</c:v>
                </c:pt>
                <c:pt idx="2">
                  <c:v>Morris</c:v>
                </c:pt>
                <c:pt idx="3">
                  <c:v>Bergen</c:v>
                </c:pt>
                <c:pt idx="4">
                  <c:v>Monmouth</c:v>
                </c:pt>
                <c:pt idx="5">
                  <c:v>Burlington</c:v>
                </c:pt>
                <c:pt idx="6">
                  <c:v>Hunterdon</c:v>
                </c:pt>
                <c:pt idx="7">
                  <c:v>Somerset</c:v>
                </c:pt>
                <c:pt idx="8">
                  <c:v>Gloucester</c:v>
                </c:pt>
                <c:pt idx="9">
                  <c:v>Camden</c:v>
                </c:pt>
                <c:pt idx="10">
                  <c:v>Atlantic</c:v>
                </c:pt>
                <c:pt idx="11">
                  <c:v>Cape May</c:v>
                </c:pt>
                <c:pt idx="12">
                  <c:v>Hudson</c:v>
                </c:pt>
                <c:pt idx="13">
                  <c:v>Middlesex</c:v>
                </c:pt>
                <c:pt idx="14">
                  <c:v>Union</c:v>
                </c:pt>
                <c:pt idx="15">
                  <c:v>Passaic</c:v>
                </c:pt>
                <c:pt idx="16">
                  <c:v>Warren</c:v>
                </c:pt>
                <c:pt idx="17">
                  <c:v>Essex</c:v>
                </c:pt>
                <c:pt idx="18">
                  <c:v>Mercer</c:v>
                </c:pt>
                <c:pt idx="19">
                  <c:v>Cumberland</c:v>
                </c:pt>
                <c:pt idx="20">
                  <c:v>Salem</c:v>
                </c:pt>
              </c:strCache>
            </c:strRef>
          </c:cat>
          <c:val>
            <c:numRef>
              <c:f>Sheet1!$D$2:$D$22</c:f>
              <c:numCache>
                <c:formatCode>0.00%</c:formatCode>
                <c:ptCount val="21"/>
                <c:pt idx="0">
                  <c:v>2.1000000000000001E-2</c:v>
                </c:pt>
                <c:pt idx="1">
                  <c:v>2.1000000000000001E-2</c:v>
                </c:pt>
                <c:pt idx="2">
                  <c:v>2.1000000000000001E-2</c:v>
                </c:pt>
                <c:pt idx="3">
                  <c:v>2.1000000000000001E-2</c:v>
                </c:pt>
                <c:pt idx="4">
                  <c:v>2.1000000000000001E-2</c:v>
                </c:pt>
                <c:pt idx="5">
                  <c:v>2.1000000000000001E-2</c:v>
                </c:pt>
                <c:pt idx="6">
                  <c:v>2.1000000000000001E-2</c:v>
                </c:pt>
                <c:pt idx="7">
                  <c:v>2.1000000000000001E-2</c:v>
                </c:pt>
                <c:pt idx="8">
                  <c:v>2.1000000000000001E-2</c:v>
                </c:pt>
                <c:pt idx="9">
                  <c:v>2.1000000000000001E-2</c:v>
                </c:pt>
                <c:pt idx="10">
                  <c:v>2.1000000000000001E-2</c:v>
                </c:pt>
                <c:pt idx="11">
                  <c:v>2.1000000000000001E-2</c:v>
                </c:pt>
                <c:pt idx="12">
                  <c:v>2.1000000000000001E-2</c:v>
                </c:pt>
                <c:pt idx="13">
                  <c:v>2.1000000000000001E-2</c:v>
                </c:pt>
                <c:pt idx="14">
                  <c:v>2.1000000000000001E-2</c:v>
                </c:pt>
                <c:pt idx="15">
                  <c:v>2.1000000000000001E-2</c:v>
                </c:pt>
                <c:pt idx="16">
                  <c:v>2.1000000000000001E-2</c:v>
                </c:pt>
                <c:pt idx="17">
                  <c:v>2.1000000000000001E-2</c:v>
                </c:pt>
                <c:pt idx="18">
                  <c:v>2.1000000000000001E-2</c:v>
                </c:pt>
                <c:pt idx="19">
                  <c:v>2.1000000000000001E-2</c:v>
                </c:pt>
                <c:pt idx="20">
                  <c:v>2.1000000000000001E-2</c:v>
                </c:pt>
              </c:numCache>
            </c:numRef>
          </c:val>
          <c:extLst>
            <c:ext xmlns:c16="http://schemas.microsoft.com/office/drawing/2014/chart" uri="{C3380CC4-5D6E-409C-BE32-E72D297353CC}">
              <c16:uniqueId val="{00000002-35CF-4BCC-9051-73967968C40A}"/>
            </c:ext>
          </c:extLst>
        </c:ser>
        <c:dLbls>
          <c:showLegendKey val="0"/>
          <c:showVal val="0"/>
          <c:showCatName val="0"/>
          <c:showSerName val="0"/>
          <c:showPercent val="0"/>
          <c:showBubbleSize val="0"/>
        </c:dLbls>
        <c:gapWidth val="219"/>
        <c:axId val="382906824"/>
        <c:axId val="382907216"/>
      </c:barChart>
      <c:catAx>
        <c:axId val="3829068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t"/>
        <c:numFmt formatCode="0.0%" sourceLinked="1"/>
        <c:majorTickMark val="none"/>
        <c:minorTickMark val="none"/>
        <c:tickLblPos val="nextTo"/>
        <c:crossAx val="382906824"/>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0438963653980398"/>
          <c:y val="0.89100944881889765"/>
          <c:w val="0.11452455282147037"/>
          <c:h val="3.751168928967868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Cumberland</c:v>
                </c:pt>
                <c:pt idx="4">
                  <c:v>Warren</c:v>
                </c:pt>
                <c:pt idx="5">
                  <c:v>Sussex</c:v>
                </c:pt>
                <c:pt idx="6">
                  <c:v>Somerset</c:v>
                </c:pt>
                <c:pt idx="7">
                  <c:v>Hudson</c:v>
                </c:pt>
                <c:pt idx="8">
                  <c:v>Gloucester</c:v>
                </c:pt>
                <c:pt idx="9">
                  <c:v>Atlantic</c:v>
                </c:pt>
                <c:pt idx="10">
                  <c:v>Mercer</c:v>
                </c:pt>
                <c:pt idx="11">
                  <c:v>Burlington</c:v>
                </c:pt>
                <c:pt idx="12">
                  <c:v>Ocean</c:v>
                </c:pt>
                <c:pt idx="13">
                  <c:v>Camden</c:v>
                </c:pt>
                <c:pt idx="14">
                  <c:v>Passaic</c:v>
                </c:pt>
                <c:pt idx="15">
                  <c:v>Union</c:v>
                </c:pt>
                <c:pt idx="16">
                  <c:v>Morris</c:v>
                </c:pt>
                <c:pt idx="17">
                  <c:v>Essex</c:v>
                </c:pt>
                <c:pt idx="18">
                  <c:v>Middlesex</c:v>
                </c:pt>
                <c:pt idx="19">
                  <c:v>Monmouth</c:v>
                </c:pt>
                <c:pt idx="20">
                  <c:v>Bergen</c:v>
                </c:pt>
              </c:strCache>
            </c:strRef>
          </c:cat>
          <c:val>
            <c:numRef>
              <c:f>Sheet1!$B$2:$B$22</c:f>
              <c:numCache>
                <c:formatCode>General</c:formatCode>
                <c:ptCount val="21"/>
                <c:pt idx="0">
                  <c:v>62</c:v>
                </c:pt>
                <c:pt idx="1">
                  <c:v>78</c:v>
                </c:pt>
                <c:pt idx="2">
                  <c:v>94</c:v>
                </c:pt>
                <c:pt idx="3">
                  <c:v>162</c:v>
                </c:pt>
                <c:pt idx="4">
                  <c:v>170</c:v>
                </c:pt>
                <c:pt idx="5">
                  <c:v>190</c:v>
                </c:pt>
                <c:pt idx="6">
                  <c:v>272</c:v>
                </c:pt>
                <c:pt idx="8">
                  <c:v>280</c:v>
                </c:pt>
                <c:pt idx="9">
                  <c:v>327</c:v>
                </c:pt>
                <c:pt idx="10">
                  <c:v>345</c:v>
                </c:pt>
                <c:pt idx="11">
                  <c:v>394</c:v>
                </c:pt>
                <c:pt idx="12">
                  <c:v>411</c:v>
                </c:pt>
                <c:pt idx="13">
                  <c:v>472</c:v>
                </c:pt>
                <c:pt idx="14">
                  <c:v>520</c:v>
                </c:pt>
                <c:pt idx="15">
                  <c:v>538</c:v>
                </c:pt>
                <c:pt idx="16">
                  <c:v>548</c:v>
                </c:pt>
                <c:pt idx="17">
                  <c:v>583</c:v>
                </c:pt>
                <c:pt idx="18">
                  <c:v>604</c:v>
                </c:pt>
                <c:pt idx="19">
                  <c:v>623</c:v>
                </c:pt>
                <c:pt idx="20">
                  <c:v>717</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Cumberland</c:v>
                </c:pt>
                <c:pt idx="4">
                  <c:v>Warren</c:v>
                </c:pt>
                <c:pt idx="5">
                  <c:v>Sussex</c:v>
                </c:pt>
                <c:pt idx="6">
                  <c:v>Somerset</c:v>
                </c:pt>
                <c:pt idx="7">
                  <c:v>Hudson</c:v>
                </c:pt>
                <c:pt idx="8">
                  <c:v>Gloucester</c:v>
                </c:pt>
                <c:pt idx="9">
                  <c:v>Atlantic</c:v>
                </c:pt>
                <c:pt idx="10">
                  <c:v>Mercer</c:v>
                </c:pt>
                <c:pt idx="11">
                  <c:v>Burlington</c:v>
                </c:pt>
                <c:pt idx="12">
                  <c:v>Ocean</c:v>
                </c:pt>
                <c:pt idx="13">
                  <c:v>Camden</c:v>
                </c:pt>
                <c:pt idx="14">
                  <c:v>Passaic</c:v>
                </c:pt>
                <c:pt idx="15">
                  <c:v>Union</c:v>
                </c:pt>
                <c:pt idx="16">
                  <c:v>Morris</c:v>
                </c:pt>
                <c:pt idx="17">
                  <c:v>Essex</c:v>
                </c:pt>
                <c:pt idx="18">
                  <c:v>Middlesex</c:v>
                </c:pt>
                <c:pt idx="19">
                  <c:v>Monmouth</c:v>
                </c:pt>
                <c:pt idx="20">
                  <c:v>Bergen</c:v>
                </c:pt>
              </c:strCache>
            </c:strRef>
          </c:cat>
          <c:val>
            <c:numRef>
              <c:f>Sheet1!$C$2:$C$22</c:f>
              <c:numCache>
                <c:formatCode>General</c:formatCode>
                <c:ptCount val="21"/>
                <c:pt idx="7">
                  <c:v>278</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Cumberland</c:v>
                </c:pt>
                <c:pt idx="9">
                  <c:v>Mercer</c:v>
                </c:pt>
                <c:pt idx="10">
                  <c:v>Atlantic</c:v>
                </c:pt>
                <c:pt idx="11">
                  <c:v>Burlington</c:v>
                </c:pt>
                <c:pt idx="12">
                  <c:v>Monmouth</c:v>
                </c:pt>
                <c:pt idx="13">
                  <c:v>Bergen</c:v>
                </c:pt>
                <c:pt idx="14">
                  <c:v>Ocean</c:v>
                </c:pt>
                <c:pt idx="15">
                  <c:v>Union</c:v>
                </c:pt>
                <c:pt idx="16">
                  <c:v>Passaic</c:v>
                </c:pt>
                <c:pt idx="17">
                  <c:v>Hudson</c:v>
                </c:pt>
                <c:pt idx="18">
                  <c:v>Middlesex</c:v>
                </c:pt>
                <c:pt idx="19">
                  <c:v>Essex</c:v>
                </c:pt>
                <c:pt idx="20">
                  <c:v>Camden</c:v>
                </c:pt>
              </c:strCache>
            </c:strRef>
          </c:cat>
          <c:val>
            <c:numRef>
              <c:f>Sheet1!$C$2:$C$22</c:f>
              <c:numCache>
                <c:formatCode>General</c:formatCode>
                <c:ptCount val="21"/>
                <c:pt idx="0">
                  <c:v>216</c:v>
                </c:pt>
                <c:pt idx="1">
                  <c:v>324</c:v>
                </c:pt>
                <c:pt idx="2">
                  <c:v>371</c:v>
                </c:pt>
                <c:pt idx="3">
                  <c:v>372</c:v>
                </c:pt>
                <c:pt idx="4">
                  <c:v>574</c:v>
                </c:pt>
                <c:pt idx="5">
                  <c:v>669</c:v>
                </c:pt>
                <c:pt idx="6">
                  <c:v>786</c:v>
                </c:pt>
                <c:pt idx="7">
                  <c:v>1012</c:v>
                </c:pt>
                <c:pt idx="8">
                  <c:v>1030</c:v>
                </c:pt>
                <c:pt idx="9">
                  <c:v>1031</c:v>
                </c:pt>
                <c:pt idx="10">
                  <c:v>1236</c:v>
                </c:pt>
                <c:pt idx="11">
                  <c:v>1238</c:v>
                </c:pt>
                <c:pt idx="12">
                  <c:v>1285</c:v>
                </c:pt>
                <c:pt idx="13">
                  <c:v>1360</c:v>
                </c:pt>
                <c:pt idx="14">
                  <c:v>1445</c:v>
                </c:pt>
                <c:pt idx="15">
                  <c:v>1464</c:v>
                </c:pt>
                <c:pt idx="16">
                  <c:v>1753</c:v>
                </c:pt>
                <c:pt idx="17">
                  <c:v>1972</c:v>
                </c:pt>
                <c:pt idx="18">
                  <c:v>2091</c:v>
                </c:pt>
                <c:pt idx="19">
                  <c:v>2461</c:v>
                </c:pt>
                <c:pt idx="20">
                  <c:v>2669</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Cumberland</c:v>
                </c:pt>
                <c:pt idx="9">
                  <c:v>Mercer</c:v>
                </c:pt>
                <c:pt idx="10">
                  <c:v>Atlantic</c:v>
                </c:pt>
                <c:pt idx="11">
                  <c:v>Burlington</c:v>
                </c:pt>
                <c:pt idx="12">
                  <c:v>Monmouth</c:v>
                </c:pt>
                <c:pt idx="13">
                  <c:v>Bergen</c:v>
                </c:pt>
                <c:pt idx="14">
                  <c:v>Ocean</c:v>
                </c:pt>
                <c:pt idx="15">
                  <c:v>Union</c:v>
                </c:pt>
                <c:pt idx="16">
                  <c:v>Passaic</c:v>
                </c:pt>
                <c:pt idx="17">
                  <c:v>Hudson</c:v>
                </c:pt>
                <c:pt idx="18">
                  <c:v>Middlesex</c:v>
                </c:pt>
                <c:pt idx="19">
                  <c:v>Essex</c:v>
                </c:pt>
                <c:pt idx="20">
                  <c:v>Camden</c:v>
                </c:pt>
              </c:strCache>
            </c:strRef>
          </c:cat>
          <c:val>
            <c:numRef>
              <c:f>Sheet1!$D$2:$D$22</c:f>
              <c:numCache>
                <c:formatCode>General</c:formatCode>
                <c:ptCount val="21"/>
                <c:pt idx="0">
                  <c:v>13</c:v>
                </c:pt>
                <c:pt idx="1">
                  <c:v>22</c:v>
                </c:pt>
                <c:pt idx="2">
                  <c:v>58</c:v>
                </c:pt>
                <c:pt idx="3">
                  <c:v>91</c:v>
                </c:pt>
                <c:pt idx="4">
                  <c:v>30</c:v>
                </c:pt>
                <c:pt idx="5">
                  <c:v>39</c:v>
                </c:pt>
                <c:pt idx="6">
                  <c:v>55</c:v>
                </c:pt>
                <c:pt idx="7">
                  <c:v>175</c:v>
                </c:pt>
                <c:pt idx="8">
                  <c:v>81</c:v>
                </c:pt>
                <c:pt idx="9">
                  <c:v>218</c:v>
                </c:pt>
                <c:pt idx="10">
                  <c:v>190</c:v>
                </c:pt>
                <c:pt idx="11">
                  <c:v>130</c:v>
                </c:pt>
                <c:pt idx="12">
                  <c:v>150</c:v>
                </c:pt>
                <c:pt idx="13">
                  <c:v>87</c:v>
                </c:pt>
                <c:pt idx="14">
                  <c:v>158</c:v>
                </c:pt>
                <c:pt idx="15">
                  <c:v>154</c:v>
                </c:pt>
                <c:pt idx="16">
                  <c:v>169</c:v>
                </c:pt>
                <c:pt idx="17">
                  <c:v>176</c:v>
                </c:pt>
                <c:pt idx="18">
                  <c:v>194</c:v>
                </c:pt>
                <c:pt idx="19">
                  <c:v>378</c:v>
                </c:pt>
                <c:pt idx="20">
                  <c:v>373</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Salem</c:v>
                </c:pt>
                <c:pt idx="3">
                  <c:v>Cape May</c:v>
                </c:pt>
                <c:pt idx="4">
                  <c:v>Warren</c:v>
                </c:pt>
                <c:pt idx="5">
                  <c:v>Somerset</c:v>
                </c:pt>
                <c:pt idx="6">
                  <c:v>Morris</c:v>
                </c:pt>
                <c:pt idx="7">
                  <c:v>Gloucester</c:v>
                </c:pt>
                <c:pt idx="8">
                  <c:v>Cumberland</c:v>
                </c:pt>
                <c:pt idx="9">
                  <c:v>Mercer</c:v>
                </c:pt>
                <c:pt idx="10">
                  <c:v>Atlantic</c:v>
                </c:pt>
                <c:pt idx="11">
                  <c:v>Burlington</c:v>
                </c:pt>
                <c:pt idx="12">
                  <c:v>Monmouth</c:v>
                </c:pt>
                <c:pt idx="13">
                  <c:v>Bergen</c:v>
                </c:pt>
                <c:pt idx="14">
                  <c:v>Ocean</c:v>
                </c:pt>
                <c:pt idx="15">
                  <c:v>Union</c:v>
                </c:pt>
                <c:pt idx="16">
                  <c:v>Passaic</c:v>
                </c:pt>
                <c:pt idx="17">
                  <c:v>Hudson</c:v>
                </c:pt>
                <c:pt idx="18">
                  <c:v>Middlesex</c:v>
                </c:pt>
                <c:pt idx="19">
                  <c:v>Essex</c:v>
                </c:pt>
                <c:pt idx="20">
                  <c:v>Camden</c:v>
                </c:pt>
              </c:strCache>
            </c:strRef>
          </c:cat>
          <c:val>
            <c:numRef>
              <c:f>Sheet1!$E$2:$E$22</c:f>
              <c:numCache>
                <c:formatCode>General</c:formatCode>
                <c:ptCount val="21"/>
                <c:pt idx="0">
                  <c:v>229</c:v>
                </c:pt>
                <c:pt idx="1">
                  <c:v>346</c:v>
                </c:pt>
                <c:pt idx="2">
                  <c:v>429</c:v>
                </c:pt>
                <c:pt idx="3">
                  <c:v>463</c:v>
                </c:pt>
                <c:pt idx="4">
                  <c:v>604</c:v>
                </c:pt>
                <c:pt idx="5">
                  <c:v>708</c:v>
                </c:pt>
                <c:pt idx="6">
                  <c:v>841</c:v>
                </c:pt>
                <c:pt idx="7">
                  <c:v>1187</c:v>
                </c:pt>
                <c:pt idx="8">
                  <c:v>1111</c:v>
                </c:pt>
                <c:pt idx="9">
                  <c:v>1249</c:v>
                </c:pt>
                <c:pt idx="10">
                  <c:v>1426</c:v>
                </c:pt>
                <c:pt idx="11">
                  <c:v>1368</c:v>
                </c:pt>
                <c:pt idx="12">
                  <c:v>1435</c:v>
                </c:pt>
                <c:pt idx="13">
                  <c:v>1447</c:v>
                </c:pt>
                <c:pt idx="14">
                  <c:v>1603</c:v>
                </c:pt>
                <c:pt idx="15">
                  <c:v>1618</c:v>
                </c:pt>
                <c:pt idx="16">
                  <c:v>1922</c:v>
                </c:pt>
                <c:pt idx="17">
                  <c:v>2148</c:v>
                </c:pt>
                <c:pt idx="18">
                  <c:v>2285</c:v>
                </c:pt>
                <c:pt idx="19">
                  <c:v>2839</c:v>
                </c:pt>
                <c:pt idx="20">
                  <c:v>3042</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Cumberland</c:v>
                </c:pt>
                <c:pt idx="9">
                  <c:v>Mercer</c:v>
                </c:pt>
                <c:pt idx="10">
                  <c:v>Atlantic</c:v>
                </c:pt>
                <c:pt idx="11">
                  <c:v>Burlington</c:v>
                </c:pt>
                <c:pt idx="12">
                  <c:v>Monmouth</c:v>
                </c:pt>
                <c:pt idx="13">
                  <c:v>Bergen</c:v>
                </c:pt>
                <c:pt idx="14">
                  <c:v>Ocean</c:v>
                </c:pt>
                <c:pt idx="15">
                  <c:v>Union</c:v>
                </c:pt>
                <c:pt idx="16">
                  <c:v>Passaic</c:v>
                </c:pt>
                <c:pt idx="17">
                  <c:v>Hudson</c:v>
                </c:pt>
                <c:pt idx="18">
                  <c:v>Middlesex</c:v>
                </c:pt>
                <c:pt idx="19">
                  <c:v>Essex</c:v>
                </c:pt>
                <c:pt idx="20">
                  <c:v>Camden</c:v>
                </c:pt>
              </c:strCache>
            </c:strRef>
          </c:cat>
          <c:val>
            <c:numRef>
              <c:f>Sheet1!$B$2:$B$22</c:f>
              <c:numCache>
                <c:formatCode>General</c:formatCode>
                <c:ptCount val="21"/>
                <c:pt idx="17">
                  <c:v>2148</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Cumberland</c:v>
                </c:pt>
                <c:pt idx="9">
                  <c:v>Mercer</c:v>
                </c:pt>
                <c:pt idx="10">
                  <c:v>Atlantic</c:v>
                </c:pt>
                <c:pt idx="11">
                  <c:v>Burlington</c:v>
                </c:pt>
                <c:pt idx="12">
                  <c:v>Monmouth</c:v>
                </c:pt>
                <c:pt idx="13">
                  <c:v>Bergen</c:v>
                </c:pt>
                <c:pt idx="14">
                  <c:v>Ocean</c:v>
                </c:pt>
                <c:pt idx="15">
                  <c:v>Union</c:v>
                </c:pt>
                <c:pt idx="16">
                  <c:v>Passaic</c:v>
                </c:pt>
                <c:pt idx="17">
                  <c:v>Hudson</c:v>
                </c:pt>
                <c:pt idx="18">
                  <c:v>Middlesex</c:v>
                </c:pt>
                <c:pt idx="19">
                  <c:v>Essex</c:v>
                </c:pt>
                <c:pt idx="20">
                  <c:v>Camden</c:v>
                </c:pt>
              </c:strCache>
            </c:strRef>
          </c:cat>
          <c:val>
            <c:numRef>
              <c:f>Sheet1!$F$2:$F$22</c:f>
              <c:numCache>
                <c:formatCode>General</c:formatCode>
                <c:ptCount val="21"/>
                <c:pt idx="17">
                  <c:v>2148</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4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613048132024135E-2"/>
          <c:y val="2.9577782970494414E-2"/>
          <c:w val="0.94075789400255561"/>
          <c:h val="0.86367611473695571"/>
        </c:manualLayout>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2015</c:v>
                </c:pt>
                <c:pt idx="1">
                  <c:v>2016</c:v>
                </c:pt>
                <c:pt idx="2">
                  <c:v>2017</c:v>
                </c:pt>
                <c:pt idx="3">
                  <c:v>2018</c:v>
                </c:pt>
                <c:pt idx="4">
                  <c:v>2019</c:v>
                </c:pt>
                <c:pt idx="5">
                  <c:v>2020</c:v>
                </c:pt>
                <c:pt idx="6">
                  <c:v>2021</c:v>
                </c:pt>
                <c:pt idx="7">
                  <c:v>2022</c:v>
                </c:pt>
              </c:numCache>
            </c:numRef>
          </c:cat>
          <c:val>
            <c:numRef>
              <c:f>Sheet1!$B$2:$B$9</c:f>
              <c:numCache>
                <c:formatCode>General</c:formatCode>
                <c:ptCount val="8"/>
                <c:pt idx="0">
                  <c:v>212</c:v>
                </c:pt>
                <c:pt idx="1">
                  <c:v>177</c:v>
                </c:pt>
                <c:pt idx="2">
                  <c:v>118</c:v>
                </c:pt>
                <c:pt idx="3">
                  <c:v>120</c:v>
                </c:pt>
                <c:pt idx="4">
                  <c:v>120</c:v>
                </c:pt>
                <c:pt idx="5">
                  <c:v>119</c:v>
                </c:pt>
                <c:pt idx="6">
                  <c:v>103</c:v>
                </c:pt>
                <c:pt idx="7">
                  <c:v>110</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2015</c:v>
                </c:pt>
                <c:pt idx="1">
                  <c:v>2016</c:v>
                </c:pt>
                <c:pt idx="2">
                  <c:v>2017</c:v>
                </c:pt>
                <c:pt idx="3">
                  <c:v>2018</c:v>
                </c:pt>
                <c:pt idx="4">
                  <c:v>2019</c:v>
                </c:pt>
                <c:pt idx="5">
                  <c:v>2020</c:v>
                </c:pt>
                <c:pt idx="6">
                  <c:v>2021</c:v>
                </c:pt>
                <c:pt idx="7">
                  <c:v>2022</c:v>
                </c:pt>
              </c:numCache>
            </c:numRef>
          </c:cat>
          <c:val>
            <c:numRef>
              <c:f>Sheet1!$C$2:$C$9</c:f>
              <c:numCache>
                <c:formatCode>General</c:formatCode>
                <c:ptCount val="8"/>
                <c:pt idx="0">
                  <c:v>312</c:v>
                </c:pt>
                <c:pt idx="1">
                  <c:v>268</c:v>
                </c:pt>
                <c:pt idx="2">
                  <c:v>211</c:v>
                </c:pt>
                <c:pt idx="3">
                  <c:v>168</c:v>
                </c:pt>
                <c:pt idx="4">
                  <c:v>131</c:v>
                </c:pt>
                <c:pt idx="5">
                  <c:v>105</c:v>
                </c:pt>
                <c:pt idx="6">
                  <c:v>77</c:v>
                </c:pt>
                <c:pt idx="7">
                  <c:v>66</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2021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Cumberland</c:v>
                </c:pt>
                <c:pt idx="6">
                  <c:v>Morris</c:v>
                </c:pt>
                <c:pt idx="7">
                  <c:v>Somerset</c:v>
                </c:pt>
                <c:pt idx="8">
                  <c:v>Monmouth</c:v>
                </c:pt>
                <c:pt idx="9">
                  <c:v>Atlantic</c:v>
                </c:pt>
                <c:pt idx="10">
                  <c:v>Mercer</c:v>
                </c:pt>
                <c:pt idx="11">
                  <c:v>Gloucester</c:v>
                </c:pt>
                <c:pt idx="12">
                  <c:v>Union</c:v>
                </c:pt>
                <c:pt idx="13">
                  <c:v>Passaic</c:v>
                </c:pt>
                <c:pt idx="14">
                  <c:v>Ocean</c:v>
                </c:pt>
                <c:pt idx="15">
                  <c:v>Burlington</c:v>
                </c:pt>
                <c:pt idx="16">
                  <c:v>Bergen</c:v>
                </c:pt>
                <c:pt idx="17">
                  <c:v>Hudson</c:v>
                </c:pt>
                <c:pt idx="18">
                  <c:v>Camden</c:v>
                </c:pt>
                <c:pt idx="19">
                  <c:v>Middlesex</c:v>
                </c:pt>
                <c:pt idx="20">
                  <c:v>Essex</c:v>
                </c:pt>
              </c:strCache>
            </c:strRef>
          </c:cat>
          <c:val>
            <c:numRef>
              <c:f>Sheet1!$B$2:$B$22</c:f>
              <c:numCache>
                <c:formatCode>General</c:formatCode>
                <c:ptCount val="21"/>
                <c:pt idx="0">
                  <c:v>161</c:v>
                </c:pt>
                <c:pt idx="1">
                  <c:v>421</c:v>
                </c:pt>
                <c:pt idx="2">
                  <c:v>627</c:v>
                </c:pt>
                <c:pt idx="3">
                  <c:v>660</c:v>
                </c:pt>
                <c:pt idx="4">
                  <c:v>748</c:v>
                </c:pt>
                <c:pt idx="5" formatCode="#,##0">
                  <c:v>983</c:v>
                </c:pt>
                <c:pt idx="6" formatCode="#,##0">
                  <c:v>985</c:v>
                </c:pt>
                <c:pt idx="7" formatCode="#,##0">
                  <c:v>1117</c:v>
                </c:pt>
                <c:pt idx="8" formatCode="#,##0">
                  <c:v>1713</c:v>
                </c:pt>
                <c:pt idx="9" formatCode="#,##0">
                  <c:v>1728</c:v>
                </c:pt>
                <c:pt idx="10" formatCode="#,##0">
                  <c:v>2011</c:v>
                </c:pt>
                <c:pt idx="11" formatCode="#,##0">
                  <c:v>2047</c:v>
                </c:pt>
                <c:pt idx="12" formatCode="#,##0">
                  <c:v>2718</c:v>
                </c:pt>
                <c:pt idx="13">
                  <c:v>2767</c:v>
                </c:pt>
                <c:pt idx="14" formatCode="#,##0">
                  <c:v>2912</c:v>
                </c:pt>
                <c:pt idx="15" formatCode="#,##0">
                  <c:v>2998</c:v>
                </c:pt>
                <c:pt idx="16" formatCode="#,##0">
                  <c:v>3015</c:v>
                </c:pt>
                <c:pt idx="18" formatCode="#,##0">
                  <c:v>3728</c:v>
                </c:pt>
                <c:pt idx="19" formatCode="#,##0">
                  <c:v>3763</c:v>
                </c:pt>
                <c:pt idx="20" formatCode="#,##0">
                  <c:v>4510</c:v>
                </c:pt>
              </c:numCache>
            </c:numRef>
          </c:val>
          <c:extLst>
            <c:ext xmlns:c16="http://schemas.microsoft.com/office/drawing/2014/chart" uri="{C3380CC4-5D6E-409C-BE32-E72D297353CC}">
              <c16:uniqueId val="{00000000-1B0B-48A2-ABB3-47980774E8A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Cumberland</c:v>
                </c:pt>
                <c:pt idx="6">
                  <c:v>Morris</c:v>
                </c:pt>
                <c:pt idx="7">
                  <c:v>Somerset</c:v>
                </c:pt>
                <c:pt idx="8">
                  <c:v>Monmouth</c:v>
                </c:pt>
                <c:pt idx="9">
                  <c:v>Atlantic</c:v>
                </c:pt>
                <c:pt idx="10">
                  <c:v>Mercer</c:v>
                </c:pt>
                <c:pt idx="11">
                  <c:v>Gloucester</c:v>
                </c:pt>
                <c:pt idx="12">
                  <c:v>Union</c:v>
                </c:pt>
                <c:pt idx="13">
                  <c:v>Passaic</c:v>
                </c:pt>
                <c:pt idx="14">
                  <c:v>Ocean</c:v>
                </c:pt>
                <c:pt idx="15">
                  <c:v>Burlington</c:v>
                </c:pt>
                <c:pt idx="16">
                  <c:v>Bergen</c:v>
                </c:pt>
                <c:pt idx="17">
                  <c:v>Hudson</c:v>
                </c:pt>
                <c:pt idx="18">
                  <c:v>Camden</c:v>
                </c:pt>
                <c:pt idx="19">
                  <c:v>Middlesex</c:v>
                </c:pt>
                <c:pt idx="20">
                  <c:v>Essex</c:v>
                </c:pt>
              </c:strCache>
            </c:strRef>
          </c:cat>
          <c:val>
            <c:numRef>
              <c:f>Sheet1!$C$2:$C$22</c:f>
              <c:numCache>
                <c:formatCode>General</c:formatCode>
                <c:ptCount val="21"/>
                <c:pt idx="17">
                  <c:v>3269</c:v>
                </c:pt>
              </c:numCache>
            </c:numRef>
          </c:val>
          <c:extLst>
            <c:ext xmlns:c16="http://schemas.microsoft.com/office/drawing/2014/chart" uri="{C3380CC4-5D6E-409C-BE32-E72D297353CC}">
              <c16:uniqueId val="{00000001-1B0B-48A2-ABB3-47980774E8A5}"/>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Same-Sex Households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Sheet1!$B$2:$B$22</c:f>
              <c:numCache>
                <c:formatCode>General</c:formatCode>
                <c:ptCount val="21"/>
                <c:pt idx="0">
                  <c:v>3.53</c:v>
                </c:pt>
                <c:pt idx="1">
                  <c:v>3.77</c:v>
                </c:pt>
                <c:pt idx="2">
                  <c:v>4.0199999999999996</c:v>
                </c:pt>
                <c:pt idx="3">
                  <c:v>4.1500000000000004</c:v>
                </c:pt>
                <c:pt idx="4">
                  <c:v>4.24</c:v>
                </c:pt>
                <c:pt idx="5">
                  <c:v>4.28</c:v>
                </c:pt>
                <c:pt idx="6">
                  <c:v>4.33</c:v>
                </c:pt>
                <c:pt idx="7">
                  <c:v>4.41</c:v>
                </c:pt>
                <c:pt idx="8">
                  <c:v>4.5199999999999996</c:v>
                </c:pt>
                <c:pt idx="9">
                  <c:v>4.87</c:v>
                </c:pt>
                <c:pt idx="10">
                  <c:v>4.91</c:v>
                </c:pt>
                <c:pt idx="11">
                  <c:v>4.91</c:v>
                </c:pt>
                <c:pt idx="12">
                  <c:v>5.16</c:v>
                </c:pt>
                <c:pt idx="13">
                  <c:v>5.47</c:v>
                </c:pt>
                <c:pt idx="14">
                  <c:v>5.68</c:v>
                </c:pt>
                <c:pt idx="15">
                  <c:v>5.93</c:v>
                </c:pt>
                <c:pt idx="16">
                  <c:v>6.06</c:v>
                </c:pt>
                <c:pt idx="17">
                  <c:v>7.43</c:v>
                </c:pt>
                <c:pt idx="18">
                  <c:v>7.83</c:v>
                </c:pt>
              </c:numCache>
            </c:numRef>
          </c:val>
          <c:extLst>
            <c:ext xmlns:c16="http://schemas.microsoft.com/office/drawing/2014/chart" uri="{C3380CC4-5D6E-409C-BE32-E72D297353CC}">
              <c16:uniqueId val="{00000000-6BFF-4AA3-82BE-1F579BE2E07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dLbl>
              <c:idx val="19"/>
              <c:layout>
                <c:manualLayout>
                  <c:x val="-1.4852996849410487E-2"/>
                  <c:y val="0"/>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r>
                      <a:rPr lang="en-US" dirty="0"/>
                      <a:t>8.46</a:t>
                    </a:r>
                  </a:p>
                </c:rich>
              </c:tx>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4.7080842288891256E-2"/>
                      <c:h val="4.834187989647442E-2"/>
                    </c:manualLayout>
                  </c15:layout>
                  <c15:showDataLabelsRange val="0"/>
                </c:ext>
                <c:ext xmlns:c16="http://schemas.microsoft.com/office/drawing/2014/chart" uri="{C3380CC4-5D6E-409C-BE32-E72D297353CC}">
                  <c16:uniqueId val="{00000001-41B1-43E1-A9E9-F5FB30A3FCBF}"/>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Sheet1!$C$2:$C$22</c:f>
              <c:numCache>
                <c:formatCode>General</c:formatCode>
                <c:ptCount val="21"/>
                <c:pt idx="19" formatCode="0.00">
                  <c:v>8.4600000000000009</c:v>
                </c:pt>
              </c:numCache>
            </c:numRef>
          </c:val>
          <c:extLst>
            <c:ext xmlns:c16="http://schemas.microsoft.com/office/drawing/2014/chart" uri="{C3380CC4-5D6E-409C-BE32-E72D297353CC}">
              <c16:uniqueId val="{00000001-6BFF-4AA3-82BE-1F579BE2E07D}"/>
            </c:ext>
          </c:extLst>
        </c:ser>
        <c:ser>
          <c:idx val="2"/>
          <c:order val="2"/>
          <c:tx>
            <c:strRef>
              <c:f>Sheet1!$D$1</c:f>
              <c:strCache>
                <c:ptCount val="1"/>
                <c:pt idx="0">
                  <c:v>NJ Avg. 5.25</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Sheet1!$D$2:$D$22</c:f>
              <c:numCache>
                <c:formatCode>General</c:formatCode>
                <c:ptCount val="21"/>
                <c:pt idx="0">
                  <c:v>5.25</c:v>
                </c:pt>
                <c:pt idx="1">
                  <c:v>5.25</c:v>
                </c:pt>
                <c:pt idx="2">
                  <c:v>5.25</c:v>
                </c:pt>
                <c:pt idx="3">
                  <c:v>5.25</c:v>
                </c:pt>
                <c:pt idx="4">
                  <c:v>5.25</c:v>
                </c:pt>
                <c:pt idx="5">
                  <c:v>5.25</c:v>
                </c:pt>
                <c:pt idx="6">
                  <c:v>5.25</c:v>
                </c:pt>
                <c:pt idx="7">
                  <c:v>5.25</c:v>
                </c:pt>
                <c:pt idx="8">
                  <c:v>5.25</c:v>
                </c:pt>
                <c:pt idx="9">
                  <c:v>5.25</c:v>
                </c:pt>
                <c:pt idx="10">
                  <c:v>5.25</c:v>
                </c:pt>
                <c:pt idx="11">
                  <c:v>5.25</c:v>
                </c:pt>
                <c:pt idx="12">
                  <c:v>5.25</c:v>
                </c:pt>
                <c:pt idx="13">
                  <c:v>5.25</c:v>
                </c:pt>
                <c:pt idx="14">
                  <c:v>5.25</c:v>
                </c:pt>
                <c:pt idx="15">
                  <c:v>5.25</c:v>
                </c:pt>
                <c:pt idx="16">
                  <c:v>5.25</c:v>
                </c:pt>
                <c:pt idx="17">
                  <c:v>5.25</c:v>
                </c:pt>
                <c:pt idx="18">
                  <c:v>5.25</c:v>
                </c:pt>
                <c:pt idx="19">
                  <c:v>5.25</c:v>
                </c:pt>
                <c:pt idx="20">
                  <c:v>5.25</c:v>
                </c:pt>
              </c:numCache>
            </c:numRef>
          </c:val>
          <c:extLst>
            <c:ext xmlns:c16="http://schemas.microsoft.com/office/drawing/2014/chart" uri="{C3380CC4-5D6E-409C-BE32-E72D297353CC}">
              <c16:uniqueId val="{00000000-454F-4EC0-9337-A8BDDF42A10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536473917322835"/>
          <c:y val="0.89666778319968654"/>
          <c:w val="0.10608686023622048"/>
          <c:h val="3.5057136891633783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East Newark borough</c:v>
                </c:pt>
                <c:pt idx="1">
                  <c:v>West New York town</c:v>
                </c:pt>
                <c:pt idx="2">
                  <c:v>Harrison town</c:v>
                </c:pt>
                <c:pt idx="3">
                  <c:v>Guttenberg town</c:v>
                </c:pt>
                <c:pt idx="4">
                  <c:v>Union City</c:v>
                </c:pt>
                <c:pt idx="5">
                  <c:v>North Bergen township</c:v>
                </c:pt>
                <c:pt idx="6">
                  <c:v>Kearny town</c:v>
                </c:pt>
                <c:pt idx="7">
                  <c:v>Jersey City</c:v>
                </c:pt>
                <c:pt idx="8">
                  <c:v>Secaucus town</c:v>
                </c:pt>
                <c:pt idx="9">
                  <c:v>Weehawken township</c:v>
                </c:pt>
              </c:strCache>
            </c:strRef>
          </c:cat>
          <c:val>
            <c:numRef>
              <c:f>Sheet1!$B$2:$B$11</c:f>
              <c:numCache>
                <c:formatCode>0.00%</c:formatCode>
                <c:ptCount val="10"/>
                <c:pt idx="0">
                  <c:v>0.63</c:v>
                </c:pt>
                <c:pt idx="1">
                  <c:v>0.58599999999999997</c:v>
                </c:pt>
                <c:pt idx="2">
                  <c:v>0.56000000000000005</c:v>
                </c:pt>
                <c:pt idx="3">
                  <c:v>0.55100000000000005</c:v>
                </c:pt>
                <c:pt idx="4">
                  <c:v>0.54900000000000004</c:v>
                </c:pt>
                <c:pt idx="5">
                  <c:v>0.5</c:v>
                </c:pt>
                <c:pt idx="6">
                  <c:v>0.46400000000000002</c:v>
                </c:pt>
                <c:pt idx="7">
                  <c:v>0.41599999999999998</c:v>
                </c:pt>
                <c:pt idx="8">
                  <c:v>0.40300000000000002</c:v>
                </c:pt>
                <c:pt idx="9">
                  <c:v>0.40100000000000002</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Hudson County avg 42.9%</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Sheet1!$A$2:$A$11</c:f>
              <c:strCache>
                <c:ptCount val="10"/>
                <c:pt idx="0">
                  <c:v>East Newark borough</c:v>
                </c:pt>
                <c:pt idx="1">
                  <c:v>West New York town</c:v>
                </c:pt>
                <c:pt idx="2">
                  <c:v>Harrison town</c:v>
                </c:pt>
                <c:pt idx="3">
                  <c:v>Guttenberg town</c:v>
                </c:pt>
                <c:pt idx="4">
                  <c:v>Union City</c:v>
                </c:pt>
                <c:pt idx="5">
                  <c:v>North Bergen township</c:v>
                </c:pt>
                <c:pt idx="6">
                  <c:v>Kearny town</c:v>
                </c:pt>
                <c:pt idx="7">
                  <c:v>Jersey City</c:v>
                </c:pt>
                <c:pt idx="8">
                  <c:v>Secaucus town</c:v>
                </c:pt>
                <c:pt idx="9">
                  <c:v>Weehawken township</c:v>
                </c:pt>
              </c:strCache>
            </c:strRef>
          </c:cat>
          <c:val>
            <c:numRef>
              <c:f>Sheet1!$C$2:$C$11</c:f>
              <c:numCache>
                <c:formatCode>0%</c:formatCode>
                <c:ptCount val="10"/>
                <c:pt idx="0">
                  <c:v>0.42899999999999999</c:v>
                </c:pt>
                <c:pt idx="1">
                  <c:v>0.42899999999999999</c:v>
                </c:pt>
                <c:pt idx="2">
                  <c:v>0.42899999999999999</c:v>
                </c:pt>
                <c:pt idx="3">
                  <c:v>0.42899999999999999</c:v>
                </c:pt>
                <c:pt idx="4">
                  <c:v>0.42899999999999999</c:v>
                </c:pt>
                <c:pt idx="5">
                  <c:v>0.42899999999999999</c:v>
                </c:pt>
                <c:pt idx="6">
                  <c:v>0.42899999999999999</c:v>
                </c:pt>
                <c:pt idx="7">
                  <c:v>0.42899999999999999</c:v>
                </c:pt>
                <c:pt idx="8">
                  <c:v>0.42899999999999999</c:v>
                </c:pt>
                <c:pt idx="9">
                  <c:v>0.42899999999999999</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45337573818897636"/>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0.43998</cdr:x>
      <cdr:y>0.7712</cdr:y>
    </cdr:from>
    <cdr:to>
      <cdr:x>0.59418</cdr:x>
      <cdr:y>0.80687</cdr:y>
    </cdr:to>
    <cdr:sp macro="" textlink="">
      <cdr:nvSpPr>
        <cdr:cNvPr id="2" name="TextBox 5"/>
        <cdr:cNvSpPr txBox="1"/>
      </cdr:nvSpPr>
      <cdr:spPr>
        <a:xfrm xmlns:a="http://schemas.openxmlformats.org/drawingml/2006/main">
          <a:off x="2673494" y="4991036"/>
          <a:ext cx="936971"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3.6%</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6/20/2023</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dirty="0"/>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6/20/2023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dirty="0"/>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8" Type="http://schemas.openxmlformats.org/officeDocument/2006/relationships/hyperlink" Target="https://njarch.org/" TargetMode="External"/><Relationship Id="rId3" Type="http://schemas.openxmlformats.org/officeDocument/2006/relationships/hyperlink" Target="https://hudsonservicenetwork.org/home.asp?uri=1000" TargetMode="External"/><Relationship Id="rId7" Type="http://schemas.openxmlformats.org/officeDocument/2006/relationships/hyperlink" Target="https://www.wafaaorganization.org/" TargetMode="External"/><Relationship Id="rId2" Type="http://schemas.openxmlformats.org/officeDocument/2006/relationships/slide" Target="../slides/slide87.xml"/><Relationship Id="rId1" Type="http://schemas.openxmlformats.org/officeDocument/2006/relationships/notesMaster" Target="../notesMasters/notesMaster1.xml"/><Relationship Id="rId6" Type="http://schemas.openxmlformats.org/officeDocument/2006/relationships/hyperlink" Target="https://careplusnj.org/" TargetMode="External"/><Relationship Id="rId5" Type="http://schemas.openxmlformats.org/officeDocument/2006/relationships/hyperlink" Target="http://www.ulohc.org/" TargetMode="External"/><Relationship Id="rId4" Type="http://schemas.openxmlformats.org/officeDocument/2006/relationships/hyperlink" Target="https://www.hudsoncountycasa.org/" TargetMode="External"/><Relationship Id="rId9" Type="http://schemas.openxmlformats.org/officeDocument/2006/relationships/hyperlink" Target="https://preventionlinks.org/family-success/palisades-family-success-center/"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Revision 6/19/2023</a:t>
            </a:r>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dirty="0"/>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East Newark borough and West New York town have the highest proportions of foreign-born residents.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dirty="0"/>
          </a:p>
        </p:txBody>
      </p:sp>
    </p:spTree>
    <p:extLst>
      <p:ext uri="{BB962C8B-B14F-4D97-AF65-F5344CB8AC3E}">
        <p14:creationId xmlns:p14="http://schemas.microsoft.com/office/powerpoint/2010/main" val="3375214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proportion of residents who speak English ONLY is below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who speaks English ONLY has tended to remain steady or increase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dirty="0"/>
          </a:p>
        </p:txBody>
      </p:sp>
    </p:spTree>
    <p:extLst>
      <p:ext uri="{BB962C8B-B14F-4D97-AF65-F5344CB8AC3E}">
        <p14:creationId xmlns:p14="http://schemas.microsoft.com/office/powerpoint/2010/main" val="1260914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number of children in this county is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(Note that total county population size has not been accounted for in this indicator).</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dirty="0"/>
          </a:p>
        </p:txBody>
      </p:sp>
    </p:spTree>
    <p:extLst>
      <p:ext uri="{BB962C8B-B14F-4D97-AF65-F5344CB8AC3E}">
        <p14:creationId xmlns:p14="http://schemas.microsoft.com/office/powerpoint/2010/main" val="461474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Jersey city and Bayonne city have the highest numbers of children.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dirty="0"/>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children in single-parent households in this county is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children in single parent households has tended to remain steady or decrease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19</a:t>
            </a:fld>
            <a:endParaRPr lang="en-US" dirty="0"/>
          </a:p>
        </p:txBody>
      </p:sp>
    </p:spTree>
    <p:extLst>
      <p:ext uri="{BB962C8B-B14F-4D97-AF65-F5344CB8AC3E}">
        <p14:creationId xmlns:p14="http://schemas.microsoft.com/office/powerpoint/2010/main" val="1987694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most costly of</a:t>
            </a:r>
            <a:r>
              <a:rPr lang="en-US" sz="1200" kern="1200" baseline="0" dirty="0">
                <a:solidFill>
                  <a:schemeClr val="tx1"/>
                </a:solidFill>
                <a:effectLst/>
                <a:latin typeface="+mn-lt"/>
                <a:ea typeface="+mn-ea"/>
                <a:cs typeface="+mn-cs"/>
              </a:rPr>
              <a:t> these </a:t>
            </a:r>
            <a:r>
              <a:rPr lang="en-US" sz="1200" kern="1200" dirty="0">
                <a:solidFill>
                  <a:schemeClr val="tx1"/>
                </a:solidFill>
                <a:effectLst/>
                <a:latin typeface="+mn-lt"/>
                <a:ea typeface="+mn-ea"/>
                <a:cs typeface="+mn-cs"/>
              </a:rPr>
              <a:t>budget components in this county tends to housing.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dirty="0"/>
          </a:p>
        </p:txBody>
      </p:sp>
    </p:spTree>
    <p:extLst>
      <p:ext uri="{BB962C8B-B14F-4D97-AF65-F5344CB8AC3E}">
        <p14:creationId xmlns:p14="http://schemas.microsoft.com/office/powerpoint/2010/main" val="3740499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is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expensive NJ county to live in, based on EPI’s Family Budget Calculator total annual cost of living estimates.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Economic Policy Institute’s Family Budget Calculator estimates community-specific costs for a two-parent,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two-child family to provide a measure of economic security in America.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dirty="0"/>
          </a:p>
        </p:txBody>
      </p:sp>
    </p:spTree>
    <p:extLst>
      <p:ext uri="{BB962C8B-B14F-4D97-AF65-F5344CB8AC3E}">
        <p14:creationId xmlns:p14="http://schemas.microsoft.com/office/powerpoint/2010/main" val="2564515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is higher than the national median and lower than the state median.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tended to increase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23</a:t>
            </a:fld>
            <a:endParaRPr lang="en-US" dirty="0"/>
          </a:p>
        </p:txBody>
      </p:sp>
    </p:spTree>
    <p:extLst>
      <p:ext uri="{BB962C8B-B14F-4D97-AF65-F5344CB8AC3E}">
        <p14:creationId xmlns:p14="http://schemas.microsoft.com/office/powerpoint/2010/main" val="4221304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Union City and East Newark borough have the lowest median household income.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dirty="0"/>
          </a:p>
        </p:txBody>
      </p:sp>
    </p:spTree>
    <p:extLst>
      <p:ext uri="{BB962C8B-B14F-4D97-AF65-F5344CB8AC3E}">
        <p14:creationId xmlns:p14="http://schemas.microsoft.com/office/powerpoint/2010/main" val="1861706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families living in poverty is higher than the NJ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7 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percentage of families living in poverty has tended to increase slightly over time.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Census Bureau’s determination of poverty status: </a:t>
            </a:r>
            <a:r>
              <a:rPr lang="en-US" sz="1200" kern="1200" dirty="0">
                <a:solidFill>
                  <a:schemeClr val="tx1"/>
                </a:solidFill>
                <a:effectLst/>
                <a:latin typeface="+mn-lt"/>
                <a:ea typeface="+mn-ea"/>
                <a:cs typeface="+mn-cs"/>
              </a:rPr>
              <a:t>Poverty</a:t>
            </a:r>
            <a:r>
              <a:rPr lang="en-US" sz="1200" kern="1200" baseline="0" dirty="0">
                <a:solidFill>
                  <a:schemeClr val="tx1"/>
                </a:solidFill>
                <a:effectLst/>
                <a:latin typeface="+mn-lt"/>
                <a:ea typeface="+mn-ea"/>
                <a:cs typeface="+mn-cs"/>
              </a:rPr>
              <a:t> status is based on </a:t>
            </a:r>
            <a:r>
              <a:rPr lang="en-US" sz="1200" kern="1200" dirty="0">
                <a:solidFill>
                  <a:schemeClr val="tx1"/>
                </a:solidFill>
                <a:effectLst/>
                <a:latin typeface="+mn-lt"/>
                <a:ea typeface="+mn-ea"/>
                <a:cs typeface="+mn-cs"/>
              </a:rPr>
              <a:t>total family income in the last 12 months, which is compared to a poverty threshold related to their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family size, number of related children,</a:t>
            </a:r>
            <a:r>
              <a:rPr lang="en-US" sz="1200" kern="1200" baseline="0" dirty="0">
                <a:solidFill>
                  <a:schemeClr val="tx1"/>
                </a:solidFill>
                <a:effectLst/>
                <a:latin typeface="+mn-lt"/>
                <a:ea typeface="+mn-ea"/>
                <a:cs typeface="+mn-cs"/>
              </a:rPr>
              <a:t> and for 1- and 2- person families, age of householder</a:t>
            </a:r>
            <a:r>
              <a:rPr lang="en-US" sz="1200" kern="1200" dirty="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dirty="0"/>
          </a:p>
        </p:txBody>
      </p:sp>
    </p:spTree>
    <p:extLst>
      <p:ext uri="{BB962C8B-B14F-4D97-AF65-F5344CB8AC3E}">
        <p14:creationId xmlns:p14="http://schemas.microsoft.com/office/powerpoint/2010/main" val="4035730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a:t>
            </a:fld>
            <a:endParaRPr lang="en-US" dirty="0"/>
          </a:p>
        </p:txBody>
      </p:sp>
    </p:spTree>
    <p:extLst>
      <p:ext uri="{BB962C8B-B14F-4D97-AF65-F5344CB8AC3E}">
        <p14:creationId xmlns:p14="http://schemas.microsoft.com/office/powerpoint/2010/main" val="322671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East Newark and West New York have the highest poverty rates.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26</a:t>
            </a:fld>
            <a:endParaRPr lang="en-US" dirty="0"/>
          </a:p>
        </p:txBody>
      </p:sp>
    </p:spTree>
    <p:extLst>
      <p:ext uri="{BB962C8B-B14F-4D97-AF65-F5344CB8AC3E}">
        <p14:creationId xmlns:p14="http://schemas.microsoft.com/office/powerpoint/2010/main" val="2561492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cost burden is higher than the NJ average.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dirty="0"/>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housing burden has tended to remain mostly steady over</a:t>
            </a:r>
            <a:r>
              <a:rPr lang="en-US" sz="1200" kern="1200" baseline="0" dirty="0">
                <a:solidFill>
                  <a:schemeClr val="tx1"/>
                </a:solidFill>
                <a:effectLst/>
                <a:latin typeface="+mn-lt"/>
                <a:ea typeface="+mn-ea"/>
                <a:cs typeface="+mn-cs"/>
              </a:rPr>
              <a:t> time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29</a:t>
            </a:fld>
            <a:endParaRPr lang="en-US" dirty="0"/>
          </a:p>
        </p:txBody>
      </p:sp>
    </p:spTree>
    <p:extLst>
      <p:ext uri="{BB962C8B-B14F-4D97-AF65-F5344CB8AC3E}">
        <p14:creationId xmlns:p14="http://schemas.microsoft.com/office/powerpoint/2010/main" val="3976587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food insecurity rate is higher than the state average and is similar to the U.S.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Food insecurity rates increased for most counties from 2018-2020.  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Due to this, data prior to 2018 won't be comparable to prior years.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b="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dirty="0"/>
          </a:p>
        </p:txBody>
      </p:sp>
    </p:spTree>
    <p:extLst>
      <p:ext uri="{BB962C8B-B14F-4D97-AF65-F5344CB8AC3E}">
        <p14:creationId xmlns:p14="http://schemas.microsoft.com/office/powerpoint/2010/main" val="3607089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women, infants and children enrolled in the WIC Nutrition Program has tended to decrease between 2017 and 2021.</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FRL has tended to decrease across the school years shown.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NJ SNAP benefits (formerly food stamps) has tended vary between 2018 and 2022.</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NJ SNAP</a:t>
            </a:r>
            <a:r>
              <a:rPr lang="en-US" sz="1200" kern="1200" dirty="0">
                <a:solidFill>
                  <a:schemeClr val="tx1"/>
                </a:solidFill>
                <a:effectLst/>
                <a:latin typeface="+mn-lt"/>
                <a:ea typeface="+mn-ea"/>
                <a:cs typeface="+mn-cs"/>
              </a:rPr>
              <a:t>, formerly </a:t>
            </a:r>
            <a:r>
              <a:rPr lang="en-US" sz="1200" b="1" kern="1200" dirty="0">
                <a:solidFill>
                  <a:schemeClr val="tx1"/>
                </a:solidFill>
                <a:effectLst/>
                <a:latin typeface="+mn-lt"/>
                <a:ea typeface="+mn-ea"/>
                <a:cs typeface="+mn-cs"/>
              </a:rPr>
              <a:t>Food Stamps</a:t>
            </a:r>
            <a:r>
              <a:rPr lang="en-US" sz="1200" kern="1200" dirty="0">
                <a:solidFill>
                  <a:schemeClr val="tx1"/>
                </a:solidFill>
                <a:effectLst/>
                <a:latin typeface="+mn-lt"/>
                <a:ea typeface="+mn-ea"/>
                <a:cs typeface="+mn-cs"/>
              </a:rPr>
              <a:t>, is </a:t>
            </a:r>
            <a:r>
              <a:rPr lang="en-US" sz="1200" b="1" kern="1200" dirty="0">
                <a:solidFill>
                  <a:schemeClr val="tx1"/>
                </a:solidFill>
                <a:effectLst/>
                <a:latin typeface="+mn-lt"/>
                <a:ea typeface="+mn-ea"/>
                <a:cs typeface="+mn-cs"/>
              </a:rPr>
              <a:t>New Jersey's Supplemental Nutrition Assistance Program</a:t>
            </a:r>
            <a:r>
              <a:rPr lang="en-US" sz="1200" kern="1200" dirty="0">
                <a:solidFill>
                  <a:schemeClr val="tx1"/>
                </a:solidFill>
                <a:effectLst/>
                <a:latin typeface="+mn-lt"/>
                <a:ea typeface="+mn-ea"/>
                <a:cs typeface="+mn-cs"/>
              </a:rPr>
              <a:t> that can help low-income families buy the groceries they need to eat healthy. </a:t>
            </a:r>
          </a:p>
          <a:p>
            <a:r>
              <a:rPr lang="en-US" sz="1200" kern="1200" dirty="0">
                <a:solidFill>
                  <a:schemeClr val="tx1"/>
                </a:solidFill>
                <a:effectLst/>
                <a:latin typeface="+mn-lt"/>
                <a:ea typeface="+mn-ea"/>
                <a:cs typeface="+mn-cs"/>
              </a:rPr>
              <a:t>Eligibility depends on several factors like income, household size, resources, etc.  Visit </a:t>
            </a:r>
            <a:r>
              <a:rPr lang="en-US" sz="1200" u="sng" kern="1200" dirty="0">
                <a:solidFill>
                  <a:schemeClr val="tx1"/>
                </a:solidFill>
                <a:effectLst/>
                <a:latin typeface="+mn-lt"/>
                <a:ea typeface="+mn-ea"/>
                <a:cs typeface="+mn-cs"/>
              </a:rPr>
              <a:t>https://www.nj.gov/humanservices/dfd/programs/njsnap/</a:t>
            </a:r>
            <a:r>
              <a:rPr lang="en-US" sz="1200" kern="1200" dirty="0">
                <a:solidFill>
                  <a:schemeClr val="tx1"/>
                </a:solidFill>
                <a:effectLst/>
                <a:latin typeface="+mn-lt"/>
                <a:ea typeface="+mn-ea"/>
                <a:cs typeface="+mn-cs"/>
              </a:rPr>
              <a:t>  for  information on eligibility standards and program participation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32</a:t>
            </a:fld>
            <a:endParaRPr lang="en-US" dirty="0"/>
          </a:p>
        </p:txBody>
      </p:sp>
    </p:spTree>
    <p:extLst>
      <p:ext uri="{BB962C8B-B14F-4D97-AF65-F5344CB8AC3E}">
        <p14:creationId xmlns:p14="http://schemas.microsoft.com/office/powerpoint/2010/main" val="1754227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effectLst/>
              </a:rPr>
              <a:t>Infant, toddler, and pre-K median monthly childcare costs in this county tend to be on the high side for the state. </a:t>
            </a:r>
          </a:p>
          <a:p>
            <a:pPr rtl="0"/>
            <a:r>
              <a:rPr lang="en-US" dirty="0">
                <a:effectLst/>
              </a:rPr>
              <a:t> </a:t>
            </a:r>
          </a:p>
          <a:p>
            <a:pPr rtl="0"/>
            <a:r>
              <a:rPr lang="en-US" dirty="0">
                <a:effectLst/>
              </a:rPr>
              <a:t>Data includes responses from more than 2,800 center providers. </a:t>
            </a:r>
          </a:p>
          <a:p>
            <a:pPr rtl="0"/>
            <a:r>
              <a:rPr lang="en-US" dirty="0">
                <a:effectLst/>
              </a:rPr>
              <a:t> </a:t>
            </a:r>
          </a:p>
          <a:p>
            <a:pPr rtl="0"/>
            <a:r>
              <a:rPr lang="en-US" dirty="0">
                <a:effectLst/>
              </a:rPr>
              <a:t>*Note that among centers that served school-age children, only two providers in Cape May County and nine providers in Sussex County provided the rate data and maximum slots.  In Salem County, only three providers answered the rate and slot questions.  Due to the small sample sizes, the results are not reliable.</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dirty="0"/>
          </a:p>
        </p:txBody>
      </p:sp>
    </p:spTree>
    <p:extLst>
      <p:ext uri="{BB962C8B-B14F-4D97-AF65-F5344CB8AC3E}">
        <p14:creationId xmlns:p14="http://schemas.microsoft.com/office/powerpoint/2010/main" val="1707678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compared to the county’s median household income, costs appear higher than expected for infant, toddler, and about as expected for Pre-K childcare.</a:t>
            </a:r>
          </a:p>
          <a:p>
            <a:r>
              <a:rPr lang="en-US" sz="1200" kern="1200" dirty="0">
                <a:solidFill>
                  <a:schemeClr val="tx1"/>
                </a:solidFill>
                <a:effectLst/>
                <a:latin typeface="+mn-lt"/>
                <a:ea typeface="+mn-ea"/>
                <a:cs typeface="+mn-cs"/>
              </a:rPr>
              <a:t> </a:t>
            </a:r>
          </a:p>
          <a:p>
            <a:pPr rtl="0"/>
            <a:r>
              <a:rPr lang="en-US" dirty="0">
                <a:effectLst/>
              </a:rPr>
              <a:t>Data includes responses from more than 2,800 center providers. </a:t>
            </a:r>
          </a:p>
          <a:p>
            <a:pPr rtl="0"/>
            <a:r>
              <a:rPr lang="en-US" dirty="0">
                <a:effectLst/>
              </a:rPr>
              <a:t> </a:t>
            </a:r>
          </a:p>
          <a:p>
            <a:pPr rtl="0"/>
            <a:r>
              <a:rPr lang="en-US" dirty="0">
                <a:effectLst/>
              </a:rPr>
              <a:t>*Note that among centers that served school-age children, only two providers in Cape May County and nine providers in Sussex County provided the rate data and maximum slots.  In Salem County, only three providers answered the rate and slot questions.  Due to the small sample sizes, the results are not reliable.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35</a:t>
            </a:fld>
            <a:endParaRPr lang="en-US" dirty="0"/>
          </a:p>
        </p:txBody>
      </p:sp>
    </p:spTree>
    <p:extLst>
      <p:ext uri="{BB962C8B-B14F-4D97-AF65-F5344CB8AC3E}">
        <p14:creationId xmlns:p14="http://schemas.microsoft.com/office/powerpoint/2010/main" val="3244504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commuters tend to have a slightly longer commute time to work as compared to the state average of 28.6 minutes.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average travel time to work has tended to remain mostly steady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dirty="0"/>
          </a:p>
        </p:txBody>
      </p:sp>
    </p:spTree>
    <p:extLst>
      <p:ext uri="{BB962C8B-B14F-4D97-AF65-F5344CB8AC3E}">
        <p14:creationId xmlns:p14="http://schemas.microsoft.com/office/powerpoint/2010/main" val="1922893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Residents in this county spend the lowest proportion of their income on transportation as compared to other NJ counties.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Results are based on a "typical regional" profile for income, commuters, and household size for the county. These values are included in Table 6.3 of the County workbook.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dirty="0"/>
          </a:p>
        </p:txBody>
      </p:sp>
    </p:spTree>
    <p:extLst>
      <p:ext uri="{BB962C8B-B14F-4D97-AF65-F5344CB8AC3E}">
        <p14:creationId xmlns:p14="http://schemas.microsoft.com/office/powerpoint/2010/main" val="2162283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highest </a:t>
            </a:r>
            <a:r>
              <a:rPr lang="en-US" sz="1200" kern="1200" dirty="0" err="1">
                <a:solidFill>
                  <a:schemeClr val="tx1"/>
                </a:solidFill>
                <a:effectLst/>
                <a:latin typeface="+mn-lt"/>
                <a:ea typeface="+mn-ea"/>
                <a:cs typeface="+mn-cs"/>
              </a:rPr>
              <a:t>AllTransit</a:t>
            </a:r>
            <a:r>
              <a:rPr lang="en-US" sz="1200" kern="1200" dirty="0">
                <a:solidFill>
                  <a:schemeClr val="tx1"/>
                </a:solidFill>
                <a:effectLst/>
                <a:latin typeface="+mn-lt"/>
                <a:ea typeface="+mn-ea"/>
                <a:cs typeface="+mn-cs"/>
              </a:rPr>
              <a:t> score of the NJ counties. </a:t>
            </a:r>
          </a:p>
        </p:txBody>
      </p:sp>
      <p:sp>
        <p:nvSpPr>
          <p:cNvPr id="4" name="Slide Number Placeholder 3"/>
          <p:cNvSpPr>
            <a:spLocks noGrp="1"/>
          </p:cNvSpPr>
          <p:nvPr>
            <p:ph type="sldNum" sz="quarter" idx="10"/>
          </p:nvPr>
        </p:nvSpPr>
        <p:spPr/>
        <p:txBody>
          <a:bodyPr/>
          <a:lstStyle/>
          <a:p>
            <a:fld id="{2D8348A3-7091-4FB3-AE37-CB43F4A5F199}" type="slidenum">
              <a:rPr lang="en-US" smtClean="0"/>
              <a:t>39</a:t>
            </a:fld>
            <a:endParaRPr lang="en-US" dirty="0"/>
          </a:p>
        </p:txBody>
      </p:sp>
    </p:spTree>
    <p:extLst>
      <p:ext uri="{BB962C8B-B14F-4D97-AF65-F5344CB8AC3E}">
        <p14:creationId xmlns:p14="http://schemas.microsoft.com/office/powerpoint/2010/main" val="2807638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a:t>
            </a:fld>
            <a:endParaRPr lang="en-US" dirty="0"/>
          </a:p>
        </p:txBody>
      </p:sp>
    </p:spTree>
    <p:extLst>
      <p:ext uri="{BB962C8B-B14F-4D97-AF65-F5344CB8AC3E}">
        <p14:creationId xmlns:p14="http://schemas.microsoft.com/office/powerpoint/2010/main" val="3822244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minors without insurance is higher than the state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minors without insurance has tended to increase over time.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dirty="0"/>
          </a:p>
        </p:txBody>
      </p:sp>
    </p:spTree>
    <p:extLst>
      <p:ext uri="{BB962C8B-B14F-4D97-AF65-F5344CB8AC3E}">
        <p14:creationId xmlns:p14="http://schemas.microsoft.com/office/powerpoint/2010/main" val="8967104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East Newark borough and Harrison town have the largest percentages of minors without insurance.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dirty="0"/>
          </a:p>
        </p:txBody>
      </p:sp>
    </p:spTree>
    <p:extLst>
      <p:ext uri="{BB962C8B-B14F-4D97-AF65-F5344CB8AC3E}">
        <p14:creationId xmlns:p14="http://schemas.microsoft.com/office/powerpoint/2010/main" val="421781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dirty="0"/>
          </a:p>
        </p:txBody>
      </p:sp>
    </p:spTree>
    <p:extLst>
      <p:ext uri="{BB962C8B-B14F-4D97-AF65-F5344CB8AC3E}">
        <p14:creationId xmlns:p14="http://schemas.microsoft.com/office/powerpoint/2010/main" val="27972608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102.75% of Hudson County’s population has received at least one dose of the COVID-19 vaccination.</a:t>
            </a:r>
          </a:p>
          <a:p>
            <a:r>
              <a:rPr lang="en-US" dirty="0"/>
              <a:t>•   92.02% of Hudson County’s population has been fully vaccinated against COVID-19.  </a:t>
            </a:r>
          </a:p>
          <a:p>
            <a:pPr marL="171450" indent="-171450">
              <a:buFont typeface="Arial" panose="020B0604020202020204" pitchFamily="34" charset="0"/>
              <a:buChar char="•"/>
            </a:pPr>
            <a:r>
              <a:rPr lang="en-US" dirty="0"/>
              <a:t>Per the CDC, in general, people are considered fully vaccinated against COVID-19 two weeks after their second dose in a two-dose series, such as Pfizer-BioNTech or Moderna vaccines, or two weeks after a single-dose vaccine, such as Johnson &amp; Johnson.</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44</a:t>
            </a:fld>
            <a:endParaRPr lang="en-US" dirty="0"/>
          </a:p>
        </p:txBody>
      </p:sp>
    </p:spTree>
    <p:extLst>
      <p:ext uri="{BB962C8B-B14F-4D97-AF65-F5344CB8AC3E}">
        <p14:creationId xmlns:p14="http://schemas.microsoft.com/office/powerpoint/2010/main" val="27742950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dirty="0"/>
          </a:p>
        </p:txBody>
      </p:sp>
    </p:spTree>
    <p:extLst>
      <p:ext uri="{BB962C8B-B14F-4D97-AF65-F5344CB8AC3E}">
        <p14:creationId xmlns:p14="http://schemas.microsoft.com/office/powerpoint/2010/main" val="2234966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child immunization rates have tended to vary over time.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46</a:t>
            </a:fld>
            <a:endParaRPr lang="en-US" dirty="0"/>
          </a:p>
        </p:txBody>
      </p:sp>
    </p:spTree>
    <p:extLst>
      <p:ext uri="{BB962C8B-B14F-4D97-AF65-F5344CB8AC3E}">
        <p14:creationId xmlns:p14="http://schemas.microsoft.com/office/powerpoint/2010/main" val="20005958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report of late or lack of prenatal care of the NJ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Cape May and Salem Counties do not have individual data available. All counties with fewer than 100,000 persons are combined under the label "Unidentified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Calculated as the number of births that occur to mothers who, on their child's birth certificate, reported receiving prenatal care only in the third trimester of their pregnancy, or who reported receiving no prenatal 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47</a:t>
            </a:fld>
            <a:endParaRPr lang="en-US" dirty="0"/>
          </a:p>
        </p:txBody>
      </p:sp>
    </p:spTree>
    <p:extLst>
      <p:ext uri="{BB962C8B-B14F-4D97-AF65-F5344CB8AC3E}">
        <p14:creationId xmlns:p14="http://schemas.microsoft.com/office/powerpoint/2010/main" val="24562025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county’s unemployment rate tends to similar to the state's rate, and tends to follow a similar pattern across the year.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dirty="0"/>
          </a:p>
        </p:txBody>
      </p:sp>
    </p:spTree>
    <p:extLst>
      <p:ext uri="{BB962C8B-B14F-4D97-AF65-F5344CB8AC3E}">
        <p14:creationId xmlns:p14="http://schemas.microsoft.com/office/powerpoint/2010/main" val="309805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unemployment rate is similar to the state median.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dirty="0"/>
          </a:p>
        </p:txBody>
      </p:sp>
    </p:spTree>
    <p:extLst>
      <p:ext uri="{BB962C8B-B14F-4D97-AF65-F5344CB8AC3E}">
        <p14:creationId xmlns:p14="http://schemas.microsoft.com/office/powerpoint/2010/main" val="32544154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disconnected youth between 16 and 19 years of age in this county is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disconnected youth between 16 and 19 years of age has tended to remain mostly steady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51</a:t>
            </a:fld>
            <a:endParaRPr lang="en-US" dirty="0"/>
          </a:p>
        </p:txBody>
      </p:sp>
    </p:spTree>
    <p:extLst>
      <p:ext uri="{BB962C8B-B14F-4D97-AF65-F5344CB8AC3E}">
        <p14:creationId xmlns:p14="http://schemas.microsoft.com/office/powerpoint/2010/main" val="3956736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dirty="0"/>
          </a:p>
        </p:txBody>
      </p:sp>
    </p:spTree>
    <p:extLst>
      <p:ext uri="{BB962C8B-B14F-4D97-AF65-F5344CB8AC3E}">
        <p14:creationId xmlns:p14="http://schemas.microsoft.com/office/powerpoint/2010/main" val="2768670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school districts with data available for this county, Jersey City Public Schools and North Bergen School District have the lowest graduation rate.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includes over time data for 2019, 2020, 2021, and 2022. It may also include data for additional school district.</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dirty="0"/>
          </a:p>
        </p:txBody>
      </p:sp>
    </p:spTree>
    <p:extLst>
      <p:ext uri="{BB962C8B-B14F-4D97-AF65-F5344CB8AC3E}">
        <p14:creationId xmlns:p14="http://schemas.microsoft.com/office/powerpoint/2010/main" val="3452080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 of households with broadband access in this county is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households with broadband access has tended to remain mostly steady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53</a:t>
            </a:fld>
            <a:endParaRPr lang="en-US" dirty="0"/>
          </a:p>
        </p:txBody>
      </p:sp>
    </p:spTree>
    <p:extLst>
      <p:ext uri="{BB962C8B-B14F-4D97-AF65-F5344CB8AC3E}">
        <p14:creationId xmlns:p14="http://schemas.microsoft.com/office/powerpoint/2010/main" val="2159835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violent crime rate is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the state. </a:t>
            </a:r>
          </a:p>
          <a:p>
            <a:r>
              <a:rPr lang="en-US" sz="1200" kern="1200" dirty="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Info</a:t>
            </a:r>
            <a:r>
              <a:rPr lang="en-US" sz="1200" kern="1200" dirty="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dirty="0"/>
          </a:p>
        </p:txBody>
      </p:sp>
    </p:spTree>
    <p:extLst>
      <p:ext uri="{BB962C8B-B14F-4D97-AF65-F5344CB8AC3E}">
        <p14:creationId xmlns:p14="http://schemas.microsoft.com/office/powerpoint/2010/main" val="15253756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violent crimes were attributed to aggravated assault and most nonviolent crimes were attributed to larceny.</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dirty="0"/>
          </a:p>
        </p:txBody>
      </p:sp>
    </p:spTree>
    <p:extLst>
      <p:ext uri="{BB962C8B-B14F-4D97-AF65-F5344CB8AC3E}">
        <p14:creationId xmlns:p14="http://schemas.microsoft.com/office/powerpoint/2010/main" val="4166977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juvenile arrest rate is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county’s rate has tended to decrease over time, and is generally similar to the rate for NJ.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dirty="0"/>
          </a:p>
        </p:txBody>
      </p:sp>
    </p:spTree>
    <p:extLst>
      <p:ext uri="{BB962C8B-B14F-4D97-AF65-F5344CB8AC3E}">
        <p14:creationId xmlns:p14="http://schemas.microsoft.com/office/powerpoint/2010/main" val="4648599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Without accounting for population size, of the NJ counties, this county has the: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vandalism incidents;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violence incidents.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dirty="0"/>
          </a:p>
        </p:txBody>
      </p:sp>
    </p:spTree>
    <p:extLst>
      <p:ext uri="{BB962C8B-B14F-4D97-AF65-F5344CB8AC3E}">
        <p14:creationId xmlns:p14="http://schemas.microsoft.com/office/powerpoint/2010/main" val="3956309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rate (per 10,000) of social associations in this county is the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rate of social associations has tended to increase slightly over time.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dirty="0"/>
          </a:p>
        </p:txBody>
      </p:sp>
    </p:spTree>
    <p:extLst>
      <p:ext uri="{BB962C8B-B14F-4D97-AF65-F5344CB8AC3E}">
        <p14:creationId xmlns:p14="http://schemas.microsoft.com/office/powerpoint/2010/main" val="2503695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reported domestic violence incidents of</a:t>
            </a:r>
            <a:r>
              <a:rPr lang="en-US" sz="1200" kern="1200" baseline="0" dirty="0">
                <a:solidFill>
                  <a:schemeClr val="tx1"/>
                </a:solidFill>
                <a:effectLst/>
                <a:latin typeface="+mn-lt"/>
                <a:ea typeface="+mn-ea"/>
                <a:cs typeface="+mn-cs"/>
              </a:rPr>
              <a:t> the</a:t>
            </a:r>
            <a:r>
              <a:rPr lang="en-US" sz="1200" kern="1200" dirty="0">
                <a:solidFill>
                  <a:schemeClr val="tx1"/>
                </a:solidFill>
                <a:effectLst/>
                <a:latin typeface="+mn-lt"/>
                <a:ea typeface="+mn-ea"/>
                <a:cs typeface="+mn-cs"/>
              </a:rPr>
              <a:t> NJ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dirty="0"/>
          </a:p>
        </p:txBody>
      </p:sp>
    </p:spTree>
    <p:extLst>
      <p:ext uri="{BB962C8B-B14F-4D97-AF65-F5344CB8AC3E}">
        <p14:creationId xmlns:p14="http://schemas.microsoft.com/office/powerpoint/2010/main" val="4249661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domestic violence incidents in this county has tended to decrease over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dirty="0"/>
          </a:p>
        </p:txBody>
      </p:sp>
    </p:spTree>
    <p:extLst>
      <p:ext uri="{BB962C8B-B14F-4D97-AF65-F5344CB8AC3E}">
        <p14:creationId xmlns:p14="http://schemas.microsoft.com/office/powerpoint/2010/main" val="3667506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county, most domestic violence offenses were categorized as assault.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dirty="0"/>
          </a:p>
        </p:txBody>
      </p:sp>
    </p:spTree>
    <p:extLst>
      <p:ext uri="{BB962C8B-B14F-4D97-AF65-F5344CB8AC3E}">
        <p14:creationId xmlns:p14="http://schemas.microsoft.com/office/powerpoint/2010/main" val="340488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dirty="0"/>
          </a:p>
        </p:txBody>
      </p:sp>
    </p:spTree>
    <p:extLst>
      <p:ext uri="{BB962C8B-B14F-4D97-AF65-F5344CB8AC3E}">
        <p14:creationId xmlns:p14="http://schemas.microsoft.com/office/powerpoint/2010/main" val="16789134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In each NJ county, men tend to have higher annual incomes than women.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64</a:t>
            </a:fld>
            <a:endParaRPr lang="en-US" dirty="0"/>
          </a:p>
        </p:txBody>
      </p:sp>
    </p:spTree>
    <p:extLst>
      <p:ext uri="{BB962C8B-B14F-4D97-AF65-F5344CB8AC3E}">
        <p14:creationId xmlns:p14="http://schemas.microsoft.com/office/powerpoint/2010/main" val="19881716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males has increased slightly over time.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females has increased slightly over time.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Men tended to earned about $6K-$10K more than women.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dirty="0"/>
          </a:p>
        </p:txBody>
      </p:sp>
    </p:spTree>
    <p:extLst>
      <p:ext uri="{BB962C8B-B14F-4D97-AF65-F5344CB8AC3E}">
        <p14:creationId xmlns:p14="http://schemas.microsoft.com/office/powerpoint/2010/main" val="13133804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substance incidents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67</a:t>
            </a:fld>
            <a:endParaRPr lang="en-US" dirty="0"/>
          </a:p>
        </p:txBody>
      </p:sp>
    </p:spTree>
    <p:extLst>
      <p:ext uri="{BB962C8B-B14F-4D97-AF65-F5344CB8AC3E}">
        <p14:creationId xmlns:p14="http://schemas.microsoft.com/office/powerpoint/2010/main" val="6862924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(2021 to 2022), 5 counties experienced an increase in the percentage of suspected opioid deaths (positive percentages), while the remaining 16 NJ counties experienced a decrease (negative percentages).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-19.32% change indicates a decrease in suspected overdose deaths across 2021 to 2022.</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Between 2018 and 2022, the number of suspected opioid deaths in this county has tended to remain mostly steady.</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dirty="0"/>
          </a:p>
        </p:txBody>
      </p:sp>
    </p:spTree>
    <p:extLst>
      <p:ext uri="{BB962C8B-B14F-4D97-AF65-F5344CB8AC3E}">
        <p14:creationId xmlns:p14="http://schemas.microsoft.com/office/powerpoint/2010/main" val="33271333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treatment center admissions were due to heroin usage.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statewide Substance Abuse Overview provides statistics on substance abuse treatment in New Jersey for calendar year 2021. In 2021, there were 87,745 treatment admissions and 86,626 discharges reported to the New Jersey Department of Health, Division of Mental Health and Addiction Services by substance abuse treatment providers. These data were submitted through the web-based New Jersey Substance Abuse Monitoring System (NJSAMS). This report is based on the information provided in the April 2022 NJSAMS download data.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dirty="0"/>
          </a:p>
        </p:txBody>
      </p:sp>
    </p:spTree>
    <p:extLst>
      <p:ext uri="{BB962C8B-B14F-4D97-AF65-F5344CB8AC3E}">
        <p14:creationId xmlns:p14="http://schemas.microsoft.com/office/powerpoint/2010/main" val="30350798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largest numbers of mental health programs available include outpatient, followed by community support services.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71</a:t>
            </a:fld>
            <a:endParaRPr lang="en-US" dirty="0"/>
          </a:p>
        </p:txBody>
      </p:sp>
    </p:spTree>
    <p:extLst>
      <p:ext uri="{BB962C8B-B14F-4D97-AF65-F5344CB8AC3E}">
        <p14:creationId xmlns:p14="http://schemas.microsoft.com/office/powerpoint/2010/main" val="16469367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mental health distress in this county is estimated to be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mental health distress in this phone survey has tended to increase slightly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dirty="0"/>
          </a:p>
        </p:txBody>
      </p:sp>
    </p:spTree>
    <p:extLst>
      <p:ext uri="{BB962C8B-B14F-4D97-AF65-F5344CB8AC3E}">
        <p14:creationId xmlns:p14="http://schemas.microsoft.com/office/powerpoint/2010/main" val="4344377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Hispanic/Latino residents reported symptoms of mental health distress most frequently, followed by Asian, then White residents.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Symptoms of mental health distress were reported by Women at a higher rate as compared to Men.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dirty="0"/>
          </a:p>
        </p:txBody>
      </p:sp>
    </p:spTree>
    <p:extLst>
      <p:ext uri="{BB962C8B-B14F-4D97-AF65-F5344CB8AC3E}">
        <p14:creationId xmlns:p14="http://schemas.microsoft.com/office/powerpoint/2010/main" val="32873784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diagnosed depression in this county is estimated to be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depression in this phone survey has tended to increase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endParaRPr lang="en-US" sz="1200" b="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dirty="0"/>
          </a:p>
        </p:txBody>
      </p:sp>
    </p:spTree>
    <p:extLst>
      <p:ext uri="{BB962C8B-B14F-4D97-AF65-F5344CB8AC3E}">
        <p14:creationId xmlns:p14="http://schemas.microsoft.com/office/powerpoint/2010/main" val="18842409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 this county, White residents reported diagnosed depression most frequently, followed by Hispanic/Latino, then Asian residents. </a:t>
            </a:r>
          </a:p>
          <a:p>
            <a:pPr lvl="0"/>
            <a:r>
              <a:rPr lang="en-US" sz="1200" kern="1200" dirty="0">
                <a:solidFill>
                  <a:schemeClr val="tx1"/>
                </a:solidFill>
                <a:effectLst/>
                <a:latin typeface="+mn-lt"/>
                <a:ea typeface="+mn-ea"/>
                <a:cs typeface="+mn-cs"/>
              </a:rPr>
              <a:t>Diagnosed depression was reported by Women at a higher rate as compared to Men.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dirty="0"/>
          </a:p>
        </p:txBody>
      </p:sp>
    </p:spTree>
    <p:extLst>
      <p:ext uri="{BB962C8B-B14F-4D97-AF65-F5344CB8AC3E}">
        <p14:creationId xmlns:p14="http://schemas.microsoft.com/office/powerpoint/2010/main" val="1902709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Differences between the county and the state’s demographic make-up include higher proportions of Asian, Hispanic/Latino, and “Other” minority residents, and lower proportions of White residents in this county.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dirty="0"/>
          </a:p>
        </p:txBody>
      </p:sp>
    </p:spTree>
    <p:extLst>
      <p:ext uri="{BB962C8B-B14F-4D97-AF65-F5344CB8AC3E}">
        <p14:creationId xmlns:p14="http://schemas.microsoft.com/office/powerpoint/2010/main" val="6664787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rate of suicide deaths, of the NJ counties.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76</a:t>
            </a:fld>
            <a:endParaRPr lang="en-US" dirty="0"/>
          </a:p>
        </p:txBody>
      </p:sp>
    </p:spTree>
    <p:extLst>
      <p:ext uri="{BB962C8B-B14F-4D97-AF65-F5344CB8AC3E}">
        <p14:creationId xmlns:p14="http://schemas.microsoft.com/office/powerpoint/2010/main" val="9632028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11</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children enrolled in Special Ed services of the NJ counties.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Charter schools were included in the county of registered address.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78</a:t>
            </a:fld>
            <a:endParaRPr lang="en-US" dirty="0"/>
          </a:p>
        </p:txBody>
      </p:sp>
    </p:spTree>
    <p:extLst>
      <p:ext uri="{BB962C8B-B14F-4D97-AF65-F5344CB8AC3E}">
        <p14:creationId xmlns:p14="http://schemas.microsoft.com/office/powerpoint/2010/main" val="15651144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children receiving early intervention services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dirty="0"/>
          </a:p>
        </p:txBody>
      </p:sp>
    </p:spTree>
    <p:extLst>
      <p:ext uri="{BB962C8B-B14F-4D97-AF65-F5344CB8AC3E}">
        <p14:creationId xmlns:p14="http://schemas.microsoft.com/office/powerpoint/2010/main" val="9675170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developmental disabilities eligible youth in this county is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developmental disabilities eligible youth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80</a:t>
            </a:fld>
            <a:endParaRPr lang="en-US" dirty="0"/>
          </a:p>
        </p:txBody>
      </p:sp>
    </p:spTree>
    <p:extLst>
      <p:ext uri="{BB962C8B-B14F-4D97-AF65-F5344CB8AC3E}">
        <p14:creationId xmlns:p14="http://schemas.microsoft.com/office/powerpoint/2010/main" val="41613916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percentage of children with elevated blood lead levels,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81</a:t>
            </a:fld>
            <a:endParaRPr lang="en-US" dirty="0"/>
          </a:p>
        </p:txBody>
      </p:sp>
    </p:spTree>
    <p:extLst>
      <p:ext uri="{BB962C8B-B14F-4D97-AF65-F5344CB8AC3E}">
        <p14:creationId xmlns:p14="http://schemas.microsoft.com/office/powerpoint/2010/main" val="7035668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HIB incidents of the NJ counties.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dirty="0"/>
          </a:p>
        </p:txBody>
      </p:sp>
    </p:spTree>
    <p:extLst>
      <p:ext uri="{BB962C8B-B14F-4D97-AF65-F5344CB8AC3E}">
        <p14:creationId xmlns:p14="http://schemas.microsoft.com/office/powerpoint/2010/main" val="3483919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2022, this county had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children served by CP&amp;P of NJ counties. (Note that county population size has not been accounted for in this indicator).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served (from workbook and the data table behind graph 14.1):</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In-home:  1,972</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Out-of-home placement: 176</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2022 calendar year) the number of children served in total across the full year by CP&amp;P would be higher.</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84</a:t>
            </a:fld>
            <a:endParaRPr lang="en-US" dirty="0"/>
          </a:p>
        </p:txBody>
      </p:sp>
    </p:spTree>
    <p:extLst>
      <p:ext uri="{BB962C8B-B14F-4D97-AF65-F5344CB8AC3E}">
        <p14:creationId xmlns:p14="http://schemas.microsoft.com/office/powerpoint/2010/main" val="7268212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each year, the number of children in CP&amp;P out-of-home placements was lower in 2022 as compared to most previous years.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2022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dirty="0"/>
          </a:p>
        </p:txBody>
      </p:sp>
    </p:spTree>
    <p:extLst>
      <p:ext uri="{BB962C8B-B14F-4D97-AF65-F5344CB8AC3E}">
        <p14:creationId xmlns:p14="http://schemas.microsoft.com/office/powerpoint/2010/main" val="33594558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Without accounting for population size, 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grandparents responsible for their own grandchildren, of the NJ counties. </a:t>
            </a:r>
          </a:p>
        </p:txBody>
      </p:sp>
      <p:sp>
        <p:nvSpPr>
          <p:cNvPr id="4" name="Slide Number Placeholder 3"/>
          <p:cNvSpPr>
            <a:spLocks noGrp="1"/>
          </p:cNvSpPr>
          <p:nvPr>
            <p:ph type="sldNum" sz="quarter" idx="5"/>
          </p:nvPr>
        </p:nvSpPr>
        <p:spPr/>
        <p:txBody>
          <a:bodyPr/>
          <a:lstStyle/>
          <a:p>
            <a:fld id="{2D8348A3-7091-4FB3-AE37-CB43F4A5F199}" type="slidenum">
              <a:rPr lang="en-US" smtClean="0"/>
              <a:t>86</a:t>
            </a:fld>
            <a:endParaRPr lang="en-US" dirty="0"/>
          </a:p>
        </p:txBody>
      </p:sp>
    </p:spTree>
    <p:extLst>
      <p:ext uri="{BB962C8B-B14F-4D97-AF65-F5344CB8AC3E}">
        <p14:creationId xmlns:p14="http://schemas.microsoft.com/office/powerpoint/2010/main" val="42833241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0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000" kern="1200" dirty="0">
                <a:solidFill>
                  <a:schemeClr val="tx1"/>
                </a:solidFill>
                <a:effectLst/>
                <a:latin typeface="+mn-lt"/>
                <a:ea typeface="+mn-ea"/>
                <a:cs typeface="+mn-cs"/>
              </a:rPr>
              <a:t>Did not include individual counselors. Is not an exhaustive list.</a:t>
            </a:r>
          </a:p>
          <a:p>
            <a:pPr marL="171450" lvl="0" indent="-171450">
              <a:buFont typeface="Arial" panose="020B0604020202020204" pitchFamily="34" charset="0"/>
              <a:buChar char="•"/>
            </a:pPr>
            <a:endParaRPr lang="en-US" sz="10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14.4. Multiple sources identified: </a:t>
            </a:r>
            <a:r>
              <a:rPr lang="en-US" sz="1000" kern="1200" dirty="0">
                <a:solidFill>
                  <a:schemeClr val="tx1"/>
                </a:solidFill>
                <a:effectLst/>
                <a:latin typeface="+mn-lt"/>
                <a:ea typeface="+mn-ea"/>
                <a:cs typeface="+mn-cs"/>
              </a:rPr>
              <a:t> </a:t>
            </a:r>
          </a:p>
          <a:p>
            <a:pPr defTabSz="904046">
              <a:defRPr/>
            </a:pPr>
            <a:r>
              <a:rPr lang="en-US" b="1" dirty="0"/>
              <a:t>Sources include:</a:t>
            </a: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https://hudsonservicenetwork.org/home.asp?uri=1000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https://www.hudsoncountycasa.org/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http://www.ulohc.org/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https://careplusnj.org/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https://www.wafaaorganization.org/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https://njarch.org/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https://preventionlinks.org/family-success/palisades-family-success-center/</a:t>
            </a:r>
            <a:endPar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https://www.nj.gov/dcf/families/support/success/</a:t>
            </a: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87</a:t>
            </a:fld>
            <a:endParaRPr lang="en-US" dirty="0"/>
          </a:p>
        </p:txBody>
      </p:sp>
    </p:spTree>
    <p:extLst>
      <p:ext uri="{BB962C8B-B14F-4D97-AF65-F5344CB8AC3E}">
        <p14:creationId xmlns:p14="http://schemas.microsoft.com/office/powerpoint/2010/main" val="2426095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 the last 5 years for which we have Census data, this county’s proportion of White residents has varied, with a decrease in the most recent years, while the proportion of Black/African American residents has increased slightly. Other ethnic/racial groups appear fairly steady.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dirty="0"/>
          </a:p>
        </p:txBody>
      </p:sp>
    </p:spTree>
    <p:extLst>
      <p:ext uri="{BB962C8B-B14F-4D97-AF65-F5344CB8AC3E}">
        <p14:creationId xmlns:p14="http://schemas.microsoft.com/office/powerpoint/2010/main" val="32719933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rate (per 1,000 households) of same sex couples in this county is the highest of NJ counties.</a:t>
            </a:r>
          </a:p>
        </p:txBody>
      </p:sp>
      <p:sp>
        <p:nvSpPr>
          <p:cNvPr id="4" name="Slide Number Placeholder 3"/>
          <p:cNvSpPr>
            <a:spLocks noGrp="1"/>
          </p:cNvSpPr>
          <p:nvPr>
            <p:ph type="sldNum" sz="quarter" idx="10"/>
          </p:nvPr>
        </p:nvSpPr>
        <p:spPr/>
        <p:txBody>
          <a:bodyPr/>
          <a:lstStyle/>
          <a:p>
            <a:fld id="{2D8348A3-7091-4FB3-AE37-CB43F4A5F199}" type="slidenum">
              <a:rPr lang="en-US" smtClean="0"/>
              <a:t>89</a:t>
            </a:fld>
            <a:endParaRPr lang="en-US" dirty="0"/>
          </a:p>
        </p:txBody>
      </p:sp>
    </p:spTree>
    <p:extLst>
      <p:ext uri="{BB962C8B-B14F-4D97-AF65-F5344CB8AC3E}">
        <p14:creationId xmlns:p14="http://schemas.microsoft.com/office/powerpoint/2010/main" val="16154464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r>
              <a:rPr lang="en-US" sz="1200" kern="1200" dirty="0">
                <a:solidFill>
                  <a:schemeClr val="tx1"/>
                </a:solidFill>
                <a:effectLst/>
                <a:latin typeface="+mn-lt"/>
                <a:ea typeface="+mn-ea"/>
                <a:cs typeface="+mn-cs"/>
              </a:rPr>
              <a:t> </a:t>
            </a:r>
          </a:p>
          <a:p>
            <a:r>
              <a:rPr lang="en-US" b="1" dirty="0"/>
              <a:t>Sources include: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15.2. </a:t>
            </a:r>
            <a:r>
              <a:rPr lang="en-US" sz="1200" u="sng" kern="1200" dirty="0">
                <a:solidFill>
                  <a:schemeClr val="tx1"/>
                </a:solidFill>
                <a:effectLst/>
                <a:latin typeface="+mn-lt"/>
                <a:ea typeface="+mn-ea"/>
                <a:cs typeface="+mn-cs"/>
              </a:rPr>
              <a:t>https://www.probononj.org/ProviderDirectory.aspx</a:t>
            </a:r>
            <a:endParaRPr lang="en-US" sz="1200" kern="1200" dirty="0">
              <a:solidFill>
                <a:schemeClr val="tx1"/>
              </a:solidFill>
              <a:effectLst/>
              <a:latin typeface="+mn-lt"/>
              <a:ea typeface="+mn-ea"/>
              <a:cs typeface="+mn-cs"/>
            </a:endParaRPr>
          </a:p>
          <a:p>
            <a:pPr defTabSz="904046">
              <a:defRPr/>
            </a:pPr>
            <a:r>
              <a:rPr lang="en-US"/>
              <a:t>https://hudsonservicenetwork.org/main.asp?uri=1060&amp;mn=16</a:t>
            </a:r>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D8348A3-7091-4FB3-AE37-CB43F4A5F199}" type="slidenum">
              <a:rPr lang="en-US" smtClean="0"/>
              <a:t>90</a:t>
            </a:fld>
            <a:endParaRPr lang="en-US" dirty="0"/>
          </a:p>
        </p:txBody>
      </p:sp>
    </p:spTree>
    <p:extLst>
      <p:ext uri="{BB962C8B-B14F-4D97-AF65-F5344CB8AC3E}">
        <p14:creationId xmlns:p14="http://schemas.microsoft.com/office/powerpoint/2010/main" val="2529007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index of Black/White residential segregation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dirty="0"/>
          </a:p>
        </p:txBody>
      </p:sp>
    </p:spTree>
    <p:extLst>
      <p:ext uri="{BB962C8B-B14F-4D97-AF65-F5344CB8AC3E}">
        <p14:creationId xmlns:p14="http://schemas.microsoft.com/office/powerpoint/2010/main" val="366138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is above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has tended to remain mostly steady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dirty="0"/>
          </a:p>
        </p:txBody>
      </p:sp>
    </p:spTree>
    <p:extLst>
      <p:ext uri="{BB962C8B-B14F-4D97-AF65-F5344CB8AC3E}">
        <p14:creationId xmlns:p14="http://schemas.microsoft.com/office/powerpoint/2010/main" val="2495555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7.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0.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4" name="TextBox 3">
            <a:extLst>
              <a:ext uri="{FF2B5EF4-FFF2-40B4-BE49-F238E27FC236}">
                <a16:creationId xmlns:a16="http://schemas.microsoft.com/office/drawing/2014/main" id="{4FC3502E-998F-4187-BA0A-B415E6C52E45}"/>
              </a:ext>
            </a:extLst>
          </p:cNvPr>
          <p:cNvSpPr txBox="1"/>
          <p:nvPr userDrawn="1"/>
        </p:nvSpPr>
        <p:spPr>
          <a:xfrm>
            <a:off x="-165100" y="4800600"/>
            <a:ext cx="3454400" cy="984885"/>
          </a:xfrm>
          <a:prstGeom prst="rect">
            <a:avLst/>
          </a:prstGeom>
          <a:noFill/>
        </p:spPr>
        <p:txBody>
          <a:bodyPr wrap="square" rtlCol="0">
            <a:spAutoFit/>
          </a:bodyPr>
          <a:lstStyle/>
          <a:p>
            <a:pPr algn="ctr"/>
            <a:r>
              <a:rPr lang="en-US" sz="3400" b="0" dirty="0">
                <a:solidFill>
                  <a:schemeClr val="bg1"/>
                </a:solidFill>
                <a:latin typeface="Franklin Gothic Demi" panose="020B0703020102020204" pitchFamily="34" charset="0"/>
              </a:rPr>
              <a:t>Hudson County</a:t>
            </a:r>
          </a:p>
          <a:p>
            <a:pPr algn="ctr"/>
            <a:r>
              <a:rPr lang="en-US" sz="2400" b="0" dirty="0">
                <a:solidFill>
                  <a:schemeClr val="bg1"/>
                </a:solidFill>
                <a:latin typeface="Franklin Gothic Demi" panose="020B0703020102020204" pitchFamily="34" charset="0"/>
              </a:rPr>
              <a:t>New Jersey</a:t>
            </a:r>
          </a:p>
        </p:txBody>
      </p:sp>
    </p:spTree>
    <p:extLst>
      <p:ext uri="{BB962C8B-B14F-4D97-AF65-F5344CB8AC3E}">
        <p14:creationId xmlns:p14="http://schemas.microsoft.com/office/powerpoint/2010/main" val="2970018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Hudson</a:t>
            </a:r>
          </a:p>
          <a:p>
            <a:r>
              <a:rPr lang="en-US" dirty="0">
                <a:latin typeface="Franklin Gothic Medium Cond" panose="020B0606030402020204" pitchFamily="34" charset="0"/>
              </a:rPr>
              <a:t>County</a:t>
            </a:r>
          </a:p>
        </p:txBody>
      </p:sp>
      <p:pic>
        <p:nvPicPr>
          <p:cNvPr id="3" name="Picture 2">
            <a:extLst>
              <a:ext uri="{FF2B5EF4-FFF2-40B4-BE49-F238E27FC236}">
                <a16:creationId xmlns:a16="http://schemas.microsoft.com/office/drawing/2014/main" id="{2368879E-FEF0-9A06-0AF3-1125D8FC40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8064" y="139957"/>
            <a:ext cx="447545" cy="847539"/>
          </a:xfrm>
          <a:prstGeom prst="rect">
            <a:avLst/>
          </a:prstGeom>
        </p:spPr>
      </p:pic>
    </p:spTree>
    <p:extLst>
      <p:ext uri="{BB962C8B-B14F-4D97-AF65-F5344CB8AC3E}">
        <p14:creationId xmlns:p14="http://schemas.microsoft.com/office/powerpoint/2010/main" val="793657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sp>
        <p:nvSpPr>
          <p:cNvPr id="9"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Hudson</a:t>
            </a:r>
          </a:p>
          <a:p>
            <a:r>
              <a:rPr lang="en-US" dirty="0">
                <a:latin typeface="Franklin Gothic Medium Cond" panose="020B0606030402020204" pitchFamily="34" charset="0"/>
              </a:rPr>
              <a:t>County</a:t>
            </a:r>
          </a:p>
        </p:txBody>
      </p:sp>
      <p:pic>
        <p:nvPicPr>
          <p:cNvPr id="3" name="Picture 2">
            <a:extLst>
              <a:ext uri="{FF2B5EF4-FFF2-40B4-BE49-F238E27FC236}">
                <a16:creationId xmlns:a16="http://schemas.microsoft.com/office/drawing/2014/main" id="{0397FC8E-AD6A-C9E6-2101-A381550339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8064" y="139957"/>
            <a:ext cx="447545" cy="847539"/>
          </a:xfrm>
          <a:prstGeom prst="rect">
            <a:avLst/>
          </a:prstGeom>
        </p:spPr>
      </p:pic>
    </p:spTree>
    <p:extLst>
      <p:ext uri="{BB962C8B-B14F-4D97-AF65-F5344CB8AC3E}">
        <p14:creationId xmlns:p14="http://schemas.microsoft.com/office/powerpoint/2010/main" val="2828203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2" name="Picture 1">
            <a:extLst>
              <a:ext uri="{FF2B5EF4-FFF2-40B4-BE49-F238E27FC236}">
                <a16:creationId xmlns:a16="http://schemas.microsoft.com/office/drawing/2014/main" id="{E4ADC899-BBDC-5C68-B24C-6285725E289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44453" y="951148"/>
            <a:ext cx="778903" cy="1475048"/>
          </a:xfrm>
          <a:prstGeom prst="rect">
            <a:avLst/>
          </a:prstGeom>
        </p:spPr>
      </p:pic>
    </p:spTree>
    <p:extLst>
      <p:ext uri="{BB962C8B-B14F-4D97-AF65-F5344CB8AC3E}">
        <p14:creationId xmlns:p14="http://schemas.microsoft.com/office/powerpoint/2010/main" val="3779244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686800" y="4741430"/>
            <a:ext cx="2903598" cy="830997"/>
          </a:xfrm>
          <a:prstGeom prst="rect">
            <a:avLst/>
          </a:prstGeom>
          <a:noFill/>
        </p:spPr>
        <p:txBody>
          <a:bodyPr wrap="square" rtlCol="0">
            <a:spAutoFit/>
          </a:bodyPr>
          <a:lstStyle/>
          <a:p>
            <a:r>
              <a:rPr lang="en-US" sz="4800" b="1" dirty="0">
                <a:latin typeface="Franklin Gothic Medium Cond" panose="020B0606030402020204" pitchFamily="34" charset="0"/>
              </a:rPr>
              <a:t>Economics</a:t>
            </a:r>
          </a:p>
        </p:txBody>
      </p:sp>
      <p:pic>
        <p:nvPicPr>
          <p:cNvPr id="2" name="Picture 1">
            <a:extLst>
              <a:ext uri="{FF2B5EF4-FFF2-40B4-BE49-F238E27FC236}">
                <a16:creationId xmlns:a16="http://schemas.microsoft.com/office/drawing/2014/main" id="{C62E2C9E-A47D-BFD5-A3B7-39B7B80B58E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620000" y="4456348"/>
            <a:ext cx="778903" cy="1475048"/>
          </a:xfrm>
          <a:prstGeom prst="rect">
            <a:avLst/>
          </a:prstGeom>
        </p:spPr>
      </p:pic>
    </p:spTree>
    <p:extLst>
      <p:ext uri="{BB962C8B-B14F-4D97-AF65-F5344CB8AC3E}">
        <p14:creationId xmlns:p14="http://schemas.microsoft.com/office/powerpoint/2010/main" val="269513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Cost of Living</a:t>
              </a:r>
            </a:p>
          </p:txBody>
        </p:sp>
      </p:grpSp>
      <p:pic>
        <p:nvPicPr>
          <p:cNvPr id="2" name="Picture 1">
            <a:extLst>
              <a:ext uri="{FF2B5EF4-FFF2-40B4-BE49-F238E27FC236}">
                <a16:creationId xmlns:a16="http://schemas.microsoft.com/office/drawing/2014/main" id="{1CA942D3-6DAC-C7F7-85F5-95B56F588F7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08996" y="493948"/>
            <a:ext cx="778903" cy="1475048"/>
          </a:xfrm>
          <a:prstGeom prst="rect">
            <a:avLst/>
          </a:prstGeom>
        </p:spPr>
      </p:pic>
    </p:spTree>
    <p:extLst>
      <p:ext uri="{BB962C8B-B14F-4D97-AF65-F5344CB8AC3E}">
        <p14:creationId xmlns:p14="http://schemas.microsoft.com/office/powerpoint/2010/main" val="4032389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2" name="Picture 1">
            <a:extLst>
              <a:ext uri="{FF2B5EF4-FFF2-40B4-BE49-F238E27FC236}">
                <a16:creationId xmlns:a16="http://schemas.microsoft.com/office/drawing/2014/main" id="{8F0718A8-6584-2D00-DE0C-AF772EF366E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95400" y="493948"/>
            <a:ext cx="778903" cy="1475048"/>
          </a:xfrm>
          <a:prstGeom prst="rect">
            <a:avLst/>
          </a:prstGeom>
        </p:spPr>
      </p:pic>
    </p:spTree>
    <p:extLst>
      <p:ext uri="{BB962C8B-B14F-4D97-AF65-F5344CB8AC3E}">
        <p14:creationId xmlns:p14="http://schemas.microsoft.com/office/powerpoint/2010/main" val="424237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25E83CE4-AB65-311E-7AA8-AF4762F8E81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18828" y="2734501"/>
            <a:ext cx="778903" cy="1475048"/>
          </a:xfrm>
          <a:prstGeom prst="rect">
            <a:avLst/>
          </a:prstGeom>
        </p:spPr>
      </p:pic>
    </p:spTree>
    <p:extLst>
      <p:ext uri="{BB962C8B-B14F-4D97-AF65-F5344CB8AC3E}">
        <p14:creationId xmlns:p14="http://schemas.microsoft.com/office/powerpoint/2010/main" val="2549010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9099" y="754603"/>
            <a:ext cx="3008701" cy="1046440"/>
          </a:xfrm>
          <a:prstGeom prst="rect">
            <a:avLst/>
          </a:prstGeom>
          <a:noFill/>
        </p:spPr>
        <p:txBody>
          <a:bodyPr wrap="square" rtlCol="0" anchor="t">
            <a:spAutoFit/>
          </a:bodyPr>
          <a:lstStyle/>
          <a:p>
            <a:r>
              <a:rPr lang="en-US" sz="4800" b="1" dirty="0">
                <a:latin typeface="Franklin Gothic Medium Cond"/>
              </a:rPr>
              <a:t>Food</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2" name="Picture 1">
            <a:extLst>
              <a:ext uri="{FF2B5EF4-FFF2-40B4-BE49-F238E27FC236}">
                <a16:creationId xmlns:a16="http://schemas.microsoft.com/office/drawing/2014/main" id="{37EC075C-2B60-3FB3-4098-8D263E70CCB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04258" y="570148"/>
            <a:ext cx="778903" cy="1475048"/>
          </a:xfrm>
          <a:prstGeom prst="rect">
            <a:avLst/>
          </a:prstGeom>
        </p:spPr>
      </p:pic>
    </p:spTree>
    <p:extLst>
      <p:ext uri="{BB962C8B-B14F-4D97-AF65-F5344CB8AC3E}">
        <p14:creationId xmlns:p14="http://schemas.microsoft.com/office/powerpoint/2010/main" val="1176425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2" name="Picture 11">
            <a:extLst>
              <a:ext uri="{FF2B5EF4-FFF2-40B4-BE49-F238E27FC236}">
                <a16:creationId xmlns:a16="http://schemas.microsoft.com/office/drawing/2014/main" id="{98224308-B34C-DA1C-2466-70E7C8ABFE1F}"/>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36122" y="345870"/>
            <a:ext cx="778903" cy="1475048"/>
          </a:xfrm>
          <a:prstGeom prst="rect">
            <a:avLst/>
          </a:prstGeom>
        </p:spPr>
      </p:pic>
    </p:spTree>
    <p:extLst>
      <p:ext uri="{BB962C8B-B14F-4D97-AF65-F5344CB8AC3E}">
        <p14:creationId xmlns:p14="http://schemas.microsoft.com/office/powerpoint/2010/main" val="256272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7" name="Picture 6">
            <a:extLst>
              <a:ext uri="{FF2B5EF4-FFF2-40B4-BE49-F238E27FC236}">
                <a16:creationId xmlns:a16="http://schemas.microsoft.com/office/drawing/2014/main" id="{0060B7FD-8133-909D-D306-AC3508E3833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830541" y="4916632"/>
            <a:ext cx="778903" cy="1475048"/>
          </a:xfrm>
          <a:prstGeom prst="rect">
            <a:avLst/>
          </a:prstGeom>
        </p:spPr>
      </p:pic>
    </p:spTree>
    <p:extLst>
      <p:ext uri="{BB962C8B-B14F-4D97-AF65-F5344CB8AC3E}">
        <p14:creationId xmlns:p14="http://schemas.microsoft.com/office/powerpoint/2010/main" val="1728214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Hudson</a:t>
            </a:r>
          </a:p>
          <a:p>
            <a:r>
              <a:rPr lang="en-US" dirty="0">
                <a:latin typeface="Franklin Gothic Medium Cond" panose="020B0606030402020204" pitchFamily="34" charset="0"/>
              </a:rPr>
              <a:t>County</a:t>
            </a:r>
          </a:p>
        </p:txBody>
      </p:sp>
      <p:sp>
        <p:nvSpPr>
          <p:cNvPr id="10" name="TextBox 9">
            <a:extLst>
              <a:ext uri="{FF2B5EF4-FFF2-40B4-BE49-F238E27FC236}">
                <a16:creationId xmlns:a16="http://schemas.microsoft.com/office/drawing/2014/main" id="{724C2A62-A346-4098-AB70-834F82AE964D}"/>
              </a:ext>
            </a:extLst>
          </p:cNvPr>
          <p:cNvSpPr txBox="1"/>
          <p:nvPr userDrawn="1"/>
        </p:nvSpPr>
        <p:spPr>
          <a:xfrm>
            <a:off x="3429000" y="646331"/>
            <a:ext cx="8305800" cy="4524315"/>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Support/Services</a:t>
            </a:r>
            <a:endParaRPr lang="en-US" b="1" dirty="0"/>
          </a:p>
          <a:p>
            <a:pPr lvl="1"/>
            <a:endParaRPr lang="en-US" sz="1200" b="1" dirty="0">
              <a:solidFill>
                <a:srgbClr val="000000"/>
              </a:solidFill>
            </a:endParaRPr>
          </a:p>
          <a:p>
            <a:r>
              <a:rPr lang="en-US" sz="1400" b="1" dirty="0">
                <a:solidFill>
                  <a:srgbClr val="C00000"/>
                </a:solidFill>
              </a:rPr>
              <a:t>Demographics: </a:t>
            </a:r>
          </a:p>
          <a:p>
            <a:pPr lvl="1"/>
            <a:r>
              <a:rPr lang="en-US" sz="1400" b="1" dirty="0">
                <a:solidFill>
                  <a:srgbClr val="C00000"/>
                </a:solidFill>
              </a:rPr>
              <a:t>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 in county</a:t>
            </a:r>
            <a:endParaRPr lang="en-US" sz="1200" b="1" dirty="0">
              <a:cs typeface="Calibri"/>
            </a:endParaRPr>
          </a:p>
          <a:p>
            <a:pPr lvl="1"/>
            <a:r>
              <a:rPr lang="en-US" sz="1200" dirty="0">
                <a:cs typeface="Calibri"/>
              </a:rPr>
              <a:t>1.3:</a:t>
            </a:r>
            <a:r>
              <a:rPr lang="en-US" sz="1200" b="1" dirty="0">
                <a:cs typeface="Calibri"/>
              </a:rPr>
              <a:t> Residential segregation (Black/White), by county</a:t>
            </a:r>
          </a:p>
          <a:p>
            <a:pPr lvl="1"/>
            <a:r>
              <a:rPr lang="en-US" sz="1200" dirty="0">
                <a:cs typeface="Calibri"/>
              </a:rPr>
              <a:t>1.4:</a:t>
            </a:r>
            <a:r>
              <a:rPr lang="en-US" sz="1200" b="1" dirty="0">
                <a:cs typeface="Calibri"/>
              </a:rPr>
              <a:t> Residential segregation (Black/White), over time, in county</a:t>
            </a:r>
          </a:p>
          <a:p>
            <a:pPr lvl="1"/>
            <a:r>
              <a:rPr lang="en-US" sz="1400" b="1" dirty="0">
                <a:solidFill>
                  <a:srgbClr val="C00000"/>
                </a:solidFill>
              </a:rPr>
              <a:t>Nativity </a:t>
            </a:r>
            <a:endParaRPr lang="en-US" sz="1400" b="1" dirty="0">
              <a:solidFill>
                <a:srgbClr val="C00000"/>
              </a:solidFill>
              <a:cs typeface="Calibri"/>
            </a:endParaRPr>
          </a:p>
          <a:p>
            <a:pPr lvl="1"/>
            <a:r>
              <a:rPr lang="en-US" sz="1200" dirty="0"/>
              <a:t>1.5: </a:t>
            </a:r>
            <a:r>
              <a:rPr lang="en-US" sz="1200" b="1" dirty="0"/>
              <a:t>Population (%) foreign-born in NJ (by county)</a:t>
            </a:r>
            <a:endParaRPr lang="en-US" sz="1200" b="1" dirty="0">
              <a:cs typeface="Calibri"/>
            </a:endParaRPr>
          </a:p>
          <a:p>
            <a:pPr lvl="1"/>
            <a:r>
              <a:rPr lang="en-US" sz="1200" dirty="0"/>
              <a:t>1.6: </a:t>
            </a:r>
            <a:r>
              <a:rPr lang="en-US" sz="1200" b="1" dirty="0"/>
              <a:t>Population (%) foreign-born over time </a:t>
            </a:r>
            <a:endParaRPr lang="en-US" sz="1200" b="1" dirty="0">
              <a:cs typeface="Calibri"/>
            </a:endParaRPr>
          </a:p>
          <a:p>
            <a:pPr lvl="1"/>
            <a:r>
              <a:rPr lang="en-US" sz="1200" dirty="0"/>
              <a:t>1.7: </a:t>
            </a:r>
            <a:r>
              <a:rPr lang="en-US" sz="1200" b="1" dirty="0"/>
              <a:t>Population (%) foreign-born by municipality</a:t>
            </a:r>
            <a:endParaRPr lang="en-US" sz="1200" b="1" dirty="0">
              <a:cs typeface="Calibri"/>
            </a:endParaRPr>
          </a:p>
          <a:p>
            <a:pPr lvl="1"/>
            <a:r>
              <a:rPr lang="en-US" sz="1400" b="1" dirty="0">
                <a:solidFill>
                  <a:srgbClr val="C00000"/>
                </a:solidFill>
              </a:rPr>
              <a:t>Language </a:t>
            </a:r>
            <a:endParaRPr lang="en-US" sz="1400" b="1" dirty="0">
              <a:solidFill>
                <a:srgbClr val="C00000"/>
              </a:solidFill>
              <a:cs typeface="Calibri"/>
            </a:endParaRPr>
          </a:p>
          <a:p>
            <a:pPr lvl="1"/>
            <a:r>
              <a:rPr lang="en-US" sz="1200" dirty="0"/>
              <a:t>1.8: </a:t>
            </a:r>
            <a:r>
              <a:rPr lang="en-US" sz="1200" b="1" dirty="0"/>
              <a:t>Population (%) English-only speakers in NJ (by county)</a:t>
            </a:r>
            <a:endParaRPr lang="en-US" sz="1200" b="1" dirty="0">
              <a:cs typeface="Calibri"/>
            </a:endParaRPr>
          </a:p>
          <a:p>
            <a:pPr lvl="1"/>
            <a:r>
              <a:rPr lang="en-US" sz="1200" dirty="0"/>
              <a:t>1.9: </a:t>
            </a:r>
            <a:r>
              <a:rPr lang="en-US" sz="1200" b="1" dirty="0"/>
              <a:t>Population (%) English-only speakers over time</a:t>
            </a:r>
            <a:endParaRPr lang="en-US" sz="1200" b="1" dirty="0">
              <a:cs typeface="Calibri"/>
            </a:endParaRPr>
          </a:p>
          <a:p>
            <a:pPr lvl="1"/>
            <a:r>
              <a:rPr lang="en-US" sz="1400" b="1" dirty="0">
                <a:solidFill>
                  <a:srgbClr val="C00000"/>
                </a:solidFill>
              </a:rPr>
              <a:t>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in county</a:t>
            </a:r>
            <a:endParaRPr lang="en-US" sz="1200" b="1" dirty="0">
              <a:cs typeface="Calibri"/>
            </a:endParaRPr>
          </a:p>
          <a:p>
            <a:pPr lvl="1"/>
            <a:r>
              <a:rPr lang="en-US" sz="1200" dirty="0"/>
              <a:t>1.12: </a:t>
            </a:r>
            <a:r>
              <a:rPr lang="en-US" sz="1200" b="1" dirty="0"/>
              <a:t>Total</a:t>
            </a:r>
            <a:r>
              <a:rPr lang="en-US" sz="1200" dirty="0"/>
              <a:t> </a:t>
            </a:r>
            <a:r>
              <a:rPr lang="en-US" sz="1200" b="1" dirty="0"/>
              <a:t>children (#) by municipality</a:t>
            </a:r>
            <a:endParaRPr lang="en-US" sz="1200" b="1" dirty="0">
              <a:cs typeface="Calibri"/>
            </a:endParaRPr>
          </a:p>
          <a:p>
            <a:pPr lvl="1"/>
            <a:r>
              <a:rPr lang="en-US" sz="1200" dirty="0"/>
              <a:t>1.13: </a:t>
            </a:r>
            <a:r>
              <a:rPr lang="en-US" sz="1200" b="1" dirty="0"/>
              <a:t> Children (%) in single-parent households (by county)</a:t>
            </a:r>
            <a:endParaRPr lang="en-US" sz="1200" b="1" dirty="0">
              <a:cs typeface="Calibri"/>
            </a:endParaRPr>
          </a:p>
          <a:p>
            <a:pPr lvl="1"/>
            <a:r>
              <a:rPr lang="en-US" sz="1200" dirty="0"/>
              <a:t>1.14:</a:t>
            </a:r>
            <a:r>
              <a:rPr lang="en-US" sz="1200" b="1" dirty="0"/>
              <a:t>  Children (%) in single-parent households, over time, in county</a:t>
            </a:r>
            <a:endParaRPr lang="en-US" sz="1200" b="1" dirty="0">
              <a:cs typeface="Calibri"/>
            </a:endParaRPr>
          </a:p>
        </p:txBody>
      </p:sp>
      <p:pic>
        <p:nvPicPr>
          <p:cNvPr id="3" name="Picture 2">
            <a:extLst>
              <a:ext uri="{FF2B5EF4-FFF2-40B4-BE49-F238E27FC236}">
                <a16:creationId xmlns:a16="http://schemas.microsoft.com/office/drawing/2014/main" id="{41721658-408B-1CCF-F49B-204E363E8D0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3427" y="122236"/>
            <a:ext cx="447545" cy="847539"/>
          </a:xfrm>
          <a:prstGeom prst="rect">
            <a:avLst/>
          </a:prstGeom>
        </p:spPr>
      </p:pic>
    </p:spTree>
    <p:extLst>
      <p:ext uri="{BB962C8B-B14F-4D97-AF65-F5344CB8AC3E}">
        <p14:creationId xmlns:p14="http://schemas.microsoft.com/office/powerpoint/2010/main" val="1237119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1931469" y="5304566"/>
            <a:ext cx="2903598" cy="584775"/>
          </a:xfrm>
          <a:prstGeom prst="rect">
            <a:avLst/>
          </a:prstGeom>
          <a:noFill/>
        </p:spPr>
        <p:txBody>
          <a:bodyPr wrap="square" rtlCol="0">
            <a:spAutoFit/>
          </a:bodyPr>
          <a:lstStyle/>
          <a:p>
            <a:r>
              <a:rPr lang="en-US" sz="3200" b="1" dirty="0">
                <a:latin typeface="Franklin Gothic Medium Cond" panose="020B0606030402020204" pitchFamily="34" charset="0"/>
              </a:rPr>
              <a:t>Health Care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28A49059-76B7-4A78-AE64-9416758D7E1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6318" y="4837348"/>
            <a:ext cx="778903" cy="1475048"/>
          </a:xfrm>
          <a:prstGeom prst="rect">
            <a:avLst/>
          </a:prstGeom>
        </p:spPr>
      </p:pic>
    </p:spTree>
    <p:extLst>
      <p:ext uri="{BB962C8B-B14F-4D97-AF65-F5344CB8AC3E}">
        <p14:creationId xmlns:p14="http://schemas.microsoft.com/office/powerpoint/2010/main" val="2130353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4981489" y="561347"/>
            <a:ext cx="3031673" cy="1077218"/>
          </a:xfrm>
          <a:prstGeom prst="rect">
            <a:avLst/>
          </a:prstGeom>
          <a:noFill/>
        </p:spPr>
        <p:txBody>
          <a:bodyPr wrap="square" rtlCol="0">
            <a:spAutoFit/>
          </a:bodyPr>
          <a:lstStyle/>
          <a:p>
            <a:r>
              <a:rPr lang="en-US" sz="3200" b="1" dirty="0">
                <a:latin typeface="Franklin Gothic Medium Cond" panose="020B0606030402020204" pitchFamily="34" charset="0"/>
              </a:rPr>
              <a:t>Employment and Career Readiness</a:t>
            </a:r>
            <a:r>
              <a:rPr lang="en-US" sz="3200" b="1" baseline="0" dirty="0">
                <a:latin typeface="Franklin Gothic Medium Cond" panose="020B0606030402020204" pitchFamily="34" charset="0"/>
              </a:rPr>
              <a:t> </a:t>
            </a:r>
            <a:endParaRPr lang="en-US" sz="3200" b="1" dirty="0">
              <a:latin typeface="Franklin Gothic Medium Cond" panose="020B0606030402020204" pitchFamily="34" charset="0"/>
            </a:endParaRP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CF36B76E-5A8E-A9EB-33CF-D8558BA73458}"/>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986148" y="378871"/>
            <a:ext cx="778903" cy="1475048"/>
          </a:xfrm>
          <a:prstGeom prst="rect">
            <a:avLst/>
          </a:prstGeom>
        </p:spPr>
      </p:pic>
    </p:spTree>
    <p:extLst>
      <p:ext uri="{BB962C8B-B14F-4D97-AF65-F5344CB8AC3E}">
        <p14:creationId xmlns:p14="http://schemas.microsoft.com/office/powerpoint/2010/main" val="3249027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603206" y="280408"/>
            <a:ext cx="2136774" cy="1569660"/>
          </a:xfrm>
          <a:prstGeom prst="rect">
            <a:avLst/>
          </a:prstGeom>
          <a:noFill/>
        </p:spPr>
        <p:txBody>
          <a:bodyPr wrap="square" rtlCol="0">
            <a:spAutoFit/>
          </a:bodyPr>
          <a:lstStyle/>
          <a:p>
            <a:r>
              <a:rPr lang="en-US" sz="3200" b="1" dirty="0">
                <a:latin typeface="Franklin Gothic Medium Cond" panose="020B0606030402020204" pitchFamily="34" charset="0"/>
              </a:rPr>
              <a:t>Community Safety and Environment</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a:extLst>
              <a:ext uri="{FF2B5EF4-FFF2-40B4-BE49-F238E27FC236}">
                <a16:creationId xmlns:a16="http://schemas.microsoft.com/office/drawing/2014/main" id="{26F39582-7615-6676-A3EF-B6A97AEC8F7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727412" y="297801"/>
            <a:ext cx="778903" cy="1475048"/>
          </a:xfrm>
          <a:prstGeom prst="rect">
            <a:avLst/>
          </a:prstGeom>
        </p:spPr>
      </p:pic>
    </p:spTree>
    <p:extLst>
      <p:ext uri="{BB962C8B-B14F-4D97-AF65-F5344CB8AC3E}">
        <p14:creationId xmlns:p14="http://schemas.microsoft.com/office/powerpoint/2010/main" val="2363370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231888" y="647072"/>
            <a:ext cx="2653371" cy="1200329"/>
          </a:xfrm>
          <a:prstGeom prst="rect">
            <a:avLst/>
          </a:prstGeom>
          <a:noFill/>
        </p:spPr>
        <p:txBody>
          <a:bodyPr wrap="square" rtlCol="0">
            <a:spAutoFit/>
          </a:bodyPr>
          <a:lstStyle/>
          <a:p>
            <a:r>
              <a:rPr lang="en-US" sz="3600" b="1" dirty="0">
                <a:latin typeface="Franklin Gothic Medium Cond" panose="020B0606030402020204" pitchFamily="34" charset="0"/>
              </a:rPr>
              <a:t>Gender-Based</a:t>
            </a:r>
            <a:r>
              <a:rPr lang="en-US" sz="3600" b="1" baseline="0" dirty="0">
                <a:latin typeface="Franklin Gothic Medium Cond" panose="020B0606030402020204" pitchFamily="34" charset="0"/>
              </a:rPr>
              <a:t> Supports </a:t>
            </a:r>
            <a:endParaRPr lang="en-US" sz="3600" b="1" dirty="0">
              <a:latin typeface="Franklin Gothic Medium Cond" panose="020B0606030402020204" pitchFamily="34" charset="0"/>
            </a:endParaRPr>
          </a:p>
        </p:txBody>
      </p:sp>
      <p:sp>
        <p:nvSpPr>
          <p:cNvPr id="12" name="TextBox 11">
            <a:extLst>
              <a:ext uri="{FF2B5EF4-FFF2-40B4-BE49-F238E27FC236}">
                <a16:creationId xmlns:a16="http://schemas.microsoft.com/office/drawing/2014/main" id="{5AD76281-14BF-4866-BDC4-094D3BA2B54A}"/>
              </a:ext>
            </a:extLst>
          </p:cNvPr>
          <p:cNvSpPr txBox="1"/>
          <p:nvPr userDrawn="1"/>
        </p:nvSpPr>
        <p:spPr>
          <a:xfrm>
            <a:off x="8304277" y="1977130"/>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a:extLst>
              <a:ext uri="{FF2B5EF4-FFF2-40B4-BE49-F238E27FC236}">
                <a16:creationId xmlns:a16="http://schemas.microsoft.com/office/drawing/2014/main" id="{9C6EF750-EE15-6099-A0F3-E1F78E99581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439818" y="387782"/>
            <a:ext cx="778903" cy="1475048"/>
          </a:xfrm>
          <a:prstGeom prst="rect">
            <a:avLst/>
          </a:prstGeom>
        </p:spPr>
      </p:pic>
    </p:spTree>
    <p:extLst>
      <p:ext uri="{BB962C8B-B14F-4D97-AF65-F5344CB8AC3E}">
        <p14:creationId xmlns:p14="http://schemas.microsoft.com/office/powerpoint/2010/main" val="3653201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151430" y="2320161"/>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a:extLst>
              <a:ext uri="{FF2B5EF4-FFF2-40B4-BE49-F238E27FC236}">
                <a16:creationId xmlns:a16="http://schemas.microsoft.com/office/drawing/2014/main" id="{B55C2C02-5DF8-0128-E86D-260E56FA8D5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701484" y="861062"/>
            <a:ext cx="778903" cy="1475048"/>
          </a:xfrm>
          <a:prstGeom prst="rect">
            <a:avLst/>
          </a:prstGeom>
        </p:spPr>
      </p:pic>
    </p:spTree>
    <p:extLst>
      <p:ext uri="{BB962C8B-B14F-4D97-AF65-F5344CB8AC3E}">
        <p14:creationId xmlns:p14="http://schemas.microsoft.com/office/powerpoint/2010/main" val="167655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8847748" y="376100"/>
            <a:ext cx="2843874" cy="1754326"/>
          </a:xfrm>
          <a:prstGeom prst="rect">
            <a:avLst/>
          </a:prstGeom>
          <a:noFill/>
        </p:spPr>
        <p:txBody>
          <a:bodyPr wrap="square" rtlCol="0">
            <a:spAutoFit/>
          </a:bodyPr>
          <a:lstStyle/>
          <a:p>
            <a:r>
              <a:rPr lang="en-US" sz="3600" b="1" dirty="0">
                <a:latin typeface="Franklin Gothic Medium Cond" panose="020B0606030402020204" pitchFamily="34" charset="0"/>
              </a:rPr>
              <a:t>Behavioral/ Mental</a:t>
            </a:r>
            <a:r>
              <a:rPr lang="en-US" sz="3600" b="1" baseline="0" dirty="0">
                <a:latin typeface="Franklin Gothic Medium Cond" panose="020B0606030402020204" pitchFamily="34" charset="0"/>
              </a:rPr>
              <a:t> </a:t>
            </a:r>
            <a:r>
              <a:rPr lang="en-US" sz="3600" b="1" dirty="0">
                <a:latin typeface="Franklin Gothic Medium Cond" panose="020B0606030402020204" pitchFamily="34" charset="0"/>
              </a:rPr>
              <a:t>Health (Adults)</a:t>
            </a:r>
          </a:p>
        </p:txBody>
      </p:sp>
      <p:sp>
        <p:nvSpPr>
          <p:cNvPr id="16" name="TextBox 15">
            <a:extLst>
              <a:ext uri="{FF2B5EF4-FFF2-40B4-BE49-F238E27FC236}">
                <a16:creationId xmlns:a16="http://schemas.microsoft.com/office/drawing/2014/main" id="{5AD76281-14BF-4866-BDC4-094D3BA2B54A}"/>
              </a:ext>
            </a:extLst>
          </p:cNvPr>
          <p:cNvSpPr txBox="1"/>
          <p:nvPr userDrawn="1"/>
        </p:nvSpPr>
        <p:spPr>
          <a:xfrm>
            <a:off x="7998298" y="201366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7" name="Picture 6">
            <a:extLst>
              <a:ext uri="{FF2B5EF4-FFF2-40B4-BE49-F238E27FC236}">
                <a16:creationId xmlns:a16="http://schemas.microsoft.com/office/drawing/2014/main" id="{7E6E917B-6FDD-6725-4935-99074778B52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066219" y="476884"/>
            <a:ext cx="778903" cy="1475048"/>
          </a:xfrm>
          <a:prstGeom prst="rect">
            <a:avLst/>
          </a:prstGeom>
        </p:spPr>
      </p:pic>
    </p:spTree>
    <p:extLst>
      <p:ext uri="{BB962C8B-B14F-4D97-AF65-F5344CB8AC3E}">
        <p14:creationId xmlns:p14="http://schemas.microsoft.com/office/powerpoint/2010/main" val="269037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554739"/>
            <a:ext cx="12344399" cy="7870311"/>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52050" y="437683"/>
            <a:ext cx="3044972" cy="1384995"/>
          </a:xfrm>
          <a:prstGeom prst="rect">
            <a:avLst/>
          </a:prstGeom>
          <a:noFill/>
        </p:spPr>
        <p:txBody>
          <a:bodyPr wrap="square" rtlCol="0">
            <a:spAutoFit/>
          </a:bodyPr>
          <a:lstStyle/>
          <a:p>
            <a:r>
              <a:rPr lang="en-US" sz="2800" b="1" dirty="0">
                <a:latin typeface="Franklin Gothic Medium Cond" panose="020B0606030402020204" pitchFamily="34" charset="0"/>
              </a:rPr>
              <a:t>I/DD or Behavioral/Mental Health (Children)</a:t>
            </a: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64058" y="175844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04B4CEE0-4A4C-73A4-A7E9-67E709490D8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658970" y="277934"/>
            <a:ext cx="778903" cy="1475048"/>
          </a:xfrm>
          <a:prstGeom prst="rect">
            <a:avLst/>
          </a:prstGeom>
        </p:spPr>
      </p:pic>
    </p:spTree>
    <p:extLst>
      <p:ext uri="{BB962C8B-B14F-4D97-AF65-F5344CB8AC3E}">
        <p14:creationId xmlns:p14="http://schemas.microsoft.com/office/powerpoint/2010/main" val="584518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84" y="-1"/>
            <a:ext cx="12277084" cy="8193619"/>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17624" y="530016"/>
            <a:ext cx="3044972" cy="1200329"/>
          </a:xfrm>
          <a:prstGeom prst="rect">
            <a:avLst/>
          </a:prstGeom>
          <a:noFill/>
        </p:spPr>
        <p:txBody>
          <a:bodyPr wrap="square" rtlCol="0">
            <a:spAutoFit/>
          </a:bodyPr>
          <a:lstStyle/>
          <a:p>
            <a:r>
              <a:rPr lang="en-US" sz="3600" b="1" baseline="0" dirty="0">
                <a:latin typeface="Franklin Gothic Medium Cond" panose="020B0606030402020204" pitchFamily="34" charset="0"/>
              </a:rPr>
              <a:t>Caring for Kin or Foster Children</a:t>
            </a:r>
            <a:endParaRPr lang="en-US" sz="3600" b="1" dirty="0">
              <a:latin typeface="Franklin Gothic Medium Cond" panose="020B0606030402020204" pitchFamily="34" charset="0"/>
            </a:endParaRP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38658" y="177985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5F593BE9-DDCB-4D28-FBE6-5A5C0469C2A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722646" y="280052"/>
            <a:ext cx="778903" cy="1475048"/>
          </a:xfrm>
          <a:prstGeom prst="rect">
            <a:avLst/>
          </a:prstGeom>
        </p:spPr>
      </p:pic>
    </p:spTree>
    <p:extLst>
      <p:ext uri="{BB962C8B-B14F-4D97-AF65-F5344CB8AC3E}">
        <p14:creationId xmlns:p14="http://schemas.microsoft.com/office/powerpoint/2010/main" val="2899409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_1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232768" cy="8321931"/>
          </a:xfrm>
          <a:prstGeom prst="rect">
            <a:avLst/>
          </a:prstGeom>
        </p:spPr>
      </p:pic>
      <p:pic>
        <p:nvPicPr>
          <p:cNvPr id="6" name="Picture 5">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94461ACA-2A34-40B2-84C9-5CEA4AF9EFC7}"/>
              </a:ext>
            </a:extLst>
          </p:cNvPr>
          <p:cNvSpPr txBox="1"/>
          <p:nvPr userDrawn="1"/>
        </p:nvSpPr>
        <p:spPr>
          <a:xfrm>
            <a:off x="8894678" y="620680"/>
            <a:ext cx="2458737" cy="830997"/>
          </a:xfrm>
          <a:prstGeom prst="rect">
            <a:avLst/>
          </a:prstGeom>
          <a:noFill/>
        </p:spPr>
        <p:txBody>
          <a:bodyPr wrap="square" rtlCol="0">
            <a:spAutoFit/>
          </a:bodyPr>
          <a:lstStyle/>
          <a:p>
            <a:r>
              <a:rPr lang="en-US" sz="4800" b="1" baseline="0" dirty="0">
                <a:latin typeface="Franklin Gothic Medium Cond" panose="020B0606030402020204" pitchFamily="34" charset="0"/>
              </a:rPr>
              <a:t>Advocacy</a:t>
            </a:r>
            <a:endParaRPr lang="en-US" sz="48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5AD76281-14BF-4866-BDC4-094D3BA2B54A}"/>
              </a:ext>
            </a:extLst>
          </p:cNvPr>
          <p:cNvSpPr txBox="1"/>
          <p:nvPr userDrawn="1"/>
        </p:nvSpPr>
        <p:spPr>
          <a:xfrm>
            <a:off x="7675095" y="1762922"/>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17A5D432-4BB6-C4E4-990E-4EFB09A9933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972168" y="298654"/>
            <a:ext cx="778903" cy="1475048"/>
          </a:xfrm>
          <a:prstGeom prst="rect">
            <a:avLst/>
          </a:prstGeom>
        </p:spPr>
      </p:pic>
    </p:spTree>
    <p:extLst>
      <p:ext uri="{BB962C8B-B14F-4D97-AF65-F5344CB8AC3E}">
        <p14:creationId xmlns:p14="http://schemas.microsoft.com/office/powerpoint/2010/main" val="31364498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7" name="Picture 6">
            <a:extLst>
              <a:ext uri="{FF2B5EF4-FFF2-40B4-BE49-F238E27FC236}">
                <a16:creationId xmlns:a16="http://schemas.microsoft.com/office/drawing/2014/main" id="{2FE670A5-A0F0-4972-A297-0673431946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8" name="Picture 7">
            <a:extLst>
              <a:ext uri="{FF2B5EF4-FFF2-40B4-BE49-F238E27FC236}">
                <a16:creationId xmlns:a16="http://schemas.microsoft.com/office/drawing/2014/main" id="{B4F8797E-0CD6-4CC6-87E5-0AE22FF5D1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DC2364A2-C757-48C6-AA67-5B6F7FC57654}"/>
              </a:ext>
            </a:extLst>
          </p:cNvPr>
          <p:cNvSpPr txBox="1"/>
          <p:nvPr userDrawn="1"/>
        </p:nvSpPr>
        <p:spPr>
          <a:xfrm>
            <a:off x="2022469" y="1067316"/>
            <a:ext cx="2320932" cy="1323439"/>
          </a:xfrm>
          <a:prstGeom prst="rect">
            <a:avLst/>
          </a:prstGeom>
          <a:noFill/>
        </p:spPr>
        <p:txBody>
          <a:bodyPr wrap="square" rtlCol="0">
            <a:spAutoFit/>
          </a:bodyPr>
          <a:lstStyle/>
          <a:p>
            <a:r>
              <a:rPr lang="en-US" sz="4000" b="1" dirty="0">
                <a:latin typeface="Franklin Gothic Medium Cond" panose="020B0606030402020204" pitchFamily="34" charset="0"/>
              </a:rPr>
              <a:t>Community Resources</a:t>
            </a:r>
          </a:p>
        </p:txBody>
      </p:sp>
      <p:pic>
        <p:nvPicPr>
          <p:cNvPr id="2" name="Picture 1">
            <a:extLst>
              <a:ext uri="{FF2B5EF4-FFF2-40B4-BE49-F238E27FC236}">
                <a16:creationId xmlns:a16="http://schemas.microsoft.com/office/drawing/2014/main" id="{2EED4574-44A6-E54E-FB1F-31ECFFCEDE8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44453" y="951148"/>
            <a:ext cx="778903" cy="1475048"/>
          </a:xfrm>
          <a:prstGeom prst="rect">
            <a:avLst/>
          </a:prstGeom>
        </p:spPr>
      </p:pic>
    </p:spTree>
    <p:extLst>
      <p:ext uri="{BB962C8B-B14F-4D97-AF65-F5344CB8AC3E}">
        <p14:creationId xmlns:p14="http://schemas.microsoft.com/office/powerpoint/2010/main" val="39454205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Hudson</a:t>
            </a:r>
          </a:p>
          <a:p>
            <a:r>
              <a:rPr lang="en-US" dirty="0">
                <a:latin typeface="Franklin Gothic Medium Cond" panose="020B0606030402020204" pitchFamily="34" charset="0"/>
              </a:rPr>
              <a:t>County</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29000" y="648336"/>
            <a:ext cx="8305800" cy="6709529"/>
          </a:xfrm>
          <a:prstGeom prst="rect">
            <a:avLst/>
          </a:prstGeom>
          <a:noFill/>
        </p:spPr>
        <p:txBody>
          <a:bodyPr wrap="square" rtlCol="0">
            <a:spAutoFit/>
          </a:bodyPr>
          <a:lstStyle/>
          <a:p>
            <a:r>
              <a:rPr lang="en-US" sz="1400" b="1" dirty="0">
                <a:solidFill>
                  <a:srgbClr val="C00000"/>
                </a:solidFill>
              </a:rPr>
              <a:t>Economics:  </a:t>
            </a:r>
          </a:p>
          <a:p>
            <a:pPr lvl="1"/>
            <a:r>
              <a:rPr lang="en-US" sz="1400" b="1" dirty="0">
                <a:solidFill>
                  <a:srgbClr val="C00000"/>
                </a:solidFill>
              </a:rPr>
              <a:t>Cost of Living</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dirty="0"/>
              <a:t>2.1: </a:t>
            </a:r>
            <a:r>
              <a:rPr lang="en-US" sz="1400" b="1" dirty="0"/>
              <a:t>Monthly cost of living budget ($), in county</a:t>
            </a:r>
            <a:endParaRPr lang="en-US" sz="1400" b="1" dirty="0">
              <a:cs typeface="Calibri"/>
            </a:endParaRPr>
          </a:p>
          <a:p>
            <a:pPr lvl="1"/>
            <a:r>
              <a:rPr lang="en-US" sz="1400" dirty="0"/>
              <a:t>2.2: </a:t>
            </a:r>
            <a:r>
              <a:rPr lang="en-US" sz="1400" b="1" dirty="0"/>
              <a:t>Annual cost of living estimates ($) in NJ (by county)</a:t>
            </a:r>
            <a:endParaRPr lang="en-US" sz="1400" b="1" dirty="0">
              <a:cs typeface="Calibri"/>
            </a:endParaRPr>
          </a:p>
          <a:p>
            <a:pPr lvl="1"/>
            <a:r>
              <a:rPr lang="en-US" sz="1400" b="1" dirty="0">
                <a:solidFill>
                  <a:srgbClr val="C00000"/>
                </a:solidFill>
              </a:rPr>
              <a:t>Income</a:t>
            </a:r>
          </a:p>
          <a:p>
            <a:pPr lvl="1"/>
            <a:r>
              <a:rPr lang="en-US" sz="1400" dirty="0"/>
              <a:t>2.3: </a:t>
            </a:r>
            <a:r>
              <a:rPr lang="en-US" sz="1400" b="1" dirty="0">
                <a:ea typeface="+mn-lt"/>
                <a:cs typeface="+mn-lt"/>
              </a:rPr>
              <a:t>Median household income ($) </a:t>
            </a:r>
            <a:r>
              <a:rPr lang="en-US" sz="1400" b="1" dirty="0"/>
              <a:t>in NJ, by county</a:t>
            </a:r>
            <a:endParaRPr lang="en-US" sz="1400" b="1" dirty="0">
              <a:cs typeface="Calibri"/>
            </a:endParaRPr>
          </a:p>
          <a:p>
            <a:pPr lvl="1"/>
            <a:r>
              <a:rPr lang="en-US" sz="1400" dirty="0"/>
              <a:t>2.4</a:t>
            </a:r>
            <a:r>
              <a:rPr lang="en-US" sz="1400" dirty="0">
                <a:ea typeface="+mn-lt"/>
                <a:cs typeface="+mn-lt"/>
              </a:rPr>
              <a:t>: </a:t>
            </a:r>
            <a:r>
              <a:rPr lang="en-US" sz="1400" b="1" dirty="0">
                <a:ea typeface="+mn-lt"/>
                <a:cs typeface="+mn-lt"/>
              </a:rPr>
              <a:t>Median household income ($) over time</a:t>
            </a:r>
          </a:p>
          <a:p>
            <a:pPr lvl="1"/>
            <a:r>
              <a:rPr lang="en-US" sz="1400" dirty="0">
                <a:solidFill>
                  <a:srgbClr val="000000"/>
                </a:solidFill>
                <a:cs typeface="Calibri"/>
              </a:rPr>
              <a:t>2.5: </a:t>
            </a:r>
            <a:r>
              <a:rPr lang="en-US" sz="1400" b="1" dirty="0">
                <a:solidFill>
                  <a:srgbClr val="000000"/>
                </a:solidFill>
                <a:cs typeface="Calibri"/>
              </a:rPr>
              <a:t>Median household income </a:t>
            </a:r>
            <a:r>
              <a:rPr lang="en-US" sz="1400" b="1" dirty="0">
                <a:ea typeface="+mn-lt"/>
                <a:cs typeface="+mn-lt"/>
              </a:rPr>
              <a:t>($) </a:t>
            </a:r>
            <a:r>
              <a:rPr lang="en-US" sz="1400" b="1" dirty="0">
                <a:solidFill>
                  <a:srgbClr val="000000"/>
                </a:solidFill>
                <a:cs typeface="Calibri"/>
              </a:rPr>
              <a:t>by municipality</a:t>
            </a:r>
          </a:p>
          <a:p>
            <a:pPr lvl="1"/>
            <a:r>
              <a:rPr lang="en-US" sz="1400" b="1" dirty="0">
                <a:solidFill>
                  <a:srgbClr val="C00000"/>
                </a:solidFill>
              </a:rPr>
              <a:t>Poverty</a:t>
            </a:r>
          </a:p>
          <a:p>
            <a:pPr lvl="1"/>
            <a:r>
              <a:rPr lang="en-US" sz="1400" dirty="0">
                <a:ea typeface="+mn-lt"/>
                <a:cs typeface="+mn-lt"/>
              </a:rPr>
              <a:t>2.6: </a:t>
            </a:r>
            <a:r>
              <a:rPr lang="en-US" sz="1400" b="1" dirty="0">
                <a:ea typeface="+mn-lt"/>
                <a:cs typeface="+mn-lt"/>
              </a:rPr>
              <a:t>NJ families (%) with children under the age of 18 living in poverty (by county)</a:t>
            </a:r>
            <a:endParaRPr lang="en-US" sz="1600" b="1" dirty="0">
              <a:solidFill>
                <a:srgbClr val="C00000"/>
              </a:solidFill>
            </a:endParaRPr>
          </a:p>
          <a:p>
            <a:pPr lvl="1"/>
            <a:r>
              <a:rPr lang="en-US" sz="1400" dirty="0">
                <a:solidFill>
                  <a:srgbClr val="000000"/>
                </a:solidFill>
                <a:cs typeface="Calibri"/>
              </a:rPr>
              <a:t>2.7: </a:t>
            </a:r>
            <a:r>
              <a:rPr lang="en-US" sz="1400" b="1" dirty="0">
                <a:solidFill>
                  <a:srgbClr val="000000"/>
                </a:solidFill>
                <a:cs typeface="Calibri"/>
              </a:rPr>
              <a:t>Families (%) with children under the age of 18 living in poverty over time, in county</a:t>
            </a:r>
          </a:p>
          <a:p>
            <a:pPr lvl="1"/>
            <a:r>
              <a:rPr lang="en-US" sz="1400" dirty="0">
                <a:solidFill>
                  <a:srgbClr val="000000"/>
                </a:solidFill>
                <a:cs typeface="Calibri"/>
              </a:rPr>
              <a:t>2.8: </a:t>
            </a:r>
            <a:r>
              <a:rPr lang="en-US" sz="1400" b="1" dirty="0">
                <a:solidFill>
                  <a:srgbClr val="000000"/>
                </a:solidFill>
                <a:cs typeface="Calibri"/>
              </a:rPr>
              <a:t>Families (%) with children under the age of 18 living in poverty 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400" dirty="0">
                <a:ea typeface="+mn-lt"/>
                <a:cs typeface="+mn-lt"/>
              </a:rPr>
              <a:t>3.1: </a:t>
            </a:r>
            <a:r>
              <a:rPr lang="en-US" sz="1400" b="1" dirty="0">
                <a:ea typeface="+mn-lt"/>
                <a:cs typeface="+mn-lt"/>
              </a:rPr>
              <a:t>Households</a:t>
            </a:r>
            <a:r>
              <a:rPr lang="en-US" sz="1400" b="1" baseline="0" dirty="0">
                <a:ea typeface="+mn-lt"/>
                <a:cs typeface="+mn-lt"/>
              </a:rPr>
              <a:t> </a:t>
            </a:r>
            <a:r>
              <a:rPr lang="en-US" sz="1400" b="1" dirty="0">
                <a:ea typeface="+mn-lt"/>
                <a:cs typeface="+mn-lt"/>
              </a:rPr>
              <a:t>(%) with severe cost burden</a:t>
            </a:r>
            <a:r>
              <a:rPr lang="en-US" sz="1400" b="1" baseline="0" dirty="0">
                <a:ea typeface="+mn-lt"/>
                <a:cs typeface="+mn-lt"/>
              </a:rPr>
              <a:t> for housing </a:t>
            </a:r>
            <a:r>
              <a:rPr lang="en-US" sz="1400" b="1" dirty="0"/>
              <a:t>(by county)</a:t>
            </a:r>
            <a:endParaRPr lang="en-US" sz="1400" b="1" dirty="0">
              <a:cs typeface="Calibri"/>
            </a:endParaRPr>
          </a:p>
          <a:p>
            <a:pPr lvl="1"/>
            <a:r>
              <a:rPr lang="en-US" sz="1400" dirty="0">
                <a:ea typeface="+mn-lt"/>
                <a:cs typeface="+mn-lt"/>
              </a:rPr>
              <a:t>3.2: </a:t>
            </a:r>
            <a:r>
              <a:rPr lang="en-US" sz="1400" b="1" dirty="0">
                <a:ea typeface="+mn-lt"/>
                <a:cs typeface="+mn-lt"/>
              </a:rPr>
              <a:t>H</a:t>
            </a:r>
            <a:r>
              <a:rPr lang="en-US" sz="1400" b="1" dirty="0"/>
              <a:t>ouseholds (%) with severe housing problems over time</a:t>
            </a:r>
          </a:p>
          <a:p>
            <a:endParaRPr lang="en-US" sz="1400" b="1" dirty="0">
              <a:solidFill>
                <a:schemeClr val="accent1">
                  <a:lumMod val="75000"/>
                </a:schemeClr>
              </a:solidFill>
              <a:cs typeface="Calibri"/>
            </a:endParaRPr>
          </a:p>
          <a:p>
            <a:r>
              <a:rPr lang="en-US" sz="1400" b="1" dirty="0">
                <a:solidFill>
                  <a:srgbClr val="C00000"/>
                </a:solidFill>
              </a:rPr>
              <a:t>Food </a:t>
            </a:r>
            <a:endParaRPr lang="en-US" sz="1400" b="1" dirty="0">
              <a:solidFill>
                <a:srgbClr val="C00000"/>
              </a:solidFill>
              <a:cs typeface="Calibri"/>
            </a:endParaRPr>
          </a:p>
          <a:p>
            <a:pPr lvl="1"/>
            <a:r>
              <a:rPr lang="en-US" sz="1400" dirty="0">
                <a:cs typeface="Calibri"/>
              </a:rPr>
              <a:t>4.1: </a:t>
            </a:r>
            <a:r>
              <a:rPr lang="en-US" sz="1400" b="1" dirty="0">
                <a:cs typeface="Calibri"/>
              </a:rPr>
              <a:t>Food insecurity (%) </a:t>
            </a:r>
            <a:r>
              <a:rPr lang="en-US" sz="1400" b="1" dirty="0"/>
              <a:t>in NJ (by county)</a:t>
            </a:r>
            <a:endParaRPr lang="en-US" sz="1400" b="1" dirty="0">
              <a:cs typeface="Calibri"/>
            </a:endParaRPr>
          </a:p>
          <a:p>
            <a:pPr lvl="1"/>
            <a:r>
              <a:rPr lang="en-US" sz="1400" dirty="0">
                <a:cs typeface="Calibri"/>
              </a:rPr>
              <a:t>4.2: </a:t>
            </a:r>
            <a:r>
              <a:rPr lang="en-US" sz="1400" b="1" dirty="0">
                <a:cs typeface="Calibri"/>
              </a:rPr>
              <a:t>Food insecurity (%) </a:t>
            </a:r>
            <a:r>
              <a:rPr lang="en-US" sz="1400" b="1" dirty="0"/>
              <a:t>over time, in county</a:t>
            </a:r>
            <a:endParaRPr lang="en-US" sz="1400" dirty="0"/>
          </a:p>
          <a:p>
            <a:pPr lvl="1"/>
            <a:r>
              <a:rPr lang="en-US" sz="1400" dirty="0"/>
              <a:t>4.3: </a:t>
            </a:r>
            <a:r>
              <a:rPr lang="en-US" sz="1400" b="1" dirty="0"/>
              <a:t>Individuals (#) enrolled in WIC nutrition program </a:t>
            </a:r>
            <a:endParaRPr lang="en-US" sz="1400" b="1" dirty="0">
              <a:cs typeface="Calibri"/>
            </a:endParaRPr>
          </a:p>
          <a:p>
            <a:pPr lvl="1"/>
            <a:r>
              <a:rPr lang="en-US" sz="1400" dirty="0"/>
              <a:t>4.4: </a:t>
            </a:r>
            <a:r>
              <a:rPr lang="en-US" sz="1400" b="1" dirty="0"/>
              <a:t>Children (#) receiving free or reduced lunch</a:t>
            </a:r>
            <a:endParaRPr lang="en-US" sz="1400" dirty="0"/>
          </a:p>
          <a:p>
            <a:pPr lvl="1"/>
            <a:r>
              <a:rPr lang="en-US" sz="1400" dirty="0"/>
              <a:t>4.5: </a:t>
            </a:r>
            <a:r>
              <a:rPr lang="en-US" sz="1400" b="1" dirty="0"/>
              <a:t>Children (#) receiving NJ SNAP supplemental nutrition assistance</a:t>
            </a:r>
          </a:p>
          <a:p>
            <a:endParaRPr lang="en-US" sz="1400" b="1" dirty="0">
              <a:solidFill>
                <a:srgbClr val="C00000"/>
              </a:solidFill>
            </a:endParaRPr>
          </a:p>
          <a:p>
            <a:r>
              <a:rPr lang="en-US" sz="1400" b="1" dirty="0">
                <a:solidFill>
                  <a:srgbClr val="C00000"/>
                </a:solidFill>
              </a:rPr>
              <a:t>Child Care</a:t>
            </a:r>
            <a:endParaRPr lang="en-US" sz="1400" b="1" dirty="0">
              <a:solidFill>
                <a:srgbClr val="C00000"/>
              </a:solidFill>
              <a:cs typeface="Calibri"/>
            </a:endParaRPr>
          </a:p>
          <a:p>
            <a:pPr lvl="1"/>
            <a:r>
              <a:rPr lang="en-US" sz="1400" dirty="0"/>
              <a:t>5.1: </a:t>
            </a:r>
            <a:r>
              <a:rPr lang="en-US" sz="1400" b="1" dirty="0"/>
              <a:t>The 50th percentile monthly full-time rates for center providers, weighted</a:t>
            </a:r>
            <a:endParaRPr lang="en-US" sz="1400" dirty="0"/>
          </a:p>
          <a:p>
            <a:pPr lvl="1"/>
            <a:r>
              <a:rPr lang="en-US" sz="1400" dirty="0"/>
              <a:t>5.2: </a:t>
            </a:r>
            <a:r>
              <a:rPr lang="en-US" sz="1400" b="1" dirty="0">
                <a:ea typeface="+mn-lt"/>
                <a:cs typeface="+mn-lt"/>
              </a:rPr>
              <a:t>The 50th percentile monthly full-time rates for center providers, weighted, compared with median household income, by county</a:t>
            </a:r>
            <a:endParaRPr lang="en-US" sz="1400" b="1" dirty="0">
              <a:cs typeface="Calibri"/>
            </a:endParaRPr>
          </a:p>
          <a:p>
            <a:pPr lvl="1"/>
            <a:endParaRPr lang="en-US" sz="1400" b="1" dirty="0">
              <a:solidFill>
                <a:srgbClr val="000000"/>
              </a:solidFill>
            </a:endParaRPr>
          </a:p>
          <a:p>
            <a:pPr lvl="1"/>
            <a:endParaRPr lang="en-US" sz="1200" b="1" dirty="0">
              <a:cs typeface="Calibri"/>
            </a:endParaRPr>
          </a:p>
        </p:txBody>
      </p:sp>
      <p:pic>
        <p:nvPicPr>
          <p:cNvPr id="3" name="Picture 2">
            <a:extLst>
              <a:ext uri="{FF2B5EF4-FFF2-40B4-BE49-F238E27FC236}">
                <a16:creationId xmlns:a16="http://schemas.microsoft.com/office/drawing/2014/main" id="{D95FB7CF-85FF-DB85-8295-F3C95D49564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8064" y="139957"/>
            <a:ext cx="447545" cy="847539"/>
          </a:xfrm>
          <a:prstGeom prst="rect">
            <a:avLst/>
          </a:prstGeom>
        </p:spPr>
      </p:pic>
    </p:spTree>
    <p:extLst>
      <p:ext uri="{BB962C8B-B14F-4D97-AF65-F5344CB8AC3E}">
        <p14:creationId xmlns:p14="http://schemas.microsoft.com/office/powerpoint/2010/main" val="219633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Hudson</a:t>
            </a:r>
          </a:p>
          <a:p>
            <a:r>
              <a:rPr lang="en-US" dirty="0">
                <a:latin typeface="Franklin Gothic Medium Cond" panose="020B0606030402020204" pitchFamily="34" charset="0"/>
              </a:rPr>
              <a:t>County</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04937" y="508234"/>
            <a:ext cx="8305800" cy="6709529"/>
          </a:xfrm>
          <a:prstGeom prst="rect">
            <a:avLst/>
          </a:prstGeom>
          <a:noFill/>
        </p:spPr>
        <p:txBody>
          <a:bodyPr wrap="square" rtlCol="0">
            <a:spAutoFit/>
          </a:bodyPr>
          <a:lstStyle/>
          <a:p>
            <a:r>
              <a:rPr lang="en-US" sz="1400" b="1" dirty="0">
                <a:solidFill>
                  <a:srgbClr val="C00000"/>
                </a:solidFill>
              </a:rPr>
              <a:t>Transportation &amp; Commute</a:t>
            </a:r>
            <a:endParaRPr lang="en-US" sz="1400" b="1" dirty="0">
              <a:solidFill>
                <a:srgbClr val="C00000"/>
              </a:solidFill>
              <a:cs typeface="Calibri"/>
            </a:endParaRPr>
          </a:p>
          <a:p>
            <a:pPr lvl="1"/>
            <a:r>
              <a:rPr lang="en-US" sz="1200" dirty="0"/>
              <a:t>6.1: </a:t>
            </a:r>
            <a:r>
              <a:rPr lang="en-US" sz="1200" b="1" dirty="0"/>
              <a:t>Average commute (min) in NJ (by county)</a:t>
            </a:r>
            <a:endParaRPr lang="en-US" sz="1200" b="1" dirty="0">
              <a:cs typeface="Calibri"/>
            </a:endParaRPr>
          </a:p>
          <a:p>
            <a:pPr lvl="1"/>
            <a:r>
              <a:rPr lang="en-US" sz="1200" dirty="0"/>
              <a:t>6.2: </a:t>
            </a:r>
            <a:r>
              <a:rPr lang="en-US" sz="1200" b="1" dirty="0"/>
              <a:t>Average commute (min) over time, in county</a:t>
            </a:r>
            <a:endParaRPr lang="en-US" sz="1200" b="1" dirty="0">
              <a:cs typeface="Calibri"/>
            </a:endParaRPr>
          </a:p>
          <a:p>
            <a:pPr lvl="1"/>
            <a:r>
              <a:rPr lang="en-US" sz="1200" dirty="0"/>
              <a:t>6.3: </a:t>
            </a:r>
            <a:r>
              <a:rPr lang="en-US" sz="1200" b="1" dirty="0"/>
              <a:t>Cost of transportation as a percentage of income (%) in NJ (by county)</a:t>
            </a:r>
            <a:endParaRPr lang="en-US" sz="1200" b="1" dirty="0">
              <a:cs typeface="Calibri"/>
            </a:endParaRPr>
          </a:p>
          <a:p>
            <a:pPr lvl="1"/>
            <a:r>
              <a:rPr lang="en-US" sz="1200" dirty="0"/>
              <a:t>6.4: </a:t>
            </a:r>
            <a:r>
              <a:rPr lang="en-US" sz="1200" b="1" dirty="0" err="1"/>
              <a:t>AllTransit</a:t>
            </a:r>
            <a:r>
              <a:rPr lang="en-US" sz="1200" b="1" dirty="0"/>
              <a:t>™ Performance Score (by county)</a:t>
            </a:r>
            <a:endParaRPr lang="en-US" sz="1200" b="1" dirty="0">
              <a:solidFill>
                <a:srgbClr val="C00000"/>
              </a:solidFill>
            </a:endParaRPr>
          </a:p>
          <a:p>
            <a:pPr lvl="1"/>
            <a:endParaRPr lang="en-US" sz="1400" b="1" dirty="0">
              <a:solidFill>
                <a:srgbClr val="C00000"/>
              </a:solidFill>
            </a:endParaRPr>
          </a:p>
          <a:p>
            <a:r>
              <a:rPr lang="en-US" sz="1400" b="1" dirty="0">
                <a:solidFill>
                  <a:srgbClr val="C00000"/>
                </a:solidFill>
              </a:rPr>
              <a:t>Health Care:</a:t>
            </a:r>
          </a:p>
          <a:p>
            <a:pPr lvl="1"/>
            <a:r>
              <a:rPr lang="en-US" sz="1400" b="1" dirty="0">
                <a:solidFill>
                  <a:srgbClr val="C00000"/>
                </a:solidFill>
              </a:rPr>
              <a:t>Health Insurance</a:t>
            </a:r>
            <a:endParaRPr lang="en-US" sz="1400" b="1" dirty="0">
              <a:solidFill>
                <a:srgbClr val="C00000"/>
              </a:solidFill>
              <a:cs typeface="Calibri"/>
            </a:endParaRPr>
          </a:p>
          <a:p>
            <a:pPr lvl="1"/>
            <a:r>
              <a:rPr lang="en-US" sz="1200" dirty="0"/>
              <a:t>7.1: </a:t>
            </a:r>
            <a:r>
              <a:rPr lang="en-US" sz="1200" b="1" dirty="0"/>
              <a:t>Children under the age of 18 (%) without health insurance in NJ (by county)</a:t>
            </a:r>
            <a:endParaRPr lang="en-US" sz="1200" b="1" dirty="0">
              <a:cs typeface="Calibri"/>
            </a:endParaRPr>
          </a:p>
          <a:p>
            <a:pPr lvl="1"/>
            <a:r>
              <a:rPr lang="en-US" sz="1200" dirty="0"/>
              <a:t>7.2: </a:t>
            </a:r>
            <a:r>
              <a:rPr lang="en-US" sz="1200" b="1" dirty="0"/>
              <a:t>Children without health insurance (%) over time</a:t>
            </a:r>
            <a:endParaRPr lang="en-US" sz="1200" b="1" dirty="0">
              <a:cs typeface="Calibri"/>
            </a:endParaRPr>
          </a:p>
          <a:p>
            <a:pPr lvl="1"/>
            <a:r>
              <a:rPr lang="en-US" sz="1200" dirty="0"/>
              <a:t>7.3: </a:t>
            </a:r>
            <a:r>
              <a:rPr lang="en-US" sz="1200" b="1" dirty="0"/>
              <a:t>Children (%) without health insurance by municipality</a:t>
            </a:r>
            <a:endParaRPr lang="en-US" sz="1200" b="1" dirty="0">
              <a:solidFill>
                <a:srgbClr val="C00000"/>
              </a:solidFill>
            </a:endParaRPr>
          </a:p>
          <a:p>
            <a:pPr lvl="1"/>
            <a:r>
              <a:rPr lang="en-US" sz="1400" b="1" dirty="0">
                <a:solidFill>
                  <a:srgbClr val="C00000"/>
                </a:solidFill>
              </a:rPr>
              <a:t>Medicaid Participation</a:t>
            </a:r>
            <a:endParaRPr lang="en-US" sz="1400" b="1" dirty="0">
              <a:solidFill>
                <a:srgbClr val="C00000"/>
              </a:solidFill>
              <a:cs typeface="Calibri"/>
            </a:endParaRPr>
          </a:p>
          <a:p>
            <a:pPr lvl="1"/>
            <a:r>
              <a:rPr lang="en-US" sz="1200" dirty="0"/>
              <a:t>7.4: </a:t>
            </a:r>
            <a:r>
              <a:rPr lang="en-US" sz="1200" b="1" dirty="0"/>
              <a:t>NJ Family Care Medicaid participation (#) in NJ (by county)</a:t>
            </a:r>
            <a:endParaRPr lang="en-US" sz="1200" b="1" dirty="0">
              <a:solidFill>
                <a:srgbClr val="C00000"/>
              </a:solidFill>
            </a:endParaRPr>
          </a:p>
          <a:p>
            <a:pPr lvl="1"/>
            <a:r>
              <a:rPr lang="en-US" sz="1400" b="1" dirty="0">
                <a:solidFill>
                  <a:srgbClr val="C00000"/>
                </a:solidFill>
              </a:rPr>
              <a:t>Immunization</a:t>
            </a:r>
            <a:endParaRPr lang="en-US" sz="1400" b="1" dirty="0">
              <a:cs typeface="Calibri"/>
            </a:endParaRPr>
          </a:p>
          <a:p>
            <a:pPr lvl="1"/>
            <a:r>
              <a:rPr lang="en-US" sz="1200" dirty="0"/>
              <a:t>7.5:</a:t>
            </a:r>
            <a:r>
              <a:rPr lang="en-US" sz="1200" b="1" dirty="0">
                <a:cs typeface="Calibri"/>
              </a:rPr>
              <a:t> COVID-19 vaccination rates in NJ (by county)</a:t>
            </a:r>
            <a:endParaRPr lang="en-US" sz="1200" dirty="0"/>
          </a:p>
          <a:p>
            <a:pPr lvl="1"/>
            <a:r>
              <a:rPr lang="en-US" sz="1200" dirty="0"/>
              <a:t>7.6: </a:t>
            </a:r>
            <a:r>
              <a:rPr lang="en-US" sz="1200" b="1" dirty="0"/>
              <a:t>Children meeting all immunization requirements (%) in NJ (by county)</a:t>
            </a:r>
            <a:endParaRPr lang="en-US" sz="1200" b="1" dirty="0">
              <a:cs typeface="Calibri"/>
            </a:endParaRPr>
          </a:p>
          <a:p>
            <a:pPr lvl="1"/>
            <a:r>
              <a:rPr lang="en-US" sz="1200" dirty="0"/>
              <a:t>7.7: </a:t>
            </a:r>
            <a:r>
              <a:rPr lang="en-US" sz="1200" b="1" dirty="0"/>
              <a:t>County immunization rates (%) (all grade types) </a:t>
            </a:r>
            <a:endParaRPr lang="en-US" sz="1200" b="1" dirty="0">
              <a:solidFill>
                <a:srgbClr val="C00000"/>
              </a:solidFill>
            </a:endParaRPr>
          </a:p>
          <a:p>
            <a:pPr lvl="1"/>
            <a:r>
              <a:rPr lang="en-US" sz="1400" b="1" dirty="0">
                <a:solidFill>
                  <a:srgbClr val="C00000"/>
                </a:solidFill>
              </a:rPr>
              <a:t>Prenatal Care</a:t>
            </a:r>
            <a:endParaRPr lang="en-US" sz="14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7.8: L</a:t>
            </a:r>
            <a:r>
              <a:rPr lang="en-US" sz="1200" b="1" dirty="0"/>
              <a:t>ate or lack of prenatal care reports (#)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r>
              <a:rPr lang="en-US" sz="1400" b="1" dirty="0">
                <a:solidFill>
                  <a:srgbClr val="C00000"/>
                </a:solidFill>
              </a:rPr>
              <a:t>Employment and Career Readiness Services:</a:t>
            </a:r>
          </a:p>
          <a:p>
            <a:pPr lvl="1"/>
            <a:r>
              <a:rPr lang="en-US" sz="1400" b="1" dirty="0">
                <a:solidFill>
                  <a:srgbClr val="C00000"/>
                </a:solidFill>
              </a:rPr>
              <a:t>Unemployment</a:t>
            </a:r>
            <a:endParaRPr lang="en-US" sz="1400" b="1" dirty="0">
              <a:cs typeface="Calibri"/>
            </a:endParaRPr>
          </a:p>
          <a:p>
            <a:pPr lvl="1"/>
            <a:r>
              <a:rPr lang="en-US" sz="1200" dirty="0"/>
              <a:t>8.1: </a:t>
            </a:r>
            <a:r>
              <a:rPr lang="en-US" sz="1200" b="1" dirty="0"/>
              <a:t>Monthly county level and state unemployment rates, January 2022-December 2022 (unadjusted) </a:t>
            </a:r>
          </a:p>
          <a:p>
            <a:pPr lvl="1"/>
            <a:r>
              <a:rPr lang="en-US" sz="1200" dirty="0"/>
              <a:t>8.2: </a:t>
            </a:r>
            <a:r>
              <a:rPr lang="en-US" sz="1200" b="1" dirty="0"/>
              <a:t>Median unemployment rates,</a:t>
            </a:r>
            <a:r>
              <a:rPr lang="en-US" sz="1200" b="1" baseline="0" dirty="0"/>
              <a:t> Jan 2022-Dec 2022 </a:t>
            </a:r>
            <a:r>
              <a:rPr lang="en-US" sz="1200" b="1" dirty="0"/>
              <a:t>in NJ (by county)</a:t>
            </a:r>
            <a:endParaRPr lang="en-US" sz="1400" b="1" dirty="0">
              <a:solidFill>
                <a:srgbClr val="C00000"/>
              </a:solidFill>
            </a:endParaRPr>
          </a:p>
          <a:p>
            <a:pPr lvl="1"/>
            <a:r>
              <a:rPr lang="en-US" sz="1400" b="1" dirty="0">
                <a:solidFill>
                  <a:srgbClr val="C00000"/>
                </a:solidFill>
              </a:rPr>
              <a:t>Youth</a:t>
            </a:r>
            <a:endParaRPr lang="en-US" sz="1200" b="1" dirty="0">
              <a:cs typeface="Calibri"/>
            </a:endParaRPr>
          </a:p>
          <a:p>
            <a:pPr lvl="1"/>
            <a:r>
              <a:rPr lang="en-US" sz="1200" dirty="0"/>
              <a:t>8.3: </a:t>
            </a:r>
            <a:r>
              <a:rPr lang="en-US" sz="1200" b="1" dirty="0"/>
              <a:t>Percentage of disconnected youth between 16 and 19 years of age (by county)</a:t>
            </a:r>
          </a:p>
          <a:p>
            <a:pPr lvl="1"/>
            <a:r>
              <a:rPr lang="en-US" sz="1200" dirty="0">
                <a:cs typeface="Calibri"/>
              </a:rPr>
              <a:t>8.4:</a:t>
            </a:r>
            <a:r>
              <a:rPr lang="en-US" sz="1200" b="1" dirty="0">
                <a:cs typeface="Calibri"/>
              </a:rPr>
              <a:t> Percentage of disconnect youth between 16 and 19 years of age, over time, in county</a:t>
            </a:r>
          </a:p>
          <a:p>
            <a:pPr lvl="1"/>
            <a:r>
              <a:rPr lang="en-US" sz="1200" dirty="0">
                <a:cs typeface="Calibri"/>
              </a:rPr>
              <a:t>8.5:</a:t>
            </a:r>
            <a:r>
              <a:rPr lang="en-US" sz="1200" b="1" dirty="0">
                <a:cs typeface="Calibri"/>
              </a:rPr>
              <a:t> High school 4-year graduation rates (by school district), 2022</a:t>
            </a:r>
          </a:p>
          <a:p>
            <a:pPr lvl="1"/>
            <a:r>
              <a:rPr lang="en-US" sz="1400" b="1" dirty="0">
                <a:solidFill>
                  <a:srgbClr val="C00000"/>
                </a:solidFill>
              </a:rPr>
              <a:t>Broadband Access</a:t>
            </a:r>
            <a:endParaRPr lang="en-US" sz="1400" b="1" dirty="0">
              <a:cs typeface="Calibri"/>
            </a:endParaRPr>
          </a:p>
          <a:p>
            <a:pPr lvl="1"/>
            <a:r>
              <a:rPr lang="en-US" sz="1200" dirty="0">
                <a:cs typeface="Calibri"/>
              </a:rPr>
              <a:t>8.6: </a:t>
            </a:r>
            <a:r>
              <a:rPr lang="en-US" sz="1200" b="1" dirty="0">
                <a:cs typeface="Calibri"/>
              </a:rPr>
              <a:t>Percentage of households with broadband access (by county), 2021</a:t>
            </a:r>
          </a:p>
          <a:p>
            <a:pPr lvl="1"/>
            <a:r>
              <a:rPr lang="en-US" sz="1200" dirty="0">
                <a:cs typeface="Calibri"/>
              </a:rPr>
              <a:t>8.7: </a:t>
            </a:r>
            <a:r>
              <a:rPr lang="en-US" sz="1200" b="1" dirty="0">
                <a:cs typeface="Calibri"/>
              </a:rPr>
              <a:t>Percentage of households with broadband access, over time, in county</a:t>
            </a:r>
          </a:p>
          <a:p>
            <a:pPr lvl="1"/>
            <a:endParaRPr lang="en-US" sz="1200" b="1" dirty="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pPr lvl="1"/>
            <a:endParaRPr lang="en-US" sz="1200" b="1" dirty="0"/>
          </a:p>
        </p:txBody>
      </p:sp>
      <p:pic>
        <p:nvPicPr>
          <p:cNvPr id="3" name="Picture 2">
            <a:extLst>
              <a:ext uri="{FF2B5EF4-FFF2-40B4-BE49-F238E27FC236}">
                <a16:creationId xmlns:a16="http://schemas.microsoft.com/office/drawing/2014/main" id="{5E91B461-C47A-6B6D-FF01-730083D0856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8064" y="139957"/>
            <a:ext cx="447545" cy="847539"/>
          </a:xfrm>
          <a:prstGeom prst="rect">
            <a:avLst/>
          </a:prstGeom>
        </p:spPr>
      </p:pic>
    </p:spTree>
    <p:extLst>
      <p:ext uri="{BB962C8B-B14F-4D97-AF65-F5344CB8AC3E}">
        <p14:creationId xmlns:p14="http://schemas.microsoft.com/office/powerpoint/2010/main" val="135105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Hudson</a:t>
            </a:r>
          </a:p>
          <a:p>
            <a:r>
              <a:rPr lang="en-US" dirty="0">
                <a:latin typeface="Franklin Gothic Medium Cond" panose="020B0606030402020204" pitchFamily="34" charset="0"/>
              </a:rPr>
              <a:t>County</a:t>
            </a:r>
          </a:p>
        </p:txBody>
      </p:sp>
      <p:sp>
        <p:nvSpPr>
          <p:cNvPr id="9" name="TextBox 8">
            <a:extLst>
              <a:ext uri="{FF2B5EF4-FFF2-40B4-BE49-F238E27FC236}">
                <a16:creationId xmlns:a16="http://schemas.microsoft.com/office/drawing/2014/main" id="{385A323D-CA48-409A-8663-CB8A950A50EF}"/>
              </a:ext>
            </a:extLst>
          </p:cNvPr>
          <p:cNvSpPr txBox="1"/>
          <p:nvPr userDrawn="1"/>
        </p:nvSpPr>
        <p:spPr>
          <a:xfrm>
            <a:off x="3429000" y="508234"/>
            <a:ext cx="8305800" cy="5109091"/>
          </a:xfrm>
          <a:prstGeom prst="rect">
            <a:avLst/>
          </a:prstGeom>
          <a:noFill/>
        </p:spPr>
        <p:txBody>
          <a:bodyPr wrap="square" rtlCol="0">
            <a:spAutoFit/>
          </a:bodyPr>
          <a:lstStyle/>
          <a:p>
            <a:endParaRPr lang="en-US" sz="1200" b="1" dirty="0">
              <a:solidFill>
                <a:srgbClr val="C00000"/>
              </a:solidFill>
            </a:endParaRPr>
          </a:p>
          <a:p>
            <a:r>
              <a:rPr lang="en-US" sz="1400" b="1" dirty="0">
                <a:solidFill>
                  <a:srgbClr val="C00000"/>
                </a:solidFill>
              </a:rPr>
              <a:t>Community Safety and Environment: </a:t>
            </a:r>
            <a:endParaRPr lang="en-US" sz="1400" b="1" dirty="0">
              <a:solidFill>
                <a:srgbClr val="C00000"/>
              </a:solidFill>
              <a:cs typeface="Calibri"/>
            </a:endParaRPr>
          </a:p>
          <a:p>
            <a:pPr lvl="1">
              <a:defRPr/>
            </a:pPr>
            <a:r>
              <a:rPr lang="en-US" sz="1400" b="1" dirty="0">
                <a:solidFill>
                  <a:srgbClr val="C00000"/>
                </a:solidFill>
              </a:rPr>
              <a:t>Violent Crimes</a:t>
            </a:r>
            <a:endParaRPr lang="en-US" sz="14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9.1</a:t>
            </a:r>
            <a:r>
              <a:rPr lang="en-US" sz="1200" dirty="0">
                <a:solidFill>
                  <a:schemeClr val="accent1">
                    <a:lumMod val="75000"/>
                  </a:schemeClr>
                </a:solidFill>
              </a:rPr>
              <a:t>:</a:t>
            </a:r>
            <a:r>
              <a:rPr lang="en-US" sz="1200" dirty="0"/>
              <a:t> </a:t>
            </a:r>
            <a:r>
              <a:rPr lang="en-US" sz="1200" b="1" dirty="0"/>
              <a:t>Violent crimes (#) &amp; crime rates (per 100,000) in NJ (by county)</a:t>
            </a:r>
            <a:endParaRPr lang="en-US" sz="1200" b="1" dirty="0">
              <a:cs typeface="Calibri"/>
            </a:endParaRPr>
          </a:p>
          <a:p>
            <a:pPr lvl="1"/>
            <a:r>
              <a:rPr lang="en-US" sz="1200" dirty="0"/>
              <a:t>9.2: </a:t>
            </a:r>
            <a:r>
              <a:rPr lang="en-US" sz="1200" b="1" dirty="0"/>
              <a:t>Crimes by type (# and %), in county </a:t>
            </a:r>
            <a:endParaRPr lang="en-US" sz="1200" b="1" dirty="0">
              <a:solidFill>
                <a:srgbClr val="C00000"/>
              </a:solidFill>
            </a:endParaRPr>
          </a:p>
          <a:p>
            <a:pPr lvl="1"/>
            <a:r>
              <a:rPr lang="en-US" sz="1400" b="1" dirty="0">
                <a:solidFill>
                  <a:srgbClr val="C00000"/>
                </a:solidFill>
              </a:rPr>
              <a:t>Juveniles</a:t>
            </a:r>
            <a:endParaRPr lang="en-US" sz="1400" b="1" dirty="0">
              <a:cs typeface="Calibri"/>
            </a:endParaRPr>
          </a:p>
          <a:p>
            <a:pPr lvl="1"/>
            <a:r>
              <a:rPr lang="en-US" sz="1200" dirty="0"/>
              <a:t>9.3:</a:t>
            </a:r>
            <a:r>
              <a:rPr lang="en-US" sz="1200" b="1" dirty="0"/>
              <a:t> Juvenile arrest rates (per 1,000) in NJ (by county)</a:t>
            </a:r>
            <a:endParaRPr lang="en-US" sz="1200" b="1" dirty="0">
              <a:cs typeface="Calibri"/>
            </a:endParaRPr>
          </a:p>
          <a:p>
            <a:pPr lvl="1"/>
            <a:r>
              <a:rPr lang="en-US" sz="1200" dirty="0"/>
              <a:t>9.4: </a:t>
            </a:r>
            <a:r>
              <a:rPr lang="en-US" sz="1200" b="1" dirty="0"/>
              <a:t>Juvenile arrest rates (per 1,000) over time </a:t>
            </a:r>
          </a:p>
          <a:p>
            <a:pPr lvl="1"/>
            <a:r>
              <a:rPr lang="en-US" sz="1200" dirty="0"/>
              <a:t>9.5:</a:t>
            </a:r>
            <a:r>
              <a:rPr lang="en-US" sz="1200" b="1" dirty="0"/>
              <a:t> Vandalism and violence offenses in schools (# reported incidents) in NJ (by county)</a:t>
            </a:r>
            <a:endParaRPr lang="en-US" sz="1200" b="1" dirty="0">
              <a:solidFill>
                <a:srgbClr val="C00000"/>
              </a:solidFill>
            </a:endParaRPr>
          </a:p>
          <a:p>
            <a:pPr lvl="1"/>
            <a:r>
              <a:rPr lang="en-US" sz="1400" b="1" dirty="0">
                <a:solidFill>
                  <a:srgbClr val="C00000"/>
                </a:solidFill>
              </a:rPr>
              <a:t>Social</a:t>
            </a:r>
            <a:r>
              <a:rPr lang="en-US" sz="1200" b="1" dirty="0">
                <a:solidFill>
                  <a:srgbClr val="C00000"/>
                </a:solidFill>
              </a:rPr>
              <a:t> </a:t>
            </a:r>
            <a:endParaRPr lang="en-US" sz="1200" b="1" dirty="0">
              <a:cs typeface="Calibri"/>
            </a:endParaRPr>
          </a:p>
          <a:p>
            <a:pPr lvl="1"/>
            <a:r>
              <a:rPr lang="en-US" sz="1200" dirty="0"/>
              <a:t>9.6:</a:t>
            </a:r>
            <a:r>
              <a:rPr lang="en-US" sz="1200" b="1" dirty="0"/>
              <a:t> Rate (per 10,000) of social associations (by county)</a:t>
            </a:r>
          </a:p>
          <a:p>
            <a:pPr lvl="1"/>
            <a:r>
              <a:rPr lang="en-US" sz="1200" dirty="0">
                <a:cs typeface="Calibri"/>
              </a:rPr>
              <a:t>9.7: </a:t>
            </a:r>
            <a:r>
              <a:rPr lang="en-US" sz="1200" b="1" dirty="0">
                <a:cs typeface="Calibri"/>
              </a:rPr>
              <a:t>Rate of social associations, over time, in county</a:t>
            </a:r>
          </a:p>
          <a:p>
            <a:endParaRPr lang="en-US" sz="1400" b="1" dirty="0">
              <a:solidFill>
                <a:schemeClr val="accent1">
                  <a:lumMod val="75000"/>
                </a:schemeClr>
              </a:solidFill>
            </a:endParaRPr>
          </a:p>
          <a:p>
            <a:r>
              <a:rPr lang="en-US" sz="1400" b="1" dirty="0">
                <a:solidFill>
                  <a:srgbClr val="C00000"/>
                </a:solidFill>
              </a:rPr>
              <a:t>Gender-Based Supports</a:t>
            </a:r>
            <a:endParaRPr lang="en-US" sz="1400" b="1" dirty="0">
              <a:solidFill>
                <a:srgbClr val="C00000"/>
              </a:solidFill>
              <a:cs typeface="Calibri"/>
            </a:endParaRPr>
          </a:p>
          <a:p>
            <a:pPr lvl="1"/>
            <a:r>
              <a:rPr lang="en-US" sz="1200" dirty="0"/>
              <a:t>10.1: </a:t>
            </a:r>
            <a:r>
              <a:rPr lang="en-US" sz="1200" b="1" dirty="0"/>
              <a:t>Domestic violence incidents (# reported) in NJ (by county)</a:t>
            </a:r>
            <a:endParaRPr lang="en-US" sz="1200" b="1" dirty="0">
              <a:cs typeface="Calibri"/>
            </a:endParaRPr>
          </a:p>
          <a:p>
            <a:pPr lvl="1"/>
            <a:r>
              <a:rPr lang="en-US" sz="1200" dirty="0"/>
              <a:t>10.2: </a:t>
            </a:r>
            <a:r>
              <a:rPr lang="en-US" sz="1200" b="1" dirty="0"/>
              <a:t>Domestic violence incidents (# reported) over time </a:t>
            </a:r>
            <a:endParaRPr lang="en-US" sz="1200" b="1" dirty="0">
              <a:cs typeface="Calibri"/>
            </a:endParaRPr>
          </a:p>
          <a:p>
            <a:pPr lvl="1"/>
            <a:r>
              <a:rPr lang="en-US" sz="1200" dirty="0"/>
              <a:t>10.3: </a:t>
            </a:r>
            <a:r>
              <a:rPr lang="en-US" sz="1200" b="1" dirty="0"/>
              <a:t>Domestic violence offenses by type (#) in NJ </a:t>
            </a:r>
          </a:p>
          <a:p>
            <a:pPr lvl="1"/>
            <a:r>
              <a:rPr lang="en-US" sz="1200" dirty="0"/>
              <a:t>10.4: </a:t>
            </a:r>
            <a:r>
              <a:rPr lang="en-US" sz="1200" b="1" dirty="0"/>
              <a:t>Median income ($) by sex in NJ (by county) </a:t>
            </a:r>
          </a:p>
          <a:p>
            <a:pPr lvl="1"/>
            <a:r>
              <a:rPr lang="en-US" sz="1200" dirty="0"/>
              <a:t>10.5: </a:t>
            </a:r>
            <a:r>
              <a:rPr lang="en-US" sz="1200" b="1" dirty="0"/>
              <a:t>Median income($) by sex, over time, in county</a:t>
            </a:r>
          </a:p>
          <a:p>
            <a:pPr lvl="1">
              <a:defRPr/>
            </a:pPr>
            <a:endParaRPr lang="en-US" sz="1200" b="1" dirty="0">
              <a:cs typeface="Calibri"/>
            </a:endParaRPr>
          </a:p>
          <a:p>
            <a:pPr>
              <a:defRPr/>
            </a:pPr>
            <a:r>
              <a:rPr lang="en-US" sz="1400" b="1" dirty="0">
                <a:solidFill>
                  <a:srgbClr val="C00000"/>
                </a:solidFill>
              </a:rPr>
              <a:t>Substance Use Disorder </a:t>
            </a:r>
            <a:endParaRPr lang="en-US" sz="1400" dirty="0"/>
          </a:p>
          <a:p>
            <a:pPr lvl="1">
              <a:defRPr/>
            </a:pPr>
            <a:r>
              <a:rPr lang="en-US" sz="1200" dirty="0"/>
              <a:t>11.1: </a:t>
            </a:r>
            <a:r>
              <a:rPr lang="en-US" sz="1200" b="1" dirty="0"/>
              <a:t>Substance offenses in schools (# reported incidents) in NJ (by county)</a:t>
            </a:r>
            <a:endParaRPr lang="en-US" sz="1200" dirty="0"/>
          </a:p>
          <a:p>
            <a:pPr lvl="1">
              <a:defRPr/>
            </a:pPr>
            <a:r>
              <a:rPr lang="en-US" sz="1200" dirty="0"/>
              <a:t>11.2: </a:t>
            </a:r>
            <a:r>
              <a:rPr lang="en-US" sz="1200" b="1" dirty="0"/>
              <a:t>Change (%) in suspected opioid overdose deaths in NJ (by county) between 2016 and 2018 </a:t>
            </a:r>
            <a:endParaRPr lang="en-US" sz="1200" b="1" dirty="0">
              <a:cs typeface="Calibri"/>
            </a:endParaRPr>
          </a:p>
          <a:p>
            <a:pPr lvl="1"/>
            <a:r>
              <a:rPr lang="en-US" sz="1200" dirty="0"/>
              <a:t>11.3: </a:t>
            </a:r>
            <a:r>
              <a:rPr lang="en-US" sz="1200" b="1" dirty="0"/>
              <a:t>Number of (#) suspected opioid deaths over time </a:t>
            </a:r>
            <a:endParaRPr lang="en-US" sz="1200" b="1" dirty="0">
              <a:cs typeface="Calibri"/>
            </a:endParaRPr>
          </a:p>
          <a:p>
            <a:pPr lvl="1"/>
            <a:r>
              <a:rPr lang="en-US" sz="1200" dirty="0"/>
              <a:t>11.4: </a:t>
            </a:r>
            <a:r>
              <a:rPr lang="en-US" sz="1200" b="1" dirty="0"/>
              <a:t>Types of substances (%) identified at treatment center admissions, in county</a:t>
            </a:r>
            <a:endParaRPr lang="en-US" sz="1200" b="1" dirty="0">
              <a:solidFill>
                <a:srgbClr val="CC0000"/>
              </a:solidFill>
            </a:endParaRPr>
          </a:p>
          <a:p>
            <a:pPr lvl="1"/>
            <a:endParaRPr lang="en-US" sz="1200" b="1" dirty="0">
              <a:cs typeface="Calibri"/>
            </a:endParaRPr>
          </a:p>
        </p:txBody>
      </p:sp>
      <p:pic>
        <p:nvPicPr>
          <p:cNvPr id="3" name="Picture 2">
            <a:extLst>
              <a:ext uri="{FF2B5EF4-FFF2-40B4-BE49-F238E27FC236}">
                <a16:creationId xmlns:a16="http://schemas.microsoft.com/office/drawing/2014/main" id="{742FFC8B-F696-F8F6-2859-9A5CE8CF7A4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8064" y="139957"/>
            <a:ext cx="447545" cy="847539"/>
          </a:xfrm>
          <a:prstGeom prst="rect">
            <a:avLst/>
          </a:prstGeom>
        </p:spPr>
      </p:pic>
    </p:spTree>
    <p:extLst>
      <p:ext uri="{BB962C8B-B14F-4D97-AF65-F5344CB8AC3E}">
        <p14:creationId xmlns:p14="http://schemas.microsoft.com/office/powerpoint/2010/main" val="3260365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Hudson</a:t>
            </a:r>
          </a:p>
          <a:p>
            <a:r>
              <a:rPr lang="en-US" dirty="0">
                <a:latin typeface="Franklin Gothic Medium Cond" panose="020B0606030402020204" pitchFamily="34" charset="0"/>
              </a:rPr>
              <a:t>County</a:t>
            </a:r>
          </a:p>
        </p:txBody>
      </p:sp>
      <p:sp>
        <p:nvSpPr>
          <p:cNvPr id="10" name="TextBox 9">
            <a:extLst>
              <a:ext uri="{FF2B5EF4-FFF2-40B4-BE49-F238E27FC236}">
                <a16:creationId xmlns:a16="http://schemas.microsoft.com/office/drawing/2014/main" id="{0F160AC0-4F25-42D5-AF12-C8106682B4F4}"/>
              </a:ext>
            </a:extLst>
          </p:cNvPr>
          <p:cNvSpPr txBox="1"/>
          <p:nvPr userDrawn="1"/>
        </p:nvSpPr>
        <p:spPr>
          <a:xfrm>
            <a:off x="3441032" y="646331"/>
            <a:ext cx="8305800" cy="6555641"/>
          </a:xfrm>
          <a:prstGeom prst="rect">
            <a:avLst/>
          </a:prstGeom>
          <a:noFill/>
        </p:spPr>
        <p:txBody>
          <a:bodyPr wrap="square" rtlCol="0">
            <a:spAutoFit/>
          </a:bodyPr>
          <a:lstStyle/>
          <a:p>
            <a:r>
              <a:rPr lang="en-US" sz="1200" b="1" dirty="0">
                <a:solidFill>
                  <a:srgbClr val="CC0000"/>
                </a:solidFill>
              </a:rPr>
              <a:t>Behavioral/Mental Health (Adults):</a:t>
            </a:r>
          </a:p>
          <a:p>
            <a:pPr lvl="1"/>
            <a:r>
              <a:rPr lang="en-US" sz="1200" b="1" dirty="0">
                <a:solidFill>
                  <a:srgbClr val="C00000"/>
                </a:solidFill>
              </a:rPr>
              <a:t>Programs</a:t>
            </a:r>
            <a:endParaRPr lang="en-US" sz="1200" dirty="0"/>
          </a:p>
          <a:p>
            <a:pPr lvl="1"/>
            <a:r>
              <a:rPr lang="en-US" sz="1200" dirty="0"/>
              <a:t>12.1: </a:t>
            </a:r>
            <a:r>
              <a:rPr lang="en-US" sz="1200" b="1" dirty="0"/>
              <a:t>Types of mental health programs (#)</a:t>
            </a:r>
            <a:endParaRPr lang="en-US" sz="1200" b="1" dirty="0">
              <a:cs typeface="Calibri"/>
            </a:endParaRPr>
          </a:p>
          <a:p>
            <a:pPr lvl="1">
              <a:defRPr/>
            </a:pPr>
            <a:r>
              <a:rPr lang="en-US" sz="1200" b="1" dirty="0">
                <a:solidFill>
                  <a:srgbClr val="C00000"/>
                </a:solidFill>
              </a:rPr>
              <a:t>Mental Health Distress </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12.2: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12.3: </a:t>
            </a:r>
            <a:r>
              <a:rPr lang="en-US" sz="1200" b="1" dirty="0"/>
              <a:t>Frequency (%) of mental health distress over time - age adjusted</a:t>
            </a:r>
            <a:endParaRPr lang="en-US" sz="1200" b="1" dirty="0">
              <a:cs typeface="Calibri"/>
            </a:endParaRPr>
          </a:p>
          <a:p>
            <a:pPr lvl="1"/>
            <a:r>
              <a:rPr lang="en-US" sz="1200" dirty="0"/>
              <a:t>12.4: </a:t>
            </a:r>
            <a:r>
              <a:rPr lang="en-US" sz="1200" b="1" dirty="0"/>
              <a:t>Frequency (%) of mental health distress by race/ethnicity  - age adjusted</a:t>
            </a:r>
            <a:endParaRPr lang="en-US" sz="1200" b="1" dirty="0">
              <a:cs typeface="Calibri"/>
            </a:endParaRPr>
          </a:p>
          <a:p>
            <a:pPr lvl="1"/>
            <a:r>
              <a:rPr lang="en-US" sz="1200" dirty="0"/>
              <a:t>12.5: </a:t>
            </a:r>
            <a:r>
              <a:rPr lang="en-US" sz="1200" b="1" dirty="0"/>
              <a:t>Frequency (%) of mental health distress by sex – age adjusted</a:t>
            </a:r>
          </a:p>
          <a:p>
            <a:pPr lvl="1"/>
            <a:r>
              <a:rPr lang="en-US" sz="1200" b="1" dirty="0">
                <a:solidFill>
                  <a:srgbClr val="C00000"/>
                </a:solidFill>
              </a:rPr>
              <a:t>Diagnosed Depression</a:t>
            </a:r>
            <a:endParaRPr lang="en-US" sz="1200" b="1" dirty="0">
              <a:cs typeface="Calibri"/>
            </a:endParaRPr>
          </a:p>
          <a:p>
            <a:pPr lvl="1"/>
            <a:r>
              <a:rPr lang="en-US" sz="1200" dirty="0"/>
              <a:t>12.6: </a:t>
            </a:r>
            <a:r>
              <a:rPr lang="en-US" sz="1200" b="1" dirty="0"/>
              <a:t>Frequency of depression (%) in NJ (by county) </a:t>
            </a:r>
            <a:endParaRPr lang="en-US" sz="1200" b="1" dirty="0">
              <a:cs typeface="Calibri"/>
            </a:endParaRPr>
          </a:p>
          <a:p>
            <a:pPr lvl="1"/>
            <a:r>
              <a:rPr lang="en-US" sz="1200" dirty="0"/>
              <a:t>12.7: </a:t>
            </a:r>
            <a:r>
              <a:rPr lang="en-US" sz="1200" b="1" dirty="0"/>
              <a:t>Frequency of depression (%) over time </a:t>
            </a:r>
          </a:p>
          <a:p>
            <a:pPr lvl="1"/>
            <a:r>
              <a:rPr lang="en-US" sz="1200" dirty="0"/>
              <a:t>12.8: </a:t>
            </a:r>
            <a:r>
              <a:rPr lang="en-US" sz="1200" b="1" dirty="0"/>
              <a:t>Diagnosed depression by race/ethnicity</a:t>
            </a:r>
            <a:endParaRPr lang="en-US" sz="1200" b="1" dirty="0">
              <a:cs typeface="Calibri"/>
            </a:endParaRPr>
          </a:p>
          <a:p>
            <a:pPr lvl="1"/>
            <a:r>
              <a:rPr lang="en-US" sz="1200" dirty="0">
                <a:solidFill>
                  <a:srgbClr val="000000"/>
                </a:solidFill>
                <a:cs typeface="Calibri"/>
              </a:rPr>
              <a:t>12.9: </a:t>
            </a:r>
            <a:r>
              <a:rPr lang="en-US" sz="1200" b="1" dirty="0">
                <a:solidFill>
                  <a:srgbClr val="000000"/>
                </a:solidFill>
                <a:cs typeface="Calibri"/>
              </a:rPr>
              <a:t>Diagnosed depression by sex </a:t>
            </a:r>
            <a:endParaRPr lang="en-US" sz="1200" dirty="0">
              <a:solidFill>
                <a:srgbClr val="000000"/>
              </a:solidFill>
              <a:cs typeface="Calibri"/>
            </a:endParaRPr>
          </a:p>
          <a:p>
            <a:pPr lvl="1"/>
            <a:r>
              <a:rPr lang="en-US" sz="1200" b="1" dirty="0">
                <a:solidFill>
                  <a:srgbClr val="C00000"/>
                </a:solidFill>
              </a:rPr>
              <a:t>Suicide Rate</a:t>
            </a:r>
            <a:endParaRPr lang="en-US" sz="1200" b="1" dirty="0"/>
          </a:p>
          <a:p>
            <a:pPr lvl="1"/>
            <a:r>
              <a:rPr lang="en-US" sz="1200" dirty="0">
                <a:cs typeface="Calibri"/>
              </a:rPr>
              <a:t>12.10: </a:t>
            </a:r>
            <a:r>
              <a:rPr lang="en-US" sz="1200" b="1" dirty="0">
                <a:cs typeface="Calibri"/>
              </a:rPr>
              <a:t>Suicide Death Rate (per 100,000) population – age adjusted (by county)</a:t>
            </a:r>
          </a:p>
          <a:p>
            <a:endParaRPr lang="en-US" sz="1200" b="1" dirty="0">
              <a:solidFill>
                <a:srgbClr val="CC0000"/>
              </a:solidFill>
            </a:endParaRPr>
          </a:p>
          <a:p>
            <a:r>
              <a:rPr lang="en-US" sz="1200" b="1" dirty="0">
                <a:solidFill>
                  <a:srgbClr val="CC0000"/>
                </a:solidFill>
              </a:rPr>
              <a:t>I/DD or Behavioral/Mental Health (Children)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13.2:</a:t>
            </a:r>
            <a:r>
              <a:rPr lang="en-US" sz="1200" b="1" dirty="0"/>
              <a:t> Children (#) receiving early intervention services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cs typeface="Calibri"/>
              </a:rPr>
              <a:t>13.3:</a:t>
            </a:r>
            <a:r>
              <a:rPr lang="en-US" sz="1200" b="0" baseline="0" dirty="0">
                <a:cs typeface="Calibri"/>
              </a:rPr>
              <a:t> </a:t>
            </a:r>
            <a:r>
              <a:rPr lang="en-US" sz="1200" b="1" baseline="0" dirty="0">
                <a:cs typeface="Calibri"/>
              </a:rPr>
              <a:t># of developmental disabilities eligible youth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a:rPr>
              <a:t>13.4: </a:t>
            </a:r>
            <a:r>
              <a:rPr lang="en-US" sz="1200" b="1" dirty="0">
                <a:cs typeface="Calibri"/>
              </a:rPr>
              <a:t># of developmental disabilities eligible youth, over time, in county</a:t>
            </a:r>
            <a:endParaRPr lang="en-US" sz="1200" b="1" baseline="0"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spc="-50" dirty="0"/>
              <a:t>13.5: </a:t>
            </a:r>
            <a:r>
              <a:rPr lang="en-US" sz="1200" b="1" spc="-50" dirty="0"/>
              <a:t>Children  (% &lt;6 Years) tested for lead with blood lead levels greater than or equal to 5 micrograms/deciliter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spc="-50" dirty="0">
                <a:cs typeface="Calibri"/>
              </a:rPr>
              <a:t>13.6: </a:t>
            </a:r>
            <a:r>
              <a:rPr lang="en-US" sz="1200" b="1" spc="-50" dirty="0">
                <a:cs typeface="Calibri"/>
              </a:rPr>
              <a:t>Harassment, intimidation, bullying (HIB) offenses in schools (# reported incidents) in NJ (by county)</a:t>
            </a:r>
            <a:endParaRPr lang="en-US" sz="1200" dirty="0">
              <a:cs typeface="Calibri"/>
            </a:endParaRPr>
          </a:p>
          <a:p>
            <a:endParaRPr lang="en-US" sz="1200" b="1" dirty="0">
              <a:solidFill>
                <a:srgbClr val="376092"/>
              </a:solidFill>
              <a:cs typeface="Calibri"/>
            </a:endParaRPr>
          </a:p>
          <a:p>
            <a:r>
              <a:rPr lang="en-US" sz="1200" b="1" dirty="0">
                <a:solidFill>
                  <a:srgbClr val="C00000"/>
                </a:solidFill>
              </a:rPr>
              <a:t>Caring for Kin or Foster Children</a:t>
            </a:r>
          </a:p>
          <a:p>
            <a:pPr lvl="1"/>
            <a:r>
              <a:rPr lang="en-US" sz="1200" dirty="0"/>
              <a:t>14.1: </a:t>
            </a:r>
            <a:r>
              <a:rPr lang="en-US" sz="1200" b="1" dirty="0"/>
              <a:t>Children (#) in the care of CP&amp;P – in and out-of-home placements (by county)</a:t>
            </a:r>
            <a:endParaRPr lang="en-US" sz="1200" b="1" dirty="0">
              <a:cs typeface="Calibri"/>
            </a:endParaRPr>
          </a:p>
          <a:p>
            <a:pPr lvl="1"/>
            <a:r>
              <a:rPr lang="en-US" sz="1200" dirty="0"/>
              <a:t>14.2: </a:t>
            </a:r>
            <a:r>
              <a:rPr lang="en-US" sz="1200" b="1" dirty="0"/>
              <a:t>Children (#) in CP&amp;P out-of-home placement – kin and non-kin, in county, over time</a:t>
            </a:r>
          </a:p>
          <a:p>
            <a:pPr lvl="1"/>
            <a:r>
              <a:rPr lang="en-US" sz="1200" dirty="0">
                <a:cs typeface="Calibri"/>
              </a:rPr>
              <a:t>14.3: </a:t>
            </a:r>
            <a:r>
              <a:rPr lang="en-US" sz="1200" b="1" dirty="0">
                <a:cs typeface="Calibri"/>
              </a:rPr>
              <a:t>Grandparents (#) responsible for own grandchildren under 18 years</a:t>
            </a:r>
          </a:p>
          <a:p>
            <a:pPr lvl="1"/>
            <a:r>
              <a:rPr lang="en-US" sz="1200" dirty="0">
                <a:cs typeface="Calibri"/>
              </a:rPr>
              <a:t>14.4:</a:t>
            </a:r>
            <a:r>
              <a:rPr lang="en-US" sz="1200" b="1" dirty="0">
                <a:cs typeface="Calibri"/>
              </a:rPr>
              <a:t> Support for Families including Kinship</a:t>
            </a:r>
          </a:p>
          <a:p>
            <a:pPr lvl="1"/>
            <a:endParaRPr lang="en-US" sz="1200" b="1" dirty="0">
              <a:cs typeface="Calibri"/>
            </a:endParaRPr>
          </a:p>
          <a:p>
            <a:r>
              <a:rPr lang="en-US" sz="1200" b="1" dirty="0">
                <a:solidFill>
                  <a:srgbClr val="C00000"/>
                </a:solidFill>
              </a:rPr>
              <a:t>Advocacy</a:t>
            </a:r>
          </a:p>
          <a:p>
            <a:pPr lvl="1"/>
            <a:r>
              <a:rPr lang="en-US" sz="1200" dirty="0">
                <a:cs typeface="Calibri"/>
              </a:rPr>
              <a:t>15.1:</a:t>
            </a:r>
            <a:r>
              <a:rPr lang="en-US" sz="1200" b="1" dirty="0">
                <a:cs typeface="Calibri"/>
              </a:rPr>
              <a:t> Same sex couples (per 1,000 households), by county</a:t>
            </a:r>
          </a:p>
          <a:p>
            <a:pPr lvl="1"/>
            <a:r>
              <a:rPr lang="en-US" sz="1200" dirty="0">
                <a:cs typeface="Calibri"/>
              </a:rPr>
              <a:t>15.2:</a:t>
            </a:r>
            <a:r>
              <a:rPr lang="en-US" sz="1200" b="1" dirty="0">
                <a:cs typeface="Calibri"/>
              </a:rPr>
              <a:t> Pro Bono Legal/Advocacy Services</a:t>
            </a:r>
          </a:p>
          <a:p>
            <a:pPr lvl="1"/>
            <a:endParaRPr lang="en-US" sz="1200" b="1" dirty="0">
              <a:solidFill>
                <a:srgbClr val="C00000"/>
              </a:solidFill>
            </a:endParaRPr>
          </a:p>
          <a:p>
            <a:pPr lvl="1"/>
            <a:endParaRPr lang="en-US" sz="1200" b="1" dirty="0">
              <a:cs typeface="Calibri"/>
            </a:endParaRPr>
          </a:p>
        </p:txBody>
      </p:sp>
      <p:pic>
        <p:nvPicPr>
          <p:cNvPr id="3" name="Picture 2">
            <a:extLst>
              <a:ext uri="{FF2B5EF4-FFF2-40B4-BE49-F238E27FC236}">
                <a16:creationId xmlns:a16="http://schemas.microsoft.com/office/drawing/2014/main" id="{D8F7837B-2B35-CB10-E012-91A559F0C5B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8064" y="139957"/>
            <a:ext cx="447545" cy="847539"/>
          </a:xfrm>
          <a:prstGeom prst="rect">
            <a:avLst/>
          </a:prstGeom>
        </p:spPr>
      </p:pic>
    </p:spTree>
    <p:extLst>
      <p:ext uri="{BB962C8B-B14F-4D97-AF65-F5344CB8AC3E}">
        <p14:creationId xmlns:p14="http://schemas.microsoft.com/office/powerpoint/2010/main" val="1558753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Hudson</a:t>
            </a:r>
          </a:p>
          <a:p>
            <a:r>
              <a:rPr lang="en-US" dirty="0">
                <a:latin typeface="Franklin Gothic Medium Cond" panose="020B0606030402020204" pitchFamily="34" charset="0"/>
              </a:rPr>
              <a:t>County</a:t>
            </a:r>
          </a:p>
        </p:txBody>
      </p:sp>
      <p:pic>
        <p:nvPicPr>
          <p:cNvPr id="3" name="Picture 2">
            <a:extLst>
              <a:ext uri="{FF2B5EF4-FFF2-40B4-BE49-F238E27FC236}">
                <a16:creationId xmlns:a16="http://schemas.microsoft.com/office/drawing/2014/main" id="{08E1BA75-4FCD-E85D-59D8-52E633322BD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8064" y="139957"/>
            <a:ext cx="447545" cy="847539"/>
          </a:xfrm>
          <a:prstGeom prst="rect">
            <a:avLst/>
          </a:prstGeom>
        </p:spPr>
      </p:pic>
    </p:spTree>
    <p:extLst>
      <p:ext uri="{BB962C8B-B14F-4D97-AF65-F5344CB8AC3E}">
        <p14:creationId xmlns:p14="http://schemas.microsoft.com/office/powerpoint/2010/main" val="39489928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6"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Hudson</a:t>
            </a:r>
          </a:p>
          <a:p>
            <a:r>
              <a:rPr lang="en-US" dirty="0">
                <a:latin typeface="Franklin Gothic Medium Cond" panose="020B0606030402020204" pitchFamily="34" charset="0"/>
              </a:rPr>
              <a:t>County</a:t>
            </a:r>
          </a:p>
        </p:txBody>
      </p:sp>
      <p:pic>
        <p:nvPicPr>
          <p:cNvPr id="3" name="Picture 2">
            <a:extLst>
              <a:ext uri="{FF2B5EF4-FFF2-40B4-BE49-F238E27FC236}">
                <a16:creationId xmlns:a16="http://schemas.microsoft.com/office/drawing/2014/main" id="{88D1772C-9873-3087-5DFF-B21A80302E4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8064" y="139957"/>
            <a:ext cx="447545" cy="847539"/>
          </a:xfrm>
          <a:prstGeom prst="rect">
            <a:avLst/>
          </a:prstGeom>
        </p:spPr>
      </p:pic>
    </p:spTree>
    <p:extLst>
      <p:ext uri="{BB962C8B-B14F-4D97-AF65-F5344CB8AC3E}">
        <p14:creationId xmlns:p14="http://schemas.microsoft.com/office/powerpoint/2010/main" val="350944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Hudson</a:t>
            </a:r>
          </a:p>
          <a:p>
            <a:r>
              <a:rPr lang="en-US" dirty="0">
                <a:latin typeface="Franklin Gothic Medium Cond" panose="020B0606030402020204" pitchFamily="34" charset="0"/>
              </a:rPr>
              <a:t>County</a:t>
            </a:r>
          </a:p>
        </p:txBody>
      </p:sp>
      <p:pic>
        <p:nvPicPr>
          <p:cNvPr id="3" name="Picture 2">
            <a:extLst>
              <a:ext uri="{FF2B5EF4-FFF2-40B4-BE49-F238E27FC236}">
                <a16:creationId xmlns:a16="http://schemas.microsoft.com/office/drawing/2014/main" id="{4A965C51-C0C9-F8CA-03EE-0373322822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8064" y="139957"/>
            <a:ext cx="447545" cy="847539"/>
          </a:xfrm>
          <a:prstGeom prst="rect">
            <a:avLst/>
          </a:prstGeom>
        </p:spPr>
      </p:pic>
    </p:spTree>
    <p:extLst>
      <p:ext uri="{BB962C8B-B14F-4D97-AF65-F5344CB8AC3E}">
        <p14:creationId xmlns:p14="http://schemas.microsoft.com/office/powerpoint/2010/main" val="3693901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6/20/2023</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93" r:id="rId7"/>
    <p:sldLayoutId id="2147483659" r:id="rId8"/>
    <p:sldLayoutId id="2147483658" r:id="rId9"/>
    <p:sldLayoutId id="2147483676"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6/20/2023</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91" r:id="rId16"/>
    <p:sldLayoutId id="2147483692" r:id="rId17"/>
    <p:sldLayoutId id="2147483674"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18.xml"/><Relationship Id="rId7" Type="http://schemas.openxmlformats.org/officeDocument/2006/relationships/image" Target="../media/image20.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19.jpg"/><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19.xml"/><Relationship Id="rId7" Type="http://schemas.openxmlformats.org/officeDocument/2006/relationships/slideLayout" Target="../slideLayouts/slideLayout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25.xml"/><Relationship Id="rId7" Type="http://schemas.openxmlformats.org/officeDocument/2006/relationships/slideLayout" Target="../slideLayouts/slideLayout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chart" Target="../charts/chart6.xml"/><Relationship Id="rId3" Type="http://schemas.openxmlformats.org/officeDocument/2006/relationships/tags" Target="../tags/tag31.xml"/><Relationship Id="rId7" Type="http://schemas.openxmlformats.org/officeDocument/2006/relationships/tags" Target="../tags/tag35.xml"/><Relationship Id="rId12" Type="http://schemas.openxmlformats.org/officeDocument/2006/relationships/chart" Target="../charts/chart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notesSlide" Target="../notesSlides/notesSlide8.xml"/><Relationship Id="rId5" Type="http://schemas.openxmlformats.org/officeDocument/2006/relationships/tags" Target="../tags/tag33.xml"/><Relationship Id="rId10" Type="http://schemas.openxmlformats.org/officeDocument/2006/relationships/slideLayout" Target="../slideLayouts/slideLayout9.xml"/><Relationship Id="rId4" Type="http://schemas.openxmlformats.org/officeDocument/2006/relationships/tags" Target="../tags/tag32.xml"/><Relationship Id="rId9" Type="http://schemas.openxmlformats.org/officeDocument/2006/relationships/tags" Target="../tags/tag37.xml"/></Relationships>
</file>

<file path=ppt/slides/_rels/slide14.xml.rels><?xml version="1.0" encoding="UTF-8" standalone="yes"?>
<Relationships xmlns="http://schemas.openxmlformats.org/package/2006/relationships"><Relationship Id="rId8" Type="http://schemas.openxmlformats.org/officeDocument/2006/relationships/tags" Target="../tags/tag45.xml"/><Relationship Id="rId13" Type="http://schemas.openxmlformats.org/officeDocument/2006/relationships/chart" Target="../charts/chart8.xml"/><Relationship Id="rId3" Type="http://schemas.openxmlformats.org/officeDocument/2006/relationships/tags" Target="../tags/tag40.xml"/><Relationship Id="rId7" Type="http://schemas.openxmlformats.org/officeDocument/2006/relationships/tags" Target="../tags/tag44.xml"/><Relationship Id="rId12" Type="http://schemas.openxmlformats.org/officeDocument/2006/relationships/chart" Target="../charts/chart7.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notesSlide" Target="../notesSlides/notesSlide9.xml"/><Relationship Id="rId5" Type="http://schemas.openxmlformats.org/officeDocument/2006/relationships/tags" Target="../tags/tag42.xml"/><Relationship Id="rId10" Type="http://schemas.openxmlformats.org/officeDocument/2006/relationships/slideLayout" Target="../slideLayouts/slideLayout9.xml"/><Relationship Id="rId4" Type="http://schemas.openxmlformats.org/officeDocument/2006/relationships/tags" Target="../tags/tag41.xml"/><Relationship Id="rId9" Type="http://schemas.openxmlformats.org/officeDocument/2006/relationships/tags" Target="../tags/tag46.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49.xml"/><Relationship Id="rId7" Type="http://schemas.openxmlformats.org/officeDocument/2006/relationships/slideLayout" Target="../slideLayouts/slideLayout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9" Type="http://schemas.openxmlformats.org/officeDocument/2006/relationships/chart" Target="../charts/chart9.xml"/></Relationships>
</file>

<file path=ppt/slides/_rels/slide16.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chart" Target="../charts/chart11.xml"/><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chart" Target="../charts/chart10.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notesSlide" Target="../notesSlides/notesSlide11.xml"/><Relationship Id="rId5" Type="http://schemas.openxmlformats.org/officeDocument/2006/relationships/tags" Target="../tags/tag57.xml"/><Relationship Id="rId10" Type="http://schemas.openxmlformats.org/officeDocument/2006/relationships/slideLayout" Target="../slideLayouts/slideLayout9.xml"/><Relationship Id="rId4" Type="http://schemas.openxmlformats.org/officeDocument/2006/relationships/tags" Target="../tags/tag56.xml"/><Relationship Id="rId9" Type="http://schemas.openxmlformats.org/officeDocument/2006/relationships/tags" Target="../tags/tag61.xml"/></Relationships>
</file>

<file path=ppt/slides/_rels/slide17.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chart" Target="../charts/chart13.xml"/><Relationship Id="rId3" Type="http://schemas.openxmlformats.org/officeDocument/2006/relationships/tags" Target="../tags/tag64.xml"/><Relationship Id="rId7" Type="http://schemas.openxmlformats.org/officeDocument/2006/relationships/tags" Target="../tags/tag68.xml"/><Relationship Id="rId12" Type="http://schemas.openxmlformats.org/officeDocument/2006/relationships/chart" Target="../charts/chart12.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notesSlide" Target="../notesSlides/notesSlide12.xml"/><Relationship Id="rId5" Type="http://schemas.openxmlformats.org/officeDocument/2006/relationships/tags" Target="../tags/tag66.xml"/><Relationship Id="rId10" Type="http://schemas.openxmlformats.org/officeDocument/2006/relationships/slideLayout" Target="../slideLayouts/slideLayout9.xml"/><Relationship Id="rId4" Type="http://schemas.openxmlformats.org/officeDocument/2006/relationships/tags" Target="../tags/tag65.xml"/><Relationship Id="rId9" Type="http://schemas.openxmlformats.org/officeDocument/2006/relationships/tags" Target="../tags/tag70.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3.xml"/><Relationship Id="rId7" Type="http://schemas.openxmlformats.org/officeDocument/2006/relationships/slideLayout" Target="../slideLayouts/slideLayout9.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9" Type="http://schemas.openxmlformats.org/officeDocument/2006/relationships/chart" Target="../charts/chart14.xml"/></Relationships>
</file>

<file path=ppt/slides/_rels/slide19.xml.rels><?xml version="1.0" encoding="UTF-8" standalone="yes"?>
<Relationships xmlns="http://schemas.openxmlformats.org/package/2006/relationships"><Relationship Id="rId8" Type="http://schemas.openxmlformats.org/officeDocument/2006/relationships/tags" Target="../tags/tag84.xml"/><Relationship Id="rId3" Type="http://schemas.openxmlformats.org/officeDocument/2006/relationships/tags" Target="../tags/tag79.xml"/><Relationship Id="rId7" Type="http://schemas.openxmlformats.org/officeDocument/2006/relationships/tags" Target="../tags/tag83.xml"/><Relationship Id="rId12" Type="http://schemas.openxmlformats.org/officeDocument/2006/relationships/chart" Target="../charts/chart16.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tags" Target="../tags/tag82.xml"/><Relationship Id="rId11" Type="http://schemas.openxmlformats.org/officeDocument/2006/relationships/chart" Target="../charts/chart15.xml"/><Relationship Id="rId5" Type="http://schemas.openxmlformats.org/officeDocument/2006/relationships/tags" Target="../tags/tag81.xml"/><Relationship Id="rId10" Type="http://schemas.openxmlformats.org/officeDocument/2006/relationships/notesSlide" Target="../notesSlides/notesSlide14.xml"/><Relationship Id="rId4" Type="http://schemas.openxmlformats.org/officeDocument/2006/relationships/tags" Target="../tags/tag80.xml"/><Relationship Id="rId9"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87.xml"/><Relationship Id="rId7" Type="http://schemas.openxmlformats.org/officeDocument/2006/relationships/tags" Target="../tags/tag91.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5" Type="http://schemas.openxmlformats.org/officeDocument/2006/relationships/tags" Target="../tags/tag89.xml"/><Relationship Id="rId10" Type="http://schemas.openxmlformats.org/officeDocument/2006/relationships/chart" Target="../charts/chart17.xml"/><Relationship Id="rId4" Type="http://schemas.openxmlformats.org/officeDocument/2006/relationships/tags" Target="../tags/tag88.xml"/><Relationship Id="rId9"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94.xml"/><Relationship Id="rId7" Type="http://schemas.openxmlformats.org/officeDocument/2006/relationships/slideLayout" Target="../slideLayouts/slideLayout9.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 Id="rId9" Type="http://schemas.openxmlformats.org/officeDocument/2006/relationships/chart" Target="../charts/chart18.xml"/></Relationships>
</file>

<file path=ppt/slides/_rels/slide23.xml.rels><?xml version="1.0" encoding="UTF-8" standalone="yes"?>
<Relationships xmlns="http://schemas.openxmlformats.org/package/2006/relationships"><Relationship Id="rId8" Type="http://schemas.openxmlformats.org/officeDocument/2006/relationships/tags" Target="../tags/tag105.xml"/><Relationship Id="rId13" Type="http://schemas.openxmlformats.org/officeDocument/2006/relationships/chart" Target="../charts/chart19.xml"/><Relationship Id="rId3" Type="http://schemas.openxmlformats.org/officeDocument/2006/relationships/tags" Target="../tags/tag100.xml"/><Relationship Id="rId7" Type="http://schemas.openxmlformats.org/officeDocument/2006/relationships/tags" Target="../tags/tag104.xml"/><Relationship Id="rId12" Type="http://schemas.openxmlformats.org/officeDocument/2006/relationships/notesSlide" Target="../notesSlides/notesSlide17.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tags" Target="../tags/tag103.xml"/><Relationship Id="rId11" Type="http://schemas.openxmlformats.org/officeDocument/2006/relationships/slideLayout" Target="../slideLayouts/slideLayout9.xml"/><Relationship Id="rId5" Type="http://schemas.openxmlformats.org/officeDocument/2006/relationships/tags" Target="../tags/tag102.xml"/><Relationship Id="rId10" Type="http://schemas.openxmlformats.org/officeDocument/2006/relationships/tags" Target="../tags/tag107.xml"/><Relationship Id="rId4" Type="http://schemas.openxmlformats.org/officeDocument/2006/relationships/tags" Target="../tags/tag101.xml"/><Relationship Id="rId9" Type="http://schemas.openxmlformats.org/officeDocument/2006/relationships/tags" Target="../tags/tag106.xml"/><Relationship Id="rId14" Type="http://schemas.openxmlformats.org/officeDocument/2006/relationships/chart" Target="../charts/chart20.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10.xml"/><Relationship Id="rId7" Type="http://schemas.openxmlformats.org/officeDocument/2006/relationships/slideLayout" Target="../slideLayouts/slideLayout9.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9" Type="http://schemas.openxmlformats.org/officeDocument/2006/relationships/chart" Target="../charts/chart21.xml"/></Relationships>
</file>

<file path=ppt/slides/_rels/slide25.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chart" Target="../charts/chart22.xml"/><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notesSlide" Target="../notesSlides/notesSlide19.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slideLayout" Target="../slideLayouts/slideLayout9.xml"/><Relationship Id="rId5" Type="http://schemas.openxmlformats.org/officeDocument/2006/relationships/tags" Target="../tags/tag118.xml"/><Relationship Id="rId10" Type="http://schemas.openxmlformats.org/officeDocument/2006/relationships/tags" Target="../tags/tag123.xml"/><Relationship Id="rId4" Type="http://schemas.openxmlformats.org/officeDocument/2006/relationships/tags" Target="../tags/tag117.xml"/><Relationship Id="rId9" Type="http://schemas.openxmlformats.org/officeDocument/2006/relationships/tags" Target="../tags/tag122.xml"/><Relationship Id="rId14" Type="http://schemas.openxmlformats.org/officeDocument/2006/relationships/chart" Target="../charts/chart23.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tags" Target="../tags/tag126.xml"/><Relationship Id="rId7" Type="http://schemas.openxmlformats.org/officeDocument/2006/relationships/slideLayout" Target="../slideLayouts/slideLayout9.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tags" Target="../tags/tag129.xml"/><Relationship Id="rId5" Type="http://schemas.openxmlformats.org/officeDocument/2006/relationships/tags" Target="../tags/tag128.xml"/><Relationship Id="rId4" Type="http://schemas.openxmlformats.org/officeDocument/2006/relationships/tags" Target="../tags/tag127.xml"/><Relationship Id="rId9" Type="http://schemas.openxmlformats.org/officeDocument/2006/relationships/chart" Target="../charts/char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32.xml"/><Relationship Id="rId7" Type="http://schemas.openxmlformats.org/officeDocument/2006/relationships/notesSlide" Target="../notesSlides/notesSlide21.xml"/><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slideLayout" Target="../slideLayouts/slideLayout9.xml"/><Relationship Id="rId5" Type="http://schemas.openxmlformats.org/officeDocument/2006/relationships/tags" Target="../tags/tag134.xml"/><Relationship Id="rId4" Type="http://schemas.openxmlformats.org/officeDocument/2006/relationships/tags" Target="../tags/tag133.xml"/></Relationships>
</file>

<file path=ppt/slides/_rels/slide29.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tags" Target="../tags/tag137.xml"/><Relationship Id="rId7" Type="http://schemas.openxmlformats.org/officeDocument/2006/relationships/notesSlide" Target="../notesSlides/notesSlide22.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slideLayout" Target="../slideLayouts/slideLayout9.xml"/><Relationship Id="rId5" Type="http://schemas.openxmlformats.org/officeDocument/2006/relationships/tags" Target="../tags/tag139.xml"/><Relationship Id="rId4" Type="http://schemas.openxmlformats.org/officeDocument/2006/relationships/tags" Target="../tags/tag13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tags" Target="../tags/tag147.xml"/><Relationship Id="rId3" Type="http://schemas.openxmlformats.org/officeDocument/2006/relationships/tags" Target="../tags/tag142.xml"/><Relationship Id="rId7" Type="http://schemas.openxmlformats.org/officeDocument/2006/relationships/tags" Target="../tags/tag146.xml"/><Relationship Id="rId12" Type="http://schemas.openxmlformats.org/officeDocument/2006/relationships/chart" Target="../charts/chart28.xml"/><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tags" Target="../tags/tag145.xml"/><Relationship Id="rId11" Type="http://schemas.openxmlformats.org/officeDocument/2006/relationships/chart" Target="../charts/chart27.xml"/><Relationship Id="rId5" Type="http://schemas.openxmlformats.org/officeDocument/2006/relationships/tags" Target="../tags/tag144.xml"/><Relationship Id="rId10" Type="http://schemas.openxmlformats.org/officeDocument/2006/relationships/notesSlide" Target="../notesSlides/notesSlide23.xml"/><Relationship Id="rId4" Type="http://schemas.openxmlformats.org/officeDocument/2006/relationships/tags" Target="../tags/tag143.xml"/><Relationship Id="rId9"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tags" Target="../tags/tag155.xml"/><Relationship Id="rId13" Type="http://schemas.openxmlformats.org/officeDocument/2006/relationships/notesSlide" Target="../notesSlides/notesSlide24.xml"/><Relationship Id="rId3" Type="http://schemas.openxmlformats.org/officeDocument/2006/relationships/tags" Target="../tags/tag150.xml"/><Relationship Id="rId7" Type="http://schemas.openxmlformats.org/officeDocument/2006/relationships/tags" Target="../tags/tag154.xml"/><Relationship Id="rId12" Type="http://schemas.openxmlformats.org/officeDocument/2006/relationships/slideLayout" Target="../slideLayouts/slideLayout9.xml"/><Relationship Id="rId2" Type="http://schemas.openxmlformats.org/officeDocument/2006/relationships/tags" Target="../tags/tag149.xml"/><Relationship Id="rId16" Type="http://schemas.openxmlformats.org/officeDocument/2006/relationships/chart" Target="../charts/chart31.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tags" Target="../tags/tag158.xml"/><Relationship Id="rId5" Type="http://schemas.openxmlformats.org/officeDocument/2006/relationships/tags" Target="../tags/tag152.xml"/><Relationship Id="rId15" Type="http://schemas.openxmlformats.org/officeDocument/2006/relationships/chart" Target="../charts/chart30.xml"/><Relationship Id="rId10" Type="http://schemas.openxmlformats.org/officeDocument/2006/relationships/tags" Target="../tags/tag157.xml"/><Relationship Id="rId4" Type="http://schemas.openxmlformats.org/officeDocument/2006/relationships/tags" Target="../tags/tag151.xml"/><Relationship Id="rId9" Type="http://schemas.openxmlformats.org/officeDocument/2006/relationships/tags" Target="../tags/tag156.xml"/><Relationship Id="rId14" Type="http://schemas.openxmlformats.org/officeDocument/2006/relationships/chart" Target="../charts/char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openxmlformats.org/officeDocument/2006/relationships/chart" Target="../charts/chart32.xml"/><Relationship Id="rId3" Type="http://schemas.openxmlformats.org/officeDocument/2006/relationships/tags" Target="../tags/tag161.xml"/><Relationship Id="rId7" Type="http://schemas.openxmlformats.org/officeDocument/2006/relationships/notesSlide" Target="../notesSlides/notesSlide25.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slideLayout" Target="../slideLayouts/slideLayout9.xml"/><Relationship Id="rId5" Type="http://schemas.openxmlformats.org/officeDocument/2006/relationships/tags" Target="../tags/tag163.xml"/><Relationship Id="rId4" Type="http://schemas.openxmlformats.org/officeDocument/2006/relationships/tags" Target="../tags/tag162.xml"/></Relationships>
</file>

<file path=ppt/slides/_rels/slide35.xml.rels><?xml version="1.0" encoding="UTF-8" standalone="yes"?>
<Relationships xmlns="http://schemas.openxmlformats.org/package/2006/relationships"><Relationship Id="rId3" Type="http://schemas.openxmlformats.org/officeDocument/2006/relationships/tags" Target="../tags/tag166.xml"/><Relationship Id="rId7" Type="http://schemas.openxmlformats.org/officeDocument/2006/relationships/chart" Target="../charts/chart33.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notesSlide" Target="../notesSlides/notesSlide26.xml"/><Relationship Id="rId5" Type="http://schemas.openxmlformats.org/officeDocument/2006/relationships/slideLayout" Target="../slideLayouts/slideLayout9.xml"/><Relationship Id="rId4" Type="http://schemas.openxmlformats.org/officeDocument/2006/relationships/tags" Target="../tags/tag16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chart" Target="../charts/chart34.xml"/><Relationship Id="rId3" Type="http://schemas.openxmlformats.org/officeDocument/2006/relationships/tags" Target="../tags/tag170.xml"/><Relationship Id="rId7" Type="http://schemas.openxmlformats.org/officeDocument/2006/relationships/tags" Target="../tags/tag174.xml"/><Relationship Id="rId12" Type="http://schemas.openxmlformats.org/officeDocument/2006/relationships/notesSlide" Target="../notesSlides/notesSlide27.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slideLayout" Target="../slideLayouts/slideLayout9.xml"/><Relationship Id="rId5" Type="http://schemas.openxmlformats.org/officeDocument/2006/relationships/tags" Target="../tags/tag172.xml"/><Relationship Id="rId10" Type="http://schemas.openxmlformats.org/officeDocument/2006/relationships/tags" Target="../tags/tag177.xml"/><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chart" Target="../charts/chart35.xml"/></Relationships>
</file>

<file path=ppt/slides/_rels/slide38.xml.rels><?xml version="1.0" encoding="UTF-8" standalone="yes"?>
<Relationships xmlns="http://schemas.openxmlformats.org/package/2006/relationships"><Relationship Id="rId8" Type="http://schemas.openxmlformats.org/officeDocument/2006/relationships/chart" Target="../charts/chart36.xml"/><Relationship Id="rId3" Type="http://schemas.openxmlformats.org/officeDocument/2006/relationships/tags" Target="../tags/tag180.xml"/><Relationship Id="rId7" Type="http://schemas.openxmlformats.org/officeDocument/2006/relationships/notesSlide" Target="../notesSlides/notesSlide28.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slideLayout" Target="../slideLayouts/slideLayout9.xml"/><Relationship Id="rId5" Type="http://schemas.openxmlformats.org/officeDocument/2006/relationships/tags" Target="../tags/tag182.xml"/><Relationship Id="rId4" Type="http://schemas.openxmlformats.org/officeDocument/2006/relationships/tags" Target="../tags/tag181.xml"/></Relationships>
</file>

<file path=ppt/slides/_rels/slide39.xml.rels><?xml version="1.0" encoding="UTF-8" standalone="yes"?>
<Relationships xmlns="http://schemas.openxmlformats.org/package/2006/relationships"><Relationship Id="rId8" Type="http://schemas.openxmlformats.org/officeDocument/2006/relationships/chart" Target="../charts/chart37.xml"/><Relationship Id="rId3" Type="http://schemas.openxmlformats.org/officeDocument/2006/relationships/tags" Target="../tags/tag185.xml"/><Relationship Id="rId7" Type="http://schemas.openxmlformats.org/officeDocument/2006/relationships/notesSlide" Target="../notesSlides/notesSlide29.xml"/><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slideLayout" Target="../slideLayouts/slideLayout9.xml"/><Relationship Id="rId5" Type="http://schemas.openxmlformats.org/officeDocument/2006/relationships/tags" Target="../tags/tag187.xml"/><Relationship Id="rId4" Type="http://schemas.openxmlformats.org/officeDocument/2006/relationships/tags" Target="../tags/tag18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8" Type="http://schemas.openxmlformats.org/officeDocument/2006/relationships/tags" Target="../tags/tag195.xml"/><Relationship Id="rId13" Type="http://schemas.openxmlformats.org/officeDocument/2006/relationships/chart" Target="../charts/chart38.xml"/><Relationship Id="rId3" Type="http://schemas.openxmlformats.org/officeDocument/2006/relationships/tags" Target="../tags/tag190.xml"/><Relationship Id="rId7" Type="http://schemas.openxmlformats.org/officeDocument/2006/relationships/tags" Target="../tags/tag194.xml"/><Relationship Id="rId12" Type="http://schemas.openxmlformats.org/officeDocument/2006/relationships/notesSlide" Target="../notesSlides/notesSlide30.xml"/><Relationship Id="rId2" Type="http://schemas.openxmlformats.org/officeDocument/2006/relationships/tags" Target="../tags/tag189.xml"/><Relationship Id="rId1" Type="http://schemas.openxmlformats.org/officeDocument/2006/relationships/tags" Target="../tags/tag188.xml"/><Relationship Id="rId6" Type="http://schemas.openxmlformats.org/officeDocument/2006/relationships/tags" Target="../tags/tag193.xml"/><Relationship Id="rId11" Type="http://schemas.openxmlformats.org/officeDocument/2006/relationships/slideLayout" Target="../slideLayouts/slideLayout9.xml"/><Relationship Id="rId5" Type="http://schemas.openxmlformats.org/officeDocument/2006/relationships/tags" Target="../tags/tag192.xml"/><Relationship Id="rId10" Type="http://schemas.openxmlformats.org/officeDocument/2006/relationships/tags" Target="../tags/tag197.xml"/><Relationship Id="rId4" Type="http://schemas.openxmlformats.org/officeDocument/2006/relationships/tags" Target="../tags/tag191.xml"/><Relationship Id="rId9" Type="http://schemas.openxmlformats.org/officeDocument/2006/relationships/tags" Target="../tags/tag196.xml"/><Relationship Id="rId14" Type="http://schemas.openxmlformats.org/officeDocument/2006/relationships/chart" Target="../charts/chart39.xml"/></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200.xml"/><Relationship Id="rId7" Type="http://schemas.openxmlformats.org/officeDocument/2006/relationships/slideLayout" Target="../slideLayouts/slideLayout9.xml"/><Relationship Id="rId2" Type="http://schemas.openxmlformats.org/officeDocument/2006/relationships/tags" Target="../tags/tag199.xml"/><Relationship Id="rId1" Type="http://schemas.openxmlformats.org/officeDocument/2006/relationships/tags" Target="../tags/tag198.xml"/><Relationship Id="rId6" Type="http://schemas.openxmlformats.org/officeDocument/2006/relationships/tags" Target="../tags/tag203.xml"/><Relationship Id="rId5" Type="http://schemas.openxmlformats.org/officeDocument/2006/relationships/tags" Target="../tags/tag202.xml"/><Relationship Id="rId4" Type="http://schemas.openxmlformats.org/officeDocument/2006/relationships/tags" Target="../tags/tag201.xml"/><Relationship Id="rId9" Type="http://schemas.openxmlformats.org/officeDocument/2006/relationships/chart" Target="../charts/chart40.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206.xml"/><Relationship Id="rId7" Type="http://schemas.openxmlformats.org/officeDocument/2006/relationships/slideLayout" Target="../slideLayouts/slideLayout9.xml"/><Relationship Id="rId2" Type="http://schemas.openxmlformats.org/officeDocument/2006/relationships/tags" Target="../tags/tag205.xml"/><Relationship Id="rId1" Type="http://schemas.openxmlformats.org/officeDocument/2006/relationships/tags" Target="../tags/tag204.xml"/><Relationship Id="rId6" Type="http://schemas.openxmlformats.org/officeDocument/2006/relationships/tags" Target="../tags/tag209.xml"/><Relationship Id="rId5" Type="http://schemas.openxmlformats.org/officeDocument/2006/relationships/tags" Target="../tags/tag208.xml"/><Relationship Id="rId4" Type="http://schemas.openxmlformats.org/officeDocument/2006/relationships/tags" Target="../tags/tag207.xml"/><Relationship Id="rId9" Type="http://schemas.openxmlformats.org/officeDocument/2006/relationships/chart" Target="../charts/chart41.xml"/></Relationships>
</file>

<file path=ppt/slides/_rels/slide44.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tags" Target="../tags/tag212.xml"/><Relationship Id="rId7" Type="http://schemas.openxmlformats.org/officeDocument/2006/relationships/notesSlide" Target="../notesSlides/notesSlide33.xml"/><Relationship Id="rId2" Type="http://schemas.openxmlformats.org/officeDocument/2006/relationships/tags" Target="../tags/tag211.xml"/><Relationship Id="rId1" Type="http://schemas.openxmlformats.org/officeDocument/2006/relationships/tags" Target="../tags/tag210.xml"/><Relationship Id="rId6" Type="http://schemas.openxmlformats.org/officeDocument/2006/relationships/slideLayout" Target="../slideLayouts/slideLayout9.xml"/><Relationship Id="rId5" Type="http://schemas.openxmlformats.org/officeDocument/2006/relationships/tags" Target="../tags/tag214.xml"/><Relationship Id="rId4" Type="http://schemas.openxmlformats.org/officeDocument/2006/relationships/tags" Target="../tags/tag213.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openxmlformats.org/officeDocument/2006/relationships/tags" Target="../tags/tag217.xml"/><Relationship Id="rId7" Type="http://schemas.openxmlformats.org/officeDocument/2006/relationships/slideLayout" Target="../slideLayouts/slideLayout9.xml"/><Relationship Id="rId2" Type="http://schemas.openxmlformats.org/officeDocument/2006/relationships/tags" Target="../tags/tag216.xml"/><Relationship Id="rId1" Type="http://schemas.openxmlformats.org/officeDocument/2006/relationships/tags" Target="../tags/tag215.xml"/><Relationship Id="rId6" Type="http://schemas.openxmlformats.org/officeDocument/2006/relationships/tags" Target="../tags/tag220.xml"/><Relationship Id="rId5" Type="http://schemas.openxmlformats.org/officeDocument/2006/relationships/tags" Target="../tags/tag219.xml"/><Relationship Id="rId4" Type="http://schemas.openxmlformats.org/officeDocument/2006/relationships/tags" Target="../tags/tag218.xml"/><Relationship Id="rId9" Type="http://schemas.openxmlformats.org/officeDocument/2006/relationships/chart" Target="../charts/chart43.xml"/></Relationships>
</file>

<file path=ppt/slides/_rels/slide46.xml.rels><?xml version="1.0" encoding="UTF-8" standalone="yes"?>
<Relationships xmlns="http://schemas.openxmlformats.org/package/2006/relationships"><Relationship Id="rId8" Type="http://schemas.openxmlformats.org/officeDocument/2006/relationships/notesSlide" Target="../notesSlides/notesSlide35.xml"/><Relationship Id="rId3" Type="http://schemas.openxmlformats.org/officeDocument/2006/relationships/tags" Target="../tags/tag223.xml"/><Relationship Id="rId7" Type="http://schemas.openxmlformats.org/officeDocument/2006/relationships/slideLayout" Target="../slideLayouts/slideLayout9.xml"/><Relationship Id="rId2" Type="http://schemas.openxmlformats.org/officeDocument/2006/relationships/tags" Target="../tags/tag222.xml"/><Relationship Id="rId1" Type="http://schemas.openxmlformats.org/officeDocument/2006/relationships/tags" Target="../tags/tag221.xml"/><Relationship Id="rId6" Type="http://schemas.openxmlformats.org/officeDocument/2006/relationships/tags" Target="../tags/tag226.xml"/><Relationship Id="rId5" Type="http://schemas.openxmlformats.org/officeDocument/2006/relationships/tags" Target="../tags/tag225.xml"/><Relationship Id="rId4" Type="http://schemas.openxmlformats.org/officeDocument/2006/relationships/tags" Target="../tags/tag224.xml"/><Relationship Id="rId9" Type="http://schemas.openxmlformats.org/officeDocument/2006/relationships/chart" Target="../charts/chart44.xml"/></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36.xml"/><Relationship Id="rId3" Type="http://schemas.openxmlformats.org/officeDocument/2006/relationships/tags" Target="../tags/tag229.xml"/><Relationship Id="rId7" Type="http://schemas.openxmlformats.org/officeDocument/2006/relationships/slideLayout" Target="../slideLayouts/slideLayout9.xml"/><Relationship Id="rId2" Type="http://schemas.openxmlformats.org/officeDocument/2006/relationships/tags" Target="../tags/tag228.xml"/><Relationship Id="rId1" Type="http://schemas.openxmlformats.org/officeDocument/2006/relationships/tags" Target="../tags/tag227.xml"/><Relationship Id="rId6" Type="http://schemas.openxmlformats.org/officeDocument/2006/relationships/tags" Target="../tags/tag232.xml"/><Relationship Id="rId5" Type="http://schemas.openxmlformats.org/officeDocument/2006/relationships/tags" Target="../tags/tag231.xml"/><Relationship Id="rId4" Type="http://schemas.openxmlformats.org/officeDocument/2006/relationships/tags" Target="../tags/tag230.xml"/><Relationship Id="rId9" Type="http://schemas.openxmlformats.org/officeDocument/2006/relationships/chart" Target="../charts/chart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37.xml"/><Relationship Id="rId3" Type="http://schemas.openxmlformats.org/officeDocument/2006/relationships/tags" Target="../tags/tag235.xml"/><Relationship Id="rId7" Type="http://schemas.openxmlformats.org/officeDocument/2006/relationships/slideLayout" Target="../slideLayouts/slideLayout9.xml"/><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tags" Target="../tags/tag238.xml"/><Relationship Id="rId5" Type="http://schemas.openxmlformats.org/officeDocument/2006/relationships/tags" Target="../tags/tag237.xml"/><Relationship Id="rId4" Type="http://schemas.openxmlformats.org/officeDocument/2006/relationships/tags" Target="../tags/tag236.xml"/><Relationship Id="rId9" Type="http://schemas.openxmlformats.org/officeDocument/2006/relationships/chart" Target="../charts/chart4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38.xml"/><Relationship Id="rId3" Type="http://schemas.openxmlformats.org/officeDocument/2006/relationships/tags" Target="../tags/tag241.xml"/><Relationship Id="rId7" Type="http://schemas.openxmlformats.org/officeDocument/2006/relationships/slideLayout" Target="../slideLayouts/slideLayout9.xml"/><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tags" Target="../tags/tag244.xml"/><Relationship Id="rId5" Type="http://schemas.openxmlformats.org/officeDocument/2006/relationships/tags" Target="../tags/tag243.xml"/><Relationship Id="rId4" Type="http://schemas.openxmlformats.org/officeDocument/2006/relationships/tags" Target="../tags/tag242.xml"/><Relationship Id="rId9" Type="http://schemas.openxmlformats.org/officeDocument/2006/relationships/chart" Target="../charts/chart47.xml"/></Relationships>
</file>

<file path=ppt/slides/_rels/slide51.xml.rels><?xml version="1.0" encoding="UTF-8" standalone="yes"?>
<Relationships xmlns="http://schemas.openxmlformats.org/package/2006/relationships"><Relationship Id="rId8" Type="http://schemas.openxmlformats.org/officeDocument/2006/relationships/tags" Target="../tags/tag252.xml"/><Relationship Id="rId13" Type="http://schemas.openxmlformats.org/officeDocument/2006/relationships/chart" Target="../charts/chart49.xml"/><Relationship Id="rId3" Type="http://schemas.openxmlformats.org/officeDocument/2006/relationships/tags" Target="../tags/tag247.xml"/><Relationship Id="rId7" Type="http://schemas.openxmlformats.org/officeDocument/2006/relationships/tags" Target="../tags/tag251.xml"/><Relationship Id="rId12" Type="http://schemas.openxmlformats.org/officeDocument/2006/relationships/chart" Target="../charts/chart48.xml"/><Relationship Id="rId2" Type="http://schemas.openxmlformats.org/officeDocument/2006/relationships/tags" Target="../tags/tag246.xml"/><Relationship Id="rId1" Type="http://schemas.openxmlformats.org/officeDocument/2006/relationships/tags" Target="../tags/tag245.xml"/><Relationship Id="rId6" Type="http://schemas.openxmlformats.org/officeDocument/2006/relationships/tags" Target="../tags/tag250.xml"/><Relationship Id="rId11" Type="http://schemas.openxmlformats.org/officeDocument/2006/relationships/notesSlide" Target="../notesSlides/notesSlide39.xml"/><Relationship Id="rId5" Type="http://schemas.openxmlformats.org/officeDocument/2006/relationships/tags" Target="../tags/tag249.xml"/><Relationship Id="rId10" Type="http://schemas.openxmlformats.org/officeDocument/2006/relationships/slideLayout" Target="../slideLayouts/slideLayout9.xml"/><Relationship Id="rId4" Type="http://schemas.openxmlformats.org/officeDocument/2006/relationships/tags" Target="../tags/tag248.xml"/><Relationship Id="rId9" Type="http://schemas.openxmlformats.org/officeDocument/2006/relationships/tags" Target="../tags/tag253.xml"/></Relationships>
</file>

<file path=ppt/slides/_rels/slide52.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56.xml"/><Relationship Id="rId7" Type="http://schemas.openxmlformats.org/officeDocument/2006/relationships/slideLayout" Target="../slideLayouts/slideLayout9.xml"/><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tags" Target="../tags/tag259.xml"/><Relationship Id="rId5" Type="http://schemas.openxmlformats.org/officeDocument/2006/relationships/tags" Target="../tags/tag258.xml"/><Relationship Id="rId4" Type="http://schemas.openxmlformats.org/officeDocument/2006/relationships/tags" Target="../tags/tag257.xml"/><Relationship Id="rId9" Type="http://schemas.openxmlformats.org/officeDocument/2006/relationships/chart" Target="../charts/chart50.xml"/></Relationships>
</file>

<file path=ppt/slides/_rels/slide53.xml.rels><?xml version="1.0" encoding="UTF-8" standalone="yes"?>
<Relationships xmlns="http://schemas.openxmlformats.org/package/2006/relationships"><Relationship Id="rId8" Type="http://schemas.openxmlformats.org/officeDocument/2006/relationships/tags" Target="../tags/tag267.xml"/><Relationship Id="rId13" Type="http://schemas.openxmlformats.org/officeDocument/2006/relationships/chart" Target="../charts/chart52.xml"/><Relationship Id="rId3" Type="http://schemas.openxmlformats.org/officeDocument/2006/relationships/tags" Target="../tags/tag262.xml"/><Relationship Id="rId7" Type="http://schemas.openxmlformats.org/officeDocument/2006/relationships/tags" Target="../tags/tag266.xml"/><Relationship Id="rId12" Type="http://schemas.openxmlformats.org/officeDocument/2006/relationships/chart" Target="../charts/chart51.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notesSlide" Target="../notesSlides/notesSlide41.xml"/><Relationship Id="rId5" Type="http://schemas.openxmlformats.org/officeDocument/2006/relationships/tags" Target="../tags/tag264.xml"/><Relationship Id="rId10" Type="http://schemas.openxmlformats.org/officeDocument/2006/relationships/slideLayout" Target="../slideLayouts/slideLayout9.xml"/><Relationship Id="rId4" Type="http://schemas.openxmlformats.org/officeDocument/2006/relationships/tags" Target="../tags/tag263.xml"/><Relationship Id="rId9" Type="http://schemas.openxmlformats.org/officeDocument/2006/relationships/tags" Target="../tags/tag26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71.xml"/><Relationship Id="rId7" Type="http://schemas.openxmlformats.org/officeDocument/2006/relationships/slideLayout" Target="../slideLayouts/slideLayout9.xml"/><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tags" Target="../tags/tag274.xml"/><Relationship Id="rId5" Type="http://schemas.openxmlformats.org/officeDocument/2006/relationships/tags" Target="../tags/tag273.xml"/><Relationship Id="rId4" Type="http://schemas.openxmlformats.org/officeDocument/2006/relationships/tags" Target="../tags/tag272.xml"/><Relationship Id="rId9" Type="http://schemas.openxmlformats.org/officeDocument/2006/relationships/chart" Target="../charts/chart53.xml"/></Relationships>
</file>

<file path=ppt/slides/_rels/slide56.xml.rels><?xml version="1.0" encoding="UTF-8" standalone="yes"?>
<Relationships xmlns="http://schemas.openxmlformats.org/package/2006/relationships"><Relationship Id="rId8" Type="http://schemas.openxmlformats.org/officeDocument/2006/relationships/tags" Target="../tags/tag282.xml"/><Relationship Id="rId3" Type="http://schemas.openxmlformats.org/officeDocument/2006/relationships/tags" Target="../tags/tag277.xml"/><Relationship Id="rId7" Type="http://schemas.openxmlformats.org/officeDocument/2006/relationships/tags" Target="../tags/tag281.xml"/><Relationship Id="rId12" Type="http://schemas.openxmlformats.org/officeDocument/2006/relationships/chart" Target="../charts/chart55.xml"/><Relationship Id="rId2" Type="http://schemas.openxmlformats.org/officeDocument/2006/relationships/tags" Target="../tags/tag276.xml"/><Relationship Id="rId1" Type="http://schemas.openxmlformats.org/officeDocument/2006/relationships/tags" Target="../tags/tag275.xml"/><Relationship Id="rId6" Type="http://schemas.openxmlformats.org/officeDocument/2006/relationships/tags" Target="../tags/tag280.xml"/><Relationship Id="rId11" Type="http://schemas.openxmlformats.org/officeDocument/2006/relationships/chart" Target="../charts/chart54.xml"/><Relationship Id="rId5" Type="http://schemas.openxmlformats.org/officeDocument/2006/relationships/tags" Target="../tags/tag279.xml"/><Relationship Id="rId10" Type="http://schemas.openxmlformats.org/officeDocument/2006/relationships/notesSlide" Target="../notesSlides/notesSlide43.xml"/><Relationship Id="rId4" Type="http://schemas.openxmlformats.org/officeDocument/2006/relationships/tags" Target="../tags/tag278.xml"/><Relationship Id="rId9"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8" Type="http://schemas.openxmlformats.org/officeDocument/2006/relationships/tags" Target="../tags/tag290.xml"/><Relationship Id="rId13" Type="http://schemas.openxmlformats.org/officeDocument/2006/relationships/chart" Target="../charts/chart57.xml"/><Relationship Id="rId3" Type="http://schemas.openxmlformats.org/officeDocument/2006/relationships/tags" Target="../tags/tag285.xml"/><Relationship Id="rId7" Type="http://schemas.openxmlformats.org/officeDocument/2006/relationships/tags" Target="../tags/tag289.xml"/><Relationship Id="rId12" Type="http://schemas.openxmlformats.org/officeDocument/2006/relationships/chart" Target="../charts/chart56.xml"/><Relationship Id="rId2" Type="http://schemas.openxmlformats.org/officeDocument/2006/relationships/tags" Target="../tags/tag284.xml"/><Relationship Id="rId1" Type="http://schemas.openxmlformats.org/officeDocument/2006/relationships/tags" Target="../tags/tag283.xml"/><Relationship Id="rId6" Type="http://schemas.openxmlformats.org/officeDocument/2006/relationships/tags" Target="../tags/tag288.xml"/><Relationship Id="rId11" Type="http://schemas.openxmlformats.org/officeDocument/2006/relationships/notesSlide" Target="../notesSlides/notesSlide44.xml"/><Relationship Id="rId5" Type="http://schemas.openxmlformats.org/officeDocument/2006/relationships/tags" Target="../tags/tag287.xml"/><Relationship Id="rId10" Type="http://schemas.openxmlformats.org/officeDocument/2006/relationships/slideLayout" Target="../slideLayouts/slideLayout9.xml"/><Relationship Id="rId4" Type="http://schemas.openxmlformats.org/officeDocument/2006/relationships/tags" Target="../tags/tag286.xml"/><Relationship Id="rId9" Type="http://schemas.openxmlformats.org/officeDocument/2006/relationships/tags" Target="../tags/tag291.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5.xml"/><Relationship Id="rId3" Type="http://schemas.openxmlformats.org/officeDocument/2006/relationships/tags" Target="../tags/tag294.xml"/><Relationship Id="rId7" Type="http://schemas.openxmlformats.org/officeDocument/2006/relationships/slideLayout" Target="../slideLayouts/slideLayout9.xml"/><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tags" Target="../tags/tag297.xml"/><Relationship Id="rId5" Type="http://schemas.openxmlformats.org/officeDocument/2006/relationships/tags" Target="../tags/tag296.xml"/><Relationship Id="rId4" Type="http://schemas.openxmlformats.org/officeDocument/2006/relationships/tags" Target="../tags/tag295.xml"/><Relationship Id="rId9" Type="http://schemas.openxmlformats.org/officeDocument/2006/relationships/chart" Target="../charts/chart58.xml"/></Relationships>
</file>

<file path=ppt/slides/_rels/slide59.xml.rels><?xml version="1.0" encoding="UTF-8" standalone="yes"?>
<Relationships xmlns="http://schemas.openxmlformats.org/package/2006/relationships"><Relationship Id="rId8" Type="http://schemas.openxmlformats.org/officeDocument/2006/relationships/tags" Target="../tags/tag305.xml"/><Relationship Id="rId13" Type="http://schemas.openxmlformats.org/officeDocument/2006/relationships/chart" Target="../charts/chart60.xml"/><Relationship Id="rId3" Type="http://schemas.openxmlformats.org/officeDocument/2006/relationships/tags" Target="../tags/tag300.xml"/><Relationship Id="rId7" Type="http://schemas.openxmlformats.org/officeDocument/2006/relationships/tags" Target="../tags/tag304.xml"/><Relationship Id="rId12" Type="http://schemas.openxmlformats.org/officeDocument/2006/relationships/chart" Target="../charts/chart59.xml"/><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tags" Target="../tags/tag303.xml"/><Relationship Id="rId11" Type="http://schemas.openxmlformats.org/officeDocument/2006/relationships/notesSlide" Target="../notesSlides/notesSlide46.xml"/><Relationship Id="rId5" Type="http://schemas.openxmlformats.org/officeDocument/2006/relationships/tags" Target="../tags/tag302.xml"/><Relationship Id="rId10" Type="http://schemas.openxmlformats.org/officeDocument/2006/relationships/slideLayout" Target="../slideLayouts/slideLayout9.xml"/><Relationship Id="rId4" Type="http://schemas.openxmlformats.org/officeDocument/2006/relationships/tags" Target="../tags/tag301.xml"/><Relationship Id="rId9" Type="http://schemas.openxmlformats.org/officeDocument/2006/relationships/tags" Target="../tags/tag30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8" Type="http://schemas.openxmlformats.org/officeDocument/2006/relationships/chart" Target="../charts/chart61.xml"/><Relationship Id="rId3" Type="http://schemas.openxmlformats.org/officeDocument/2006/relationships/tags" Target="../tags/tag309.xml"/><Relationship Id="rId7" Type="http://schemas.openxmlformats.org/officeDocument/2006/relationships/notesSlide" Target="../notesSlides/notesSlide47.xml"/><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slideLayout" Target="../slideLayouts/slideLayout10.xml"/><Relationship Id="rId5" Type="http://schemas.openxmlformats.org/officeDocument/2006/relationships/tags" Target="../tags/tag311.xml"/><Relationship Id="rId4" Type="http://schemas.openxmlformats.org/officeDocument/2006/relationships/tags" Target="../tags/tag310.xml"/></Relationships>
</file>

<file path=ppt/slides/_rels/slide62.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14.xml"/><Relationship Id="rId7" Type="http://schemas.openxmlformats.org/officeDocument/2006/relationships/notesSlide" Target="../notesSlides/notesSlide48.xm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slideLayout" Target="../slideLayouts/slideLayout10.xml"/><Relationship Id="rId5" Type="http://schemas.openxmlformats.org/officeDocument/2006/relationships/tags" Target="../tags/tag316.xml"/><Relationship Id="rId4" Type="http://schemas.openxmlformats.org/officeDocument/2006/relationships/tags" Target="../tags/tag315.xml"/></Relationships>
</file>

<file path=ppt/slides/_rels/slide63.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19.xml"/><Relationship Id="rId7" Type="http://schemas.openxmlformats.org/officeDocument/2006/relationships/notesSlide" Target="../notesSlides/notesSlide49.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slideLayout" Target="../slideLayouts/slideLayout10.xml"/><Relationship Id="rId5" Type="http://schemas.openxmlformats.org/officeDocument/2006/relationships/tags" Target="../tags/tag321.xml"/><Relationship Id="rId4" Type="http://schemas.openxmlformats.org/officeDocument/2006/relationships/tags" Target="../tags/tag320.xml"/></Relationships>
</file>

<file path=ppt/slides/_rels/slide64.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24.xml"/><Relationship Id="rId7" Type="http://schemas.openxmlformats.org/officeDocument/2006/relationships/notesSlide" Target="../notesSlides/notesSlide50.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slideLayout" Target="../slideLayouts/slideLayout9.xml"/><Relationship Id="rId5" Type="http://schemas.openxmlformats.org/officeDocument/2006/relationships/tags" Target="../tags/tag326.xml"/><Relationship Id="rId4" Type="http://schemas.openxmlformats.org/officeDocument/2006/relationships/tags" Target="../tags/tag325.xml"/></Relationships>
</file>

<file path=ppt/slides/_rels/slide65.xml.rels><?xml version="1.0" encoding="UTF-8" standalone="yes"?>
<Relationships xmlns="http://schemas.openxmlformats.org/package/2006/relationships"><Relationship Id="rId8" Type="http://schemas.openxmlformats.org/officeDocument/2006/relationships/chart" Target="../charts/chart65.xml"/><Relationship Id="rId3" Type="http://schemas.openxmlformats.org/officeDocument/2006/relationships/tags" Target="../tags/tag329.xml"/><Relationship Id="rId7" Type="http://schemas.openxmlformats.org/officeDocument/2006/relationships/notesSlide" Target="../notesSlides/notesSlide51.xml"/><Relationship Id="rId2" Type="http://schemas.openxmlformats.org/officeDocument/2006/relationships/tags" Target="../tags/tag328.xml"/><Relationship Id="rId1" Type="http://schemas.openxmlformats.org/officeDocument/2006/relationships/tags" Target="../tags/tag327.xml"/><Relationship Id="rId6" Type="http://schemas.openxmlformats.org/officeDocument/2006/relationships/slideLayout" Target="../slideLayouts/slideLayout9.xml"/><Relationship Id="rId5" Type="http://schemas.openxmlformats.org/officeDocument/2006/relationships/tags" Target="../tags/tag331.xml"/><Relationship Id="rId4" Type="http://schemas.openxmlformats.org/officeDocument/2006/relationships/tags" Target="../tags/tag33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8" Type="http://schemas.openxmlformats.org/officeDocument/2006/relationships/chart" Target="../charts/chart66.xml"/><Relationship Id="rId3" Type="http://schemas.openxmlformats.org/officeDocument/2006/relationships/tags" Target="../tags/tag334.xml"/><Relationship Id="rId7" Type="http://schemas.openxmlformats.org/officeDocument/2006/relationships/notesSlide" Target="../notesSlides/notesSlide52.xml"/><Relationship Id="rId2" Type="http://schemas.openxmlformats.org/officeDocument/2006/relationships/tags" Target="../tags/tag333.xml"/><Relationship Id="rId1" Type="http://schemas.openxmlformats.org/officeDocument/2006/relationships/tags" Target="../tags/tag332.xml"/><Relationship Id="rId6" Type="http://schemas.openxmlformats.org/officeDocument/2006/relationships/slideLayout" Target="../slideLayouts/slideLayout10.xml"/><Relationship Id="rId5" Type="http://schemas.openxmlformats.org/officeDocument/2006/relationships/tags" Target="../tags/tag336.xml"/><Relationship Id="rId4" Type="http://schemas.openxmlformats.org/officeDocument/2006/relationships/tags" Target="../tags/tag335.xml"/></Relationships>
</file>

<file path=ppt/slides/_rels/slide68.xml.rels><?xml version="1.0" encoding="UTF-8" standalone="yes"?>
<Relationships xmlns="http://schemas.openxmlformats.org/package/2006/relationships"><Relationship Id="rId8" Type="http://schemas.openxmlformats.org/officeDocument/2006/relationships/tags" Target="../tags/tag344.xml"/><Relationship Id="rId3" Type="http://schemas.openxmlformats.org/officeDocument/2006/relationships/tags" Target="../tags/tag339.xml"/><Relationship Id="rId7" Type="http://schemas.openxmlformats.org/officeDocument/2006/relationships/tags" Target="../tags/tag343.xml"/><Relationship Id="rId12" Type="http://schemas.openxmlformats.org/officeDocument/2006/relationships/chart" Target="../charts/chart68.xml"/><Relationship Id="rId2" Type="http://schemas.openxmlformats.org/officeDocument/2006/relationships/tags" Target="../tags/tag338.xml"/><Relationship Id="rId1" Type="http://schemas.openxmlformats.org/officeDocument/2006/relationships/tags" Target="../tags/tag337.xml"/><Relationship Id="rId6" Type="http://schemas.openxmlformats.org/officeDocument/2006/relationships/tags" Target="../tags/tag342.xml"/><Relationship Id="rId11" Type="http://schemas.openxmlformats.org/officeDocument/2006/relationships/chart" Target="../charts/chart67.xml"/><Relationship Id="rId5" Type="http://schemas.openxmlformats.org/officeDocument/2006/relationships/tags" Target="../tags/tag341.xml"/><Relationship Id="rId10" Type="http://schemas.openxmlformats.org/officeDocument/2006/relationships/notesSlide" Target="../notesSlides/notesSlide53.xml"/><Relationship Id="rId4" Type="http://schemas.openxmlformats.org/officeDocument/2006/relationships/tags" Target="../tags/tag340.xml"/><Relationship Id="rId9"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tags" Target="../tags/tag347.xml"/><Relationship Id="rId7" Type="http://schemas.openxmlformats.org/officeDocument/2006/relationships/chart" Target="../charts/chart69.xml"/><Relationship Id="rId2" Type="http://schemas.openxmlformats.org/officeDocument/2006/relationships/tags" Target="../tags/tag346.xml"/><Relationship Id="rId1" Type="http://schemas.openxmlformats.org/officeDocument/2006/relationships/tags" Target="../tags/tag345.xml"/><Relationship Id="rId6" Type="http://schemas.openxmlformats.org/officeDocument/2006/relationships/notesSlide" Target="../notesSlides/notesSlide54.xml"/><Relationship Id="rId5" Type="http://schemas.openxmlformats.org/officeDocument/2006/relationships/slideLayout" Target="../slideLayouts/slideLayout10.xml"/><Relationship Id="rId4" Type="http://schemas.openxmlformats.org/officeDocument/2006/relationships/tags" Target="../tags/tag34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8" Type="http://schemas.openxmlformats.org/officeDocument/2006/relationships/notesSlide" Target="../notesSlides/notesSlide55.xml"/><Relationship Id="rId3" Type="http://schemas.openxmlformats.org/officeDocument/2006/relationships/tags" Target="../tags/tag351.xml"/><Relationship Id="rId7" Type="http://schemas.openxmlformats.org/officeDocument/2006/relationships/slideLayout" Target="../slideLayouts/slideLayout10.xml"/><Relationship Id="rId2" Type="http://schemas.openxmlformats.org/officeDocument/2006/relationships/tags" Target="../tags/tag350.xml"/><Relationship Id="rId1" Type="http://schemas.openxmlformats.org/officeDocument/2006/relationships/tags" Target="../tags/tag349.xml"/><Relationship Id="rId6" Type="http://schemas.openxmlformats.org/officeDocument/2006/relationships/tags" Target="../tags/tag354.xml"/><Relationship Id="rId5" Type="http://schemas.openxmlformats.org/officeDocument/2006/relationships/tags" Target="../tags/tag353.xml"/><Relationship Id="rId4" Type="http://schemas.openxmlformats.org/officeDocument/2006/relationships/tags" Target="../tags/tag352.xml"/><Relationship Id="rId9" Type="http://schemas.openxmlformats.org/officeDocument/2006/relationships/chart" Target="../charts/chart70.xml"/></Relationships>
</file>

<file path=ppt/slides/_rels/slide72.xml.rels><?xml version="1.0" encoding="UTF-8" standalone="yes"?>
<Relationships xmlns="http://schemas.openxmlformats.org/package/2006/relationships"><Relationship Id="rId8" Type="http://schemas.openxmlformats.org/officeDocument/2006/relationships/tags" Target="../tags/tag362.xml"/><Relationship Id="rId3" Type="http://schemas.openxmlformats.org/officeDocument/2006/relationships/tags" Target="../tags/tag357.xml"/><Relationship Id="rId7" Type="http://schemas.openxmlformats.org/officeDocument/2006/relationships/tags" Target="../tags/tag361.xml"/><Relationship Id="rId12" Type="http://schemas.openxmlformats.org/officeDocument/2006/relationships/chart" Target="../charts/chart72.xml"/><Relationship Id="rId2" Type="http://schemas.openxmlformats.org/officeDocument/2006/relationships/tags" Target="../tags/tag356.xml"/><Relationship Id="rId1" Type="http://schemas.openxmlformats.org/officeDocument/2006/relationships/tags" Target="../tags/tag355.xml"/><Relationship Id="rId6" Type="http://schemas.openxmlformats.org/officeDocument/2006/relationships/tags" Target="../tags/tag360.xml"/><Relationship Id="rId11" Type="http://schemas.openxmlformats.org/officeDocument/2006/relationships/chart" Target="../charts/chart71.xml"/><Relationship Id="rId5" Type="http://schemas.openxmlformats.org/officeDocument/2006/relationships/tags" Target="../tags/tag359.xml"/><Relationship Id="rId10" Type="http://schemas.openxmlformats.org/officeDocument/2006/relationships/notesSlide" Target="../notesSlides/notesSlide56.xml"/><Relationship Id="rId4" Type="http://schemas.openxmlformats.org/officeDocument/2006/relationships/tags" Target="../tags/tag358.xml"/><Relationship Id="rId9"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8" Type="http://schemas.openxmlformats.org/officeDocument/2006/relationships/tags" Target="../tags/tag370.xml"/><Relationship Id="rId13" Type="http://schemas.openxmlformats.org/officeDocument/2006/relationships/chart" Target="../charts/chart73.xml"/><Relationship Id="rId3" Type="http://schemas.openxmlformats.org/officeDocument/2006/relationships/tags" Target="../tags/tag365.xml"/><Relationship Id="rId7" Type="http://schemas.openxmlformats.org/officeDocument/2006/relationships/tags" Target="../tags/tag369.xml"/><Relationship Id="rId12" Type="http://schemas.openxmlformats.org/officeDocument/2006/relationships/notesSlide" Target="../notesSlides/notesSlide57.xml"/><Relationship Id="rId2" Type="http://schemas.openxmlformats.org/officeDocument/2006/relationships/tags" Target="../tags/tag364.xml"/><Relationship Id="rId1" Type="http://schemas.openxmlformats.org/officeDocument/2006/relationships/tags" Target="../tags/tag363.xml"/><Relationship Id="rId6" Type="http://schemas.openxmlformats.org/officeDocument/2006/relationships/tags" Target="../tags/tag368.xml"/><Relationship Id="rId11" Type="http://schemas.openxmlformats.org/officeDocument/2006/relationships/slideLayout" Target="../slideLayouts/slideLayout10.xml"/><Relationship Id="rId5" Type="http://schemas.openxmlformats.org/officeDocument/2006/relationships/tags" Target="../tags/tag367.xml"/><Relationship Id="rId10" Type="http://schemas.openxmlformats.org/officeDocument/2006/relationships/tags" Target="../tags/tag372.xml"/><Relationship Id="rId4" Type="http://schemas.openxmlformats.org/officeDocument/2006/relationships/tags" Target="../tags/tag366.xml"/><Relationship Id="rId9" Type="http://schemas.openxmlformats.org/officeDocument/2006/relationships/tags" Target="../tags/tag371.xml"/><Relationship Id="rId14" Type="http://schemas.openxmlformats.org/officeDocument/2006/relationships/chart" Target="../charts/chart74.xml"/></Relationships>
</file>

<file path=ppt/slides/_rels/slide74.xml.rels><?xml version="1.0" encoding="UTF-8" standalone="yes"?>
<Relationships xmlns="http://schemas.openxmlformats.org/package/2006/relationships"><Relationship Id="rId8" Type="http://schemas.openxmlformats.org/officeDocument/2006/relationships/tags" Target="../tags/tag380.xml"/><Relationship Id="rId13" Type="http://schemas.openxmlformats.org/officeDocument/2006/relationships/chart" Target="../charts/chart76.xml"/><Relationship Id="rId3" Type="http://schemas.openxmlformats.org/officeDocument/2006/relationships/tags" Target="../tags/tag375.xml"/><Relationship Id="rId7" Type="http://schemas.openxmlformats.org/officeDocument/2006/relationships/tags" Target="../tags/tag379.xml"/><Relationship Id="rId12" Type="http://schemas.openxmlformats.org/officeDocument/2006/relationships/chart" Target="../charts/chart75.xml"/><Relationship Id="rId2" Type="http://schemas.openxmlformats.org/officeDocument/2006/relationships/tags" Target="../tags/tag374.xml"/><Relationship Id="rId1" Type="http://schemas.openxmlformats.org/officeDocument/2006/relationships/tags" Target="../tags/tag373.xml"/><Relationship Id="rId6" Type="http://schemas.openxmlformats.org/officeDocument/2006/relationships/tags" Target="../tags/tag378.xml"/><Relationship Id="rId11" Type="http://schemas.openxmlformats.org/officeDocument/2006/relationships/notesSlide" Target="../notesSlides/notesSlide58.xml"/><Relationship Id="rId5" Type="http://schemas.openxmlformats.org/officeDocument/2006/relationships/tags" Target="../tags/tag377.xml"/><Relationship Id="rId10" Type="http://schemas.openxmlformats.org/officeDocument/2006/relationships/slideLayout" Target="../slideLayouts/slideLayout10.xml"/><Relationship Id="rId4" Type="http://schemas.openxmlformats.org/officeDocument/2006/relationships/tags" Target="../tags/tag376.xml"/><Relationship Id="rId9" Type="http://schemas.openxmlformats.org/officeDocument/2006/relationships/tags" Target="../tags/tag381.xml"/></Relationships>
</file>

<file path=ppt/slides/_rels/slide75.xml.rels><?xml version="1.0" encoding="UTF-8" standalone="yes"?>
<Relationships xmlns="http://schemas.openxmlformats.org/package/2006/relationships"><Relationship Id="rId8" Type="http://schemas.openxmlformats.org/officeDocument/2006/relationships/tags" Target="../tags/tag389.xml"/><Relationship Id="rId13" Type="http://schemas.openxmlformats.org/officeDocument/2006/relationships/chart" Target="../charts/chart77.xml"/><Relationship Id="rId3" Type="http://schemas.openxmlformats.org/officeDocument/2006/relationships/tags" Target="../tags/tag384.xml"/><Relationship Id="rId7" Type="http://schemas.openxmlformats.org/officeDocument/2006/relationships/tags" Target="../tags/tag388.xml"/><Relationship Id="rId12" Type="http://schemas.openxmlformats.org/officeDocument/2006/relationships/notesSlide" Target="../notesSlides/notesSlide59.xml"/><Relationship Id="rId2" Type="http://schemas.openxmlformats.org/officeDocument/2006/relationships/tags" Target="../tags/tag383.xml"/><Relationship Id="rId1" Type="http://schemas.openxmlformats.org/officeDocument/2006/relationships/tags" Target="../tags/tag382.xml"/><Relationship Id="rId6" Type="http://schemas.openxmlformats.org/officeDocument/2006/relationships/tags" Target="../tags/tag387.xml"/><Relationship Id="rId11" Type="http://schemas.openxmlformats.org/officeDocument/2006/relationships/slideLayout" Target="../slideLayouts/slideLayout10.xml"/><Relationship Id="rId5" Type="http://schemas.openxmlformats.org/officeDocument/2006/relationships/tags" Target="../tags/tag386.xml"/><Relationship Id="rId10" Type="http://schemas.openxmlformats.org/officeDocument/2006/relationships/tags" Target="../tags/tag391.xml"/><Relationship Id="rId4" Type="http://schemas.openxmlformats.org/officeDocument/2006/relationships/tags" Target="../tags/tag385.xml"/><Relationship Id="rId9" Type="http://schemas.openxmlformats.org/officeDocument/2006/relationships/tags" Target="../tags/tag390.xml"/><Relationship Id="rId14" Type="http://schemas.openxmlformats.org/officeDocument/2006/relationships/chart" Target="../charts/chart78.xml"/></Relationships>
</file>

<file path=ppt/slides/_rels/slide76.xml.rels><?xml version="1.0" encoding="UTF-8" standalone="yes"?>
<Relationships xmlns="http://schemas.openxmlformats.org/package/2006/relationships"><Relationship Id="rId8" Type="http://schemas.openxmlformats.org/officeDocument/2006/relationships/notesSlide" Target="../notesSlides/notesSlide60.xml"/><Relationship Id="rId3" Type="http://schemas.openxmlformats.org/officeDocument/2006/relationships/tags" Target="../tags/tag394.xml"/><Relationship Id="rId7" Type="http://schemas.openxmlformats.org/officeDocument/2006/relationships/slideLayout" Target="../slideLayouts/slideLayout10.xml"/><Relationship Id="rId2" Type="http://schemas.openxmlformats.org/officeDocument/2006/relationships/tags" Target="../tags/tag393.xml"/><Relationship Id="rId1" Type="http://schemas.openxmlformats.org/officeDocument/2006/relationships/tags" Target="../tags/tag392.xml"/><Relationship Id="rId6" Type="http://schemas.openxmlformats.org/officeDocument/2006/relationships/tags" Target="../tags/tag397.xml"/><Relationship Id="rId5" Type="http://schemas.openxmlformats.org/officeDocument/2006/relationships/tags" Target="../tags/tag396.xml"/><Relationship Id="rId4" Type="http://schemas.openxmlformats.org/officeDocument/2006/relationships/tags" Target="../tags/tag395.xml"/><Relationship Id="rId9" Type="http://schemas.openxmlformats.org/officeDocument/2006/relationships/chart" Target="../charts/chart7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tags" Target="../tags/tag400.xml"/><Relationship Id="rId7" Type="http://schemas.openxmlformats.org/officeDocument/2006/relationships/notesSlide" Target="../notesSlides/notesSlide61.xml"/><Relationship Id="rId2" Type="http://schemas.openxmlformats.org/officeDocument/2006/relationships/tags" Target="../tags/tag399.xml"/><Relationship Id="rId1" Type="http://schemas.openxmlformats.org/officeDocument/2006/relationships/tags" Target="../tags/tag398.xml"/><Relationship Id="rId6" Type="http://schemas.openxmlformats.org/officeDocument/2006/relationships/slideLayout" Target="../slideLayouts/slideLayout10.xml"/><Relationship Id="rId5" Type="http://schemas.openxmlformats.org/officeDocument/2006/relationships/tags" Target="../tags/tag402.xml"/><Relationship Id="rId4" Type="http://schemas.openxmlformats.org/officeDocument/2006/relationships/tags" Target="../tags/tag401.xml"/></Relationships>
</file>

<file path=ppt/slides/_rels/slide79.xml.rels><?xml version="1.0" encoding="UTF-8" standalone="yes"?>
<Relationships xmlns="http://schemas.openxmlformats.org/package/2006/relationships"><Relationship Id="rId8" Type="http://schemas.openxmlformats.org/officeDocument/2006/relationships/chart" Target="../charts/chart81.xml"/><Relationship Id="rId3" Type="http://schemas.openxmlformats.org/officeDocument/2006/relationships/tags" Target="../tags/tag405.xml"/><Relationship Id="rId7" Type="http://schemas.openxmlformats.org/officeDocument/2006/relationships/notesSlide" Target="../notesSlides/notesSlide62.xml"/><Relationship Id="rId2" Type="http://schemas.openxmlformats.org/officeDocument/2006/relationships/tags" Target="../tags/tag404.xml"/><Relationship Id="rId1" Type="http://schemas.openxmlformats.org/officeDocument/2006/relationships/tags" Target="../tags/tag403.xml"/><Relationship Id="rId6" Type="http://schemas.openxmlformats.org/officeDocument/2006/relationships/slideLayout" Target="../slideLayouts/slideLayout10.xml"/><Relationship Id="rId5" Type="http://schemas.openxmlformats.org/officeDocument/2006/relationships/tags" Target="../tags/tag407.xml"/><Relationship Id="rId4" Type="http://schemas.openxmlformats.org/officeDocument/2006/relationships/tags" Target="../tags/tag406.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7.xml"/><Relationship Id="rId7" Type="http://schemas.openxmlformats.org/officeDocument/2006/relationships/slideLayout" Target="../slideLayouts/slideLayout8.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9"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tags" Target="../tags/tag415.xml"/><Relationship Id="rId3" Type="http://schemas.openxmlformats.org/officeDocument/2006/relationships/tags" Target="../tags/tag410.xml"/><Relationship Id="rId7" Type="http://schemas.openxmlformats.org/officeDocument/2006/relationships/tags" Target="../tags/tag414.xml"/><Relationship Id="rId12" Type="http://schemas.openxmlformats.org/officeDocument/2006/relationships/chart" Target="../charts/chart83.xml"/><Relationship Id="rId2" Type="http://schemas.openxmlformats.org/officeDocument/2006/relationships/tags" Target="../tags/tag409.xml"/><Relationship Id="rId1" Type="http://schemas.openxmlformats.org/officeDocument/2006/relationships/tags" Target="../tags/tag408.xml"/><Relationship Id="rId6" Type="http://schemas.openxmlformats.org/officeDocument/2006/relationships/tags" Target="../tags/tag413.xml"/><Relationship Id="rId11" Type="http://schemas.openxmlformats.org/officeDocument/2006/relationships/chart" Target="../charts/chart82.xml"/><Relationship Id="rId5" Type="http://schemas.openxmlformats.org/officeDocument/2006/relationships/tags" Target="../tags/tag412.xml"/><Relationship Id="rId10" Type="http://schemas.openxmlformats.org/officeDocument/2006/relationships/notesSlide" Target="../notesSlides/notesSlide63.xml"/><Relationship Id="rId4" Type="http://schemas.openxmlformats.org/officeDocument/2006/relationships/tags" Target="../tags/tag411.xml"/><Relationship Id="rId9"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8" Type="http://schemas.openxmlformats.org/officeDocument/2006/relationships/chart" Target="../charts/chart84.xml"/><Relationship Id="rId3" Type="http://schemas.openxmlformats.org/officeDocument/2006/relationships/tags" Target="../tags/tag418.xml"/><Relationship Id="rId7" Type="http://schemas.openxmlformats.org/officeDocument/2006/relationships/notesSlide" Target="../notesSlides/notesSlide64.xml"/><Relationship Id="rId2" Type="http://schemas.openxmlformats.org/officeDocument/2006/relationships/tags" Target="../tags/tag417.xml"/><Relationship Id="rId1" Type="http://schemas.openxmlformats.org/officeDocument/2006/relationships/tags" Target="../tags/tag416.xml"/><Relationship Id="rId6" Type="http://schemas.openxmlformats.org/officeDocument/2006/relationships/slideLayout" Target="../slideLayouts/slideLayout10.xml"/><Relationship Id="rId5" Type="http://schemas.openxmlformats.org/officeDocument/2006/relationships/tags" Target="../tags/tag420.xml"/><Relationship Id="rId4" Type="http://schemas.openxmlformats.org/officeDocument/2006/relationships/tags" Target="../tags/tag419.xml"/></Relationships>
</file>

<file path=ppt/slides/_rels/slide82.xml.rels><?xml version="1.0" encoding="UTF-8" standalone="yes"?>
<Relationships xmlns="http://schemas.openxmlformats.org/package/2006/relationships"><Relationship Id="rId8" Type="http://schemas.openxmlformats.org/officeDocument/2006/relationships/chart" Target="../charts/chart85.xml"/><Relationship Id="rId3" Type="http://schemas.openxmlformats.org/officeDocument/2006/relationships/tags" Target="../tags/tag423.xml"/><Relationship Id="rId7" Type="http://schemas.openxmlformats.org/officeDocument/2006/relationships/notesSlide" Target="../notesSlides/notesSlide65.xml"/><Relationship Id="rId2" Type="http://schemas.openxmlformats.org/officeDocument/2006/relationships/tags" Target="../tags/tag422.xml"/><Relationship Id="rId1" Type="http://schemas.openxmlformats.org/officeDocument/2006/relationships/tags" Target="../tags/tag421.xml"/><Relationship Id="rId6" Type="http://schemas.openxmlformats.org/officeDocument/2006/relationships/slideLayout" Target="../slideLayouts/slideLayout10.xml"/><Relationship Id="rId5" Type="http://schemas.openxmlformats.org/officeDocument/2006/relationships/tags" Target="../tags/tag425.xml"/><Relationship Id="rId4" Type="http://schemas.openxmlformats.org/officeDocument/2006/relationships/tags" Target="../tags/tag42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4.xml.rels><?xml version="1.0" encoding="UTF-8" standalone="yes"?>
<Relationships xmlns="http://schemas.openxmlformats.org/package/2006/relationships"><Relationship Id="rId8" Type="http://schemas.openxmlformats.org/officeDocument/2006/relationships/chart" Target="../charts/chart86.xml"/><Relationship Id="rId3" Type="http://schemas.openxmlformats.org/officeDocument/2006/relationships/tags" Target="../tags/tag428.xml"/><Relationship Id="rId7" Type="http://schemas.openxmlformats.org/officeDocument/2006/relationships/notesSlide" Target="../notesSlides/notesSlide66.xml"/><Relationship Id="rId2" Type="http://schemas.openxmlformats.org/officeDocument/2006/relationships/tags" Target="../tags/tag427.xml"/><Relationship Id="rId1" Type="http://schemas.openxmlformats.org/officeDocument/2006/relationships/tags" Target="../tags/tag426.xml"/><Relationship Id="rId6" Type="http://schemas.openxmlformats.org/officeDocument/2006/relationships/slideLayout" Target="../slideLayouts/slideLayout9.xml"/><Relationship Id="rId5" Type="http://schemas.openxmlformats.org/officeDocument/2006/relationships/tags" Target="../tags/tag430.xml"/><Relationship Id="rId4" Type="http://schemas.openxmlformats.org/officeDocument/2006/relationships/tags" Target="../tags/tag429.xml"/></Relationships>
</file>

<file path=ppt/slides/_rels/slide85.xml.rels><?xml version="1.0" encoding="UTF-8" standalone="yes"?>
<Relationships xmlns="http://schemas.openxmlformats.org/package/2006/relationships"><Relationship Id="rId8" Type="http://schemas.openxmlformats.org/officeDocument/2006/relationships/chart" Target="../charts/chart87.xml"/><Relationship Id="rId3" Type="http://schemas.openxmlformats.org/officeDocument/2006/relationships/tags" Target="../tags/tag433.xml"/><Relationship Id="rId7" Type="http://schemas.openxmlformats.org/officeDocument/2006/relationships/notesSlide" Target="../notesSlides/notesSlide67.xml"/><Relationship Id="rId2" Type="http://schemas.openxmlformats.org/officeDocument/2006/relationships/tags" Target="../tags/tag432.xml"/><Relationship Id="rId1" Type="http://schemas.openxmlformats.org/officeDocument/2006/relationships/tags" Target="../tags/tag431.xml"/><Relationship Id="rId6" Type="http://schemas.openxmlformats.org/officeDocument/2006/relationships/slideLayout" Target="../slideLayouts/slideLayout9.xml"/><Relationship Id="rId5" Type="http://schemas.openxmlformats.org/officeDocument/2006/relationships/tags" Target="../tags/tag435.xml"/><Relationship Id="rId4" Type="http://schemas.openxmlformats.org/officeDocument/2006/relationships/tags" Target="../tags/tag434.xml"/></Relationships>
</file>

<file path=ppt/slides/_rels/slide86.xml.rels><?xml version="1.0" encoding="UTF-8" standalone="yes"?>
<Relationships xmlns="http://schemas.openxmlformats.org/package/2006/relationships"><Relationship Id="rId8" Type="http://schemas.openxmlformats.org/officeDocument/2006/relationships/chart" Target="../charts/chart88.xml"/><Relationship Id="rId3" Type="http://schemas.openxmlformats.org/officeDocument/2006/relationships/tags" Target="../tags/tag438.xml"/><Relationship Id="rId7" Type="http://schemas.openxmlformats.org/officeDocument/2006/relationships/notesSlide" Target="../notesSlides/notesSlide68.xml"/><Relationship Id="rId2" Type="http://schemas.openxmlformats.org/officeDocument/2006/relationships/tags" Target="../tags/tag437.xml"/><Relationship Id="rId1" Type="http://schemas.openxmlformats.org/officeDocument/2006/relationships/tags" Target="../tags/tag436.xml"/><Relationship Id="rId6" Type="http://schemas.openxmlformats.org/officeDocument/2006/relationships/slideLayout" Target="../slideLayouts/slideLayout9.xml"/><Relationship Id="rId5" Type="http://schemas.openxmlformats.org/officeDocument/2006/relationships/tags" Target="../tags/tag440.xml"/><Relationship Id="rId4" Type="http://schemas.openxmlformats.org/officeDocument/2006/relationships/tags" Target="../tags/tag439.xml"/></Relationships>
</file>

<file path=ppt/slides/_rels/slide87.xml.rels><?xml version="1.0" encoding="UTF-8" standalone="yes"?>
<Relationships xmlns="http://schemas.openxmlformats.org/package/2006/relationships"><Relationship Id="rId3" Type="http://schemas.openxmlformats.org/officeDocument/2006/relationships/tags" Target="../tags/tag443.xml"/><Relationship Id="rId2" Type="http://schemas.openxmlformats.org/officeDocument/2006/relationships/tags" Target="../tags/tag442.xml"/><Relationship Id="rId1" Type="http://schemas.openxmlformats.org/officeDocument/2006/relationships/tags" Target="../tags/tag441.xml"/><Relationship Id="rId5" Type="http://schemas.openxmlformats.org/officeDocument/2006/relationships/notesSlide" Target="../notesSlides/notesSlide69.xml"/><Relationship Id="rId4"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9.xml.rels><?xml version="1.0" encoding="UTF-8" standalone="yes"?>
<Relationships xmlns="http://schemas.openxmlformats.org/package/2006/relationships"><Relationship Id="rId8" Type="http://schemas.openxmlformats.org/officeDocument/2006/relationships/chart" Target="../charts/chart89.xml"/><Relationship Id="rId3" Type="http://schemas.openxmlformats.org/officeDocument/2006/relationships/tags" Target="../tags/tag446.xml"/><Relationship Id="rId7" Type="http://schemas.openxmlformats.org/officeDocument/2006/relationships/notesSlide" Target="../notesSlides/notesSlide70.xml"/><Relationship Id="rId2" Type="http://schemas.openxmlformats.org/officeDocument/2006/relationships/tags" Target="../tags/tag445.xml"/><Relationship Id="rId1" Type="http://schemas.openxmlformats.org/officeDocument/2006/relationships/tags" Target="../tags/tag444.xml"/><Relationship Id="rId6" Type="http://schemas.openxmlformats.org/officeDocument/2006/relationships/slideLayout" Target="../slideLayouts/slideLayout9.xml"/><Relationship Id="rId5" Type="http://schemas.openxmlformats.org/officeDocument/2006/relationships/tags" Target="../tags/tag448.xml"/><Relationship Id="rId4" Type="http://schemas.openxmlformats.org/officeDocument/2006/relationships/tags" Target="../tags/tag447.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3.xml"/><Relationship Id="rId7" Type="http://schemas.openxmlformats.org/officeDocument/2006/relationships/slideLayout" Target="../slideLayouts/slideLayout8.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chart" Target="../charts/chart2.xml"/></Relationships>
</file>

<file path=ppt/slides/_rels/slide90.xml.rels><?xml version="1.0" encoding="UTF-8" standalone="yes"?>
<Relationships xmlns="http://schemas.openxmlformats.org/package/2006/relationships"><Relationship Id="rId3" Type="http://schemas.openxmlformats.org/officeDocument/2006/relationships/tags" Target="../tags/tag451.xml"/><Relationship Id="rId2" Type="http://schemas.openxmlformats.org/officeDocument/2006/relationships/tags" Target="../tags/tag450.xml"/><Relationship Id="rId1" Type="http://schemas.openxmlformats.org/officeDocument/2006/relationships/tags" Target="../tags/tag449.xml"/><Relationship Id="rId5" Type="http://schemas.openxmlformats.org/officeDocument/2006/relationships/notesSlide" Target="../notesSlides/notesSlide71.xml"/><Relationship Id="rId4"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ABCEA6-5956-DC46-D8B8-E0D98BB85C0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2400" y="-333344"/>
            <a:ext cx="13732877" cy="7724744"/>
          </a:xfrm>
          <a:prstGeom prst="rect">
            <a:avLst/>
          </a:prstGeom>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a:latin typeface="Franklin Gothic Medium Cond" panose="020B0606030402020204" pitchFamily="34" charset="0"/>
                </a:rPr>
                <a:t>Hudson County</a:t>
              </a:r>
              <a:endParaRPr lang="en-US" sz="36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a:solidFill>
                    <a:srgbClr val="C00000"/>
                  </a:solidFill>
                  <a:latin typeface="Franklin Gothic Medium Cond" panose="020B0606030402020204" pitchFamily="34" charset="0"/>
                </a:rPr>
                <a:t>A Profile of Family and Community Indicators
Updated June 2023</a:t>
              </a:r>
              <a:endParaRPr lang="en-US" b="1" dirty="0">
                <a:solidFill>
                  <a:srgbClr val="C00000"/>
                </a:solidFill>
                <a:latin typeface="Franklin Gothic Medium Cond" panose="020B0606030402020204" pitchFamily="34" charset="0"/>
              </a:endParaRPr>
            </a:p>
          </p:txBody>
        </p:sp>
      </p:grpSp>
      <p:pic>
        <p:nvPicPr>
          <p:cNvPr id="11" name="Picture 10">
            <a:extLst>
              <a:ext uri="{FF2B5EF4-FFF2-40B4-BE49-F238E27FC236}">
                <a16:creationId xmlns:a16="http://schemas.microsoft.com/office/drawing/2014/main" id="{85E53683-FB90-C3F3-150C-257FEBB96CF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933665" y="4715061"/>
            <a:ext cx="890159" cy="1685739"/>
          </a:xfrm>
          <a:prstGeom prst="rect">
            <a:avLst/>
          </a:prstGeom>
        </p:spPr>
      </p:pic>
    </p:spTree>
    <p:extLst>
      <p:ext uri="{BB962C8B-B14F-4D97-AF65-F5344CB8AC3E}">
        <p14:creationId xmlns:p14="http://schemas.microsoft.com/office/powerpoint/2010/main" val="1644116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a:latin typeface="Franklin Gothic Book"/>
              </a:rPr>
              <a:t>Note. Percentages add up to more than 100% because respondents to the 2021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2140410858"/>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2021</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a:latin typeface="Franklin Gothic Book"/>
              </a:rPr>
              <a:t>Note. Percentages add up to more than 100% because respondents to the 2021 American Community Survey were able to select more than one race. Additionally, Hispanic/Latino was a separate question from race that all respondents answered before selecting race. </a:t>
            </a:r>
          </a:p>
          <a:p>
            <a:pPr algn="just"/>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2017-21.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2539412817"/>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573850208"/>
              </p:ext>
            </p:extLst>
          </p:nvPr>
        </p:nvGraphicFramePr>
        <p:xfrm>
          <a:off x="8934449" y="4203971"/>
          <a:ext cx="2831690" cy="206035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 name="Chart 2">
            <a:extLst>
              <a:ext uri="{FF2B5EF4-FFF2-40B4-BE49-F238E27FC236}">
                <a16:creationId xmlns:a16="http://schemas.microsoft.com/office/drawing/2014/main" id="{0942D5D0-9BF4-4337-AA96-51C97E21B71A}"/>
              </a:ext>
            </a:extLst>
          </p:cNvPr>
          <p:cNvGraphicFramePr/>
          <p:nvPr>
            <p:custDataLst>
              <p:tags r:id="rId2"/>
            </p:custDataLst>
            <p:extLst>
              <p:ext uri="{D42A27DB-BD31-4B8C-83A1-F6EECF244321}">
                <p14:modId xmlns:p14="http://schemas.microsoft.com/office/powerpoint/2010/main" val="2974497101"/>
              </p:ext>
            </p:extLst>
          </p:nvPr>
        </p:nvGraphicFramePr>
        <p:xfrm>
          <a:off x="3249706" y="567672"/>
          <a:ext cx="6520665" cy="5623474"/>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a:extLst>
              <a:ext uri="{FF2B5EF4-FFF2-40B4-BE49-F238E27FC236}">
                <a16:creationId xmlns:a16="http://schemas.microsoft.com/office/drawing/2014/main" id="{F2F1A772-2FD6-4D6F-8AFF-A44BDF56F699}"/>
              </a:ext>
            </a:extLst>
          </p:cNvPr>
          <p:cNvSpPr txBox="1"/>
          <p:nvPr>
            <p:custDataLst>
              <p:tags r:id="rId3"/>
            </p:custDataLst>
          </p:nvPr>
        </p:nvSpPr>
        <p:spPr>
          <a:xfrm>
            <a:off x="3124200" y="23460"/>
            <a:ext cx="8256184" cy="403946"/>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1.3: Residential segregation – Black/White (by county)</a:t>
            </a:r>
            <a:endParaRPr lang="en-US" sz="2000" spc="-50" dirty="0"/>
          </a:p>
        </p:txBody>
      </p:sp>
      <p:sp>
        <p:nvSpPr>
          <p:cNvPr id="5" name="TextBox 4">
            <a:extLst>
              <a:ext uri="{FF2B5EF4-FFF2-40B4-BE49-F238E27FC236}">
                <a16:creationId xmlns:a16="http://schemas.microsoft.com/office/drawing/2014/main" id="{23C3F140-43C9-4DB8-91BF-A9DFD2C0E68A}"/>
              </a:ext>
            </a:extLst>
          </p:cNvPr>
          <p:cNvSpPr txBox="1"/>
          <p:nvPr>
            <p:custDataLst>
              <p:tags r:id="rId4"/>
            </p:custDataLst>
          </p:nvPr>
        </p:nvSpPr>
        <p:spPr>
          <a:xfrm>
            <a:off x="3124200" y="379880"/>
            <a:ext cx="8840451" cy="276999"/>
          </a:xfrm>
          <a:prstGeom prst="rect">
            <a:avLst/>
          </a:prstGeom>
          <a:noFill/>
        </p:spPr>
        <p:txBody>
          <a:bodyPr wrap="square" rtlCol="0">
            <a:spAutoFit/>
          </a:bodyPr>
          <a:lstStyle/>
          <a:p>
            <a:r>
              <a:rPr lang="en-US" sz="1200">
                <a:latin typeface="Franklin Gothic Medium" panose="020B0603020102020204" pitchFamily="34" charset="0"/>
              </a:rPr>
              <a:t>Source: County Health Rankings and Roadmaps, Residential Segregation - Black/White, 2023</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23C3F140-43C9-4DB8-91BF-A9DFD2C0E68A}"/>
              </a:ext>
            </a:extLst>
          </p:cNvPr>
          <p:cNvSpPr txBox="1"/>
          <p:nvPr>
            <p:custDataLst>
              <p:tags r:id="rId5"/>
            </p:custDataLst>
          </p:nvPr>
        </p:nvSpPr>
        <p:spPr>
          <a:xfrm>
            <a:off x="3249706" y="6264327"/>
            <a:ext cx="8840451" cy="784830"/>
          </a:xfrm>
          <a:prstGeom prst="rect">
            <a:avLst/>
          </a:prstGeom>
          <a:noFill/>
        </p:spPr>
        <p:txBody>
          <a:bodyPr wrap="square" rtlCol="0">
            <a:spAutoFit/>
          </a:bodyPr>
          <a:lstStyle/>
          <a:p>
            <a:r>
              <a:rPr lang="en-US" sz="1050">
                <a:latin typeface="Franklin Gothic Medium" panose="020B0603020102020204" pitchFamily="34" charset="0"/>
              </a:rPr>
              <a:t>Note: The residential segregation index ranges from 0 (complete integration) to 100 (complete segregation). The index score can be interpreted as the percentage of either Black or White residents that would have to move to different geographic areas in order to produce a distribution that matches that of the larger area.  Higher values indicate higher residential segregation between Black and White county residents.  </a:t>
            </a:r>
          </a:p>
          <a:p>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F200BB3B-8EE2-4137-9633-F0C7AA486298}"/>
              </a:ext>
            </a:extLst>
          </p:cNvPr>
          <p:cNvSpPr txBox="1"/>
          <p:nvPr>
            <p:custDataLst>
              <p:tags r:id="rId6"/>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DA8209D-068F-4599-AF59-8B0F2FB5B908}"/>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F2F1A772-2FD6-4D6F-8AFF-A44BDF56F699}"/>
              </a:ext>
            </a:extLst>
          </p:cNvPr>
          <p:cNvSpPr txBox="1"/>
          <p:nvPr>
            <p:custDataLst>
              <p:tags r:id="rId8"/>
            </p:custDataLst>
          </p:nvPr>
        </p:nvSpPr>
        <p:spPr>
          <a:xfrm>
            <a:off x="8844730" y="3429000"/>
            <a:ext cx="3011129" cy="52322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400" spc="-50"/>
              <a:t>1.4: Residential segregation – Black/White, over time, in county</a:t>
            </a:r>
            <a:endParaRPr lang="en-US" sz="1400" spc="-50" dirty="0"/>
          </a:p>
        </p:txBody>
      </p:sp>
      <p:sp useBgFill="1">
        <p:nvSpPr>
          <p:cNvPr id="10" name="TextBox 9">
            <a:extLst>
              <a:ext uri="{FF2B5EF4-FFF2-40B4-BE49-F238E27FC236}">
                <a16:creationId xmlns:a16="http://schemas.microsoft.com/office/drawing/2014/main" id="{23C3F140-43C9-4DB8-91BF-A9DFD2C0E68A}"/>
              </a:ext>
            </a:extLst>
          </p:cNvPr>
          <p:cNvSpPr txBox="1"/>
          <p:nvPr>
            <p:custDataLst>
              <p:tags r:id="rId9"/>
            </p:custDataLst>
          </p:nvPr>
        </p:nvSpPr>
        <p:spPr>
          <a:xfrm>
            <a:off x="8844730" y="3907820"/>
            <a:ext cx="2899902" cy="369332"/>
          </a:xfrm>
          <a:prstGeom prst="rect">
            <a:avLst/>
          </a:prstGeom>
        </p:spPr>
        <p:txBody>
          <a:bodyPr wrap="square" rtlCol="0">
            <a:spAutoFit/>
          </a:bodyPr>
          <a:lstStyle/>
          <a:p>
            <a:r>
              <a:rPr lang="en-US" sz="900">
                <a:latin typeface="Franklin Gothic Medium" panose="020B0603020102020204" pitchFamily="34" charset="0"/>
              </a:rPr>
              <a:t>Source: County Health Rankings and Roadmaps, Residential Segregation - Black/White, 2019-2023 </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33577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1.5: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2021</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a:t>1.6: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2017-21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956203755"/>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3674403307"/>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400110"/>
          </a:xfrm>
          <a:prstGeom prst="rect">
            <a:avLst/>
          </a:prstGeom>
          <a:noFill/>
        </p:spPr>
        <p:txBody>
          <a:bodyPr wrap="square" rtlCol="0">
            <a:spAutoFit/>
          </a:bodyPr>
          <a:lstStyle/>
          <a:p>
            <a:r>
              <a:rPr lang="en-US" sz="1000">
                <a:latin typeface="Franklin Gothic Book" panose="020B0503020102020204" pitchFamily="34" charset="0"/>
              </a:rPr>
              <a:t>Foreign-born refers to those who were not a US citizen at birth</a:t>
            </a:r>
          </a:p>
          <a:p>
            <a:r>
              <a:rPr lang="en-US" sz="1000">
                <a:latin typeface="Franklin Gothic Book" panose="020B0503020102020204" pitchFamily="34" charset="0"/>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1.7: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2021</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a:latin typeface="Franklin Gothic Book" panose="020B0503020102020204" pitchFamily="34" charset="0"/>
              </a:rPr>
              <a:t>Note: The 10 municipalities with the highest percentage of foreign born are displayed</a:t>
            </a:r>
          </a:p>
          <a:p>
            <a:r>
              <a:rPr lang="en-US" sz="100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2416795929"/>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1.8: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2021</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a:latin typeface="Franklin Gothic Medium" panose="020B0603020102020204" pitchFamily="34" charset="0"/>
              </a:rPr>
              <a:t>1.9: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2017-21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3762513821"/>
              </p:ext>
            </p:extLst>
          </p:nvPr>
        </p:nvGraphicFramePr>
        <p:xfrm>
          <a:off x="9136485" y="5115007"/>
          <a:ext cx="3352800" cy="163216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4097637716"/>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3"/>
          </a:graphicData>
        </a:graphic>
      </p:graphicFrame>
      <p:sp>
        <p:nvSpPr>
          <p:cNvPr id="2" name="TextBox 1">
            <a:extLst>
              <a:ext uri="{FF2B5EF4-FFF2-40B4-BE49-F238E27FC236}">
                <a16:creationId xmlns:a16="http://schemas.microsoft.com/office/drawing/2014/main" id="{5AF6E00B-7AE4-A2F1-A3F0-5D06F4E4AC99}"/>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2021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3932977474"/>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12"/>
          </a:graphicData>
        </a:graphic>
      </p:graphicFrame>
      <p:sp>
        <p:nvSpPr>
          <p:cNvPr id="2" name="TextBox 1"/>
          <p:cNvSpPr txBox="1"/>
          <p:nvPr>
            <p:custDataLst>
              <p:tags r:id="rId6"/>
            </p:custDataLst>
          </p:nvPr>
        </p:nvSpPr>
        <p:spPr>
          <a:xfrm>
            <a:off x="3208972" y="6393211"/>
            <a:ext cx="8983027" cy="400110"/>
          </a:xfrm>
          <a:prstGeom prst="rect">
            <a:avLst/>
          </a:prstGeom>
          <a:noFill/>
        </p:spPr>
        <p:txBody>
          <a:bodyPr wrap="square" rtlCol="0">
            <a:spAutoFit/>
          </a:bodyPr>
          <a:lstStyle/>
          <a:p>
            <a:r>
              <a:rPr lang="en-US" sz="1000">
                <a:latin typeface="Franklin Gothic Book" panose="020B0503020102020204" pitchFamily="34" charset="0"/>
              </a:rPr>
              <a:t>Note that county population size has not been accounted for in this indicator. The number of children estimated to be in group settings across the state is not included above. </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2051476545"/>
              </p:ext>
            </p:extLst>
          </p:nvPr>
        </p:nvGraphicFramePr>
        <p:xfrm>
          <a:off x="8754427" y="4261104"/>
          <a:ext cx="3123428" cy="2159843"/>
        </p:xfrm>
        <a:graphic>
          <a:graphicData uri="http://schemas.openxmlformats.org/drawingml/2006/chart">
            <c:chart xmlns:c="http://schemas.openxmlformats.org/drawingml/2006/chart" xmlns:r="http://schemas.openxmlformats.org/officeDocument/2006/relationships" r:id="rId13"/>
          </a:graphicData>
        </a:graphic>
      </p:graphicFrame>
      <p:sp>
        <p:nvSpPr>
          <p:cNvPr id="10" name="TextBox 9">
            <a:extLst>
              <a:ext uri="{FF2B5EF4-FFF2-40B4-BE49-F238E27FC236}">
                <a16:creationId xmlns:a16="http://schemas.microsoft.com/office/drawing/2014/main" id="{20D89510-F281-4702-B2C2-1FC6A92D9DC9}"/>
              </a:ext>
            </a:extLst>
          </p:cNvPr>
          <p:cNvSpPr txBox="1"/>
          <p:nvPr>
            <p:custDataLst>
              <p:tags r:id="rId8"/>
            </p:custDataLst>
          </p:nvPr>
        </p:nvSpPr>
        <p:spPr>
          <a:xfrm>
            <a:off x="8762999" y="3663981"/>
            <a:ext cx="3352801"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1.11: Children (%) per age category, in county</a:t>
            </a:r>
            <a:endParaRPr lang="en-US" sz="1400" spc="-50" dirty="0"/>
          </a:p>
        </p:txBody>
      </p:sp>
      <p:sp>
        <p:nvSpPr>
          <p:cNvPr id="12" name="TextBox 11">
            <a:extLst>
              <a:ext uri="{FF2B5EF4-FFF2-40B4-BE49-F238E27FC236}">
                <a16:creationId xmlns:a16="http://schemas.microsoft.com/office/drawing/2014/main" id="{FA600F96-B4BF-44FD-9917-82FF815E2CA1}"/>
              </a:ext>
            </a:extLst>
          </p:cNvPr>
          <p:cNvSpPr txBox="1"/>
          <p:nvPr>
            <p:custDataLst>
              <p:tags r:id="rId9"/>
            </p:custDataLst>
          </p:nvPr>
        </p:nvSpPr>
        <p:spPr>
          <a:xfrm>
            <a:off x="8839200" y="3940981"/>
            <a:ext cx="32004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2021</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41265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Total children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2021</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endParaRPr lang="en-US" sz="1000" dirty="0">
              <a:latin typeface="Franklin Gothic Book" panose="020B0503020102020204" pitchFamily="34" charset="0"/>
            </a:endParaRP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2434512722"/>
              </p:ext>
            </p:extLst>
          </p:nvPr>
        </p:nvGraphicFramePr>
        <p:xfrm>
          <a:off x="3487189" y="610982"/>
          <a:ext cx="81280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D89510-F281-4702-B2C2-1FC6A92D9DC9}"/>
              </a:ext>
            </a:extLst>
          </p:cNvPr>
          <p:cNvSpPr txBox="1"/>
          <p:nvPr>
            <p:custDataLst>
              <p:tags r:id="rId1"/>
            </p:custDataLst>
          </p:nvPr>
        </p:nvSpPr>
        <p:spPr>
          <a:xfrm>
            <a:off x="9377737" y="4083977"/>
            <a:ext cx="275627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1.14: Children (%) in single-parent households, over time, in county</a:t>
            </a:r>
            <a:endParaRPr lang="en-US" sz="1400" spc="-50" dirty="0"/>
          </a:p>
        </p:txBody>
      </p:sp>
      <p:sp>
        <p:nvSpPr>
          <p:cNvPr id="3" name="TextBox 2">
            <a:extLst>
              <a:ext uri="{FF2B5EF4-FFF2-40B4-BE49-F238E27FC236}">
                <a16:creationId xmlns:a16="http://schemas.microsoft.com/office/drawing/2014/main" id="{FA600F96-B4BF-44FD-9917-82FF815E2CA1}"/>
              </a:ext>
            </a:extLst>
          </p:cNvPr>
          <p:cNvSpPr txBox="1"/>
          <p:nvPr>
            <p:custDataLst>
              <p:tags r:id="rId2"/>
            </p:custDataLst>
          </p:nvPr>
        </p:nvSpPr>
        <p:spPr>
          <a:xfrm>
            <a:off x="9377737" y="4561032"/>
            <a:ext cx="267385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Children in Single-parent households, 2019-2023</a:t>
            </a:r>
            <a:endParaRPr lang="en-US" sz="800" dirty="0"/>
          </a:p>
        </p:txBody>
      </p:sp>
      <p:graphicFrame>
        <p:nvGraphicFramePr>
          <p:cNvPr id="4" name="Chart 3">
            <a:extLst>
              <a:ext uri="{FF2B5EF4-FFF2-40B4-BE49-F238E27FC236}">
                <a16:creationId xmlns:a16="http://schemas.microsoft.com/office/drawing/2014/main" id="{94F4506F-17AD-425C-84E3-2A1935DBDD51}"/>
              </a:ext>
            </a:extLst>
          </p:cNvPr>
          <p:cNvGraphicFramePr/>
          <p:nvPr>
            <p:custDataLst>
              <p:tags r:id="rId3"/>
            </p:custDataLst>
            <p:extLst>
              <p:ext uri="{D42A27DB-BD31-4B8C-83A1-F6EECF244321}">
                <p14:modId xmlns:p14="http://schemas.microsoft.com/office/powerpoint/2010/main" val="753766396"/>
              </p:ext>
            </p:extLst>
          </p:nvPr>
        </p:nvGraphicFramePr>
        <p:xfrm>
          <a:off x="9257150" y="4885946"/>
          <a:ext cx="2688404" cy="197380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2011375004"/>
              </p:ext>
            </p:extLst>
          </p:nvPr>
        </p:nvGraphicFramePr>
        <p:xfrm>
          <a:off x="3478078" y="581799"/>
          <a:ext cx="7844043" cy="6161901"/>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1.13: Children (%) in single-parent households (by county)</a:t>
            </a:r>
            <a:endParaRPr lang="en-US" sz="2000" spc="-50" dirty="0"/>
          </a:p>
        </p:txBody>
      </p:sp>
      <p:sp>
        <p:nvSpPr>
          <p:cNvPr id="7" name="TextBox 6">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Children in Single-parent households, 2023</a:t>
            </a:r>
            <a:endParaRPr lang="en-US" sz="1100" dirty="0"/>
          </a:p>
        </p:txBody>
      </p:sp>
      <p:sp>
        <p:nvSpPr>
          <p:cNvPr id="8" name="TextBox 7">
            <a:extLst>
              <a:ext uri="{FF2B5EF4-FFF2-40B4-BE49-F238E27FC236}">
                <a16:creationId xmlns:a16="http://schemas.microsoft.com/office/drawing/2014/main" id="{E5A1D6BD-6CA3-4B87-AC23-7CE1B211B478}"/>
              </a:ext>
            </a:extLst>
          </p:cNvPr>
          <p:cNvSpPr txBox="1"/>
          <p:nvPr>
            <p:custDataLst>
              <p:tags r:id="rId7"/>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15649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9CEA4B-0040-F404-3367-D133E8987A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 y="304800"/>
            <a:ext cx="2176395" cy="4121548"/>
          </a:xfrm>
          <a:prstGeom prst="rect">
            <a:avLst/>
          </a:prstGeom>
        </p:spPr>
      </p:pic>
      <p:pic>
        <p:nvPicPr>
          <p:cNvPr id="5" name="Picture 4">
            <a:extLst>
              <a:ext uri="{FF2B5EF4-FFF2-40B4-BE49-F238E27FC236}">
                <a16:creationId xmlns:a16="http://schemas.microsoft.com/office/drawing/2014/main" id="{336DBCC4-845B-CA7B-7F5B-06AF7737255A}"/>
              </a:ext>
            </a:extLst>
          </p:cNvPr>
          <p:cNvPicPr>
            <a:picLocks noChangeAspect="1"/>
          </p:cNvPicPr>
          <p:nvPr/>
        </p:nvPicPr>
        <p:blipFill>
          <a:blip r:embed="rId3" cstate="email">
            <a:duotone>
              <a:prstClr val="black"/>
              <a:schemeClr val="accent2">
                <a:lumMod val="75000"/>
                <a:tint val="45000"/>
                <a:satMod val="400000"/>
              </a:schemeClr>
            </a:duotone>
            <a:extLst>
              <a:ext uri="{28A0092B-C50C-407E-A947-70E740481C1C}">
                <a14:useLocalDpi xmlns:a14="http://schemas.microsoft.com/office/drawing/2010/main"/>
              </a:ext>
            </a:extLst>
          </a:blip>
          <a:stretch>
            <a:fillRect/>
          </a:stretch>
        </p:blipFill>
        <p:spPr>
          <a:xfrm>
            <a:off x="5191293" y="446842"/>
            <a:ext cx="4876834" cy="5818695"/>
          </a:xfrm>
          <a:prstGeom prst="rect">
            <a:avLst/>
          </a:prstGeom>
        </p:spPr>
      </p:pic>
    </p:spTree>
    <p:extLst>
      <p:ext uri="{BB962C8B-B14F-4D97-AF65-F5344CB8AC3E}">
        <p14:creationId xmlns:p14="http://schemas.microsoft.com/office/powerpoint/2010/main" val="3628408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2.1: Monthly cost of living budget ($), in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2022</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1655880853"/>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10"/>
          </a:graphicData>
        </a:graphic>
      </p:graphicFrame>
      <p:sp>
        <p:nvSpPr>
          <p:cNvPr id="10" name="Title 1">
            <a:extLst>
              <a:ext uri="{FF2B5EF4-FFF2-40B4-BE49-F238E27FC236}">
                <a16:creationId xmlns:a16="http://schemas.microsoft.com/office/drawing/2014/main" id="{983C6B64-C1D0-4D7F-9C20-420176EC5D9D}"/>
              </a:ext>
            </a:extLst>
          </p:cNvPr>
          <p:cNvSpPr txBox="1">
            <a:spLocks/>
          </p:cNvSpPr>
          <p:nvPr>
            <p:custDataLst>
              <p:tags r:id="rId7"/>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58114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767D51-245A-4A68-B2AB-5C16354BFBAC}"/>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2022</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3"/>
            </p:custDataLst>
          </p:nvPr>
        </p:nvSpPr>
        <p:spPr>
          <a:xfrm>
            <a:off x="3098901" y="6383785"/>
            <a:ext cx="9067800"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4"/>
            </p:custDataLst>
            <p:extLst>
              <p:ext uri="{D42A27DB-BD31-4B8C-83A1-F6EECF244321}">
                <p14:modId xmlns:p14="http://schemas.microsoft.com/office/powerpoint/2010/main" val="1472576416"/>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8"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924735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5AC2AA-A4D0-4DA0-A964-6950A77A0FE9}"/>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2.3: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2021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3"/>
            </p:custDataLst>
          </p:nvPr>
        </p:nvSpPr>
        <p:spPr>
          <a:xfrm>
            <a:off x="3147848" y="6177405"/>
            <a:ext cx="9067800" cy="579120"/>
          </a:xfrm>
          <a:prstGeom prst="rect">
            <a:avLst/>
          </a:prstGeom>
          <a:noFill/>
        </p:spPr>
        <p:txBody>
          <a:bodyPr wrap="square" rtlCol="0" anchor="ctr" anchorCtr="0">
            <a:noAutofit/>
          </a:bodyPr>
          <a:lstStyle/>
          <a:p>
            <a:pPr algn="just"/>
            <a:r>
              <a:rPr lang="en-US" sz="100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4"/>
            </p:custDataLst>
          </p:nvPr>
        </p:nvSpPr>
        <p:spPr>
          <a:xfrm>
            <a:off x="8737840" y="3288074"/>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2.4: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5"/>
            </p:custDataLst>
          </p:nvPr>
        </p:nvSpPr>
        <p:spPr>
          <a:xfrm>
            <a:off x="8781919" y="3750963"/>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2017-2021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6"/>
            </p:custDataLst>
            <p:extLst>
              <p:ext uri="{D42A27DB-BD31-4B8C-83A1-F6EECF244321}">
                <p14:modId xmlns:p14="http://schemas.microsoft.com/office/powerpoint/2010/main" val="217329759"/>
              </p:ext>
            </p:extLst>
          </p:nvPr>
        </p:nvGraphicFramePr>
        <p:xfrm>
          <a:off x="8781918" y="4114852"/>
          <a:ext cx="2936672" cy="169164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7"/>
            </p:custDataLst>
            <p:extLst>
              <p:ext uri="{D42A27DB-BD31-4B8C-83A1-F6EECF244321}">
                <p14:modId xmlns:p14="http://schemas.microsoft.com/office/powerpoint/2010/main" val="3937144406"/>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DAF1E5BB-CFF2-E379-3567-CCAC3A607D6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051842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BA681-76A4-4419-9053-F8AC62612D4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2.5: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income in past 12 months, 2021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3"/>
            </p:custDataLst>
          </p:nvPr>
        </p:nvSpPr>
        <p:spPr>
          <a:xfrm>
            <a:off x="3124200" y="6081242"/>
            <a:ext cx="9067800" cy="776758"/>
          </a:xfrm>
          <a:prstGeom prst="rect">
            <a:avLst/>
          </a:prstGeom>
          <a:noFill/>
        </p:spPr>
        <p:txBody>
          <a:bodyPr wrap="square" rtlCol="0" anchor="ctr" anchorCtr="0">
            <a:noAutofit/>
          </a:bodyPr>
          <a:lstStyle/>
          <a:p>
            <a:pPr algn="just"/>
            <a:r>
              <a:rPr lang="en-US" sz="1000">
                <a:latin typeface="Franklin Gothic Book"/>
              </a:rPr>
              <a:t>Note: The municipalities with the lowest median income are displayed (up to 10 municipalities). </a:t>
            </a:r>
          </a:p>
          <a:p>
            <a:pPr algn="just"/>
            <a:r>
              <a:rPr lang="en-US" sz="100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4"/>
            </p:custDataLst>
            <p:extLst>
              <p:ext uri="{D42A27DB-BD31-4B8C-83A1-F6EECF244321}">
                <p14:modId xmlns:p14="http://schemas.microsoft.com/office/powerpoint/2010/main" val="3397744447"/>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486980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2.6: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9497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2021</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147848" y="6226289"/>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4"/>
            </p:custDataLst>
          </p:nvPr>
        </p:nvSpPr>
        <p:spPr>
          <a:xfrm>
            <a:off x="8534400" y="4299304"/>
            <a:ext cx="3581400" cy="7386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2.7: Families (%) with children under the age of 18 living in poverty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5"/>
            </p:custDataLst>
          </p:nvPr>
        </p:nvSpPr>
        <p:spPr>
          <a:xfrm>
            <a:off x="8534400" y="4769824"/>
            <a:ext cx="36576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2017-21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6"/>
            </p:custDataLst>
            <p:extLst>
              <p:ext uri="{D42A27DB-BD31-4B8C-83A1-F6EECF244321}">
                <p14:modId xmlns:p14="http://schemas.microsoft.com/office/powerpoint/2010/main" val="2432675001"/>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7"/>
            </p:custDataLst>
            <p:extLst>
              <p:ext uri="{D42A27DB-BD31-4B8C-83A1-F6EECF244321}">
                <p14:modId xmlns:p14="http://schemas.microsoft.com/office/powerpoint/2010/main" val="702061181"/>
              </p:ext>
            </p:extLst>
          </p:nvPr>
        </p:nvGraphicFramePr>
        <p:xfrm>
          <a:off x="8458200" y="4876800"/>
          <a:ext cx="3733800" cy="1413933"/>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47940797-E31E-7133-C862-742CA53CA5D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69450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2.8: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2021</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201122" y="5791200"/>
            <a:ext cx="8990878" cy="1081097"/>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The municipalities with the highest percentage of families with children under the age of 18 living in poverty are displayed</a:t>
            </a:r>
          </a:p>
          <a:p>
            <a:pPr algn="just"/>
            <a:r>
              <a:rPr lang="en-US" sz="1000">
                <a:latin typeface="Franklin Gothic Book" panose="020B0503020102020204" pitchFamily="34" charset="0"/>
              </a:rPr>
              <a:t> (up to 10 municipalities). Dashed line represents % of families in poverty across the county</a:t>
            </a:r>
          </a:p>
          <a:p>
            <a:pPr algn="just"/>
            <a:r>
              <a:rPr lang="en-US" sz="1000">
                <a:latin typeface="Franklin Gothic Book" panose="020B0503020102020204" pitchFamily="34" charset="0"/>
              </a:rPr>
              <a:t>Projection errors may reduce the accuracy of some forecasts</a:t>
            </a:r>
          </a:p>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4"/>
            </p:custDataLst>
            <p:extLst>
              <p:ext uri="{D42A27DB-BD31-4B8C-83A1-F6EECF244321}">
                <p14:modId xmlns:p14="http://schemas.microsoft.com/office/powerpoint/2010/main" val="2834308884"/>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546148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2"/>
            </p:custDataLst>
          </p:nvPr>
        </p:nvSpPr>
        <p:spPr>
          <a:xfrm>
            <a:off x="3124200" y="6184256"/>
            <a:ext cx="9067800" cy="673744"/>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3"/>
            </p:custDataLst>
            <p:extLst>
              <p:ext uri="{D42A27DB-BD31-4B8C-83A1-F6EECF244321}">
                <p14:modId xmlns:p14="http://schemas.microsoft.com/office/powerpoint/2010/main" val="3743172232"/>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2023, sourced from the American Community Survey 2017-2021 data.</a:t>
            </a:r>
            <a:endParaRPr lang="en-US" sz="1200" dirty="0"/>
          </a:p>
        </p:txBody>
      </p:sp>
    </p:spTree>
    <p:extLst>
      <p:ext uri="{BB962C8B-B14F-4D97-AF65-F5344CB8AC3E}">
        <p14:creationId xmlns:p14="http://schemas.microsoft.com/office/powerpoint/2010/main" val="3407605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3.2: Households (%) with severe housing problems* over time, in county</a:t>
            </a:r>
            <a:endParaRPr lang="en-US" sz="2000" spc="-50" dirty="0"/>
          </a:p>
        </p:txBody>
      </p:sp>
      <p:sp>
        <p:nvSpPr>
          <p:cNvPr id="7" name="TextBox 6">
            <a:extLst>
              <a:ext uri="{FF2B5EF4-FFF2-40B4-BE49-F238E27FC236}">
                <a16:creationId xmlns:a16="http://schemas.microsoft.com/office/drawing/2014/main" id="{FFA22E4B-0402-4197-A9F4-9F6F34E99BE1}"/>
              </a:ext>
            </a:extLst>
          </p:cNvPr>
          <p:cNvSpPr txBox="1"/>
          <p:nvPr>
            <p:custDataLst>
              <p:tags r:id="rId3"/>
            </p:custDataLst>
          </p:nvPr>
        </p:nvSpPr>
        <p:spPr>
          <a:xfrm>
            <a:off x="3137598" y="6277839"/>
            <a:ext cx="9067800" cy="548640"/>
          </a:xfrm>
          <a:prstGeom prst="rect">
            <a:avLst/>
          </a:prstGeom>
          <a:noFill/>
        </p:spPr>
        <p:txBody>
          <a:bodyPr wrap="square" rtlCol="0" anchor="ctr" anchorCtr="0">
            <a:noAutofit/>
          </a:bodyPr>
          <a:lstStyle/>
          <a:p>
            <a:pPr algn="just"/>
            <a:r>
              <a:rPr lang="en-US" sz="100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4"/>
            </p:custDataLst>
            <p:extLst>
              <p:ext uri="{D42A27DB-BD31-4B8C-83A1-F6EECF244321}">
                <p14:modId xmlns:p14="http://schemas.microsoft.com/office/powerpoint/2010/main" val="1116989153"/>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EFBFFF29-EBD0-4274-8348-8782E3E9A623}"/>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2023, sourced from Comprehensive Housing Affordability Strategy (CHAS), 2010-2019 data.</a:t>
            </a:r>
            <a:endParaRPr lang="en-US" sz="1200" dirty="0"/>
          </a:p>
        </p:txBody>
      </p:sp>
    </p:spTree>
    <p:extLst>
      <p:ext uri="{BB962C8B-B14F-4D97-AF65-F5344CB8AC3E}">
        <p14:creationId xmlns:p14="http://schemas.microsoft.com/office/powerpoint/2010/main" val="185800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4.1: Food insecurity (%) in NJ (by county)</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356418"/>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1200">
                <a:latin typeface="Franklin Gothic Medium" panose="020B0603020102020204" pitchFamily="34" charset="0"/>
              </a:rPr>
              <a:t>Source: https://map.feedingamerica.org/county/2020/overall/new-jersey/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24201" y="6348483"/>
            <a:ext cx="9017201"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1733912395"/>
              </p:ext>
            </p:extLst>
          </p:nvPr>
        </p:nvGraphicFramePr>
        <p:xfrm>
          <a:off x="3224349" y="785730"/>
          <a:ext cx="6072051" cy="5443101"/>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B5CEA87E-4FCD-470A-957C-3E457E539B42}"/>
              </a:ext>
            </a:extLst>
          </p:cNvPr>
          <p:cNvSpPr txBox="1"/>
          <p:nvPr>
            <p:custDataLst>
              <p:tags r:id="rId6"/>
            </p:custDataLst>
          </p:nvPr>
        </p:nvSpPr>
        <p:spPr>
          <a:xfrm>
            <a:off x="8783239" y="3862768"/>
            <a:ext cx="3392432"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4.2: Food insecurity (%) over time, in county</a:t>
            </a:r>
            <a:endParaRPr lang="en-US" sz="1400" spc="-50" dirty="0"/>
          </a:p>
        </p:txBody>
      </p:sp>
      <p:sp>
        <p:nvSpPr>
          <p:cNvPr id="9" name="TextBox 8">
            <a:extLst>
              <a:ext uri="{FF2B5EF4-FFF2-40B4-BE49-F238E27FC236}">
                <a16:creationId xmlns:a16="http://schemas.microsoft.com/office/drawing/2014/main" id="{8D99D7C5-3E23-440D-BF67-8652DDC1B075}"/>
              </a:ext>
            </a:extLst>
          </p:cNvPr>
          <p:cNvSpPr txBox="1"/>
          <p:nvPr>
            <p:custDataLst>
              <p:tags r:id="rId7"/>
            </p:custDataLst>
          </p:nvPr>
        </p:nvSpPr>
        <p:spPr>
          <a:xfrm>
            <a:off x="8801938" y="4072401"/>
            <a:ext cx="3256362" cy="507831"/>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900">
                <a:latin typeface="Franklin Gothic Medium" panose="020B0603020102020204" pitchFamily="34" charset="0"/>
              </a:rPr>
              <a:t>Source: https://map.feedingamerica.org/county/2020/overall/new-jersey/</a:t>
            </a:r>
            <a:endParaRPr lang="en-US" sz="8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8"/>
            </p:custDataLst>
            <p:extLst>
              <p:ext uri="{D42A27DB-BD31-4B8C-83A1-F6EECF244321}">
                <p14:modId xmlns:p14="http://schemas.microsoft.com/office/powerpoint/2010/main" val="3406109517"/>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915447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4.3: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4622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00"/>
              <a:t>Source: New Jersey Department of Health and Senior Services via Annie E Casey Kids Count</a:t>
            </a:r>
            <a:endParaRPr lang="en-US" sz="10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4.4: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4.5: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46221"/>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000"/>
              <a:t>Source: NJ Department of Agriculture via Advocates for Children of New Jersey</a:t>
            </a:r>
            <a:endParaRPr lang="en-US" sz="10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131820" y="4843068"/>
            <a:ext cx="8429551" cy="43858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50"/>
              <a:t>Source: New Jersey Department of Human Services, Division of Family Development via Advocates for Children of New Jersey Data Dashboard</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2843268952"/>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2699246077"/>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3238038704"/>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5.1: 50th percentile monthly full-time rates for center providers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2021</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3286380665"/>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5.2: 50th percentile monthly full-time rates for center providers, compared with median household income, by county</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2021. Median household income is sourced from ACS, Income in the past 12 months (in 2021 inflation adjusted dollars), 1-yr estimates.</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761286768"/>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3"/>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6.2: Average commute (minutes) over time, in county</a:t>
            </a:r>
            <a:endParaRPr lang="en-US" sz="1400" spc="-50" dirty="0"/>
          </a:p>
        </p:txBody>
      </p:sp>
      <p:sp>
        <p:nvSpPr>
          <p:cNvPr id="7" name="TextBox 6">
            <a:extLst>
              <a:ext uri="{FF2B5EF4-FFF2-40B4-BE49-F238E27FC236}">
                <a16:creationId xmlns:a16="http://schemas.microsoft.com/office/drawing/2014/main" id="{C74F6283-37D7-46EC-ADFB-C81AB1DFF31E}"/>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2021</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5"/>
            </p:custDataLst>
          </p:nvPr>
        </p:nvSpPr>
        <p:spPr>
          <a:xfrm>
            <a:off x="8838714" y="4557247"/>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2017-21</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6"/>
            </p:custDataLst>
            <p:extLst>
              <p:ext uri="{D42A27DB-BD31-4B8C-83A1-F6EECF244321}">
                <p14:modId xmlns:p14="http://schemas.microsoft.com/office/powerpoint/2010/main" val="3055442922"/>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7"/>
            </p:custDataLst>
            <p:extLst>
              <p:ext uri="{D42A27DB-BD31-4B8C-83A1-F6EECF244321}">
                <p14:modId xmlns:p14="http://schemas.microsoft.com/office/powerpoint/2010/main" val="866333458"/>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8"/>
            </p:custDataLst>
          </p:nvPr>
        </p:nvSpPr>
        <p:spPr>
          <a:xfrm>
            <a:off x="7413438" y="6027799"/>
            <a:ext cx="1524000" cy="230832"/>
          </a:xfrm>
          <a:prstGeom prst="rect">
            <a:avLst/>
          </a:prstGeom>
          <a:noFill/>
        </p:spPr>
        <p:txBody>
          <a:bodyPr wrap="square" rtlCol="0">
            <a:spAutoFit/>
          </a:bodyPr>
          <a:lstStyle/>
          <a:p>
            <a:r>
              <a:rPr lang="en-US" sz="900" dirty="0">
                <a:latin typeface="Franklin Gothic Medium" panose="020B0603020102020204" pitchFamily="34" charset="0"/>
              </a:rPr>
              <a:t>NJ avg. 28.6</a:t>
            </a:r>
          </a:p>
        </p:txBody>
      </p:sp>
      <p:sp>
        <p:nvSpPr>
          <p:cNvPr id="12" name="TextBox 11"/>
          <p:cNvSpPr txBox="1"/>
          <p:nvPr>
            <p:custDataLst>
              <p:tags r:id="rId9"/>
            </p:custDataLst>
          </p:nvPr>
        </p:nvSpPr>
        <p:spPr>
          <a:xfrm>
            <a:off x="6680200" y="6088559"/>
            <a:ext cx="1524000" cy="230832"/>
          </a:xfrm>
          <a:prstGeom prst="rect">
            <a:avLst/>
          </a:prstGeom>
          <a:noFill/>
        </p:spPr>
        <p:txBody>
          <a:bodyPr wrap="square" rtlCol="0">
            <a:spAutoFit/>
          </a:bodyPr>
          <a:lstStyle/>
          <a:p>
            <a:r>
              <a:rPr lang="en-US" sz="900" dirty="0">
                <a:latin typeface="Franklin Gothic Medium" panose="020B0603020102020204" pitchFamily="34" charset="0"/>
              </a:rPr>
              <a:t>US avg. 25.6</a:t>
            </a:r>
          </a:p>
        </p:txBody>
      </p:sp>
      <p:sp>
        <p:nvSpPr>
          <p:cNvPr id="3" name="TextBox 2">
            <a:extLst>
              <a:ext uri="{FF2B5EF4-FFF2-40B4-BE49-F238E27FC236}">
                <a16:creationId xmlns:a16="http://schemas.microsoft.com/office/drawing/2014/main" id="{ABB8061E-3E12-DB88-A1C9-24553C8340F6}"/>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Housing and Transportation Affordability Index from Center for Neighborhood Technology, 2022,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3"/>
            </p:custDataLst>
          </p:nvPr>
        </p:nvSpPr>
        <p:spPr>
          <a:xfrm>
            <a:off x="3180028" y="6400800"/>
            <a:ext cx="8229600" cy="457200"/>
          </a:xfrm>
          <a:prstGeom prst="rect">
            <a:avLst/>
          </a:prstGeom>
          <a:noFill/>
        </p:spPr>
        <p:txBody>
          <a:bodyPr wrap="square" rtlCol="0" anchor="ctr" anchorCtr="0">
            <a:noAutofit/>
          </a:bodyPr>
          <a:lstStyle/>
          <a:p>
            <a:pPr algn="just"/>
            <a:r>
              <a:rPr lang="en-US" sz="100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4"/>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6.3: Cost of transportation as a percentage of income (%) in NJ (by county)</a:t>
            </a:r>
            <a:endParaRPr lang="en-US" sz="2000" spc="-50" dirty="0"/>
          </a:p>
        </p:txBody>
      </p:sp>
      <p:graphicFrame>
        <p:nvGraphicFramePr>
          <p:cNvPr id="9" name="Chart 8"/>
          <p:cNvGraphicFramePr/>
          <p:nvPr>
            <p:custDataLst>
              <p:tags r:id="rId5"/>
            </p:custDataLst>
            <p:extLst>
              <p:ext uri="{D42A27DB-BD31-4B8C-83A1-F6EECF244321}">
                <p14:modId xmlns:p14="http://schemas.microsoft.com/office/powerpoint/2010/main" val="3343890970"/>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710605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Center for Neighborhood Technology 2019, AllTransitTM, alltransit.cnt.org</a:t>
            </a:r>
            <a:endParaRPr lang="en-US" sz="1200" dirty="0"/>
          </a:p>
        </p:txBody>
      </p:sp>
      <p:sp>
        <p:nvSpPr>
          <p:cNvPr id="5" name="TextBox 4">
            <a:extLst>
              <a:ext uri="{FF2B5EF4-FFF2-40B4-BE49-F238E27FC236}">
                <a16:creationId xmlns:a16="http://schemas.microsoft.com/office/drawing/2014/main" id="{42D60627-DF7E-438D-AE19-E103F3AE780E}"/>
              </a:ext>
            </a:extLst>
          </p:cNvPr>
          <p:cNvSpPr txBox="1"/>
          <p:nvPr>
            <p:custDataLst>
              <p:tags r:id="rId3"/>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6.4: AllTransit™ Performance Score (by county)</a:t>
            </a:r>
            <a:endParaRPr lang="en-US" sz="2000" spc="-50" dirty="0"/>
          </a:p>
        </p:txBody>
      </p:sp>
      <p:graphicFrame>
        <p:nvGraphicFramePr>
          <p:cNvPr id="6" name="Chart 5"/>
          <p:cNvGraphicFramePr/>
          <p:nvPr>
            <p:custDataLst>
              <p:tags r:id="rId4"/>
            </p:custDataLst>
            <p:extLst>
              <p:ext uri="{D42A27DB-BD31-4B8C-83A1-F6EECF244321}">
                <p14:modId xmlns:p14="http://schemas.microsoft.com/office/powerpoint/2010/main" val="4125753248"/>
              </p:ext>
            </p:extLst>
          </p:nvPr>
        </p:nvGraphicFramePr>
        <p:xfrm>
          <a:off x="3230828" y="772642"/>
          <a:ext cx="8656372"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3A56BE81-C73A-4F8B-B768-1224F227A560}"/>
              </a:ext>
            </a:extLst>
          </p:cNvPr>
          <p:cNvSpPr txBox="1"/>
          <p:nvPr>
            <p:custDataLst>
              <p:tags r:id="rId5"/>
            </p:custDataLst>
          </p:nvPr>
        </p:nvSpPr>
        <p:spPr>
          <a:xfrm>
            <a:off x="3180028" y="6354351"/>
            <a:ext cx="8961374" cy="509092"/>
          </a:xfrm>
          <a:prstGeom prst="rect">
            <a:avLst/>
          </a:prstGeom>
          <a:noFill/>
        </p:spPr>
        <p:txBody>
          <a:bodyPr wrap="square" rtlCol="0" anchor="ctr" anchorCtr="0">
            <a:noAutofit/>
          </a:bodyPr>
          <a:lstStyle/>
          <a:p>
            <a:pPr algn="just"/>
            <a:r>
              <a:rPr lang="en-US" sz="1000">
                <a:latin typeface="Franklin Gothic Book"/>
              </a:rPr>
              <a:t>Note: The AllTransitTM Performance Score (with values from 0 to 10) is a weighted sum of transit connectivity, access to land area and jobs, and frequency of service, where the higher the number the better the transit service.</a:t>
            </a:r>
            <a:endParaRPr lang="en-US" sz="1000" dirty="0">
              <a:latin typeface="Franklin Gothic Book"/>
            </a:endParaRPr>
          </a:p>
        </p:txBody>
      </p:sp>
    </p:spTree>
    <p:extLst>
      <p:ext uri="{BB962C8B-B14F-4D97-AF65-F5344CB8AC3E}">
        <p14:creationId xmlns:p14="http://schemas.microsoft.com/office/powerpoint/2010/main" val="465241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2021</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2017-21</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1318228162"/>
              </p:ext>
            </p:extLst>
          </p:nvPr>
        </p:nvGraphicFramePr>
        <p:xfrm>
          <a:off x="3143865" y="538608"/>
          <a:ext cx="6076336" cy="647179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3280171749"/>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4"/>
          </a:graphicData>
        </a:graphic>
      </p:graphicFrame>
      <p:sp>
        <p:nvSpPr>
          <p:cNvPr id="11" name="TextBox 5"/>
          <p:cNvSpPr txBox="1"/>
          <p:nvPr>
            <p:custDataLst>
              <p:tags r:id="rId8"/>
            </p:custDataLst>
          </p:nvPr>
        </p:nvSpPr>
        <p:spPr>
          <a:xfrm>
            <a:off x="7164334" y="5486400"/>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dirty="0">
                <a:latin typeface="Franklin Gothic Medium" panose="020B0603020102020204" pitchFamily="34" charset="0"/>
              </a:rPr>
              <a:t>US avg. 5.4%</a:t>
            </a:r>
          </a:p>
        </p:txBody>
      </p:sp>
      <p:sp>
        <p:nvSpPr>
          <p:cNvPr id="10" name="TextBox 9">
            <a:extLst>
              <a:ext uri="{FF2B5EF4-FFF2-40B4-BE49-F238E27FC236}">
                <a16:creationId xmlns:a16="http://schemas.microsoft.com/office/drawing/2014/main" id="{4FABAF5E-6273-4748-8DA5-D4138D6F7385}"/>
              </a:ext>
            </a:extLst>
          </p:cNvPr>
          <p:cNvSpPr txBox="1"/>
          <p:nvPr>
            <p:custDataLst>
              <p:tags r:id="rId9"/>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
        <p:nvSpPr>
          <p:cNvPr id="7" name="TextBox 6">
            <a:extLst>
              <a:ext uri="{FF2B5EF4-FFF2-40B4-BE49-F238E27FC236}">
                <a16:creationId xmlns:a16="http://schemas.microsoft.com/office/drawing/2014/main" id="{878B332B-8A98-0A10-CB93-403C761BC357}"/>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7978431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2021</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3837861929"/>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9"/>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a:latin typeface="Franklin Gothic Book" panose="020B0503020102020204" pitchFamily="34" charset="0"/>
              </a:rPr>
              <a:t>Note: Up to the 10 municipalities with the highest percentage of children without health insurance are displayed</a:t>
            </a:r>
            <a:endParaRPr lang="en-US" sz="900" dirty="0">
              <a:latin typeface="Franklin Gothic Book" panose="020B0503020102020204" pitchFamily="34" charset="0"/>
            </a:endParaRPr>
          </a:p>
        </p:txBody>
      </p:sp>
      <p:sp>
        <p:nvSpPr>
          <p:cNvPr id="8" name="TextBox 7">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a:latin typeface="Franklin Gothic Medium" panose="020B0603020102020204" pitchFamily="34" charset="0"/>
              </a:rPr>
              <a:t>Source: New Jersey Department of Human Services, January 2023</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a:latin typeface="Franklin Gothic Book" panose="020B0503020102020204" pitchFamily="34" charset="0"/>
              </a:rPr>
              <a:t>Note: Non-ABD (ABD = Aged, Blind, or Disabled) Medicaid is for children age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3375659208"/>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830997"/>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Medicaid Participation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12180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A327D4-6867-4DA4-8249-4CEA05235026}"/>
              </a:ext>
            </a:extLst>
          </p:cNvPr>
          <p:cNvSpPr txBox="1"/>
          <p:nvPr>
            <p:custDataLst>
              <p:tags r:id="rId1"/>
            </p:custDataLst>
          </p:nvPr>
        </p:nvSpPr>
        <p:spPr>
          <a:xfrm>
            <a:off x="3124201" y="332601"/>
            <a:ext cx="9067800" cy="461665"/>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Reno Gazette Journal per the Centers for Disease Control and Prevention (CDC) and state health departments, December 7, 2022</a:t>
            </a:r>
            <a:endParaRPr kumimoji="0" lang="en-US" sz="105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2103456231"/>
              </p:ext>
            </p:extLst>
          </p:nvPr>
        </p:nvGraphicFramePr>
        <p:xfrm>
          <a:off x="3124200" y="794266"/>
          <a:ext cx="8948376" cy="5972294"/>
        </p:xfrm>
        <a:graphic>
          <a:graphicData uri="http://schemas.openxmlformats.org/drawingml/2006/chart">
            <c:chart xmlns:c="http://schemas.openxmlformats.org/drawingml/2006/chart" xmlns:r="http://schemas.openxmlformats.org/officeDocument/2006/relationships" r:id="rId8"/>
          </a:graphicData>
        </a:graphic>
      </p:graphicFrame>
      <p:sp>
        <p:nvSpPr>
          <p:cNvPr id="5" name="TextBox 4">
            <a:extLst>
              <a:ext uri="{FF2B5EF4-FFF2-40B4-BE49-F238E27FC236}">
                <a16:creationId xmlns:a16="http://schemas.microsoft.com/office/drawing/2014/main" id="{76CAD56D-4BA1-4CB7-824A-80234649B61F}"/>
              </a:ext>
            </a:extLst>
          </p:cNvPr>
          <p:cNvSpPr txBox="1"/>
          <p:nvPr>
            <p:custDataLst>
              <p:tags r:id="rId3"/>
            </p:custDataLst>
          </p:nvPr>
        </p:nvSpPr>
        <p:spPr>
          <a:xfrm>
            <a:off x="3124200" y="0"/>
            <a:ext cx="90172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7.5: COVID-19 vaccination rates in NJ (by county)</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itle 1">
            <a:extLst>
              <a:ext uri="{FF2B5EF4-FFF2-40B4-BE49-F238E27FC236}">
                <a16:creationId xmlns:a16="http://schemas.microsoft.com/office/drawing/2014/main" id="{5A6FE1EE-5441-4074-AF2D-89B93045C0FB}"/>
              </a:ext>
            </a:extLst>
          </p:cNvPr>
          <p:cNvSpPr txBox="1">
            <a:spLocks/>
          </p:cNvSpPr>
          <p:nvPr>
            <p:custDataLst>
              <p:tags r:id="rId4"/>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7" name="TextBox 6">
            <a:extLst>
              <a:ext uri="{FF2B5EF4-FFF2-40B4-BE49-F238E27FC236}">
                <a16:creationId xmlns:a16="http://schemas.microsoft.com/office/drawing/2014/main" id="{4FABAF5E-6273-4748-8DA5-D4138D6F7385}"/>
              </a:ext>
            </a:extLst>
          </p:cNvPr>
          <p:cNvSpPr txBox="1"/>
          <p:nvPr>
            <p:custDataLst>
              <p:tags r:id="rId5"/>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661563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7.6: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The New Jersey Annual Immunization Status Reports, 2021-2022</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4062197434"/>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297904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7.7: County immunization rates (%) (all grade types), over time,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Annual Immunization Status Reports, 2016-2017 through 2021-2022</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1558559850"/>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006600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7.8: Late or lack of prenatal care reports (#) in NJ (by county)</a:t>
            </a:r>
            <a:endParaRPr lang="en-US" sz="2000" spc="-50" dirty="0"/>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32751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Center for Disease Control and Prevention, 2021</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457890"/>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Cape May and Salem County do not have any data available. For all counties with fewer than 100,000 persons are combined under the label "Unidentified Counties."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7B302115-04A3-4DBE-A1E7-01C9E16937B9}"/>
              </a:ext>
            </a:extLst>
          </p:cNvPr>
          <p:cNvGraphicFramePr/>
          <p:nvPr>
            <p:custDataLst>
              <p:tags r:id="rId5"/>
            </p:custDataLst>
            <p:extLst>
              <p:ext uri="{D42A27DB-BD31-4B8C-83A1-F6EECF244321}">
                <p14:modId xmlns:p14="http://schemas.microsoft.com/office/powerpoint/2010/main" val="1288152194"/>
              </p:ext>
            </p:extLst>
          </p:nvPr>
        </p:nvGraphicFramePr>
        <p:xfrm>
          <a:off x="3246120" y="800221"/>
          <a:ext cx="8641080" cy="578078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60960" y="37026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Prenatal Care</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2137546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0"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8.1: Monthly unemployment rate, Jan 2022-Dec 2022: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5"/>
            </p:custDataLst>
            <p:extLst>
              <p:ext uri="{D42A27DB-BD31-4B8C-83A1-F6EECF244321}">
                <p14:modId xmlns:p14="http://schemas.microsoft.com/office/powerpoint/2010/main" val="1061358615"/>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7365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43224"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8.2: Median unemployment rates, Jan 2022-Dec 2022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3231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5"/>
            </p:custDataLst>
            <p:extLst>
              <p:ext uri="{D42A27DB-BD31-4B8C-83A1-F6EECF244321}">
                <p14:modId xmlns:p14="http://schemas.microsoft.com/office/powerpoint/2010/main" val="885556986"/>
              </p:ext>
            </p:extLst>
          </p:nvPr>
        </p:nvGraphicFramePr>
        <p:xfrm>
          <a:off x="3276600" y="672755"/>
          <a:ext cx="8463425" cy="5541398"/>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04776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218974-499E-46A7-9047-511AB397C8FF}"/>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8.3: Percentage of disconnected youth between 16 and 19 years of age (by county) </a:t>
            </a:r>
            <a:endParaRPr lang="en-US" sz="2000" spc="-50" dirty="0"/>
          </a:p>
        </p:txBody>
      </p:sp>
      <p:sp>
        <p:nvSpPr>
          <p:cNvPr id="3" name="TextBox 2">
            <a:extLst>
              <a:ext uri="{FF2B5EF4-FFF2-40B4-BE49-F238E27FC236}">
                <a16:creationId xmlns:a16="http://schemas.microsoft.com/office/drawing/2014/main" id="{EDF8735F-8CFF-455C-BF95-F91003B995BC}"/>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FRED Economic Data, 2021 (Based on American Community Survey 5-year estimates data, 2021); NJ average sourced from ACNJ Kids Count Data Dashboard, 2021</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C263C86E-AAC8-4D8C-A9A1-1DBFBA619BE4}"/>
              </a:ext>
            </a:extLst>
          </p:cNvPr>
          <p:cNvGraphicFramePr/>
          <p:nvPr>
            <p:custDataLst>
              <p:tags r:id="rId3"/>
            </p:custDataLst>
            <p:extLst>
              <p:ext uri="{D42A27DB-BD31-4B8C-83A1-F6EECF244321}">
                <p14:modId xmlns:p14="http://schemas.microsoft.com/office/powerpoint/2010/main" val="707831952"/>
              </p:ext>
            </p:extLst>
          </p:nvPr>
        </p:nvGraphicFramePr>
        <p:xfrm>
          <a:off x="3322994" y="942200"/>
          <a:ext cx="7568163" cy="5393285"/>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CDD63F83-0952-4660-9D2F-94FD8BABEC82}"/>
              </a:ext>
            </a:extLst>
          </p:cNvPr>
          <p:cNvSpPr txBox="1"/>
          <p:nvPr>
            <p:custDataLst>
              <p:tags r:id="rId4"/>
            </p:custDataLst>
          </p:nvPr>
        </p:nvSpPr>
        <p:spPr>
          <a:xfrm>
            <a:off x="8320515" y="3414180"/>
            <a:ext cx="38208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pc="-50">
                <a:solidFill>
                  <a:prstClr val="black"/>
                </a:solidFill>
                <a:latin typeface="Franklin Gothic Medium" panose="020B0603020102020204" pitchFamily="34" charset="0"/>
              </a:rPr>
              <a:t>8.4: Percentage of disconnected youth between 16 and 19 years of age, over time, in county</a:t>
            </a:r>
            <a:endParaRPr kumimoji="0" lang="en-US"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EDF8735F-8CFF-455C-BF95-F91003B995BC}"/>
              </a:ext>
            </a:extLst>
          </p:cNvPr>
          <p:cNvSpPr txBox="1"/>
          <p:nvPr>
            <p:custDataLst>
              <p:tags r:id="rId5"/>
            </p:custDataLst>
          </p:nvPr>
        </p:nvSpPr>
        <p:spPr>
          <a:xfrm>
            <a:off x="8336844" y="3891707"/>
            <a:ext cx="3237017" cy="577081"/>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050"/>
              <a:t>Source: FRED Economic Data, 2017-2021 (Based on American Community Survey 5-year estimates data, 2017-2021) </a:t>
            </a:r>
            <a:endParaRPr kumimoji="0" lang="en-US" sz="10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4E1AF40E-516C-4A00-8325-6B92ECB8172F}"/>
              </a:ext>
            </a:extLst>
          </p:cNvPr>
          <p:cNvGraphicFramePr/>
          <p:nvPr>
            <p:custDataLst>
              <p:tags r:id="rId6"/>
            </p:custDataLst>
            <p:extLst>
              <p:ext uri="{D42A27DB-BD31-4B8C-83A1-F6EECF244321}">
                <p14:modId xmlns:p14="http://schemas.microsoft.com/office/powerpoint/2010/main" val="664588391"/>
              </p:ext>
            </p:extLst>
          </p:nvPr>
        </p:nvGraphicFramePr>
        <p:xfrm>
          <a:off x="8320515" y="4463547"/>
          <a:ext cx="3491219" cy="1995800"/>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13470" y="3891707"/>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Disconnected youth is defined as the percentage of youth in a county who are between the ages of 16 and 19 years old, who are not enrolled in school and not working</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20671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78812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8.5: High school 4-year cohort graduation rates (by school district), 2022</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CDBEDB54-7C21-4AD7-BF97-6D45B5AD2E2D}"/>
              </a:ext>
            </a:extLst>
          </p:cNvPr>
          <p:cNvSpPr txBox="1"/>
          <p:nvPr>
            <p:custDataLst>
              <p:tags r:id="rId2"/>
            </p:custDataLst>
          </p:nvPr>
        </p:nvSpPr>
        <p:spPr>
          <a:xfrm>
            <a:off x="3141299" y="335486"/>
            <a:ext cx="8207828"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School Performance Reports, 2022</a:t>
            </a:r>
            <a:endParaRPr lang="en-US" sz="1200" dirty="0"/>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3"/>
            </p:custDataLst>
            <p:extLst>
              <p:ext uri="{D42A27DB-BD31-4B8C-83A1-F6EECF244321}">
                <p14:modId xmlns:p14="http://schemas.microsoft.com/office/powerpoint/2010/main" val="929381426"/>
              </p:ext>
            </p:extLst>
          </p:nvPr>
        </p:nvGraphicFramePr>
        <p:xfrm>
          <a:off x="3144346" y="612485"/>
          <a:ext cx="8990959" cy="5669535"/>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4"/>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5"/>
            </p:custDataLst>
          </p:nvPr>
        </p:nvSpPr>
        <p:spPr>
          <a:xfrm>
            <a:off x="0" y="393184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6"/>
            </p:custDataLst>
          </p:nvPr>
        </p:nvSpPr>
        <p:spPr>
          <a:xfrm>
            <a:off x="3110730" y="6251377"/>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Charter schools were included in county of address.  Graduation rates in this file represent the state calculation of the graduation rate and include all students receiving a state-endorsed diploma.</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894554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8327571" y="3836507"/>
            <a:ext cx="37896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a:solidFill>
                  <a:prstClr val="black"/>
                </a:solidFill>
                <a:latin typeface="Franklin Gothic Medium" panose="020B0603020102020204" pitchFamily="34" charset="0"/>
              </a:rPr>
              <a:t>8.7: Percentage of households with broadband access, over time, in county</a:t>
            </a:r>
            <a:endParaRPr lang="en-US" sz="1400" spc="-50" dirty="0">
              <a:solidFill>
                <a:prstClr val="black"/>
              </a:solidFill>
              <a:latin typeface="Franklin Gothic Medium" panose="020B0603020102020204" pitchFamily="34" charset="0"/>
            </a:endParaRP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8327571" y="4305690"/>
            <a:ext cx="3699692"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American Community Survey, 1-Year Estimates, 2017-2021 </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95595565"/>
              </p:ext>
            </p:extLst>
          </p:nvPr>
        </p:nvGraphicFramePr>
        <p:xfrm>
          <a:off x="8373154" y="4536522"/>
          <a:ext cx="3471092" cy="204478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5" name="Chart 4">
            <a:extLst>
              <a:ext uri="{FF2B5EF4-FFF2-40B4-BE49-F238E27FC236}">
                <a16:creationId xmlns:a16="http://schemas.microsoft.com/office/drawing/2014/main" id="{E8361A94-828D-40D1-A51F-9244685FE9F8}"/>
              </a:ext>
            </a:extLst>
          </p:cNvPr>
          <p:cNvGraphicFramePr/>
          <p:nvPr>
            <p:custDataLst>
              <p:tags r:id="rId4"/>
            </p:custDataLst>
            <p:extLst>
              <p:ext uri="{D42A27DB-BD31-4B8C-83A1-F6EECF244321}">
                <p14:modId xmlns:p14="http://schemas.microsoft.com/office/powerpoint/2010/main" val="2133333357"/>
              </p:ext>
            </p:extLst>
          </p:nvPr>
        </p:nvGraphicFramePr>
        <p:xfrm>
          <a:off x="3158171" y="870405"/>
          <a:ext cx="6916558" cy="5742665"/>
        </p:xfrm>
        <a:graphic>
          <a:graphicData uri="http://schemas.openxmlformats.org/drawingml/2006/chart">
            <c:chart xmlns:c="http://schemas.openxmlformats.org/drawingml/2006/chart" xmlns:r="http://schemas.openxmlformats.org/officeDocument/2006/relationships" r:id="rId13"/>
          </a:graphicData>
        </a:graphic>
      </p:graphicFrame>
      <p:sp>
        <p:nvSpPr>
          <p:cNvPr id="6" name="TextBox 5">
            <a:extLst>
              <a:ext uri="{FF2B5EF4-FFF2-40B4-BE49-F238E27FC236}">
                <a16:creationId xmlns:a16="http://schemas.microsoft.com/office/drawing/2014/main" id="{2CBA865F-FB5C-42A6-B459-D3BF0E7C9CCE}"/>
              </a:ext>
            </a:extLst>
          </p:cNvPr>
          <p:cNvSpPr txBox="1"/>
          <p:nvPr>
            <p:custDataLst>
              <p:tags r:id="rId5"/>
            </p:custDataLst>
          </p:nvPr>
        </p:nvSpPr>
        <p:spPr>
          <a:xfrm>
            <a:off x="3124198" y="0"/>
            <a:ext cx="85833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8.6: Percentage of households with broadband access (by county)</a:t>
            </a:r>
            <a:endParaRPr lang="en-US" sz="2000" spc="-50" dirty="0">
              <a:solidFill>
                <a:prstClr val="black"/>
              </a:solidFill>
              <a:latin typeface="Franklin Gothic Medium" panose="020B0603020102020204" pitchFamily="34" charset="0"/>
            </a:endParaRPr>
          </a:p>
        </p:txBody>
      </p:sp>
      <p:sp>
        <p:nvSpPr>
          <p:cNvPr id="7" name="TextBox 6">
            <a:extLst>
              <a:ext uri="{FF2B5EF4-FFF2-40B4-BE49-F238E27FC236}">
                <a16:creationId xmlns:a16="http://schemas.microsoft.com/office/drawing/2014/main" id="{CDBEDB54-7C21-4AD7-BF97-6D45B5AD2E2D}"/>
              </a:ext>
            </a:extLst>
          </p:cNvPr>
          <p:cNvSpPr txBox="1"/>
          <p:nvPr>
            <p:custDataLst>
              <p:tags r:id="rId6"/>
            </p:custDataLst>
          </p:nvPr>
        </p:nvSpPr>
        <p:spPr>
          <a:xfrm>
            <a:off x="3124200" y="347185"/>
            <a:ext cx="7081157"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American Community Survey, 1-Year Estimates, 2021</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45083" y="396020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Broadband Access</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51DFD38A-3188-6DA3-ABF3-39CF7231561F}"/>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29547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34875" y="43434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1829819676"/>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9.1: Violent crime rates (per 100,000)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2020 Uniform Crime Reports</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2771" y="421502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9.2: Crimes by type (# and %), in county </a:t>
            </a:r>
            <a:endParaRPr lang="en-US" sz="2000" spc="-50" dirty="0"/>
          </a:p>
        </p:txBody>
      </p:sp>
      <p:sp>
        <p:nvSpPr>
          <p:cNvPr id="6" name="TextBox 1">
            <a:extLst>
              <a:ext uri="{FF2B5EF4-FFF2-40B4-BE49-F238E27FC236}">
                <a16:creationId xmlns:a16="http://schemas.microsoft.com/office/drawing/2014/main" id="{77715F71-F82F-4E0F-8ECD-9EA16F4946A3}"/>
              </a:ext>
            </a:extLst>
          </p:cNvPr>
          <p:cNvSpPr txBox="1"/>
          <p:nvPr>
            <p:custDataLst>
              <p:tags r:id="rId3"/>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4"/>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5"/>
            </p:custDataLst>
            <p:extLst>
              <p:ext uri="{D42A27DB-BD31-4B8C-83A1-F6EECF244321}">
                <p14:modId xmlns:p14="http://schemas.microsoft.com/office/powerpoint/2010/main" val="2775439562"/>
              </p:ext>
            </p:extLst>
          </p:nvPr>
        </p:nvGraphicFramePr>
        <p:xfrm>
          <a:off x="2746020" y="1600200"/>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6"/>
            </p:custDataLst>
            <p:extLst>
              <p:ext uri="{D42A27DB-BD31-4B8C-83A1-F6EECF244321}">
                <p14:modId xmlns:p14="http://schemas.microsoft.com/office/powerpoint/2010/main" val="2754935454"/>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AB86BAE2-4661-4C8A-B2B4-E14D32A11D64}"/>
              </a:ext>
            </a:extLst>
          </p:cNvPr>
          <p:cNvSpPr txBox="1"/>
          <p:nvPr>
            <p:custDataLst>
              <p:tags r:id="rId7"/>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A6D89782-D0B1-441F-B061-70DA04EDF586}"/>
              </a:ext>
            </a:extLst>
          </p:cNvPr>
          <p:cNvSpPr txBox="1"/>
          <p:nvPr>
            <p:custDataLst>
              <p:tags r:id="rId8"/>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2020 Uniform Crime Reports</a:t>
            </a:r>
            <a:endParaRPr lang="en-US" sz="1200" dirty="0"/>
          </a:p>
        </p:txBody>
      </p:sp>
    </p:spTree>
    <p:extLst>
      <p:ext uri="{BB962C8B-B14F-4D97-AF65-F5344CB8AC3E}">
        <p14:creationId xmlns:p14="http://schemas.microsoft.com/office/powerpoint/2010/main" val="37718069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5399" y="4222359"/>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3"/>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Annie E. Casey Kids Count Data Dashboard using raw data from NJ Department of Law and Public Safety, Division of NJ State Police, Uniform Crime Reports, 2020</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4"/>
            </p:custDataLst>
          </p:nvPr>
        </p:nvSpPr>
        <p:spPr>
          <a:xfrm>
            <a:off x="8458200" y="4214923"/>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5"/>
            </p:custDataLst>
          </p:nvPr>
        </p:nvSpPr>
        <p:spPr>
          <a:xfrm>
            <a:off x="8478564" y="4424797"/>
            <a:ext cx="3607002" cy="5078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Annie E. Casey Kids Count Data Dashboard using raw data from NJ Department of Law and Public Safety, Division of NJ State Police, Uniform Crime Reports, 2016-2020. </a:t>
            </a:r>
            <a:endParaRPr lang="en-US" sz="900" dirty="0"/>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6"/>
            </p:custDataLst>
            <p:extLst>
              <p:ext uri="{D42A27DB-BD31-4B8C-83A1-F6EECF244321}">
                <p14:modId xmlns:p14="http://schemas.microsoft.com/office/powerpoint/2010/main" val="3522634952"/>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7"/>
            </p:custDataLst>
            <p:extLst>
              <p:ext uri="{D42A27DB-BD31-4B8C-83A1-F6EECF244321}">
                <p14:modId xmlns:p14="http://schemas.microsoft.com/office/powerpoint/2010/main" val="1373610182"/>
              </p:ext>
            </p:extLst>
          </p:nvPr>
        </p:nvGraphicFramePr>
        <p:xfrm>
          <a:off x="8534400" y="4932628"/>
          <a:ext cx="3429000" cy="1849172"/>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8"/>
            </p:custDataLst>
          </p:nvPr>
        </p:nvSpPr>
        <p:spPr>
          <a:xfrm>
            <a:off x="3167424" y="6475762"/>
            <a:ext cx="8229600" cy="411708"/>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
        <p:nvSpPr>
          <p:cNvPr id="12" name="TextBox 11">
            <a:extLst>
              <a:ext uri="{FF2B5EF4-FFF2-40B4-BE49-F238E27FC236}">
                <a16:creationId xmlns:a16="http://schemas.microsoft.com/office/drawing/2014/main" id="{AB86BAE2-4661-4C8A-B2B4-E14D32A11D64}"/>
              </a:ext>
            </a:extLst>
          </p:cNvPr>
          <p:cNvSpPr txBox="1"/>
          <p:nvPr>
            <p:custDataLst>
              <p:tags r:id="rId9"/>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8481852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9396B7-AA38-43E7-B10D-1E60C66FB6C6}"/>
              </a:ext>
            </a:extLst>
          </p:cNvPr>
          <p:cNvSpPr txBox="1"/>
          <p:nvPr>
            <p:custDataLst>
              <p:tags r:id="rId1"/>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1021145780"/>
              </p:ext>
            </p:extLst>
          </p:nvPr>
        </p:nvGraphicFramePr>
        <p:xfrm>
          <a:off x="3167424" y="1012695"/>
          <a:ext cx="8948376" cy="5934460"/>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3"/>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9.5: Vandalism and violence offenses in schools (# reported incidents) in NJ (by county)</a:t>
            </a:r>
            <a:endParaRPr lang="en-US" sz="2000" spc="-50" dirty="0"/>
          </a:p>
        </p:txBody>
      </p:sp>
      <p:sp>
        <p:nvSpPr>
          <p:cNvPr id="10" name="TextBox 9">
            <a:extLst>
              <a:ext uri="{FF2B5EF4-FFF2-40B4-BE49-F238E27FC236}">
                <a16:creationId xmlns:a16="http://schemas.microsoft.com/office/drawing/2014/main" id="{46A4244C-9FBF-4C4B-AA57-81E801606EE4}"/>
              </a:ext>
            </a:extLst>
          </p:cNvPr>
          <p:cNvSpPr txBox="1"/>
          <p:nvPr>
            <p:custDataLst>
              <p:tags r:id="rId4"/>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45B7F6C2-7B25-417B-94B8-B42EC786FE08}"/>
              </a:ext>
            </a:extLst>
          </p:cNvPr>
          <p:cNvSpPr txBox="1"/>
          <p:nvPr>
            <p:custDataLst>
              <p:tags r:id="rId5"/>
            </p:custDataLst>
          </p:nvPr>
        </p:nvSpPr>
        <p:spPr>
          <a:xfrm>
            <a:off x="0" y="428228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14" name="TextBox 13">
            <a:extLst>
              <a:ext uri="{FF2B5EF4-FFF2-40B4-BE49-F238E27FC236}">
                <a16:creationId xmlns:a16="http://schemas.microsoft.com/office/drawing/2014/main" id="{16AD8409-67D0-45A6-9EC1-5DB27EA209EF}"/>
              </a:ext>
            </a:extLst>
          </p:cNvPr>
          <p:cNvSpPr txBox="1"/>
          <p:nvPr>
            <p:custDataLst>
              <p:tags r:id="rId6"/>
            </p:custDataLst>
          </p:nvPr>
        </p:nvSpPr>
        <p:spPr>
          <a:xfrm>
            <a:off x="3194676" y="65968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2021-2022</a:t>
            </a:r>
            <a:endParaRPr lang="en-US" sz="1200" dirty="0"/>
          </a:p>
        </p:txBody>
      </p:sp>
    </p:spTree>
    <p:extLst>
      <p:ext uri="{BB962C8B-B14F-4D97-AF65-F5344CB8AC3E}">
        <p14:creationId xmlns:p14="http://schemas.microsoft.com/office/powerpoint/2010/main" val="760737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5A209-5020-458E-AF44-12AE48655653}"/>
              </a:ext>
            </a:extLst>
          </p:cNvPr>
          <p:cNvSpPr txBox="1"/>
          <p:nvPr>
            <p:custDataLst>
              <p:tags r:id="rId1"/>
            </p:custDataLst>
          </p:nvPr>
        </p:nvSpPr>
        <p:spPr>
          <a:xfrm>
            <a:off x="3122812" y="0"/>
            <a:ext cx="6108174" cy="399013"/>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9.6: Rate (per 10,000) of social associations (by county)</a:t>
            </a:r>
            <a:endParaRPr lang="en-US" sz="2000" spc="-50" dirty="0"/>
          </a:p>
        </p:txBody>
      </p:sp>
      <p:sp>
        <p:nvSpPr>
          <p:cNvPr id="3" name="TextBox 2">
            <a:extLst>
              <a:ext uri="{FF2B5EF4-FFF2-40B4-BE49-F238E27FC236}">
                <a16:creationId xmlns:a16="http://schemas.microsoft.com/office/drawing/2014/main" id="{4A09F014-E8A6-40A8-8CF5-D7108D852D8E}"/>
              </a:ext>
            </a:extLst>
          </p:cNvPr>
          <p:cNvSpPr txBox="1"/>
          <p:nvPr>
            <p:custDataLst>
              <p:tags r:id="rId2"/>
            </p:custDataLst>
          </p:nvPr>
        </p:nvSpPr>
        <p:spPr>
          <a:xfrm>
            <a:off x="3121430" y="305664"/>
            <a:ext cx="5911734"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Social Associations, 2023</a:t>
            </a:r>
            <a:endParaRPr lang="en-US" sz="1100" dirty="0"/>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1323192116"/>
              </p:ext>
            </p:extLst>
          </p:nvPr>
        </p:nvGraphicFramePr>
        <p:xfrm>
          <a:off x="8764331" y="3989614"/>
          <a:ext cx="3254840" cy="2334986"/>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0D95A209-5020-458E-AF44-12AE48655653}"/>
              </a:ext>
            </a:extLst>
          </p:cNvPr>
          <p:cNvSpPr txBox="1"/>
          <p:nvPr>
            <p:custDataLst>
              <p:tags r:id="rId4"/>
            </p:custDataLst>
          </p:nvPr>
        </p:nvSpPr>
        <p:spPr>
          <a:xfrm>
            <a:off x="8592883" y="3422305"/>
            <a:ext cx="3599118"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9.7: Rate of social associations, over time, in county</a:t>
            </a:r>
            <a:endParaRPr lang="en-US" sz="1400" spc="-50" dirty="0"/>
          </a:p>
        </p:txBody>
      </p:sp>
      <p:sp>
        <p:nvSpPr>
          <p:cNvPr id="6" name="TextBox 5">
            <a:extLst>
              <a:ext uri="{FF2B5EF4-FFF2-40B4-BE49-F238E27FC236}">
                <a16:creationId xmlns:a16="http://schemas.microsoft.com/office/drawing/2014/main" id="{4A09F014-E8A6-40A8-8CF5-D7108D852D8E}"/>
              </a:ext>
            </a:extLst>
          </p:cNvPr>
          <p:cNvSpPr txBox="1"/>
          <p:nvPr>
            <p:custDataLst>
              <p:tags r:id="rId5"/>
            </p:custDataLst>
          </p:nvPr>
        </p:nvSpPr>
        <p:spPr>
          <a:xfrm>
            <a:off x="8591501" y="3833140"/>
            <a:ext cx="360050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Social Associations, 2019-2023 </a:t>
            </a:r>
            <a:endParaRPr lang="en-US" sz="800" dirty="0"/>
          </a:p>
        </p:txBody>
      </p:sp>
      <p:graphicFrame>
        <p:nvGraphicFramePr>
          <p:cNvPr id="7" name="Chart 6">
            <a:extLst>
              <a:ext uri="{FF2B5EF4-FFF2-40B4-BE49-F238E27FC236}">
                <a16:creationId xmlns:a16="http://schemas.microsoft.com/office/drawing/2014/main" id="{5739B93F-4A5B-4396-A20F-8AC3C73474B2}"/>
              </a:ext>
            </a:extLst>
          </p:cNvPr>
          <p:cNvGraphicFramePr/>
          <p:nvPr>
            <p:custDataLst>
              <p:tags r:id="rId6"/>
            </p:custDataLst>
            <p:extLst>
              <p:ext uri="{D42A27DB-BD31-4B8C-83A1-F6EECF244321}">
                <p14:modId xmlns:p14="http://schemas.microsoft.com/office/powerpoint/2010/main" val="3019958939"/>
              </p:ext>
            </p:extLst>
          </p:nvPr>
        </p:nvGraphicFramePr>
        <p:xfrm>
          <a:off x="3197889" y="705774"/>
          <a:ext cx="6665302" cy="5956283"/>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AB86BAE2-4661-4C8A-B2B4-E14D32A11D64}"/>
              </a:ext>
            </a:extLst>
          </p:cNvPr>
          <p:cNvSpPr txBox="1"/>
          <p:nvPr>
            <p:custDataLst>
              <p:tags r:id="rId7"/>
            </p:custDataLst>
          </p:nvPr>
        </p:nvSpPr>
        <p:spPr>
          <a:xfrm>
            <a:off x="-2771" y="272855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652C7DD3-0BAB-4078-987E-45FA5D0B4D6B}"/>
              </a:ext>
            </a:extLst>
          </p:cNvPr>
          <p:cNvSpPr txBox="1"/>
          <p:nvPr>
            <p:custDataLst>
              <p:tags r:id="rId8"/>
            </p:custDataLst>
          </p:nvPr>
        </p:nvSpPr>
        <p:spPr>
          <a:xfrm>
            <a:off x="35459" y="422086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Social</a:t>
            </a:r>
            <a:endParaRPr lang="en-US" sz="2400" dirty="0">
              <a:solidFill>
                <a:schemeClr val="bg1"/>
              </a:solidFill>
              <a:latin typeface="Franklin Gothic Demi" panose="020B0703020102020204" pitchFamily="34" charset="0"/>
            </a:endParaRPr>
          </a:p>
        </p:txBody>
      </p:sp>
      <p:sp>
        <p:nvSpPr>
          <p:cNvPr id="11" name="TextBox 10">
            <a:extLst>
              <a:ext uri="{FF2B5EF4-FFF2-40B4-BE49-F238E27FC236}">
                <a16:creationId xmlns:a16="http://schemas.microsoft.com/office/drawing/2014/main" id="{0A7343B1-599C-4F26-91B4-F17BFD1B4CC1}"/>
              </a:ext>
            </a:extLst>
          </p:cNvPr>
          <p:cNvSpPr txBox="1"/>
          <p:nvPr>
            <p:custDataLst>
              <p:tags r:id="rId9"/>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Associations include membership organizations such as civic organizations, bowling centers, golf clubs, fitness centers, sports organizations, religious organizations, political organizations, business organizations, and professional organizations.</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50427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240628"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10.1: Domestic violence incidents (# reported) in NJ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2020</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66E00E27-8358-46F8-8263-9970F1EAD8ED}"/>
              </a:ext>
            </a:extLst>
          </p:cNvPr>
          <p:cNvGraphicFramePr/>
          <p:nvPr>
            <p:custDataLst>
              <p:tags r:id="rId5"/>
            </p:custDataLst>
            <p:extLst>
              <p:ext uri="{D42A27DB-BD31-4B8C-83A1-F6EECF244321}">
                <p14:modId xmlns:p14="http://schemas.microsoft.com/office/powerpoint/2010/main" val="1559867418"/>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BB69A2-1F1C-478E-BDF4-B77422B6B26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10.2: Domestic violence incidents (# reported) over time, in county </a:t>
            </a:r>
            <a:endParaRPr lang="en-US" sz="2000" spc="-50" dirty="0"/>
          </a:p>
        </p:txBody>
      </p:sp>
      <p:sp>
        <p:nvSpPr>
          <p:cNvPr id="4" name="TextBox 3">
            <a:extLst>
              <a:ext uri="{FF2B5EF4-FFF2-40B4-BE49-F238E27FC236}">
                <a16:creationId xmlns:a16="http://schemas.microsoft.com/office/drawing/2014/main" id="{DCB0414E-B44F-43F5-903E-8683E43A7D21}"/>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2016-2020</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3"/>
            </p:custDataLst>
          </p:nvPr>
        </p:nvSpPr>
        <p:spPr>
          <a:xfrm>
            <a:off x="3124200" y="6400800"/>
            <a:ext cx="9001962" cy="457200"/>
          </a:xfrm>
          <a:prstGeom prst="rect">
            <a:avLst/>
          </a:prstGeom>
          <a:noFill/>
        </p:spPr>
        <p:txBody>
          <a:bodyPr wrap="square" rtlCol="0" anchor="ctr" anchorCtr="0">
            <a:noAutofit/>
          </a:bodyPr>
          <a:lstStyle/>
          <a:p>
            <a:pPr algn="just"/>
            <a:r>
              <a:rPr lang="en-US" sz="100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4"/>
            </p:custDataLst>
            <p:extLst>
              <p:ext uri="{D42A27DB-BD31-4B8C-83A1-F6EECF244321}">
                <p14:modId xmlns:p14="http://schemas.microsoft.com/office/powerpoint/2010/main" val="447024317"/>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28600"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85780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17D82D-1BD5-4743-BE06-CA35D8E899E8}"/>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10.3: Domestic violence offenses by type (#) in County </a:t>
            </a:r>
            <a:endParaRPr lang="en-US" sz="2000" spc="-50" dirty="0"/>
          </a:p>
        </p:txBody>
      </p:sp>
      <p:sp>
        <p:nvSpPr>
          <p:cNvPr id="5" name="TextBox 4">
            <a:extLst>
              <a:ext uri="{FF2B5EF4-FFF2-40B4-BE49-F238E27FC236}">
                <a16:creationId xmlns:a16="http://schemas.microsoft.com/office/drawing/2014/main" id="{B9A87B01-F842-4F86-B69D-A27D7A2EDD89}"/>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Policy annual domestic violence reports, 2020</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3"/>
            </p:custDataLst>
            <p:extLst>
              <p:ext uri="{D42A27DB-BD31-4B8C-83A1-F6EECF244321}">
                <p14:modId xmlns:p14="http://schemas.microsoft.com/office/powerpoint/2010/main" val="3862846180"/>
              </p:ext>
            </p:extLst>
          </p:nvPr>
        </p:nvGraphicFramePr>
        <p:xfrm>
          <a:off x="3326992" y="1128734"/>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200400" y="6547401"/>
            <a:ext cx="7746062"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A327D4-6867-4DA4-8249-4CEA05235026}"/>
              </a:ext>
            </a:extLst>
          </p:cNvPr>
          <p:cNvSpPr txBox="1"/>
          <p:nvPr>
            <p:custDataLst>
              <p:tags r:id="rId1"/>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a:t>Source: American Community Survey. Selected economic characteristics. 2021, American Community Survey, 1-yr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2"/>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3"/>
            </p:custDataLst>
            <p:extLst>
              <p:ext uri="{D42A27DB-BD31-4B8C-83A1-F6EECF244321}">
                <p14:modId xmlns:p14="http://schemas.microsoft.com/office/powerpoint/2010/main" val="3580418623"/>
              </p:ext>
            </p:extLst>
          </p:nvPr>
        </p:nvGraphicFramePr>
        <p:xfrm>
          <a:off x="3124200" y="594211"/>
          <a:ext cx="8948376" cy="6172349"/>
        </p:xfrm>
        <a:graphic>
          <a:graphicData uri="http://schemas.openxmlformats.org/drawingml/2006/chart">
            <c:chart xmlns:c="http://schemas.openxmlformats.org/drawingml/2006/chart" xmlns:r="http://schemas.openxmlformats.org/officeDocument/2006/relationships" r:id="rId8"/>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10.4: Median income ($) by sex in NJ (by county)</a:t>
            </a:r>
            <a:endParaRPr lang="en-US" sz="2000" spc="-50" dirty="0"/>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096522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74F4-72C5-444A-A128-02C259D0204B}"/>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10.5: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for median earnings for full-time, year-round workers, 2017-2021</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3"/>
            </p:custDataLst>
            <p:extLst>
              <p:ext uri="{D42A27DB-BD31-4B8C-83A1-F6EECF244321}">
                <p14:modId xmlns:p14="http://schemas.microsoft.com/office/powerpoint/2010/main" val="1478867070"/>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
        <p:nvSpPr>
          <p:cNvPr id="9" name="Title 1">
            <a:extLst>
              <a:ext uri="{FF2B5EF4-FFF2-40B4-BE49-F238E27FC236}">
                <a16:creationId xmlns:a16="http://schemas.microsoft.com/office/drawing/2014/main" id="{57CAEC4C-2AD8-40D7-8EF6-4C07503BD85B}"/>
              </a:ext>
            </a:extLst>
          </p:cNvPr>
          <p:cNvSpPr txBox="1">
            <a:spLocks/>
          </p:cNvSpPr>
          <p:nvPr>
            <p:custDataLst>
              <p:tags r:id="rId4"/>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7E126146-A5CC-36E6-7FA2-CD473AC1677B}"/>
              </a:ext>
            </a:extLst>
          </p:cNvPr>
          <p:cNvSpPr txBox="1"/>
          <p:nvPr>
            <p:custDataLst>
              <p:tags r:id="rId5"/>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041275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11.1: Substance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2021-2022</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2791341374"/>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B4D2A5D3-F6E2-4716-9AEB-65F49181E92D}"/>
              </a:ext>
            </a:extLst>
          </p:cNvPr>
          <p:cNvSpPr txBox="1">
            <a:spLocks/>
          </p:cNvSpPr>
          <p:nvPr>
            <p:custDataLst>
              <p:tags r:id="rId5"/>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329041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Change (%) in suspected opioid overdose deaths in NJ (by county) between 2021 and 2022 </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3"/>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4"/>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11.3: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5"/>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Cares - Office of the Attorney General, 2018-2022</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6"/>
            </p:custDataLst>
            <p:extLst>
              <p:ext uri="{D42A27DB-BD31-4B8C-83A1-F6EECF244321}">
                <p14:modId xmlns:p14="http://schemas.microsoft.com/office/powerpoint/2010/main" val="2785557068"/>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7"/>
            </p:custDataLst>
            <p:extLst>
              <p:ext uri="{D42A27DB-BD31-4B8C-83A1-F6EECF244321}">
                <p14:modId xmlns:p14="http://schemas.microsoft.com/office/powerpoint/2010/main" val="1413355897"/>
              </p:ext>
            </p:extLst>
          </p:nvPr>
        </p:nvGraphicFramePr>
        <p:xfrm>
          <a:off x="3164074" y="914400"/>
          <a:ext cx="56751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custDataLst>
              <p:tags r:id="rId8"/>
            </p:custDataLst>
          </p:nvPr>
        </p:nvSpPr>
        <p:spPr>
          <a:xfrm>
            <a:off x="8536709" y="6355372"/>
            <a:ext cx="3617726"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592884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11.4: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0256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Department of Health Division of Mental Health and Addiction Services Office of Planning, Research, Evaluation and Prevention, 2021 Report. </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1684175585"/>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10886" y="4724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 Types of mental health programs (#), in county</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35086" y="30268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Human Services, Directory of Mental Health Services, 2022</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522376770"/>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E525FC82-D742-49BA-B5F3-55C81FAB3D0D}"/>
              </a:ext>
            </a:extLst>
          </p:cNvPr>
          <p:cNvSpPr txBox="1"/>
          <p:nvPr>
            <p:custDataLst>
              <p:tags r:id="rId6"/>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These services are DMHAS Contracted Providers Only. </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2895307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9357" y="4838677"/>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4"/>
            </p:custDataLst>
            <p:extLst>
              <p:ext uri="{D42A27DB-BD31-4B8C-83A1-F6EECF244321}">
                <p14:modId xmlns:p14="http://schemas.microsoft.com/office/powerpoint/2010/main" val="1317041792"/>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2015-2020. 2019 data not available.</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7"/>
            </p:custDataLst>
            <p:extLst>
              <p:ext uri="{D42A27DB-BD31-4B8C-83A1-F6EECF244321}">
                <p14:modId xmlns:p14="http://schemas.microsoft.com/office/powerpoint/2010/main" val="1348002105"/>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1885760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0"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3"/>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4"/>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12.5: Frequency (%) of mental health distress by sex – age adjusted, in county</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5"/>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6"/>
            </p:custDataLst>
            <p:extLst>
              <p:ext uri="{D42A27DB-BD31-4B8C-83A1-F6EECF244321}">
                <p14:modId xmlns:p14="http://schemas.microsoft.com/office/powerpoint/2010/main" val="572079417"/>
              </p:ext>
            </p:extLst>
          </p:nvPr>
        </p:nvGraphicFramePr>
        <p:xfrm>
          <a:off x="3352800" y="101001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7"/>
            </p:custDataLst>
            <p:extLst>
              <p:ext uri="{D42A27DB-BD31-4B8C-83A1-F6EECF244321}">
                <p14:modId xmlns:p14="http://schemas.microsoft.com/office/powerpoint/2010/main" val="3454911682"/>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8"/>
            </p:custDataLst>
          </p:nvPr>
        </p:nvSpPr>
        <p:spPr>
          <a:xfrm>
            <a:off x="3203419" y="6311195"/>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9"/>
            </p:custDataLst>
          </p:nvPr>
        </p:nvSpPr>
        <p:spPr>
          <a:xfrm>
            <a:off x="-60960" y="56652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F05B8BA3-6314-4ADD-8850-401D7130D415}"/>
              </a:ext>
            </a:extLst>
          </p:cNvPr>
          <p:cNvSpPr txBox="1"/>
          <p:nvPr>
            <p:custDataLst>
              <p:tags r:id="rId10"/>
            </p:custDataLst>
          </p:nvPr>
        </p:nvSpPr>
        <p:spPr>
          <a:xfrm>
            <a:off x="3154680" y="387142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spTree>
    <p:extLst>
      <p:ext uri="{BB962C8B-B14F-4D97-AF65-F5344CB8AC3E}">
        <p14:creationId xmlns:p14="http://schemas.microsoft.com/office/powerpoint/2010/main" val="14624069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2658"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12.6: Frequency of diagnosed depression (%) in NJ (by county)  - age adjusted</a:t>
            </a:r>
            <a:endParaRPr lang="en-US" sz="2000" spc="-50" dirty="0"/>
          </a:p>
        </p:txBody>
      </p:sp>
      <p:sp>
        <p:nvSpPr>
          <p:cNvPr id="6" name="TextBox 5">
            <a:extLst>
              <a:ext uri="{FF2B5EF4-FFF2-40B4-BE49-F238E27FC236}">
                <a16:creationId xmlns:a16="http://schemas.microsoft.com/office/drawing/2014/main" id="{F15A34B5-6F58-4627-BDF4-701E7F24B8A7}"/>
              </a:ext>
            </a:extLst>
          </p:cNvPr>
          <p:cNvSpPr txBox="1"/>
          <p:nvPr>
            <p:custDataLst>
              <p:tags r:id="rId3"/>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4"/>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2015-2020. 2019 data not available.</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5"/>
            </p:custDataLst>
          </p:nvPr>
        </p:nvSpPr>
        <p:spPr>
          <a:xfrm>
            <a:off x="3167424" y="6339290"/>
            <a:ext cx="8495867" cy="457200"/>
          </a:xfrm>
          <a:prstGeom prst="rect">
            <a:avLst/>
          </a:prstGeom>
          <a:noFill/>
        </p:spPr>
        <p:txBody>
          <a:bodyPr wrap="square" rtlCol="0" anchor="ctr" anchorCtr="0">
            <a:noAutofit/>
          </a:bodyPr>
          <a:lstStyle/>
          <a:p>
            <a:pPr algn="just"/>
            <a:r>
              <a:rPr lang="en-US" sz="100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6"/>
            </p:custDataLst>
            <p:extLst>
              <p:ext uri="{D42A27DB-BD31-4B8C-83A1-F6EECF244321}">
                <p14:modId xmlns:p14="http://schemas.microsoft.com/office/powerpoint/2010/main" val="4091808000"/>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7"/>
            </p:custDataLst>
            <p:extLst>
              <p:ext uri="{D42A27DB-BD31-4B8C-83A1-F6EECF244321}">
                <p14:modId xmlns:p14="http://schemas.microsoft.com/office/powerpoint/2010/main" val="1465046758"/>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
        <p:nvSpPr>
          <p:cNvPr id="12"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28903" y="518778"/>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3" name="TextBox 12">
            <a:extLst>
              <a:ext uri="{FF2B5EF4-FFF2-40B4-BE49-F238E27FC236}">
                <a16:creationId xmlns:a16="http://schemas.microsoft.com/office/drawing/2014/main" id="{4F8AEB08-FEAD-400E-8069-CEFD60261B14}"/>
              </a:ext>
            </a:extLst>
          </p:cNvPr>
          <p:cNvSpPr txBox="1"/>
          <p:nvPr>
            <p:custDataLst>
              <p:tags r:id="rId9"/>
            </p:custDataLst>
          </p:nvPr>
        </p:nvSpPr>
        <p:spPr>
          <a:xfrm>
            <a:off x="3136944" y="32800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spTree>
    <p:extLst>
      <p:ext uri="{BB962C8B-B14F-4D97-AF65-F5344CB8AC3E}">
        <p14:creationId xmlns:p14="http://schemas.microsoft.com/office/powerpoint/2010/main" val="7224175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16329" y="44196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74798"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12.8: Diagnosed depression by race/ethnicity, in county</a:t>
            </a:r>
            <a:endParaRPr lang="en-US" sz="2000" spc="-50" dirty="0"/>
          </a:p>
        </p:txBody>
      </p:sp>
      <p:sp>
        <p:nvSpPr>
          <p:cNvPr id="6" name="TextBox 5">
            <a:extLst>
              <a:ext uri="{FF2B5EF4-FFF2-40B4-BE49-F238E27FC236}">
                <a16:creationId xmlns:a16="http://schemas.microsoft.com/office/drawing/2014/main" id="{390DE39C-EC98-4916-BA0E-2953EA2F8DD7}"/>
              </a:ext>
            </a:extLst>
          </p:cNvPr>
          <p:cNvSpPr txBox="1"/>
          <p:nvPr>
            <p:custDataLst>
              <p:tags r:id="rId3"/>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12.9: Diagnosed depression by sex, in county  </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4"/>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5"/>
            </p:custDataLst>
            <p:extLst>
              <p:ext uri="{D42A27DB-BD31-4B8C-83A1-F6EECF244321}">
                <p14:modId xmlns:p14="http://schemas.microsoft.com/office/powerpoint/2010/main" val="79487452"/>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6"/>
            </p:custDataLst>
            <p:extLst>
              <p:ext uri="{D42A27DB-BD31-4B8C-83A1-F6EECF244321}">
                <p14:modId xmlns:p14="http://schemas.microsoft.com/office/powerpoint/2010/main" val="4095179451"/>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7"/>
            </p:custDataLst>
          </p:nvPr>
        </p:nvSpPr>
        <p:spPr>
          <a:xfrm>
            <a:off x="3194183" y="6315977"/>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676781"/>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A9C75816-D3CD-4733-B79A-DB135B6F4B9A}"/>
              </a:ext>
            </a:extLst>
          </p:cNvPr>
          <p:cNvSpPr txBox="1"/>
          <p:nvPr>
            <p:custDataLst>
              <p:tags r:id="rId9"/>
            </p:custDataLst>
          </p:nvPr>
        </p:nvSpPr>
        <p:spPr>
          <a:xfrm>
            <a:off x="3194183" y="2985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sp>
        <p:nvSpPr>
          <p:cNvPr id="16" name="TextBox 15">
            <a:extLst>
              <a:ext uri="{FF2B5EF4-FFF2-40B4-BE49-F238E27FC236}">
                <a16:creationId xmlns:a16="http://schemas.microsoft.com/office/drawing/2014/main" id="{C014EBC2-F3F4-49E4-9A27-4FA7A14BE6E3}"/>
              </a:ext>
            </a:extLst>
          </p:cNvPr>
          <p:cNvSpPr txBox="1"/>
          <p:nvPr>
            <p:custDataLst>
              <p:tags r:id="rId10"/>
            </p:custDataLst>
          </p:nvPr>
        </p:nvSpPr>
        <p:spPr>
          <a:xfrm>
            <a:off x="3142161" y="383754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spTree>
    <p:extLst>
      <p:ext uri="{BB962C8B-B14F-4D97-AF65-F5344CB8AC3E}">
        <p14:creationId xmlns:p14="http://schemas.microsoft.com/office/powerpoint/2010/main" val="11842452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12.10: Suicide Death Rate (per 100,000 population) – age adjusted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NJSHAD, New Jersey State Health Assessment Data, 2018-2020
</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3"/>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Includes both youth and adults </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66E00E27-8358-46F8-8263-9970F1EAD8ED}"/>
              </a:ext>
            </a:extLst>
          </p:cNvPr>
          <p:cNvGraphicFramePr/>
          <p:nvPr>
            <p:custDataLst>
              <p:tags r:id="rId4"/>
            </p:custDataLst>
            <p:extLst>
              <p:ext uri="{D42A27DB-BD31-4B8C-83A1-F6EECF244321}">
                <p14:modId xmlns:p14="http://schemas.microsoft.com/office/powerpoint/2010/main" val="2633827619"/>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08B274AE-EC7C-498C-B91A-10632DE8EECA}"/>
              </a:ext>
            </a:extLst>
          </p:cNvPr>
          <p:cNvSpPr txBox="1"/>
          <p:nvPr>
            <p:custDataLst>
              <p:tags r:id="rId5"/>
            </p:custDataLst>
          </p:nvPr>
        </p:nvSpPr>
        <p:spPr>
          <a:xfrm>
            <a:off x="-32084" y="44958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Suicide Rate</a:t>
            </a:r>
            <a:endParaRPr lang="en-US" sz="2400" spc="-1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6"/>
            </p:custDataLst>
          </p:nvPr>
        </p:nvSpPr>
        <p:spPr>
          <a:xfrm>
            <a:off x="-24519" y="61007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531402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New Jersey Department of Education Office of Special Education Programs,  2020 and 2021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4"/>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5"/>
            </p:custDataLst>
            <p:extLst>
              <p:ext uri="{D42A27DB-BD31-4B8C-83A1-F6EECF244321}">
                <p14:modId xmlns:p14="http://schemas.microsoft.com/office/powerpoint/2010/main" val="587459566"/>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026646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13.2: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Early Intervention System, 2020-2021</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098000645"/>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0.1 Hudson County Basic Needs Overview</a:t>
            </a:r>
            <a:endParaRPr lang="en-US" sz="3200" b="1" dirty="0">
              <a:latin typeface="Franklin Gothic Medium"/>
            </a:endParaRPr>
          </a:p>
        </p:txBody>
      </p:sp>
      <p:sp>
        <p:nvSpPr>
          <p:cNvPr id="3" name="TextBox 12">
            <a:extLst>
              <a:ext uri="{FF2B5EF4-FFF2-40B4-BE49-F238E27FC236}">
                <a16:creationId xmlns:a16="http://schemas.microsoft.com/office/drawing/2014/main" id="{C930BC7D-94F5-4A40-A6BB-CB148FB641CB}"/>
              </a:ext>
            </a:extLst>
          </p:cNvPr>
          <p:cNvSpPr txBox="1"/>
          <p:nvPr>
            <p:custDataLst>
              <p:tags r:id="rId2"/>
            </p:custDataLst>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a:latin typeface="Franklin Gothic Book"/>
              </a:rPr>
              <a:t>Compared to Other Counties</a:t>
            </a:r>
            <a:endParaRPr lang="en-US" sz="1500" dirty="0">
              <a:cs typeface="Calibri"/>
            </a:endParaRPr>
          </a:p>
        </p:txBody>
      </p:sp>
      <p:sp>
        <p:nvSpPr>
          <p:cNvPr id="4" name="TextBox 1"/>
          <p:cNvSpPr txBox="1"/>
          <p:nvPr>
            <p:custDataLst>
              <p:tags r:id="rId3"/>
            </p:custDataLst>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4"/>
          <p:cNvSpPr txBox="1"/>
          <p:nvPr>
            <p:custDataLst>
              <p:tags r:id="rId4"/>
            </p:custDataLst>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2919443746"/>
              </p:ext>
            </p:extLst>
          </p:nvPr>
        </p:nvGraphicFramePr>
        <p:xfrm>
          <a:off x="3235258" y="544374"/>
          <a:ext cx="4450403" cy="6298412"/>
        </p:xfrm>
        <a:graphic>
          <a:graphicData uri="http://schemas.openxmlformats.org/drawingml/2006/table">
            <a:tbl>
              <a:tblPr firstRow="1" bandRow="1">
                <a:tableStyleId>{C083E6E3-FA7D-4D7B-A595-EF9225AFEA82}</a:tableStyleId>
              </a:tblPr>
              <a:tblGrid>
                <a:gridCol w="1020626">
                  <a:extLst>
                    <a:ext uri="{9D8B030D-6E8A-4147-A177-3AD203B41FA5}">
                      <a16:colId xmlns:a16="http://schemas.microsoft.com/office/drawing/2014/main" val="1629768082"/>
                    </a:ext>
                  </a:extLst>
                </a:gridCol>
                <a:gridCol w="3429777">
                  <a:extLst>
                    <a:ext uri="{9D8B030D-6E8A-4147-A177-3AD203B41FA5}">
                      <a16:colId xmlns:a16="http://schemas.microsoft.com/office/drawing/2014/main" val="2346253339"/>
                    </a:ext>
                  </a:extLst>
                </a:gridCol>
              </a:tblGrid>
              <a:tr h="522426">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567352">
                <a:tc>
                  <a:txBody>
                    <a:bodyPr/>
                    <a:lstStyle/>
                    <a:p>
                      <a:r>
                        <a:rPr lang="en-US" sz="1400">
                          <a:latin typeface="Franklin Gothic Book" panose="020B0503020102020204" pitchFamily="34" charset="0"/>
                        </a:rPr>
                        <a:t>2.3</a:t>
                      </a:r>
                      <a:endParaRPr lang="en-US" sz="14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400">
                          <a:latin typeface="Franklin Gothic Book" panose="020B0503020102020204" pitchFamily="34" charset="0"/>
                        </a:rPr>
                        <a:t>Median household income</a:t>
                      </a:r>
                      <a:endParaRPr lang="en-US" sz="14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535391">
                <a:tc>
                  <a:txBody>
                    <a:bodyPr/>
                    <a:lstStyle/>
                    <a:p>
                      <a:r>
                        <a:rPr lang="en-US" sz="1400">
                          <a:latin typeface="Franklin Gothic Book" panose="020B0503020102020204" pitchFamily="34" charset="0"/>
                        </a:rPr>
                        <a:t>2.6</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a:latin typeface="Franklin Gothic Book" panose="020B0503020102020204" pitchFamily="34" charset="0"/>
                        </a:rPr>
                        <a:t>Families with children under the age of 18 living in poverty</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535391">
                <a:tc>
                  <a:txBody>
                    <a:bodyPr/>
                    <a:lstStyle/>
                    <a:p>
                      <a:r>
                        <a:rPr lang="en-US" sz="1400">
                          <a:latin typeface="Franklin Gothic Book" panose="020B0503020102020204" pitchFamily="34" charset="0"/>
                        </a:rPr>
                        <a:t>3.1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a:latin typeface="Franklin Gothic Book" panose="020B0503020102020204" pitchFamily="34" charset="0"/>
                        </a:rPr>
                        <a:t>Household income spent on housing</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64845">
                <a:tc>
                  <a:txBody>
                    <a:bodyPr/>
                    <a:lstStyle/>
                    <a:p>
                      <a:r>
                        <a:rPr lang="en-US" sz="1400">
                          <a:latin typeface="Franklin Gothic Book" panose="020B0503020102020204" pitchFamily="34" charset="0"/>
                        </a:rPr>
                        <a:t>4.1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a:latin typeface="Franklin Gothic Book" panose="020B0503020102020204" pitchFamily="34" charset="0"/>
                        </a:rPr>
                        <a:t>Food insecurity</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593622">
                <a:tc>
                  <a:txBody>
                    <a:bodyPr/>
                    <a:lstStyle/>
                    <a:p>
                      <a:r>
                        <a:rPr lang="en-US" sz="1400">
                          <a:latin typeface="Franklin Gothic Book" panose="020B0503020102020204" pitchFamily="34" charset="0"/>
                        </a:rPr>
                        <a:t>6.3</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tc>
                  <a:txBody>
                    <a:bodyPr/>
                    <a:lstStyle/>
                    <a:p>
                      <a:r>
                        <a:rPr lang="en-US" sz="1400">
                          <a:latin typeface="Franklin Gothic Book" panose="020B0503020102020204" pitchFamily="34" charset="0"/>
                        </a:rPr>
                        <a:t>Cost of transportation as a percentage of income in NJ</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85491812"/>
                  </a:ext>
                </a:extLst>
              </a:tr>
              <a:tr h="541938">
                <a:tc>
                  <a:txBody>
                    <a:bodyPr/>
                    <a:lstStyle/>
                    <a:p>
                      <a:r>
                        <a:rPr lang="en-US" sz="1400">
                          <a:latin typeface="Franklin Gothic Book" panose="020B0503020102020204" pitchFamily="34" charset="0"/>
                        </a:rPr>
                        <a:t>6.4</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tc>
                  <a:txBody>
                    <a:bodyPr/>
                    <a:lstStyle/>
                    <a:p>
                      <a:r>
                        <a:rPr lang="en-US" sz="1400">
                          <a:latin typeface="Franklin Gothic Book" panose="020B0503020102020204" pitchFamily="34" charset="0"/>
                        </a:rPr>
                        <a:t>AllTransit™ Performance Score</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extLst>
                  <a:ext uri="{0D108BD9-81ED-4DB2-BD59-A6C34878D82A}">
                    <a16:rowId xmlns:a16="http://schemas.microsoft.com/office/drawing/2014/main" val="1499493323"/>
                  </a:ext>
                </a:extLst>
              </a:tr>
              <a:tr h="567352">
                <a:tc>
                  <a:txBody>
                    <a:bodyPr/>
                    <a:lstStyle/>
                    <a:p>
                      <a:r>
                        <a:rPr lang="en-US" sz="1400">
                          <a:latin typeface="Franklin Gothic Book" panose="020B0503020102020204" pitchFamily="34" charset="0"/>
                        </a:rPr>
                        <a:t>7.1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a:latin typeface="Franklin Gothic Book" panose="020B0503020102020204" pitchFamily="34" charset="0"/>
                        </a:rPr>
                        <a:t>Children under the age of 18 without health insurance</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567352">
                <a:tc>
                  <a:txBody>
                    <a:bodyPr/>
                    <a:lstStyle/>
                    <a:p>
                      <a:r>
                        <a:rPr lang="en-US" sz="1400">
                          <a:latin typeface="Franklin Gothic Book" panose="020B0503020102020204" pitchFamily="34" charset="0"/>
                        </a:rPr>
                        <a:t>7.6</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400">
                          <a:latin typeface="Franklin Gothic Book" panose="020B0503020102020204" pitchFamily="34" charset="0"/>
                        </a:rPr>
                        <a:t>Percent of children meeting all immunization requirements</a:t>
                      </a:r>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35391">
                <a:tc>
                  <a:txBody>
                    <a:bodyPr/>
                    <a:lstStyle/>
                    <a:p>
                      <a:r>
                        <a:rPr lang="en-US" sz="1400">
                          <a:latin typeface="Franklin Gothic Book" panose="020B0503020102020204" pitchFamily="34" charset="0"/>
                        </a:rPr>
                        <a:t>7.8</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tc>
                  <a:txBody>
                    <a:bodyPr/>
                    <a:lstStyle/>
                    <a:p>
                      <a:r>
                        <a:rPr lang="en-US" sz="1400" baseline="0">
                          <a:latin typeface="Franklin Gothic Book" panose="020B0503020102020204" pitchFamily="34" charset="0"/>
                        </a:rPr>
                        <a:t>Reports of late or lack of prenatal care</a:t>
                      </a:r>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0348913"/>
                  </a:ext>
                </a:extLst>
              </a:tr>
              <a:tr h="567352">
                <a:tc>
                  <a:txBody>
                    <a:bodyPr/>
                    <a:lstStyle/>
                    <a:p>
                      <a:r>
                        <a:rPr lang="en-US" sz="1400">
                          <a:latin typeface="Franklin Gothic Book" panose="020B0503020102020204" pitchFamily="34" charset="0"/>
                        </a:rPr>
                        <a:t>8.2</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tx1">
                        <a:lumMod val="75000"/>
                        <a:lumOff val="25000"/>
                        <a:alpha val="20000"/>
                      </a:schemeClr>
                    </a:solidFill>
                  </a:tcPr>
                </a:tc>
                <a:tc>
                  <a:txBody>
                    <a:bodyPr/>
                    <a:lstStyle/>
                    <a:p>
                      <a:r>
                        <a:rPr lang="en-US" sz="1400" baseline="0">
                          <a:latin typeface="Franklin Gothic Book" panose="020B0503020102020204" pitchFamily="34" charset="0"/>
                        </a:rPr>
                        <a:t>Median unemployment rates across counties</a:t>
                      </a:r>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tx1">
                        <a:lumMod val="75000"/>
                        <a:lumOff val="25000"/>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533400" y="2590800"/>
            <a:ext cx="20574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Basic Needs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995048362"/>
              </p:ext>
            </p:extLst>
          </p:nvPr>
        </p:nvGraphicFramePr>
        <p:xfrm>
          <a:off x="7543801" y="954093"/>
          <a:ext cx="4648200" cy="6124801"/>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13.3: # of developmental disabilities eligible youth (by county)</a:t>
            </a:r>
            <a:endParaRPr lang="en-US" sz="2000" spc="-50" dirty="0"/>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a:t>Source: New Jersey Child Welfare Data Hub, CSOC Developmental Disabilities Eligible Youth Report, 2021</a:t>
            </a:r>
            <a:endParaRPr lang="en-US" sz="12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855481775"/>
              </p:ext>
            </p:extLst>
          </p:nvPr>
        </p:nvGraphicFramePr>
        <p:xfrm>
          <a:off x="3151415" y="585348"/>
          <a:ext cx="5459186" cy="5511988"/>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4E1F951F-B0A9-4BFE-BA2F-CF1174204657}"/>
              </a:ext>
            </a:extLst>
          </p:cNvPr>
          <p:cNvSpPr txBox="1"/>
          <p:nvPr>
            <p:custDataLst>
              <p:tags r:id="rId4"/>
            </p:custDataLst>
          </p:nvPr>
        </p:nvSpPr>
        <p:spPr>
          <a:xfrm>
            <a:off x="3134481" y="6295418"/>
            <a:ext cx="9057519" cy="562582"/>
          </a:xfrm>
          <a:prstGeom prst="rect">
            <a:avLst/>
          </a:prstGeom>
          <a:noFill/>
        </p:spPr>
        <p:txBody>
          <a:bodyPr wrap="square" rtlCol="0" anchor="ctr" anchorCtr="0">
            <a:noAutofit/>
          </a:bodyPr>
          <a:lstStyle/>
          <a:p>
            <a:pPr algn="just"/>
            <a:r>
              <a:rPr lang="en-US" sz="1050">
                <a:latin typeface="Franklin Gothic Medium" panose="020B0603020102020204" pitchFamily="34" charset="0"/>
              </a:rPr>
              <a:t>Note: Developmental Disabilities Eligible Youth Report, provides the total number of youth, up to 20.9 years old, who are eligible to receive intellectual or developmental disability services through the New Jersey Department of Children and Families (DCF)’s Children’s System of Care (CSOC) within the calendar year.</a:t>
            </a:r>
            <a:endParaRPr lang="en-US" sz="500" dirty="0">
              <a:latin typeface="Franklin Gothic Medium" panose="020B0603020102020204" pitchFamily="34" charset="0"/>
              <a:cs typeface="Calibri"/>
            </a:endParaRPr>
          </a:p>
        </p:txBody>
      </p:sp>
      <p:sp>
        <p:nvSpPr>
          <p:cNvPr id="9" name="TextBox 8">
            <a:extLst>
              <a:ext uri="{FF2B5EF4-FFF2-40B4-BE49-F238E27FC236}">
                <a16:creationId xmlns:a16="http://schemas.microsoft.com/office/drawing/2014/main" id="{08998BB9-5F64-4A41-A09B-4A8FDE9F142D}"/>
              </a:ext>
            </a:extLst>
          </p:cNvPr>
          <p:cNvSpPr txBox="1"/>
          <p:nvPr>
            <p:custDataLst>
              <p:tags r:id="rId5"/>
            </p:custDataLst>
          </p:nvPr>
        </p:nvSpPr>
        <p:spPr>
          <a:xfrm>
            <a:off x="8534398" y="32572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13.4: # of developmental disabilities eligible youth, over time, in county</a:t>
            </a:r>
            <a:endParaRPr lang="en-US" sz="1400" spc="-50" dirty="0"/>
          </a:p>
        </p:txBody>
      </p:sp>
      <p:sp>
        <p:nvSpPr>
          <p:cNvPr id="10" name="Rectangle 9">
            <a:extLst>
              <a:ext uri="{FF2B5EF4-FFF2-40B4-BE49-F238E27FC236}">
                <a16:creationId xmlns:a16="http://schemas.microsoft.com/office/drawing/2014/main" id="{01CCA3F2-6399-4A1F-A98C-957BA85D803B}"/>
              </a:ext>
            </a:extLst>
          </p:cNvPr>
          <p:cNvSpPr/>
          <p:nvPr>
            <p:custDataLst>
              <p:tags r:id="rId6"/>
            </p:custDataLst>
          </p:nvPr>
        </p:nvSpPr>
        <p:spPr>
          <a:xfrm>
            <a:off x="8534398" y="3669091"/>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New Jersey Child Welfare Data Hub, CSOC Developmental Disabilities Eligible Youth Report, 2017-2021</a:t>
            </a:r>
            <a:endParaRPr lang="en-US" sz="800" dirty="0"/>
          </a:p>
        </p:txBody>
      </p:sp>
      <p:graphicFrame>
        <p:nvGraphicFramePr>
          <p:cNvPr id="11" name="Chart 10">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746184326"/>
              </p:ext>
            </p:extLst>
          </p:nvPr>
        </p:nvGraphicFramePr>
        <p:xfrm>
          <a:off x="8534399" y="4013730"/>
          <a:ext cx="328168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766079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595BD6-D345-486A-800F-EE766903B9F0}"/>
              </a:ext>
            </a:extLst>
          </p:cNvPr>
          <p:cNvSpPr txBox="1"/>
          <p:nvPr>
            <p:custDataLst>
              <p:tags r:id="rId1"/>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13.5: Children (% &lt;6 Years) tested for lead with blood lead levels greater than or equal to 5 micrograms/deciliter</a:t>
            </a:r>
            <a:endParaRPr lang="en-US" sz="2000" spc="-50" dirty="0"/>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62932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Health Lead Prevention Report, 2010 (Based on State Fiscal Year July 1, 2019 through June 30, 2020)</a:t>
            </a:r>
            <a:endParaRPr lang="en-US" sz="11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027030218"/>
              </p:ext>
            </p:extLst>
          </p:nvPr>
        </p:nvGraphicFramePr>
        <p:xfrm>
          <a:off x="3327501" y="990600"/>
          <a:ext cx="8610599" cy="5715000"/>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24373AFD-46D5-4DE8-90DB-1CCE536BC4E0}"/>
              </a:ext>
            </a:extLst>
          </p:cNvPr>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Lead exposure has been linked to developmental delays, learning disabilities, and poor mental health.</a:t>
            </a:r>
            <a:endParaRPr lang="en-US" sz="1000" dirty="0">
              <a:latin typeface="Franklin Gothic Book" panose="020B0503020102020204" pitchFamily="34" charset="0"/>
            </a:endParaRPr>
          </a:p>
        </p:txBody>
      </p:sp>
      <p:sp>
        <p:nvSpPr>
          <p:cNvPr id="8"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5125736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13.6: Harassment, intimidation, bullying (HIB)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51414" y="62059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2021-2022</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2766227082"/>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400110"/>
          </a:xfrm>
          <a:prstGeom prst="rect">
            <a:avLst/>
          </a:prstGeom>
          <a:noFill/>
        </p:spPr>
        <p:txBody>
          <a:bodyPr wrap="square" rtlCol="0">
            <a:spAutoFit/>
          </a:bodyPr>
          <a:lstStyle/>
          <a:p>
            <a:r>
              <a:rPr lang="en-US" sz="1000">
                <a:latin typeface="Franklin Gothic Book" panose="020B0503020102020204" pitchFamily="34" charset="0"/>
              </a:rPr>
              <a:t>Being bullied can be a depression trigger for youth</a:t>
            </a:r>
          </a:p>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1" name="Title 1">
            <a:extLst>
              <a:ext uri="{FF2B5EF4-FFF2-40B4-BE49-F238E27FC236}">
                <a16:creationId xmlns:a16="http://schemas.microsoft.com/office/drawing/2014/main" id="{74A6506F-66D4-4C28-8179-18C3FDD3D087}"/>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Children with I/DD or Behavioral/Mental Health Needs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73042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9945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14.1: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2022</a:t>
            </a:r>
            <a:endParaRPr lang="en-US" sz="12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4"/>
            </p:custDataLst>
            <p:extLst>
              <p:ext uri="{D42A27DB-BD31-4B8C-83A1-F6EECF244321}">
                <p14:modId xmlns:p14="http://schemas.microsoft.com/office/powerpoint/2010/main" val="1340555326"/>
              </p:ext>
            </p:extLst>
          </p:nvPr>
        </p:nvGraphicFramePr>
        <p:xfrm>
          <a:off x="3173413" y="900495"/>
          <a:ext cx="8942387" cy="5246320"/>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5"/>
            </p:custDataLst>
          </p:nvPr>
        </p:nvSpPr>
        <p:spPr>
          <a:xfrm>
            <a:off x="3124201" y="6364222"/>
            <a:ext cx="9067800" cy="493777"/>
          </a:xfrm>
          <a:prstGeom prst="rect">
            <a:avLst/>
          </a:prstGeom>
          <a:noFill/>
        </p:spPr>
        <p:txBody>
          <a:bodyPr wrap="square" rtlCol="0" anchor="ctr" anchorCtr="0">
            <a:noAutofit/>
          </a:bodyPr>
          <a:lstStyle/>
          <a:p>
            <a:r>
              <a:rPr lang="en-US" sz="1000">
                <a:latin typeface="Franklin Gothic Book"/>
              </a:rPr>
              <a:t>Note: Total county population size has not been accounted for in this indicator.</a:t>
            </a:r>
            <a:endParaRPr lang="en-US" dirty="0"/>
          </a:p>
        </p:txBody>
      </p:sp>
    </p:spTree>
    <p:extLst>
      <p:ext uri="{BB962C8B-B14F-4D97-AF65-F5344CB8AC3E}">
        <p14:creationId xmlns:p14="http://schemas.microsoft.com/office/powerpoint/2010/main" val="14176567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95410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14.2: Children (#) in CP&amp;P out-of-home placement – kin and non-kin, in county, over time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2"/>
            </p:custDataLst>
          </p:nvPr>
        </p:nvSpPr>
        <p:spPr>
          <a:xfrm>
            <a:off x="3090386" y="715331"/>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2022</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3"/>
            </p:custDataLst>
          </p:nvPr>
        </p:nvSpPr>
        <p:spPr>
          <a:xfrm>
            <a:off x="3107372" y="6019800"/>
            <a:ext cx="9084627" cy="838200"/>
          </a:xfrm>
          <a:prstGeom prst="rect">
            <a:avLst/>
          </a:prstGeom>
          <a:noFill/>
        </p:spPr>
        <p:txBody>
          <a:bodyPr wrap="square" rtlCol="0" anchor="ctr" anchorCtr="0">
            <a:noAutofit/>
          </a:bodyPr>
          <a:lstStyle/>
          <a:p>
            <a:r>
              <a:rPr lang="en-US" sz="1000">
                <a:latin typeface="Franklin Gothic Medium" panose="020B0603020102020204" pitchFamily="34" charset="0"/>
              </a:rPr>
              <a:t>Note: In order to protect the privacy of children and families represented in this report, when data is less than 10, values are not displayed in the chart.
Note: A kinship legal guardian is a relative or close family friend who is appointed by the court to raise a child when the parents are unable to do so.</a:t>
            </a:r>
            <a:br>
              <a:rPr lang="en-US" sz="1000">
                <a:latin typeface="Franklin Gothic Medium" panose="020B0603020102020204" pitchFamily="34" charset="0"/>
              </a:rPr>
            </a:br>
            <a:r>
              <a:rPr lang="en-US" sz="1000">
                <a:latin typeface="Franklin Gothic Medium" panose="020B0603020102020204" pitchFamily="34" charset="0"/>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4"/>
            </p:custDataLst>
            <p:extLst>
              <p:ext uri="{D42A27DB-BD31-4B8C-83A1-F6EECF244321}">
                <p14:modId xmlns:p14="http://schemas.microsoft.com/office/powerpoint/2010/main" val="2637550118"/>
              </p:ext>
            </p:extLst>
          </p:nvPr>
        </p:nvGraphicFramePr>
        <p:xfrm>
          <a:off x="3208972" y="990154"/>
          <a:ext cx="8830628" cy="5152516"/>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367342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200400" y="15240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14.3: Grandparents (#) responsible for own grandchildren under 18 years</a:t>
            </a:r>
            <a:endParaRPr lang="en-US" sz="2000" spc="-50" dirty="0"/>
          </a:p>
        </p:txBody>
      </p:sp>
      <p:graphicFrame>
        <p:nvGraphicFramePr>
          <p:cNvPr id="13" name="Chart 12">
            <a:extLst>
              <a:ext uri="{FF2B5EF4-FFF2-40B4-BE49-F238E27FC236}">
                <a16:creationId xmlns:a16="http://schemas.microsoft.com/office/drawing/2014/main" id="{D3582146-253E-4F22-A2F5-BCBFD2EBF1F6}"/>
              </a:ext>
            </a:extLst>
          </p:cNvPr>
          <p:cNvGraphicFramePr/>
          <p:nvPr>
            <p:custDataLst>
              <p:tags r:id="rId2"/>
            </p:custDataLst>
            <p:extLst>
              <p:ext uri="{D42A27DB-BD31-4B8C-83A1-F6EECF244321}">
                <p14:modId xmlns:p14="http://schemas.microsoft.com/office/powerpoint/2010/main" val="3896606421"/>
              </p:ext>
            </p:extLst>
          </p:nvPr>
        </p:nvGraphicFramePr>
        <p:xfrm>
          <a:off x="3221754" y="740252"/>
          <a:ext cx="8991600" cy="5660547"/>
        </p:xfrm>
        <a:graphic>
          <a:graphicData uri="http://schemas.openxmlformats.org/drawingml/2006/chart">
            <c:chart xmlns:c="http://schemas.openxmlformats.org/drawingml/2006/chart" xmlns:r="http://schemas.openxmlformats.org/officeDocument/2006/relationships" r:id="rId8"/>
          </a:graphicData>
        </a:graphic>
      </p:graphicFrame>
      <p:sp>
        <p:nvSpPr>
          <p:cNvPr id="14" name="TextBox 6">
            <a:extLst>
              <a:ext uri="{FF2B5EF4-FFF2-40B4-BE49-F238E27FC236}">
                <a16:creationId xmlns:a16="http://schemas.microsoft.com/office/drawing/2014/main" id="{23C3F140-43C9-4DB8-91BF-A9DFD2C0E68A}"/>
              </a:ext>
            </a:extLst>
          </p:cNvPr>
          <p:cNvSpPr txBox="1"/>
          <p:nvPr>
            <p:custDataLst>
              <p:tags r:id="rId3"/>
            </p:custDataLst>
          </p:nvPr>
        </p:nvSpPr>
        <p:spPr>
          <a:xfrm>
            <a:off x="3221754" y="463254"/>
            <a:ext cx="644220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Franklin Gothic Medium" panose="020B0603020102020204" pitchFamily="34" charset="0"/>
              </a:rPr>
              <a:t>Source: 5-yr American Community Survey, estimates 2021</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ED8EE465-EBD6-47CE-9073-394306853D4F}"/>
              </a:ext>
            </a:extLst>
          </p:cNvPr>
          <p:cNvSpPr txBox="1"/>
          <p:nvPr>
            <p:custDataLst>
              <p:tags r:id="rId4"/>
            </p:custDataLst>
          </p:nvPr>
        </p:nvSpPr>
        <p:spPr>
          <a:xfrm>
            <a:off x="3276600" y="6569992"/>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9960569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2F1A772-2FD6-4D6F-8AFF-A44BDF56F699}"/>
              </a:ext>
            </a:extLst>
          </p:cNvPr>
          <p:cNvSpPr txBox="1"/>
          <p:nvPr>
            <p:custDataLst>
              <p:tags r:id="rId1"/>
            </p:custDataLst>
          </p:nvPr>
        </p:nvSpPr>
        <p:spPr>
          <a:xfrm>
            <a:off x="3090385" y="43911"/>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14.4: Support for Families including Kinship</a:t>
            </a:r>
            <a:endParaRPr lang="en-US" sz="16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www.hudsonservicenetwork.org</a:t>
            </a:r>
          </a:p>
        </p:txBody>
      </p:sp>
      <p:sp>
        <p:nvSpPr>
          <p:cNvPr id="6" name="TextBox 5">
            <a:extLst>
              <a:ext uri="{FF2B5EF4-FFF2-40B4-BE49-F238E27FC236}">
                <a16:creationId xmlns:a16="http://schemas.microsoft.com/office/drawing/2014/main" id="{637C6209-88EE-456E-B8D9-14ED38F43877}"/>
              </a:ext>
            </a:extLst>
          </p:cNvPr>
          <p:cNvSpPr txBox="1"/>
          <p:nvPr>
            <p:custDataLst>
              <p:tags r:id="rId3"/>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
        <p:nvSpPr>
          <p:cNvPr id="3" name="Rectangle 2">
            <a:extLst>
              <a:ext uri="{FF2B5EF4-FFF2-40B4-BE49-F238E27FC236}">
                <a16:creationId xmlns:a16="http://schemas.microsoft.com/office/drawing/2014/main" id="{D3659F19-08DD-89E0-354C-D670F84B4CD6}"/>
              </a:ext>
            </a:extLst>
          </p:cNvPr>
          <p:cNvSpPr/>
          <p:nvPr/>
        </p:nvSpPr>
        <p:spPr>
          <a:xfrm>
            <a:off x="3471385" y="1189352"/>
            <a:ext cx="8305800" cy="5690419"/>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panose="020B0603020102020204" pitchFamily="34" charset="0"/>
              </a:rPr>
              <a:t>Hudson County CASA</a:t>
            </a:r>
          </a:p>
          <a:p>
            <a:endParaRPr lang="en-US" sz="1600" dirty="0">
              <a:latin typeface="Franklin Gothic Medium" panose="020B0603020102020204" pitchFamily="34" charset="0"/>
            </a:endParaRPr>
          </a:p>
          <a:p>
            <a:r>
              <a:rPr lang="en-US" sz="1600" dirty="0">
                <a:latin typeface="Franklin Gothic Medium" panose="020B0603020102020204" pitchFamily="34" charset="0"/>
              </a:rPr>
              <a:t>Urban League of Hudson County </a:t>
            </a:r>
            <a:r>
              <a:rPr lang="en-US" sz="1200" dirty="0">
                <a:solidFill>
                  <a:srgbClr val="C00000"/>
                </a:solidFill>
                <a:latin typeface="Franklin Gothic Medium" panose="020B0603020102020204" pitchFamily="34" charset="0"/>
              </a:rPr>
              <a:t>[Childcare]</a:t>
            </a:r>
          </a:p>
          <a:p>
            <a:endParaRPr lang="en-US" sz="1600" dirty="0">
              <a:latin typeface="Franklin Gothic Medium" panose="020B0603020102020204" pitchFamily="34" charset="0"/>
            </a:endParaRPr>
          </a:p>
          <a:p>
            <a:r>
              <a:rPr lang="en-US" sz="1600" dirty="0" err="1">
                <a:latin typeface="Franklin Gothic Medium" panose="020B0603020102020204" pitchFamily="34" charset="0"/>
              </a:rPr>
              <a:t>CarePlus</a:t>
            </a:r>
            <a:r>
              <a:rPr lang="en-US" sz="1600" dirty="0">
                <a:latin typeface="Franklin Gothic Medium" panose="020B0603020102020204" pitchFamily="34" charset="0"/>
              </a:rPr>
              <a:t> NJ </a:t>
            </a:r>
            <a:r>
              <a:rPr lang="en-US" sz="1200" dirty="0">
                <a:solidFill>
                  <a:srgbClr val="C00000"/>
                </a:solidFill>
                <a:latin typeface="Franklin Gothic Medium" panose="020B0603020102020204" pitchFamily="34" charset="0"/>
              </a:rPr>
              <a:t>[Wraparound and kinship legal guardianship services to non-DCP&amp;P involved relative caregivers]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Women and Family Ascending Association </a:t>
            </a:r>
          </a:p>
          <a:p>
            <a:endParaRPr lang="en-US" sz="1600" dirty="0">
              <a:latin typeface="Franklin Gothic Medium" panose="020B0603020102020204" pitchFamily="34" charset="0"/>
            </a:endParaRPr>
          </a:p>
          <a:p>
            <a:r>
              <a:rPr lang="en-US" sz="1600" dirty="0">
                <a:latin typeface="Franklin Gothic Medium" panose="020B0603020102020204" pitchFamily="34" charset="0"/>
              </a:rPr>
              <a:t>NJ Kinship Legal Guardian Resource Center</a:t>
            </a:r>
          </a:p>
          <a:p>
            <a:endParaRPr lang="en-US" sz="1600" dirty="0">
              <a:latin typeface="Franklin Gothic Medium" panose="020B0603020102020204" pitchFamily="34" charset="0"/>
            </a:endParaRPr>
          </a:p>
          <a:p>
            <a:r>
              <a:rPr lang="en-US" sz="1600" dirty="0">
                <a:latin typeface="Franklin Gothic Medium" panose="020B0603020102020204" pitchFamily="34" charset="0"/>
              </a:rPr>
              <a:t>NJ Adoption Resource Clearing House </a:t>
            </a:r>
          </a:p>
          <a:p>
            <a:endParaRPr lang="en-US" sz="1600" dirty="0">
              <a:latin typeface="Franklin Gothic Medium" panose="020B0603020102020204" pitchFamily="34" charset="0"/>
            </a:endParaRPr>
          </a:p>
          <a:p>
            <a:r>
              <a:rPr lang="en-US" sz="1600" dirty="0">
                <a:latin typeface="Franklin Gothic Medium" panose="020B0603020102020204" pitchFamily="34" charset="0"/>
              </a:rPr>
              <a:t>Liberty and Palisades Family Success Centers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Family Success Centers located throughout Hudson County</a:t>
            </a:r>
          </a:p>
          <a:p>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19757939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8475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15.1: Same sex couples (per 1,000 households), by county</a:t>
            </a:r>
            <a:endParaRPr lang="en-US" sz="2000" spc="-50" dirty="0"/>
          </a:p>
        </p:txBody>
      </p:sp>
      <p:sp>
        <p:nvSpPr>
          <p:cNvPr id="3" name="TextBox 2">
            <a:extLst>
              <a:ext uri="{FF2B5EF4-FFF2-40B4-BE49-F238E27FC236}">
                <a16:creationId xmlns:a16="http://schemas.microsoft.com/office/drawing/2014/main" id="{F442D254-E271-4971-833B-DE01120C1424}"/>
              </a:ext>
            </a:extLst>
          </p:cNvPr>
          <p:cNvSpPr txBox="1"/>
          <p:nvPr>
            <p:custDataLst>
              <p:tags r:id="rId2"/>
            </p:custDataLst>
          </p:nvPr>
        </p:nvSpPr>
        <p:spPr>
          <a:xfrm>
            <a:off x="3124200" y="3319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UCLA William's Institute and Census Data, 2017 </a:t>
            </a:r>
            <a:endParaRPr lang="en-US" sz="1100" dirty="0"/>
          </a:p>
        </p:txBody>
      </p:sp>
      <p:graphicFrame>
        <p:nvGraphicFramePr>
          <p:cNvPr id="4" name="Chart 3">
            <a:extLst>
              <a:ext uri="{FF2B5EF4-FFF2-40B4-BE49-F238E27FC236}">
                <a16:creationId xmlns:a16="http://schemas.microsoft.com/office/drawing/2014/main" id="{66E00E27-8358-46F8-8263-9970F1EAD8ED}"/>
              </a:ext>
            </a:extLst>
          </p:cNvPr>
          <p:cNvGraphicFramePr/>
          <p:nvPr>
            <p:custDataLst>
              <p:tags r:id="rId3"/>
            </p:custDataLst>
            <p:extLst>
              <p:ext uri="{D42A27DB-BD31-4B8C-83A1-F6EECF244321}">
                <p14:modId xmlns:p14="http://schemas.microsoft.com/office/powerpoint/2010/main" val="734889922"/>
              </p:ext>
            </p:extLst>
          </p:nvPr>
        </p:nvGraphicFramePr>
        <p:xfrm>
          <a:off x="3260536" y="566921"/>
          <a:ext cx="8550463" cy="5833534"/>
        </p:xfrm>
        <a:graphic>
          <a:graphicData uri="http://schemas.openxmlformats.org/drawingml/2006/chart">
            <c:chart xmlns:c="http://schemas.openxmlformats.org/drawingml/2006/chart" xmlns:r="http://schemas.openxmlformats.org/officeDocument/2006/relationships" r:id="rId8"/>
          </a:graphicData>
        </a:graphic>
      </p:graphicFrame>
      <p:sp>
        <p:nvSpPr>
          <p:cNvPr id="5" name="TextBox 4">
            <a:extLst>
              <a:ext uri="{FF2B5EF4-FFF2-40B4-BE49-F238E27FC236}">
                <a16:creationId xmlns:a16="http://schemas.microsoft.com/office/drawing/2014/main" id="{41FD7A72-B42F-40D6-9D44-49E76B3F7024}"/>
              </a:ext>
            </a:extLst>
          </p:cNvPr>
          <p:cNvSpPr txBox="1"/>
          <p:nvPr>
            <p:custDataLst>
              <p:tags r:id="rId4"/>
            </p:custDataLst>
          </p:nvPr>
        </p:nvSpPr>
        <p:spPr>
          <a:xfrm>
            <a:off x="3124201" y="6364222"/>
            <a:ext cx="9067800" cy="493777"/>
          </a:xfrm>
          <a:prstGeom prst="rect">
            <a:avLst/>
          </a:prstGeom>
          <a:noFill/>
        </p:spPr>
        <p:txBody>
          <a:bodyPr wrap="square" rtlCol="0" anchor="ctr" anchorCtr="0">
            <a:noAutofit/>
          </a:bodyPr>
          <a:lstStyle/>
          <a:p>
            <a:r>
              <a:rPr lang="en-US" sz="1000">
                <a:latin typeface="Franklin Gothic Book"/>
              </a:rPr>
              <a:t>Note:  Sussex data not available</a:t>
            </a:r>
            <a:endParaRPr lang="en-US" dirty="0"/>
          </a:p>
        </p:txBody>
      </p:sp>
      <p:sp>
        <p:nvSpPr>
          <p:cNvPr id="6" name="TextBox 5">
            <a:extLst>
              <a:ext uri="{FF2B5EF4-FFF2-40B4-BE49-F238E27FC236}">
                <a16:creationId xmlns:a16="http://schemas.microsoft.com/office/drawing/2014/main" id="{637C6209-88EE-456E-B8D9-14ED38F43877}"/>
              </a:ext>
            </a:extLst>
          </p:cNvPr>
          <p:cNvSpPr txBox="1"/>
          <p:nvPr>
            <p:custDataLst>
              <p:tags r:id="rId5"/>
            </p:custDataLst>
          </p:nvPr>
        </p:nvSpPr>
        <p:spPr>
          <a:xfrm>
            <a:off x="-26276" y="3098967"/>
            <a:ext cx="3124200" cy="769441"/>
          </a:xfrm>
          <a:prstGeom prst="rect">
            <a:avLst/>
          </a:prstGeom>
          <a:noFill/>
        </p:spPr>
        <p:txBody>
          <a:bodyPr wrap="square" rtlCol="0">
            <a:spAutoFit/>
          </a:bodyPr>
          <a:lstStyle/>
          <a:p>
            <a:pPr algn="ctr"/>
            <a:r>
              <a:rPr lang="en-US" sz="4400">
                <a:solidFill>
                  <a:schemeClr val="bg1"/>
                </a:solidFill>
                <a:latin typeface="Franklin Gothic Demi" panose="020B0703020102020204" pitchFamily="34" charset="0"/>
              </a:rPr>
              <a:t>Advocacy</a:t>
            </a:r>
            <a:endParaRPr lang="en-US" sz="4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955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0.2 Hudson County Service Needs Overview</a:t>
            </a:r>
            <a:endParaRPr lang="en-US" sz="3200" b="1" dirty="0">
              <a:latin typeface="Franklin Gothic Medium"/>
            </a:endParaRPr>
          </a:p>
        </p:txBody>
      </p:sp>
      <p:sp>
        <p:nvSpPr>
          <p:cNvPr id="3" name="TextBox 2">
            <a:extLst>
              <a:ext uri="{FF2B5EF4-FFF2-40B4-BE49-F238E27FC236}">
                <a16:creationId xmlns:a16="http://schemas.microsoft.com/office/drawing/2014/main" id="{CDDCFF91-1C58-4D34-B8C7-9B82799E3EEF}"/>
              </a:ext>
            </a:extLst>
          </p:cNvPr>
          <p:cNvSpPr txBox="1"/>
          <p:nvPr>
            <p:custDataLst>
              <p:tags r:id="rId2"/>
            </p:custDataLst>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a:latin typeface="Franklin Gothic Book"/>
              </a:rPr>
              <a:t>Compared to Other Counties</a:t>
            </a:r>
            <a:endParaRPr lang="en-US" dirty="0"/>
          </a:p>
        </p:txBody>
      </p:sp>
      <p:sp>
        <p:nvSpPr>
          <p:cNvPr id="4" name="TextBox 6"/>
          <p:cNvSpPr txBox="1"/>
          <p:nvPr>
            <p:custDataLst>
              <p:tags r:id="rId3"/>
            </p:custDataLst>
          </p:nvPr>
        </p:nvSpPr>
        <p:spPr>
          <a:xfrm>
            <a:off x="7104100" y="108315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7"/>
          <p:cNvSpPr txBox="1"/>
          <p:nvPr>
            <p:custDataLst>
              <p:tags r:id="rId4"/>
            </p:custDataLst>
          </p:nvPr>
        </p:nvSpPr>
        <p:spPr>
          <a:xfrm>
            <a:off x="10953168" y="1083151"/>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1317549576"/>
              </p:ext>
            </p:extLst>
          </p:nvPr>
        </p:nvGraphicFramePr>
        <p:xfrm>
          <a:off x="3214943" y="734876"/>
          <a:ext cx="3944287" cy="6190173"/>
        </p:xfrm>
        <a:graphic>
          <a:graphicData uri="http://schemas.openxmlformats.org/drawingml/2006/table">
            <a:tbl>
              <a:tblPr firstRow="1" bandRow="1">
                <a:tableStyleId>{C083E6E3-FA7D-4D7B-A595-EF9225AFEA82}</a:tableStyleId>
              </a:tblPr>
              <a:tblGrid>
                <a:gridCol w="1002095">
                  <a:extLst>
                    <a:ext uri="{9D8B030D-6E8A-4147-A177-3AD203B41FA5}">
                      <a16:colId xmlns:a16="http://schemas.microsoft.com/office/drawing/2014/main" val="1629768082"/>
                    </a:ext>
                  </a:extLst>
                </a:gridCol>
                <a:gridCol w="2942192">
                  <a:extLst>
                    <a:ext uri="{9D8B030D-6E8A-4147-A177-3AD203B41FA5}">
                      <a16:colId xmlns:a16="http://schemas.microsoft.com/office/drawing/2014/main" val="2346253339"/>
                    </a:ext>
                  </a:extLst>
                </a:gridCol>
              </a:tblGrid>
              <a:tr h="492795">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620103">
                <a:tc>
                  <a:txBody>
                    <a:bodyPr/>
                    <a:lstStyle/>
                    <a:p>
                      <a:r>
                        <a:rPr lang="en-US">
                          <a:latin typeface="Franklin Gothic Book" panose="020B0503020102020204" pitchFamily="34" charset="0"/>
                        </a:rPr>
                        <a:t>9.1</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a:latin typeface="Franklin Gothic Book" panose="020B0503020102020204" pitchFamily="34" charset="0"/>
                        </a:rPr>
                        <a:t>Violent Crime Rate (per 100,000)</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620103">
                <a:tc>
                  <a:txBody>
                    <a:bodyPr/>
                    <a:lstStyle/>
                    <a:p>
                      <a:r>
                        <a:rPr lang="en-US">
                          <a:latin typeface="Franklin Gothic Book" panose="020B0503020102020204" pitchFamily="34" charset="0"/>
                        </a:rPr>
                        <a:t>9.3</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Juvenile arrest rates (per 1,000)</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20103">
                <a:tc>
                  <a:txBody>
                    <a:bodyPr/>
                    <a:lstStyle/>
                    <a:p>
                      <a:r>
                        <a:rPr lang="en-US">
                          <a:latin typeface="Franklin Gothic Book" panose="020B0503020102020204" pitchFamily="34" charset="0"/>
                        </a:rPr>
                        <a:t>10.1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Domestic violence incidents reported to law enforcement</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09323">
                <a:tc>
                  <a:txBody>
                    <a:bodyPr/>
                    <a:lstStyle/>
                    <a:p>
                      <a:r>
                        <a:rPr lang="en-US">
                          <a:latin typeface="Franklin Gothic Book" panose="020B0503020102020204" pitchFamily="34" charset="0"/>
                        </a:rPr>
                        <a:t>11.2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Change in suspected opioid overdose deaths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20103">
                <a:tc>
                  <a:txBody>
                    <a:bodyPr/>
                    <a:lstStyle/>
                    <a:p>
                      <a:r>
                        <a:rPr lang="en-US">
                          <a:latin typeface="Franklin Gothic Book" panose="020B0503020102020204" pitchFamily="34" charset="0"/>
                        </a:rPr>
                        <a:t>12.2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Age adjusted frequency of mental health distress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603382">
                <a:tc>
                  <a:txBody>
                    <a:bodyPr/>
                    <a:lstStyle/>
                    <a:p>
                      <a:r>
                        <a:rPr lang="en-US">
                          <a:latin typeface="Franklin Gothic Book" panose="020B0503020102020204" pitchFamily="34" charset="0"/>
                        </a:rPr>
                        <a:t>12.6</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Frequency of depression</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620103">
                <a:tc>
                  <a:txBody>
                    <a:bodyPr/>
                    <a:lstStyle/>
                    <a:p>
                      <a:r>
                        <a:rPr lang="en-US">
                          <a:latin typeface="Franklin Gothic Book" panose="020B0503020102020204" pitchFamily="34" charset="0"/>
                        </a:rPr>
                        <a:t>13.1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Children receiving special education services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620103">
                <a:tc>
                  <a:txBody>
                    <a:bodyPr/>
                    <a:lstStyle/>
                    <a:p>
                      <a:r>
                        <a:rPr lang="en-US">
                          <a:latin typeface="Franklin Gothic Book" panose="020B0503020102020204" pitchFamily="34" charset="0"/>
                        </a:rPr>
                        <a:t>13.2</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Children receiving early intervention services</a:t>
                      </a:r>
                      <a:endParaRPr lang="en-US"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44193">
                <a:tc>
                  <a:txBody>
                    <a:bodyPr/>
                    <a:lstStyle/>
                    <a:p>
                      <a:r>
                        <a:rPr lang="en-US">
                          <a:latin typeface="Franklin Gothic Book" panose="020B0503020102020204" pitchFamily="34" charset="0"/>
                        </a:rPr>
                        <a:t>14.1</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Children served by CP&amp;P</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228600" y="2590800"/>
            <a:ext cx="25908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Support/Services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496994114"/>
              </p:ext>
            </p:extLst>
          </p:nvPr>
        </p:nvGraphicFramePr>
        <p:xfrm>
          <a:off x="7011581" y="1117734"/>
          <a:ext cx="5180419" cy="5968866"/>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15.2: Pro Bono Legal/Advocacy Services</a:t>
            </a:r>
            <a:endParaRPr lang="en-US" sz="1600" spc="-50" dirty="0"/>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probononj.org</a:t>
            </a:r>
            <a:endParaRPr lang="en-US" sz="1200" dirty="0"/>
          </a:p>
        </p:txBody>
      </p:sp>
      <p:sp>
        <p:nvSpPr>
          <p:cNvPr id="6" name="TextBox 5">
            <a:extLst>
              <a:ext uri="{FF2B5EF4-FFF2-40B4-BE49-F238E27FC236}">
                <a16:creationId xmlns:a16="http://schemas.microsoft.com/office/drawing/2014/main" id="{637C6209-88EE-456E-B8D9-14ED38F43877}"/>
              </a:ext>
            </a:extLst>
          </p:cNvPr>
          <p:cNvSpPr txBox="1"/>
          <p:nvPr>
            <p:custDataLst>
              <p:tags r:id="rId3"/>
            </p:custDataLst>
          </p:nvPr>
        </p:nvSpPr>
        <p:spPr>
          <a:xfrm>
            <a:off x="-26276" y="3098967"/>
            <a:ext cx="3124200" cy="769441"/>
          </a:xfrm>
          <a:prstGeom prst="rect">
            <a:avLst/>
          </a:prstGeom>
          <a:noFill/>
        </p:spPr>
        <p:txBody>
          <a:bodyPr wrap="square" rtlCol="0">
            <a:spAutoFit/>
          </a:bodyPr>
          <a:lstStyle/>
          <a:p>
            <a:pPr algn="ctr"/>
            <a:r>
              <a:rPr lang="en-US" sz="4400">
                <a:solidFill>
                  <a:schemeClr val="bg1"/>
                </a:solidFill>
                <a:latin typeface="Franklin Gothic Demi" panose="020B0703020102020204" pitchFamily="34" charset="0"/>
              </a:rPr>
              <a:t>Advocacy</a:t>
            </a:r>
            <a:endParaRPr lang="en-US" sz="4400" dirty="0">
              <a:solidFill>
                <a:schemeClr val="bg1"/>
              </a:solidFill>
              <a:latin typeface="Franklin Gothic Demi" panose="020B0703020102020204" pitchFamily="34" charset="0"/>
            </a:endParaRPr>
          </a:p>
        </p:txBody>
      </p:sp>
      <p:sp>
        <p:nvSpPr>
          <p:cNvPr id="5" name="Rectangle 4">
            <a:extLst>
              <a:ext uri="{FF2B5EF4-FFF2-40B4-BE49-F238E27FC236}">
                <a16:creationId xmlns:a16="http://schemas.microsoft.com/office/drawing/2014/main" id="{30228FAD-1C36-307D-AD31-E2F6D60B7184}"/>
              </a:ext>
            </a:extLst>
          </p:cNvPr>
          <p:cNvSpPr/>
          <p:nvPr/>
        </p:nvSpPr>
        <p:spPr>
          <a:xfrm>
            <a:off x="3429000" y="762000"/>
            <a:ext cx="8430226" cy="5943600"/>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00000"/>
                </a:solidFill>
                <a:latin typeface="Franklin Gothic Medium" panose="020B0603020102020204" pitchFamily="34" charset="0"/>
              </a:rPr>
              <a:t>General</a:t>
            </a:r>
          </a:p>
          <a:p>
            <a:r>
              <a:rPr lang="en-US" sz="1400" spc="-20" dirty="0">
                <a:latin typeface="Franklin Gothic Medium" panose="020B0603020102020204" pitchFamily="34" charset="0"/>
              </a:rPr>
              <a:t>  Northeast NJ Legal Services </a:t>
            </a:r>
          </a:p>
          <a:p>
            <a:r>
              <a:rPr lang="en-US" sz="1400" spc="-20" dirty="0">
                <a:latin typeface="Franklin Gothic Medium" panose="020B0603020102020204" pitchFamily="34" charset="0"/>
              </a:rPr>
              <a:t>  Legal Services of NJ</a:t>
            </a:r>
          </a:p>
          <a:p>
            <a:r>
              <a:rPr lang="en-US" sz="1400" spc="-20" dirty="0">
                <a:latin typeface="Franklin Gothic Medium" panose="020B0603020102020204" pitchFamily="34" charset="0"/>
              </a:rPr>
              <a:t>  Volunteer Lawyers for Justice</a:t>
            </a:r>
          </a:p>
          <a:p>
            <a:r>
              <a:rPr lang="en-US" sz="1400" spc="-20" dirty="0">
                <a:latin typeface="Franklin Gothic Medium" panose="020B0603020102020204" pitchFamily="34" charset="0"/>
              </a:rPr>
              <a:t>  ACLU of New Jersey</a:t>
            </a:r>
          </a:p>
          <a:p>
            <a:r>
              <a:rPr lang="en-US" sz="1400" dirty="0">
                <a:solidFill>
                  <a:srgbClr val="C00000"/>
                </a:solidFill>
                <a:latin typeface="Franklin Gothic Medium" panose="020B0603020102020204" pitchFamily="34" charset="0"/>
              </a:rPr>
              <a:t>Immigration</a:t>
            </a:r>
          </a:p>
          <a:p>
            <a:r>
              <a:rPr lang="en-US" sz="1400" spc="-20" dirty="0">
                <a:latin typeface="Franklin Gothic Medium" panose="020B0603020102020204" pitchFamily="34" charset="0"/>
              </a:rPr>
              <a:t>  AFSC Immigrant Rights Program</a:t>
            </a:r>
          </a:p>
          <a:p>
            <a:r>
              <a:rPr lang="en-US" sz="1400" spc="-20" dirty="0">
                <a:latin typeface="Franklin Gothic Medium" panose="020B0603020102020204" pitchFamily="34" charset="0"/>
              </a:rPr>
              <a:t>  Human Rights First</a:t>
            </a:r>
          </a:p>
          <a:p>
            <a:r>
              <a:rPr lang="en-US" sz="1400" spc="-20" dirty="0">
                <a:latin typeface="Franklin Gothic Medium" panose="020B0603020102020204" pitchFamily="34" charset="0"/>
              </a:rPr>
              <a:t>  KIND</a:t>
            </a:r>
          </a:p>
          <a:p>
            <a:r>
              <a:rPr lang="en-US" sz="1400" dirty="0">
                <a:solidFill>
                  <a:srgbClr val="C00000"/>
                </a:solidFill>
                <a:latin typeface="Franklin Gothic Medium" panose="020B0603020102020204" pitchFamily="34" charset="0"/>
              </a:rPr>
              <a:t>Disability</a:t>
            </a:r>
          </a:p>
          <a:p>
            <a:r>
              <a:rPr lang="en-US" sz="1400" spc="-20" dirty="0">
                <a:latin typeface="Franklin Gothic Medium" panose="020B0603020102020204" pitchFamily="34" charset="0"/>
              </a:rPr>
              <a:t>  Disability Rights NJ</a:t>
            </a:r>
          </a:p>
          <a:p>
            <a:r>
              <a:rPr lang="en-US" sz="1400" dirty="0">
                <a:solidFill>
                  <a:srgbClr val="C00000"/>
                </a:solidFill>
                <a:latin typeface="Franklin Gothic Medium" panose="020B0603020102020204" pitchFamily="34" charset="0"/>
              </a:rPr>
              <a:t>Education</a:t>
            </a:r>
          </a:p>
          <a:p>
            <a:r>
              <a:rPr lang="en-US" sz="1400" spc="-20" dirty="0">
                <a:latin typeface="Franklin Gothic Medium" panose="020B0603020102020204" pitchFamily="34" charset="0"/>
              </a:rPr>
              <a:t>  Education Law Center</a:t>
            </a:r>
          </a:p>
          <a:p>
            <a:r>
              <a:rPr lang="en-US" sz="1400" dirty="0">
                <a:solidFill>
                  <a:srgbClr val="C00000"/>
                </a:solidFill>
                <a:latin typeface="Franklin Gothic Medium" panose="020B0603020102020204" pitchFamily="34" charset="0"/>
              </a:rPr>
              <a:t>Intimate Partner Violence</a:t>
            </a:r>
          </a:p>
          <a:p>
            <a:r>
              <a:rPr lang="en-US" sz="1400" spc="-20" dirty="0">
                <a:latin typeface="Franklin Gothic Medium" panose="020B0603020102020204" pitchFamily="34" charset="0"/>
              </a:rPr>
              <a:t>  </a:t>
            </a:r>
            <a:r>
              <a:rPr lang="en-US" sz="1400" spc="-20" dirty="0" err="1">
                <a:latin typeface="Franklin Gothic Medium" panose="020B0603020102020204" pitchFamily="34" charset="0"/>
              </a:rPr>
              <a:t>Manavi</a:t>
            </a:r>
            <a:r>
              <a:rPr lang="en-US" sz="1400" spc="-20" dirty="0">
                <a:latin typeface="Franklin Gothic Medium" panose="020B0603020102020204" pitchFamily="34" charset="0"/>
              </a:rPr>
              <a:t> </a:t>
            </a:r>
          </a:p>
          <a:p>
            <a:r>
              <a:rPr lang="en-US" sz="1400" spc="-20" dirty="0">
                <a:latin typeface="Franklin Gothic Medium" panose="020B0603020102020204" pitchFamily="34" charset="0"/>
              </a:rPr>
              <a:t>  Partners for Women and Justice</a:t>
            </a:r>
            <a:endParaRPr lang="en-US" sz="1400" dirty="0">
              <a:latin typeface="Franklin Gothic Medium" panose="020B0603020102020204" pitchFamily="34" charset="0"/>
            </a:endParaRPr>
          </a:p>
          <a:p>
            <a:r>
              <a:rPr lang="en-US" sz="1400" dirty="0">
                <a:solidFill>
                  <a:srgbClr val="C00000"/>
                </a:solidFill>
                <a:latin typeface="Franklin Gothic Medium" panose="020B0603020102020204" pitchFamily="34" charset="0"/>
              </a:rPr>
              <a:t>Military</a:t>
            </a:r>
          </a:p>
          <a:p>
            <a:r>
              <a:rPr lang="en-US" sz="1400" spc="-20" dirty="0">
                <a:latin typeface="Franklin Gothic Medium" panose="020B0603020102020204" pitchFamily="34" charset="0"/>
              </a:rPr>
              <a:t>  Military Legal Assistance Program</a:t>
            </a:r>
          </a:p>
          <a:p>
            <a:r>
              <a:rPr lang="en-US" sz="1400" dirty="0">
                <a:solidFill>
                  <a:srgbClr val="C00000"/>
                </a:solidFill>
                <a:latin typeface="Franklin Gothic Medium" panose="020B0603020102020204" pitchFamily="34" charset="0"/>
              </a:rPr>
              <a:t>LGBTQ</a:t>
            </a:r>
          </a:p>
          <a:p>
            <a:r>
              <a:rPr lang="en-US" sz="1400" spc="-20" dirty="0">
                <a:latin typeface="Franklin Gothic Medium" panose="020B0603020102020204" pitchFamily="34" charset="0"/>
              </a:rPr>
              <a:t>  LGBT Bar Association of Greater NY</a:t>
            </a:r>
          </a:p>
          <a:p>
            <a:r>
              <a:rPr lang="en-US" sz="1400" dirty="0">
                <a:solidFill>
                  <a:srgbClr val="C00000"/>
                </a:solidFill>
                <a:latin typeface="Franklin Gothic Medium" panose="020B0603020102020204" pitchFamily="34" charset="0"/>
              </a:rPr>
              <a:t>Children</a:t>
            </a:r>
          </a:p>
          <a:p>
            <a:r>
              <a:rPr lang="en-US" sz="1400" spc="-20" dirty="0">
                <a:latin typeface="Franklin Gothic Medium" panose="020B0603020102020204" pitchFamily="34" charset="0"/>
              </a:rPr>
              <a:t>  Unchained at Last</a:t>
            </a:r>
            <a:r>
              <a:rPr lang="en-US" sz="1400" dirty="0">
                <a:latin typeface="Franklin Gothic Medium" panose="020B0603020102020204" pitchFamily="34" charset="0"/>
              </a:rPr>
              <a:t> </a:t>
            </a:r>
            <a:r>
              <a:rPr lang="en-US" sz="1400" dirty="0">
                <a:solidFill>
                  <a:srgbClr val="C00000"/>
                </a:solidFill>
                <a:latin typeface="Franklin Gothic Medium" panose="020B0603020102020204" pitchFamily="34" charset="0"/>
              </a:rPr>
              <a:t>[Child Marriage]</a:t>
            </a:r>
          </a:p>
        </p:txBody>
      </p:sp>
    </p:spTree>
    <p:extLst>
      <p:ext uri="{BB962C8B-B14F-4D97-AF65-F5344CB8AC3E}">
        <p14:creationId xmlns:p14="http://schemas.microsoft.com/office/powerpoint/2010/main" val="33116217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491415641314175e8eff9aa&quot;,&quot;SmartGridHorizontal&quot;:0,&quot;LinkedExcelSources&quot;:{&quot;6463e187363939443c0312ea&quot;:&quot;{{Desktop}}\\2023 Data Hub\\template\\County PPT_stage 1\\workbooks\\Hudson_County_2023_05_18.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wTEraz4ocYiPBs805Mf_1684253001&quot;,&quot;DataType&quot;:1,&quot;ImageAutosize&quot;:1,&quot;ZIndexPreserved&quot;:true,&quot;ValueBgColor&quot;:false,&quot;ValueFont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U9LpHaeiUiWoLkBHxxz_1684253028&quot;,&quot;DataType&quot;:1,&quot;ImageAutosize&quot;:1,&quot;ZIndexPreserved&quot;:true,&quot;ValueBgColor&quot;:false,&quot;ValueFont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DIVpTUArzXcjNNqMjsH_1684253028&quot;,&quot;DataType&quot;:1,&quot;ImageAutosize&quot;:1,&quot;ZIndexPreserved&quot;:true,&quot;ValueBgColor&quot;:false,&quot;ValueFont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ot1aB1VDQgDeLaigAEH_1684253028&quot;,&quot;DataType&quot;:1,&quot;ImageAutosize&quot;:1,&quot;ZIndexPreserved&quot;:true,&quot;ValueBgColor&quot;:false,&quot;ValueFont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85KoJbmSOizjc0v14nd_1684253028&quot;,&quot;DataType&quot;:1,&quot;ImageAutosize&quot;:1,&quot;ZIndexPreserved&quot;:true,&quot;ValueBgColor&quot;:false,&quot;ValueFont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eMblmiVQM10Q2dKogKx_1684253029&quot;,&quot;DataType&quot;:1,&quot;ImageAutosize&quot;:1,&quot;ZIndexPreserved&quot;:true,&quot;ValueBgColor&quot;:false,&quot;ValueFont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VRWCnaIDWRCxaUeQXZ1_1684253032&quot;,&quot;DataType&quot;:1,&quot;ImageAutosize&quot;:1,&quot;ZIndexPreserved&quot;:true,&quot;ValueBgColor&quot;:false,&quot;ValueFont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v5WOVEFdZETmacdaelY_1684253033&quot;,&quot;DataType&quot;:1,&quot;ImageAutosize&quot;:1,&quot;ZIndexPreserved&quot;:true,&quot;ValueBgColor&quot;:false,&quot;ValueFont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Mo5DLXAbmQBormVXegD_1684253033&quot;,&quot;DataType&quot;:1,&quot;ImageAutosize&quot;:1,&quot;ZIndexPreserved&quot;:true,&quot;ValueBgColor&quot;:false,&quot;ValueFont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W9cu1UlEc8b1yCYBd2s_1684253033&quot;,&quot;DataType&quot;:1,&quot;ImageAutosize&quot;:1,&quot;ZIndexPreserved&quot;:true,&quot;ValueBgColor&quot;:false,&quot;ValueFont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8N5gn1FzshWTwVWbpTl_1684253033&quot;,&quot;DataType&quot;:1,&quot;ImageAutosize&quot;:1,&quot;ZIndexPreserved&quot;:true,&quot;ValueBgColor&quot;:false,&quot;ValueFont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XxtFqjYMCW00ET5wSxV_1684253001&quot;,&quot;DataType&quot;:1,&quot;ImageAutosize&quot;:1,&quot;ZIndexPreserved&quot;:true,&quot;ValueBgColor&quot;:false,&quot;ValueFont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mtZ1UUPtPEeeMPqkNd2_1684253033&quot;,&quot;DataType&quot;:1,&quot;ImageAutosize&quot;:1,&quot;ZIndexPreserved&quot;:true,&quot;ValueBgColor&quot;:false,&quot;ValueFont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5Kev7k4QI0s5wNUyEYu_1684253033&quot;,&quot;DataType&quot;:1,&quot;ImageAutosize&quot;:1,&quot;ZIndexPreserved&quot;:true,&quot;ValueBgColor&quot;:false,&quot;ValueFont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qoz779EfULIut1QDTJv_1684253034&quot;,&quot;DataType&quot;:1,&quot;ImageAutosize&quot;:1,&quot;ZIndexPreserved&quot;:true,&quot;ValueBgColor&quot;:false,&quot;ValueFont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KCJptVkvrSEy0gqp2Kq_1684253034&quot;,&quot;DataType&quot;:1,&quot;ImageAutosize&quot;:1,&quot;ZIndexPreserved&quot;:true,&quot;ValueBgColor&quot;:false,&quot;ValueFont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yogEInJ1ViPFHcb9CPE_1684253034&quot;,&quot;DataType&quot;:1,&quot;ImageAutosize&quot;:1,&quot;ZIndexPreserved&quot;:true,&quot;ValueBgColor&quot;:false,&quot;ValueFont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UinMgr7Ve4ROAZWWxYh_1684253034&quot;,&quot;DataType&quot;:1,&quot;ImageAutosize&quot;:1,&quot;ZIndexPreserved&quot;:true,&quot;ValueBgColor&quot;:false,&quot;ValueFont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wIFTXVwheAmhCsRVly8_1684253035&quot;,&quot;DataType&quot;:1,&quot;ImageAutosize&quot;:1,&quot;ZIndexPreserved&quot;:true,&quot;ValueBgColor&quot;:false,&quot;ValueFont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Evm62YgQEeaEL6WzxSD_1684253035&quot;,&quot;DataType&quot;:1,&quot;ImageAutosize&quot;:1,&quot;ZIndexPreserved&quot;:true,&quot;ValueBgColor&quot;:false,&quot;ValueFont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IjGo6cuu5hhu1SBExY2_1684253035&quot;,&quot;DataType&quot;:1,&quot;ImageAutosize&quot;:1,&quot;ZIndexPreserved&quot;:true,&quot;ValueBgColor&quot;:false,&quot;ValueFont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y10IGDy06FRT7aecOOt_1684253035&quot;,&quot;DataType&quot;:1,&quot;ImageAutosize&quot;:1,&quot;ZIndexPreserved&quot;:true,&quot;ValueBgColor&quot;:false,&quot;ValueFont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278Yva22kvwJmlU4kUX_1684253001&quot;,&quot;DataType&quot;:1,&quot;ImageAutosize&quot;:1,&quot;ZIndexPreserved&quot;:true,&quot;ValueBgColor&quot;:false,&quot;ValueFont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IY2w7ONx7s2iCiqFWnT_1684253038&quot;,&quot;DataType&quot;:1,&quot;ImageAutosize&quot;:1,&quot;ZIndexPreserved&quot;:true,&quot;ValueBgColor&quot;:false,&quot;ValueFont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e0wk40GVKWCXDb5cEuo_1684253039&quot;,&quot;DataType&quot;:1,&quot;ImageAutosize&quot;:1,&quot;ZIndexPreserved&quot;:true,&quot;ValueBgColor&quot;:false,&quot;ValueFont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nRfLeRu0rZufCj17iUl_1684253039&quot;,&quot;DataType&quot;:1,&quot;ImageAutosize&quot;:1,&quot;ZIndexPreserved&quot;:true,&quot;ValueBgColor&quot;:false,&quot;ValueFont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97fpNHPLEimY3VXRO3T_1684253039&quot;,&quot;DataType&quot;:1,&quot;ImageAutosize&quot;:1,&quot;ZIndexPreserved&quot;:true,&quot;ValueBgColor&quot;:false,&quot;ValueFont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drDmOguLQuDbftVdRdy_1684253039&quot;,&quot;DataType&quot;:1,&quot;ImageAutosize&quot;:1,&quot;ZIndexPreserved&quot;:true,&quot;ValueBgColor&quot;:false,&quot;ValueFont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YP2eiqndsMPZSvHZnjk_1684253039&quot;,&quot;DataType&quot;:1,&quot;ImageAutosize&quot;:1,&quot;ZIndexPreserved&quot;:true,&quot;ValueBgColor&quot;:false,&quot;ValueFont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WYzZlospW6DrDIteiOO_1684253039&quot;,&quot;DataType&quot;:1,&quot;ImageAutosize&quot;:1,&quot;ZIndexPreserved&quot;:true,&quot;ValueBgColor&quot;:false,&quot;ValueFont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xsrUKn22s5swlhNZ2IY_1684253039&quot;,&quot;DataType&quot;:1,&quot;ImageAutosize&quot;:1,&quot;ZIndexPreserved&quot;:true,&quot;ValueBgColor&quot;:false,&quot;ValueFont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FHPLA3N7nnJT2mPcCsH_1684253040&quot;,&quot;DataType&quot;:1,&quot;ImageAutosize&quot;:1,&quot;ZIndexPreserved&quot;:true,&quot;ValueBgColor&quot;:false,&quot;ValueFont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nrHXqdH5Qw0Bbky6ob3_1684253040&quot;,&quot;DataType&quot;:1,&quot;ImageAutosize&quot;:1,&quot;ZIndexPreserved&quot;:true,&quot;ValueBgColor&quot;:false,&quot;ValueFont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lu2xnCpE6E5XncHeOsM_1684253001&quot;,&quot;DataType&quot;:1,&quot;ImageAutosize&quot;:1,&quot;ZIndexPreserved&quot;:true,&quot;ValueBgColor&quot;:false,&quot;ValueFont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seCXGstxzHD817aEIJD_1684253041&quot;,&quot;DataType&quot;:1,&quot;ImageAutosize&quot;:1,&quot;ZIndexPreserved&quot;:true,&quot;ValueBgColor&quot;:false,&quot;ValueFont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zjUe7g7TEO6kVoenYnG_1684253041&quot;,&quot;DataType&quot;:1,&quot;ImageAutosize&quot;:1,&quot;ZIndexPreserved&quot;:true,&quot;ValueBgColor&quot;:false,&quot;ValueFont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3Wma8sSs6XQZzdnoqbq_1684253041&quot;,&quot;DataType&quot;:1,&quot;ImageAutosize&quot;:1,&quot;ZIndexPreserved&quot;:true,&quot;ValueBgColor&quot;:false,&quot;ValueFont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wpAKr99tbXnA0dBe2Z3_1684253043&quot;,&quot;DataType&quot;:1,&quot;ImageAutosize&quot;:1,&quot;ZIndexPreserved&quot;:true,&quot;ValueBgColor&quot;:false,&quot;ValueFont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vdJs3ihBEFzP5tUNqYf_1684253043&quot;,&quot;DataType&quot;:1,&quot;ImageAutosize&quot;:1,&quot;ZIndexPreserved&quot;:true,&quot;ValueBgColor&quot;:false,&quot;ValueFont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pmUQ0dnYHl32G8RSOAc_1684253043&quot;,&quot;DataType&quot;:1,&quot;ImageAutosize&quot;:1,&quot;ZIndexPreserved&quot;:true,&quot;ValueBgColor&quot;:false,&quot;ValueFont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MJv1y57ETp0bboshPNY_1684253043&quot;,&quot;DataType&quot;:1,&quot;ImageAutosize&quot;:1,&quot;ZIndexPreserved&quot;:true,&quot;ValueBgColor&quot;:false,&quot;ValueFont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ok2H0oVDcLoRTUECjca_1684253043&quot;,&quot;DataType&quot;:1,&quot;ImageAutosize&quot;:1,&quot;ZIndexPreserved&quot;:true,&quot;ValueBgColor&quot;:false,&quot;ValueFont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srlsyFAQIum9u7lMUJH_1684253043&quot;,&quot;DataType&quot;:1,&quot;ImageAutosize&quot;:1,&quot;ZIndexPreserved&quot;:true,&quot;ValueBgColor&quot;:false,&quot;ValueFont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gS7cI7KtjkApfl0mnUH_1684253043&quot;,&quot;DataType&quot;:1,&quot;ImageAutosize&quot;:1,&quot;ZIndexPreserved&quot;:true,&quot;ValueBgColor&quot;:false,&quot;ValueFont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NXp08VqFVwRlYjGwkVu_1684253001&quot;,&quot;DataType&quot;:1,&quot;ImageAutosize&quot;:1,&quot;ZIndexPreserved&quot;:true,&quot;ValueBgColor&quot;:false,&quot;ValueFont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FDy7SQsyNx0TGdXAdIn_1684253044&quot;,&quot;DataType&quot;:1,&quot;ImageAutosize&quot;:1,&quot;ZIndexPreserved&quot;:true,&quot;ValueBgColor&quot;:false,&quot;ValueFont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qp8QICM8rhxgx9grhur_1684253044&quot;,&quot;DataType&quot;:1,&quot;ImageAutosize&quot;:1,&quot;ZIndexPreserved&quot;:true,&quot;ValueBgColor&quot;:false,&quot;ValueFont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1Ytzfixof6kWis2cA4P_1684253044&quot;,&quot;DataType&quot;:1,&quot;ImageAutosize&quot;:1,&quot;ZIndexPreserved&quot;:true,&quot;ValueBgColor&quot;:false,&quot;ValueFont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tStZF3kqX4NmFZpaIYZ_1684253044&quot;,&quot;DataType&quot;:1,&quot;ImageAutosize&quot;:1,&quot;ZIndexPreserved&quot;:true,&quot;ValueBgColor&quot;:false,&quot;ValueFont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4SaDD2hb1KM4Qbw2DcO_1684253044&quot;,&quot;DataType&quot;:1,&quot;ImageAutosize&quot;:1,&quot;ZIndexPreserved&quot;:true,&quot;ValueBgColor&quot;:false,&quot;ValueFont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gLIat7yZxDvOsN46dED_1684253047&quot;,&quot;DataType&quot;:1,&quot;ImageAutosize&quot;:1,&quot;ZIndexPreserved&quot;:true,&quot;ValueBgColor&quot;:false,&quot;ValueFont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foIFXnlSl05siTC7hNr_1684253048&quot;,&quot;DataType&quot;:1,&quot;ImageAutosize&quot;:1,&quot;ZIndexPreserved&quot;:true,&quot;ValueBgColor&quot;:false,&quot;ValueFont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bd4KcSZ05dTFP6OFVxn_1684253048&quot;,&quot;DataType&quot;:1,&quot;ImageAutosize&quot;:1,&quot;ZIndexPreserved&quot;:true,&quot;ValueBgColor&quot;:false,&quot;ValueFont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vt9MloNGDvEMxlzzo2h_1684253049&quot;,&quot;DataType&quot;:1,&quot;ImageAutosize&quot;:1,&quot;ZIndexPreserved&quot;:true,&quot;ValueBgColor&quot;:false,&quot;ValueFont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CDFRxBNKZceDK9qakpU_1684253049&quot;,&quot;DataType&quot;:1,&quot;ImageAutosize&quot;:1,&quot;ZIndexPreserved&quot;:true,&quot;ValueBgColor&quot;:false,&quot;ValueFont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7ymVyPkaT3N2la8C5gj_1684253002&quot;,&quot;DataType&quot;:1,&quot;ImageAutosize&quot;:1,&quot;ZIndexPreserved&quot;:true,&quot;ValueBgColor&quot;:false,&quot;ValueFont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SA7KRAkkyvIRNO3Pgq2_1684253049&quot;,&quot;DataType&quot;:1,&quot;ImageAutosize&quot;:1,&quot;ZIndexPreserved&quot;:true,&quot;ValueBgColor&quot;:false,&quot;ValueFont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WLwXZBuM5XpG8bxuWcW_1684253049&quot;,&quot;DataType&quot;:1,&quot;ImageAutosize&quot;:1,&quot;ZIndexPreserved&quot;:true,&quot;ValueBgColor&quot;:false,&quot;ValueFont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775oDBboGOhYkWXjCPb_1684253049&quot;,&quot;DataType&quot;:1,&quot;ImageAutosize&quot;:1,&quot;ZIndexPreserved&quot;:true,&quot;ValueBgColor&quot;:false,&quot;ValueFont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4QF4YpqZP3gZYjCHsBk_1684253049&quot;,&quot;DataType&quot;:1,&quot;ImageAutosize&quot;:1,&quot;ZIndexPreserved&quot;:true,&quot;ValueBgColor&quot;:false,&quot;ValueFont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bjK1y0h8MC0vanruqoR_1684253049&quot;,&quot;DataType&quot;:1,&quot;ImageAutosize&quot;:1,&quot;ZIndexPreserved&quot;:true,&quot;ValueBgColor&quot;:false,&quot;ValueFont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EMbsNvMo3lROj0ZyQ4n_1684253050&quot;,&quot;DataType&quot;:1,&quot;ImageAutosize&quot;:1,&quot;ZIndexPreserved&quot;:true,&quot;ValueBgColor&quot;:false,&quot;ValueFont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jRlIN3hFwII2SDv0KS2_1684253050&quot;,&quot;DataType&quot;:1,&quot;ImageAutosize&quot;:1,&quot;ZIndexPreserved&quot;:true,&quot;ValueBgColor&quot;:false,&quot;ValueFont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L2dBlF4hI1Xl7gNtTyR_1684253050&quot;,&quot;DataType&quot;:1,&quot;ImageAutosize&quot;:1,&quot;ZIndexPreserved&quot;:true,&quot;ValueBgColor&quot;:false,&quot;ValueFont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5sOvudEdLzAmQndMr1k_1684253051&quot;,&quot;DataType&quot;:1,&quot;ImageAutosize&quot;:1,&quot;ZIndexPreserved&quot;:true,&quot;ValueBgColor&quot;:false,&quot;ValueFont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LwS3lahIDSWSXmyRa9b_1684253051&quot;,&quot;DataType&quot;:1,&quot;ImageAutosize&quot;:1,&quot;ZIndexPreserved&quot;:true,&quot;ValueBgColor&quot;:false,&quot;ValueFont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6FtORIyjlvbYbMqhqUSG_1684253002&quot;,&quot;DataType&quot;:1,&quot;ImageAutosize&quot;:1,&quot;ZIndexPreserved&quot;:true,&quot;ValueBgColor&quot;:false,&quot;ValueFont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eH7EUgiwr8gpIC0nFJO_1684253051&quot;,&quot;DataType&quot;:1,&quot;ImageAutosize&quot;:1,&quot;ZIndexPreserved&quot;:true,&quot;ValueBgColor&quot;:false,&quot;ValueFont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EPiozWAsXf7YqUhWG76_1684253051&quot;,&quot;DataType&quot;:1,&quot;ImageAutosize&quot;:1,&quot;ZIndexPreserved&quot;:true,&quot;ValueBgColor&quot;:false,&quot;ValueFont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q2vLPOwbqs1NeODkY1S_1684253051&quot;,&quot;DataType&quot;:1,&quot;ImageAutosize&quot;:1,&quot;ZIndexPreserved&quot;:true,&quot;ValueBgColor&quot;:false,&quot;ValueFont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V2TqPrkyvwnL0bGq7I6_1684253051&quot;,&quot;DataType&quot;:1,&quot;ImageAutosize&quot;:1,&quot;ZIndexPreserved&quot;:true,&quot;ValueBgColor&quot;:false,&quot;ValueFont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X8YhMttwKjRwE9vkQph_1684253052&quot;,&quot;DataType&quot;:1,&quot;ImageAutosize&quot;:1,&quot;ZIndexPreserved&quot;:true,&quot;ValueBgColor&quot;:false,&quot;ValueFont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yrowVUDE03lvXxu99Cs_1684253052&quot;,&quot;DataType&quot;:1,&quot;ImageAutosize&quot;:1,&quot;ZIndexPreserved&quot;:true,&quot;ValueBgColor&quot;:false,&quot;ValueFont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PqG9pPEKH0F1vlYNqWy_1684253052&quot;,&quot;DataType&quot;:1,&quot;ImageAutosize&quot;:1,&quot;ZIndexPreserved&quot;:true,&quot;ValueBgColor&quot;:false,&quot;ValueFont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Ka0dFojilnrKfJoqftJ_1684253052&quot;,&quot;DataType&quot;:1,&quot;ImageAutosize&quot;:1,&quot;ZIndexPreserved&quot;:true,&quot;ValueBgColor&quot;:false,&quot;ValueFont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6JrYf0BAIQK601WEIN3_1684253057&quot;,&quot;DataType&quot;:1,&quot;ImageAutosize&quot;:1,&quot;ZIndexPreserved&quot;:true,&quot;ValueBgColor&quot;:false,&quot;ValueFont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6ViwartBocUjfcra7cM_1684253057&quot;,&quot;DataType&quot;:1,&quot;ImageAutosize&quot;:1,&quot;ZIndexPreserved&quot;:true,&quot;ValueBgColor&quot;:false,&quot;ValueFont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QWXICKceq4NXwcz3uYF_1684253002&quot;,&quot;DataType&quot;:1,&quot;ImageAutosize&quot;:1,&quot;ZIndexPreserved&quot;:true,&quot;ValueBgColor&quot;:false,&quot;ValueFont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Q78X54XK61FKNdlsmXS_1684253057&quot;,&quot;DataType&quot;:1,&quot;ImageAutosize&quot;:1,&quot;ZIndexPreserved&quot;:true,&quot;ValueBgColor&quot;:false,&quot;ValueFont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9ooiA5AfmJPdXs3PqMf_1684253058&quot;,&quot;DataType&quot;:1,&quot;ImageAutosize&quot;:1,&quot;ZIndexPreserved&quot;:true,&quot;ValueBgColor&quot;:false,&quot;ValueFont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N1UgUqmTgs3dWDkRmwO_1684253058&quot;,&quot;DataType&quot;:1,&quot;ImageAutosize&quot;:1,&quot;ZIndexPreserved&quot;:true,&quot;ValueBgColor&quot;:false,&quot;ValueFont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OS7elYnHs1zYbOu5IR6_1684253058&quot;,&quot;DataType&quot;:1,&quot;ImageAutosize&quot;:1,&quot;ZIndexPreserved&quot;:true,&quot;ValueBgColor&quot;:false,&quot;ValueFont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afLqhe8bzKu8MAdxNc4_1684253061&quot;,&quot;DataType&quot;:1,&quot;ImageAutosize&quot;:1,&quot;ZIndexPreserved&quot;:true,&quot;ValueBgColor&quot;:false,&quot;ValueFont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BZx6GcQg7zPE2pA7qjj_1684253061&quot;,&quot;DataType&quot;:1,&quot;ImageAutosize&quot;:1,&quot;ZIndexPreserved&quot;:true,&quot;ValueBgColor&quot;:false,&quot;ValueFont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98JcAKg6ZxXSnAJx6OV_1684253061&quot;,&quot;DataType&quot;:1,&quot;ImageAutosize&quot;:1,&quot;ZIndexPreserved&quot;:true,&quot;ValueBgColor&quot;:false,&quot;ValueFont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UrJSNB9U4TTYcI77pXW_1684253061&quot;,&quot;DataType&quot;:1,&quot;ImageAutosize&quot;:1,&quot;ZIndexPreserved&quot;:true,&quot;ValueBgColor&quot;:false,&quot;ValueFont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v42glk0IT8bQ2vwiDvy_1684253062&quot;,&quot;DataType&quot;:1,&quot;ImageAutosize&quot;:1,&quot;ZIndexPreserved&quot;:true,&quot;ValueBgColor&quot;:false,&quot;ValueFont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95am62BNL0RLrCtIKCW_1684253062&quot;,&quot;DataType&quot;:1,&quot;ImageAutosize&quot;:1,&quot;ZIndexPreserved&quot;:true,&quot;ValueBgColor&quot;:false,&quot;ValueFont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88w7TwSmISQ0xh8ODaC_1684253002&quot;,&quot;DataType&quot;:1,&quot;ImageAutosize&quot;:1,&quot;ZIndexPreserved&quot;:true,&quot;ValueBgColor&quot;:false,&quot;ValueFont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D6aQN9RTv3sNLCJbwFt_1684253062&quot;,&quot;DataType&quot;:1,&quot;ImageAutosize&quot;:1,&quot;ZIndexPreserved&quot;:true,&quot;ValueBgColor&quot;:false,&quot;ValueFont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7JLgI5mfWJL2wiuAjiy_1684253062&quot;,&quot;DataType&quot;:1,&quot;ImageAutosize&quot;:1,&quot;ZIndexPreserved&quot;:true,&quot;ValueBgColor&quot;:false,&quot;ValueFont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k8QBlNb2GCUAF7dMNWy_1684253062&quot;,&quot;DataType&quot;:1,&quot;ImageAutosize&quot;:1,&quot;ZIndexPreserved&quot;:true,&quot;ValueBgColor&quot;:false,&quot;ValueFont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YZwj532UmQ6SwWD33bk_1684253065&quot;,&quot;DataType&quot;:1,&quot;ImageAutosize&quot;:1,&quot;ZIndexPreserved&quot;:true,&quot;ValueBgColor&quot;:false,&quot;ValueFont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x1wzJQGLc5Xvxk6LDBR_1684253065&quot;,&quot;DataType&quot;:1,&quot;ImageAutosize&quot;:1,&quot;ZIndexPreserved&quot;:true,&quot;ValueBgColor&quot;:false,&quot;ValueFont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zQQ0TY0KAxiO2XnU8ne_1684253065&quot;,&quot;DataType&quot;:1,&quot;ImageAutosize&quot;:1,&quot;ZIndexPreserved&quot;:true,&quot;ValueBgColor&quot;:false,&quot;ValueFont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mqZF22Sa0nTv2yUy0df_1684253065&quot;,&quot;DataType&quot;:1,&quot;ImageAutosize&quot;:1,&quot;ZIndexPreserved&quot;:true,&quot;ValueBgColor&quot;:false,&quot;ValueFont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6UjPn16rAxMm7670wbn_1684253067&quot;,&quot;DataType&quot;:1,&quot;ImageAutosize&quot;:1,&quot;ZIndexPreserved&quot;:true,&quot;ValueBgColor&quot;:false,&quot;ValueFont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SsYpAKflMEfgKV7yyOZ_1684253067&quot;,&quot;DataType&quot;:1,&quot;ImageAutosize&quot;:1,&quot;ZIndexPreserved&quot;:true,&quot;ValueBgColor&quot;:false,&quot;ValueFont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CgJoY5m1Amo8NJ6hePE_1684253067&quot;,&quot;DataType&quot;:1,&quot;ImageAutosize&quot;:1,&quot;ZIndexPreserved&quot;:true,&quot;ValueBgColor&quot;:false,&quot;ValueFont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2Ky0cbyPgJxvXSpQaHE_1684253002&quot;,&quot;DataType&quot;:1,&quot;ImageAutosize&quot;:1,&quot;ZIndexPreserved&quot;:true,&quot;ValueBgColor&quot;:false,&quot;ValueFont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Xc2x7qJxyMqyUL4rN1A_1684253067&quot;,&quot;DataType&quot;:1,&quot;ImageAutosize&quot;:1,&quot;ZIndexPreserved&quot;:true,&quot;ValueBgColor&quot;:false,&quot;ValueFont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c4Yonq4DqihV69h3JXG_1684253067&quot;,&quot;DataType&quot;:1,&quot;ImageAutosize&quot;:1,&quot;ZIndexPreserved&quot;:true,&quot;ValueBgColor&quot;:false,&quot;ValueFont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ku0V3ahlWcyw2WuoeRq_1684253067&quot;,&quot;DataType&quot;:1,&quot;ImageAutosize&quot;:1,&quot;ZIndexPreserved&quot;:true,&quot;ValueBgColor&quot;:false,&quot;ValueFont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IKAyoACF0dlHcAcY16C_1684253067&quot;,&quot;DataType&quot;:1,&quot;ImageAutosize&quot;:1,&quot;ZIndexPreserved&quot;:true,&quot;ValueBgColor&quot;:false,&quot;ValueFont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2zNn40lMIcSllvktJFN_1684253071&quot;,&quot;DataType&quot;:1,&quot;ImageAutosize&quot;:1,&quot;ZIndexPreserved&quot;:true,&quot;ValueBgColor&quot;:false,&quot;ValueFont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GlmPpt4zrTIFRU9zlK2_1684253071&quot;,&quot;DataType&quot;:1,&quot;ImageAutosize&quot;:1,&quot;ZIndexPreserved&quot;:true,&quot;ValueBgColor&quot;:false,&quot;ValueFont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Xwm3tt6xnCMh6qgKYoc_1684253071&quot;,&quot;DataType&quot;:1,&quot;ImageAutosize&quot;:1,&quot;ZIndexPreserved&quot;:true,&quot;ValueBgColor&quot;:false,&quot;ValueFont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3vkS9HsvGeoqokCbD9F_1684253072&quot;,&quot;DataType&quot;:1,&quot;ImageAutosize&quot;:1,&quot;ZIndexPreserved&quot;:true,&quot;ValueBgColor&quot;:false,&quot;ValueFont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DXxx5kFFRdQYlfzFgcS_1684253072&quot;,&quot;DataType&quot;:1,&quot;ImageAutosize&quot;:1,&quot;ZIndexPreserved&quot;:true,&quot;ValueBgColor&quot;:false,&quot;ValueFont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mQArDYk8KVBXZMBpgEt_1684253072&quot;,&quot;DataType&quot;:1,&quot;ImageAutosize&quot;:1,&quot;ZIndexPreserved&quot;:true,&quot;ValueBgColor&quot;:false,&quot;ValueFont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cO2GZhSvq7nq3q0EiaZ_1684253000&quot;,&quot;DataType&quot;:1,&quot;ImageAutosize&quot;:1,&quot;ZIndexPreserved&quot;:true,&quot;ValueBgColor&quot;:false,&quot;ValueFont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cmUOA7u92dJnTa1V4lN_1684253002&quot;,&quot;DataType&quot;:1,&quot;ImageAutosize&quot;:1,&quot;ZIndexPreserved&quot;:true,&quot;ValueBgColor&quot;:false,&quot;ValueFont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5JLaRK1fo311kg39Fhg_1684253072&quot;,&quot;DataType&quot;:1,&quot;ImageAutosize&quot;:1,&quot;ZIndexPreserved&quot;:true,&quot;ValueBgColor&quot;:false,&quot;ValueFont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fmcP9dXMZl2smT3cbXD_1684253072&quot;,&quot;DataType&quot;:1,&quot;ImageAutosize&quot;:1,&quot;ZIndexPreserved&quot;:true,&quot;ValueBgColor&quot;:false,&quot;ValueFont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GViEeyWBHQSbAA8aCzG_1684253073&quot;,&quot;DataType&quot;:1,&quot;ImageAutosize&quot;:1,&quot;ZIndexPreserved&quot;:true,&quot;ValueBgColor&quot;:false,&quot;ValueFont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8bb2BjbXvNj2fXxMZEx_1684253073&quot;,&quot;DataType&quot;:1,&quot;ImageAutosize&quot;:1,&quot;ZIndexPreserved&quot;:true,&quot;ValueBgColor&quot;:false,&quot;ValueFont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E86JFXXogeMxgO3pybS_1684253073&quot;,&quot;DataType&quot;:1,&quot;ImageAutosize&quot;:1,&quot;ZIndexPreserved&quot;:true,&quot;ValueBgColor&quot;:false,&quot;ValueFont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r5zHJGVBBZtlmeoxqLf_1684253073&quot;,&quot;DataType&quot;:1,&quot;ImageAutosize&quot;:1,&quot;ZIndexPreserved&quot;:true,&quot;ValueBgColor&quot;:false,&quot;ValueFont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iC4bcnhFSMT5xuq7gzL_1684253074&quot;,&quot;DataType&quot;:1,&quot;ImageAutosize&quot;:1,&quot;ZIndexPreserved&quot;:true,&quot;ValueBgColor&quot;:false,&quot;ValueFont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qURMZlCyY8q7KcWC7Hm_1684253074&quot;,&quot;DataType&quot;:1,&quot;ImageAutosize&quot;:1,&quot;ZIndexPreserved&quot;:true,&quot;ValueBgColor&quot;:false,&quot;ValueFont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2FtURhvu78R2lNpxlSs_1684253074&quot;,&quot;DataType&quot;:1,&quot;ImageAutosize&quot;:1,&quot;ZIndexPreserved&quot;:true,&quot;ValueBgColor&quot;:false,&quot;ValueFont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tYpbTtw6PqAgttUWT8U_1684253077&quot;,&quot;DataType&quot;:1,&quot;ImageAutosize&quot;:1,&quot;ZIndexPreserved&quot;:true,&quot;ValueBgColor&quot;:false,&quot;ValueFont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neSUK2sKUV2OB4NGmeP_1684253003&quot;,&quot;DataType&quot;:1,&quot;ImageAutosize&quot;:1,&quot;ZIndexPreserved&quot;:true,&quot;ValueBgColor&quot;:false,&quot;ValueFont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KLOp1mvEfJbFCZFvegv_1684253078&quot;,&quot;DataType&quot;:1,&quot;ImageAutosize&quot;:1,&quot;ZIndexPreserved&quot;:true,&quot;ValueBgColor&quot;:false,&quot;ValueFont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8rFWNOsR5Ut4eE2zL4Q_1684253078&quot;,&quot;DataType&quot;:1,&quot;ImageAutosize&quot;:1,&quot;ZIndexPreserved&quot;:true,&quot;ValueBgColor&quot;:false,&quot;ValueFont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drLvNF2UFVGWqYs8cd0_1684253081&quot;,&quot;DataType&quot;:1,&quot;ImageAutosize&quot;:1,&quot;ZIndexPreserved&quot;:true,&quot;ValueBgColor&quot;:false,&quot;ValueFont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kV5E1JmQRMZ0ohiF3bs_1684253081&quot;,&quot;DataType&quot;:1,&quot;ImageAutosize&quot;:1,&quot;ZIndexPreserved&quot;:true,&quot;ValueBgColor&quot;:false,&quot;ValueFont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i3xC7b8txldSfWju4ze_1684253081&quot;,&quot;DataType&quot;:1,&quot;ImageAutosize&quot;:1,&quot;ZIndexPreserved&quot;:true,&quot;ValueBgColor&quot;:false,&quot;ValueFont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sR2VEVEEZszUefO5N2h_1684253081&quot;,&quot;DataType&quot;:1,&quot;ImageAutosize&quot;:1,&quot;ZIndexPreserved&quot;:true,&quot;ValueBgColor&quot;:false,&quot;ValueFont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WMnUeZmeR04sltoxkDu_1684253082&quot;,&quot;DataType&quot;:1,&quot;ImageAutosize&quot;:1,&quot;ZIndexPreserved&quot;:true,&quot;ValueBgColor&quot;:false,&quot;ValueFont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UWb5utv6rxygiiEcS7T_1684253082&quot;,&quot;DataType&quot;:1,&quot;ImageAutosize&quot;:1,&quot;ZIndexPreserved&quot;:true,&quot;ValueBgColor&quot;:false,&quot;ValueFont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nwbl1jIZqIrQZcpPQRE_1684253082&quot;,&quot;DataType&quot;:1,&quot;ImageAutosize&quot;:1,&quot;ZIndexPreserved&quot;:true,&quot;ValueBgColor&quot;:false,&quot;ValueFont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wABpCLqehRPQMheWXrD_1684253082&quot;,&quot;DataType&quot;:1,&quot;ImageAutosize&quot;:1,&quot;ZIndexPreserved&quot;:true,&quot;ValueBgColor&quot;:false,&quot;ValueFont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zM1Yjm88xuDlb0fWAvc_1684253003&quot;,&quot;DataType&quot;:1,&quot;ImageAutosize&quot;:1,&quot;ZIndexPreserved&quot;:true,&quot;ValueBgColor&quot;:false,&quot;ValueFont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ZkxA4wb0c8p6gaOho8h_1684253085&quot;,&quot;DataType&quot;:1,&quot;ImageAutosize&quot;:1,&quot;ZIndexPreserved&quot;:true,&quot;ValueBgColor&quot;:false,&quot;ValueFont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vqFiyWCCxjtruLQMkPO_1684253085&quot;,&quot;DataType&quot;:1,&quot;ImageAutosize&quot;:1,&quot;ZIndexPreserved&quot;:true,&quot;ValueBgColor&quot;:false,&quot;ValueFont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68mCvHG4QfcPEY8GMlh_1684253085&quot;,&quot;DataType&quot;:1,&quot;ImageAutosize&quot;:1,&quot;ZIndexPreserved&quot;:true,&quot;ValueBgColor&quot;:false,&quot;ValueFont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jGeuLwiEN480sEWNN0r_1684253085&quot;,&quot;DataType&quot;:1,&quot;ImageAutosize&quot;:1,&quot;ZIndexPreserved&quot;:true,&quot;ValueBgColor&quot;:false,&quot;ValueFont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iaYhR7pPAEhr0GweaJy_1684253085&quot;,&quot;DataType&quot;:1,&quot;ImageAutosize&quot;:1,&quot;ZIndexPreserved&quot;:true,&quot;ValueBgColor&quot;:false,&quot;ValueFont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cwOd2GfFDSrAJzGKeRJ_1684253085&quot;,&quot;DataType&quot;:1,&quot;ImageAutosize&quot;:1,&quot;ZIndexPreserved&quot;:true,&quot;ValueBgColor&quot;:false,&quot;ValueFont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IU28OdTC7opzaY2Slju_1684253086&quot;,&quot;DataType&quot;:1,&quot;ImageAutosize&quot;:1,&quot;ZIndexPreserved&quot;:true,&quot;ValueBgColor&quot;:false,&quot;ValueFont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wwu9ns4BOTrDUU4c2f5_1684253086&quot;,&quot;DataType&quot;:1,&quot;ImageAutosize&quot;:1,&quot;ZIndexPreserved&quot;:true,&quot;ValueBgColor&quot;:false,&quot;ValueFont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QKc3Hwfhy1AUkb8szf1_1684253086&quot;,&quot;DataType&quot;:1,&quot;ImageAutosize&quot;:1,&quot;ZIndexPreserved&quot;:true,&quot;ValueBgColor&quot;:false,&quot;ValueFont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V6MFI8EkSmpiXoAKA53_1684253086&quot;,&quot;DataType&quot;:1,&quot;ImageAutosize&quot;:1,&quot;ZIndexPreserved&quot;:true,&quot;ValueBgColor&quot;:false,&quot;ValueFont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eqkQBOWSBkvNVh6ixDO_1684253003&quot;,&quot;DataType&quot;:1,&quot;ImageAutosize&quot;:1,&quot;ZIndexPreserved&quot;:true,&quot;ValueBgColor&quot;:false,&quot;ValueFont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298Vfm4SE2Z05TVqZ5C_1684253086&quot;,&quot;DataType&quot;:1,&quot;ImageAutosize&quot;:1,&quot;ZIndexPreserved&quot;:true,&quot;ValueBgColor&quot;:false,&quot;ValueFont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oIh6zRwXEWZP0y0H2Pe_1684253086&quot;,&quot;DataType&quot;:1,&quot;ImageAutosize&quot;:1,&quot;ZIndexPreserved&quot;:true,&quot;ValueBgColor&quot;:false,&quot;ValueFont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kQZL3DkJYHyeavT3uQw_1684253088&quot;,&quot;DataType&quot;:1,&quot;ImageAutosize&quot;:1,&quot;ZIndexPreserved&quot;:true,&quot;ValueBgColor&quot;:false,&quot;ValueFont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fhcl9aR90KB5eCjFcLY_1684253089&quot;,&quot;DataType&quot;:1,&quot;ImageAutosize&quot;:1,&quot;ZIndexPreserved&quot;:true,&quot;ValueBgColor&quot;:false,&quot;ValueFont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lvX9RDkK66CH4zrstiD_1684253089&quot;,&quot;DataType&quot;:1,&quot;ImageAutosize&quot;:1,&quot;ZIndexPreserved&quot;:true,&quot;ValueBgColor&quot;:false,&quot;ValueFont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DPqAyNG7k9UU7Jed8yE_1684253089&quot;,&quot;DataType&quot;:1,&quot;ImageAutosize&quot;:1,&quot;ZIndexPreserved&quot;:true,&quot;ValueBgColor&quot;:false,&quot;ValueFont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SMqPseaqa6TCvj14Evg_1684253089&quot;,&quot;DataType&quot;:1,&quot;ImageAutosize&quot;:1,&quot;ZIndexPreserved&quot;:true,&quot;ValueBgColor&quot;:false,&quot;ValueFont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An9EtkUCbB6KKM6IzNg_1684253089&quot;,&quot;DataType&quot;:1,&quot;ImageAutosize&quot;:1,&quot;ZIndexPreserved&quot;:true,&quot;ValueBgColor&quot;:false,&quot;ValueFont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kJShb9oW5io5958ejyj_1684253090&quot;,&quot;DataType&quot;:1,&quot;ImageAutosize&quot;:1,&quot;ZIndexPreserved&quot;:true,&quot;ValueBgColor&quot;:false,&quot;ValueFont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rDMKIff2e4XOKof0HFS_1684253090&quot;,&quot;DataType&quot;:1,&quot;ImageAutosize&quot;:1,&quot;ZIndexPreserved&quot;:true,&quot;ValueBgColor&quot;:false,&quot;ValueFont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r4w5EUy5eE67Kvrzefj_1684253003&quot;,&quot;DataType&quot;:1,&quot;ImageAutosize&quot;:1,&quot;ZIndexPreserved&quot;:true,&quot;ValueBgColor&quot;:false,&quot;ValueFont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jvSyet1pNryCPTYxoFx_1684253090&quot;,&quot;DataType&quot;:1,&quot;ImageAutosize&quot;:1,&quot;ZIndexPreserved&quot;:true,&quot;ValueBgColor&quot;:false,&quot;ValueFont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NZPlzIYL3GkCDUwn7Io_1684253091&quot;,&quot;DataType&quot;:1,&quot;ImageAutosize&quot;:1,&quot;ZIndexPreserved&quot;:true,&quot;ValueBgColor&quot;:false,&quot;ValueFont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svdOvx45zJ93WdQIDcr_1684253091&quot;,&quot;DataType&quot;:1,&quot;ImageAutosize&quot;:1,&quot;ZIndexPreserved&quot;:true,&quot;ValueBgColor&quot;:false,&quot;ValueFont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iXwoZQUtyJRmdHUTbwW_1684253091&quot;,&quot;DataType&quot;:1,&quot;ImageAutosize&quot;:1,&quot;ZIndexPreserved&quot;:true,&quot;ValueBgColor&quot;:false,&quot;ValueFont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h7lmCXvlDm4OCZ4XByH_1684253093&quot;,&quot;DataType&quot;:1,&quot;ImageAutosize&quot;:1,&quot;ZIndexPreserved&quot;:true,&quot;ValueBgColor&quot;:false,&quot;ValueFont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cF8vT1wdcDfxmp83arN_1684253094&quot;,&quot;DataType&quot;:1,&quot;ImageAutosize&quot;:1,&quot;ZIndexPreserved&quot;:true,&quot;ValueBgColor&quot;:false,&quot;ValueFont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GipQKHTYRf8AKs10jDy_1684253094&quot;,&quot;DataType&quot;:1,&quot;ImageAutosize&quot;:1,&quot;ZIndexPreserved&quot;:true,&quot;ValueBgColor&quot;:false,&quot;ValueFont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W948zZcEeaEW0jubEuG_1684253094&quot;,&quot;DataType&quot;:1,&quot;ImageAutosize&quot;:1,&quot;ZIndexPreserved&quot;:true,&quot;ValueBgColor&quot;:false,&quot;ValueFont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RTBtwn8pO3IGQQFBCjQ_1684253096&quot;,&quot;DataType&quot;:1,&quot;ImageAutosize&quot;:1,&quot;ZIndexPreserved&quot;:true,&quot;ValueBgColor&quot;:false,&quot;ValueFont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oJvDfOVgiBwXEIjNrpT_1684253096&quot;,&quot;DataType&quot;:1,&quot;ImageAutosize&quot;:1,&quot;ZIndexPreserved&quot;:true,&quot;ValueBgColor&quot;:false,&quot;ValueFont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7WGKXkhXDzUDre2j1Qc_1684253003&quot;,&quot;DataType&quot;:1,&quot;ImageAutosize&quot;:1,&quot;ZIndexPreserved&quot;:true,&quot;ValueBgColor&quot;:false,&quot;ValueFont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ufAKlZ8dM79f4Lzoqot_1684253097&quot;,&quot;DataType&quot;:1,&quot;ImageAutosize&quot;:1,&quot;ZIndexPreserved&quot;:true,&quot;ValueBgColor&quot;:false,&quot;ValueFont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sPmHjp7GP9F25y7to0S_1684253097&quot;,&quot;DataType&quot;:1,&quot;ImageAutosize&quot;:1,&quot;ZIndexPreserved&quot;:true,&quot;ValueBgColor&quot;:false,&quot;ValueFont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8dTh52PGUsTUQ5cJfTN_1684253097&quot;,&quot;DataType&quot;:1,&quot;ImageAutosize&quot;:1,&quot;ZIndexPreserved&quot;:true,&quot;ValueBgColor&quot;:false,&quot;ValueFont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GpN0r5fv6bOXj82kF4e_1684253097&quot;,&quot;DataType&quot;:1,&quot;ImageAutosize&quot;:1,&quot;ZIndexPreserved&quot;:true,&quot;ValueBgColor&quot;:false,&quot;ValueFont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20IoQmaC4nnfONTGiSz_1684253098&quot;,&quot;DataType&quot;:1,&quot;ImageAutosize&quot;:1,&quot;ZIndexPreserved&quot;:true,&quot;ValueBgColor&quot;:false,&quot;ValueFont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qORaICoyUDJ4sDkEy7b_1684253098&quot;,&quot;DataType&quot;:1,&quot;ImageAutosize&quot;:1,&quot;ZIndexPreserved&quot;:true,&quot;ValueBgColor&quot;:false,&quot;ValueFont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etd4oZApeOl2X0ALDeK_1684253098&quot;,&quot;DataType&quot;:1,&quot;ImageAutosize&quot;:1,&quot;ZIndexPreserved&quot;:true,&quot;ValueBgColor&quot;:false,&quot;ValueFont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jC7k3pBfdpyEQF5i5Ps_1684253100&quot;,&quot;DataType&quot;:1,&quot;ImageAutosize&quot;:1,&quot;ZIndexPreserved&quot;:true,&quot;ValueBgColor&quot;:false,&quot;ValueFont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HY54pdzHsmSqVpWOosN_1684253100&quot;,&quot;DataType&quot;:1,&quot;ImageAutosize&quot;:1,&quot;ZIndexPreserved&quot;:true,&quot;ValueBgColor&quot;:false,&quot;ValueFontColor&quot;:false}]"/>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mnH8CJJ7bqcAVtSWscZ_1684253100&quot;,&quot;DataType&quot;:1,&quot;ImageAutosize&quot;:1,&quot;ZIndexPreserved&quot;:true,&quot;ValueBgColor&quot;:false,&quot;ValueFont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XjcabtCH1ygaRxL90hU_1684253003&quot;,&quot;DataType&quot;:1,&quot;ImageAutosize&quot;:1,&quot;ZIndexPreserved&quot;:true,&quot;ValueBgColor&quot;:false,&quot;ValueFont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Zp9gTxmc7q44ayJKURj_1684253100&quot;,&quot;DataType&quot;:1,&quot;ImageAutosize&quot;:1,&quot;ZIndexPreserved&quot;:true,&quot;ValueBgColor&quot;:false,&quot;ValueFont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ZLD2IqtzaG57mHCoSWA_1684253100&quot;,&quot;DataType&quot;:1,&quot;ImageAutosize&quot;:1,&quot;ZIndexPreserved&quot;:true,&quot;ValueBgColor&quot;:false,&quot;ValueFont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LcDQwbyQL87To4nxEYx_1684253100&quot;,&quot;DataType&quot;:1,&quot;ImageAutosize&quot;:1,&quot;ZIndexPreserved&quot;:true,&quot;ValueBgColor&quot;:false,&quot;ValueFont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goKMfzNjl7wQsERsDzr_1684253101&quot;,&quot;DataType&quot;:1,&quot;ImageAutosize&quot;:1,&quot;ZIndexPreserved&quot;:true,&quot;ValueBgColor&quot;:false,&quot;ValueFont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JOjtjWDKe2jz1m7T9Ja_1684253103&quot;,&quot;DataType&quot;:1,&quot;ImageAutosize&quot;:1,&quot;ZIndexPreserved&quot;:true,&quot;ValueBgColor&quot;:false,&quot;ValueFont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mJ8xtpQsJPOC4NxRO0e_1684253104&quot;,&quot;DataType&quot;:1,&quot;ImageAutosize&quot;:1,&quot;ZIndexPreserved&quot;:true,&quot;ValueBgColor&quot;:false,&quot;ValueFont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p2m4zrDJyoadMLPcnEs_1684253104&quot;,&quot;DataType&quot;:1,&quot;ImageAutosize&quot;:1,&quot;ZIndexPreserved&quot;:true,&quot;ValueBgColor&quot;:false,&quot;ValueFont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gxGmlg3cow7xmyHgY0c_1684253104&quot;,&quot;DataType&quot;:1,&quot;ImageAutosize&quot;:1,&quot;ZIndexPreserved&quot;:true,&quot;ValueBgColor&quot;:false,&quot;ValueFont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CzjVgWZkzOpqBEOsYEa_1684253104&quot;,&quot;DataType&quot;:1,&quot;ImageAutosize&quot;:1,&quot;ZIndexPreserved&quot;:true,&quot;ValueBgColor&quot;:false,&quot;ValueFont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GGeo7ZRUItZyK2eEtWA_1684253104&quot;,&quot;DataType&quot;:1,&quot;ImageAutosize&quot;:1,&quot;ZIndexPreserved&quot;:true,&quot;ValueBgColor&quot;:false,&quot;ValueFont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bZ4GmribydrQY364OIs_1684253003&quot;,&quot;DataType&quot;:1,&quot;ImageAutosize&quot;:1,&quot;ZIndexPreserved&quot;:true,&quot;ValueBgColor&quot;:false,&quot;ValueFont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Hr47ytdffVxrIKP7rVO_1684253105&quot;,&quot;DataType&quot;:1,&quot;ImageAutosize&quot;:1,&quot;ZIndexPreserved&quot;:true,&quot;ValueBgColor&quot;:false,&quot;ValueFont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nYITOn9eXuyEEVVuSY3_1684253105&quot;,&quot;DataType&quot;:1,&quot;ImageAutosize&quot;:1,&quot;ZIndexPreserved&quot;:true,&quot;ValueBgColor&quot;:false,&quot;ValueFont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zoJP43ks9MXrxxCWbr8_1684253107&quot;,&quot;DataType&quot;:1,&quot;ImageAutosize&quot;:1,&quot;ZIndexPreserved&quot;:true,&quot;ValueBgColor&quot;:false,&quot;ValueFont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Ht6nl9D9Q7FpmtectF0_1684253107&quot;,&quot;DataType&quot;:1,&quot;ImageAutosize&quot;:1,&quot;ZIndexPreserved&quot;:true,&quot;ValueBgColor&quot;:false,&quot;ValueFont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zVff8aZCulxTWNA1BOU_1684253107&quot;,&quot;DataType&quot;:1,&quot;ImageAutosize&quot;:1,&quot;ZIndexPreserved&quot;:true,&quot;ValueBgColor&quot;:false,&quot;ValueFont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EfKxBgWdpX8wB4uKI2e_1684253107&quot;,&quot;DataType&quot;:1,&quot;ImageAutosize&quot;:1,&quot;ZIndexPreserved&quot;:true,&quot;ValueBgColor&quot;:false,&quot;ValueFont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rmv0OLl22dqqhoI7jdv_1684253107&quot;,&quot;DataType&quot;:1,&quot;ImageAutosize&quot;:1,&quot;ZIndexPreserved&quot;:true,&quot;ValueBgColor&quot;:false,&quot;ValueFont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kVNf1D77JK6FdLJaTmK_1684253108&quot;,&quot;DataType&quot;:1,&quot;ImageAutosize&quot;:1,&quot;ZIndexPreserved&quot;:true,&quot;ValueBgColor&quot;:false,&quot;ValueFont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tOFndturIFMaIfVbEKx_1684253108&quot;,&quot;DataType&quot;:1,&quot;ImageAutosize&quot;:1,&quot;ZIndexPreserved&quot;:true,&quot;ValueBgColor&quot;:false,&quot;ValueFont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dFslhMHMlai2HcIVkd2_1684253108&quot;,&quot;DataType&quot;:1,&quot;ImageAutosize&quot;:1,&quot;ZIndexPreserved&quot;:true,&quot;ValueBgColor&quot;:false,&quot;ValueFont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ALgh2JlydDNg9f4fTqI_1684253004&quot;,&quot;DataType&quot;:1,&quot;ImageAutosize&quot;:1,&quot;ZIndexPreserved&quot;:true,&quot;ValueBgColor&quot;:false,&quot;ValueFont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BmTXtdW0rUCJTUuxuEC_1684253108&quot;,&quot;DataType&quot;:1,&quot;ImageAutosize&quot;:1,&quot;ZIndexPreserved&quot;:true,&quot;ValueBgColor&quot;:false,&quot;ValueFont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1fmkTbYKyEk8dPurMAv_1684253109&quot;,&quot;DataType&quot;:1,&quot;ImageAutosize&quot;:1,&quot;ZIndexPreserved&quot;:true,&quot;ValueBgColor&quot;:false,&quot;ValueFont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n4QqzIA1CXpLNrSetXG_1684253109&quot;,&quot;DataType&quot;:1,&quot;ImageAutosize&quot;:1,&quot;ZIndexPreserved&quot;:true,&quot;ValueBgColor&quot;:false,&quot;ValueFont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uhZN5DaTKDRNAWU1hKi_1684253109&quot;,&quot;DataType&quot;:1,&quot;ImageAutosize&quot;:1,&quot;ZIndexPreserved&quot;:true,&quot;ValueBgColor&quot;:false,&quot;ValueFont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4k3tMz498OP5UheqzXw_1684253109&quot;,&quot;DataType&quot;:1,&quot;ImageAutosize&quot;:1,&quot;ZIndexPreserved&quot;:true,&quot;ValueBgColor&quot;:false,&quot;ValueFont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nv9gZt5KpqV7e6NVLbZ_1684253109&quot;,&quot;DataType&quot;:1,&quot;ImageAutosize&quot;:1,&quot;ZIndexPreserved&quot;:true,&quot;ValueBgColor&quot;:false,&quot;ValueFont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ngL4yACo5rKuzwluDRS_1684253109&quot;,&quot;DataType&quot;:1,&quot;ImageAutosize&quot;:1,&quot;ZIndexPreserved&quot;:true,&quot;ValueBgColor&quot;:false,&quot;ValueFont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sFblBzT74Er19u6BNp7_1684253109&quot;,&quot;DataType&quot;:1,&quot;ImageAutosize&quot;:1,&quot;ZIndexPreserved&quot;:true,&quot;ValueBgColor&quot;:false,&quot;ValueFont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mN4OVTJLSSnYYGDeOsK_1684253110&quot;,&quot;DataType&quot;:1,&quot;ImageAutosize&quot;:1,&quot;ZIndexPreserved&quot;:true,&quot;ValueBgColor&quot;:false,&quot;ValueFont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0y8upXJXTczlRi15Syh_1684253113&quot;,&quot;DataType&quot;:1,&quot;ImageAutosize&quot;:1,&quot;ZIndexPreserved&quot;:true,&quot;ValueBgColor&quot;:false,&quot;ValueFont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kHlnAS3LO6JxfFbqhcn_1684253004&quot;,&quot;DataType&quot;:1,&quot;ImageAutosize&quot;:1,&quot;ZIndexPreserved&quot;:true,&quot;ValueBgColor&quot;:false,&quot;ValueFont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ioikAzqSCKxJoIEmM7k_1684253113&quot;,&quot;DataType&quot;:1,&quot;ImageAutosize&quot;:1,&quot;ZIndexPreserved&quot;:true,&quot;ValueBgColor&quot;:false,&quot;ValueFont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J2ZysjjyUB1mgYNXAUz_1684253114&quot;,&quot;DataType&quot;:1,&quot;ImageAutosize&quot;:1,&quot;ZIndexPreserved&quot;:true,&quot;ValueBgColor&quot;:false,&quot;ValueFontColor&quot;:false}]"/>
</p:tagLst>
</file>

<file path=ppt/tags/tag292.xml><?xml version="1.0" encoding="utf-8"?>
<p:tagLst xmlns:a="http://schemas.openxmlformats.org/drawingml/2006/main" xmlns:r="http://schemas.openxmlformats.org/officeDocument/2006/relationships" xmlns:p="http://schemas.openxmlformats.org/presentationml/2006/main">
  <p:tag name="ATMTEMSEXCEL" val=""/>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NMBm2UchPGummAoWHnt_1684253114&quot;,&quot;DataType&quot;:1,&quot;ImageAutosize&quot;:1,&quot;ZIndexPreserved&quot;:true,&quot;ValueBgColor&quot;:false,&quot;ValueFont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v4Yt2wR34QvhdL500Jg_1684253117&quot;,&quot;DataType&quot;:1,&quot;ImageAutosize&quot;:1,&quot;ZIndexPreserved&quot;:true,&quot;ValueBgColor&quot;:false,&quot;ValueFont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SK9obtZ2rmHQsBk0aq9_1684253117&quot;,&quot;DataType&quot;:1,&quot;ImageAutosize&quot;:1,&quot;ZIndexPreserved&quot;:true,&quot;ValueBgColor&quot;:false,&quot;ValueFont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eTjIpGTyWYtuNRM7N9z_1684253117&quot;,&quot;DataType&quot;:1,&quot;ImageAutosize&quot;:1,&quot;ZIndexPreserved&quot;:true,&quot;ValueBgColor&quot;:false,&quot;ValueFont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90QRAsdY8GVCCt2t8Q8_1684253117&quot;,&quot;DataType&quot;:1,&quot;ImageAutosize&quot;:1,&quot;ZIndexPreserved&quot;:true,&quot;ValueBgColor&quot;:false,&quot;ValueFont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SrlqAhdiCv8O604lTT0_1684253117&quot;,&quot;DataType&quot;:1,&quot;ImageAutosize&quot;:1,&quot;ZIndexPreserved&quot;:true,&quot;ValueBgColor&quot;:false,&quot;ValueFont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WI7Uc6U2V4a4nDdMJCA_1684253118&quot;,&quot;DataType&quot;:1,&quot;ImageAutosize&quot;:1,&quot;ZIndexPreserved&quot;:true,&quot;ValueBgColor&quot;:false,&quot;ValueFont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1jPuwUx6BiyF5VKxcIs4_1684253000&quot;,&quot;DataType&quot;:1,&quot;ImageAutosize&quot;:1,&quot;ZIndexPreserved&quot;:true,&quot;ValueBgColor&quot;:false,&quot;ValueFont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bHBB4yHvejGKkWNwDFK_1684253005&quot;,&quot;DataType&quot;:1,&quot;ImageAutosize&quot;:1,&quot;ZIndexPreserved&quot;:true,&quot;ValueBgColor&quot;:false,&quot;ValueFont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YshQvbXNEs7NfAR4yYX_1684253118&quot;,&quot;DataType&quot;:1,&quot;ImageAutosize&quot;:1,&quot;ZIndexPreserved&quot;:true,&quot;ValueBgColor&quot;:false,&quot;ValueFont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jdFVRkS6G7yhFkFCu6z_1684253118&quot;,&quot;DataType&quot;:1,&quot;ImageAutosize&quot;:1,&quot;ZIndexPreserved&quot;:true,&quot;ValueBgColor&quot;:false,&quot;ValueFont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whv6So0Vz05uwUkBXBX_1684253118&quot;,&quot;DataType&quot;:1,&quot;ImageAutosize&quot;:1,&quot;ZIndexPreserved&quot;:true,&quot;ValueBgColor&quot;:false,&quot;ValueFont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xIbyQn55jNBhKiZk5GP_1684253118&quot;,&quot;DataType&quot;:1,&quot;ImageAutosize&quot;:1,&quot;ZIndexPreserved&quot;:true,&quot;ValueBgColor&quot;:false,&quot;ValueFont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x6jcW4fLp7Z5CmHkwej_1684253122&quot;,&quot;DataType&quot;:1,&quot;ImageAutosize&quot;:1,&quot;ZIndexPreserved&quot;:true,&quot;ValueBgColor&quot;:false,&quot;ValueFont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S91JSYMbQY4vvS9BPJN_1684253122&quot;,&quot;DataType&quot;:1,&quot;ImageAutosize&quot;:1,&quot;ZIndexPreserved&quot;:true,&quot;ValueBgColor&quot;:false,&quot;ValueFont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bueU5isoIbdURUNkkfr_1684253122&quot;,&quot;DataType&quot;:1,&quot;ImageAutosize&quot;:1,&quot;ZIndexPreserved&quot;:true,&quot;ValueBgColor&quot;:false,&quot;ValueFont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9Kqoy8f4tC4EgXrEqoN_1684253123&quot;,&quot;DataType&quot;:1,&quot;ImageAutosize&quot;:1,&quot;ZIndexPreserved&quot;:true,&quot;ValueBgColor&quot;:false,&quot;ValueFont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nhLVRNBla4TUdHFdRC1_1684253123&quot;,&quot;DataType&quot;:1,&quot;ImageAutosize&quot;:1,&quot;ZIndexPreserved&quot;:true,&quot;ValueBgColor&quot;:false,&quot;ValueFont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fSejoSq5s1lVRnvr9O2_1684253123&quot;,&quot;DataType&quot;:1,&quot;ImageAutosize&quot;:1,&quot;ZIndexPreserved&quot;:true,&quot;ValueBgColor&quot;:false,&quot;ValueFont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rM4uR3V3HT33VccHZPJ_1684253006&quot;,&quot;DataType&quot;:1,&quot;ImageAutosize&quot;:1,&quot;ZIndexPreserved&quot;:true,&quot;ValueBgColor&quot;:false,&quot;ValueFont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LGRCG9XGbgsvX8DRpZt_1684253123&quot;,&quot;DataType&quot;:1,&quot;ImageAutosize&quot;:1,&quot;ZIndexPreserved&quot;:true,&quot;ValueBgColor&quot;:false,&quot;ValueFont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SwamHVRf3HvjrLGTDtp_1684253123&quot;,&quot;DataType&quot;:1,&quot;ImageAutosize&quot;:1,&quot;ZIndexPreserved&quot;:true,&quot;ValueBgColor&quot;:false,&quot;ValueFont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RQMaAWptJhzewQoHz36_1684253125&quot;,&quot;DataType&quot;:1,&quot;ImageAutosize&quot;:1,&quot;ZIndexPreserved&quot;:true,&quot;ValueBgColor&quot;:false,&quot;ValueFont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zy2lL5vGUm7zkTrtFmN_1684253126&quot;,&quot;DataType&quot;:1,&quot;ImageAutosize&quot;:1,&quot;ZIndexPreserved&quot;:true,&quot;ValueBgColor&quot;:false,&quot;ValueFont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Fjn84JmETlAp7S44QrQ_1684253126&quot;,&quot;DataType&quot;:1,&quot;ImageAutosize&quot;:1,&quot;ZIndexPreserved&quot;:true,&quot;ValueBgColor&quot;:false,&quot;ValueFont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A4dlQd07quQo1NYye1A_1684253126&quot;,&quot;DataType&quot;:1,&quot;ImageAutosize&quot;:1,&quot;ZIndexPreserved&quot;:true,&quot;ValueBgColor&quot;:false,&quot;ValueFont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PVw6y0rFnfBt3LcJ27F_1684253126&quot;,&quot;DataType&quot;:1,&quot;ImageAutosize&quot;:1,&quot;ZIndexPreserved&quot;:true,&quot;ValueBgColor&quot;:false,&quot;ValueFont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0LR7H1Oo289bx7xvV7X_1684253126&quot;,&quot;DataType&quot;:1,&quot;ImageAutosize&quot;:1,&quot;ZIndexPreserved&quot;:true,&quot;ValueBgColor&quot;:false,&quot;ValueFont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wGf2XzMwMjUsgUdIspc_1684253126&quot;,&quot;DataType&quot;:1,&quot;ImageAutosize&quot;:1,&quot;ZIndexPreserved&quot;:true,&quot;ValueBgColor&quot;:false,&quot;ValueFont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Uv66kAnU9KocehjMeFI_1684253127&quot;,&quot;DataType&quot;:1,&quot;ImageAutosize&quot;:1,&quot;ZIndexPreserved&quot;:true,&quot;ValueBgColor&quot;:false,&quot;ValueFont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QZcPQRSbsWiGtn0C8KX_1684253006&quot;,&quot;DataType&quot;:1,&quot;ImageAutosize&quot;:1,&quot;ZIndexPreserved&quot;:true,&quot;ValueBgColor&quot;:false,&quot;ValueFont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lPXcMeYkcxGKBzdIB1g_1684253127&quot;,&quot;DataType&quot;:1,&quot;ImageAutosize&quot;:1,&quot;ZIndexPreserved&quot;:true,&quot;ValueBgColor&quot;:false,&quot;ValueFont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59B4b4I2ZP6KeEO0L8s_1684253127&quot;,&quot;DataType&quot;:1,&quot;ImageAutosize&quot;:1,&quot;ZIndexPreserved&quot;:true,&quot;ValueBgColor&quot;:false,&quot;ValueFont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q1PfxPph1vMYpwQ2fTR_1684253127&quot;,&quot;DataType&quot;:1,&quot;ImageAutosize&quot;:1,&quot;ZIndexPreserved&quot;:true,&quot;ValueBgColor&quot;:false,&quot;ValueFontColor&quot;:false}]"/>
</p:tagLst>
</file>

<file path=ppt/tags/tag323.xml><?xml version="1.0" encoding="utf-8"?>
<p:tagLst xmlns:a="http://schemas.openxmlformats.org/drawingml/2006/main" xmlns:r="http://schemas.openxmlformats.org/officeDocument/2006/relationships" xmlns:p="http://schemas.openxmlformats.org/presentationml/2006/main">
  <p:tag name="ATMTEMSEXCEL" val=""/>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UeEEnl81w76VNcdeaiN_1684253127&quot;,&quot;DataType&quot;:1,&quot;ImageAutosize&quot;:1,&quot;ZIndexPreserved&quot;:true,&quot;ValueBgColor&quot;:false,&quot;ValueFont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btEW5DbyonAHR6gzsBQ_1684253130&quot;,&quot;DataType&quot;:1,&quot;ImageAutosize&quot;:1,&quot;ZIndexPreserved&quot;:true,&quot;ValueBgColor&quot;:false,&quot;ValueFont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i0wxvJgktVVoxjCpddZ_1684253130&quot;,&quot;DataType&quot;:1,&quot;ImageAutosize&quot;:1,&quot;ZIndexPreserved&quot;:true,&quot;ValueBgColor&quot;:false,&quot;ValueFontColor&quot;:false}]"/>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Shhp91j0pU0pjSMusAO_1684253131&quot;,&quot;DataType&quot;:1,&quot;ImageAutosize&quot;:1,&quot;ZIndexPreserved&quot;:true,&quot;ValueBgColor&quot;:false,&quot;ValueFont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8xarF9DwsY1JAtuGVhQ_1684253131&quot;,&quot;DataType&quot;:1,&quot;ImageAutosize&quot;:1,&quot;ZIndexPreserved&quot;:true,&quot;ValueBgColor&quot;:false,&quot;ValueFont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lhiPh5obbACbbeQlYw7_1684253131&quot;,&quot;DataType&quot;:1,&quot;ImageAutosize&quot;:1,&quot;ZIndexPreserved&quot;:true,&quot;ValueBgColor&quot;:false,&quot;ValueFont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cQIuVDQEPQxBxSTzsOb_1684253006&quot;,&quot;DataType&quot;:1,&quot;ImageAutosize&quot;:1,&quot;ZIndexPreserved&quot;:true,&quot;ValueBgColor&quot;:false,&quot;ValueFont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V3LeD1rJonsA2GBk7vg_1684253132&quot;,&quot;DataType&quot;:1,&quot;ImageAutosize&quot;:1,&quot;ZIndexPreserved&quot;:true,&quot;ValueBgColor&quot;:false,&quot;ValueFont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Y0hVypcLDEOyOBAW1Tx_1684253132&quot;,&quot;DataType&quot;:1,&quot;ImageAutosize&quot;:1,&quot;ZIndexPreserved&quot;:true,&quot;ValueBgColor&quot;:false,&quot;ValueFont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nymP98tfpPrmarBxfp3_1684253132&quot;,&quot;DataType&quot;:1,&quot;ImageAutosize&quot;:1,&quot;ZIndexPreserved&quot;:true,&quot;ValueBgColor&quot;:false,&quot;ValueFont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fps7IRrw7SlghuqRbMb_1684253132&quot;,&quot;DataType&quot;:1,&quot;ImageAutosize&quot;:1,&quot;ZIndexPreserved&quot;:true,&quot;ValueBgColor&quot;:false,&quot;ValueFont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6LeJtCYXB3Wsu9ISivl_1684253133&quot;,&quot;DataType&quot;:1,&quot;ImageAutosize&quot;:1,&quot;ZIndexPreserved&quot;:true,&quot;ValueBgColor&quot;:false,&quot;ValueFont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RIpf7ltdvkTJJvalaMP_1684253134&quot;,&quot;DataType&quot;:1,&quot;ImageAutosize&quot;:1,&quot;ZIndexPreserved&quot;:true,&quot;ValueBgColor&quot;:false,&quot;ValueFont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3JBHoGN0acNyES8JVak_1684253135&quot;,&quot;DataType&quot;:1,&quot;ImageAutosize&quot;:1,&quot;ZIndexPreserved&quot;:true,&quot;ValueBgColor&quot;:false,&quot;ValueFont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4IBpolqURz9VzKddnkj_1684253135&quot;,&quot;DataType&quot;:1,&quot;ImageAutosize&quot;:1,&quot;ZIndexPreserved&quot;:true,&quot;ValueBgColor&quot;:false,&quot;ValueFont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roEILqof6mqhewhu3KO_1684253135&quot;,&quot;DataType&quot;:1,&quot;ImageAutosize&quot;:1,&quot;ZIndexPreserved&quot;:true,&quot;ValueBgColor&quot;:false,&quot;ValueFont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65g3wuSrCG3nWBl3Cfk_1684253135&quot;,&quot;DataType&quot;:1,&quot;ImageAutosize&quot;:1,&quot;ZIndexPreserved&quot;:true,&quot;ValueBgColor&quot;:false,&quot;ValueFont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8eNA1kBSqoOgNUxpcme_1684253006&quot;,&quot;DataType&quot;:1,&quot;ImageAutosize&quot;:1,&quot;ZIndexPreserved&quot;:true,&quot;ValueBgColor&quot;:false,&quot;ValueFont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FZoTe73fJ51CAKUZfoh_1684253135&quot;,&quot;DataType&quot;:1,&quot;ImageAutosize&quot;:1,&quot;ZIndexPreserved&quot;:true,&quot;ValueBgColor&quot;:false,&quot;ValueFont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ojHG6dLungFPq7ELfSC_1684253135&quot;,&quot;DataType&quot;:1,&quot;ImageAutosize&quot;:1,&quot;ZIndexPreserved&quot;:true,&quot;ValueBgColor&quot;:false,&quot;ValueFont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7h8RXeNc6L2ggT2bcR5_1684253135&quot;,&quot;DataType&quot;:1,&quot;ImageAutosize&quot;:1,&quot;ZIndexPreserved&quot;:true,&quot;ValueBgColor&quot;:false,&quot;ValueFont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jBoX9tBw9zkpD3BoKtd_1684253136&quot;,&quot;DataType&quot;:1,&quot;ImageAutosize&quot;:1,&quot;ZIndexPreserved&quot;:true,&quot;ValueBgColor&quot;:false,&quot;ValueFont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qrJJNXpOi9POUilef8r_1684253139&quot;,&quot;DataType&quot;:1,&quot;ImageAutosize&quot;:1,&quot;ZIndexPreserved&quot;:true,&quot;ValueBgColor&quot;:false,&quot;ValueFont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UwZB0fQ3LKrSR0aFdGo_1684253140&quot;,&quot;DataType&quot;:1,&quot;ImageAutosize&quot;:1,&quot;ZIndexPreserved&quot;:true,&quot;ValueBgColor&quot;:false,&quot;ValueFont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onUAKQupdUd3KljABfb_1684253140&quot;,&quot;DataType&quot;:1,&quot;ImageAutosize&quot;:1,&quot;ZIndexPreserved&quot;:true,&quot;ValueBgColor&quot;:false,&quot;ValueFont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WlRnzNjSqaFd5CxWj07_1684253140&quot;,&quot;DataType&quot;:1,&quot;ImageAutosize&quot;:1,&quot;ZIndexPreserved&quot;:true,&quot;ValueBgColor&quot;:false,&quot;ValueFont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tLY8LuHQAIn4YF1tYrC_1684253140&quot;,&quot;DataType&quot;:1,&quot;ImageAutosize&quot;:1,&quot;ZIndexPreserved&quot;:true,&quot;ValueBgColor&quot;:false,&quot;ValueFont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fgs6s0mJM4HYqwhpkSK_1684253141&quot;,&quot;DataType&quot;:1,&quot;ImageAutosize&quot;:1,&quot;ZIndexPreserved&quot;:true,&quot;ValueBgColor&quot;:false,&quot;ValueFont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Js7dhj9X7RT9l7H3tyc_1684253006&quot;,&quot;DataType&quot;:1,&quot;ImageAutosize&quot;:1,&quot;ZIndexPreserved&quot;:true,&quot;ValueBgColor&quot;:false,&quot;ValueFont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ekZaygbqqO6kjF9Hduy_1684253141&quot;,&quot;DataType&quot;:1,&quot;ImageAutosize&quot;:1,&quot;ZIndexPreserved&quot;:true,&quot;ValueBgColor&quot;:false,&quot;ValueFont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ZC1OtgR6H0vBkOZ2VuL_1684253141&quot;,&quot;DataType&quot;:1,&quot;ImageAutosize&quot;:1,&quot;ZIndexPreserved&quot;:true,&quot;ValueBgColor&quot;:false,&quot;ValueFont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ymReDq9MlM8wrC7wRa5_1684253141&quot;,&quot;DataType&quot;:1,&quot;ImageAutosize&quot;:1,&quot;ZIndexPreserved&quot;:true,&quot;ValueBgColor&quot;:false,&quot;ValueFont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efwieqNC9De24UrSjPF_1684253142&quot;,&quot;DataType&quot;:1,&quot;ImageAutosize&quot;:1,&quot;ZIndexPreserved&quot;:true,&quot;ValueBgColor&quot;:false,&quot;ValueFont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GoQ0iASkczZK8zN2PWG_1684253143&quot;,&quot;DataType&quot;:1,&quot;ImageAutosize&quot;:1,&quot;ZIndexPreserved&quot;:true,&quot;ValueBgColor&quot;:false,&quot;ValueFont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0xyn12qdKOnVUvoyV7Q_1684253144&quot;,&quot;DataType&quot;:1,&quot;ImageAutosize&quot;:1,&quot;ZIndexPreserved&quot;:true,&quot;ValueBgColor&quot;:false,&quot;ValueFont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VB2Gd9GKccoPJ8VACtE_1684253144&quot;,&quot;DataType&quot;:1,&quot;ImageAutosize&quot;:1,&quot;ZIndexPreserved&quot;:true,&quot;ValueBgColor&quot;:false,&quot;ValueFont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m4udM84FDmh5A8p2xcW_1684253144&quot;,&quot;DataType&quot;:1,&quot;ImageAutosize&quot;:1,&quot;ZIndexPreserved&quot;:true,&quot;ValueBgColor&quot;:false,&quot;ValueFont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gExfkHIcxGkQezoymRg_1684253145&quot;,&quot;DataType&quot;:1,&quot;ImageAutosize&quot;:1,&quot;ZIndexPreserved&quot;:true,&quot;ValueBgColor&quot;:false,&quot;ValueFont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PgifjJsdYz34qweHutI_1684253147&quot;,&quot;DataType&quot;:1,&quot;ImageAutosize&quot;:1,&quot;ZIndexPreserved&quot;:true,&quot;ValueBgColor&quot;:false,&quot;ValueFont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mWYA9YwJ26Ugl0o4CxN_1684253006&quot;,&quot;DataType&quot;:1,&quot;ImageAutosize&quot;:1,&quot;ZIndexPreserved&quot;:true,&quot;ValueBgColor&quot;:false,&quot;ValueFont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AAjT2bMmi1XWOGvUln5_1684253147&quot;,&quot;DataType&quot;:1,&quot;ImageAutosize&quot;:1,&quot;ZIndexPreserved&quot;:true,&quot;ValueBgColor&quot;:false,&quot;ValueFont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Q4wTm9ECeAhGZq7j39X_1684253147&quot;,&quot;DataType&quot;:1,&quot;ImageAutosize&quot;:1,&quot;ZIndexPreserved&quot;:true,&quot;ValueBgColor&quot;:false,&quot;ValueFont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S10fxItuD0W17iUQAXR_1684253148&quot;,&quot;DataType&quot;:1,&quot;ImageAutosize&quot;:1,&quot;ZIndexPreserved&quot;:true,&quot;ValueBgColor&quot;:false,&quot;ValueFont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aRAfZ0uWRxIQDXI7xtB_1684253148&quot;,&quot;DataType&quot;:1,&quot;ImageAutosize&quot;:1,&quot;ZIndexPreserved&quot;:true,&quot;ValueBgColor&quot;:false,&quot;ValueFont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FKko0cVLxgo6Lbi4v3j_1684253148&quot;,&quot;DataType&quot;:1,&quot;ImageAutosize&quot;:1,&quot;ZIndexPreserved&quot;:true,&quot;ValueBgColor&quot;:false,&quot;ValueFont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Wla4xMnV68HtTs8dBEt_1684253148&quot;,&quot;DataType&quot;:1,&quot;ImageAutosize&quot;:1,&quot;ZIndexPreserved&quot;:true,&quot;ValueBgColor&quot;:false,&quot;ValueFont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rQ7s8DzF2VPWYNnq39I_1684253148&quot;,&quot;DataType&quot;:1,&quot;ImageAutosize&quot;:1,&quot;ZIndexPreserved&quot;:true,&quot;ValueBgColor&quot;:false,&quot;ValueFont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YpLOaT2WO9cLrbMuMBL_1684253148&quot;,&quot;DataType&quot;:1,&quot;ImageAutosize&quot;:1,&quot;ZIndexPreserved&quot;:true,&quot;ValueBgColor&quot;:false,&quot;ValueFont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pzyN4bcOOT8vbFLddQt_1684253149&quot;,&quot;DataType&quot;:1,&quot;ImageAutosize&quot;:1,&quot;ZIndexPreserved&quot;:true,&quot;ValueBgColor&quot;:false,&quot;ValueFont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a15d6ZnKPJycSqjOZiQ_1684253149&quot;,&quot;DataType&quot;:1,&quot;ImageAutosize&quot;:1,&quot;ZIndexPreserved&quot;:true,&quot;ValueBgColor&quot;:false,&quot;ValueFont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uGEpPQtitLKvEB0sKHp_1684253006&quot;,&quot;DataType&quot;:1,&quot;ImageAutosize&quot;:1,&quot;ZIndexPreserved&quot;:true,&quot;ValueBgColor&quot;:false,&quot;ValueFont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6fb7j8RzAXKqKYfotdR_1684253149&quot;,&quot;DataType&quot;:1,&quot;ImageAutosize&quot;:1,&quot;ZIndexPreserved&quot;:true,&quot;ValueBgColor&quot;:false,&quot;ValueFont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siH2jzUTgRzjFKpbKF5_1684253149&quot;,&quot;DataType&quot;:1,&quot;ImageAutosize&quot;:1,&quot;ZIndexPreserved&quot;:true,&quot;ValueBgColor&quot;:false,&quot;ValueFont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mg3MjpPAIJUPdiuMrAH_1684253150&quot;,&quot;DataType&quot;:1,&quot;ImageAutosize&quot;:1,&quot;ZIndexPreserved&quot;:true,&quot;ValueBgColor&quot;:false,&quot;ValueFont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Gyv7r53MbB0MsYPS4rM_1684253150&quot;,&quot;DataType&quot;:1,&quot;ImageAutosize&quot;:1,&quot;ZIndexPreserved&quot;:true,&quot;ValueBgColor&quot;:false,&quot;ValueFont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jPYkM7IPa9u4p1BO2yl_1684253150&quot;,&quot;DataType&quot;:1,&quot;ImageAutosize&quot;:1,&quot;ZIndexPreserved&quot;:true,&quot;ValueBgColor&quot;:false,&quot;ValueFont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G98KSHf7Tzb4CrPv0sD_1684253150&quot;,&quot;DataType&quot;:1,&quot;ImageAutosize&quot;:1,&quot;ZIndexPreserved&quot;:true,&quot;ValueBgColor&quot;:false,&quot;ValueFont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Q6J3unSi3qsoZKTonwr_1684253150&quot;,&quot;DataType&quot;:1,&quot;ImageAutosize&quot;:1,&quot;ZIndexPreserved&quot;:true,&quot;ValueBgColor&quot;:false,&quot;ValueFont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1KbbxJ9622od0uJcgAEn_1684253150&quot;,&quot;DataType&quot;:1,&quot;ImageAutosize&quot;:1,&quot;ZIndexPreserved&quot;:true,&quot;ValueBgColor&quot;:false,&quot;ValueFont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QLp1n8IcaN5eG4zagju_1684253150&quot;,&quot;DataType&quot;:1,&quot;ImageAutosize&quot;:1,&quot;ZIndexPreserved&quot;:true,&quot;ValueBgColor&quot;:false,&quot;ValueFont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41YYgJ4SyY8Gc6Oz5oH_1684253153&quot;,&quot;DataType&quot;:1,&quot;ImageAutosize&quot;:1,&quot;ZIndexPreserved&quot;:true,&quot;ValueBgColor&quot;:false,&quot;ValueFont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fO4uLBGaV4y9YS8tS3p_1684253007&quot;,&quot;DataType&quot;:1,&quot;ImageAutosize&quot;:1,&quot;ZIndexPreserved&quot;:true,&quot;ValueBgColor&quot;:false,&quot;ValueFont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Zqzn3ZvHPK31pzZIcpH_1684253154&quot;,&quot;DataType&quot;:1,&quot;ImageAutosize&quot;:1,&quot;ZIndexPreserved&quot;:true,&quot;ValueBgColor&quot;:false,&quot;ValueFont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mdmFvVP8n0vGqDMHpKI_1684253154&quot;,&quot;DataType&quot;:1,&quot;ImageAutosize&quot;:1,&quot;ZIndexPreserved&quot;:true,&quot;ValueBgColor&quot;:false,&quot;ValueFont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KjH9WtmdxFBTaBETZgU_1684253155&quot;,&quot;DataType&quot;:1,&quot;ImageAutosize&quot;:1,&quot;ZIndexPreserved&quot;:true,&quot;ValueBgColor&quot;:false,&quot;ValueFont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sWCnGBuAwq3ANUwwbRy_1684253155&quot;,&quot;DataType&quot;:1,&quot;ImageAutosize&quot;:1,&quot;ZIndexPreserved&quot;:true,&quot;ValueBgColor&quot;:false,&quot;ValueFont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25uepE9SUei1NhrJq6f_1684253155&quot;,&quot;DataType&quot;:1,&quot;ImageAutosize&quot;:1,&quot;ZIndexPreserved&quot;:true,&quot;ValueBgColor&quot;:false,&quot;ValueFont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ztKgdkdmTBpRGF4bf34_1684253155&quot;,&quot;DataType&quot;:1,&quot;ImageAutosize&quot;:1,&quot;ZIndexPreserved&quot;:true,&quot;ValueBgColor&quot;:false,&quot;ValueFont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pzZmcMZYfxJ4MbQcSTe_1684253155&quot;,&quot;DataType&quot;:1,&quot;ImageAutosize&quot;:1,&quot;ZIndexPreserved&quot;:true,&quot;ValueBgColor&quot;:false,&quot;ValueFont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ocKJSoAMoFhvAQEEfmx_1684253156&quot;,&quot;DataType&quot;:1,&quot;ImageAutosize&quot;:1,&quot;ZIndexPreserved&quot;:true,&quot;ValueBgColor&quot;:false,&quot;ValueFont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Xy50GJ5342rP9CaIdCQ_1684253156&quot;,&quot;DataType&quot;:1,&quot;ImageAutosize&quot;:1,&quot;ZIndexPreserved&quot;:true,&quot;ValueBgColor&quot;:false,&quot;ValueFont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Ivmqm394N9KQh5ux8nb_1684253156&quot;,&quot;DataType&quot;:1,&quot;ImageAutosize&quot;:1,&quot;ZIndexPreserved&quot;:true,&quot;ValueBgColor&quot;:false,&quot;ValueFont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YJLYGLaZnihoiNBFKKX_1684253007&quot;,&quot;DataType&quot;:1,&quot;ImageAutosize&quot;:1,&quot;ZIndexPreserved&quot;:true,&quot;ValueBgColor&quot;:false,&quot;ValueFont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n92yHkUzZaXRokDvpha_1684253156&quot;,&quot;DataType&quot;:1,&quot;ImageAutosize&quot;:1,&quot;ZIndexPreserved&quot;:true,&quot;ValueBgColor&quot;:false,&quot;ValueFont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6FLl5ZZJI28IMzaWIgh_1684253156&quot;,&quot;DataType&quot;:1,&quot;ImageAutosize&quot;:1,&quot;ZIndexPreserved&quot;:true,&quot;ValueBgColor&quot;:false,&quot;ValueFont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ow6pddQcStKk3UGLSym_1684253157&quot;,&quot;DataType&quot;:1,&quot;ImageAutosize&quot;:1,&quot;ZIndexPreserved&quot;:true,&quot;ValueBgColor&quot;:false,&quot;ValueFont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QB4uPNFfmQRWsVmBVne_1684253157&quot;,&quot;DataType&quot;:1,&quot;ImageAutosize&quot;:1,&quot;ZIndexPreserved&quot;:true,&quot;ValueBgColor&quot;:false,&quot;ValueFont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XWg8UlNczu8Fu0Sjf4d_1684253157&quot;,&quot;DataType&quot;:1,&quot;ImageAutosize&quot;:1,&quot;ZIndexPreserved&quot;:true,&quot;ValueBgColor&quot;:false,&quot;ValueFont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avxOkTveOUeDtXoay42_1684253157&quot;,&quot;DataType&quot;:1,&quot;ImageAutosize&quot;:1,&quot;ZIndexPreserved&quot;:true,&quot;ValueBgColor&quot;:false,&quot;ValueFont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ZJ1Tk7IQMBqcUGuDlpH_1684253160&quot;,&quot;DataType&quot;:1,&quot;ImageAutosize&quot;:1,&quot;ZIndexPreserved&quot;:true,&quot;ValueBgColor&quot;:false,&quot;ValueFont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lvtgTKLJokCvKkUJUht_1684253161&quot;,&quot;DataType&quot;:1,&quot;ImageAutosize&quot;:1,&quot;ZIndexPreserved&quot;:true,&quot;ValueBgColor&quot;:false,&quot;ValueFont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wAqll3mM2EexUXWkcqq_1684253161&quot;,&quot;DataType&quot;:1,&quot;ImageAutosize&quot;:1,&quot;ZIndexPreserved&quot;:true,&quot;ValueBgColor&quot;:false,&quot;ValueFont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HZXzQMakcQfuESXIHFm_1684253161&quot;,&quot;DataType&quot;:1,&quot;ImageAutosize&quot;:1,&quot;ZIndexPreserved&quot;:true,&quot;ValueBgColor&quot;:false,&quot;ValueFont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uZsx1XUKBGnQl1ks1Nl_1684253000&quot;,&quot;DataType&quot;:1,&quot;ImageAutosize&quot;:1,&quot;ZIndexPreserved&quot;:true,&quot;ValueBgColor&quot;:false,&quot;ValueFont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NIZ4sENAIE0i4rCQsB0_1684253007&quot;,&quot;DataType&quot;:1,&quot;ImageAutosize&quot;:1,&quot;ZIndexPreserved&quot;:true,&quot;ValueBgColor&quot;:false,&quot;ValueFont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KVkPPR80pmMXB3rtUud_1684253161&quot;,&quot;DataType&quot;:1,&quot;ImageAutosize&quot;:1,&quot;ZIndexPreserved&quot;:true,&quot;ValueBgColor&quot;:false,&quot;ValueFont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pYSqtCiCS7GpUi3V2br_1684253161&quot;,&quot;DataType&quot;:1,&quot;ImageAutosize&quot;:1,&quot;ZIndexPreserved&quot;:true,&quot;ValueBgColor&quot;:false,&quot;ValueFont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wK83Okcgg3ZlSUwf4fY_1684253161&quot;,&quot;DataType&quot;:1,&quot;ImageAutosize&quot;:1,&quot;ZIndexPreserved&quot;:true,&quot;ValueBgColor&quot;:false,&quot;ValueFont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JRKwbwsATN40gWY8f7h_1684253165&quot;,&quot;DataType&quot;:1,&quot;ImageAutosize&quot;:1,&quot;ZIndexPreserved&quot;:true,&quot;ValueBgColor&quot;:false,&quot;ValueFont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h0tZVVDEUtVFsfTFNr8_1684253165&quot;,&quot;DataType&quot;:1,&quot;ImageAutosize&quot;:1,&quot;ZIndexPreserved&quot;:true,&quot;ValueBgColor&quot;:false,&quot;ValueFont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02BGfdfA7FZgHiKzHg0_1684253165&quot;,&quot;DataType&quot;:1,&quot;ImageAutosize&quot;:1,&quot;ZIndexPreserved&quot;:true,&quot;ValueBgColor&quot;:false,&quot;ValueFont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AHBkfVFlrjErm2YerJp_1684253167&quot;,&quot;DataType&quot;:1,&quot;ImageAutosize&quot;:1,&quot;ZIndexPreserved&quot;:true,&quot;ValueBgColor&quot;:false,&quot;ValueFont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7JPHOCiejjpy2FCXpuw_1684253167&quot;,&quot;DataType&quot;:1,&quot;ImageAutosize&quot;:1,&quot;ZIndexPreserved&quot;:true,&quot;ValueBgColor&quot;:false,&quot;ValueFont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f0Oap90Rc3qUL7EGOs2_1684253168&quot;,&quot;DataType&quot;:1,&quot;ImageAutosize&quot;:1,&quot;ZIndexPreserved&quot;:true,&quot;ValueBgColor&quot;:false,&quot;ValueFont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fKtc9fDpA8aAhr9rMZS_1684253168&quot;,&quot;DataType&quot;:1,&quot;ImageAutosize&quot;:1,&quot;ZIndexPreserved&quot;:true,&quot;ValueBgColor&quot;:false,&quot;ValueFont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TQLt5Fo0Je5lOLq7jLU_1684253007&quot;,&quot;DataType&quot;:1,&quot;ImageAutosize&quot;:1,&quot;ZIndexPreserved&quot;:true,&quot;ValueBgColor&quot;:false,&quot;ValueFont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DRKs486OFQITYL7x93x_1684253168&quot;,&quot;DataType&quot;:1,&quot;ImageAutosize&quot;:1,&quot;ZIndexPreserved&quot;:true,&quot;ValueBgColor&quot;:false,&quot;ValueFont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OOXi3KA2yuEU2Jr1Lv6_1684253170&quot;,&quot;DataType&quot;:1,&quot;ImageAutosize&quot;:1,&quot;ZIndexPreserved&quot;:true,&quot;ValueBgColor&quot;:false,&quot;ValueFont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wp0Ym4NYGV6Vc9gzFf4_1684253170&quot;,&quot;DataType&quot;:1,&quot;ImageAutosize&quot;:1,&quot;ZIndexPreserved&quot;:true,&quot;ValueBgColor&quot;:false,&quot;ValueFont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x6zMO7iJ4gzgR1qWZ8j_1684253170&quot;,&quot;DataType&quot;:1,&quot;ImageAutosize&quot;:1,&quot;ZIndexPreserved&quot;:true,&quot;ValueBgColor&quot;:false,&quot;ValueFont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ylk1gCLioZDx5LetA0M_1684253170&quot;,&quot;DataType&quot;:1,&quot;ImageAutosize&quot;:1,&quot;ZIndexPreserved&quot;:true,&quot;ValueBgColor&quot;:false,&quot;ValueFont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Z4VuUyWPR60Eb52PvvR_1684253171&quot;,&quot;DataType&quot;:1,&quot;ImageAutosize&quot;:1,&quot;ZIndexPreserved&quot;:true,&quot;ValueBgColor&quot;:false,&quot;ValueFont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EQKfscoske6v6eFnqGR_1684253171&quot;,&quot;DataType&quot;:1,&quot;ImageAutosize&quot;:1,&quot;ZIndexPreserved&quot;:true,&quot;ValueBgColor&quot;:false,&quot;ValueFont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5Ao668SFqHroWuflxDs_1684253171&quot;,&quot;DataType&quot;:1,&quot;ImageAutosize&quot;:1,&quot;ZIndexPreserved&quot;:true,&quot;ValueBgColor&quot;:false,&quot;ValueFontColor&quot;:false}]"/>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GniSmcOZKFIZmq35i4M_1684253171&quot;,&quot;DataType&quot;:1,&quot;ImageAutosize&quot;:1,&quot;ZIndexPreserved&quot;:true,&quot;ValueBgColor&quot;:false,&quot;ValueFontColor&quot;:false}]"/>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wm3SUO9bdz0CWRtxAzq_1684253174&quot;,&quot;DataType&quot;:1,&quot;ImageAutosize&quot;:1,&quot;ZIndexPreserved&quot;:true,&quot;ValueBgColor&quot;:false,&quot;ValueFont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xLevXObOxLxJDJ9v5KL_1684253007&quot;,&quot;DataType&quot;:1,&quot;ImageAutosize&quot;:1,&quot;ZIndexPreserved&quot;:true,&quot;ValueBgColor&quot;:false,&quot;ValueFontColor&quot;:false}]"/>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7Viq4d6ib8y2zPKfaP7_1684253174&quot;,&quot;DataType&quot;:1,&quot;ImageAutosize&quot;:1,&quot;ZIndexPreserved&quot;:true,&quot;ValueBgColor&quot;:false,&quot;ValueFontColor&quot;:false}]"/>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zInMeEkSCDptw9jzRvd_1684253174&quot;,&quot;DataType&quot;:1,&quot;ImageAutosize&quot;:1,&quot;ZIndexPreserved&quot;:true,&quot;ValueBgColor&quot;:false,&quot;ValueFontColor&quot;:false}]"/>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9dgxEgN5f6n0QnUwf8i_1684253175&quot;,&quot;DataType&quot;:1,&quot;ImageAutosize&quot;:1,&quot;ZIndexPreserved&quot;:true,&quot;ValueBgColor&quot;:false,&quot;ValueFontColor&quot;:false}]"/>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IZNULZBcHrFxlqNIzlg_1684253175&quot;,&quot;DataType&quot;:1,&quot;ImageAutosize&quot;:1,&quot;ZIndexPreserved&quot;:true,&quot;ValueBgColor&quot;:false,&quot;ValueFontColor&quot;:false}]"/>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ftSBE548k59CkrY4d8q_1684253176&quot;,&quot;DataType&quot;:1,&quot;ImageAutosize&quot;:1,&quot;ZIndexPreserved&quot;:true,&quot;ValueBgColor&quot;:false,&quot;ValueFontColor&quot;:false}]"/>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nKGhdBCSrmSf8drrMHd_1684253177&quot;,&quot;DataType&quot;:1,&quot;ImageAutosize&quot;:1,&quot;ZIndexPreserved&quot;:true,&quot;ValueBgColor&quot;:false,&quot;ValueFontColor&quot;:false}]"/>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2BuAsxJIEaKfn0g8vI9_1684253177&quot;,&quot;DataType&quot;:1,&quot;ImageAutosize&quot;:1,&quot;ZIndexPreserved&quot;:true,&quot;ValueBgColor&quot;:false,&quot;ValueFontColor&quot;:false}]"/>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HLB6L1OLfUCZ0OYzDzB_1684253177&quot;,&quot;DataType&quot;:1,&quot;ImageAutosize&quot;:1,&quot;ZIndexPreserved&quot;:true,&quot;ValueBgColor&quot;:false,&quot;ValueFontColor&quot;:false}]"/>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PepCX18rZrZwbzKVUY3_1684253177&quot;,&quot;DataType&quot;:1,&quot;ImageAutosize&quot;:1,&quot;ZIndexPreserved&quot;:true,&quot;ValueBgColor&quot;:false,&quot;ValueFontColor&quot;:false}]"/>
</p:tagLst>
</file>

<file path=ppt/tags/tag42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gIfiIUaNrQnBn42GjYr_1684253177&quot;,&quot;DataType&quot;:1,&quot;ImageAutosize&quot;:1,&quot;ZIndexPreserved&quot;:true,&quot;ValueBgColor&quot;:false,&quot;ValueFont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HSb6S1KhAs8VNULWgT0_1684253007&quot;,&quot;DataType&quot;:1,&quot;ImageAutosize&quot;:1,&quot;ZIndexPreserved&quot;:true,&quot;ValueBgColor&quot;:false,&quot;ValueFontColor&quot;:false}]"/>
</p:tagLst>
</file>

<file path=ppt/tags/tag43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VbKwH1W77vxWPMV60Q7_1684253181&quot;,&quot;DataType&quot;:1,&quot;ImageAutosize&quot;:1,&quot;ZIndexPreserved&quot;:true,&quot;ValueBgColor&quot;:false,&quot;ValueFontColor&quot;:false}]"/>
</p:tagLst>
</file>

<file path=ppt/tags/tag43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4WSE4AW4SUPNFYu6LMp_1684253182&quot;,&quot;DataType&quot;:1,&quot;ImageAutosize&quot;:1,&quot;ZIndexPreserved&quot;:true,&quot;ValueBgColor&quot;:false,&quot;ValueFontColor&quot;:false}]"/>
</p:tagLst>
</file>

<file path=ppt/tags/tag43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rQLKdltvFlxQdJfAx4V_1684253182&quot;,&quot;DataType&quot;:1,&quot;ImageAutosize&quot;:1,&quot;ZIndexPreserved&quot;:true,&quot;ValueBgColor&quot;:false,&quot;ValueFontColor&quot;:false}]"/>
</p:tagLst>
</file>

<file path=ppt/tags/tag43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SHrPmt8kOGNabXTEO0d_1684253182&quot;,&quot;DataType&quot;:1,&quot;ImageAutosize&quot;:1,&quot;ZIndexPreserved&quot;:true,&quot;ValueBgColor&quot;:false,&quot;ValueFontColor&quot;:false}]"/>
</p:tagLst>
</file>

<file path=ppt/tags/tag43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NhW1PaOyBMyYezMEH4U_1684253183&quot;,&quot;DataType&quot;:1,&quot;ImageAutosize&quot;:1,&quot;ZIndexPreserved&quot;:true,&quot;ValueBgColor&quot;:false,&quot;ValueFontColor&quot;:false}]"/>
</p:tagLst>
</file>

<file path=ppt/tags/tag43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3ntYbt7WizquVxqTuz5_1684253183&quot;,&quot;DataType&quot;:1,&quot;ImageAutosize&quot;:1,&quot;ZIndexPreserved&quot;:true,&quot;ValueBgColor&quot;:false,&quot;ValueFontColor&quot;:false}]"/>
</p:tagLst>
</file>

<file path=ppt/tags/tag43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FZp4lBlKXmbgUL3ZgR7_1684253184&quot;,&quot;DataType&quot;:1,&quot;ImageAutosize&quot;:1,&quot;ZIndexPreserved&quot;:true,&quot;ValueBgColor&quot;:false,&quot;ValueFontColor&quot;:false}]"/>
</p:tagLst>
</file>

<file path=ppt/tags/tag43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Xpsf3EJfH0aROSdIjy9_1684253184&quot;,&quot;DataType&quot;:1,&quot;ImageAutosize&quot;:1,&quot;ZIndexPreserved&quot;:true,&quot;ValueBgColor&quot;:false,&quot;ValueFontColor&quot;:false}]"/>
</p:tagLst>
</file>

<file path=ppt/tags/tag43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SqWkVbU6q30ydQburm7_1684253185&quot;,&quot;DataType&quot;:1,&quot;ImageAutosize&quot;:1,&quot;ZIndexPreserved&quot;:true,&quot;ValueBgColor&quot;:false,&quot;ValueFontColor&quot;:false}]"/>
</p:tagLst>
</file>

<file path=ppt/tags/tag43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Ery9Ao5z2MIWgN8UsWr_1684253186&quot;,&quot;DataType&quot;:1,&quot;ImageAutosize&quot;:1,&quot;ZIndexPreserved&quot;:true,&quot;ValueBgColor&quot;:false,&quot;ValueFont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DZ10tQbaYnXVmkshaTK_1684253007&quot;,&quot;DataType&quot;:1,&quot;ImageAutosize&quot;:1,&quot;ZIndexPreserved&quot;:true,&quot;ValueBgColor&quot;:false,&quot;ValueFontColor&quot;:false}]"/>
</p:tagLst>
</file>

<file path=ppt/tags/tag44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PTXESX2sr9q0h2jlVpF_1684253186&quot;,&quot;DataType&quot;:1,&quot;ImageAutosize&quot;:1,&quot;ZIndexPreserved&quot;:true,&quot;ValueBgColor&quot;:false,&quot;ValueFontColor&quot;:false}]"/>
</p:tagLst>
</file>

<file path=ppt/tags/tag44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fxr6Hi7QvCLuN4V36SG_1684253186&quot;,&quot;DataType&quot;:1,&quot;ImageAutosize&quot;:1,&quot;ZIndexPreserved&quot;:true,&quot;ValueBgColor&quot;:false,&quot;ValueFontColor&quot;:false}]"/>
</p:tagLst>
</file>

<file path=ppt/tags/tag44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4oBGvQb6zrQweC44xRA_1684253186&quot;,&quot;DataType&quot;:1,&quot;ImageAutosize&quot;:1,&quot;ZIndexPreserved&quot;:true,&quot;ValueBgColor&quot;:false,&quot;ValueFontColor&quot;:false}]"/>
</p:tagLst>
</file>

<file path=ppt/tags/tag44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UMtij5MR6th6liVyHJo_1684253187&quot;,&quot;DataType&quot;:1,&quot;ImageAutosize&quot;:1,&quot;ZIndexPreserved&quot;:true,&quot;ValueBgColor&quot;:false,&quot;ValueFontColor&quot;:false}]"/>
</p:tagLst>
</file>

<file path=ppt/tags/tag44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ZTRKymYVwKezmV6r3tk_1684253187&quot;,&quot;DataType&quot;:1,&quot;ImageAutosize&quot;:1,&quot;ZIndexPreserved&quot;:true,&quot;ValueBgColor&quot;:false,&quot;ValueFontColor&quot;:false}]"/>
</p:tagLst>
</file>

<file path=ppt/tags/tag44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OzbXKg9gJ3DTwiaqrhl_1684253187&quot;,&quot;DataType&quot;:1,&quot;ImageAutosize&quot;:1,&quot;ZIndexPreserved&quot;:true,&quot;ValueBgColor&quot;:false,&quot;ValueFontColor&quot;:false}]"/>
</p:tagLst>
</file>

<file path=ppt/tags/tag44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vKCh6e35NKN2hypNEnI_1684253187&quot;,&quot;DataType&quot;:1,&quot;ImageAutosize&quot;:1,&quot;ZIndexPreserved&quot;:true,&quot;ValueBgColor&quot;:false,&quot;ValueFontColor&quot;:false}]"/>
</p:tagLst>
</file>

<file path=ppt/tags/tag44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6uI2XW8pdTUZmHXIFJYu_1684253190&quot;,&quot;DataType&quot;:1,&quot;ImageAutosize&quot;:1,&quot;ZIndexPreserved&quot;:true,&quot;ValueBgColor&quot;:false,&quot;ValueFontColor&quot;:false}]"/>
</p:tagLst>
</file>

<file path=ppt/tags/tag44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4v5CSzQEy1fcdyH4VL4_1684253190&quot;,&quot;DataType&quot;:1,&quot;ImageAutosize&quot;:1,&quot;ZIndexPreserved&quot;:true,&quot;ValueBgColor&quot;:false,&quot;ValueFontColor&quot;:false}]"/>
</p:tagLst>
</file>

<file path=ppt/tags/tag44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G8SrVuWXBg5hYkPFZse_1684253191&quot;,&quot;DataType&quot;:1,&quot;ImageAutosize&quot;:1,&quot;ZIndexPreserved&quot;:true,&quot;ValueBgColor&quot;:false,&quot;ValueFont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xMLgiymGPwREq9OfLWm_1684253007&quot;,&quot;DataType&quot;:1,&quot;ImageAutosize&quot;:1,&quot;ZIndexPreserved&quot;:true,&quot;ValueBgColor&quot;:false,&quot;ValueFontColor&quot;:false}]"/>
</p:tagLst>
</file>

<file path=ppt/tags/tag45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mJSAgTSv3J6tiBwEHzP_1684253191&quot;,&quot;DataType&quot;:1,&quot;ImageAutosize&quot;:1,&quot;ZIndexPreserved&quot;:true,&quot;ValueBgColor&quot;:false,&quot;ValueFontColor&quot;:false}]"/>
</p:tagLst>
</file>

<file path=ppt/tags/tag45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pJxz9rGU7dcX4BnU6La_1684253191&quot;,&quot;DataType&quot;:1,&quot;ImageAutosize&quot;:1,&quot;ZIndexPreserved&quot;:true,&quot;ValueBgColor&quot;:false,&quot;ValueFont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UOoZ2HavDgKcZVZUzdl_1684253011&quot;,&quot;DataType&quot;:1,&quot;ImageAutosize&quot;:1,&quot;ZIndexPreserved&quot;:true,&quot;ValueBgColor&quot;:false,&quot;ValueFont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QIeMprqD6lULYjLtTdl_1684253011&quot;,&quot;DataType&quot;:1,&quot;ImageAutosize&quot;:1,&quot;ZIndexPreserved&quot;:true,&quot;ValueBgColor&quot;:false,&quot;ValueFont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Vz9g3Dk9xm4sF5BzmFg_1684253011&quot;,&quot;DataType&quot;:1,&quot;ImageAutosize&quot;:1,&quot;ZIndexPreserved&quot;:true,&quot;ValueBgColor&quot;:false,&quot;ValueFont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3lgPG7XpA6Gbiibeoic_1684253012&quot;,&quot;DataType&quot;:1,&quot;ImageAutosize&quot;:1,&quot;ZIndexPreserved&quot;:true,&quot;ValueBgColor&quot;:false,&quot;ValueFont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3Y71hBsSwqLGqEbvyeW_1684253000&quot;,&quot;DataType&quot;:1,&quot;ImageAutosize&quot;:1,&quot;ZIndexPreserved&quot;:true,&quot;ValueBgColor&quot;:false,&quot;ValueFont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ySRynsV5R7glkfNEoA7_1684253012&quot;,&quot;DataType&quot;:1,&quot;ImageAutosize&quot;:1,&quot;ZIndexPreserved&quot;:true,&quot;ValueBgColor&quot;:false,&quot;ValueFont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JcZ2cWajEnQB8idWwg7_1684253012&quot;,&quot;DataType&quot;:1,&quot;ImageAutosize&quot;:1,&quot;ZIndexPreserved&quot;:true,&quot;ValueBgColor&quot;:false,&quot;ValueFont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oqQrh4s9YnerX3Oor5A_1684253012&quot;,&quot;DataType&quot;:1,&quot;ImageAutosize&quot;:1,&quot;ZIndexPreserved&quot;:true,&quot;ValueBgColor&quot;:false,&quot;ValueFont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UYBeUOZWh422QQZnFpf_1684253013&quot;,&quot;DataType&quot;:1,&quot;ImageAutosize&quot;:1,&quot;ZIndexPreserved&quot;:true,&quot;ValueBgColor&quot;:false,&quot;ValueFont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AfNvE0Ga9EmT7rJswVE_1684253013&quot;,&quot;DataType&quot;:1,&quot;ImageAutosize&quot;:1,&quot;ZIndexPreserved&quot;:true,&quot;ValueBgColor&quot;:false,&quot;ValueFont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g2crqg9bqto8IP0Pv9K_1684253013&quot;,&quot;DataType&quot;:1,&quot;ImageAutosize&quot;:1,&quot;ZIndexPreserved&quot;:true,&quot;ValueBgColor&quot;:false,&quot;ValueFont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E0MpVQMEbGw0cY8D2jv_1684253013&quot;,&quot;DataType&quot;:1,&quot;ImageAutosize&quot;:1,&quot;ZIndexPreserved&quot;:true,&quot;ValueBgColor&quot;:false,&quot;ValueFont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0GGe42XhDLx150hNEeJ_1684253013&quot;,&quot;DataType&quot;:1,&quot;ImageAutosize&quot;:1,&quot;ZIndexPreserved&quot;:true,&quot;ValueBgColor&quot;:false,&quot;ValueFont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HncF7X0u78pPesvf5Jt_1684253013&quot;,&quot;DataType&quot;:1,&quot;ImageAutosize&quot;:1,&quot;ZIndexPreserved&quot;:true,&quot;ValueBgColor&quot;:false,&quot;ValueFont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9vCybyntYa460WaG1Ku_1684253013&quot;,&quot;DataType&quot;:1,&quot;ImageAutosize&quot;:1,&quot;ZIndexPreserved&quot;:true,&quot;ValueBgColor&quot;:false,&quot;ValueFont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6ikVOmtdGPtkfoyY3qn_1684253000&quot;,&quot;DataType&quot;:1,&quot;ImageAutosize&quot;:1,&quot;ZIndexPreserved&quot;:true,&quot;ValueBgColor&quot;:false,&quot;ValueFont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T0uG7pFLXybzz7Da6Pg_1684253014&quot;,&quot;DataType&quot;:1,&quot;ImageAutosize&quot;:1,&quot;ZIndexPreserved&quot;:true,&quot;ValueBgColor&quot;:false,&quot;ValueFont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7xkWJTuF4C8uQdgGCl6_1684253016&quot;,&quot;DataType&quot;:1,&quot;ImageAutosize&quot;:1,&quot;ZIndexPreserved&quot;:true,&quot;ValueBgColor&quot;:false,&quot;ValueFont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whKSu0AcOJbE1p1rzP6_1684253016&quot;,&quot;DataType&quot;:1,&quot;ImageAutosize&quot;:1,&quot;ZIndexPreserved&quot;:true,&quot;ValueBgColor&quot;:false,&quot;ValueFont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QuaH5JlYgsB2Mvzqr51_1684253016&quot;,&quot;DataType&quot;:1,&quot;ImageAutosize&quot;:1,&quot;ZIndexPreserved&quot;:true,&quot;ValueBgColor&quot;:false,&quot;ValueFont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uwRD2jG2tnexufRsanj_1684253016&quot;,&quot;DataType&quot;:1,&quot;ImageAutosize&quot;:1,&quot;ZIndexPreserved&quot;:true,&quot;ValueBgColor&quot;:false,&quot;ValueFont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P1doP6hlOk7Sw8GcOHv_1684253016&quot;,&quot;DataType&quot;:1,&quot;ImageAutosize&quot;:1,&quot;ZIndexPreserved&quot;:true,&quot;ValueBgColor&quot;:false,&quot;ValueFont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UYxeEJhQegwG3L9r0bt_1684253016&quot;,&quot;DataType&quot;:1,&quot;ImageAutosize&quot;:1,&quot;ZIndexPreserved&quot;:true,&quot;ValueBgColor&quot;:false,&quot;ValueFont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odrQNizQoMV1hlPsUqj_1684253018&quot;,&quot;DataType&quot;:1,&quot;ImageAutosize&quot;:1,&quot;ZIndexPreserved&quot;:true,&quot;ValueBgColor&quot;:false,&quot;ValueFont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ClPp1y35rHMTPVrKSPf_1684253018&quot;,&quot;DataType&quot;:1,&quot;ImageAutosize&quot;:1,&quot;ZIndexPreserved&quot;:true,&quot;ValueBgColor&quot;:false,&quot;ValueFont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ZtByX8WW1J8rCeRCazi_1684253018&quot;,&quot;DataType&quot;:1,&quot;ImageAutosize&quot;:1,&quot;ZIndexPreserved&quot;:true,&quot;ValueBgColor&quot;:false,&quot;ValueFont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kq89ZaZSpUVpgYsboS7_1684253000&quot;,&quot;DataType&quot;:1,&quot;ImageAutosize&quot;:1,&quot;ZIndexPreserved&quot;:true,&quot;ValueBgColor&quot;:false,&quot;ValueFont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OHbzzLBIzBg4yIbTSVf_1684253018&quot;,&quot;DataType&quot;:1,&quot;ImageAutosize&quot;:1,&quot;ZIndexPreserved&quot;:true,&quot;ValueBgColor&quot;:false,&quot;ValueFont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h8VKn3mjai76UmX2lzq_1684253019&quot;,&quot;DataType&quot;:1,&quot;ImageAutosize&quot;:1,&quot;ZIndexPreserved&quot;:true,&quot;ValueBgColor&quot;:false,&quot;ValueFont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XNagAyji3KXGiCWG32E_1684253019&quot;,&quot;DataType&quot;:1,&quot;ImageAutosize&quot;:1,&quot;ZIndexPreserved&quot;:true,&quot;ValueBgColor&quot;:false,&quot;ValueFont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6OqbFj6LfuFbei30wND6_1684253019&quot;,&quot;DataType&quot;:1,&quot;ImageAutosize&quot;:1,&quot;ZIndexPreserved&quot;:true,&quot;ValueBgColor&quot;:false,&quot;ValueFont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r6hsJe8EZZa2MMpdmbD_1684253019&quot;,&quot;DataType&quot;:1,&quot;ImageAutosize&quot;:1,&quot;ZIndexPreserved&quot;:true,&quot;ValueBgColor&quot;:false,&quot;ValueFont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z6TGV9jVw5GuAYy9K5n_1684253019&quot;,&quot;DataType&quot;:1,&quot;ImageAutosize&quot;:1,&quot;ZIndexPreserved&quot;:true,&quot;ValueBgColor&quot;:false,&quot;ValueFont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gT9qTHTVw73lA3H0tOJ_1684253019&quot;,&quot;DataType&quot;:1,&quot;ImageAutosize&quot;:1,&quot;ZIndexPreserved&quot;:true,&quot;ValueBgColor&quot;:false,&quot;ValueFont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kOddlXNSfuUwQnSIpCx_1684253021&quot;,&quot;DataType&quot;:1,&quot;ImageAutosize&quot;:1,&quot;ZIndexPreserved&quot;:true,&quot;ValueBgColor&quot;:false,&quot;ValueFont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Rm4YwY5k69kmRPIzssv_1684253021&quot;,&quot;DataType&quot;:1,&quot;ImageAutosize&quot;:1,&quot;ZIndexPreserved&quot;:true,&quot;ValueBgColor&quot;:false,&quot;ValueFont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WpX7WV8Gi9XOzuNTm53_1684253021&quot;,&quot;DataType&quot;:1,&quot;ImageAutosize&quot;:1,&quot;ZIndexPreserved&quot;:true,&quot;ValueBgColor&quot;:false,&quot;ValueFont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fMdqk23WtP7QpeWuR9F_1684253000&quot;,&quot;DataType&quot;:1,&quot;ImageAutosize&quot;:1,&quot;ZIndexPreserved&quot;:true,&quot;ValueBgColor&quot;:false,&quot;ValueFont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WNXmi4CFj979cBUlELw_1684253021&quot;,&quot;DataType&quot;:1,&quot;ImageAutosize&quot;:1,&quot;ZIndexPreserved&quot;:true,&quot;ValueBgColor&quot;:false,&quot;ValueFont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fTij9hwS3rCWiKUhV4d_1684253023&quot;,&quot;DataType&quot;:1,&quot;ImageAutosize&quot;:1,&quot;ZIndexPreserved&quot;:true,&quot;ValueBgColor&quot;:false,&quot;ValueFont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aKWszNke1wmQ2sPu8DC_1684253023&quot;,&quot;DataType&quot;:1,&quot;ImageAutosize&quot;:1,&quot;ZIndexPreserved&quot;:true,&quot;ValueBgColor&quot;:false,&quot;ValueFont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J6mPP4mihR4w0s4Jy3Y_1684253024&quot;,&quot;DataType&quot;:1,&quot;ImageAutosize&quot;:1,&quot;ZIndexPreserved&quot;:true,&quot;ValueBgColor&quot;:false,&quot;ValueFont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VJ0qcQvtrFFR7Jn0sLF_1684253024&quot;,&quot;DataType&quot;:1,&quot;ImageAutosize&quot;:1,&quot;ZIndexPreserved&quot;:true,&quot;ValueBgColor&quot;:false,&quot;ValueFont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ptZaBG8cyoyoS4HE0w7_1684253024&quot;,&quot;DataType&quot;:1,&quot;ImageAutosize&quot;:1,&quot;ZIndexPreserved&quot;:true,&quot;ValueBgColor&quot;:false,&quot;ValueFont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08qK4a1RPAvN7SDhfb6_1684253024&quot;,&quot;DataType&quot;:1,&quot;ImageAutosize&quot;:1,&quot;ZIndexPreserved&quot;:true,&quot;ValueBgColor&quot;:false,&quot;ValueFont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5iXMb5qoc33WXPLRBqI_1684253024&quot;,&quot;DataType&quot;:1,&quot;ImageAutosize&quot;:1,&quot;ZIndexPreserved&quot;:true,&quot;ValueBgColor&quot;:false,&quot;ValueFont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sagDv1kKHHmLyL0c2Sf_1684253024&quot;,&quot;DataType&quot;:1,&quot;ImageAutosize&quot;:1,&quot;ZIndexPreserved&quot;:true,&quot;ValueBgColor&quot;:false,&quot;ValueFont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m0Gj3x0JQ752TiApec3_1684253024&quot;,&quot;DataType&quot;:1,&quot;ImageAutosize&quot;:1,&quot;ZIndexPreserved&quot;:true,&quot;ValueBgColor&quot;:false,&quot;ValueFont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451xzHxUA0ooK19jf52v_1684253000&quot;,&quot;DataType&quot;:1,&quot;ImageAutosize&quot;:1,&quot;ZIndexPreserved&quot;:true,&quot;ValueBgColor&quot;:false,&quot;ValueFont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4HHZfcSnDvr9qShoeoI_1684253024&quot;,&quot;DataType&quot;:1,&quot;ImageAutosize&quot;:1,&quot;ZIndexPreserved&quot;:true,&quot;ValueBgColor&quot;:false,&quot;ValueFont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72CNwFfPPqxC6n2XdRF_1684253025&quot;,&quot;DataType&quot;:1,&quot;ImageAutosize&quot;:1,&quot;ZIndexPreserved&quot;:true,&quot;ValueBgColor&quot;:false,&quot;ValueFont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49Wd9gykexWopnTdyOk7_1684253025&quot;,&quot;DataType&quot;:1,&quot;ImageAutosize&quot;:1,&quot;ZIndexPreserved&quot;:true,&quot;ValueBgColor&quot;:false,&quot;ValueFont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PXhRy6uJFfx5DljALjH_1684253025&quot;,&quot;DataType&quot;:1,&quot;ImageAutosize&quot;:1,&quot;ZIndexPreserved&quot;:true,&quot;ValueBgColor&quot;:false,&quot;ValueFont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CUzYx3xRouFKp4XYSDm_1684253025&quot;,&quot;DataType&quot;:1,&quot;ImageAutosize&quot;:1,&quot;ZIndexPreserved&quot;:true,&quot;ValueBgColor&quot;:false,&quot;ValueFont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h82keUopJ26EYjG6ink_1684253025&quot;,&quot;DataType&quot;:1,&quot;ImageAutosize&quot;:1,&quot;ZIndexPreserved&quot;:true,&quot;ValueBgColor&quot;:false,&quot;ValueFont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8Crhpck27OJSNS6XMSL_1684253028&quot;,&quot;DataType&quot;:1,&quot;ImageAutosize&quot;:1,&quot;ZIndexPreserved&quot;:true,&quot;ValueBgColor&quot;:false,&quot;ValueFont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N6lLTypjnh5VizWiJck_1684253028&quot;,&quot;DataType&quot;:1,&quot;ImageAutosize&quot;:1,&quot;ZIndexPreserved&quot;:true,&quot;ValueBgColor&quot;:false,&quot;ValueFont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7wiFtpYxnmaqCbMogsp_1684253028&quot;,&quot;DataType&quot;:1,&quot;ImageAutosize&quot;:1,&quot;ZIndexPreserved&quot;:true,&quot;ValueBgColor&quot;:false,&quot;ValueFont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Vesjapcq3fZuh6kRQCz_1684253028&quot;,&quot;DataType&quot;:1,&quot;ImageAutosize&quot;:1,&quot;ZIndexPreserved&quot;:true,&quot;ValueBgColor&quot;:false,&quot;ValueFont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27637</TotalTime>
  <Words>9887</Words>
  <Application>Microsoft Office PowerPoint</Application>
  <PresentationFormat>Widescreen</PresentationFormat>
  <Paragraphs>806</Paragraphs>
  <Slides>90</Slides>
  <Notes>71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90</vt:i4>
      </vt:variant>
    </vt:vector>
  </HeadingPairs>
  <TitlesOfParts>
    <vt:vector size="98" baseType="lpstr">
      <vt:lpstr>Arial</vt:lpstr>
      <vt:lpstr>Calibri</vt:lpstr>
      <vt:lpstr>Franklin Gothic Book</vt:lpstr>
      <vt:lpstr>Franklin Gothic Demi</vt:lpstr>
      <vt:lpstr>Franklin Gothic Medium</vt:lpstr>
      <vt:lpstr>Franklin Gothic Medium Cond</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Ilona Arnold-Berkovits</cp:lastModifiedBy>
  <cp:revision>1634</cp:revision>
  <dcterms:created xsi:type="dcterms:W3CDTF">2006-08-16T00:00:00Z</dcterms:created>
  <dcterms:modified xsi:type="dcterms:W3CDTF">2023-06-20T06:04:06Z</dcterms:modified>
</cp:coreProperties>
</file>