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972" dt="2025-03-10T16:36:34.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Hudso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Hudso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Overview'!$A$15,'0. Overview'!$A$44,'0. Overview'!$A$65,'0. Overview'!$A$88,'0. Overview'!$A$91,'0. Overview'!$A$124,'0. Overview'!$A$147,'0. Overview'!$A$171,'0. Overview'!$A$191)</c:f>
              <c:strCache>
                <c:ptCount val="9"/>
                <c:pt idx="0">
                  <c:v>Hudson</c:v>
                </c:pt>
                <c:pt idx="1">
                  <c:v>Hudson</c:v>
                </c:pt>
                <c:pt idx="2">
                  <c:v>Hudson</c:v>
                </c:pt>
                <c:pt idx="3">
                  <c:v>Hudson</c:v>
                </c:pt>
                <c:pt idx="4">
                  <c:v>Hudson</c:v>
                </c:pt>
                <c:pt idx="5">
                  <c:v>Hudson</c:v>
                </c:pt>
                <c:pt idx="6">
                  <c:v>Hudson </c:v>
                </c:pt>
                <c:pt idx="7">
                  <c:v>Hudson</c:v>
                </c:pt>
                <c:pt idx="8">
                  <c:v>Hudson </c:v>
                </c:pt>
              </c:strCache>
            </c:strRef>
          </c:cat>
          <c:val>
            <c:numRef>
              <c:f>('0. Overview'!$C$15,'0. Overview'!$C$44,'0. Overview'!$C$65,'0. Overview'!$C$88,'0. Overview'!$C$91,'0. Overview'!$C$124,'0. Overview'!$C$147,'0. Overview'!$C$171,'0. Overview'!$C$191)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57B-409F-AE97-44BA451175CB}"/>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Overview'!$A$15,'0. Overview'!$A$44,'0. Overview'!$A$65,'0. Overview'!$A$88,'0. Overview'!$A$91,'0. Overview'!$A$124,'0. Overview'!$A$147,'0. Overview'!$A$171,'0. Overview'!$A$191)</c:f>
              <c:strCache>
                <c:ptCount val="9"/>
                <c:pt idx="0">
                  <c:v>Hudson</c:v>
                </c:pt>
                <c:pt idx="1">
                  <c:v>Hudson</c:v>
                </c:pt>
                <c:pt idx="2">
                  <c:v>Hudson</c:v>
                </c:pt>
                <c:pt idx="3">
                  <c:v>Hudson</c:v>
                </c:pt>
                <c:pt idx="4">
                  <c:v>Hudson</c:v>
                </c:pt>
                <c:pt idx="5">
                  <c:v>Hudson</c:v>
                </c:pt>
                <c:pt idx="6">
                  <c:v>Hudson </c:v>
                </c:pt>
                <c:pt idx="7">
                  <c:v>Hudson</c:v>
                </c:pt>
                <c:pt idx="8">
                  <c:v>Hudson </c:v>
                </c:pt>
              </c:strCache>
            </c:strRef>
          </c:cat>
          <c:val>
            <c:numRef>
              <c:f>('0. Overview'!$D$15,'0. Overview'!$D$44,'0. Overview'!$D$65,'0. Overview'!$D$88,'0. Overview'!$D$91,'0. Overview'!$D$124,'0. Overview'!$D$147,'0. Overview'!$D$171,'0. Overview'!$D$191)</c:f>
              <c:numCache>
                <c:formatCode>General</c:formatCode>
                <c:ptCount val="9"/>
                <c:pt idx="0">
                  <c:v>8.875</c:v>
                </c:pt>
                <c:pt idx="1">
                  <c:v>1.875</c:v>
                </c:pt>
                <c:pt idx="2">
                  <c:v>2.875</c:v>
                </c:pt>
                <c:pt idx="3">
                  <c:v>0.875</c:v>
                </c:pt>
                <c:pt idx="4">
                  <c:v>20.875</c:v>
                </c:pt>
                <c:pt idx="5">
                  <c:v>9.875</c:v>
                </c:pt>
                <c:pt idx="6">
                  <c:v>8.875</c:v>
                </c:pt>
                <c:pt idx="7">
                  <c:v>6.875</c:v>
                </c:pt>
                <c:pt idx="8">
                  <c:v>8.875</c:v>
                </c:pt>
              </c:numCache>
            </c:numRef>
          </c:val>
          <c:extLst>
            <c:ext xmlns:c16="http://schemas.microsoft.com/office/drawing/2014/chart" uri="{C3380CC4-5D6E-409C-BE32-E72D297353CC}">
              <c16:uniqueId val="{00000001-257B-409F-AE97-44BA451175CB}"/>
            </c:ext>
          </c:extLst>
        </c:ser>
        <c:ser>
          <c:idx val="3"/>
          <c:order val="2"/>
          <c:spPr>
            <a:solidFill>
              <a:schemeClr val="bg1">
                <a:lumMod val="65000"/>
              </a:schemeClr>
            </a:solidFill>
            <a:ln>
              <a:solidFill>
                <a:schemeClr val="tx1">
                  <a:lumMod val="95000"/>
                  <a:lumOff val="5000"/>
                </a:schemeClr>
              </a:solidFill>
            </a:ln>
            <a:effectLst/>
          </c:spPr>
          <c:invertIfNegative val="0"/>
          <c:cat>
            <c:strRef>
              <c:f>('0. Overview'!$A$15,'0. Overview'!$A$44,'0. Overview'!$A$65,'0. Overview'!$A$88,'0. Overview'!$A$91,'0. Overview'!$A$124,'0. Overview'!$A$147,'0. Overview'!$A$171,'0. Overview'!$A$191)</c:f>
              <c:strCache>
                <c:ptCount val="9"/>
                <c:pt idx="0">
                  <c:v>Hudson</c:v>
                </c:pt>
                <c:pt idx="1">
                  <c:v>Hudson</c:v>
                </c:pt>
                <c:pt idx="2">
                  <c:v>Hudson</c:v>
                </c:pt>
                <c:pt idx="3">
                  <c:v>Hudson</c:v>
                </c:pt>
                <c:pt idx="4">
                  <c:v>Hudson</c:v>
                </c:pt>
                <c:pt idx="5">
                  <c:v>Hudson</c:v>
                </c:pt>
                <c:pt idx="6">
                  <c:v>Hudson </c:v>
                </c:pt>
                <c:pt idx="7">
                  <c:v>Hudson</c:v>
                </c:pt>
                <c:pt idx="8">
                  <c:v>Hudson </c:v>
                </c:pt>
              </c:strCache>
            </c:strRef>
          </c:cat>
          <c:val>
            <c:numRef>
              <c:f>('0. Overview'!$E$15,'0. Overview'!$E$44,'0. Overview'!$E$65,'0. Overview'!$E$88,'0. Overview'!$E$91,'0. Overview'!$E$124,'0. Overview'!$E$147,'0. Overview'!$E$171,'0. Overview'!$E$191)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57B-409F-AE97-44BA451175CB}"/>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0.40400000000000003</c:v>
                </c:pt>
                <c:pt idx="1">
                  <c:v>0.40899999999999997</c:v>
                </c:pt>
                <c:pt idx="2">
                  <c:v>0.439</c:v>
                </c:pt>
                <c:pt idx="3">
                  <c:v>0.45</c:v>
                </c:pt>
                <c:pt idx="4">
                  <c:v>0.45400000000000001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0">
                  <c:v>0.45400000000000001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197551673228347"/>
          <c:y val="0.89163786010153467"/>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6">
                  <c:v>136981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48786</c:v>
                </c:pt>
                <c:pt idx="1">
                  <c:v>44365</c:v>
                </c:pt>
                <c:pt idx="2">
                  <c:v>43830</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Jersey City city</c:v>
                </c:pt>
                <c:pt idx="1">
                  <c:v>Bayonne city</c:v>
                </c:pt>
                <c:pt idx="2">
                  <c:v>Union City city</c:v>
                </c:pt>
                <c:pt idx="3">
                  <c:v>North Bergen township</c:v>
                </c:pt>
                <c:pt idx="4">
                  <c:v>West New York town</c:v>
                </c:pt>
                <c:pt idx="5">
                  <c:v>Hoboken city</c:v>
                </c:pt>
                <c:pt idx="6">
                  <c:v>Kearny town</c:v>
                </c:pt>
                <c:pt idx="7">
                  <c:v>Secaucus town</c:v>
                </c:pt>
                <c:pt idx="8">
                  <c:v>Harrison town</c:v>
                </c:pt>
                <c:pt idx="9">
                  <c:v>Weehawken township</c:v>
                </c:pt>
                <c:pt idx="10">
                  <c:v>Guttenberg town</c:v>
                </c:pt>
                <c:pt idx="11">
                  <c:v>East Newark borough</c:v>
                </c:pt>
              </c:strCache>
            </c:strRef>
          </c:cat>
          <c:val>
            <c:numRef>
              <c:f>Sheet1!$B$2:$B$13</c:f>
              <c:numCache>
                <c:formatCode>0</c:formatCode>
                <c:ptCount val="12"/>
                <c:pt idx="0">
                  <c:v>57884</c:v>
                </c:pt>
                <c:pt idx="1">
                  <c:v>16223</c:v>
                </c:pt>
                <c:pt idx="2">
                  <c:v>14305</c:v>
                </c:pt>
                <c:pt idx="3">
                  <c:v>13281</c:v>
                </c:pt>
                <c:pt idx="4">
                  <c:v>10121</c:v>
                </c:pt>
                <c:pt idx="5">
                  <c:v>8740</c:v>
                </c:pt>
                <c:pt idx="6">
                  <c:v>8171</c:v>
                </c:pt>
                <c:pt idx="7">
                  <c:v>4397</c:v>
                </c:pt>
                <c:pt idx="8">
                  <c:v>3484</c:v>
                </c:pt>
                <c:pt idx="9">
                  <c:v>2620</c:v>
                </c:pt>
                <c:pt idx="10">
                  <c:v>2446</c:v>
                </c:pt>
                <c:pt idx="11">
                  <c:v>570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0.41</c:v>
                </c:pt>
                <c:pt idx="1">
                  <c:v>0.28999999999999998</c:v>
                </c:pt>
                <c:pt idx="2">
                  <c:v>0.28000000000000003</c:v>
                </c:pt>
                <c:pt idx="3">
                  <c:v>0.27787588813000003</c:v>
                </c:pt>
                <c:pt idx="4">
                  <c:v>0.27035108629999999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4">
                  <c:v>0.27035108629999999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838176562775094"/>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2299</c:v>
                </c:pt>
                <c:pt idx="1">
                  <c:v>1030</c:v>
                </c:pt>
                <c:pt idx="2">
                  <c:v>1015</c:v>
                </c:pt>
                <c:pt idx="3">
                  <c:v>1403</c:v>
                </c:pt>
                <c:pt idx="4">
                  <c:v>1120</c:v>
                </c:pt>
                <c:pt idx="5">
                  <c:v>2235</c:v>
                </c:pt>
                <c:pt idx="6">
                  <c:v>1558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9">
                  <c:v>127925</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78808</c:v>
                </c:pt>
                <c:pt idx="1">
                  <c:v>75062</c:v>
                </c:pt>
                <c:pt idx="2">
                  <c:v>80329</c:v>
                </c:pt>
                <c:pt idx="3">
                  <c:v>83056</c:v>
                </c:pt>
                <c:pt idx="4">
                  <c:v>89272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Overview'!$A$218,'0. Overview'!$A$240,'0. Overview'!$A$250,'0. Overview'!$A$291,'0. Overview'!$A$299,'0. Overview'!$A$318,'0. Overview'!$A$348,'0. Overview'!$A$375,'0. Overview'!$A$399)</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Overview'!$C$218,'0. Overview'!$C$240,'0. Overview'!$C$250,'0. Overview'!$C$291,'0. Overview'!$C$299,'0. Overview'!$C$318,'0. Overview'!$C$348,'0. Overview'!$C$375,'0. Overview'!$C$399)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C015-4B71-926B-CB9658A6DBD9}"/>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Overview'!$A$218,'0. Overview'!$A$240,'0. Overview'!$A$250,'0. Overview'!$A$291,'0. Overview'!$A$299,'0. Overview'!$A$318,'0. Overview'!$A$348,'0. Overview'!$A$375,'0. Overview'!$A$399)</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Overview'!$D$218,'0. Overview'!$D$240,'0. Overview'!$D$250,'0. Overview'!$D$291,'0. Overview'!$D$299,'0. Overview'!$D$318,'0. Overview'!$D$348,'0. Overview'!$D$375,'0. Overview'!$D$399)</c:f>
              <c:numCache>
                <c:formatCode>General</c:formatCode>
                <c:ptCount val="9"/>
                <c:pt idx="0">
                  <c:v>8.875</c:v>
                </c:pt>
                <c:pt idx="1">
                  <c:v>8.875</c:v>
                </c:pt>
                <c:pt idx="2">
                  <c:v>20.875</c:v>
                </c:pt>
                <c:pt idx="3">
                  <c:v>1.875</c:v>
                </c:pt>
                <c:pt idx="4">
                  <c:v>13.875</c:v>
                </c:pt>
                <c:pt idx="5">
                  <c:v>16.875</c:v>
                </c:pt>
                <c:pt idx="6">
                  <c:v>10.875</c:v>
                </c:pt>
                <c:pt idx="7">
                  <c:v>5.875</c:v>
                </c:pt>
                <c:pt idx="8">
                  <c:v>3.875</c:v>
                </c:pt>
              </c:numCache>
            </c:numRef>
          </c:val>
          <c:extLst>
            <c:ext xmlns:c16="http://schemas.microsoft.com/office/drawing/2014/chart" uri="{C3380CC4-5D6E-409C-BE32-E72D297353CC}">
              <c16:uniqueId val="{00000001-C015-4B71-926B-CB9658A6DBD9}"/>
            </c:ext>
          </c:extLst>
        </c:ser>
        <c:ser>
          <c:idx val="3"/>
          <c:order val="2"/>
          <c:spPr>
            <a:solidFill>
              <a:schemeClr val="bg2">
                <a:lumMod val="75000"/>
              </a:schemeClr>
            </a:solidFill>
            <a:ln>
              <a:solidFill>
                <a:schemeClr val="tx1"/>
              </a:solidFill>
            </a:ln>
            <a:effectLst/>
          </c:spPr>
          <c:invertIfNegative val="0"/>
          <c:cat>
            <c:strRef>
              <c:f>('0. Overview'!$A$218,'0. Overview'!$A$240,'0. Overview'!$A$250,'0. Overview'!$A$291,'0. Overview'!$A$299,'0. Overview'!$A$318,'0. Overview'!$A$348,'0. Overview'!$A$375,'0. Overview'!$A$399)</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Overview'!$E$218,'0. Overview'!$E$240,'0. Overview'!$E$250,'0. Overview'!$E$291,'0. Overview'!$E$299,'0. Overview'!$E$318,'0. Overview'!$E$348,'0. Overview'!$E$375,'0. Overview'!$E$399)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C015-4B71-926B-CB9658A6DBD9}"/>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8" formatCode="_(&quot;$&quot;* #,##0_);_(&quot;$&quot;* \(#,##0\);_(&quot;$&quot;* &quot;-&quot;??_);_(@_)">
                  <c:v>89272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Union City city</c:v>
                </c:pt>
                <c:pt idx="2">
                  <c:v>West New York town</c:v>
                </c:pt>
                <c:pt idx="3">
                  <c:v>North Bergen township</c:v>
                </c:pt>
                <c:pt idx="4">
                  <c:v>Guttenberg town</c:v>
                </c:pt>
                <c:pt idx="5">
                  <c:v>Bayonne city</c:v>
                </c:pt>
                <c:pt idx="6">
                  <c:v>Harrison town</c:v>
                </c:pt>
                <c:pt idx="7">
                  <c:v>Kearny town</c:v>
                </c:pt>
                <c:pt idx="8">
                  <c:v>Jersey City city</c:v>
                </c:pt>
                <c:pt idx="9">
                  <c:v>Weehawken township</c:v>
                </c:pt>
              </c:strCache>
            </c:strRef>
          </c:cat>
          <c:val>
            <c:numRef>
              <c:f>Sheet1!$B$2:$B$11</c:f>
              <c:numCache>
                <c:formatCode>_("$"* #,##0_);_("$"* \(#,##0\);_("$"* "-"??_);_(@_)</c:formatCode>
                <c:ptCount val="10"/>
                <c:pt idx="0">
                  <c:v>65272</c:v>
                </c:pt>
                <c:pt idx="1">
                  <c:v>65369</c:v>
                </c:pt>
                <c:pt idx="2">
                  <c:v>67139</c:v>
                </c:pt>
                <c:pt idx="3">
                  <c:v>75505</c:v>
                </c:pt>
                <c:pt idx="4">
                  <c:v>77636</c:v>
                </c:pt>
                <c:pt idx="5">
                  <c:v>81285</c:v>
                </c:pt>
                <c:pt idx="6">
                  <c:v>82290</c:v>
                </c:pt>
                <c:pt idx="7">
                  <c:v>83212</c:v>
                </c:pt>
                <c:pt idx="8">
                  <c:v>94813</c:v>
                </c:pt>
                <c:pt idx="9">
                  <c:v>122653</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Hudson Median $90032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 Newark borough</c:v>
                </c:pt>
                <c:pt idx="1">
                  <c:v>Union City city</c:v>
                </c:pt>
                <c:pt idx="2">
                  <c:v>West New York town</c:v>
                </c:pt>
                <c:pt idx="3">
                  <c:v>North Bergen township</c:v>
                </c:pt>
                <c:pt idx="4">
                  <c:v>Guttenberg town</c:v>
                </c:pt>
                <c:pt idx="5">
                  <c:v>Bayonne city</c:v>
                </c:pt>
                <c:pt idx="6">
                  <c:v>Harrison town</c:v>
                </c:pt>
                <c:pt idx="7">
                  <c:v>Kearny town</c:v>
                </c:pt>
                <c:pt idx="8">
                  <c:v>Jersey City city</c:v>
                </c:pt>
                <c:pt idx="9">
                  <c:v>Weehawken township</c:v>
                </c:pt>
              </c:strCache>
            </c:strRef>
          </c:cat>
          <c:val>
            <c:numRef>
              <c:f>Sheet1!$C$2:$C$11</c:f>
              <c:numCache>
                <c:formatCode>"$"#,##0</c:formatCode>
                <c:ptCount val="10"/>
                <c:pt idx="0">
                  <c:v>90032</c:v>
                </c:pt>
                <c:pt idx="1">
                  <c:v>90032</c:v>
                </c:pt>
                <c:pt idx="2">
                  <c:v>90032</c:v>
                </c:pt>
                <c:pt idx="3">
                  <c:v>90032</c:v>
                </c:pt>
                <c:pt idx="4">
                  <c:v>90032</c:v>
                </c:pt>
                <c:pt idx="5">
                  <c:v>90032</c:v>
                </c:pt>
                <c:pt idx="6">
                  <c:v>90032</c:v>
                </c:pt>
                <c:pt idx="7">
                  <c:v>90032</c:v>
                </c:pt>
                <c:pt idx="8">
                  <c:v>90032</c:v>
                </c:pt>
                <c:pt idx="9">
                  <c:v>90032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7952596376636164"/>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9" formatCode="0%">
                  <c:v>0.20499999999999999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0.151</c:v>
                </c:pt>
                <c:pt idx="1">
                  <c:v>0.16500000000000001</c:v>
                </c:pt>
                <c:pt idx="2">
                  <c:v>0.19800000000000001</c:v>
                </c:pt>
                <c:pt idx="3">
                  <c:v>0.13300000000000001</c:v>
                </c:pt>
                <c:pt idx="4">
                  <c:v>0.20499999999999999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Union City city</c:v>
                </c:pt>
                <c:pt idx="2">
                  <c:v>West New York town</c:v>
                </c:pt>
                <c:pt idx="3">
                  <c:v>Jersey City city</c:v>
                </c:pt>
                <c:pt idx="4">
                  <c:v>Bayonne city</c:v>
                </c:pt>
                <c:pt idx="5">
                  <c:v>Kearny town</c:v>
                </c:pt>
                <c:pt idx="6">
                  <c:v>Harrison town</c:v>
                </c:pt>
                <c:pt idx="7">
                  <c:v>North Bergen township</c:v>
                </c:pt>
                <c:pt idx="8">
                  <c:v>Guttenberg town</c:v>
                </c:pt>
                <c:pt idx="9">
                  <c:v>Weehawken township</c:v>
                </c:pt>
              </c:strCache>
            </c:strRef>
          </c:cat>
          <c:val>
            <c:numRef>
              <c:f>Sheet1!$B$2:$B$11</c:f>
              <c:numCache>
                <c:formatCode>0%</c:formatCode>
                <c:ptCount val="10"/>
                <c:pt idx="0">
                  <c:v>0.30499999999999999</c:v>
                </c:pt>
                <c:pt idx="1">
                  <c:v>0.26800000000000002</c:v>
                </c:pt>
                <c:pt idx="2">
                  <c:v>0.25</c:v>
                </c:pt>
                <c:pt idx="3">
                  <c:v>0.183</c:v>
                </c:pt>
                <c:pt idx="4">
                  <c:v>0.17499999999999999</c:v>
                </c:pt>
                <c:pt idx="5">
                  <c:v>0.157</c:v>
                </c:pt>
                <c:pt idx="6">
                  <c:v>0.14299999999999999</c:v>
                </c:pt>
                <c:pt idx="7">
                  <c:v>0.13400000000000001</c:v>
                </c:pt>
                <c:pt idx="8">
                  <c:v>0.1</c:v>
                </c:pt>
                <c:pt idx="9">
                  <c:v>7.0000000000000007E-2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Hudson Avg. 17.00%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 Newark borough</c:v>
                </c:pt>
                <c:pt idx="1">
                  <c:v>Union City city</c:v>
                </c:pt>
                <c:pt idx="2">
                  <c:v>West New York town</c:v>
                </c:pt>
                <c:pt idx="3">
                  <c:v>Jersey City city</c:v>
                </c:pt>
                <c:pt idx="4">
                  <c:v>Bayonne city</c:v>
                </c:pt>
                <c:pt idx="5">
                  <c:v>Kearny town</c:v>
                </c:pt>
                <c:pt idx="6">
                  <c:v>Harrison town</c:v>
                </c:pt>
                <c:pt idx="7">
                  <c:v>North Bergen township</c:v>
                </c:pt>
                <c:pt idx="8">
                  <c:v>Guttenberg town</c:v>
                </c:pt>
                <c:pt idx="9">
                  <c:v>Weehawken township</c:v>
                </c:pt>
              </c:strCache>
            </c:strRef>
          </c:cat>
          <c:val>
            <c:numRef>
              <c:f>Sheet1!$C$2:$C$11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9463097014934128"/>
          <c:y val="0.92248508709138632"/>
          <c:w val="0.16098135222810234"/>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8">
                  <c:v>0.20567278222999999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0.28999999999999998</c:v>
                </c:pt>
                <c:pt idx="1">
                  <c:v>0.28999999999999998</c:v>
                </c:pt>
                <c:pt idx="2">
                  <c:v>0.28000000000000003</c:v>
                </c:pt>
                <c:pt idx="3">
                  <c:v>0.27479152801000001</c:v>
                </c:pt>
                <c:pt idx="4">
                  <c:v>0.27</c:v>
                </c:pt>
                <c:pt idx="5">
                  <c:v>0.26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9" formatCode="0.0%">
                  <c:v>0.13</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0.122</c:v>
                </c:pt>
                <c:pt idx="1">
                  <c:v>0.11</c:v>
                </c:pt>
                <c:pt idx="2">
                  <c:v>0.13</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18612</c:v>
                </c:pt>
                <c:pt idx="1">
                  <c:v>18970</c:v>
                </c:pt>
                <c:pt idx="2">
                  <c:v>18219</c:v>
                </c:pt>
                <c:pt idx="3">
                  <c:v>17513</c:v>
                </c:pt>
                <c:pt idx="4">
                  <c:v>18208</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Hudson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0.51</c:v>
                </c:pt>
                <c:pt idx="1">
                  <c:v>0.15</c:v>
                </c:pt>
                <c:pt idx="2">
                  <c:v>0.02</c:v>
                </c:pt>
                <c:pt idx="3">
                  <c:v>0.18</c:v>
                </c:pt>
                <c:pt idx="4">
                  <c:v>0</c:v>
                </c:pt>
                <c:pt idx="5">
                  <c:v>0.37</c:v>
                </c:pt>
                <c:pt idx="6">
                  <c:v>0.41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38432</c:v>
                </c:pt>
                <c:pt idx="3" formatCode="#,##0">
                  <c:v>33923</c:v>
                </c:pt>
                <c:pt idx="4" formatCode="#,##0">
                  <c:v>36645</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41546</c:v>
                </c:pt>
                <c:pt idx="1">
                  <c:v>50043</c:v>
                </c:pt>
                <c:pt idx="2">
                  <c:v>43429</c:v>
                </c:pt>
                <c:pt idx="3">
                  <c:v>39596</c:v>
                </c:pt>
                <c:pt idx="4">
                  <c:v>42258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Hudson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1800</c:v>
                </c:pt>
                <c:pt idx="1">
                  <c:v>1790</c:v>
                </c:pt>
                <c:pt idx="2">
                  <c:v>1550</c:v>
                </c:pt>
                <c:pt idx="3">
                  <c:v>1300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8">
                  <c:v>1800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8" formatCode="&quot;$&quot;#,##0_);[Red]\(&quot;$&quot;#,##0\)">
                  <c:v>1300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0">
                  <c:v>36.200000000000003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36.9</c:v>
                </c:pt>
                <c:pt idx="1">
                  <c:v>36.200000000000003</c:v>
                </c:pt>
                <c:pt idx="2">
                  <c:v>33.299999999999997</c:v>
                </c:pt>
                <c:pt idx="3" formatCode="0.0">
                  <c:v>35.700000000000003</c:v>
                </c:pt>
                <c:pt idx="4" formatCode="0.0">
                  <c:v>36.200000000000003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20">
                  <c:v>0.09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9" formatCode="0.0%">
                  <c:v>3.6999999999999998E-2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0.05</c:v>
                </c:pt>
                <c:pt idx="1">
                  <c:v>5.3999999999999999E-2</c:v>
                </c:pt>
                <c:pt idx="2">
                  <c:v>4.4999999999999998E-2</c:v>
                </c:pt>
                <c:pt idx="3">
                  <c:v>4.7E-2</c:v>
                </c:pt>
                <c:pt idx="4">
                  <c:v>3.6999999999999998E-2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Harrison town</c:v>
                </c:pt>
                <c:pt idx="2">
                  <c:v>West New York town</c:v>
                </c:pt>
                <c:pt idx="3">
                  <c:v>Union City city</c:v>
                </c:pt>
                <c:pt idx="4">
                  <c:v>Kearny town</c:v>
                </c:pt>
                <c:pt idx="5">
                  <c:v>Weehawken township</c:v>
                </c:pt>
                <c:pt idx="6">
                  <c:v>Guttenberg town</c:v>
                </c:pt>
                <c:pt idx="7">
                  <c:v>North Bergen township</c:v>
                </c:pt>
                <c:pt idx="8">
                  <c:v>Jersey City city</c:v>
                </c:pt>
                <c:pt idx="9">
                  <c:v>Bayonne city</c:v>
                </c:pt>
              </c:strCache>
            </c:strRef>
          </c:cat>
          <c:val>
            <c:numRef>
              <c:f>Sheet1!$B$2:$B$11</c:f>
              <c:numCache>
                <c:formatCode>0.0%</c:formatCode>
                <c:ptCount val="10"/>
                <c:pt idx="0">
                  <c:v>0.32300000000000001</c:v>
                </c:pt>
                <c:pt idx="1">
                  <c:v>0.185</c:v>
                </c:pt>
                <c:pt idx="2">
                  <c:v>0.108</c:v>
                </c:pt>
                <c:pt idx="3">
                  <c:v>0.10199999999999999</c:v>
                </c:pt>
                <c:pt idx="4">
                  <c:v>0.06</c:v>
                </c:pt>
                <c:pt idx="5">
                  <c:v>5.8999999999999997E-2</c:v>
                </c:pt>
                <c:pt idx="6">
                  <c:v>4.9000000000000002E-2</c:v>
                </c:pt>
                <c:pt idx="7">
                  <c:v>4.8000000000000001E-2</c:v>
                </c:pt>
                <c:pt idx="8">
                  <c:v>3.4000000000000002E-2</c:v>
                </c:pt>
                <c:pt idx="9">
                  <c:v>2.1999999999999999E-2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Hudson County Avg. 5.1%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 Newark borough</c:v>
                </c:pt>
                <c:pt idx="1">
                  <c:v>Harrison town</c:v>
                </c:pt>
                <c:pt idx="2">
                  <c:v>West New York town</c:v>
                </c:pt>
                <c:pt idx="3">
                  <c:v>Union City city</c:v>
                </c:pt>
                <c:pt idx="4">
                  <c:v>Kearny town</c:v>
                </c:pt>
                <c:pt idx="5">
                  <c:v>Weehawken township</c:v>
                </c:pt>
                <c:pt idx="6">
                  <c:v>Guttenberg town</c:v>
                </c:pt>
                <c:pt idx="7">
                  <c:v>North Bergen township</c:v>
                </c:pt>
                <c:pt idx="8">
                  <c:v>Jersey City city</c:v>
                </c:pt>
                <c:pt idx="9">
                  <c:v>Bayonne city</c:v>
                </c:pt>
              </c:strCache>
            </c:strRef>
          </c:cat>
          <c:val>
            <c:numRef>
              <c:f>Sheet1!$C$2:$C$11</c:f>
              <c:numCache>
                <c:formatCode>0.00%</c:formatCode>
                <c:ptCount val="10"/>
                <c:pt idx="0">
                  <c:v>5.0999999999999997E-2</c:v>
                </c:pt>
                <c:pt idx="1">
                  <c:v>5.0999999999999997E-2</c:v>
                </c:pt>
                <c:pt idx="2">
                  <c:v>5.0999999999999997E-2</c:v>
                </c:pt>
                <c:pt idx="3">
                  <c:v>5.0999999999999997E-2</c:v>
                </c:pt>
                <c:pt idx="4">
                  <c:v>5.0999999999999997E-2</c:v>
                </c:pt>
                <c:pt idx="5">
                  <c:v>5.0999999999999997E-2</c:v>
                </c:pt>
                <c:pt idx="6">
                  <c:v>5.0999999999999997E-2</c:v>
                </c:pt>
                <c:pt idx="7">
                  <c:v>5.0999999999999997E-2</c:v>
                </c:pt>
                <c:pt idx="8">
                  <c:v>5.0999999999999997E-2</c:v>
                </c:pt>
                <c:pt idx="9">
                  <c:v>5.0999999999999997E-2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20514936023622046"/>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0.59499999999999997</c:v>
                </c:pt>
                <c:pt idx="1">
                  <c:v>0.57099999999999995</c:v>
                </c:pt>
                <c:pt idx="2">
                  <c:v>0.53500000000000003</c:v>
                </c:pt>
                <c:pt idx="3">
                  <c:v>0.49199999999999999</c:v>
                </c:pt>
                <c:pt idx="4">
                  <c:v>0.50600000000000001</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0.14899999999999999</c:v>
                </c:pt>
                <c:pt idx="1">
                  <c:v>0.14299999999999999</c:v>
                </c:pt>
                <c:pt idx="2">
                  <c:v>0.158</c:v>
                </c:pt>
                <c:pt idx="3">
                  <c:v>0.154</c:v>
                </c:pt>
                <c:pt idx="4">
                  <c:v>0.153</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1.4E-2</c:v>
                </c:pt>
                <c:pt idx="1">
                  <c:v>1.0999999999999999E-2</c:v>
                </c:pt>
                <c:pt idx="2">
                  <c:v>1.7999999999999999E-2</c:v>
                </c:pt>
                <c:pt idx="3">
                  <c:v>2.4E-2</c:v>
                </c:pt>
                <c:pt idx="4">
                  <c:v>2.4E-2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0.17100000000000001</c:v>
                </c:pt>
                <c:pt idx="1">
                  <c:v>0.17100000000000001</c:v>
                </c:pt>
                <c:pt idx="2">
                  <c:v>0.17499999999999999</c:v>
                </c:pt>
                <c:pt idx="3">
                  <c:v>0.18</c:v>
                </c:pt>
                <c:pt idx="4">
                  <c:v>0.17699999999999999</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0.42699999999999999</c:v>
                </c:pt>
                <c:pt idx="1">
                  <c:v>0.42599999999999999</c:v>
                </c:pt>
                <c:pt idx="2">
                  <c:v>0.42499999999999999</c:v>
                </c:pt>
                <c:pt idx="3">
                  <c:v>0.42399999999999999</c:v>
                </c:pt>
                <c:pt idx="4">
                  <c:v>0.40799999999999997</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2">
                  <c:v>51312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2">
                  <c:v>15063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8" formatCode="0%">
                  <c:v>0.91800000000000004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0.92500000000000004</c:v>
                </c:pt>
                <c:pt idx="1">
                  <c:v>0.93899999999999995</c:v>
                </c:pt>
                <c:pt idx="2">
                  <c:v>0.90200000000000002</c:v>
                </c:pt>
                <c:pt idx="3">
                  <c:v>0.91800000000000004</c:v>
                </c:pt>
                <c:pt idx="4">
                  <c:v>0.92400000000000004</c:v>
                </c:pt>
                <c:pt idx="5">
                  <c:v>0.91800000000000004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6">
                  <c:v>0.74</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0.82</c:v>
                </c:pt>
                <c:pt idx="1">
                  <c:v>0.64</c:v>
                </c:pt>
                <c:pt idx="2">
                  <c:v>0.66</c:v>
                </c:pt>
                <c:pt idx="3">
                  <c:v>0.83</c:v>
                </c:pt>
                <c:pt idx="4">
                  <c:v>0.67</c:v>
                </c:pt>
                <c:pt idx="5">
                  <c:v>0.68</c:v>
                </c:pt>
                <c:pt idx="6">
                  <c:v>0.77</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General</c:formatCode>
                <c:ptCount val="21"/>
                <c:pt idx="0" formatCode="0.0%">
                  <c:v>0.40699999999999997</c:v>
                </c:pt>
                <c:pt idx="2" formatCode="0.0%">
                  <c:v>0.379</c:v>
                </c:pt>
                <c:pt idx="3" formatCode="0.0%">
                  <c:v>0.373</c:v>
                </c:pt>
                <c:pt idx="4" formatCode="0.0%">
                  <c:v>0.36399999999999999</c:v>
                </c:pt>
                <c:pt idx="5" formatCode="0.0%">
                  <c:v>0.35799999999999998</c:v>
                </c:pt>
                <c:pt idx="6" formatCode="0.0%">
                  <c:v>0.35</c:v>
                </c:pt>
                <c:pt idx="7" formatCode="0.0%">
                  <c:v>0.34799999999999998</c:v>
                </c:pt>
                <c:pt idx="8" formatCode="0.0%">
                  <c:v>0.34499999999999997</c:v>
                </c:pt>
                <c:pt idx="9" formatCode="0.0%">
                  <c:v>0.34499999999999997</c:v>
                </c:pt>
                <c:pt idx="10" formatCode="0.0%">
                  <c:v>0.34300000000000003</c:v>
                </c:pt>
                <c:pt idx="11" formatCode="0.0%">
                  <c:v>0.33100000000000002</c:v>
                </c:pt>
                <c:pt idx="12" formatCode="0.0%">
                  <c:v>0.32800000000000001</c:v>
                </c:pt>
                <c:pt idx="13" formatCode="0.0%">
                  <c:v>0.32700000000000001</c:v>
                </c:pt>
                <c:pt idx="14" formatCode="0.0%">
                  <c:v>0.32300000000000001</c:v>
                </c:pt>
                <c:pt idx="15" formatCode="0.0%">
                  <c:v>0.32100000000000001</c:v>
                </c:pt>
                <c:pt idx="16" formatCode="0.0%">
                  <c:v>0.313</c:v>
                </c:pt>
                <c:pt idx="17" formatCode="0.0%">
                  <c:v>0.311</c:v>
                </c:pt>
                <c:pt idx="18" formatCode="0.0%">
                  <c:v>0.31</c:v>
                </c:pt>
                <c:pt idx="19" formatCode="0.0%">
                  <c:v>0.27500000000000002</c:v>
                </c:pt>
                <c:pt idx="20" formatCode="0.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0.0%</c:formatCode>
                <c:ptCount val="21"/>
                <c:pt idx="1">
                  <c:v>0.38</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0.32100000000000001</c:v>
                </c:pt>
                <c:pt idx="1">
                  <c:v>0.39700000000000002</c:v>
                </c:pt>
                <c:pt idx="2">
                  <c:v>0.437</c:v>
                </c:pt>
                <c:pt idx="3">
                  <c:v>0.42199999999999999</c:v>
                </c:pt>
                <c:pt idx="4">
                  <c:v>0.38</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Hudson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4.7E-2</c:v>
                </c:pt>
                <c:pt idx="1">
                  <c:v>4.7E-2</c:v>
                </c:pt>
                <c:pt idx="2">
                  <c:v>4.3999999999999997E-2</c:v>
                </c:pt>
                <c:pt idx="3">
                  <c:v>4.4999999999999998E-2</c:v>
                </c:pt>
                <c:pt idx="4">
                  <c:v>0.05</c:v>
                </c:pt>
                <c:pt idx="5">
                  <c:v>4.9000000000000002E-2</c:v>
                </c:pt>
                <c:pt idx="6">
                  <c:v>4.7E-2</c:v>
                </c:pt>
                <c:pt idx="7">
                  <c:v>4.2000000000000003E-2</c:v>
                </c:pt>
                <c:pt idx="8">
                  <c:v>4.5999999999999999E-2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2" formatCode="0.0">
                  <c:v>4.7E-2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7468707999421031"/>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General</c:formatCode>
                <c:ptCount val="21"/>
                <c:pt idx="0" formatCode="0.00%">
                  <c:v>0.13723350000000001</c:v>
                </c:pt>
                <c:pt idx="2" formatCode="0.00%">
                  <c:v>7.4577400000000002E-2</c:v>
                </c:pt>
                <c:pt idx="3">
                  <c:v>7.2935200000000006E-2</c:v>
                </c:pt>
                <c:pt idx="4" formatCode="0.00%">
                  <c:v>6.7153299999999999E-2</c:v>
                </c:pt>
                <c:pt idx="5" formatCode="0.00%">
                  <c:v>6.7063300000000006E-2</c:v>
                </c:pt>
                <c:pt idx="6" formatCode="0.00%">
                  <c:v>6.6850800000000002E-2</c:v>
                </c:pt>
                <c:pt idx="7" formatCode="0.00%">
                  <c:v>6.1415400000000002E-2</c:v>
                </c:pt>
                <c:pt idx="8" formatCode="0.00%">
                  <c:v>5.6457800000000002E-2</c:v>
                </c:pt>
                <c:pt idx="9" formatCode="0.00%">
                  <c:v>5.5675000000000002E-2</c:v>
                </c:pt>
                <c:pt idx="10" formatCode="0.00%">
                  <c:v>5.39216E-2</c:v>
                </c:pt>
                <c:pt idx="11" formatCode="0.00%">
                  <c:v>5.1183100000000002E-2</c:v>
                </c:pt>
                <c:pt idx="12" formatCode="0.00%">
                  <c:v>4.8031200000000003E-2</c:v>
                </c:pt>
                <c:pt idx="13" formatCode="0.00%">
                  <c:v>4.3699300000000003E-2</c:v>
                </c:pt>
                <c:pt idx="14" formatCode="0.00%">
                  <c:v>3.7602900000000002E-2</c:v>
                </c:pt>
                <c:pt idx="15" formatCode="0.00%">
                  <c:v>3.7151999999999998E-2</c:v>
                </c:pt>
                <c:pt idx="16" formatCode="0.00%">
                  <c:v>3.5925699999999998E-2</c:v>
                </c:pt>
                <c:pt idx="17" formatCode="0.00%">
                  <c:v>3.5087699999999999E-2</c:v>
                </c:pt>
                <c:pt idx="18" formatCode="0.00%">
                  <c:v>3.4970399999999999E-2</c:v>
                </c:pt>
                <c:pt idx="19" formatCode="0.00%">
                  <c:v>3.21071E-2</c:v>
                </c:pt>
                <c:pt idx="20" formatCode="0.0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0.0%</c:formatCode>
                <c:ptCount val="21"/>
                <c:pt idx="1">
                  <c:v>7.9659300000000002E-2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60</c:v>
                </c:pt>
                <c:pt idx="1">
                  <c:v>57</c:v>
                </c:pt>
                <c:pt idx="2">
                  <c:v>59</c:v>
                </c:pt>
                <c:pt idx="3">
                  <c:v>58</c:v>
                </c:pt>
                <c:pt idx="4">
                  <c:v>55.495164715999998</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7.6902100000000001E-2</c:v>
                </c:pt>
                <c:pt idx="1">
                  <c:v>7.7482599999999999E-2</c:v>
                </c:pt>
                <c:pt idx="2">
                  <c:v>7.8353699999999998E-2</c:v>
                </c:pt>
                <c:pt idx="3">
                  <c:v>8.1575499999999995E-2</c:v>
                </c:pt>
                <c:pt idx="4">
                  <c:v>7.9659300000000002E-2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Jersey City Public Schools</c:v>
                </c:pt>
                <c:pt idx="1">
                  <c:v>North Bergen School District</c:v>
                </c:pt>
                <c:pt idx="2">
                  <c:v>West New York School District</c:v>
                </c:pt>
                <c:pt idx="3">
                  <c:v>Bayonne School District</c:v>
                </c:pt>
                <c:pt idx="4">
                  <c:v>Beloved Community Charter</c:v>
                </c:pt>
                <c:pt idx="5">
                  <c:v>Hoboken Charter School District</c:v>
                </c:pt>
                <c:pt idx="6">
                  <c:v>Kearny</c:v>
                </c:pt>
                <c:pt idx="7">
                  <c:v>Harrison Public Schools</c:v>
                </c:pt>
                <c:pt idx="8">
                  <c:v>Union City School District</c:v>
                </c:pt>
                <c:pt idx="9">
                  <c:v>Hoboken Public School District</c:v>
                </c:pt>
                <c:pt idx="10">
                  <c:v>University Academy Charter High School</c:v>
                </c:pt>
                <c:pt idx="11">
                  <c:v>Secaucus School District</c:v>
                </c:pt>
                <c:pt idx="12">
                  <c:v>Weehawken Public School District</c:v>
                </c:pt>
                <c:pt idx="13">
                  <c:v>Hudson County Schools Of Technology School District</c:v>
                </c:pt>
              </c:strCache>
            </c:strRef>
          </c:cat>
          <c:val>
            <c:numRef>
              <c:f>Sheet1!$B$2:$B$15</c:f>
              <c:numCache>
                <c:formatCode>General</c:formatCode>
                <c:ptCount val="14"/>
                <c:pt idx="0">
                  <c:v>80.099999999999994</c:v>
                </c:pt>
                <c:pt idx="1">
                  <c:v>81.599999999999994</c:v>
                </c:pt>
                <c:pt idx="2">
                  <c:v>82.7</c:v>
                </c:pt>
                <c:pt idx="3">
                  <c:v>87.3</c:v>
                </c:pt>
                <c:pt idx="4">
                  <c:v>88.3</c:v>
                </c:pt>
                <c:pt idx="5">
                  <c:v>88.5</c:v>
                </c:pt>
                <c:pt idx="6">
                  <c:v>90.7</c:v>
                </c:pt>
                <c:pt idx="7">
                  <c:v>91.9</c:v>
                </c:pt>
                <c:pt idx="8">
                  <c:v>92.1</c:v>
                </c:pt>
                <c:pt idx="9">
                  <c:v>92.7</c:v>
                </c:pt>
                <c:pt idx="10">
                  <c:v>93.7</c:v>
                </c:pt>
                <c:pt idx="11">
                  <c:v>95.5</c:v>
                </c:pt>
                <c:pt idx="12">
                  <c:v>98</c:v>
                </c:pt>
                <c:pt idx="13">
                  <c:v>98.5</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Jersey City Public Schools</c:v>
                </c:pt>
                <c:pt idx="1">
                  <c:v>North Bergen School District</c:v>
                </c:pt>
                <c:pt idx="2">
                  <c:v>West New York School District</c:v>
                </c:pt>
                <c:pt idx="3">
                  <c:v>Bayonne School District</c:v>
                </c:pt>
                <c:pt idx="4">
                  <c:v>Beloved Community Charter</c:v>
                </c:pt>
                <c:pt idx="5">
                  <c:v>Hoboken Charter School District</c:v>
                </c:pt>
                <c:pt idx="6">
                  <c:v>Kearny</c:v>
                </c:pt>
                <c:pt idx="7">
                  <c:v>Harrison Public Schools</c:v>
                </c:pt>
                <c:pt idx="8">
                  <c:v>Union City School District</c:v>
                </c:pt>
                <c:pt idx="9">
                  <c:v>Hoboken Public School District</c:v>
                </c:pt>
                <c:pt idx="10">
                  <c:v>University Academy Charter High School</c:v>
                </c:pt>
                <c:pt idx="11">
                  <c:v>Secaucus School District</c:v>
                </c:pt>
                <c:pt idx="12">
                  <c:v>Weehawken Public School District</c:v>
                </c:pt>
                <c:pt idx="13">
                  <c:v>Hudson County Schools Of Technology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258444844426496"/>
          <c:y val="0.92227129683567066"/>
          <c:w val="0.21200419221130914"/>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0.89400000000000002</c:v>
                </c:pt>
                <c:pt idx="1">
                  <c:v>0.876</c:v>
                </c:pt>
                <c:pt idx="2">
                  <c:v>0.90800000000000003</c:v>
                </c:pt>
                <c:pt idx="3">
                  <c:v>0.91900000000000004</c:v>
                </c:pt>
                <c:pt idx="4">
                  <c:v>0.92400000000000004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3">
                  <c:v>0.92400000000000004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2">
                  <c:v>19.29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9.5308200111349717E-2"/>
                  <c:y val="0.17703300584222975"/>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4.5546806649168853E-2"/>
                  <c:y val="3.267659162338616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18</c:v>
                </c:pt>
                <c:pt idx="1">
                  <c:v>106</c:v>
                </c:pt>
                <c:pt idx="2">
                  <c:v>452</c:v>
                </c:pt>
                <c:pt idx="3">
                  <c:v>1400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0.1696924583185383"/>
                  <c:y val="5.07958736645884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667</c:v>
                </c:pt>
                <c:pt idx="1">
                  <c:v>9546</c:v>
                </c:pt>
                <c:pt idx="2">
                  <c:v>1389</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2">
                  <c:v>3.12</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552706692913385"/>
          <c:y val="0.87893986242298117"/>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Hudson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7.6530199999999997</c:v>
                </c:pt>
                <c:pt idx="1">
                  <c:v>8.0386199999999999</c:v>
                </c:pt>
                <c:pt idx="2">
                  <c:v>4.5</c:v>
                </c:pt>
                <c:pt idx="4">
                  <c:v>3.1207600000000002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9">
                  <c:v>89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9">
                  <c:v>666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9" formatCode="0.00">
                  <c:v>55.495164715999998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c:v>
                </c:pt>
                <c:pt idx="1">
                  <c:v>5.4</c:v>
                </c:pt>
                <c:pt idx="2">
                  <c:v>5.6</c:v>
                </c:pt>
                <c:pt idx="3">
                  <c:v>5.5980204447000004</c:v>
                </c:pt>
                <c:pt idx="4">
                  <c:v>5.2529457067000003</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20">
                  <c:v>5.3</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128276558211459"/>
          <c:y val="0.87536018688165074"/>
          <c:w val="0.25652236012711804"/>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0" formatCode="0.00">
                  <c:v>3.0271325732264001</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3441</c:v>
                </c:pt>
                <c:pt idx="1">
                  <c:v>3091</c:v>
                </c:pt>
                <c:pt idx="2">
                  <c:v>2806</c:v>
                </c:pt>
                <c:pt idx="3">
                  <c:v>2656</c:v>
                </c:pt>
                <c:pt idx="4">
                  <c:v>2034</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1619089866908756"/>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726901127540274"/>
                  <c:y val="-7.0312495674674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1745204392084539"/>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1020</c:v>
                </c:pt>
                <c:pt idx="1">
                  <c:v>618</c:v>
                </c:pt>
                <c:pt idx="2">
                  <c:v>105</c:v>
                </c:pt>
                <c:pt idx="3">
                  <c:v>97</c:v>
                </c:pt>
                <c:pt idx="4" formatCode="#,##0">
                  <c:v>90</c:v>
                </c:pt>
                <c:pt idx="5">
                  <c:v>36</c:v>
                </c:pt>
                <c:pt idx="6">
                  <c:v>81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8">
                  <c:v>2958</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0">
                  <c:v>75785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0">
                  <c:v>69718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61826</c:v>
                </c:pt>
                <c:pt idx="1">
                  <c:v>62232</c:v>
                </c:pt>
                <c:pt idx="2">
                  <c:v>80381</c:v>
                </c:pt>
                <c:pt idx="3">
                  <c:v>76127</c:v>
                </c:pt>
                <c:pt idx="4">
                  <c:v>75785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53860</c:v>
                </c:pt>
                <c:pt idx="1">
                  <c:v>56404</c:v>
                </c:pt>
                <c:pt idx="2">
                  <c:v>64840</c:v>
                </c:pt>
                <c:pt idx="3">
                  <c:v>66006</c:v>
                </c:pt>
                <c:pt idx="4">
                  <c:v>69718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6">
                  <c:v>603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179</c:v>
                </c:pt>
                <c:pt idx="1">
                  <c:v>179</c:v>
                </c:pt>
                <c:pt idx="2">
                  <c:v>207</c:v>
                </c:pt>
                <c:pt idx="3">
                  <c:v>167</c:v>
                </c:pt>
                <c:pt idx="4">
                  <c:v>186</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0.44600000000000001</c:v>
                </c:pt>
                <c:pt idx="1">
                  <c:v>0.436</c:v>
                </c:pt>
                <c:pt idx="2">
                  <c:v>0.42</c:v>
                </c:pt>
                <c:pt idx="3">
                  <c:v>0.41699999999999998</c:v>
                </c:pt>
                <c:pt idx="4">
                  <c:v>0.40699999999999997</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General</c:formatCode>
                <c:ptCount val="21"/>
                <c:pt idx="0" formatCode="0%">
                  <c:v>0.27272727272727298</c:v>
                </c:pt>
                <c:pt idx="2" formatCode="0%">
                  <c:v>7.8125E-2</c:v>
                </c:pt>
                <c:pt idx="3" formatCode="0%">
                  <c:v>0</c:v>
                </c:pt>
                <c:pt idx="4" formatCode="0%">
                  <c:v>0</c:v>
                </c:pt>
                <c:pt idx="5" formatCode="0%">
                  <c:v>-6.6666666666666697E-3</c:v>
                </c:pt>
                <c:pt idx="6" formatCode="0%">
                  <c:v>-5.7471264367816098E-2</c:v>
                </c:pt>
                <c:pt idx="7" formatCode="0%">
                  <c:v>-6.2937062937062901E-2</c:v>
                </c:pt>
                <c:pt idx="8" formatCode="0%">
                  <c:v>-7.9096045197740106E-2</c:v>
                </c:pt>
                <c:pt idx="9" formatCode="0%">
                  <c:v>-9.6774193548387094E-2</c:v>
                </c:pt>
                <c:pt idx="10" formatCode="0%">
                  <c:v>-0.1</c:v>
                </c:pt>
                <c:pt idx="11" formatCode="0%">
                  <c:v>-0.105960264900662</c:v>
                </c:pt>
                <c:pt idx="12" formatCode="0%">
                  <c:v>-0.15231788079470199</c:v>
                </c:pt>
                <c:pt idx="13" formatCode="0%">
                  <c:v>-0.16666666666666699</c:v>
                </c:pt>
                <c:pt idx="14" formatCode="0%">
                  <c:v>-0.17857142857142899</c:v>
                </c:pt>
                <c:pt idx="15" formatCode="0%">
                  <c:v>-0.25</c:v>
                </c:pt>
                <c:pt idx="16" formatCode="0%">
                  <c:v>-0.29803921568627501</c:v>
                </c:pt>
                <c:pt idx="17" formatCode="0%">
                  <c:v>-0.30107526881720398</c:v>
                </c:pt>
                <c:pt idx="18" formatCode="0%">
                  <c:v>-0.30622009569378</c:v>
                </c:pt>
                <c:pt idx="19" formatCode="0%">
                  <c:v>-0.38</c:v>
                </c:pt>
                <c:pt idx="20" formatCode="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
                  <c:v>0.11377245508981999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7.4941715140990808E-2"/>
          <c:y val="0.90294539796050366"/>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312499999999988"/>
                  <c:y val="-0.1031249936561888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0.14531250000000001"/>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0.20468750000000002"/>
                  <c:y val="3.984374754898206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9.5312499999999994E-2"/>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3.1249999999999941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0.28999999999999998</c:v>
                </c:pt>
                <c:pt idx="1">
                  <c:v>0.09</c:v>
                </c:pt>
                <c:pt idx="2">
                  <c:v>0.33</c:v>
                </c:pt>
                <c:pt idx="3">
                  <c:v>0.05</c:v>
                </c:pt>
                <c:pt idx="4">
                  <c:v>0.18</c:v>
                </c:pt>
                <c:pt idx="5">
                  <c:v>0.01</c:v>
                </c:pt>
                <c:pt idx="6">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Outpatient</c:v>
                </c:pt>
                <c:pt idx="1">
                  <c:v>Primary Screening Services</c:v>
                </c:pt>
                <c:pt idx="2">
                  <c:v>Community Support Services (CSS)</c:v>
                </c:pt>
                <c:pt idx="3">
                  <c:v>Partial Care</c:v>
                </c:pt>
                <c:pt idx="4">
                  <c:v>Residential Services</c:v>
                </c:pt>
                <c:pt idx="5">
                  <c:v>Community Support Services/RIST</c:v>
                </c:pt>
                <c:pt idx="6">
                  <c:v>Short Term Care Facility (STCF)</c:v>
                </c:pt>
                <c:pt idx="7">
                  <c:v>Systems Advocacy</c:v>
                </c:pt>
                <c:pt idx="8">
                  <c:v>Acute Care Family Support</c:v>
                </c:pt>
                <c:pt idx="9">
                  <c:v>County Mental Health Board</c:v>
                </c:pt>
                <c:pt idx="10">
                  <c:v>Early Intervention Support Services (EISS)</c:v>
                </c:pt>
                <c:pt idx="11">
                  <c:v>Homeless Services (PATH)</c:v>
                </c:pt>
                <c:pt idx="12">
                  <c:v>Integrated Case Management Services (ICMS)</c:v>
                </c:pt>
                <c:pt idx="13">
                  <c:v>Intensive Family Support Services (IFSS)</c:v>
                </c:pt>
                <c:pt idx="14">
                  <c:v>Involuntary Outpatient Commitment (IOC)</c:v>
                </c:pt>
                <c:pt idx="15">
                  <c:v>Justice Involved Services (JIS)</c:v>
                </c:pt>
                <c:pt idx="16">
                  <c:v>Outpatient DDD</c:v>
                </c:pt>
                <c:pt idx="17">
                  <c:v>Program of Assertive Community Treatment (PACT)</c:v>
                </c:pt>
                <c:pt idx="18">
                  <c:v>Self-Help Center/Community Wellness Center</c:v>
                </c:pt>
                <c:pt idx="19">
                  <c:v>Supported Education</c:v>
                </c:pt>
                <c:pt idx="20">
                  <c:v>Supported Employment Services</c:v>
                </c:pt>
              </c:strCache>
            </c:strRef>
          </c:cat>
          <c:val>
            <c:numRef>
              <c:f>Sheet1!$B$2:$B$22</c:f>
              <c:numCache>
                <c:formatCode>General</c:formatCode>
                <c:ptCount val="21"/>
                <c:pt idx="0">
                  <c:v>7</c:v>
                </c:pt>
                <c:pt idx="1">
                  <c:v>5</c:v>
                </c:pt>
                <c:pt idx="2">
                  <c:v>3</c:v>
                </c:pt>
                <c:pt idx="3">
                  <c:v>3</c:v>
                </c:pt>
                <c:pt idx="4">
                  <c:v>3</c:v>
                </c:pt>
                <c:pt idx="5">
                  <c:v>2</c:v>
                </c:pt>
                <c:pt idx="6">
                  <c:v>2</c:v>
                </c:pt>
                <c:pt idx="7">
                  <c:v>2</c:v>
                </c:pt>
                <c:pt idx="8">
                  <c:v>1</c:v>
                </c:pt>
                <c:pt idx="9">
                  <c:v>1</c:v>
                </c:pt>
                <c:pt idx="10">
                  <c:v>1</c:v>
                </c:pt>
                <c:pt idx="11">
                  <c:v>1</c:v>
                </c:pt>
                <c:pt idx="12">
                  <c:v>1</c:v>
                </c:pt>
                <c:pt idx="13">
                  <c:v>1</c:v>
                </c:pt>
                <c:pt idx="14">
                  <c:v>1</c:v>
                </c:pt>
                <c:pt idx="15">
                  <c:v>1</c:v>
                </c:pt>
                <c:pt idx="16">
                  <c:v>1</c:v>
                </c:pt>
                <c:pt idx="17">
                  <c:v>1</c:v>
                </c:pt>
                <c:pt idx="18">
                  <c:v>1</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5">
                  <c:v>0.13300000000000001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739253434463882"/>
          <c:y val="0.93072581731089776"/>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0.113</c:v>
                </c:pt>
                <c:pt idx="1">
                  <c:v>0.121</c:v>
                </c:pt>
                <c:pt idx="2">
                  <c:v>0.127</c:v>
                </c:pt>
                <c:pt idx="3">
                  <c:v>0.128</c:v>
                </c:pt>
                <c:pt idx="4">
                  <c:v>0.13300000000000001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0.20499999999999999</c:v>
                </c:pt>
                <c:pt idx="2" formatCode="0.0%">
                  <c:v>8.6999999999999994E-2</c:v>
                </c:pt>
                <c:pt idx="4" formatCode="0.0%">
                  <c:v>0.16200000000000001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0.121</c:v>
                </c:pt>
                <c:pt idx="1">
                  <c:v>0.151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2">
                  <c:v>0.13100000000000001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6947194551669247"/>
          <c:y val="0.92688836395450569"/>
          <c:w val="0.21955770276334932"/>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0.192</c:v>
                </c:pt>
                <c:pt idx="1">
                  <c:v>8.6999999999999994E-2</c:v>
                </c:pt>
                <c:pt idx="2">
                  <c:v>0.14799999999999999</c:v>
                </c:pt>
                <c:pt idx="3">
                  <c:v>0.16400000000000001</c:v>
                </c:pt>
                <c:pt idx="4">
                  <c:v>0.13100000000000001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0.16200000000000001</c:v>
                </c:pt>
                <c:pt idx="4" formatCode="0.0%">
                  <c:v>0.13800000000000001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20">
                  <c:v>0.40699999999999997</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97964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c:v>
                </c:pt>
                <c:pt idx="1">
                  <c:v>0.16200000000000001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5">
                  <c:v>7</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0" formatCode="0">
                  <c:v>10703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0">
                  <c:v>12346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5">
                  <c:v>1244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1">
                  <c:v>803</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739</c:v>
                </c:pt>
                <c:pt idx="1">
                  <c:v>751</c:v>
                </c:pt>
                <c:pt idx="2">
                  <c:v>754</c:v>
                </c:pt>
                <c:pt idx="3">
                  <c:v>771</c:v>
                </c:pt>
                <c:pt idx="4">
                  <c:v>803</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3" formatCode="0.00%">
                  <c:v>1.7999999999999999E-2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536309146436852"/>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7">
                  <c:v>320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7">
                  <c:v>2229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7">
                  <c:v>2229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177</c:v>
                </c:pt>
                <c:pt idx="1">
                  <c:v>118</c:v>
                </c:pt>
                <c:pt idx="2">
                  <c:v>120</c:v>
                </c:pt>
                <c:pt idx="3">
                  <c:v>120</c:v>
                </c:pt>
                <c:pt idx="4">
                  <c:v>119</c:v>
                </c:pt>
                <c:pt idx="5">
                  <c:v>103</c:v>
                </c:pt>
                <c:pt idx="6">
                  <c:v>110</c:v>
                </c:pt>
                <c:pt idx="7">
                  <c:v>94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222</c:v>
                </c:pt>
                <c:pt idx="1">
                  <c:v>156</c:v>
                </c:pt>
                <c:pt idx="2">
                  <c:v>118</c:v>
                </c:pt>
                <c:pt idx="3">
                  <c:v>89</c:v>
                </c:pt>
                <c:pt idx="4">
                  <c:v>70</c:v>
                </c:pt>
                <c:pt idx="5">
                  <c:v>52</c:v>
                </c:pt>
                <c:pt idx="6">
                  <c:v>43</c:v>
                </c:pt>
                <c:pt idx="7">
                  <c:v>40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West New York town</c:v>
                </c:pt>
                <c:pt idx="2">
                  <c:v>Guttenberg town</c:v>
                </c:pt>
                <c:pt idx="3">
                  <c:v>Union City city</c:v>
                </c:pt>
                <c:pt idx="4">
                  <c:v>Harrison town</c:v>
                </c:pt>
                <c:pt idx="5">
                  <c:v>North Bergen township</c:v>
                </c:pt>
                <c:pt idx="6">
                  <c:v>Kearny town</c:v>
                </c:pt>
                <c:pt idx="7">
                  <c:v>Secaucus town</c:v>
                </c:pt>
                <c:pt idx="8">
                  <c:v>Jersey City city</c:v>
                </c:pt>
                <c:pt idx="9">
                  <c:v>Weehawken township</c:v>
                </c:pt>
              </c:strCache>
            </c:strRef>
          </c:cat>
          <c:val>
            <c:numRef>
              <c:f>Sheet1!$B$2:$B$11</c:f>
              <c:numCache>
                <c:formatCode>0.00%</c:formatCode>
                <c:ptCount val="10"/>
                <c:pt idx="0">
                  <c:v>0.61899999999999999</c:v>
                </c:pt>
                <c:pt idx="1">
                  <c:v>0.57999999999999996</c:v>
                </c:pt>
                <c:pt idx="2">
                  <c:v>0.56299999999999994</c:v>
                </c:pt>
                <c:pt idx="3">
                  <c:v>0.55200000000000005</c:v>
                </c:pt>
                <c:pt idx="4">
                  <c:v>0.55000000000000004</c:v>
                </c:pt>
                <c:pt idx="5">
                  <c:v>0.503</c:v>
                </c:pt>
                <c:pt idx="6">
                  <c:v>0.44800000000000001</c:v>
                </c:pt>
                <c:pt idx="7">
                  <c:v>0.42899999999999999</c:v>
                </c:pt>
                <c:pt idx="8">
                  <c:v>0.41199999999999998</c:v>
                </c:pt>
                <c:pt idx="9">
                  <c:v>0.40100000000000002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Hudson County avg 42.6%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East Newark borough</c:v>
                </c:pt>
                <c:pt idx="1">
                  <c:v>West New York town</c:v>
                </c:pt>
                <c:pt idx="2">
                  <c:v>Guttenberg town</c:v>
                </c:pt>
                <c:pt idx="3">
                  <c:v>Union City city</c:v>
                </c:pt>
                <c:pt idx="4">
                  <c:v>Harrison town</c:v>
                </c:pt>
                <c:pt idx="5">
                  <c:v>North Bergen township</c:v>
                </c:pt>
                <c:pt idx="6">
                  <c:v>Kearny town</c:v>
                </c:pt>
                <c:pt idx="7">
                  <c:v>Secaucus town</c:v>
                </c:pt>
                <c:pt idx="8">
                  <c:v>Jersey City city</c:v>
                </c:pt>
                <c:pt idx="9">
                  <c:v>Weehawken township</c:v>
                </c:pt>
              </c:strCache>
            </c:strRef>
          </c:cat>
          <c:val>
            <c:numRef>
              <c:f>Sheet1!$C$2:$C$11</c:f>
              <c:numCache>
                <c:formatCode>0%</c:formatCode>
                <c:ptCount val="10"/>
                <c:pt idx="0">
                  <c:v>0.42599999999999999</c:v>
                </c:pt>
                <c:pt idx="1">
                  <c:v>0.42599999999999999</c:v>
                </c:pt>
                <c:pt idx="2">
                  <c:v>0.42599999999999999</c:v>
                </c:pt>
                <c:pt idx="3">
                  <c:v>0.42599999999999999</c:v>
                </c:pt>
                <c:pt idx="4">
                  <c:v>0.42599999999999999</c:v>
                </c:pt>
                <c:pt idx="5">
                  <c:v>0.42599999999999999</c:v>
                </c:pt>
                <c:pt idx="6">
                  <c:v>0.42599999999999999</c:v>
                </c:pt>
                <c:pt idx="7">
                  <c:v>0.42599999999999999</c:v>
                </c:pt>
                <c:pt idx="8">
                  <c:v>0.42599999999999999</c:v>
                </c:pt>
                <c:pt idx="9">
                  <c:v>0.42599999999999999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6">
                  <c:v>11849</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2">
                  <c:v>0.39</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2">
                  <c:v>0.4</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5">
                  <c:v>0.38</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5" formatCode="0%">
                  <c:v>0.39</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5">
                  <c:v>7.0000000000000007E-2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njarch.org/" TargetMode="External"/><Relationship Id="rId3" Type="http://schemas.openxmlformats.org/officeDocument/2006/relationships/hyperlink" Target="https://hudsonservicenetwork.org/home.asp?uri=1000" TargetMode="External"/><Relationship Id="rId7" Type="http://schemas.openxmlformats.org/officeDocument/2006/relationships/hyperlink" Target="https://www.wafaaorganization.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5" Type="http://schemas.openxmlformats.org/officeDocument/2006/relationships/hyperlink" Target="http://www.ulohc.org/" TargetMode="External"/><Relationship Id="rId4" Type="http://schemas.openxmlformats.org/officeDocument/2006/relationships/hyperlink" Target="https://www.hudsoncountycasa.org/" TargetMode="External"/><Relationship Id="rId9" Type="http://schemas.openxmlformats.org/officeDocument/2006/relationships/hyperlink" Target="https://preventionlinks.org/family-success/palisades-family-success-center/"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and West New York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Jersey City and Bayonne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housing and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and Union City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increase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and Union City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similar to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and school-age costs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and Harrison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similar to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similar to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Jersey City and North Bergen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2021 data is in two different formats, making it difficult to compile, and not very accurate.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$9K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11.38% change indicates an increase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outpatient, followed by primary screening services.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Black/African American residents reported symptoms of mental health distress most frequently, followed by Hispanic/Latino, then White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Other race, and Hispanic/Latino residents, and lower proportions of White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Hispanic/Latino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2,062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167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and Hispanic/Latino residents has decreased slightly while the proportion of Asian and American Indian/Alaska Native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https://hudsonservicenetwork.org/home.asp?uri=1000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https://www.hudsoncountycasa.org/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http://www.ulohc.org/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https://www.wafaaorganization.org/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https://njarch.org/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https://preventionlinks.org/family-success/palisades-family-success-center/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7%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https://hudsonservicenetwork.org/main.asp?uri=1060&amp;mn=16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varied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decrease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Hudson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89D1FDBD-843C-7B4E-DB30-D411507288D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8EA27E6D-8BA7-F3BC-57B9-7125053002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FA28161A-112E-F03B-82A8-A1F669190B3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22710C04-FE64-4430-49A0-272EF76A23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a:extLst>
              <a:ext uri="{FF2B5EF4-FFF2-40B4-BE49-F238E27FC236}">
                <a16:creationId xmlns:a16="http://schemas.microsoft.com/office/drawing/2014/main" id="{5B72E2D4-8AC4-F6AE-F3BE-D9D729CA3F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3000" y="990600"/>
            <a:ext cx="701910" cy="1329242"/>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16346B6F-6650-FCDD-F116-49E72BBE2A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6200" y="4494695"/>
            <a:ext cx="701910" cy="1329242"/>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221F2899-36B6-3DBB-3A8D-F09CD0BE08E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5989" y="486581"/>
            <a:ext cx="701910" cy="1329242"/>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E74FE108-E7A9-61ED-B6E5-AB5F6498A1F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19200" y="416267"/>
            <a:ext cx="701910" cy="1329242"/>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88CB0519-0833-96AC-2C04-34B2BFF1AC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261805" y="2764378"/>
            <a:ext cx="701910" cy="1329242"/>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C4431BFE-F5F4-3B89-7C0B-CB92B0117A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81095" y="643051"/>
            <a:ext cx="701910" cy="1329242"/>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7FABF096-80C3-441F-B949-4285A8D69A9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8558" y="379533"/>
            <a:ext cx="701910" cy="1329242"/>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C3C28E4D-5C05-1BF2-8848-97452A69D8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62654" y="4986450"/>
            <a:ext cx="701910" cy="1329242"/>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70A19E88-33F3-631D-A4AE-B45D37D0F6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62EF9EF-541E-33D4-6506-E55F25D99E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2483" y="4910251"/>
            <a:ext cx="701910" cy="1329242"/>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415828C2-5C3B-31D8-3862-A56C9B82D9D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71690" y="511532"/>
            <a:ext cx="701910" cy="1329242"/>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454D3058-52DF-AA52-2E78-FD0B39C1EFA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555" y="400617"/>
            <a:ext cx="701910" cy="1329242"/>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13D935B8-ED23-1B9F-F768-3B5F4AADD6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00461" y="518159"/>
            <a:ext cx="701910" cy="1329242"/>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F65BF5FB-E1DE-48AD-6887-25C3871ED3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17246" y="853981"/>
            <a:ext cx="701910" cy="1329242"/>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A6020EAF-E268-BE6E-7226-DA12EC2D669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72068" y="530261"/>
            <a:ext cx="701910" cy="1329242"/>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3CF63E9A-233E-75BB-3908-3D95F840529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9948" y="429202"/>
            <a:ext cx="701910" cy="1329242"/>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8B547F7B-94B6-8D9F-BEEA-25A0BE2C6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5714" y="401103"/>
            <a:ext cx="701910" cy="1329242"/>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656729E7-605E-5D66-39F1-556D701DDA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3000" y="990600"/>
            <a:ext cx="701910" cy="1329242"/>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0E384A21-29B4-E1F5-6657-39BD689B46A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01000" y="318595"/>
            <a:ext cx="701910" cy="1329242"/>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0F16E1B7-9509-AE74-B47B-69BF8C9C1984}"/>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31416AA9-3090-9FFD-FA0B-64D36C6E04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7A07B401-45FC-414D-2922-2767A7A1871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136AA543-F59F-85FB-981E-6B32EA5A4A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BCFA123C-B843-819C-5B20-2D19E763CB0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14D04450-8F79-FBC3-00AA-9F60AA5988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A4B6F89-1EB9-9425-B7FA-B3F78C495D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BE967F8B-3AA7-4E45-E97A-987FBB5509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17563D6-E098-8515-7520-5101DB40D1A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9C23A65C-04B6-A863-BE33-01AE5BCAB6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D8C49D1B-5E2F-842E-DBA3-A6FEB1EA6A8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CF010888-E001-BA9D-57DD-FB6DBF2793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DCAEF442-2770-B5DB-FCED-44B768EB79D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257E43CD-7BDE-9D3A-42D5-55CBC1333C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0316" y="191847"/>
            <a:ext cx="410787" cy="777928"/>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3052C0-CD82-A073-72D2-53E7AB5E45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333344"/>
            <a:ext cx="13732877" cy="77247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Hudson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2" name="Picture 1">
            <a:extLst>
              <a:ext uri="{FF2B5EF4-FFF2-40B4-BE49-F238E27FC236}">
                <a16:creationId xmlns:a16="http://schemas.microsoft.com/office/drawing/2014/main" id="{6302E1A1-1105-E983-CA71-8BD4AEEF6C3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22694" y="4777705"/>
            <a:ext cx="834698" cy="1580709"/>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62640207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26515401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01716850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159621519"/>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86184448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93590466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20938163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954165830"/>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287804462"/>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19702004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7519894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66040405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77737445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249965832"/>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A81594-BD25-26A1-27C0-0EB59A43F2C3}"/>
              </a:ext>
            </a:extLst>
          </p:cNvPr>
          <p:cNvPicPr>
            <a:picLocks noChangeAspect="1"/>
          </p:cNvPicPr>
          <p:nvPr/>
        </p:nvPicPr>
        <p:blipFill>
          <a:blip r:embed="rId2" cstate="email">
            <a:duotone>
              <a:prstClr val="black"/>
              <a:schemeClr val="accent2">
                <a:lumMod val="75000"/>
                <a:tint val="45000"/>
                <a:satMod val="400000"/>
              </a:schemeClr>
            </a:duotone>
            <a:extLst>
              <a:ext uri="{28A0092B-C50C-407E-A947-70E740481C1C}">
                <a14:useLocalDpi xmlns:a14="http://schemas.microsoft.com/office/drawing/2010/main"/>
              </a:ext>
            </a:extLst>
          </a:blip>
          <a:stretch>
            <a:fillRect/>
          </a:stretch>
        </p:blipFill>
        <p:spPr>
          <a:xfrm>
            <a:off x="5191293" y="446842"/>
            <a:ext cx="4876834" cy="5818695"/>
          </a:xfrm>
          <a:prstGeom prst="rect">
            <a:avLst/>
          </a:prstGeom>
        </p:spPr>
      </p:pic>
      <p:pic>
        <p:nvPicPr>
          <p:cNvPr id="5" name="Picture 4">
            <a:extLst>
              <a:ext uri="{FF2B5EF4-FFF2-40B4-BE49-F238E27FC236}">
                <a16:creationId xmlns:a16="http://schemas.microsoft.com/office/drawing/2014/main" id="{A7AADE34-AD0E-526E-0E86-B51D3B4DA8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81000"/>
            <a:ext cx="2176395" cy="4121548"/>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98597567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3165190709"/>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1038077997"/>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617003027"/>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921252038"/>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49430425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151955530"/>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02905119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1625824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14479859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22280127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31369580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64351042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30414938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76265136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762458409"/>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52224494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234679583"/>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20582074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19420944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2243555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51175287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810103204"/>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033402424"/>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946315947"/>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42217611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269390339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727245860"/>
              </p:ext>
            </p:extLst>
          </p:nvPr>
        </p:nvGraphicFramePr>
        <p:xfrm>
          <a:off x="3167424" y="762000"/>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4198993446"/>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356618606"/>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2584512274"/>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811149539"/>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487427045"/>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626360356"/>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294501225"/>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52586118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761807408"/>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558912665"/>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56759094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420311223"/>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83594877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247147441"/>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09372693"/>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290457773"/>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765602384"/>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2461922167"/>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06542566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855866383"/>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833688339"/>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28772807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60035814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1437110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208074229"/>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18923280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59616150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757838550"/>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51348079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83355960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983751046"/>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52370092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36617752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68003785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85695054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65357990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081251188"/>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98439780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Hudson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482719214"/>
              </p:ext>
            </p:extLst>
          </p:nvPr>
        </p:nvGraphicFramePr>
        <p:xfrm>
          <a:off x="3276600" y="544375"/>
          <a:ext cx="4419600" cy="651174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65810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796062417"/>
              </p:ext>
            </p:extLst>
          </p:nvPr>
        </p:nvGraphicFramePr>
        <p:xfrm>
          <a:off x="7543801" y="897403"/>
          <a:ext cx="4648200" cy="603679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8718099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62043140"/>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451076014"/>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60621611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7122235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24903853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32266412"/>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750422161"/>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88228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Hudson County CASA</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Urban League of Hudson County [Childcare]</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CarePlus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NJ [Wraparound and kinship legal guardianship services to non-DCP&amp;P involved relative caregivers]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Women and Family Ascending Association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Kinship Legal Guardian Resource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NJ Adoption Resource Clearing House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Liberty and Palisades Family Success Centers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Hudson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hudsonservicenetwork.org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Hudson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289429033"/>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477278732"/>
              </p:ext>
            </p:extLst>
          </p:nvPr>
        </p:nvGraphicFramePr>
        <p:xfrm>
          <a:off x="7010401" y="1071323"/>
          <a:ext cx="5181600" cy="595886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22091356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2395981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111334891"/>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Northeast NJ Legal Services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Human Rights First</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[Women's Rights]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Partners for Women &amp;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3944439439fe070da06&quot;,&quot;SmartGridHorizontal&quot;:0,&quot;LinkedExcelSources&quot;:{&quot;67cefed43842343a900c2c16&quot;:&quot;{{Desktop}}\\hsac 25\\engage\\archive\\Hudso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28264</TotalTime>
  <Words>10284</Words>
  <Application>Microsoft Office PowerPoint</Application>
  <PresentationFormat>Widescreen</PresentationFormat>
  <Paragraphs>814</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1642</cp:revision>
  <dcterms:created xsi:type="dcterms:W3CDTF">2006-08-16T00:00:00Z</dcterms:created>
  <dcterms:modified xsi:type="dcterms:W3CDTF">2025-04-03T13:56:36Z</dcterms:modified>
</cp:coreProperties>
</file>